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handoutMasterIdLst>
    <p:handoutMasterId r:id="rId16"/>
  </p:handoutMasterIdLst>
  <p:sldIdLst>
    <p:sldId id="271" r:id="rId2"/>
    <p:sldId id="267" r:id="rId3"/>
    <p:sldId id="300" r:id="rId4"/>
    <p:sldId id="301" r:id="rId5"/>
    <p:sldId id="302" r:id="rId6"/>
    <p:sldId id="311" r:id="rId7"/>
    <p:sldId id="304" r:id="rId8"/>
    <p:sldId id="305" r:id="rId9"/>
    <p:sldId id="308" r:id="rId10"/>
    <p:sldId id="306" r:id="rId11"/>
    <p:sldId id="307" r:id="rId12"/>
    <p:sldId id="309" r:id="rId13"/>
    <p:sldId id="310" r:id="rId14"/>
  </p:sldIdLst>
  <p:sldSz cx="9144000" cy="6858000" type="screen4x3"/>
  <p:notesSz cx="7023100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>
          <p15:clr>
            <a:srgbClr val="A4A3A4"/>
          </p15:clr>
        </p15:guide>
        <p15:guide id="2" pos="221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500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-3132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1"/>
          </a:xfrm>
          <a:prstGeom prst="rect">
            <a:avLst/>
          </a:prstGeom>
        </p:spPr>
        <p:txBody>
          <a:bodyPr vert="horz" lIns="93317" tIns="46659" rIns="93317" bIns="4665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7071"/>
          </a:xfrm>
          <a:prstGeom prst="rect">
            <a:avLst/>
          </a:prstGeom>
        </p:spPr>
        <p:txBody>
          <a:bodyPr vert="horz" lIns="93317" tIns="46659" rIns="93317" bIns="46659" rtlCol="0"/>
          <a:lstStyle>
            <a:lvl1pPr algn="r">
              <a:defRPr sz="1200"/>
            </a:lvl1pPr>
          </a:lstStyle>
          <a:p>
            <a:fld id="{5B14EAC3-2183-4352-99F9-F3F943A89F62}" type="datetimeFigureOut">
              <a:rPr lang="en-US" smtClean="0"/>
              <a:t>8/12/2019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30"/>
            <a:ext cx="3043343" cy="467070"/>
          </a:xfrm>
          <a:prstGeom prst="rect">
            <a:avLst/>
          </a:prstGeom>
        </p:spPr>
        <p:txBody>
          <a:bodyPr vert="horz" lIns="93317" tIns="46659" rIns="93317" bIns="46659" rtlCol="0" anchor="b"/>
          <a:lstStyle>
            <a:lvl1pPr algn="r">
              <a:defRPr sz="1200"/>
            </a:lvl1pPr>
          </a:lstStyle>
          <a:p>
            <a:fld id="{7E42DD11-A274-41E0-9967-94F7E18D164E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2"/>
          </p:nvPr>
        </p:nvSpPr>
        <p:spPr>
          <a:xfrm>
            <a:off x="1" y="8841738"/>
            <a:ext cx="3043979" cy="465773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3903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1"/>
          </a:xfrm>
          <a:prstGeom prst="rect">
            <a:avLst/>
          </a:prstGeom>
        </p:spPr>
        <p:txBody>
          <a:bodyPr vert="horz" lIns="93317" tIns="46659" rIns="93317" bIns="4665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1"/>
          </a:xfrm>
          <a:prstGeom prst="rect">
            <a:avLst/>
          </a:prstGeom>
        </p:spPr>
        <p:txBody>
          <a:bodyPr vert="horz" lIns="93317" tIns="46659" rIns="93317" bIns="46659" rtlCol="0"/>
          <a:lstStyle>
            <a:lvl1pPr algn="r">
              <a:defRPr sz="1200"/>
            </a:lvl1pPr>
          </a:lstStyle>
          <a:p>
            <a:fld id="{BF05253A-FA62-400D-AFE1-C214F7E75313}" type="datetimeFigureOut">
              <a:rPr lang="en-US" smtClean="0"/>
              <a:t>8/12/2019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7638" y="1163638"/>
            <a:ext cx="4187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17" tIns="46659" rIns="93317" bIns="4665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9"/>
          </a:xfrm>
          <a:prstGeom prst="rect">
            <a:avLst/>
          </a:prstGeom>
        </p:spPr>
        <p:txBody>
          <a:bodyPr vert="horz" lIns="93317" tIns="46659" rIns="93317" bIns="46659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0"/>
          </a:xfrm>
          <a:prstGeom prst="rect">
            <a:avLst/>
          </a:prstGeom>
        </p:spPr>
        <p:txBody>
          <a:bodyPr vert="horz" lIns="93317" tIns="46659" rIns="93317" bIns="4665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0"/>
          </a:xfrm>
          <a:prstGeom prst="rect">
            <a:avLst/>
          </a:prstGeom>
        </p:spPr>
        <p:txBody>
          <a:bodyPr vert="horz" lIns="93317" tIns="46659" rIns="93317" bIns="46659" rtlCol="0" anchor="b"/>
          <a:lstStyle>
            <a:lvl1pPr algn="r">
              <a:defRPr sz="1200"/>
            </a:lvl1pPr>
          </a:lstStyle>
          <a:p>
            <a:fld id="{A3941D52-043E-4696-97C7-E0BB5C046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888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7638" y="1163638"/>
            <a:ext cx="4187825" cy="31416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DG is both an organizational process and a structure. It establishes responsibility for data, organizing program area staff to collaboratively and continuously improve data quality through the systematic creation and enforcement of policies, roles, responsibilities, and procedures.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accent6"/>
                </a:solidFill>
              </a:rPr>
              <a:t>Improve Government Services Outcomes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Compliance and Security Risk Mitigation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Better Informed Decision Making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Leveraging Citizen, Financial, and Administrative Information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Streamlining Business Processes.</a:t>
            </a:r>
          </a:p>
          <a:p>
            <a:endParaRPr lang="en-US" dirty="0"/>
          </a:p>
          <a:p>
            <a:endParaRPr lang="en-US" dirty="0"/>
          </a:p>
          <a:p>
            <a:pPr marL="524909" indent="-524909">
              <a:buFont typeface="Arial" panose="020B0604020202020204" pitchFamily="34" charset="0"/>
              <a:buChar char="•"/>
            </a:pPr>
            <a:r>
              <a:rPr lang="en-US" dirty="0"/>
              <a:t>Data governance is used to define the decision making processes around data.</a:t>
            </a:r>
          </a:p>
          <a:p>
            <a:pPr marL="524909" indent="-524909">
              <a:buFont typeface="Arial" panose="020B0604020202020204" pitchFamily="34" charset="0"/>
              <a:buChar char="•"/>
            </a:pPr>
            <a:r>
              <a:rPr lang="en-US" dirty="0"/>
              <a:t>Data governance is a strategic, long term process.</a:t>
            </a:r>
          </a:p>
          <a:p>
            <a:pPr marL="524909" indent="-524909">
              <a:buFont typeface="Arial" panose="020B0604020202020204" pitchFamily="34" charset="0"/>
              <a:buChar char="•"/>
            </a:pPr>
            <a:r>
              <a:rPr lang="en-US" dirty="0"/>
              <a:t>It usually appears in an organization when it reaches a certain maturity level. </a:t>
            </a:r>
          </a:p>
          <a:p>
            <a:endParaRPr lang="en-US" dirty="0" smtClean="0"/>
          </a:p>
          <a:p>
            <a:r>
              <a:rPr lang="en-US" dirty="0"/>
              <a:t>Data governance is a </a:t>
            </a:r>
            <a:r>
              <a:rPr lang="en-US" b="1" dirty="0">
                <a:solidFill>
                  <a:srgbClr val="FF0000"/>
                </a:solidFill>
              </a:rPr>
              <a:t>quality control discipline </a:t>
            </a:r>
            <a:r>
              <a:rPr lang="en-US" dirty="0"/>
              <a:t>for adding new rigor and discipline to the process of managing, using, improving and protecting organizational information. Effective data governance can </a:t>
            </a:r>
            <a:r>
              <a:rPr lang="en-US" b="1" dirty="0"/>
              <a:t>enhance the quality, availability and integrity of a company’s data</a:t>
            </a:r>
            <a:r>
              <a:rPr lang="en-US" dirty="0"/>
              <a:t> by fostering </a:t>
            </a:r>
            <a:r>
              <a:rPr lang="en-US" b="1" dirty="0"/>
              <a:t>cross-organizational collaboration and structured policy-making</a:t>
            </a:r>
            <a:r>
              <a:rPr lang="en-US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33172">
              <a:defRPr/>
            </a:pPr>
            <a:fld id="{13D09839-8F45-42EB-A41A-B2CBBF388D88}" type="slidenum">
              <a:rPr lang="en-US">
                <a:solidFill>
                  <a:prstClr val="black"/>
                </a:solidFill>
                <a:latin typeface="Calibri"/>
              </a:rPr>
              <a:pPr defTabSz="933172">
                <a:defRPr/>
              </a:pPr>
              <a:t>1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287772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7638" y="1163638"/>
            <a:ext cx="4187825" cy="31416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DG is both an organizational process and a structure. It establishes responsibility for data, organizing program area staff to collaboratively and continuously improve data quality through the systematic creation and enforcement of policies, roles, responsibilities, and procedures.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accent6"/>
                </a:solidFill>
              </a:rPr>
              <a:t>Improve Government Services Outcomes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Compliance and Security Risk Mitigation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Better Informed Decision Making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Leveraging Citizen, Financial, and Administrative Information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Streamlining Business Processes.</a:t>
            </a:r>
          </a:p>
          <a:p>
            <a:endParaRPr lang="en-US" dirty="0"/>
          </a:p>
          <a:p>
            <a:endParaRPr lang="en-US" dirty="0"/>
          </a:p>
          <a:p>
            <a:pPr marL="524909" indent="-524909">
              <a:buFont typeface="Arial" panose="020B0604020202020204" pitchFamily="34" charset="0"/>
              <a:buChar char="•"/>
            </a:pPr>
            <a:r>
              <a:rPr lang="en-US" dirty="0"/>
              <a:t>Data governance is used to define the decision making processes around data.</a:t>
            </a:r>
          </a:p>
          <a:p>
            <a:pPr marL="524909" indent="-524909">
              <a:buFont typeface="Arial" panose="020B0604020202020204" pitchFamily="34" charset="0"/>
              <a:buChar char="•"/>
            </a:pPr>
            <a:r>
              <a:rPr lang="en-US" dirty="0"/>
              <a:t>Data governance is a strategic, long term process.</a:t>
            </a:r>
          </a:p>
          <a:p>
            <a:pPr marL="524909" indent="-524909">
              <a:buFont typeface="Arial" panose="020B0604020202020204" pitchFamily="34" charset="0"/>
              <a:buChar char="•"/>
            </a:pPr>
            <a:r>
              <a:rPr lang="en-US" dirty="0"/>
              <a:t>It usually appears in an organization when it reaches a certain maturity level. </a:t>
            </a:r>
          </a:p>
          <a:p>
            <a:endParaRPr lang="en-US" dirty="0" smtClean="0"/>
          </a:p>
          <a:p>
            <a:r>
              <a:rPr lang="en-US" dirty="0"/>
              <a:t>Data governance is a </a:t>
            </a:r>
            <a:r>
              <a:rPr lang="en-US" b="1" dirty="0">
                <a:solidFill>
                  <a:srgbClr val="FF0000"/>
                </a:solidFill>
              </a:rPr>
              <a:t>quality control discipline </a:t>
            </a:r>
            <a:r>
              <a:rPr lang="en-US" dirty="0"/>
              <a:t>for adding new rigor and discipline to the process of managing, using, improving and protecting organizational information. Effective data governance can </a:t>
            </a:r>
            <a:r>
              <a:rPr lang="en-US" b="1" dirty="0"/>
              <a:t>enhance the quality, availability and integrity of a company’s data</a:t>
            </a:r>
            <a:r>
              <a:rPr lang="en-US" dirty="0"/>
              <a:t> by fostering </a:t>
            </a:r>
            <a:r>
              <a:rPr lang="en-US" b="1" dirty="0"/>
              <a:t>cross-organizational collaboration and structured policy-making</a:t>
            </a:r>
            <a:r>
              <a:rPr lang="en-US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33172">
              <a:defRPr/>
            </a:pPr>
            <a:fld id="{13D09839-8F45-42EB-A41A-B2CBBF388D88}" type="slidenum">
              <a:rPr lang="en-US">
                <a:solidFill>
                  <a:prstClr val="black"/>
                </a:solidFill>
                <a:latin typeface="Calibri"/>
              </a:rPr>
              <a:pPr defTabSz="933172">
                <a:defRPr/>
              </a:pPr>
              <a:t>2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92685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2571" cy="68580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2"/>
            <a:ext cx="6620968" cy="3329581"/>
          </a:xfrm>
        </p:spPr>
        <p:txBody>
          <a:bodyPr anchor="b"/>
          <a:lstStyle>
            <a:lvl1pPr>
              <a:defRPr sz="5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b="1" cap="all">
                <a:solidFill>
                  <a:srgbClr val="63C2C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30270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rgbClr val="ED45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2"/>
            <a:ext cx="6620968" cy="3329581"/>
          </a:xfrm>
        </p:spPr>
        <p:txBody>
          <a:bodyPr anchor="b"/>
          <a:lstStyle>
            <a:lvl1pPr>
              <a:defRPr sz="5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b="1" cap="all">
                <a:solidFill>
                  <a:srgbClr val="63C2C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7998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bg>
      <p:bgPr>
        <a:solidFill>
          <a:srgbClr val="2745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2"/>
            <a:ext cx="6620968" cy="3329581"/>
          </a:xfrm>
        </p:spPr>
        <p:txBody>
          <a:bodyPr anchor="b"/>
          <a:lstStyle>
            <a:lvl1pPr>
              <a:defRPr sz="5800" b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b="1" cap="all">
                <a:solidFill>
                  <a:srgbClr val="63C2C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7752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bg>
      <p:bgPr>
        <a:solidFill>
          <a:srgbClr val="63C2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2"/>
            <a:ext cx="6620968" cy="3329581"/>
          </a:xfrm>
        </p:spPr>
        <p:txBody>
          <a:bodyPr anchor="b"/>
          <a:lstStyle>
            <a:lvl1pPr>
              <a:defRPr sz="5800" b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b="1" cap="all">
                <a:solidFill>
                  <a:srgbClr val="27455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8127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152401"/>
            <a:ext cx="7696200" cy="1400530"/>
          </a:xfrm>
        </p:spPr>
        <p:txBody>
          <a:bodyPr/>
          <a:lstStyle>
            <a:lvl1pPr>
              <a:defRPr>
                <a:solidFill>
                  <a:srgbClr val="27455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9600" y="1595720"/>
            <a:ext cx="7696200" cy="4957481"/>
          </a:xfrm>
        </p:spPr>
        <p:txBody>
          <a:bodyPr/>
          <a:lstStyle>
            <a:lvl1pPr>
              <a:defRPr>
                <a:solidFill>
                  <a:srgbClr val="27455F"/>
                </a:solidFill>
              </a:defRPr>
            </a:lvl1pPr>
            <a:lvl2pPr>
              <a:defRPr>
                <a:solidFill>
                  <a:srgbClr val="27455F"/>
                </a:solidFill>
              </a:defRPr>
            </a:lvl2pPr>
            <a:lvl3pPr>
              <a:defRPr>
                <a:solidFill>
                  <a:srgbClr val="27455F"/>
                </a:solidFill>
              </a:defRPr>
            </a:lvl3pPr>
            <a:lvl4pPr>
              <a:defRPr>
                <a:solidFill>
                  <a:srgbClr val="27455F"/>
                </a:solidFill>
              </a:defRPr>
            </a:lvl4pPr>
            <a:lvl5pPr>
              <a:defRPr>
                <a:solidFill>
                  <a:srgbClr val="27455F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56896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rgbClr val="63C2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27455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27455F"/>
              </a:buClr>
              <a:defRPr>
                <a:solidFill>
                  <a:srgbClr val="27455F"/>
                </a:solidFill>
              </a:defRPr>
            </a:lvl1pPr>
            <a:lvl2pPr>
              <a:buClr>
                <a:srgbClr val="27455F"/>
              </a:buClr>
              <a:defRPr>
                <a:solidFill>
                  <a:srgbClr val="27455F"/>
                </a:solidFill>
              </a:defRPr>
            </a:lvl2pPr>
            <a:lvl3pPr>
              <a:buClr>
                <a:srgbClr val="27455F"/>
              </a:buClr>
              <a:defRPr>
                <a:solidFill>
                  <a:srgbClr val="27455F"/>
                </a:solidFill>
              </a:defRPr>
            </a:lvl3pPr>
            <a:lvl4pPr>
              <a:buClr>
                <a:srgbClr val="27455F"/>
              </a:buClr>
              <a:defRPr>
                <a:solidFill>
                  <a:srgbClr val="27455F"/>
                </a:solidFill>
              </a:defRPr>
            </a:lvl4pPr>
            <a:lvl5pPr>
              <a:buClr>
                <a:srgbClr val="27455F"/>
              </a:buClr>
              <a:defRPr>
                <a:solidFill>
                  <a:srgbClr val="27455F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2290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solidFill>
          <a:srgbClr val="2745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245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27455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27455F"/>
                </a:solidFill>
              </a:defRPr>
            </a:lvl1pPr>
            <a:lvl2pPr>
              <a:defRPr>
                <a:solidFill>
                  <a:srgbClr val="27455F"/>
                </a:solidFill>
              </a:defRPr>
            </a:lvl2pPr>
            <a:lvl3pPr>
              <a:defRPr>
                <a:solidFill>
                  <a:srgbClr val="27455F"/>
                </a:solidFill>
              </a:defRPr>
            </a:lvl3pPr>
            <a:lvl4pPr>
              <a:defRPr>
                <a:solidFill>
                  <a:srgbClr val="27455F"/>
                </a:solidFill>
              </a:defRPr>
            </a:lvl4pPr>
            <a:lvl5pPr>
              <a:defRPr>
                <a:solidFill>
                  <a:srgbClr val="27455F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3742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5" y="2861735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b="1" cap="all">
                <a:solidFill>
                  <a:srgbClr val="63C2C9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894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2" y="2060577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7" y="2056094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776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rgbClr val="63C2C9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2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8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rgbClr val="63C2C9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8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6024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6622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0842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9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2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6181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3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9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8416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5" y="4800588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0870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0067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11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9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1" i="0" kern="1200" cap="small" dirty="0">
                <a:solidFill>
                  <a:srgbClr val="63C2C9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3899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4FB8C1">
                    <a:lumMod val="40000"/>
                    <a:lumOff val="60000"/>
                  </a:srgb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2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4FB8C1">
                    <a:lumMod val="40000"/>
                    <a:lumOff val="60000"/>
                  </a:srgbClr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55618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b="1" cap="none">
                <a:solidFill>
                  <a:srgbClr val="63C2C9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593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6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rgbClr val="63C2C9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rgbClr val="63C2C9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8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rgbClr val="63C2C9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1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0868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50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rgbClr val="63C2C9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3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50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rgbClr val="63C2C9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2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5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rgbClr val="63C2C9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6" y="4827210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1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316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304801"/>
            <a:ext cx="304800" cy="539087"/>
          </a:xfrm>
        </p:spPr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7181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4" y="430215"/>
            <a:ext cx="1314793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892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8610600" y="0"/>
            <a:ext cx="304800" cy="838200"/>
          </a:xfrm>
          <a:prstGeom prst="rect">
            <a:avLst/>
          </a:prstGeom>
          <a:solidFill>
            <a:srgbClr val="ED454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152401"/>
            <a:ext cx="7696200" cy="14005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95720"/>
            <a:ext cx="7696200" cy="4957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8610600" y="342901"/>
            <a:ext cx="304800" cy="500987"/>
          </a:xfrm>
          <a:prstGeom prst="rect">
            <a:avLst/>
          </a:prstGeom>
        </p:spPr>
        <p:txBody>
          <a:bodyPr vert="horz" lIns="0" tIns="45720" rIns="0" bIns="45720" rtlCol="0" anchor="b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1342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  <p:sldLayoutId id="2147483694" r:id="rId22"/>
    <p:sldLayoutId id="2147483695" r:id="rId2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457207" rtl="0" eaLnBrk="1" latinLnBrk="0" hangingPunct="1">
        <a:spcBef>
          <a:spcPct val="0"/>
        </a:spcBef>
        <a:buNone/>
        <a:defRPr sz="3900" b="1" i="0" kern="1200" baseline="0">
          <a:solidFill>
            <a:srgbClr val="27455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rgbClr val="63C2C9"/>
        </a:buClr>
        <a:buSzPct val="70000"/>
        <a:buFont typeface="Wingdings 3" charset="2"/>
        <a:buChar char=""/>
        <a:defRPr sz="2800" b="0" i="0" kern="1200">
          <a:solidFill>
            <a:srgbClr val="27455F"/>
          </a:solidFill>
          <a:latin typeface="+mj-lt"/>
          <a:ea typeface="+mj-ea"/>
          <a:cs typeface="+mj-cs"/>
        </a:defRPr>
      </a:lvl1pPr>
      <a:lvl2pPr marL="628650" indent="-287338" algn="l" defTabSz="457207" rtl="0" eaLnBrk="1" latinLnBrk="0" hangingPunct="1">
        <a:spcBef>
          <a:spcPts val="1000"/>
        </a:spcBef>
        <a:spcAft>
          <a:spcPts val="0"/>
        </a:spcAft>
        <a:buClr>
          <a:srgbClr val="63C2C9"/>
        </a:buClr>
        <a:buSzPct val="90000"/>
        <a:buFont typeface="Wingdings" panose="05000000000000000000" pitchFamily="2" charset="2"/>
        <a:buChar char="§"/>
        <a:defRPr sz="2400" b="0" i="0" kern="1200">
          <a:solidFill>
            <a:srgbClr val="27455F"/>
          </a:solidFill>
          <a:latin typeface="+mj-lt"/>
          <a:ea typeface="+mj-ea"/>
          <a:cs typeface="+mj-cs"/>
        </a:defRPr>
      </a:lvl2pPr>
      <a:lvl3pPr marL="914400" indent="-285750" algn="l" defTabSz="457207" rtl="0" eaLnBrk="1" latinLnBrk="0" hangingPunct="1">
        <a:spcBef>
          <a:spcPts val="1000"/>
        </a:spcBef>
        <a:spcAft>
          <a:spcPts val="0"/>
        </a:spcAft>
        <a:buClr>
          <a:srgbClr val="63C2C9"/>
        </a:buClr>
        <a:buSzPct val="90000"/>
        <a:buFont typeface="Century Gothic" panose="020B0502020202020204" pitchFamily="34" charset="0"/>
        <a:buChar char="–"/>
        <a:defRPr sz="2000" b="0" i="0" kern="1200">
          <a:solidFill>
            <a:srgbClr val="27455F"/>
          </a:solidFill>
          <a:latin typeface="+mj-lt"/>
          <a:ea typeface="+mj-ea"/>
          <a:cs typeface="+mj-cs"/>
        </a:defRPr>
      </a:lvl3pPr>
      <a:lvl4pPr marL="1146175" indent="-231775" algn="l" defTabSz="457207" rtl="0" eaLnBrk="1" latinLnBrk="0" hangingPunct="1">
        <a:spcBef>
          <a:spcPts val="1000"/>
        </a:spcBef>
        <a:spcAft>
          <a:spcPts val="0"/>
        </a:spcAft>
        <a:buClr>
          <a:srgbClr val="63C2C9"/>
        </a:buClr>
        <a:buSzPct val="90000"/>
        <a:buFont typeface="Wingdings" panose="05000000000000000000" pitchFamily="2" charset="2"/>
        <a:buChar char="§"/>
        <a:defRPr sz="1600" b="0" i="0" kern="1200">
          <a:solidFill>
            <a:srgbClr val="27455F"/>
          </a:solidFill>
          <a:latin typeface="+mj-lt"/>
          <a:ea typeface="+mj-ea"/>
          <a:cs typeface="+mj-cs"/>
        </a:defRPr>
      </a:lvl4pPr>
      <a:lvl5pPr marL="1376363" indent="-230188" algn="l" defTabSz="457207" rtl="0" eaLnBrk="1" latinLnBrk="0" hangingPunct="1">
        <a:spcBef>
          <a:spcPts val="1000"/>
        </a:spcBef>
        <a:spcAft>
          <a:spcPts val="0"/>
        </a:spcAft>
        <a:buClr>
          <a:srgbClr val="63C2C9"/>
        </a:buClr>
        <a:buSzPct val="90000"/>
        <a:buFont typeface="Century Gothic" panose="020B0502020202020204" pitchFamily="34" charset="0"/>
        <a:buChar char="–"/>
        <a:defRPr sz="1400" b="0" i="0" kern="1200">
          <a:solidFill>
            <a:srgbClr val="27455F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DF38B3-B278-4DE4-B82E-29E8A7AD6CE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866442" y="1087325"/>
            <a:ext cx="6620968" cy="3329581"/>
          </a:xfrm>
        </p:spPr>
        <p:txBody>
          <a:bodyPr/>
          <a:lstStyle/>
          <a:p>
            <a:r>
              <a:rPr lang="en-US" dirty="0" smtClean="0"/>
              <a:t>Oklahoma</a:t>
            </a:r>
            <a:br>
              <a:rPr lang="en-US" dirty="0" smtClean="0"/>
            </a:br>
            <a:r>
              <a:rPr lang="en-US" dirty="0" smtClean="0"/>
              <a:t>MRO Contracts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866442" y="4416903"/>
            <a:ext cx="6620968" cy="861420"/>
          </a:xfrm>
        </p:spPr>
        <p:txBody>
          <a:bodyPr>
            <a:normAutofit/>
          </a:bodyPr>
          <a:lstStyle/>
          <a:p>
            <a:r>
              <a:rPr lang="en-US" dirty="0" smtClean="0"/>
              <a:t>How to prepare the response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0099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DF38B3-B278-4DE4-B82E-29E8A7AD6CE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95720"/>
            <a:ext cx="7254240" cy="4957481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Pricing – Attachment A (Sample Items)</a:t>
            </a:r>
          </a:p>
          <a:p>
            <a:r>
              <a:rPr lang="en-US" dirty="0" smtClean="0"/>
              <a:t>Pricing - Attachment A1 (General Category Discount)</a:t>
            </a:r>
          </a:p>
          <a:p>
            <a:r>
              <a:rPr lang="en-US" dirty="0" smtClean="0"/>
              <a:t>Business and Technical Response – Attachment B</a:t>
            </a:r>
          </a:p>
          <a:p>
            <a:r>
              <a:rPr lang="en-US" dirty="0" smtClean="0"/>
              <a:t>Past Performance Information -Attachment C</a:t>
            </a:r>
          </a:p>
          <a:p>
            <a:r>
              <a:rPr lang="en-US" dirty="0" smtClean="0"/>
              <a:t>Value Added Services – Attachment </a:t>
            </a:r>
            <a:r>
              <a:rPr lang="en-US" dirty="0" smtClean="0"/>
              <a:t>D</a:t>
            </a:r>
          </a:p>
          <a:p>
            <a:r>
              <a:rPr lang="en-US" dirty="0" smtClean="0"/>
              <a:t>Responding Bidder Information</a:t>
            </a:r>
          </a:p>
          <a:p>
            <a:r>
              <a:rPr lang="en-US" dirty="0" smtClean="0"/>
              <a:t>Non-Collusion Certification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Required </a:t>
            </a:r>
            <a:r>
              <a:rPr lang="en-US" dirty="0" smtClean="0"/>
              <a:t>Bid Forms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002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3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Pricing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31693" y="1292723"/>
            <a:ext cx="7696200" cy="4957481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Attachment A is a small sample of general items purchased.  We ask that you complete as much of this as possible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This list does not cover all of the items on contract.   </a:t>
            </a:r>
            <a:r>
              <a:rPr lang="en-US" dirty="0" smtClean="0"/>
              <a:t>Most purchases will be under the Attachment A-1 discount percentage.  This allows users to purchase a wide range of items that you offer a category discount for.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 smtClean="0"/>
              <a:t>list of prices should remain fixed for the first six (6) months of the contract. </a:t>
            </a:r>
          </a:p>
          <a:p>
            <a:r>
              <a:rPr lang="en-US" dirty="0" smtClean="0"/>
              <a:t>Additional price increases will be limited to once a year</a:t>
            </a:r>
            <a:endParaRPr lang="en-US" dirty="0"/>
          </a:p>
          <a:p>
            <a:r>
              <a:rPr lang="en-US" dirty="0" smtClean="0"/>
              <a:t>The State may refresh this list on an annual basis.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5545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Attachment A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5205" y="1109033"/>
            <a:ext cx="7696200" cy="4668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29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88080" y="284480"/>
            <a:ext cx="5148280" cy="797560"/>
          </a:xfrm>
        </p:spPr>
        <p:txBody>
          <a:bodyPr/>
          <a:lstStyle/>
          <a:p>
            <a:r>
              <a:rPr lang="en-US" sz="3900" b="1" dirty="0" smtClean="0"/>
              <a:t>Attachment A-1</a:t>
            </a:r>
            <a:endParaRPr lang="en-US" sz="3900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89338" y="1755128"/>
            <a:ext cx="3897312" cy="4742191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866441" y="1706880"/>
            <a:ext cx="2551462" cy="4318001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General Catalog and Category Percentage Discounts are listed here at your discretion.</a:t>
            </a:r>
          </a:p>
          <a:p>
            <a:r>
              <a:rPr lang="en-US" dirty="0" smtClean="0"/>
              <a:t>You may add categories or even manufacturers to highlight your companies line of product offerings</a:t>
            </a:r>
            <a:r>
              <a:rPr lang="en-US" dirty="0" smtClean="0"/>
              <a:t>.</a:t>
            </a:r>
          </a:p>
          <a:p>
            <a:r>
              <a:rPr lang="en-US" dirty="0" smtClean="0"/>
              <a:t>By offering category discounts, your entire inventory can now be purchased under contract.</a:t>
            </a:r>
            <a:endParaRPr lang="en-US" dirty="0" smtClean="0"/>
          </a:p>
          <a:p>
            <a:r>
              <a:rPr lang="en-US" dirty="0" smtClean="0"/>
              <a:t>These discounts allow your inventory to go through price changes as long as your discount percentage remains the same.</a:t>
            </a:r>
            <a:endParaRPr lang="en-US" dirty="0"/>
          </a:p>
          <a:p>
            <a:r>
              <a:rPr lang="en-US" dirty="0" smtClean="0"/>
              <a:t>HVAC categories are used for this example.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8581292" y="342900"/>
            <a:ext cx="378746" cy="501650"/>
          </a:xfrm>
        </p:spPr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487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Attachment B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Attachment B asks for information regarding your company and general policies.</a:t>
            </a:r>
          </a:p>
          <a:p>
            <a:r>
              <a:rPr lang="en-US" dirty="0"/>
              <a:t>These questions are also a large amount of the evaluation criteria score and must be completed.</a:t>
            </a:r>
          </a:p>
          <a:p>
            <a:r>
              <a:rPr lang="en-US" dirty="0" smtClean="0"/>
              <a:t>Many times </a:t>
            </a:r>
            <a:r>
              <a:rPr lang="en-US" dirty="0"/>
              <a:t>this attachment has been skipped or not completed correctly and has resulted in evaluation criteria not being addressed and resulting in  no awards.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586702" y="342900"/>
            <a:ext cx="351693" cy="501650"/>
          </a:xfrm>
        </p:spPr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531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1"/>
            <a:ext cx="7696200" cy="805284"/>
          </a:xfrm>
        </p:spPr>
        <p:txBody>
          <a:bodyPr anchor="t"/>
          <a:lstStyle/>
          <a:p>
            <a:r>
              <a:rPr lang="en-US" dirty="0" smtClean="0"/>
              <a:t>Attachment B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44550"/>
            <a:ext cx="7696200" cy="5708651"/>
          </a:xfrm>
        </p:spPr>
        <p:txBody>
          <a:bodyPr/>
          <a:lstStyle/>
          <a:p>
            <a:r>
              <a:rPr lang="en-US" dirty="0" smtClean="0"/>
              <a:t>There are 3 tabs to complete here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586704" y="342900"/>
            <a:ext cx="335460" cy="501650"/>
          </a:xfrm>
        </p:spPr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7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453" y="1374305"/>
            <a:ext cx="7215847" cy="5378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53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US" dirty="0" smtClean="0"/>
              <a:t>Attachment B – Business Proposal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The first tab contains general business information such as:</a:t>
            </a:r>
          </a:p>
          <a:p>
            <a:r>
              <a:rPr lang="en-US" dirty="0" smtClean="0"/>
              <a:t>Years in Business</a:t>
            </a:r>
          </a:p>
          <a:p>
            <a:r>
              <a:rPr lang="en-US" dirty="0" smtClean="0"/>
              <a:t>Number of Employees</a:t>
            </a:r>
          </a:p>
          <a:p>
            <a:r>
              <a:rPr lang="en-US" dirty="0" smtClean="0"/>
              <a:t>Main Line of Business</a:t>
            </a:r>
          </a:p>
          <a:p>
            <a:r>
              <a:rPr lang="en-US" dirty="0" smtClean="0"/>
              <a:t>What areas in the State can you service?</a:t>
            </a:r>
          </a:p>
          <a:p>
            <a:r>
              <a:rPr lang="en-US" dirty="0" smtClean="0"/>
              <a:t>Features which set you away from your competitors.</a:t>
            </a:r>
          </a:p>
          <a:p>
            <a:r>
              <a:rPr lang="en-US" dirty="0" smtClean="0"/>
              <a:t>What type of Supplies do you specialize in?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597524" y="342900"/>
            <a:ext cx="324639" cy="501650"/>
          </a:xfrm>
        </p:spPr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821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84480"/>
            <a:ext cx="7454599" cy="1102359"/>
          </a:xfrm>
        </p:spPr>
        <p:txBody>
          <a:bodyPr anchor="t">
            <a:normAutofit/>
          </a:bodyPr>
          <a:lstStyle/>
          <a:p>
            <a:r>
              <a:rPr lang="en-US" sz="3900" b="1" dirty="0" smtClean="0"/>
              <a:t>Attachment B - Business</a:t>
            </a:r>
            <a:endParaRPr lang="en-US" sz="3900" b="1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1488" y="1228219"/>
            <a:ext cx="4285162" cy="4983208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866441" y="1386839"/>
            <a:ext cx="2136470" cy="4862463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smtClean="0"/>
              <a:t>There are 14 questions to answer for the Business Proposal Tab. </a:t>
            </a:r>
          </a:p>
          <a:p>
            <a:r>
              <a:rPr lang="en-US" sz="2800" b="1" dirty="0" smtClean="0"/>
              <a:t> </a:t>
            </a:r>
          </a:p>
          <a:p>
            <a:r>
              <a:rPr lang="en-US" sz="2800" b="1" dirty="0" smtClean="0"/>
              <a:t>These consist of a general outlook  of your company information.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9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9600" y="1552931"/>
            <a:ext cx="793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0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Attachment B – Technical Proposal  / Mandatory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9640" y="1629443"/>
            <a:ext cx="5908040" cy="5081237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23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US" dirty="0" smtClean="0"/>
              <a:t>Attachment B – Technical / Mandatory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This tab identifies areas the State feels are mandatory requirements for a Statewide Contract.</a:t>
            </a:r>
          </a:p>
          <a:p>
            <a:r>
              <a:rPr lang="en-US" dirty="0" smtClean="0"/>
              <a:t>Each question has a reference to the section of the solicitation.</a:t>
            </a:r>
          </a:p>
          <a:p>
            <a:r>
              <a:rPr lang="en-US" dirty="0" smtClean="0"/>
              <a:t>There is a checkbox for Agree – Yes or No</a:t>
            </a:r>
          </a:p>
          <a:p>
            <a:r>
              <a:rPr lang="en-US" dirty="0" smtClean="0"/>
              <a:t>If not applicable, you can enter comments.</a:t>
            </a:r>
          </a:p>
          <a:p>
            <a:r>
              <a:rPr lang="en-US" dirty="0" smtClean="0"/>
              <a:t>All of these questions </a:t>
            </a:r>
            <a:r>
              <a:rPr lang="en-US" b="1" u="sng" dirty="0" smtClean="0"/>
              <a:t>MUST </a:t>
            </a:r>
            <a:r>
              <a:rPr lang="en-US" dirty="0" smtClean="0"/>
              <a:t>be answered to be considered for award.</a:t>
            </a:r>
          </a:p>
          <a:p>
            <a:r>
              <a:rPr lang="en-US" dirty="0" smtClean="0"/>
              <a:t>There are 9 questions to answer.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581292" y="342900"/>
            <a:ext cx="362514" cy="501650"/>
          </a:xfrm>
        </p:spPr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96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Attachment B – Technical Desirable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41295" y="1629443"/>
            <a:ext cx="6032810" cy="4889751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12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348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Attachment B – Technical Proposal / Desirable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technical tab has questions about your general business model.</a:t>
            </a:r>
          </a:p>
          <a:p>
            <a:r>
              <a:rPr lang="en-US" dirty="0" smtClean="0"/>
              <a:t>Information on delivery, ordering, freight, response time, customer service and general day to day operations.</a:t>
            </a:r>
          </a:p>
          <a:p>
            <a:r>
              <a:rPr lang="en-US" dirty="0" smtClean="0"/>
              <a:t>These questions are scored and must be completed to receive points.</a:t>
            </a:r>
          </a:p>
          <a:p>
            <a:r>
              <a:rPr lang="en-US" dirty="0" smtClean="0"/>
              <a:t>An evaluation team will review your responses to these questions and assign points as compared to </a:t>
            </a:r>
            <a:r>
              <a:rPr lang="en-US" smtClean="0"/>
              <a:t>other responses.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38B3-B278-4DE4-B82E-29E8A7AD6CE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13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86430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1292017 Data Quality and Prioritization">
  <a:themeElements>
    <a:clrScheme name="OMES ISD Template">
      <a:dk1>
        <a:sysClr val="windowText" lastClr="000000"/>
      </a:dk1>
      <a:lt1>
        <a:sysClr val="window" lastClr="FFFFFF"/>
      </a:lt1>
      <a:dk2>
        <a:srgbClr val="4FB8C1"/>
      </a:dk2>
      <a:lt2>
        <a:srgbClr val="757575"/>
      </a:lt2>
      <a:accent1>
        <a:srgbClr val="EC5646"/>
      </a:accent1>
      <a:accent2>
        <a:srgbClr val="163C3F"/>
      </a:accent2>
      <a:accent3>
        <a:srgbClr val="E6B729"/>
      </a:accent3>
      <a:accent4>
        <a:srgbClr val="399993"/>
      </a:accent4>
      <a:accent5>
        <a:srgbClr val="A5A5A5"/>
      </a:accent5>
      <a:accent6>
        <a:srgbClr val="9E5E9B"/>
      </a:accent6>
      <a:hlink>
        <a:srgbClr val="40AEB6"/>
      </a:hlink>
      <a:folHlink>
        <a:srgbClr val="359097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OMES General Template 2017</Template>
  <TotalTime>619</TotalTime>
  <Words>856</Words>
  <Application>Microsoft Office PowerPoint</Application>
  <PresentationFormat>On-screen Show (4:3)</PresentationFormat>
  <Paragraphs>99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Century Gothic</vt:lpstr>
      <vt:lpstr>Wingdings</vt:lpstr>
      <vt:lpstr>Wingdings 3</vt:lpstr>
      <vt:lpstr>11292017 Data Quality and Prioritization</vt:lpstr>
      <vt:lpstr>Oklahoma MRO Contracts</vt:lpstr>
      <vt:lpstr>Required Bid Forms</vt:lpstr>
      <vt:lpstr>Pricing</vt:lpstr>
      <vt:lpstr>Attachment A</vt:lpstr>
      <vt:lpstr>Attachment A-1</vt:lpstr>
      <vt:lpstr>Attachment B</vt:lpstr>
      <vt:lpstr>Attachment B</vt:lpstr>
      <vt:lpstr>Attachment B – Business Proposal</vt:lpstr>
      <vt:lpstr>Attachment B - Business</vt:lpstr>
      <vt:lpstr>Attachment B – Technical Proposal  / Mandatory</vt:lpstr>
      <vt:lpstr>Attachment B – Technical / Mandatory</vt:lpstr>
      <vt:lpstr>Attachment B – Technical Desirable</vt:lpstr>
      <vt:lpstr>Attachment B – Technical Proposal / Desirable </vt:lpstr>
    </vt:vector>
  </TitlesOfParts>
  <Company>State of Oklahoma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Bradley</dc:creator>
  <cp:lastModifiedBy>Lisa Bradley</cp:lastModifiedBy>
  <cp:revision>30</cp:revision>
  <cp:lastPrinted>2017-11-30T15:54:36Z</cp:lastPrinted>
  <dcterms:created xsi:type="dcterms:W3CDTF">2019-06-07T16:30:32Z</dcterms:created>
  <dcterms:modified xsi:type="dcterms:W3CDTF">2019-08-12T18:03:17Z</dcterms:modified>
</cp:coreProperties>
</file>