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4"/>
  </p:notesMasterIdLst>
  <p:sldIdLst>
    <p:sldId id="256" r:id="rId2"/>
    <p:sldId id="258" r:id="rId3"/>
    <p:sldId id="269" r:id="rId4"/>
    <p:sldId id="267" r:id="rId5"/>
    <p:sldId id="268" r:id="rId6"/>
    <p:sldId id="257" r:id="rId7"/>
    <p:sldId id="260" r:id="rId8"/>
    <p:sldId id="261" r:id="rId9"/>
    <p:sldId id="262" r:id="rId10"/>
    <p:sldId id="263" r:id="rId11"/>
    <p:sldId id="264" r:id="rId12"/>
    <p:sldId id="265"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615" autoAdjust="0"/>
    <p:restoredTop sz="86477" autoAdjust="0"/>
  </p:normalViewPr>
  <p:slideViewPr>
    <p:cSldViewPr>
      <p:cViewPr varScale="1">
        <p:scale>
          <a:sx n="79" d="100"/>
          <a:sy n="79" d="100"/>
        </p:scale>
        <p:origin x="-1494" y="-84"/>
      </p:cViewPr>
      <p:guideLst>
        <p:guide orient="horz" pos="2160"/>
        <p:guide pos="2880"/>
      </p:guideLst>
    </p:cSldViewPr>
  </p:slideViewPr>
  <p:outlineViewPr>
    <p:cViewPr>
      <p:scale>
        <a:sx n="33" d="100"/>
        <a:sy n="33" d="100"/>
      </p:scale>
      <p:origin x="21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6" d="100"/>
          <a:sy n="66" d="100"/>
        </p:scale>
        <p:origin x="-1992" y="-120"/>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CF33610-4DE6-44DF-8884-D607B2F279D0}" type="datetimeFigureOut">
              <a:rPr lang="en-US" smtClean="0"/>
              <a:pPr/>
              <a:t>10/10/2012</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EFBA968-14B2-4E30-AB49-E00C9C13C299}"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EFBA968-14B2-4E30-AB49-E00C9C13C299}"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EFBA968-14B2-4E30-AB49-E00C9C13C299}"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EFBA968-14B2-4E30-AB49-E00C9C13C299}"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EFBA968-14B2-4E30-AB49-E00C9C13C299}"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EFBA968-14B2-4E30-AB49-E00C9C13C299}"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EFBA968-14B2-4E30-AB49-E00C9C13C299}"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EFBA968-14B2-4E30-AB49-E00C9C13C299}"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EFBA968-14B2-4E30-AB49-E00C9C13C299}"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EFBA968-14B2-4E30-AB49-E00C9C13C299}"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EFBA968-14B2-4E30-AB49-E00C9C13C299}"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EFBA968-14B2-4E30-AB49-E00C9C13C299}"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EFBA968-14B2-4E30-AB49-E00C9C13C299}" type="slidenum">
              <a:rPr lang="en-US" smtClean="0"/>
              <a:pPr/>
              <a:t>12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F842956-225B-40A3-B182-190A49F3DEA1}" type="datetimeFigureOut">
              <a:rPr lang="en-US" smtClean="0"/>
              <a:pPr/>
              <a:t>10/10/2012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BB15BD-AEE4-4B5A-9A52-31E2D688EC03}"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842956-225B-40A3-B182-190A49F3DEA1}" type="datetimeFigureOut">
              <a:rPr lang="en-US" smtClean="0"/>
              <a:pPr/>
              <a:t>10/10/2012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BB15BD-AEE4-4B5A-9A52-31E2D688EC03}"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842956-225B-40A3-B182-190A49F3DEA1}" type="datetimeFigureOut">
              <a:rPr lang="en-US" smtClean="0"/>
              <a:pPr/>
              <a:t>10/10/2012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BB15BD-AEE4-4B5A-9A52-31E2D688EC03}"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F842956-225B-40A3-B182-190A49F3DEA1}" type="datetimeFigureOut">
              <a:rPr lang="en-US" smtClean="0"/>
              <a:pPr/>
              <a:t>10/10/2012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8BB15BD-AEE4-4B5A-9A52-31E2D688EC03}"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F842956-225B-40A3-B182-190A49F3DEA1}" type="datetimeFigureOut">
              <a:rPr lang="en-US" smtClean="0"/>
              <a:pPr/>
              <a:t>10/10/2012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8BB15BD-AEE4-4B5A-9A52-31E2D688EC03}"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F842956-225B-40A3-B182-190A49F3DEA1}" type="datetimeFigureOut">
              <a:rPr lang="en-US" smtClean="0"/>
              <a:pPr/>
              <a:t>10/10/2012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8BB15BD-AEE4-4B5A-9A52-31E2D688EC03}"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842956-225B-40A3-B182-190A49F3DEA1}" type="datetimeFigureOut">
              <a:rPr lang="en-US" smtClean="0"/>
              <a:pPr/>
              <a:t>10/10/2012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8BB15BD-AEE4-4B5A-9A52-31E2D688EC03}"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842956-225B-40A3-B182-190A49F3DEA1}" type="datetimeFigureOut">
              <a:rPr lang="en-US" smtClean="0"/>
              <a:pPr/>
              <a:t>10/10/2012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8BB15BD-AEE4-4B5A-9A52-31E2D688EC03}"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842956-225B-40A3-B182-190A49F3DEA1}" type="datetimeFigureOut">
              <a:rPr lang="en-US" smtClean="0"/>
              <a:pPr/>
              <a:t>10/10/2012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8BB15BD-AEE4-4B5A-9A52-31E2D688EC03}"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842956-225B-40A3-B182-190A49F3DEA1}" type="datetimeFigureOut">
              <a:rPr lang="en-US" smtClean="0"/>
              <a:pPr/>
              <a:t>10/10/2012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BB15BD-AEE4-4B5A-9A52-31E2D688EC03}"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842956-225B-40A3-B182-190A49F3DEA1}" type="datetimeFigureOut">
              <a:rPr lang="en-US" smtClean="0"/>
              <a:pPr/>
              <a:t>10/10/2012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BB15BD-AEE4-4B5A-9A52-31E2D688EC03}"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842956-225B-40A3-B182-190A49F3DEA1}" type="datetimeFigureOut">
              <a:rPr lang="en-US" smtClean="0"/>
              <a:pPr/>
              <a:t>10/10/2012</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BB15BD-AEE4-4B5A-9A52-31E2D688EC03}"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2">
                <a:tint val="80000"/>
                <a:satMod val="300000"/>
              </a:schemeClr>
            </a:gs>
            <a:gs pos="100000">
              <a:schemeClr val="bg2">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3428999"/>
          </a:xfrm>
        </p:spPr>
        <p:txBody>
          <a:bodyPr>
            <a:normAutofit fontScale="90000"/>
          </a:bodyPr>
          <a:lstStyle/>
          <a:p>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SW 820 – Building Supplies</a:t>
            </a:r>
            <a:br>
              <a:rPr lang="en-US" dirty="0" smtClean="0"/>
            </a:br>
            <a:endParaRPr lang="en-US" dirty="0"/>
          </a:p>
        </p:txBody>
      </p:sp>
      <p:sp>
        <p:nvSpPr>
          <p:cNvPr id="3" name="Subtitle 2"/>
          <p:cNvSpPr>
            <a:spLocks noGrp="1"/>
          </p:cNvSpPr>
          <p:nvPr>
            <p:ph type="subTitle" idx="1"/>
          </p:nvPr>
        </p:nvSpPr>
        <p:spPr>
          <a:xfrm>
            <a:off x="685800" y="3886200"/>
            <a:ext cx="7848600" cy="2743200"/>
          </a:xfrm>
        </p:spPr>
        <p:txBody>
          <a:bodyPr>
            <a:normAutofit/>
          </a:bodyPr>
          <a:lstStyle/>
          <a:p>
            <a:r>
              <a:rPr lang="en-US" dirty="0" smtClean="0"/>
              <a:t>Oklahoma and Lowe’s Building Centers</a:t>
            </a:r>
          </a:p>
          <a:p>
            <a:endParaRPr lang="en-US" dirty="0" smtClean="0"/>
          </a:p>
          <a:p>
            <a:pPr algn="l"/>
            <a:r>
              <a:rPr lang="en-US" sz="2000" dirty="0" smtClean="0"/>
              <a:t>Contact:  Lisa Bradley</a:t>
            </a:r>
          </a:p>
          <a:p>
            <a:pPr algn="l"/>
            <a:r>
              <a:rPr lang="en-US" sz="2000" dirty="0" smtClean="0"/>
              <a:t>405-522-4480</a:t>
            </a:r>
          </a:p>
          <a:p>
            <a:pPr algn="l"/>
            <a:r>
              <a:rPr lang="en-US" sz="2000" dirty="0" smtClean="0"/>
              <a:t>Lisa.Bradley@OMES.ok.gov</a:t>
            </a:r>
          </a:p>
          <a:p>
            <a:pPr algn="l"/>
            <a:endParaRPr lang="en-US" sz="2000" dirty="0"/>
          </a:p>
        </p:txBody>
      </p:sp>
      <p:pic>
        <p:nvPicPr>
          <p:cNvPr id="4" name="Picture 3" descr="Official Oklahoma state seal."/>
          <p:cNvPicPr/>
          <p:nvPr/>
        </p:nvPicPr>
        <p:blipFill>
          <a:blip r:embed="rId3" cstate="print"/>
          <a:srcRect/>
          <a:stretch>
            <a:fillRect/>
          </a:stretch>
        </p:blipFill>
        <p:spPr bwMode="auto">
          <a:xfrm>
            <a:off x="381000" y="152400"/>
            <a:ext cx="2438400" cy="22098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Contract Background</a:t>
            </a:r>
            <a:endParaRPr lang="en-US" dirty="0"/>
          </a:p>
        </p:txBody>
      </p:sp>
      <p:sp>
        <p:nvSpPr>
          <p:cNvPr id="3" name="Content Placeholder 2"/>
          <p:cNvSpPr>
            <a:spLocks noGrp="1"/>
          </p:cNvSpPr>
          <p:nvPr>
            <p:ph idx="1"/>
          </p:nvPr>
        </p:nvSpPr>
        <p:spPr/>
        <p:txBody>
          <a:bodyPr/>
          <a:lstStyle/>
          <a:p>
            <a:r>
              <a:rPr lang="en-US" dirty="0" smtClean="0"/>
              <a:t>The original MRO contract included a category for building supplies.  Information was sent to over 200 vendors, no company was able to respond to this broad category. It was decided by the commodity council to proceed with awarding a general MRO contract, and that building supplies would be added at a later date.</a:t>
            </a:r>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a:t>
            </a:r>
            <a:endParaRPr lang="en-US" dirty="0"/>
          </a:p>
        </p:txBody>
      </p:sp>
      <p:sp>
        <p:nvSpPr>
          <p:cNvPr id="3" name="Content Placeholder 2"/>
          <p:cNvSpPr>
            <a:spLocks noGrp="1"/>
          </p:cNvSpPr>
          <p:nvPr>
            <p:ph idx="1"/>
          </p:nvPr>
        </p:nvSpPr>
        <p:spPr/>
        <p:txBody>
          <a:bodyPr/>
          <a:lstStyle/>
          <a:p>
            <a:r>
              <a:rPr lang="en-US" dirty="0" smtClean="0"/>
              <a:t>The State of Utah was the lead state for a National cooperative contract for building supplies through the WSCA (Western States Contracting Alliance) - Walk-In Building Supplies/Carpentry Supplies/Home Improvement Supplies and related material.   WSCA Directors noticed that dollars were being spent at Hardware Stores, with no monetary discount to States. </a:t>
            </a: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dirty="0" smtClean="0"/>
              <a:t>Background</a:t>
            </a:r>
            <a:endParaRPr lang="en-US" dirty="0"/>
          </a:p>
        </p:txBody>
      </p:sp>
      <p:sp>
        <p:nvSpPr>
          <p:cNvPr id="3" name="Content Placeholder 2"/>
          <p:cNvSpPr>
            <a:spLocks noGrp="1"/>
          </p:cNvSpPr>
          <p:nvPr>
            <p:ph idx="1"/>
          </p:nvPr>
        </p:nvSpPr>
        <p:spPr/>
        <p:txBody>
          <a:bodyPr/>
          <a:lstStyle/>
          <a:p>
            <a:r>
              <a:rPr lang="en-US" dirty="0" smtClean="0"/>
              <a:t> It was estimated that approximately $50 Million was being spent annually from the 21 States that indicated their intent to participate with each State paying regular retail pricing</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a:t>
            </a:r>
            <a:endParaRPr lang="en-US" dirty="0"/>
          </a:p>
        </p:txBody>
      </p:sp>
      <p:sp>
        <p:nvSpPr>
          <p:cNvPr id="3" name="Content Placeholder 2"/>
          <p:cNvSpPr>
            <a:spLocks noGrp="1"/>
          </p:cNvSpPr>
          <p:nvPr>
            <p:ph idx="1"/>
          </p:nvPr>
        </p:nvSpPr>
        <p:spPr/>
        <p:txBody>
          <a:bodyPr/>
          <a:lstStyle/>
          <a:p>
            <a:r>
              <a:rPr lang="en-US" dirty="0" smtClean="0"/>
              <a:t>In the last year, Lowe’s has recognized the potential for State Government contracts, and has increased the discount offered to States and Political Subdivisions.</a:t>
            </a:r>
          </a:p>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Solicitation Highlights</a:t>
            </a:r>
            <a:endParaRPr lang="en-US" dirty="0"/>
          </a:p>
        </p:txBody>
      </p:sp>
      <p:sp>
        <p:nvSpPr>
          <p:cNvPr id="3" name="Content Placeholder 2"/>
          <p:cNvSpPr>
            <a:spLocks noGrp="1"/>
          </p:cNvSpPr>
          <p:nvPr>
            <p:ph idx="1"/>
          </p:nvPr>
        </p:nvSpPr>
        <p:spPr>
          <a:xfrm>
            <a:off x="457200" y="1066800"/>
            <a:ext cx="8229600" cy="5059363"/>
          </a:xfrm>
        </p:spPr>
        <p:txBody>
          <a:bodyPr>
            <a:normAutofit fontScale="77500" lnSpcReduction="20000"/>
          </a:bodyPr>
          <a:lstStyle/>
          <a:p>
            <a:r>
              <a:rPr lang="en-US" dirty="0" smtClean="0"/>
              <a:t>Nationwide supplier desired, but suppliers were allowed to respond to single states</a:t>
            </a:r>
            <a:br>
              <a:rPr lang="en-US" dirty="0" smtClean="0"/>
            </a:br>
            <a:r>
              <a:rPr lang="en-US" dirty="0" smtClean="0"/>
              <a:t> Total Proposals Received – 5</a:t>
            </a:r>
            <a:br>
              <a:rPr lang="en-US" dirty="0" smtClean="0"/>
            </a:br>
            <a:r>
              <a:rPr lang="en-US" dirty="0" smtClean="0"/>
              <a:t> </a:t>
            </a:r>
            <a:br>
              <a:rPr lang="en-US" dirty="0" smtClean="0"/>
            </a:br>
            <a:r>
              <a:rPr lang="en-US" dirty="0" smtClean="0"/>
              <a:t>Lowe’s </a:t>
            </a:r>
            <a:br>
              <a:rPr lang="en-US" dirty="0" smtClean="0"/>
            </a:br>
            <a:r>
              <a:rPr lang="en-US" dirty="0" smtClean="0"/>
              <a:t>84 Lumber</a:t>
            </a:r>
            <a:br>
              <a:rPr lang="en-US" dirty="0" smtClean="0"/>
            </a:br>
            <a:r>
              <a:rPr lang="en-US" dirty="0" smtClean="0"/>
              <a:t>Frank’s Supply</a:t>
            </a:r>
            <a:br>
              <a:rPr lang="en-US" dirty="0" smtClean="0"/>
            </a:br>
            <a:r>
              <a:rPr lang="en-US" dirty="0" smtClean="0"/>
              <a:t>Border Construction</a:t>
            </a:r>
            <a:br>
              <a:rPr lang="en-US" dirty="0" smtClean="0"/>
            </a:br>
            <a:r>
              <a:rPr lang="en-US" dirty="0" smtClean="0"/>
              <a:t>Six Points Hardware</a:t>
            </a:r>
          </a:p>
          <a:p>
            <a:r>
              <a:rPr lang="en-US" dirty="0" smtClean="0"/>
              <a:t>The final evaluation points are as:</a:t>
            </a:r>
          </a:p>
          <a:p>
            <a:r>
              <a:rPr lang="en-US" dirty="0" smtClean="0"/>
              <a:t> </a:t>
            </a:r>
          </a:p>
          <a:p>
            <a:r>
              <a:rPr lang="en-US" dirty="0" smtClean="0"/>
              <a:t>Supplier				   Technical Score</a:t>
            </a:r>
            <a:br>
              <a:rPr lang="en-US" dirty="0" smtClean="0"/>
            </a:br>
            <a:r>
              <a:rPr lang="en-US" dirty="0" smtClean="0"/>
              <a:t> </a:t>
            </a:r>
            <a:br>
              <a:rPr lang="en-US" dirty="0" smtClean="0"/>
            </a:br>
            <a:r>
              <a:rPr lang="en-US" dirty="0" smtClean="0"/>
              <a:t>Lowe’s					434.5</a:t>
            </a:r>
            <a:br>
              <a:rPr lang="en-US" dirty="0" smtClean="0"/>
            </a:br>
            <a:r>
              <a:rPr lang="en-US" dirty="0" smtClean="0"/>
              <a:t>84 Lumber Company			318</a:t>
            </a:r>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NATIONWIDE CONTRACTS AWARDED</a:t>
            </a:r>
            <a:endParaRPr lang="en-US" dirty="0"/>
          </a:p>
        </p:txBody>
      </p:sp>
      <p:sp>
        <p:nvSpPr>
          <p:cNvPr id="3" name="Content Placeholder 2"/>
          <p:cNvSpPr>
            <a:spLocks noGrp="1"/>
          </p:cNvSpPr>
          <p:nvPr>
            <p:ph idx="1"/>
          </p:nvPr>
        </p:nvSpPr>
        <p:spPr/>
        <p:txBody>
          <a:bodyPr/>
          <a:lstStyle/>
          <a:p>
            <a:pPr>
              <a:buNone/>
            </a:pPr>
            <a:r>
              <a:rPr lang="en-US" dirty="0" smtClean="0"/>
              <a:t>    WSCA approved multiple awards to: LOWES with 1700 Locations Nationwide for Walk-In Convenience</a:t>
            </a:r>
          </a:p>
          <a:p>
            <a:r>
              <a:rPr lang="en-US" dirty="0" smtClean="0"/>
              <a:t>Large inventory with a variety of selection and brand</a:t>
            </a:r>
          </a:p>
          <a:p>
            <a:r>
              <a:rPr lang="en-US" dirty="0" smtClean="0"/>
              <a:t> State Purchasing Cards are accepted.  </a:t>
            </a:r>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Easy account set up (3 options)</a:t>
            </a:r>
            <a:endParaRPr lang="en-US" dirty="0"/>
          </a:p>
        </p:txBody>
      </p:sp>
      <p:sp>
        <p:nvSpPr>
          <p:cNvPr id="3" name="Content Placeholder 2"/>
          <p:cNvSpPr>
            <a:spLocks noGrp="1"/>
          </p:cNvSpPr>
          <p:nvPr>
            <p:ph idx="1"/>
          </p:nvPr>
        </p:nvSpPr>
        <p:spPr>
          <a:xfrm>
            <a:off x="457200" y="1219200"/>
            <a:ext cx="8229600" cy="4906963"/>
          </a:xfrm>
        </p:spPr>
        <p:txBody>
          <a:bodyPr>
            <a:normAutofit lnSpcReduction="10000"/>
          </a:bodyPr>
          <a:lstStyle/>
          <a:p>
            <a:pPr>
              <a:buNone/>
            </a:pPr>
            <a:endParaRPr lang="en-US" dirty="0" smtClean="0"/>
          </a:p>
          <a:p>
            <a:pPr>
              <a:buNone/>
            </a:pPr>
            <a:r>
              <a:rPr lang="en-US" dirty="0" smtClean="0"/>
              <a:t>•   Customers sign up individually on line</a:t>
            </a:r>
          </a:p>
          <a:p>
            <a:pPr>
              <a:buNone/>
            </a:pPr>
            <a:endParaRPr lang="en-US" dirty="0" smtClean="0"/>
          </a:p>
          <a:p>
            <a:pPr>
              <a:buNone/>
            </a:pPr>
            <a:r>
              <a:rPr lang="en-US" dirty="0" smtClean="0"/>
              <a:t>•   State sends approved customer base list to Lowe’s for processing</a:t>
            </a:r>
          </a:p>
          <a:p>
            <a:pPr>
              <a:buNone/>
            </a:pPr>
            <a:endParaRPr lang="en-US" dirty="0" smtClean="0"/>
          </a:p>
          <a:p>
            <a:pPr>
              <a:buNone/>
            </a:pPr>
            <a:r>
              <a:rPr lang="en-US" dirty="0" smtClean="0"/>
              <a:t>•   Individual Agencies requests number of Key Fobs to be issued.</a:t>
            </a:r>
          </a:p>
          <a:p>
            <a:pPr>
              <a:buNone/>
            </a:pPr>
            <a:r>
              <a:rPr lang="en-US" dirty="0" smtClean="0"/>
              <a:t> </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Fobs Required</a:t>
            </a:r>
            <a:endParaRPr lang="en-US" dirty="0"/>
          </a:p>
        </p:txBody>
      </p:sp>
      <p:sp>
        <p:nvSpPr>
          <p:cNvPr id="5" name="Content Placeholder 4"/>
          <p:cNvSpPr>
            <a:spLocks noGrp="1"/>
          </p:cNvSpPr>
          <p:nvPr>
            <p:ph idx="1"/>
          </p:nvPr>
        </p:nvSpPr>
        <p:spPr/>
        <p:txBody>
          <a:bodyPr/>
          <a:lstStyle/>
          <a:p>
            <a:r>
              <a:rPr lang="en-US" dirty="0" smtClean="0"/>
              <a:t>Key Fob or Bar Code Strip for customer identification.  This card will identify your tax exempt status, and will identify the contract so you may receive discount.  This will speed any transaction at cashier station.</a:t>
            </a:r>
          </a:p>
          <a:p>
            <a:endParaRPr lang="en-US" dirty="0" smtClean="0"/>
          </a:p>
          <a:p>
            <a:endParaRPr lang="en-US" dirty="0" smtClean="0"/>
          </a:p>
          <a:p>
            <a:endParaRPr lang="en-US" dirty="0"/>
          </a:p>
        </p:txBody>
      </p:sp>
      <p:pic>
        <p:nvPicPr>
          <p:cNvPr id="6" name="Picture 2"/>
          <p:cNvPicPr>
            <a:picLocks noChangeAspect="1" noChangeArrowheads="1"/>
          </p:cNvPicPr>
          <p:nvPr/>
        </p:nvPicPr>
        <p:blipFill>
          <a:blip r:embed="rId3" cstate="print"/>
          <a:srcRect/>
          <a:stretch>
            <a:fillRect/>
          </a:stretch>
        </p:blipFill>
        <p:spPr bwMode="auto">
          <a:xfrm>
            <a:off x="3276600" y="4419600"/>
            <a:ext cx="1828800" cy="2286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What is Covered?</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Building Supplies may include, but are not limited to:</a:t>
            </a:r>
          </a:p>
          <a:p>
            <a:r>
              <a:rPr lang="en-US" dirty="0" smtClean="0"/>
              <a:t>Lumber, Plywood, Dry Wall, Roofing, Cement, Ceiling Tiles, Masonry, etc.</a:t>
            </a:r>
          </a:p>
          <a:p>
            <a:r>
              <a:rPr lang="en-US" dirty="0" smtClean="0"/>
              <a:t>Millwork, Doors, Windows, etc.</a:t>
            </a:r>
          </a:p>
          <a:p>
            <a:r>
              <a:rPr lang="en-US" dirty="0" smtClean="0"/>
              <a:t>Flooring, Tile, Carpet, etc.</a:t>
            </a:r>
          </a:p>
          <a:p>
            <a:r>
              <a:rPr lang="en-US" dirty="0" smtClean="0"/>
              <a:t>Kitchen , Cabinets, etc.</a:t>
            </a:r>
          </a:p>
          <a:p>
            <a:r>
              <a:rPr lang="en-US" dirty="0" smtClean="0"/>
              <a:t>Appliances</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Helpful Reminders</a:t>
            </a:r>
            <a:endParaRPr lang="en-US" dirty="0"/>
          </a:p>
        </p:txBody>
      </p:sp>
      <p:sp>
        <p:nvSpPr>
          <p:cNvPr id="3" name="Content Placeholder 2"/>
          <p:cNvSpPr>
            <a:spLocks noGrp="1"/>
          </p:cNvSpPr>
          <p:nvPr>
            <p:ph idx="1"/>
          </p:nvPr>
        </p:nvSpPr>
        <p:spPr/>
        <p:txBody>
          <a:bodyPr/>
          <a:lstStyle/>
          <a:p>
            <a:r>
              <a:rPr lang="en-US" dirty="0" smtClean="0"/>
              <a:t>State Agencies are reminded to utilize all existing mandatory contracts when possible and according to your purchasing procedures.  </a:t>
            </a:r>
          </a:p>
          <a:p>
            <a:r>
              <a:rPr lang="en-US" dirty="0" smtClean="0"/>
              <a:t>Purchase Cards are the preferred method for payment.  Special arrangements for purchase orders can be negotiated, but will delay your purchase.</a:t>
            </a:r>
          </a:p>
          <a:p>
            <a:endParaRPr lang="en-US" dirty="0" smtClean="0"/>
          </a:p>
          <a:p>
            <a:endParaRPr lang="en-US" dirty="0" smtClean="0"/>
          </a:p>
          <a:p>
            <a:endParaRPr lang="en-US" dirty="0"/>
          </a:p>
        </p:txBody>
      </p:sp>
      <p:pic>
        <p:nvPicPr>
          <p:cNvPr id="2051" name="Picture 3" descr="C:\Users\Lisa\AppData\Local\Microsoft\Windows\Temporary Internet Files\Content.IE5\E5Z2FBC6\MP900385315[1].jpg"/>
          <p:cNvPicPr>
            <a:picLocks noChangeAspect="1" noChangeArrowheads="1"/>
          </p:cNvPicPr>
          <p:nvPr/>
        </p:nvPicPr>
        <p:blipFill>
          <a:blip r:embed="rId3" cstate="print"/>
          <a:srcRect/>
          <a:stretch>
            <a:fillRect/>
          </a:stretch>
        </p:blipFill>
        <p:spPr bwMode="auto">
          <a:xfrm>
            <a:off x="6553200" y="4800600"/>
            <a:ext cx="1600200" cy="1600200"/>
          </a:xfrm>
          <a:prstGeom prst="rect">
            <a:avLst/>
          </a:prstGeom>
          <a:noFill/>
        </p:spPr>
      </p:pic>
      <p:pic>
        <p:nvPicPr>
          <p:cNvPr id="2056" name="Picture 8" descr="C:\Users\Lisa\AppData\Local\Microsoft\Windows\Temporary Internet Files\Content.IE5\SFL107YI\MP900448543[1].jpg"/>
          <p:cNvPicPr>
            <a:picLocks noChangeAspect="1" noChangeArrowheads="1"/>
          </p:cNvPicPr>
          <p:nvPr/>
        </p:nvPicPr>
        <p:blipFill>
          <a:blip r:embed="rId4" cstate="print"/>
          <a:srcRect/>
          <a:stretch>
            <a:fillRect/>
          </a:stretch>
        </p:blipFill>
        <p:spPr bwMode="auto">
          <a:xfrm>
            <a:off x="533401" y="152400"/>
            <a:ext cx="1371600" cy="1066108"/>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5440362"/>
          </a:xfrm>
        </p:spPr>
        <p:txBody>
          <a:bodyPr>
            <a:normAutofit/>
          </a:bodyPr>
          <a:lstStyle/>
          <a:p>
            <a:r>
              <a:rPr lang="en-US" dirty="0" smtClean="0"/>
              <a:t>Introduction to Lowe’s Contract Managers</a:t>
            </a:r>
            <a:endParaRPr lang="en-US" dirty="0"/>
          </a:p>
        </p:txBody>
      </p:sp>
      <p:pic>
        <p:nvPicPr>
          <p:cNvPr id="1026" name="Picture 2" descr="C:\Users\Lisa\AppData\Local\Microsoft\Windows\Temporary Internet Files\Content.IE5\NB8A688Q\MC900104882[1].wmf"/>
          <p:cNvPicPr>
            <a:picLocks noChangeAspect="1" noChangeArrowheads="1"/>
          </p:cNvPicPr>
          <p:nvPr/>
        </p:nvPicPr>
        <p:blipFill>
          <a:blip r:embed="rId3" cstate="print"/>
          <a:srcRect/>
          <a:stretch>
            <a:fillRect/>
          </a:stretch>
        </p:blipFill>
        <p:spPr bwMode="auto">
          <a:xfrm>
            <a:off x="381000" y="304800"/>
            <a:ext cx="1826971" cy="1357884"/>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151</TotalTime>
  <Words>398</Words>
  <Application>Microsoft Office PowerPoint</Application>
  <PresentationFormat>On-screen Show (4:3)</PresentationFormat>
  <Paragraphs>58</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    SW 820 – Building Supplies </vt:lpstr>
      <vt:lpstr>Contract Background</vt:lpstr>
      <vt:lpstr>Background</vt:lpstr>
      <vt:lpstr>Background</vt:lpstr>
      <vt:lpstr>Background</vt:lpstr>
      <vt:lpstr>Solicitation Highlights</vt:lpstr>
      <vt:lpstr>NATIONWIDE CONTRACTS AWARDED</vt:lpstr>
      <vt:lpstr>Easy account set up (3 options)</vt:lpstr>
      <vt:lpstr>Key Fobs Required</vt:lpstr>
      <vt:lpstr> What is Covered? </vt:lpstr>
      <vt:lpstr>Helpful Reminders</vt:lpstr>
      <vt:lpstr>Introduction to Lowe’s Contract Managers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Lisa Bradley</dc:creator>
  <cp:lastModifiedBy>Lisa Bradley</cp:lastModifiedBy>
  <cp:revision>22</cp:revision>
  <dcterms:created xsi:type="dcterms:W3CDTF">2012-10-04T18:56:19Z</dcterms:created>
  <dcterms:modified xsi:type="dcterms:W3CDTF">2012-10-10T13:31:51Z</dcterms:modified>
</cp:coreProperties>
</file>