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8" r:id="rId2"/>
    <p:sldId id="290" r:id="rId3"/>
    <p:sldId id="286" r:id="rId4"/>
    <p:sldId id="285" r:id="rId5"/>
    <p:sldId id="268" r:id="rId6"/>
    <p:sldId id="283" r:id="rId7"/>
  </p:sldIdLst>
  <p:sldSz cx="9144000" cy="6858000" type="screen4x3"/>
  <p:notesSz cx="6858000" cy="9083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4" autoAdjust="0"/>
    <p:restoredTop sz="85305" autoAdjust="0"/>
  </p:normalViewPr>
  <p:slideViewPr>
    <p:cSldViewPr>
      <p:cViewPr varScale="1">
        <p:scale>
          <a:sx n="63" d="100"/>
          <a:sy n="63" d="100"/>
        </p:scale>
        <p:origin x="-108" y="-13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418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4184"/>
          </a:xfrm>
          <a:prstGeom prst="rect">
            <a:avLst/>
          </a:prstGeom>
        </p:spPr>
        <p:txBody>
          <a:bodyPr vert="horz" lIns="91440" tIns="45720" rIns="91440" bIns="45720" rtlCol="0"/>
          <a:lstStyle>
            <a:lvl1pPr algn="r">
              <a:defRPr sz="1200"/>
            </a:lvl1pPr>
          </a:lstStyle>
          <a:p>
            <a:fld id="{2A9BC60D-9086-4BCC-9A06-5C15C735151D}" type="datetimeFigureOut">
              <a:rPr lang="en-US" smtClean="0"/>
              <a:pPr/>
              <a:t>10/9/2012</a:t>
            </a:fld>
            <a:endParaRPr lang="en-US" dirty="0"/>
          </a:p>
        </p:txBody>
      </p:sp>
      <p:sp>
        <p:nvSpPr>
          <p:cNvPr id="4" name="Slide Image Placeholder 3"/>
          <p:cNvSpPr>
            <a:spLocks noGrp="1" noRot="1" noChangeAspect="1"/>
          </p:cNvSpPr>
          <p:nvPr>
            <p:ph type="sldImg" idx="2"/>
          </p:nvPr>
        </p:nvSpPr>
        <p:spPr>
          <a:xfrm>
            <a:off x="1157288" y="681038"/>
            <a:ext cx="4543425" cy="340677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14746"/>
            <a:ext cx="5486400" cy="408765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27915"/>
            <a:ext cx="2971800" cy="454184"/>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27915"/>
            <a:ext cx="2971800" cy="454184"/>
          </a:xfrm>
          <a:prstGeom prst="rect">
            <a:avLst/>
          </a:prstGeom>
        </p:spPr>
        <p:txBody>
          <a:bodyPr vert="horz" lIns="91440" tIns="45720" rIns="91440" bIns="45720" rtlCol="0" anchor="b"/>
          <a:lstStyle>
            <a:lvl1pPr algn="r">
              <a:defRPr sz="1200"/>
            </a:lvl1pPr>
          </a:lstStyle>
          <a:p>
            <a:fld id="{5717C8B9-47EB-4C40-B145-FB4633C7FF11}"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717C8B9-47EB-4C40-B145-FB4633C7FF11}"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717C8B9-47EB-4C40-B145-FB4633C7FF11}"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717C8B9-47EB-4C40-B145-FB4633C7FF11}"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endParaRPr lang="en-US" dirty="0"/>
          </a:p>
        </p:txBody>
      </p:sp>
      <p:sp>
        <p:nvSpPr>
          <p:cNvPr id="4" name="Slide Number Placeholder 3"/>
          <p:cNvSpPr>
            <a:spLocks noGrp="1"/>
          </p:cNvSpPr>
          <p:nvPr>
            <p:ph type="sldNum" sz="quarter" idx="10"/>
          </p:nvPr>
        </p:nvSpPr>
        <p:spPr/>
        <p:txBody>
          <a:bodyPr/>
          <a:lstStyle/>
          <a:p>
            <a:fld id="{5717C8B9-47EB-4C40-B145-FB4633C7FF11}"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717C8B9-47EB-4C40-B145-FB4633C7FF11}" type="slidenum">
              <a:rPr lang="en-US" smtClean="0"/>
              <a:pPr/>
              <a:t>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E32B6C-4AB9-4961-97CE-1872D98CC5B5}" type="datetimeFigureOut">
              <a:rPr lang="en-US" smtClean="0"/>
              <a:pPr/>
              <a:t>10/9/2012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7AD26E-BB7E-4A91-867D-C374A80E961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32B6C-4AB9-4961-97CE-1872D98CC5B5}" type="datetimeFigureOut">
              <a:rPr lang="en-US" smtClean="0"/>
              <a:pPr/>
              <a:t>10/9/2012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7AD26E-BB7E-4A91-867D-C374A80E961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lowesforpros.com/wsca"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www.lowesforpros.com/wsca"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hyperlink" Target="mailto:Dan.Ford@Lowes.com" TargetMode="External"/><Relationship Id="rId4" Type="http://schemas.openxmlformats.org/officeDocument/2006/relationships/hyperlink" Target="http://www.lowes.com/storelocato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09800"/>
            <a:ext cx="8229600" cy="2438400"/>
          </a:xfrm>
          <a:ln>
            <a:solidFill>
              <a:schemeClr val="tx1"/>
            </a:solidFill>
          </a:ln>
        </p:spPr>
        <p:txBody>
          <a:bodyPr>
            <a:noAutofit/>
          </a:bodyPr>
          <a:lstStyle/>
          <a:p>
            <a:r>
              <a:rPr lang="en-US" sz="5000" dirty="0" smtClean="0">
                <a:latin typeface="Impact" pitchFamily="34" charset="0"/>
              </a:rPr>
              <a:t>Lowe’s Support and Resources </a:t>
            </a:r>
            <a:br>
              <a:rPr lang="en-US" sz="5000" dirty="0" smtClean="0">
                <a:latin typeface="Impact" pitchFamily="34" charset="0"/>
              </a:rPr>
            </a:br>
            <a:r>
              <a:rPr lang="en-US" sz="5000" dirty="0" smtClean="0">
                <a:latin typeface="Impact" pitchFamily="34" charset="0"/>
              </a:rPr>
              <a:t>State of Oklahoma </a:t>
            </a:r>
            <a:br>
              <a:rPr lang="en-US" sz="5000" dirty="0" smtClean="0">
                <a:latin typeface="Impact" pitchFamily="34" charset="0"/>
              </a:rPr>
            </a:br>
            <a:r>
              <a:rPr lang="en-US" sz="5000" dirty="0" smtClean="0">
                <a:latin typeface="Impact" pitchFamily="34" charset="0"/>
              </a:rPr>
              <a:t>Contract Number SW820</a:t>
            </a:r>
            <a:endParaRPr lang="en-US" sz="5000" dirty="0">
              <a:latin typeface="Impact" pitchFamily="34" charset="0"/>
            </a:endParaRPr>
          </a:p>
        </p:txBody>
      </p:sp>
      <p:pic>
        <p:nvPicPr>
          <p:cNvPr id="5" name="Content Placeholder 4" descr="C:\Documents and Settings\jcrawfo\Local Settings\Temporary Internet Files\Content.Outlook\LESXDX02\CBC-GOVT-k.jpg"/>
          <p:cNvPicPr>
            <a:picLocks noGrp="1" noChangeAspect="1" noChangeArrowheads="1"/>
          </p:cNvPicPr>
          <p:nvPr>
            <p:ph sz="half" idx="2"/>
          </p:nvPr>
        </p:nvPicPr>
        <p:blipFill>
          <a:blip r:embed="rId2" cstate="print"/>
          <a:srcRect/>
          <a:stretch>
            <a:fillRect/>
          </a:stretch>
        </p:blipFill>
        <p:spPr bwMode="auto">
          <a:xfrm>
            <a:off x="3505200" y="4724400"/>
            <a:ext cx="2215776" cy="1852535"/>
          </a:xfrm>
          <a:prstGeom prst="rect">
            <a:avLst/>
          </a:prstGeom>
          <a:noFill/>
          <a:ln w="9525">
            <a:noFill/>
            <a:miter lim="800000"/>
            <a:headEnd/>
            <a:tailEnd/>
          </a:ln>
        </p:spPr>
      </p:pic>
      <p:pic>
        <p:nvPicPr>
          <p:cNvPr id="12" name="Content Placeholder 11" descr="C:\Users\dford\Desktop\seal.jpg"/>
          <p:cNvPicPr>
            <a:picLocks noGrp="1"/>
          </p:cNvPicPr>
          <p:nvPr>
            <p:ph sz="half" idx="1"/>
          </p:nvPr>
        </p:nvPicPr>
        <p:blipFill>
          <a:blip r:embed="rId3" cstate="print"/>
          <a:srcRect/>
          <a:stretch>
            <a:fillRect/>
          </a:stretch>
        </p:blipFill>
        <p:spPr bwMode="auto">
          <a:xfrm>
            <a:off x="3429000" y="152400"/>
            <a:ext cx="2362200" cy="19812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152400"/>
            <a:ext cx="8229600" cy="762000"/>
          </a:xfrm>
        </p:spPr>
        <p:txBody>
          <a:bodyPr>
            <a:normAutofit/>
          </a:bodyPr>
          <a:lstStyle/>
          <a:p>
            <a:pPr algn="l"/>
            <a:r>
              <a:rPr lang="en-US" sz="4000" dirty="0" smtClean="0">
                <a:latin typeface="Impact" pitchFamily="34" charset="0"/>
              </a:rPr>
              <a:t>Building Supplies Contract Award</a:t>
            </a:r>
            <a:endParaRPr lang="en-US" sz="4000" dirty="0">
              <a:latin typeface="Impact" pitchFamily="34" charset="0"/>
            </a:endParaRPr>
          </a:p>
        </p:txBody>
      </p:sp>
      <p:sp>
        <p:nvSpPr>
          <p:cNvPr id="7" name="Content Placeholder 6"/>
          <p:cNvSpPr>
            <a:spLocks noGrp="1"/>
          </p:cNvSpPr>
          <p:nvPr>
            <p:ph sz="half" idx="1"/>
          </p:nvPr>
        </p:nvSpPr>
        <p:spPr>
          <a:xfrm>
            <a:off x="304800" y="914400"/>
            <a:ext cx="8534400" cy="5715000"/>
          </a:xfrm>
        </p:spPr>
        <p:txBody>
          <a:bodyPr>
            <a:normAutofit/>
          </a:bodyPr>
          <a:lstStyle/>
          <a:p>
            <a:pPr>
              <a:buFont typeface="Arial" charset="0"/>
              <a:buChar char="•"/>
            </a:pPr>
            <a:r>
              <a:rPr lang="en-US" sz="2500" dirty="0" smtClean="0"/>
              <a:t>Oklahoma recently awarded Lowe’s a Walk-In Building Supplies Contract.  The contract is non-mandatory.</a:t>
            </a:r>
          </a:p>
          <a:p>
            <a:pPr>
              <a:buFont typeface="Arial" charset="0"/>
              <a:buChar char="•"/>
            </a:pPr>
            <a:r>
              <a:rPr lang="en-US" sz="2500" dirty="0" smtClean="0"/>
              <a:t>Eligible agencies include all State of Oklahoma Departments, Cities, Counties, and other Political Subdivisions.  A full list of eligible agencies is found at the registration website.</a:t>
            </a:r>
          </a:p>
          <a:p>
            <a:pPr>
              <a:buFont typeface="Arial" charset="0"/>
              <a:buChar char="•"/>
            </a:pPr>
            <a:r>
              <a:rPr lang="en-US" sz="2500" dirty="0" smtClean="0"/>
              <a:t>The contract recognizes all tender types.  At this time payment options for State Agencies will be limited to Oklahoma  Purchasing Cards.  Political Subdivisions may use most common forms of payment however;  acceptance of purchase orders must be negotiated separately.</a:t>
            </a:r>
          </a:p>
          <a:p>
            <a:pPr>
              <a:buFont typeface="Arial" charset="0"/>
              <a:buChar char="•"/>
            </a:pPr>
            <a:r>
              <a:rPr lang="en-US" sz="2500" dirty="0" smtClean="0"/>
              <a:t>On-Line ordering is not a feature of this contract.  Walk-In defined:</a:t>
            </a:r>
          </a:p>
          <a:p>
            <a:pPr lvl="1">
              <a:buFont typeface="Arial" charset="0"/>
              <a:buChar char="•"/>
            </a:pPr>
            <a:r>
              <a:rPr lang="en-US" sz="2000" dirty="0" smtClean="0"/>
              <a:t>Purchases may be made, and orders placed by phone, fax or in-store</a:t>
            </a:r>
          </a:p>
          <a:p>
            <a:pPr lvl="1">
              <a:buFont typeface="Arial" charset="0"/>
              <a:buChar char="•"/>
            </a:pPr>
            <a:r>
              <a:rPr lang="en-US" sz="2000" dirty="0" smtClean="0"/>
              <a:t>Fulfillment options include carry-out, will-call, or delivery</a:t>
            </a:r>
          </a:p>
          <a:p>
            <a:pPr>
              <a:buNone/>
            </a:pPr>
            <a:endParaRPr lang="en-US" dirty="0"/>
          </a:p>
        </p:txBody>
      </p:sp>
      <p:pic>
        <p:nvPicPr>
          <p:cNvPr id="9" name="Content Placeholder 8"/>
          <p:cNvPicPr>
            <a:picLocks noGrp="1"/>
          </p:cNvPicPr>
          <p:nvPr>
            <p:ph sz="half" idx="2"/>
          </p:nvPr>
        </p:nvPicPr>
        <p:blipFill>
          <a:blip r:embed="rId3" cstate="print"/>
          <a:srcRect/>
          <a:stretch>
            <a:fillRect/>
          </a:stretch>
        </p:blipFill>
        <p:spPr bwMode="auto">
          <a:xfrm>
            <a:off x="7924800" y="6019800"/>
            <a:ext cx="1219200" cy="8382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0"/>
            <a:ext cx="8229600" cy="990600"/>
          </a:xfrm>
        </p:spPr>
        <p:txBody>
          <a:bodyPr>
            <a:normAutofit/>
          </a:bodyPr>
          <a:lstStyle/>
          <a:p>
            <a:pPr algn="l"/>
            <a:r>
              <a:rPr lang="en-US" sz="4000" dirty="0" smtClean="0">
                <a:latin typeface="Impact" pitchFamily="34" charset="0"/>
              </a:rPr>
              <a:t>What’s Included In The Contract</a:t>
            </a:r>
            <a:endParaRPr lang="en-US" sz="4000" dirty="0">
              <a:latin typeface="Impact" pitchFamily="34" charset="0"/>
            </a:endParaRPr>
          </a:p>
        </p:txBody>
      </p:sp>
      <p:sp>
        <p:nvSpPr>
          <p:cNvPr id="7" name="Content Placeholder 6"/>
          <p:cNvSpPr>
            <a:spLocks noGrp="1"/>
          </p:cNvSpPr>
          <p:nvPr>
            <p:ph sz="half" idx="1"/>
          </p:nvPr>
        </p:nvSpPr>
        <p:spPr>
          <a:xfrm>
            <a:off x="381000" y="990600"/>
            <a:ext cx="8458200" cy="5715000"/>
          </a:xfrm>
        </p:spPr>
        <p:txBody>
          <a:bodyPr>
            <a:normAutofit lnSpcReduction="10000"/>
          </a:bodyPr>
          <a:lstStyle/>
          <a:p>
            <a:pPr>
              <a:buFont typeface="Arial" charset="0"/>
              <a:buChar char="•"/>
            </a:pPr>
            <a:r>
              <a:rPr lang="en-US" sz="2600" dirty="0" smtClean="0"/>
              <a:t>For state entities the contract does not provide for</a:t>
            </a:r>
            <a:br>
              <a:rPr lang="en-US" sz="2600" dirty="0" smtClean="0"/>
            </a:br>
            <a:r>
              <a:rPr lang="en-US" sz="2600" dirty="0" smtClean="0"/>
              <a:t>routine purchases of products found also on mandatory  contracts. </a:t>
            </a:r>
          </a:p>
          <a:p>
            <a:pPr lvl="1">
              <a:buFont typeface="Arial" charset="0"/>
              <a:buChar char="•"/>
            </a:pPr>
            <a:r>
              <a:rPr lang="en-US" sz="2200" dirty="0" smtClean="0"/>
              <a:t>Political-Subdivisions have contractual access to all products stocked in the local Lowe’s store.  Special orders are excluded.</a:t>
            </a:r>
          </a:p>
          <a:p>
            <a:pPr>
              <a:buFont typeface="Arial" charset="0"/>
              <a:buChar char="•"/>
            </a:pPr>
            <a:r>
              <a:rPr lang="en-US" sz="2600" dirty="0" smtClean="0"/>
              <a:t>The contract  provides a point of purchase discount of 5% from </a:t>
            </a:r>
            <a:r>
              <a:rPr lang="en-US" sz="2600" dirty="0" smtClean="0"/>
              <a:t>shelf </a:t>
            </a:r>
            <a:r>
              <a:rPr lang="en-US" sz="2600" dirty="0" smtClean="0"/>
              <a:t>pricing. </a:t>
            </a:r>
            <a:r>
              <a:rPr lang="en-US" sz="2600" dirty="0" smtClean="0"/>
              <a:t>The discount stacks on top of sale prices although it can’t be used with other coupons.</a:t>
            </a:r>
          </a:p>
          <a:p>
            <a:pPr>
              <a:buFont typeface="Arial" charset="0"/>
              <a:buChar char="•"/>
            </a:pPr>
            <a:r>
              <a:rPr lang="en-US" sz="2600" dirty="0" smtClean="0"/>
              <a:t>Savings are instantly auditable, reflected on your receipt.  </a:t>
            </a:r>
          </a:p>
          <a:p>
            <a:pPr>
              <a:buFont typeface="Arial" charset="0"/>
              <a:buChar char="•"/>
            </a:pPr>
            <a:r>
              <a:rPr lang="en-US" sz="2600" dirty="0" smtClean="0"/>
              <a:t>Reduced delivery charges, a feature of the contract must be manually applied by the store. Prompt your cashier to apply the discount.  Orders under $500 travel for $20. Orders over $500 travel free.  A $1 fee per loaded mile is added for deliveries beyond 20 miles from the store</a:t>
            </a:r>
          </a:p>
          <a:p>
            <a:pPr>
              <a:buFont typeface="Arial" charset="0"/>
              <a:buChar char="•"/>
            </a:pPr>
            <a:endParaRPr lang="en-US" dirty="0" smtClean="0"/>
          </a:p>
        </p:txBody>
      </p:sp>
      <p:pic>
        <p:nvPicPr>
          <p:cNvPr id="9" name="Content Placeholder 8"/>
          <p:cNvPicPr>
            <a:picLocks noGrp="1"/>
          </p:cNvPicPr>
          <p:nvPr>
            <p:ph sz="half" idx="2"/>
          </p:nvPr>
        </p:nvPicPr>
        <p:blipFill>
          <a:blip r:embed="rId3" cstate="print"/>
          <a:srcRect/>
          <a:stretch>
            <a:fillRect/>
          </a:stretch>
        </p:blipFill>
        <p:spPr bwMode="auto">
          <a:xfrm>
            <a:off x="7772400" y="5867400"/>
            <a:ext cx="1371600" cy="9906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228600"/>
            <a:ext cx="8229600" cy="914400"/>
          </a:xfrm>
        </p:spPr>
        <p:txBody>
          <a:bodyPr>
            <a:normAutofit/>
          </a:bodyPr>
          <a:lstStyle/>
          <a:p>
            <a:pPr algn="l"/>
            <a:r>
              <a:rPr lang="en-US" sz="4000" dirty="0" smtClean="0">
                <a:latin typeface="Impact" pitchFamily="34" charset="0"/>
              </a:rPr>
              <a:t>How It Works                                </a:t>
            </a:r>
            <a:endParaRPr lang="en-US" sz="4000" dirty="0">
              <a:latin typeface="Impact" pitchFamily="34" charset="0"/>
            </a:endParaRPr>
          </a:p>
        </p:txBody>
      </p:sp>
      <p:sp>
        <p:nvSpPr>
          <p:cNvPr id="7" name="Content Placeholder 6"/>
          <p:cNvSpPr>
            <a:spLocks noGrp="1"/>
          </p:cNvSpPr>
          <p:nvPr>
            <p:ph sz="half" idx="1"/>
          </p:nvPr>
        </p:nvSpPr>
        <p:spPr>
          <a:xfrm>
            <a:off x="457200" y="1143000"/>
            <a:ext cx="8382000" cy="5334000"/>
          </a:xfrm>
        </p:spPr>
        <p:txBody>
          <a:bodyPr>
            <a:normAutofit lnSpcReduction="10000"/>
          </a:bodyPr>
          <a:lstStyle/>
          <a:p>
            <a:pPr>
              <a:buFont typeface="Arial" charset="0"/>
              <a:buChar char="•"/>
            </a:pPr>
            <a:r>
              <a:rPr lang="en-US" dirty="0" smtClean="0"/>
              <a:t>A Key Fob is required to access the contract.  </a:t>
            </a:r>
          </a:p>
          <a:p>
            <a:pPr>
              <a:buFont typeface="Arial" charset="0"/>
              <a:buChar char="•"/>
            </a:pPr>
            <a:r>
              <a:rPr lang="en-US" dirty="0" smtClean="0"/>
              <a:t>Swiping the Key Fob barcode triggers pricing discounts and supports both tracking and reporting. </a:t>
            </a:r>
          </a:p>
          <a:p>
            <a:pPr>
              <a:buFont typeface="Arial" charset="0"/>
              <a:buChar char="•"/>
            </a:pPr>
            <a:r>
              <a:rPr lang="en-US" dirty="0" smtClean="0"/>
              <a:t>The Key Fob can be used with all tender types although it is not embedded with your tax exemption number or your  payment type information.  </a:t>
            </a:r>
          </a:p>
          <a:p>
            <a:pPr lvl="1">
              <a:buFont typeface="Arial" charset="0"/>
              <a:buChar char="•"/>
            </a:pPr>
            <a:r>
              <a:rPr lang="en-US" dirty="0" smtClean="0"/>
              <a:t>A Lowe’s Tax Exempt Registration Number has been created for use with the contract.  The number is printed on the face of the Key Fob and has been approved by the state for use by all eligible agencies using the contract.  Not mandatory.</a:t>
            </a:r>
          </a:p>
          <a:p>
            <a:pPr>
              <a:buFont typeface="Arial" charset="0"/>
              <a:buChar char="•"/>
            </a:pPr>
            <a:r>
              <a:rPr lang="en-US" dirty="0" smtClean="0"/>
              <a:t>Tax exempt purchases must be supported with a Lowe’s Tax Exempt Registration Number.</a:t>
            </a:r>
          </a:p>
          <a:p>
            <a:pPr>
              <a:buFont typeface="Arial" charset="0"/>
              <a:buChar char="•"/>
            </a:pPr>
            <a:r>
              <a:rPr lang="en-US" dirty="0" smtClean="0"/>
              <a:t>Key Fobs are not intended for personal use.</a:t>
            </a:r>
          </a:p>
          <a:p>
            <a:pPr>
              <a:buNone/>
            </a:pPr>
            <a:endParaRPr lang="en-US" dirty="0" smtClean="0"/>
          </a:p>
          <a:p>
            <a:endParaRPr lang="en-US" dirty="0"/>
          </a:p>
        </p:txBody>
      </p:sp>
      <p:pic>
        <p:nvPicPr>
          <p:cNvPr id="9" name="Content Placeholder 8"/>
          <p:cNvPicPr>
            <a:picLocks noGrp="1"/>
          </p:cNvPicPr>
          <p:nvPr>
            <p:ph sz="half" idx="2"/>
          </p:nvPr>
        </p:nvPicPr>
        <p:blipFill>
          <a:blip r:embed="rId3" cstate="print"/>
          <a:srcRect/>
          <a:stretch>
            <a:fillRect/>
          </a:stretch>
        </p:blipFill>
        <p:spPr bwMode="auto">
          <a:xfrm>
            <a:off x="7391400" y="5715000"/>
            <a:ext cx="1447800" cy="914400"/>
          </a:xfrm>
          <a:prstGeom prst="rect">
            <a:avLst/>
          </a:prstGeom>
          <a:noFill/>
          <a:ln w="9525">
            <a:noFill/>
            <a:miter lim="800000"/>
            <a:headEnd/>
            <a:tailEnd/>
          </a:ln>
        </p:spPr>
      </p:pic>
      <p:pic>
        <p:nvPicPr>
          <p:cNvPr id="10241" name="Picture 1"/>
          <p:cNvPicPr>
            <a:picLocks noChangeAspect="1" noChangeArrowheads="1"/>
          </p:cNvPicPr>
          <p:nvPr/>
        </p:nvPicPr>
        <p:blipFill>
          <a:blip r:embed="rId4" cstate="print"/>
          <a:srcRect/>
          <a:stretch>
            <a:fillRect/>
          </a:stretch>
        </p:blipFill>
        <p:spPr bwMode="auto">
          <a:xfrm>
            <a:off x="6705600" y="228600"/>
            <a:ext cx="2076261" cy="9938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274638"/>
            <a:ext cx="8229600" cy="715962"/>
          </a:xfrm>
        </p:spPr>
        <p:txBody>
          <a:bodyPr>
            <a:normAutofit/>
          </a:bodyPr>
          <a:lstStyle/>
          <a:p>
            <a:pPr algn="l"/>
            <a:r>
              <a:rPr lang="en-US" sz="4000" dirty="0" smtClean="0">
                <a:latin typeface="Impact" pitchFamily="34" charset="0"/>
              </a:rPr>
              <a:t>Getting Started</a:t>
            </a:r>
            <a:endParaRPr lang="en-US" sz="4000" dirty="0">
              <a:latin typeface="Impact" pitchFamily="34" charset="0"/>
            </a:endParaRPr>
          </a:p>
        </p:txBody>
      </p:sp>
      <p:sp>
        <p:nvSpPr>
          <p:cNvPr id="7" name="Content Placeholder 6"/>
          <p:cNvSpPr>
            <a:spLocks noGrp="1"/>
          </p:cNvSpPr>
          <p:nvPr>
            <p:ph sz="half" idx="1"/>
          </p:nvPr>
        </p:nvSpPr>
        <p:spPr>
          <a:xfrm>
            <a:off x="304800" y="1143000"/>
            <a:ext cx="8534400" cy="5410200"/>
          </a:xfrm>
        </p:spPr>
        <p:txBody>
          <a:bodyPr>
            <a:normAutofit fontScale="92500" lnSpcReduction="10000"/>
          </a:bodyPr>
          <a:lstStyle/>
          <a:p>
            <a:pPr>
              <a:buFont typeface="Arial" charset="0"/>
              <a:buChar char="•"/>
            </a:pPr>
            <a:r>
              <a:rPr lang="en-US" dirty="0" smtClean="0"/>
              <a:t>Registration with the Contract and Key Fob order placement takes place at </a:t>
            </a:r>
            <a:r>
              <a:rPr lang="en-US" dirty="0" smtClean="0">
                <a:hlinkClick r:id="rId3"/>
              </a:rPr>
              <a:t>www.lowesforpros.com/wsca</a:t>
            </a:r>
            <a:endParaRPr lang="en-US" dirty="0" smtClean="0"/>
          </a:p>
          <a:p>
            <a:pPr lvl="1">
              <a:buFont typeface="Arial" charset="0"/>
              <a:buChar char="•"/>
            </a:pPr>
            <a:r>
              <a:rPr lang="en-US" dirty="0" smtClean="0"/>
              <a:t>Key Oklahoma’s contract number SW 820</a:t>
            </a:r>
          </a:p>
          <a:p>
            <a:pPr lvl="1">
              <a:buFont typeface="Arial" charset="0"/>
              <a:buChar char="•"/>
            </a:pPr>
            <a:r>
              <a:rPr lang="en-US" dirty="0" smtClean="0"/>
              <a:t>After selecting Oklahoma as your state, make appropriate selections from the remaining two drop downs identifying your agency type, and finally your agency.</a:t>
            </a:r>
          </a:p>
          <a:p>
            <a:pPr lvl="1">
              <a:buFont typeface="Arial" charset="0"/>
              <a:buChar char="•"/>
            </a:pPr>
            <a:r>
              <a:rPr lang="en-US" dirty="0" smtClean="0"/>
              <a:t>Note: Charter and K-12 Schools are not identified by entity.  The category heading will be the option selected in both text boxes.</a:t>
            </a:r>
          </a:p>
          <a:p>
            <a:pPr lvl="1">
              <a:buFont typeface="Arial" charset="0"/>
              <a:buChar char="•"/>
            </a:pPr>
            <a:r>
              <a:rPr lang="en-US" dirty="0" smtClean="0"/>
              <a:t>Complete all agency and point of contact information before selecting submit, this will insure your contract participation is recorded and Key Fobs are delivered.</a:t>
            </a:r>
          </a:p>
          <a:p>
            <a:pPr>
              <a:buFont typeface="Arial" charset="0"/>
              <a:buChar char="•"/>
            </a:pPr>
            <a:r>
              <a:rPr lang="en-US" dirty="0" smtClean="0"/>
              <a:t>Key Fobs are shipped in strips of 5. If the quantity you want to order is not </a:t>
            </a:r>
            <a:r>
              <a:rPr lang="en-US" dirty="0" smtClean="0"/>
              <a:t>a published </a:t>
            </a:r>
            <a:r>
              <a:rPr lang="en-US" dirty="0" smtClean="0"/>
              <a:t>option, place additional orders.  Key Fobs ship in two to three weeks.</a:t>
            </a:r>
          </a:p>
          <a:p>
            <a:pPr>
              <a:buNone/>
            </a:pPr>
            <a:endParaRPr lang="en-US" dirty="0"/>
          </a:p>
        </p:txBody>
      </p:sp>
      <p:pic>
        <p:nvPicPr>
          <p:cNvPr id="9" name="Content Placeholder 8"/>
          <p:cNvPicPr>
            <a:picLocks noGrp="1"/>
          </p:cNvPicPr>
          <p:nvPr>
            <p:ph sz="half" idx="2"/>
          </p:nvPr>
        </p:nvPicPr>
        <p:blipFill>
          <a:blip r:embed="rId4" cstate="print"/>
          <a:srcRect/>
          <a:stretch>
            <a:fillRect/>
          </a:stretch>
        </p:blipFill>
        <p:spPr bwMode="auto">
          <a:xfrm>
            <a:off x="7772400" y="5791200"/>
            <a:ext cx="1371600" cy="9144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0"/>
            <a:ext cx="8229600" cy="838200"/>
          </a:xfrm>
        </p:spPr>
        <p:txBody>
          <a:bodyPr>
            <a:normAutofit/>
          </a:bodyPr>
          <a:lstStyle/>
          <a:p>
            <a:pPr algn="l"/>
            <a:r>
              <a:rPr lang="en-US" sz="4000" dirty="0" smtClean="0">
                <a:latin typeface="Impact" pitchFamily="34" charset="0"/>
              </a:rPr>
              <a:t>Key Information and Resources</a:t>
            </a:r>
            <a:endParaRPr lang="en-US" sz="4000" dirty="0">
              <a:latin typeface="Impact" pitchFamily="34" charset="0"/>
            </a:endParaRPr>
          </a:p>
        </p:txBody>
      </p:sp>
      <p:sp>
        <p:nvSpPr>
          <p:cNvPr id="7" name="Content Placeholder 6"/>
          <p:cNvSpPr>
            <a:spLocks noGrp="1"/>
          </p:cNvSpPr>
          <p:nvPr>
            <p:ph sz="half" idx="1"/>
          </p:nvPr>
        </p:nvSpPr>
        <p:spPr>
          <a:xfrm>
            <a:off x="381000" y="1066800"/>
            <a:ext cx="8534400" cy="5486400"/>
          </a:xfrm>
        </p:spPr>
        <p:txBody>
          <a:bodyPr>
            <a:normAutofit fontScale="85000" lnSpcReduction="10000"/>
          </a:bodyPr>
          <a:lstStyle/>
          <a:p>
            <a:pPr>
              <a:buFont typeface="Arial" charset="0"/>
              <a:buChar char="•"/>
            </a:pPr>
            <a:r>
              <a:rPr lang="en-US" dirty="0" smtClean="0"/>
              <a:t>At </a:t>
            </a:r>
            <a:r>
              <a:rPr lang="en-US" dirty="0" smtClean="0">
                <a:hlinkClick r:id="rId3"/>
              </a:rPr>
              <a:t>www.lowesforpros.com/wsca</a:t>
            </a:r>
            <a:r>
              <a:rPr lang="en-US" dirty="0" smtClean="0"/>
              <a:t> you can:</a:t>
            </a:r>
          </a:p>
          <a:p>
            <a:pPr lvl="1">
              <a:buFont typeface="Arial" charset="0"/>
              <a:buChar char="•"/>
            </a:pPr>
            <a:r>
              <a:rPr lang="en-US" dirty="0" smtClean="0"/>
              <a:t>Review eligible agency listings</a:t>
            </a:r>
          </a:p>
          <a:p>
            <a:pPr lvl="1">
              <a:buFont typeface="Arial" charset="0"/>
              <a:buChar char="•"/>
            </a:pPr>
            <a:r>
              <a:rPr lang="en-US" dirty="0" smtClean="0"/>
              <a:t>Order Key Fobs and register your agency with the contract</a:t>
            </a:r>
          </a:p>
          <a:p>
            <a:pPr lvl="1">
              <a:buFont typeface="Arial" charset="0"/>
              <a:buChar char="•"/>
            </a:pPr>
            <a:r>
              <a:rPr lang="en-US" dirty="0" smtClean="0"/>
              <a:t>Allow 2 to 3 weeks for order</a:t>
            </a:r>
            <a:r>
              <a:rPr lang="en-US" dirty="0" smtClean="0"/>
              <a:t> delivery</a:t>
            </a:r>
            <a:endParaRPr lang="en-US" dirty="0" smtClean="0"/>
          </a:p>
          <a:p>
            <a:pPr>
              <a:buFont typeface="Arial" charset="0"/>
              <a:buChar char="•"/>
            </a:pPr>
            <a:r>
              <a:rPr lang="en-US" dirty="0" smtClean="0"/>
              <a:t>Check out through any register</a:t>
            </a:r>
          </a:p>
          <a:p>
            <a:pPr lvl="1">
              <a:buFont typeface="Arial" charset="0"/>
              <a:buChar char="•"/>
            </a:pPr>
            <a:r>
              <a:rPr lang="en-US" dirty="0" smtClean="0"/>
              <a:t>Have your Key Fob swiped anytime during the transaction</a:t>
            </a:r>
          </a:p>
          <a:p>
            <a:pPr lvl="1">
              <a:buFont typeface="Arial" charset="0"/>
              <a:buChar char="•"/>
            </a:pPr>
            <a:r>
              <a:rPr lang="en-US" dirty="0" smtClean="0"/>
              <a:t>Prompt cashier to exempt taxes </a:t>
            </a:r>
            <a:endParaRPr lang="en-US" dirty="0" smtClean="0"/>
          </a:p>
          <a:p>
            <a:pPr>
              <a:buNone/>
            </a:pPr>
            <a:endParaRPr lang="en-US" sz="1200" dirty="0" smtClean="0"/>
          </a:p>
          <a:p>
            <a:pPr>
              <a:buFont typeface="Arial" charset="0"/>
              <a:buChar char="•"/>
            </a:pPr>
            <a:r>
              <a:rPr lang="en-US" dirty="0" smtClean="0"/>
              <a:t>Find your nearest Lowe’s store at </a:t>
            </a:r>
            <a:r>
              <a:rPr lang="en-US" dirty="0" smtClean="0">
                <a:hlinkClick r:id="rId4"/>
              </a:rPr>
              <a:t>www.lowes.com/storelocator</a:t>
            </a:r>
            <a:endParaRPr lang="en-US" dirty="0" smtClean="0"/>
          </a:p>
          <a:p>
            <a:pPr>
              <a:buFont typeface="Arial" charset="0"/>
              <a:buChar char="•"/>
            </a:pPr>
            <a:r>
              <a:rPr lang="en-US" dirty="0" smtClean="0"/>
              <a:t>The Pro Services Desk located near the lumber door provides dedicated staffing to service the needs of professional and government customers.</a:t>
            </a:r>
            <a:endParaRPr lang="en-US" dirty="0" smtClean="0"/>
          </a:p>
          <a:p>
            <a:pPr>
              <a:buNone/>
            </a:pPr>
            <a:endParaRPr lang="en-US" sz="1200" dirty="0" smtClean="0"/>
          </a:p>
          <a:p>
            <a:pPr>
              <a:buFont typeface="Arial" charset="0"/>
              <a:buChar char="•"/>
            </a:pPr>
            <a:r>
              <a:rPr lang="en-US" dirty="0" smtClean="0"/>
              <a:t>Contract questions or store concerns please contact Dan Ford by phone at 720-402-5273 or email </a:t>
            </a:r>
            <a:r>
              <a:rPr lang="en-US" dirty="0" smtClean="0">
                <a:hlinkClick r:id="rId5"/>
              </a:rPr>
              <a:t>Dan.Ford@Lowes.com</a:t>
            </a:r>
            <a:endParaRPr lang="en-US" dirty="0" smtClean="0"/>
          </a:p>
          <a:p>
            <a:pPr lvl="1">
              <a:buFont typeface="Arial" charset="0"/>
              <a:buChar char="•"/>
            </a:pPr>
            <a:endParaRPr lang="en-US" dirty="0" smtClean="0"/>
          </a:p>
          <a:p>
            <a:pPr>
              <a:buFont typeface="Arial" charset="0"/>
              <a:buChar char="•"/>
            </a:pPr>
            <a:endParaRPr lang="en-US" dirty="0" smtClean="0"/>
          </a:p>
          <a:p>
            <a:pPr>
              <a:buNone/>
            </a:pPr>
            <a:endParaRPr lang="en-US" dirty="0" smtClean="0"/>
          </a:p>
          <a:p>
            <a:pPr>
              <a:buNone/>
            </a:pPr>
            <a:endParaRPr lang="en-US" dirty="0"/>
          </a:p>
        </p:txBody>
      </p:sp>
      <p:pic>
        <p:nvPicPr>
          <p:cNvPr id="9" name="Content Placeholder 8"/>
          <p:cNvPicPr>
            <a:picLocks noGrp="1"/>
          </p:cNvPicPr>
          <p:nvPr>
            <p:ph sz="half" idx="2"/>
          </p:nvPr>
        </p:nvPicPr>
        <p:blipFill>
          <a:blip r:embed="rId6" cstate="print"/>
          <a:srcRect/>
          <a:stretch>
            <a:fillRect/>
          </a:stretch>
        </p:blipFill>
        <p:spPr bwMode="auto">
          <a:xfrm>
            <a:off x="8001000" y="6172200"/>
            <a:ext cx="1143000" cy="6858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1263</TotalTime>
  <Words>503</Words>
  <Application>Microsoft Office PowerPoint</Application>
  <PresentationFormat>On-screen Show (4:3)</PresentationFormat>
  <Paragraphs>48</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Lowe’s Support and Resources  State of Oklahoma  Contract Number SW820</vt:lpstr>
      <vt:lpstr>Building Supplies Contract Award</vt:lpstr>
      <vt:lpstr>What’s Included In The Contract</vt:lpstr>
      <vt:lpstr>How It Works                                </vt:lpstr>
      <vt:lpstr>Getting Started</vt:lpstr>
      <vt:lpstr>Key Information and Resources</vt:lpstr>
    </vt:vector>
  </TitlesOfParts>
  <Company>Lowe's Companies,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tech</dc:creator>
  <cp:lastModifiedBy>tech</cp:lastModifiedBy>
  <cp:revision>248</cp:revision>
  <dcterms:created xsi:type="dcterms:W3CDTF">2011-11-12T20:45:28Z</dcterms:created>
  <dcterms:modified xsi:type="dcterms:W3CDTF">2012-10-10T03:40:42Z</dcterms:modified>
</cp:coreProperties>
</file>