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4"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5" r:id="rId22"/>
    <p:sldId id="277"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402"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26F410-45CA-4606-A383-46E327C01E72}" type="datetimeFigureOut">
              <a:rPr lang="en-US" smtClean="0"/>
              <a:t>5/6/2016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32F487-9223-456F-B079-84BA3661667A}" type="slidenum">
              <a:rPr lang="en-US" smtClean="0"/>
              <a:t>‹#›</a:t>
            </a:fld>
            <a:endParaRPr lang="en-US"/>
          </a:p>
        </p:txBody>
      </p:sp>
    </p:spTree>
    <p:extLst>
      <p:ext uri="{BB962C8B-B14F-4D97-AF65-F5344CB8AC3E}">
        <p14:creationId xmlns:p14="http://schemas.microsoft.com/office/powerpoint/2010/main" val="42196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Stopped at 1.3</a:t>
            </a:r>
          </a:p>
          <a:p>
            <a:endParaRPr lang="en-US" dirty="0"/>
          </a:p>
        </p:txBody>
      </p:sp>
      <p:sp>
        <p:nvSpPr>
          <p:cNvPr id="4" name="Slide Number Placeholder 3"/>
          <p:cNvSpPr>
            <a:spLocks noGrp="1"/>
          </p:cNvSpPr>
          <p:nvPr>
            <p:ph type="sldNum" sz="quarter" idx="10"/>
          </p:nvPr>
        </p:nvSpPr>
        <p:spPr/>
        <p:txBody>
          <a:bodyPr/>
          <a:lstStyle/>
          <a:p>
            <a:fld id="{A632F487-9223-456F-B079-84BA3661667A}" type="slidenum">
              <a:rPr lang="en-US" smtClean="0"/>
              <a:t>7</a:t>
            </a:fld>
            <a:endParaRPr lang="en-US"/>
          </a:p>
        </p:txBody>
      </p:sp>
    </p:spTree>
    <p:extLst>
      <p:ext uri="{BB962C8B-B14F-4D97-AF65-F5344CB8AC3E}">
        <p14:creationId xmlns:p14="http://schemas.microsoft.com/office/powerpoint/2010/main" val="32928346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FEB02496-51C9-4748-AD49-13794F61892E}" type="datetimeFigureOut">
              <a:rPr lang="en-US" smtClean="0"/>
              <a:t>5/6/2016</a:t>
            </a:fld>
            <a:endParaRPr lang="en-US"/>
          </a:p>
        </p:txBody>
      </p:sp>
      <p:sp>
        <p:nvSpPr>
          <p:cNvPr id="8" name="Slide Number Placeholder 7"/>
          <p:cNvSpPr>
            <a:spLocks noGrp="1"/>
          </p:cNvSpPr>
          <p:nvPr>
            <p:ph type="sldNum" sz="quarter" idx="11"/>
          </p:nvPr>
        </p:nvSpPr>
        <p:spPr/>
        <p:txBody>
          <a:bodyPr/>
          <a:lstStyle/>
          <a:p>
            <a:fld id="{337CBA81-416E-4B7A-8ECF-DF5347E7B08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FEB02496-51C9-4748-AD49-13794F61892E}" type="datetimeFigureOut">
              <a:rPr lang="en-US" smtClean="0"/>
              <a:t>5/6/2016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7CBA81-416E-4B7A-8ECF-DF5347E7B08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B02496-51C9-4748-AD49-13794F61892E}" type="datetimeFigureOut">
              <a:rPr lang="en-US" smtClean="0"/>
              <a:t>5/6/2016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7CBA81-416E-4B7A-8ECF-DF5347E7B08C}" type="slidenum">
              <a:rPr lang="en-US" smtClean="0"/>
              <a:t>‹#›</a:t>
            </a:fld>
            <a:endParaRPr 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FEB02496-51C9-4748-AD49-13794F61892E}" type="datetimeFigureOut">
              <a:rPr lang="en-US" smtClean="0"/>
              <a:t>5/6/2016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7CBA81-416E-4B7A-8ECF-DF5347E7B08C}" type="slidenum">
              <a:rPr lang="en-US" smtClean="0"/>
              <a:t>‹#›</a:t>
            </a:fld>
            <a:endParaRPr lang="en-US"/>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FEB02496-51C9-4748-AD49-13794F61892E}" type="datetimeFigureOut">
              <a:rPr lang="en-US" smtClean="0"/>
              <a:t>5/6/2016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7CBA81-416E-4B7A-8ECF-DF5347E7B08C}" type="slidenum">
              <a:rPr lang="en-US" smtClean="0"/>
              <a:t>‹#›</a:t>
            </a:fld>
            <a:endParaRPr lang="en-US"/>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EB02496-51C9-4748-AD49-13794F61892E}" type="datetimeFigureOut">
              <a:rPr lang="en-US" smtClean="0"/>
              <a:t>5/6/2016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7CBA81-416E-4B7A-8ECF-DF5347E7B08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B02496-51C9-4748-AD49-13794F61892E}" type="datetimeFigureOut">
              <a:rPr lang="en-US" smtClean="0"/>
              <a:t>5/6/2016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7CBA81-416E-4B7A-8ECF-DF5347E7B08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B02496-51C9-4748-AD49-13794F61892E}" type="datetimeFigureOut">
              <a:rPr lang="en-US" smtClean="0"/>
              <a:t>5/6/2016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7CBA81-416E-4B7A-8ECF-DF5347E7B08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B02496-51C9-4748-AD49-13794F61892E}" type="datetimeFigureOut">
              <a:rPr lang="en-US" smtClean="0"/>
              <a:t>5/6/2016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7CBA81-416E-4B7A-8ECF-DF5347E7B08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B02496-51C9-4748-AD49-13794F61892E}" type="datetimeFigureOut">
              <a:rPr lang="en-US" smtClean="0"/>
              <a:t>5/6/2016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7CBA81-416E-4B7A-8ECF-DF5347E7B08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B02496-51C9-4748-AD49-13794F61892E}" type="datetimeFigureOut">
              <a:rPr lang="en-US" smtClean="0"/>
              <a:t>5/6/2016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7CBA81-416E-4B7A-8ECF-DF5347E7B08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6000">
              <a:schemeClr val="bg2">
                <a:tint val="80000"/>
                <a:satMod val="250000"/>
              </a:schemeClr>
            </a:gs>
            <a:gs pos="76000">
              <a:schemeClr val="bg2">
                <a:tint val="90000"/>
                <a:shade val="90000"/>
                <a:satMod val="200000"/>
              </a:schemeClr>
            </a:gs>
            <a:gs pos="100000">
              <a:schemeClr val="bg2">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FEB02496-51C9-4748-AD49-13794F61892E}" type="datetimeFigureOut">
              <a:rPr lang="en-US" smtClean="0"/>
              <a:t>5/6/2016</a:t>
            </a:fld>
            <a:endParaRPr 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337CBA81-416E-4B7A-8ECF-DF5347E7B08C}" type="slidenum">
              <a:rPr lang="en-US" smtClean="0"/>
              <a:t>‹#›</a:t>
            </a:fld>
            <a:endParaRPr 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dk1" tx1="lt1" bg2="dk2" tx2="lt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mailto:Lisa.Bradley@omes.ok.gov"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mailto:Lisa.Bradley@omes.ok.gov"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1295399"/>
            <a:ext cx="8763000" cy="1981201"/>
          </a:xfrm>
        </p:spPr>
        <p:txBody>
          <a:bodyPr anchor="ctr">
            <a:noAutofit/>
          </a:bodyPr>
          <a:lstStyle/>
          <a:p>
            <a:r>
              <a:rPr lang="en-US" sz="4400" dirty="0" smtClean="0"/>
              <a:t>Public Safety Video and Vehicle Mounted Equipment</a:t>
            </a:r>
            <a:br>
              <a:rPr lang="en-US" sz="4400" dirty="0" smtClean="0"/>
            </a:br>
            <a:r>
              <a:rPr lang="en-US" sz="4400" dirty="0" smtClean="0"/>
              <a:t>OK-MA-145</a:t>
            </a:r>
            <a:endParaRPr lang="en-US" sz="4400" dirty="0"/>
          </a:p>
        </p:txBody>
      </p:sp>
      <p:sp>
        <p:nvSpPr>
          <p:cNvPr id="3" name="Subtitle 2"/>
          <p:cNvSpPr>
            <a:spLocks noGrp="1"/>
          </p:cNvSpPr>
          <p:nvPr>
            <p:ph type="subTitle" idx="1"/>
          </p:nvPr>
        </p:nvSpPr>
        <p:spPr>
          <a:xfrm>
            <a:off x="1295400" y="3962400"/>
            <a:ext cx="6400800" cy="990600"/>
          </a:xfrm>
        </p:spPr>
        <p:txBody>
          <a:bodyPr>
            <a:normAutofit/>
          </a:bodyPr>
          <a:lstStyle/>
          <a:p>
            <a:r>
              <a:rPr lang="en-US" b="1" dirty="0" smtClean="0">
                <a:solidFill>
                  <a:schemeClr val="tx1"/>
                </a:solidFill>
              </a:rPr>
              <a:t>Pre-Proposal Webinar</a:t>
            </a:r>
          </a:p>
          <a:p>
            <a:r>
              <a:rPr lang="en-US" b="1" dirty="0" smtClean="0">
                <a:solidFill>
                  <a:schemeClr val="tx1"/>
                </a:solidFill>
              </a:rPr>
              <a:t>May 6, 2016</a:t>
            </a:r>
            <a:endParaRPr lang="en-US" b="1" dirty="0">
              <a:solidFill>
                <a:schemeClr val="tx1"/>
              </a:solidFill>
            </a:endParaRPr>
          </a:p>
        </p:txBody>
      </p:sp>
    </p:spTree>
    <p:extLst>
      <p:ext uri="{BB962C8B-B14F-4D97-AF65-F5344CB8AC3E}">
        <p14:creationId xmlns:p14="http://schemas.microsoft.com/office/powerpoint/2010/main" val="41952753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392362"/>
          </a:xfrm>
        </p:spPr>
        <p:txBody>
          <a:bodyPr anchor="ctr"/>
          <a:lstStyle/>
          <a:p>
            <a:pPr algn="ctr"/>
            <a:r>
              <a:rPr lang="en-US" sz="4400" dirty="0" smtClean="0"/>
              <a:t>NASPO ValuePoint Background</a:t>
            </a:r>
            <a:r>
              <a:rPr lang="en-US" dirty="0" smtClean="0"/>
              <a:t>	</a:t>
            </a:r>
            <a:endParaRPr lang="en-US" dirty="0"/>
          </a:p>
        </p:txBody>
      </p:sp>
      <p:sp>
        <p:nvSpPr>
          <p:cNvPr id="3" name="Content Placeholder 2"/>
          <p:cNvSpPr>
            <a:spLocks noGrp="1"/>
          </p:cNvSpPr>
          <p:nvPr>
            <p:ph idx="1"/>
          </p:nvPr>
        </p:nvSpPr>
        <p:spPr>
          <a:xfrm>
            <a:off x="457200" y="2819401"/>
            <a:ext cx="8229600" cy="3581400"/>
          </a:xfrm>
        </p:spPr>
        <p:txBody>
          <a:bodyPr/>
          <a:lstStyle/>
          <a:p>
            <a:endParaRPr lang="en-US" dirty="0" smtClean="0"/>
          </a:p>
          <a:p>
            <a:endParaRPr lang="en-US" dirty="0"/>
          </a:p>
          <a:p>
            <a:endParaRPr lang="en-US" dirty="0" smtClean="0"/>
          </a:p>
          <a:p>
            <a:endParaRPr lang="en-US" dirty="0" smtClean="0"/>
          </a:p>
          <a:p>
            <a:endParaRPr lang="en-US" dirty="0"/>
          </a:p>
          <a:p>
            <a:r>
              <a:rPr lang="en-US" dirty="0" smtClean="0"/>
              <a:t>Tim Hay,  Lead Cooperative Development Coordinator for NASPO ValuePoint</a:t>
            </a:r>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smtClean="0"/>
          </a:p>
          <a:p>
            <a:endParaRPr lang="en-US" dirty="0"/>
          </a:p>
          <a:p>
            <a:endParaRPr lang="en-US" dirty="0" smtClean="0"/>
          </a:p>
          <a:p>
            <a:endParaRPr lang="en-US" dirty="0"/>
          </a:p>
        </p:txBody>
      </p:sp>
      <p:pic>
        <p:nvPicPr>
          <p:cNvPr id="1027" name="Picture 3"/>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11200"/>
                    </a14:imgEffect>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2667000" y="2286001"/>
            <a:ext cx="35052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32650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19200"/>
          </a:xfrm>
        </p:spPr>
        <p:txBody>
          <a:bodyPr>
            <a:normAutofit/>
          </a:bodyPr>
          <a:lstStyle/>
          <a:p>
            <a:r>
              <a:rPr lang="en-US" sz="4400" dirty="0" smtClean="0"/>
              <a:t>Request for Proposal</a:t>
            </a:r>
            <a:endParaRPr lang="en-US" sz="4400" dirty="0"/>
          </a:p>
        </p:txBody>
      </p:sp>
      <p:sp>
        <p:nvSpPr>
          <p:cNvPr id="3" name="Content Placeholder 2"/>
          <p:cNvSpPr>
            <a:spLocks noGrp="1"/>
          </p:cNvSpPr>
          <p:nvPr>
            <p:ph idx="1"/>
          </p:nvPr>
        </p:nvSpPr>
        <p:spPr>
          <a:xfrm>
            <a:off x="457200" y="1371600"/>
            <a:ext cx="8229600" cy="4754563"/>
          </a:xfrm>
        </p:spPr>
        <p:txBody>
          <a:bodyPr>
            <a:normAutofit fontScale="92500" lnSpcReduction="20000"/>
          </a:bodyPr>
          <a:lstStyle/>
          <a:p>
            <a:r>
              <a:rPr lang="en-US" b="1" dirty="0" smtClean="0">
                <a:solidFill>
                  <a:schemeClr val="tx1"/>
                </a:solidFill>
              </a:rPr>
              <a:t>Purpose:</a:t>
            </a:r>
          </a:p>
          <a:p>
            <a:pPr marL="0" indent="0">
              <a:buNone/>
            </a:pPr>
            <a:endParaRPr lang="en-US" b="1" dirty="0" smtClean="0">
              <a:solidFill>
                <a:schemeClr val="tx1"/>
              </a:solidFill>
            </a:endParaRPr>
          </a:p>
          <a:p>
            <a:r>
              <a:rPr lang="en-US" b="1" dirty="0" smtClean="0">
                <a:solidFill>
                  <a:schemeClr val="tx1"/>
                </a:solidFill>
              </a:rPr>
              <a:t>The State of Oklahoma, (Office of Management &amp; Enterprise Services (OMES), Central Purchasing (Lead State) is requesting proposals for Public Safety / Law Enforcement Video &amp; Vehicle Mounted Equipment, in furtherance of the NASPO ValuePoint Cooperative Purchasing Program.</a:t>
            </a:r>
          </a:p>
          <a:p>
            <a:pPr marL="0" indent="0">
              <a:buNone/>
            </a:pPr>
            <a:endParaRPr lang="en-US" b="1" dirty="0" smtClean="0">
              <a:solidFill>
                <a:schemeClr val="tx1"/>
              </a:solidFill>
            </a:endParaRPr>
          </a:p>
          <a:p>
            <a:r>
              <a:rPr lang="en-US" b="1" dirty="0" smtClean="0">
                <a:solidFill>
                  <a:schemeClr val="tx1"/>
                </a:solidFill>
              </a:rPr>
              <a:t> The purpose of this Request for Proposal is to establish multiple Master Agreements with qualified offerors that will provide a consistent and reliable source for the provisions of all categories of law enforcement camera systems – in car, body worn, etc. and vehicle mounted equipment which will help law enforcement meet all patrolling needs for all participating states</a:t>
            </a:r>
            <a:r>
              <a:rPr lang="en-US" b="1" dirty="0" smtClean="0">
                <a:solidFill>
                  <a:schemeClr val="bg1"/>
                </a:solidFill>
              </a:rPr>
              <a:t>.</a:t>
            </a:r>
          </a:p>
          <a:p>
            <a:endParaRPr lang="en-US" b="1" dirty="0">
              <a:solidFill>
                <a:schemeClr val="bg1"/>
              </a:solidFill>
            </a:endParaRPr>
          </a:p>
        </p:txBody>
      </p:sp>
    </p:spTree>
    <p:extLst>
      <p:ext uri="{BB962C8B-B14F-4D97-AF65-F5344CB8AC3E}">
        <p14:creationId xmlns:p14="http://schemas.microsoft.com/office/powerpoint/2010/main" val="3269508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19200"/>
          </a:xfrm>
        </p:spPr>
        <p:txBody>
          <a:bodyPr/>
          <a:lstStyle/>
          <a:p>
            <a:pPr algn="ctr"/>
            <a:r>
              <a:rPr lang="en-US" sz="4400" dirty="0" smtClean="0"/>
              <a:t>Contract Highlights</a:t>
            </a:r>
            <a:endParaRPr lang="en-US" sz="4400" dirty="0"/>
          </a:p>
        </p:txBody>
      </p:sp>
      <p:sp>
        <p:nvSpPr>
          <p:cNvPr id="3" name="Content Placeholder 2"/>
          <p:cNvSpPr>
            <a:spLocks noGrp="1"/>
          </p:cNvSpPr>
          <p:nvPr>
            <p:ph idx="1"/>
          </p:nvPr>
        </p:nvSpPr>
        <p:spPr/>
        <p:txBody>
          <a:bodyPr>
            <a:normAutofit/>
          </a:bodyPr>
          <a:lstStyle/>
          <a:p>
            <a:r>
              <a:rPr lang="en-US" b="1" dirty="0" smtClean="0">
                <a:solidFill>
                  <a:schemeClr val="tx1"/>
                </a:solidFill>
              </a:rPr>
              <a:t>Contract Term:  Initial term will be 2 (two) years with renewal provisions for up to three (3) additional years.</a:t>
            </a:r>
          </a:p>
          <a:p>
            <a:endParaRPr lang="en-US" b="1" dirty="0">
              <a:solidFill>
                <a:schemeClr val="tx1"/>
              </a:solidFill>
            </a:endParaRPr>
          </a:p>
          <a:p>
            <a:r>
              <a:rPr lang="en-US" b="1" dirty="0" smtClean="0">
                <a:solidFill>
                  <a:schemeClr val="tx1"/>
                </a:solidFill>
              </a:rPr>
              <a:t>Date of Award  through  Summer 2018</a:t>
            </a:r>
          </a:p>
          <a:p>
            <a:r>
              <a:rPr lang="en-US" b="1" dirty="0" smtClean="0">
                <a:solidFill>
                  <a:schemeClr val="tx1"/>
                </a:solidFill>
              </a:rPr>
              <a:t>1</a:t>
            </a:r>
            <a:r>
              <a:rPr lang="en-US" b="1" baseline="30000" dirty="0" smtClean="0">
                <a:solidFill>
                  <a:schemeClr val="tx1"/>
                </a:solidFill>
              </a:rPr>
              <a:t>st</a:t>
            </a:r>
            <a:r>
              <a:rPr lang="en-US" b="1" dirty="0" smtClean="0">
                <a:solidFill>
                  <a:schemeClr val="tx1"/>
                </a:solidFill>
              </a:rPr>
              <a:t> Option:  through Summer 2019</a:t>
            </a:r>
          </a:p>
          <a:p>
            <a:r>
              <a:rPr lang="en-US" b="1" dirty="0" smtClean="0">
                <a:solidFill>
                  <a:schemeClr val="tx1"/>
                </a:solidFill>
              </a:rPr>
              <a:t>2</a:t>
            </a:r>
            <a:r>
              <a:rPr lang="en-US" b="1" baseline="30000" dirty="0" smtClean="0">
                <a:solidFill>
                  <a:schemeClr val="tx1"/>
                </a:solidFill>
              </a:rPr>
              <a:t>nd</a:t>
            </a:r>
            <a:r>
              <a:rPr lang="en-US" b="1" dirty="0" smtClean="0">
                <a:solidFill>
                  <a:schemeClr val="tx1"/>
                </a:solidFill>
              </a:rPr>
              <a:t> Option:  through Summer 2020</a:t>
            </a:r>
          </a:p>
          <a:p>
            <a:r>
              <a:rPr lang="en-US" b="1" dirty="0" smtClean="0">
                <a:solidFill>
                  <a:schemeClr val="tx1"/>
                </a:solidFill>
              </a:rPr>
              <a:t>3</a:t>
            </a:r>
            <a:r>
              <a:rPr lang="en-US" b="1" baseline="30000" dirty="0" smtClean="0">
                <a:solidFill>
                  <a:schemeClr val="tx1"/>
                </a:solidFill>
              </a:rPr>
              <a:t>rd</a:t>
            </a:r>
            <a:r>
              <a:rPr lang="en-US" b="1" dirty="0" smtClean="0">
                <a:solidFill>
                  <a:schemeClr val="tx1"/>
                </a:solidFill>
              </a:rPr>
              <a:t> Option:  through Summer 2021</a:t>
            </a:r>
          </a:p>
          <a:p>
            <a:pPr marL="0" indent="0">
              <a:buNone/>
            </a:pPr>
            <a:endParaRPr lang="en-US" dirty="0"/>
          </a:p>
        </p:txBody>
      </p:sp>
    </p:spTree>
    <p:extLst>
      <p:ext uri="{BB962C8B-B14F-4D97-AF65-F5344CB8AC3E}">
        <p14:creationId xmlns:p14="http://schemas.microsoft.com/office/powerpoint/2010/main" val="887994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4400" dirty="0" smtClean="0"/>
              <a:t>Proposal Specifications</a:t>
            </a:r>
            <a:endParaRPr lang="en-US" sz="4400" dirty="0"/>
          </a:p>
        </p:txBody>
      </p:sp>
      <p:sp>
        <p:nvSpPr>
          <p:cNvPr id="3" name="Content Placeholder 2"/>
          <p:cNvSpPr>
            <a:spLocks noGrp="1"/>
          </p:cNvSpPr>
          <p:nvPr>
            <p:ph idx="1"/>
          </p:nvPr>
        </p:nvSpPr>
        <p:spPr/>
        <p:txBody>
          <a:bodyPr/>
          <a:lstStyle/>
          <a:p>
            <a:endParaRPr lang="en-US" dirty="0" smtClean="0">
              <a:solidFill>
                <a:schemeClr val="tx1"/>
              </a:solidFill>
            </a:endParaRPr>
          </a:p>
          <a:p>
            <a:r>
              <a:rPr lang="en-US" b="1" dirty="0" smtClean="0">
                <a:solidFill>
                  <a:schemeClr val="tx1"/>
                </a:solidFill>
              </a:rPr>
              <a:t>This </a:t>
            </a:r>
            <a:r>
              <a:rPr lang="en-US" b="1" dirty="0">
                <a:solidFill>
                  <a:schemeClr val="tx1"/>
                </a:solidFill>
              </a:rPr>
              <a:t>RFP is designed to provide interested Offerors with sufficient information to submit proposals meeting minimum requirements, but is not intended to limit a proposal's content or exclude any relevant or essential data. Offerors are encouraged to expand upon the specifications to add service and value consistent with state requirements </a:t>
            </a:r>
          </a:p>
        </p:txBody>
      </p:sp>
    </p:spTree>
    <p:extLst>
      <p:ext uri="{BB962C8B-B14F-4D97-AF65-F5344CB8AC3E}">
        <p14:creationId xmlns:p14="http://schemas.microsoft.com/office/powerpoint/2010/main" val="5426178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0"/>
            <a:ext cx="8229600" cy="1143000"/>
          </a:xfrm>
        </p:spPr>
        <p:txBody>
          <a:bodyPr/>
          <a:lstStyle/>
          <a:p>
            <a:r>
              <a:rPr lang="en-US" sz="4400" dirty="0" smtClean="0"/>
              <a:t>Geographical Areas</a:t>
            </a:r>
            <a:endParaRPr lang="en-US" sz="4400" dirty="0"/>
          </a:p>
        </p:txBody>
      </p:sp>
      <p:sp>
        <p:nvSpPr>
          <p:cNvPr id="5" name="Content Placeholder 4"/>
          <p:cNvSpPr>
            <a:spLocks noGrp="1"/>
          </p:cNvSpPr>
          <p:nvPr>
            <p:ph idx="1"/>
          </p:nvPr>
        </p:nvSpPr>
        <p:spPr>
          <a:xfrm>
            <a:off x="457200" y="1219200"/>
            <a:ext cx="8229600" cy="4906963"/>
          </a:xfrm>
        </p:spPr>
        <p:txBody>
          <a:bodyPr>
            <a:normAutofit fontScale="92500" lnSpcReduction="10000"/>
          </a:bodyPr>
          <a:lstStyle/>
          <a:p>
            <a:r>
              <a:rPr lang="en-US" b="1" dirty="0">
                <a:solidFill>
                  <a:schemeClr val="tx1"/>
                </a:solidFill>
              </a:rPr>
              <a:t>While the primary purpose of this solicitation is to select Offerors who can offer the Products or Services for all members participating in the NASPO ValuePoint Cooperative Purchasing Program, Offerors are permitted to submit a Proposal on more limited geographical areas, but not less than one entire Member State</a:t>
            </a:r>
            <a:r>
              <a:rPr lang="en-US" b="1" dirty="0" smtClean="0">
                <a:solidFill>
                  <a:schemeClr val="tx1"/>
                </a:solidFill>
              </a:rPr>
              <a:t>.</a:t>
            </a:r>
          </a:p>
          <a:p>
            <a:pPr marL="0" indent="0">
              <a:buNone/>
            </a:pPr>
            <a:endParaRPr lang="en-US" b="1" dirty="0" smtClean="0">
              <a:solidFill>
                <a:schemeClr val="tx1"/>
              </a:solidFill>
            </a:endParaRPr>
          </a:p>
          <a:p>
            <a:r>
              <a:rPr lang="en-US" b="1" dirty="0" smtClean="0">
                <a:solidFill>
                  <a:schemeClr val="tx1"/>
                </a:solidFill>
              </a:rPr>
              <a:t> </a:t>
            </a:r>
            <a:r>
              <a:rPr lang="en-US" b="1" dirty="0">
                <a:solidFill>
                  <a:schemeClr val="tx1"/>
                </a:solidFill>
              </a:rPr>
              <a:t>Offerors must clearly describe the geographical limits (e.g. by State name) if proposing a geographical area less than that of all member States. However, if a Offeror elects to submit a Proposal for a single State then the Offeror must be willing to supply the entire State and will not be allowed to add additional States following award or at any time during the term of the contract or any renewals </a:t>
            </a:r>
          </a:p>
        </p:txBody>
      </p:sp>
    </p:spTree>
    <p:extLst>
      <p:ext uri="{BB962C8B-B14F-4D97-AF65-F5344CB8AC3E}">
        <p14:creationId xmlns:p14="http://schemas.microsoft.com/office/powerpoint/2010/main" val="26698418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dirty="0" smtClean="0"/>
              <a:t>Schedule of Events</a:t>
            </a:r>
            <a:endParaRPr lang="en-US" sz="44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78059780"/>
              </p:ext>
            </p:extLst>
          </p:nvPr>
        </p:nvGraphicFramePr>
        <p:xfrm>
          <a:off x="228600" y="2362200"/>
          <a:ext cx="8458200" cy="1874520"/>
        </p:xfrm>
        <a:graphic>
          <a:graphicData uri="http://schemas.openxmlformats.org/drawingml/2006/table">
            <a:tbl>
              <a:tblPr firstRow="1" bandRow="1">
                <a:tableStyleId>{2D5ABB26-0587-4C30-8999-92F81FD0307C}</a:tableStyleId>
              </a:tblPr>
              <a:tblGrid>
                <a:gridCol w="3657600"/>
                <a:gridCol w="4800600"/>
              </a:tblGrid>
              <a:tr h="357532">
                <a:tc>
                  <a:txBody>
                    <a:bodyPr/>
                    <a:lstStyle/>
                    <a:p>
                      <a:r>
                        <a:rPr lang="en-US" b="1" dirty="0" smtClean="0">
                          <a:solidFill>
                            <a:schemeClr val="tx1"/>
                          </a:solidFill>
                        </a:rPr>
                        <a:t>Solicitation Release</a:t>
                      </a:r>
                      <a:endParaRPr lang="en-US" b="1" dirty="0">
                        <a:solidFill>
                          <a:schemeClr val="tx1"/>
                        </a:solidFill>
                      </a:endParaRPr>
                    </a:p>
                  </a:txBody>
                  <a:tcPr>
                    <a:lnL>
                      <a:noFill/>
                    </a:lnL>
                    <a:lnR>
                      <a:noFill/>
                    </a:lnR>
                    <a:lnT>
                      <a:noFill/>
                    </a:lnT>
                    <a:lnB w="12700" cap="flat" cmpd="sng" algn="ctr">
                      <a:noFill/>
                      <a:prstDash val="solid"/>
                      <a:round/>
                      <a:headEnd type="none" w="med" len="med"/>
                      <a:tailEnd type="none" w="med" len="med"/>
                    </a:lnB>
                    <a:lnTlToBr w="12700" cmpd="sng">
                      <a:noFill/>
                      <a:prstDash val="solid"/>
                    </a:lnTlToBr>
                    <a:lnBlToTr w="12700" cap="flat" cmpd="sng" algn="ctr">
                      <a:noFill/>
                      <a:prstDash val="solid"/>
                      <a:round/>
                      <a:headEnd type="none" w="med" len="med"/>
                      <a:tailEnd type="none" w="med" len="med"/>
                    </a:lnBlToTr>
                  </a:tcPr>
                </a:tc>
                <a:tc>
                  <a:txBody>
                    <a:bodyPr/>
                    <a:lstStyle/>
                    <a:p>
                      <a:r>
                        <a:rPr lang="en-US" b="1" dirty="0" smtClean="0">
                          <a:solidFill>
                            <a:schemeClr val="tx1"/>
                          </a:solidFill>
                        </a:rPr>
                        <a:t>April 20, 2016</a:t>
                      </a:r>
                      <a:endParaRPr lang="en-US" b="1" dirty="0">
                        <a:solidFill>
                          <a:schemeClr val="tx1"/>
                        </a:solidFill>
                      </a:endParaRPr>
                    </a:p>
                  </a:txBody>
                  <a:tcPr>
                    <a:lnL>
                      <a:noFill/>
                    </a:lnL>
                    <a:lnR>
                      <a:noFill/>
                    </a:lnR>
                    <a:lnT>
                      <a:noFill/>
                    </a:lnT>
                    <a:lnB w="12700" cap="flat" cmpd="sng" algn="ctr">
                      <a:noFill/>
                      <a:prstDash val="solid"/>
                      <a:round/>
                      <a:headEnd type="none" w="med" len="med"/>
                      <a:tailEnd type="none" w="med" len="med"/>
                    </a:lnB>
                    <a:lnTlToBr w="12700" cmpd="sng">
                      <a:noFill/>
                      <a:prstDash val="solid"/>
                    </a:lnTlToBr>
                    <a:lnBlToTr w="12700" cap="flat" cmpd="sng" algn="ctr">
                      <a:noFill/>
                      <a:prstDash val="solid"/>
                      <a:round/>
                      <a:headEnd type="none" w="med" len="med"/>
                      <a:tailEnd type="none" w="med" len="med"/>
                    </a:lnBlToTr>
                  </a:tcPr>
                </a:tc>
              </a:tr>
              <a:tr h="357532">
                <a:tc>
                  <a:txBody>
                    <a:bodyPr/>
                    <a:lstStyle/>
                    <a:p>
                      <a:r>
                        <a:rPr lang="en-US" b="1" dirty="0" smtClean="0">
                          <a:solidFill>
                            <a:schemeClr val="tx1"/>
                          </a:solidFill>
                        </a:rPr>
                        <a:t>Pre-Proposal</a:t>
                      </a:r>
                      <a:r>
                        <a:rPr lang="en-US" b="1" baseline="0" dirty="0" smtClean="0">
                          <a:solidFill>
                            <a:schemeClr val="tx1"/>
                          </a:solidFill>
                        </a:rPr>
                        <a:t> Conference</a:t>
                      </a:r>
                      <a:endParaRPr lang="en-US" b="1" dirty="0">
                        <a:solidFill>
                          <a:schemeClr val="tx1"/>
                        </a:solidFill>
                      </a:endParaRPr>
                    </a:p>
                  </a:txBody>
                  <a:tcP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ap="flat" cmpd="sng" algn="ctr">
                      <a:noFill/>
                      <a:prstDash val="solid"/>
                      <a:round/>
                      <a:headEnd type="none" w="med" len="med"/>
                      <a:tailEnd type="none" w="med" len="med"/>
                    </a:lnBlToTr>
                  </a:tcPr>
                </a:tc>
                <a:tc>
                  <a:txBody>
                    <a:bodyPr/>
                    <a:lstStyle/>
                    <a:p>
                      <a:r>
                        <a:rPr lang="en-US" b="1" dirty="0" smtClean="0">
                          <a:solidFill>
                            <a:schemeClr val="tx1"/>
                          </a:solidFill>
                        </a:rPr>
                        <a:t>May 6, 2016 8:00 AM</a:t>
                      </a:r>
                      <a:r>
                        <a:rPr lang="en-US" b="1" baseline="0" dirty="0" smtClean="0">
                          <a:solidFill>
                            <a:schemeClr val="tx1"/>
                          </a:solidFill>
                        </a:rPr>
                        <a:t> PT (Pacific Time)</a:t>
                      </a:r>
                      <a:endParaRPr lang="en-US" b="1" dirty="0">
                        <a:solidFill>
                          <a:schemeClr val="tx1"/>
                        </a:solidFill>
                      </a:endParaRPr>
                    </a:p>
                  </a:txBody>
                  <a:tcP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ap="flat" cmpd="sng" algn="ctr">
                      <a:noFill/>
                      <a:prstDash val="solid"/>
                      <a:round/>
                      <a:headEnd type="none" w="med" len="med"/>
                      <a:tailEnd type="none" w="med" len="med"/>
                    </a:lnBlToTr>
                  </a:tcPr>
                </a:tc>
              </a:tr>
              <a:tr h="411480">
                <a:tc>
                  <a:txBody>
                    <a:bodyPr/>
                    <a:lstStyle/>
                    <a:p>
                      <a:r>
                        <a:rPr lang="en-US" b="1" dirty="0" smtClean="0">
                          <a:solidFill>
                            <a:schemeClr val="tx1"/>
                          </a:solidFill>
                        </a:rPr>
                        <a:t>Question Deadline</a:t>
                      </a:r>
                      <a:endParaRPr lang="en-US" b="1" dirty="0">
                        <a:solidFill>
                          <a:schemeClr val="tx1"/>
                        </a:solidFill>
                      </a:endParaRPr>
                    </a:p>
                  </a:txBody>
                  <a:tcP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ap="flat" cmpd="sng" algn="ctr">
                      <a:noFill/>
                      <a:prstDash val="solid"/>
                      <a:round/>
                      <a:headEnd type="none" w="med" len="med"/>
                      <a:tailEnd type="none" w="med" len="med"/>
                    </a:lnBlToTr>
                  </a:tcPr>
                </a:tc>
                <a:tc>
                  <a:txBody>
                    <a:bodyPr/>
                    <a:lstStyle/>
                    <a:p>
                      <a:r>
                        <a:rPr lang="en-US" b="1" dirty="0" smtClean="0">
                          <a:solidFill>
                            <a:schemeClr val="tx1"/>
                          </a:solidFill>
                        </a:rPr>
                        <a:t>May 19, 2016 4:00 PM CDT (Central</a:t>
                      </a:r>
                      <a:r>
                        <a:rPr lang="en-US" b="1" baseline="0" dirty="0" smtClean="0">
                          <a:solidFill>
                            <a:schemeClr val="tx1"/>
                          </a:solidFill>
                        </a:rPr>
                        <a:t> T</a:t>
                      </a:r>
                      <a:r>
                        <a:rPr lang="en-US" b="1" dirty="0" smtClean="0">
                          <a:solidFill>
                            <a:schemeClr val="tx1"/>
                          </a:solidFill>
                        </a:rPr>
                        <a:t>ime)</a:t>
                      </a:r>
                      <a:endParaRPr lang="en-US" b="1" dirty="0">
                        <a:solidFill>
                          <a:schemeClr val="tx1"/>
                        </a:solidFill>
                      </a:endParaRPr>
                    </a:p>
                  </a:txBody>
                  <a:tcP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ap="flat" cmpd="sng" algn="ctr">
                      <a:noFill/>
                      <a:prstDash val="solid"/>
                      <a:round/>
                      <a:headEnd type="none" w="med" len="med"/>
                      <a:tailEnd type="none" w="med" len="med"/>
                    </a:lnBlToTr>
                  </a:tcPr>
                </a:tc>
              </a:tr>
              <a:tr h="357532">
                <a:tc>
                  <a:txBody>
                    <a:bodyPr/>
                    <a:lstStyle/>
                    <a:p>
                      <a:r>
                        <a:rPr lang="en-US" b="1" dirty="0" smtClean="0">
                          <a:solidFill>
                            <a:schemeClr val="tx1"/>
                          </a:solidFill>
                        </a:rPr>
                        <a:t>Closing</a:t>
                      </a:r>
                      <a:r>
                        <a:rPr lang="en-US" b="1" baseline="0" dirty="0" smtClean="0">
                          <a:solidFill>
                            <a:schemeClr val="tx1"/>
                          </a:solidFill>
                        </a:rPr>
                        <a:t> Date and Time</a:t>
                      </a:r>
                      <a:endParaRPr lang="en-US" b="1" dirty="0">
                        <a:solidFill>
                          <a:schemeClr val="tx1"/>
                        </a:solidFill>
                      </a:endParaRPr>
                    </a:p>
                  </a:txBody>
                  <a:tcP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ap="flat" cmpd="sng" algn="ctr">
                      <a:noFill/>
                      <a:prstDash val="solid"/>
                      <a:round/>
                      <a:headEnd type="none" w="med" len="med"/>
                      <a:tailEnd type="none" w="med" len="med"/>
                    </a:lnBlToTr>
                  </a:tcPr>
                </a:tc>
                <a:tc>
                  <a:txBody>
                    <a:bodyPr/>
                    <a:lstStyle/>
                    <a:p>
                      <a:r>
                        <a:rPr lang="en-US" b="1" dirty="0" smtClean="0">
                          <a:solidFill>
                            <a:schemeClr val="tx1"/>
                          </a:solidFill>
                        </a:rPr>
                        <a:t>June 20, 2016 3:00 PM CDT (Central Time)</a:t>
                      </a:r>
                      <a:endParaRPr lang="en-US" b="1" dirty="0">
                        <a:solidFill>
                          <a:schemeClr val="tx1"/>
                        </a:solidFill>
                      </a:endParaRPr>
                    </a:p>
                  </a:txBody>
                  <a:tcP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ap="flat" cmpd="sng" algn="ctr">
                      <a:noFill/>
                      <a:prstDash val="solid"/>
                      <a:round/>
                      <a:headEnd type="none" w="med" len="med"/>
                      <a:tailEnd type="none" w="med" len="med"/>
                    </a:lnBlToTr>
                  </a:tcPr>
                </a:tc>
              </a:tr>
              <a:tr h="357532">
                <a:tc>
                  <a:txBody>
                    <a:bodyPr/>
                    <a:lstStyle/>
                    <a:p>
                      <a:r>
                        <a:rPr lang="en-US" b="1" dirty="0" smtClean="0">
                          <a:solidFill>
                            <a:schemeClr val="tx1"/>
                          </a:solidFill>
                        </a:rPr>
                        <a:t>Anticipated Award </a:t>
                      </a:r>
                      <a:endParaRPr lang="en-US" b="1" dirty="0">
                        <a:solidFill>
                          <a:schemeClr val="tx1"/>
                        </a:solidFill>
                      </a:endParaRPr>
                    </a:p>
                  </a:txBody>
                  <a:tcPr>
                    <a:lnL>
                      <a:noFill/>
                    </a:lnL>
                    <a:lnR>
                      <a:noFill/>
                    </a:lnR>
                    <a:lnT w="12700" cap="flat" cmpd="sng" algn="ctr">
                      <a:noFill/>
                      <a:prstDash val="solid"/>
                      <a:round/>
                      <a:headEnd type="none" w="med" len="med"/>
                      <a:tailEnd type="none" w="med" len="med"/>
                    </a:lnT>
                    <a:lnB>
                      <a:noFill/>
                    </a:lnB>
                    <a:lnTlToBr w="12700" cmpd="sng">
                      <a:noFill/>
                      <a:prstDash val="solid"/>
                    </a:lnTlToBr>
                    <a:lnBlToTr w="12700" cap="flat" cmpd="sng" algn="ctr">
                      <a:noFill/>
                      <a:prstDash val="solid"/>
                      <a:round/>
                      <a:headEnd type="none" w="med" len="med"/>
                      <a:tailEnd type="none" w="med" len="med"/>
                    </a:lnBlToTr>
                  </a:tcPr>
                </a:tc>
                <a:tc>
                  <a:txBody>
                    <a:bodyPr/>
                    <a:lstStyle/>
                    <a:p>
                      <a:r>
                        <a:rPr lang="en-US" b="1" dirty="0" smtClean="0">
                          <a:solidFill>
                            <a:schemeClr val="tx1"/>
                          </a:solidFill>
                        </a:rPr>
                        <a:t>August 2016</a:t>
                      </a:r>
                      <a:endParaRPr lang="en-US" b="1" dirty="0">
                        <a:solidFill>
                          <a:schemeClr val="tx1"/>
                        </a:solidFill>
                      </a:endParaRPr>
                    </a:p>
                  </a:txBody>
                  <a:tcPr>
                    <a:lnL>
                      <a:noFill/>
                    </a:lnL>
                    <a:lnR>
                      <a:noFill/>
                    </a:lnR>
                    <a:lnT w="12700" cap="flat" cmpd="sng" algn="ctr">
                      <a:noFill/>
                      <a:prstDash val="solid"/>
                      <a:round/>
                      <a:headEnd type="none" w="med" len="med"/>
                      <a:tailEnd type="none" w="med" len="med"/>
                    </a:lnT>
                    <a:lnB>
                      <a:noFill/>
                    </a:lnB>
                    <a:lnTlToBr w="12700" cmpd="sng">
                      <a:noFill/>
                      <a:prstDash val="solid"/>
                    </a:lnTlToBr>
                    <a:lnBlToTr w="12700" cap="flat" cmpd="sng" algn="ctr">
                      <a:noFill/>
                      <a:prstDash val="solid"/>
                      <a:round/>
                      <a:headEnd type="none" w="med" len="med"/>
                      <a:tailEnd type="none" w="med" len="med"/>
                    </a:lnBlToTr>
                  </a:tcPr>
                </a:tc>
              </a:tr>
            </a:tbl>
          </a:graphicData>
        </a:graphic>
      </p:graphicFrame>
    </p:spTree>
    <p:extLst>
      <p:ext uri="{BB962C8B-B14F-4D97-AF65-F5344CB8AC3E}">
        <p14:creationId xmlns:p14="http://schemas.microsoft.com/office/powerpoint/2010/main" val="23011525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lstStyle/>
          <a:p>
            <a:r>
              <a:rPr lang="en-US" sz="4400" dirty="0" smtClean="0"/>
              <a:t>RFP Questions</a:t>
            </a:r>
            <a:endParaRPr lang="en-US" sz="4400" dirty="0"/>
          </a:p>
        </p:txBody>
      </p:sp>
      <p:sp>
        <p:nvSpPr>
          <p:cNvPr id="3" name="Content Placeholder 2"/>
          <p:cNvSpPr>
            <a:spLocks noGrp="1"/>
          </p:cNvSpPr>
          <p:nvPr>
            <p:ph idx="1"/>
          </p:nvPr>
        </p:nvSpPr>
        <p:spPr>
          <a:xfrm>
            <a:off x="457200" y="1218398"/>
            <a:ext cx="8229600" cy="5106202"/>
          </a:xfrm>
        </p:spPr>
        <p:txBody>
          <a:bodyPr>
            <a:normAutofit/>
          </a:bodyPr>
          <a:lstStyle/>
          <a:p>
            <a:r>
              <a:rPr lang="en-US" sz="2400" b="1" dirty="0">
                <a:solidFill>
                  <a:schemeClr val="tx1"/>
                </a:solidFill>
              </a:rPr>
              <a:t>All questions, including those about Terms and Conditions, must be submitted in writing, to </a:t>
            </a:r>
            <a:r>
              <a:rPr lang="en-US" sz="2400" b="1" dirty="0" smtClean="0">
                <a:solidFill>
                  <a:schemeClr val="tx1"/>
                </a:solidFill>
                <a:hlinkClick r:id="rId2"/>
              </a:rPr>
              <a:t>Lisa.Bradley@omes.ok.gov</a:t>
            </a:r>
            <a:r>
              <a:rPr lang="en-US" sz="2400" b="1" dirty="0" smtClean="0">
                <a:solidFill>
                  <a:schemeClr val="tx1"/>
                </a:solidFill>
              </a:rPr>
              <a:t>  </a:t>
            </a:r>
            <a:r>
              <a:rPr lang="en-US" sz="2400" b="1" dirty="0">
                <a:solidFill>
                  <a:schemeClr val="tx1"/>
                </a:solidFill>
              </a:rPr>
              <a:t>by May 19, 2016, 4:00 PM CDT, in order to be considered. </a:t>
            </a:r>
            <a:endParaRPr lang="en-US" sz="2400" b="1" dirty="0" smtClean="0">
              <a:solidFill>
                <a:schemeClr val="tx1"/>
              </a:solidFill>
            </a:endParaRPr>
          </a:p>
          <a:p>
            <a:endParaRPr lang="en-US" sz="2400" b="1" dirty="0" smtClean="0">
              <a:solidFill>
                <a:schemeClr val="tx1"/>
              </a:solidFill>
            </a:endParaRPr>
          </a:p>
          <a:p>
            <a:r>
              <a:rPr lang="en-US" sz="2400" b="1" dirty="0" smtClean="0">
                <a:solidFill>
                  <a:schemeClr val="tx1"/>
                </a:solidFill>
              </a:rPr>
              <a:t>Attachment </a:t>
            </a:r>
            <a:r>
              <a:rPr lang="en-US" sz="2400" b="1" dirty="0">
                <a:solidFill>
                  <a:schemeClr val="tx1"/>
                </a:solidFill>
              </a:rPr>
              <a:t>H “Questions &amp; Inquiries Submission Template”, </a:t>
            </a:r>
            <a:r>
              <a:rPr lang="en-US" sz="2400" b="1" dirty="0" smtClean="0">
                <a:solidFill>
                  <a:schemeClr val="tx1"/>
                </a:solidFill>
              </a:rPr>
              <a:t> has been provided to aid in the question process</a:t>
            </a:r>
            <a:r>
              <a:rPr lang="en-US" b="1" dirty="0" smtClean="0">
                <a:solidFill>
                  <a:schemeClr val="tx1"/>
                </a:solidFill>
              </a:rPr>
              <a:t>.</a:t>
            </a:r>
          </a:p>
          <a:p>
            <a:r>
              <a:rPr lang="en-US" dirty="0" smtClean="0">
                <a:solidFill>
                  <a:schemeClr val="tx1"/>
                </a:solidFill>
              </a:rPr>
              <a:t> </a:t>
            </a:r>
            <a:endParaRPr lang="en-US" dirty="0">
              <a:solidFill>
                <a:schemeClr val="tx1"/>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4419600"/>
            <a:ext cx="8108950"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ight Arrow 5"/>
          <p:cNvSpPr/>
          <p:nvPr/>
        </p:nvSpPr>
        <p:spPr>
          <a:xfrm>
            <a:off x="76200" y="5943600"/>
            <a:ext cx="609600" cy="533400"/>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214038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Autofit/>
          </a:bodyPr>
          <a:lstStyle/>
          <a:p>
            <a:r>
              <a:rPr lang="en-US" sz="4400" dirty="0" smtClean="0"/>
              <a:t>Amendments</a:t>
            </a:r>
            <a:endParaRPr lang="en-US" sz="4400" dirty="0"/>
          </a:p>
        </p:txBody>
      </p:sp>
      <p:sp>
        <p:nvSpPr>
          <p:cNvPr id="4" name="Content Placeholder 3"/>
          <p:cNvSpPr>
            <a:spLocks noGrp="1"/>
          </p:cNvSpPr>
          <p:nvPr>
            <p:ph idx="1"/>
          </p:nvPr>
        </p:nvSpPr>
        <p:spPr>
          <a:xfrm>
            <a:off x="457200" y="1219200"/>
            <a:ext cx="8229600" cy="4906963"/>
          </a:xfrm>
        </p:spPr>
        <p:txBody>
          <a:bodyPr>
            <a:normAutofit fontScale="92500" lnSpcReduction="10000"/>
          </a:bodyPr>
          <a:lstStyle/>
          <a:p>
            <a:endParaRPr lang="en-US" dirty="0" smtClean="0"/>
          </a:p>
          <a:p>
            <a:r>
              <a:rPr lang="en-US" sz="2600" b="1" dirty="0">
                <a:solidFill>
                  <a:schemeClr val="tx1"/>
                </a:solidFill>
              </a:rPr>
              <a:t>Formal changes to this RFP including but not limited to contractual terms and procurement requirements shall only be changed via formal written amendments issued by the Lead State. </a:t>
            </a:r>
            <a:endParaRPr lang="en-US" sz="2600" b="1" dirty="0" smtClean="0">
              <a:solidFill>
                <a:schemeClr val="tx1"/>
              </a:solidFill>
            </a:endParaRPr>
          </a:p>
          <a:p>
            <a:pPr marL="0" indent="0">
              <a:buNone/>
            </a:pPr>
            <a:endParaRPr lang="en-US" sz="2600" b="1" dirty="0" smtClean="0">
              <a:solidFill>
                <a:schemeClr val="tx1"/>
              </a:solidFill>
            </a:endParaRPr>
          </a:p>
          <a:p>
            <a:r>
              <a:rPr lang="en-US" sz="2600" b="1" dirty="0" smtClean="0">
                <a:solidFill>
                  <a:schemeClr val="tx1"/>
                </a:solidFill>
              </a:rPr>
              <a:t>Proposals which have been submitted without formal acknowledgement of the amendment language may be deemed non-responsive.</a:t>
            </a:r>
          </a:p>
          <a:p>
            <a:pPr marL="0" indent="0">
              <a:buNone/>
            </a:pPr>
            <a:endParaRPr lang="en-US" sz="2600" b="1" dirty="0" smtClean="0">
              <a:solidFill>
                <a:schemeClr val="tx1"/>
              </a:solidFill>
            </a:endParaRPr>
          </a:p>
          <a:p>
            <a:r>
              <a:rPr lang="en-US" sz="2600" b="1" dirty="0" smtClean="0">
                <a:solidFill>
                  <a:schemeClr val="tx1"/>
                </a:solidFill>
              </a:rPr>
              <a:t>No oral statement of any person shall modify or otherwise affect the terms, conditions, or specifications stated in the solicitation</a:t>
            </a:r>
            <a:r>
              <a:rPr lang="en-US" sz="2600" dirty="0" smtClean="0">
                <a:solidFill>
                  <a:schemeClr val="tx1"/>
                </a:solidFill>
              </a:rPr>
              <a:t>.  </a:t>
            </a:r>
            <a:endParaRPr lang="en-US" sz="2600" dirty="0">
              <a:solidFill>
                <a:schemeClr val="tx1"/>
              </a:solidFill>
            </a:endParaRPr>
          </a:p>
          <a:p>
            <a:endParaRPr lang="en-US" sz="2600" dirty="0">
              <a:solidFill>
                <a:schemeClr val="tx1"/>
              </a:solidFill>
            </a:endParaRPr>
          </a:p>
          <a:p>
            <a:endParaRPr lang="en-US" dirty="0" smtClean="0"/>
          </a:p>
          <a:p>
            <a:endParaRPr lang="en-US" dirty="0"/>
          </a:p>
          <a:p>
            <a:endParaRPr lang="en-US" dirty="0" smtClean="0"/>
          </a:p>
          <a:p>
            <a:endParaRPr lang="en-US" dirty="0"/>
          </a:p>
          <a:p>
            <a:endParaRPr lang="en-US" dirty="0"/>
          </a:p>
        </p:txBody>
      </p:sp>
    </p:spTree>
    <p:extLst>
      <p:ext uri="{BB962C8B-B14F-4D97-AF65-F5344CB8AC3E}">
        <p14:creationId xmlns:p14="http://schemas.microsoft.com/office/powerpoint/2010/main" val="23128428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4400" dirty="0" smtClean="0"/>
              <a:t>Amendments</a:t>
            </a:r>
            <a:endParaRPr lang="en-US" sz="4400" dirty="0"/>
          </a:p>
        </p:txBody>
      </p:sp>
      <p:sp>
        <p:nvSpPr>
          <p:cNvPr id="3" name="Content Placeholder 2"/>
          <p:cNvSpPr>
            <a:spLocks noGrp="1"/>
          </p:cNvSpPr>
          <p:nvPr>
            <p:ph idx="1"/>
          </p:nvPr>
        </p:nvSpPr>
        <p:spPr>
          <a:xfrm>
            <a:off x="457200" y="1143000"/>
            <a:ext cx="8229600" cy="4983163"/>
          </a:xfrm>
        </p:spPr>
        <p:txBody>
          <a:bodyPr>
            <a:normAutofit/>
          </a:bodyPr>
          <a:lstStyle/>
          <a:p>
            <a:endParaRPr lang="en-US" sz="2400" dirty="0" smtClean="0"/>
          </a:p>
          <a:p>
            <a:endParaRPr lang="en-US" sz="2400"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810000"/>
            <a:ext cx="7467600"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Left Arrow 3"/>
          <p:cNvSpPr/>
          <p:nvPr/>
        </p:nvSpPr>
        <p:spPr>
          <a:xfrm>
            <a:off x="7848600" y="5133975"/>
            <a:ext cx="1066800" cy="666750"/>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solidFill>
                <a:srgbClr val="00B0F0"/>
              </a:solidFill>
            </a:endParaRPr>
          </a:p>
        </p:txBody>
      </p:sp>
      <p:sp>
        <p:nvSpPr>
          <p:cNvPr id="5" name="Rectangle 4"/>
          <p:cNvSpPr/>
          <p:nvPr/>
        </p:nvSpPr>
        <p:spPr>
          <a:xfrm>
            <a:off x="381000" y="1447800"/>
            <a:ext cx="7696200" cy="1938992"/>
          </a:xfrm>
          <a:prstGeom prst="rect">
            <a:avLst/>
          </a:prstGeom>
        </p:spPr>
        <p:txBody>
          <a:bodyPr wrap="square">
            <a:spAutoFit/>
          </a:bodyPr>
          <a:lstStyle/>
          <a:p>
            <a:pPr marL="285750" indent="-285750">
              <a:buFont typeface="Arial" panose="020B0604020202020204" pitchFamily="34" charset="0"/>
              <a:buChar char="•"/>
            </a:pPr>
            <a:r>
              <a:rPr lang="en-US" sz="2400" b="1" dirty="0"/>
              <a:t>The Lead State accepts no responsibility for a prospective Offeror not receiving solicitation documents and/or revisions to the solicitation. It is the responsibility of the prospective Offeror to monitor the State of Oklahoma’s website.</a:t>
            </a:r>
          </a:p>
        </p:txBody>
      </p:sp>
    </p:spTree>
    <p:extLst>
      <p:ext uri="{BB962C8B-B14F-4D97-AF65-F5344CB8AC3E}">
        <p14:creationId xmlns:p14="http://schemas.microsoft.com/office/powerpoint/2010/main" val="28436122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Proposal Submission</a:t>
            </a:r>
            <a:endParaRPr lang="en-US" sz="4400" dirty="0"/>
          </a:p>
        </p:txBody>
      </p:sp>
      <p:sp>
        <p:nvSpPr>
          <p:cNvPr id="3" name="Content Placeholder 2"/>
          <p:cNvSpPr>
            <a:spLocks noGrp="1"/>
          </p:cNvSpPr>
          <p:nvPr>
            <p:ph idx="1"/>
          </p:nvPr>
        </p:nvSpPr>
        <p:spPr/>
        <p:txBody>
          <a:bodyPr>
            <a:normAutofit fontScale="92500" lnSpcReduction="20000"/>
          </a:bodyPr>
          <a:lstStyle/>
          <a:p>
            <a:r>
              <a:rPr lang="en-US" sz="2400" b="1" dirty="0" smtClean="0">
                <a:solidFill>
                  <a:schemeClr val="tx1"/>
                </a:solidFill>
              </a:rPr>
              <a:t>Proposals must be received by the posted due date and time.</a:t>
            </a:r>
          </a:p>
          <a:p>
            <a:endParaRPr lang="en-US" sz="2400" b="1" dirty="0" smtClean="0">
              <a:solidFill>
                <a:schemeClr val="tx1"/>
              </a:solidFill>
            </a:endParaRPr>
          </a:p>
          <a:p>
            <a:pPr marL="0" indent="0" algn="ctr">
              <a:buNone/>
            </a:pPr>
            <a:r>
              <a:rPr lang="en-US" sz="2800" b="1" u="sng" dirty="0" smtClean="0">
                <a:solidFill>
                  <a:schemeClr val="tx1"/>
                </a:solidFill>
              </a:rPr>
              <a:t>June 20, 2016  </a:t>
            </a:r>
          </a:p>
          <a:p>
            <a:endParaRPr lang="en-US" sz="2400" b="1" dirty="0">
              <a:solidFill>
                <a:schemeClr val="tx1"/>
              </a:solidFill>
            </a:endParaRPr>
          </a:p>
          <a:p>
            <a:r>
              <a:rPr lang="en-US" sz="2400" b="1" dirty="0" smtClean="0">
                <a:solidFill>
                  <a:schemeClr val="tx1"/>
                </a:solidFill>
              </a:rPr>
              <a:t>One (1) Original marked “Master” hard copy.</a:t>
            </a:r>
          </a:p>
          <a:p>
            <a:r>
              <a:rPr lang="en-US" sz="2400" b="1" dirty="0" smtClean="0">
                <a:solidFill>
                  <a:schemeClr val="tx1"/>
                </a:solidFill>
              </a:rPr>
              <a:t>One (1) redacted copy for public viewing in electronic format</a:t>
            </a:r>
          </a:p>
          <a:p>
            <a:r>
              <a:rPr lang="en-US" sz="2400" b="1" dirty="0" smtClean="0">
                <a:solidFill>
                  <a:schemeClr val="tx1"/>
                </a:solidFill>
              </a:rPr>
              <a:t>Two (2) electronic copies on CD or USB flash drive.</a:t>
            </a:r>
          </a:p>
          <a:p>
            <a:endParaRPr lang="en-US" sz="2400" b="1" dirty="0">
              <a:solidFill>
                <a:schemeClr val="tx1"/>
              </a:solidFill>
            </a:endParaRPr>
          </a:p>
          <a:p>
            <a:r>
              <a:rPr lang="en-US" sz="2400" b="1" dirty="0" smtClean="0">
                <a:solidFill>
                  <a:schemeClr val="tx1"/>
                </a:solidFill>
              </a:rPr>
              <a:t>Proposal pricing, Attachment D,  must be submitted separately and must be in excel format.  One hard copy and one electronic.</a:t>
            </a:r>
          </a:p>
          <a:p>
            <a:endParaRPr lang="en-US" dirty="0"/>
          </a:p>
        </p:txBody>
      </p:sp>
    </p:spTree>
    <p:extLst>
      <p:ext uri="{BB962C8B-B14F-4D97-AF65-F5344CB8AC3E}">
        <p14:creationId xmlns:p14="http://schemas.microsoft.com/office/powerpoint/2010/main" val="29963490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Required Format</a:t>
            </a:r>
            <a:endParaRPr lang="en-US" sz="4400" dirty="0"/>
          </a:p>
        </p:txBody>
      </p:sp>
      <p:sp>
        <p:nvSpPr>
          <p:cNvPr id="3" name="Content Placeholder 2"/>
          <p:cNvSpPr>
            <a:spLocks noGrp="1"/>
          </p:cNvSpPr>
          <p:nvPr>
            <p:ph idx="1"/>
          </p:nvPr>
        </p:nvSpPr>
        <p:spPr>
          <a:xfrm>
            <a:off x="457200" y="1905000"/>
            <a:ext cx="8229600" cy="4221163"/>
          </a:xfrm>
        </p:spPr>
        <p:txBody>
          <a:bodyPr/>
          <a:lstStyle/>
          <a:p>
            <a:r>
              <a:rPr lang="en-US" b="1" dirty="0" smtClean="0">
                <a:solidFill>
                  <a:schemeClr val="tx1"/>
                </a:solidFill>
              </a:rPr>
              <a:t>Section 2.11 lists items which must be included </a:t>
            </a:r>
          </a:p>
          <a:p>
            <a:pPr marL="0" indent="0">
              <a:buNone/>
            </a:pPr>
            <a:endParaRPr lang="en-US" b="1" dirty="0" smtClean="0">
              <a:solidFill>
                <a:schemeClr val="tx1"/>
              </a:solidFill>
            </a:endParaRPr>
          </a:p>
          <a:p>
            <a:r>
              <a:rPr lang="en-US" b="1" dirty="0" smtClean="0">
                <a:solidFill>
                  <a:schemeClr val="tx1"/>
                </a:solidFill>
              </a:rPr>
              <a:t>Section 2.13 identifies instructions for confidential or proprietary information submissions</a:t>
            </a:r>
          </a:p>
          <a:p>
            <a:pPr marL="0" indent="0">
              <a:buNone/>
            </a:pPr>
            <a:endParaRPr lang="en-US" b="1" dirty="0" smtClean="0">
              <a:solidFill>
                <a:schemeClr val="tx1"/>
              </a:solidFill>
            </a:endParaRPr>
          </a:p>
          <a:p>
            <a:r>
              <a:rPr lang="en-US" b="1" dirty="0" smtClean="0">
                <a:solidFill>
                  <a:schemeClr val="tx1"/>
                </a:solidFill>
              </a:rPr>
              <a:t>Section 2.14 Offeror Exceptions to terms and conditions must be disclosed with original response</a:t>
            </a:r>
            <a:r>
              <a:rPr lang="en-US" dirty="0" smtClean="0"/>
              <a:t>.  </a:t>
            </a:r>
            <a:endParaRPr lang="en-US" dirty="0"/>
          </a:p>
        </p:txBody>
      </p:sp>
    </p:spTree>
    <p:extLst>
      <p:ext uri="{BB962C8B-B14F-4D97-AF65-F5344CB8AC3E}">
        <p14:creationId xmlns:p14="http://schemas.microsoft.com/office/powerpoint/2010/main" val="31531269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524000"/>
          </a:xfrm>
        </p:spPr>
        <p:txBody>
          <a:bodyPr/>
          <a:lstStyle/>
          <a:p>
            <a:r>
              <a:rPr lang="en-US" sz="4400" dirty="0" smtClean="0"/>
              <a:t>Evaluation and Award</a:t>
            </a:r>
            <a:endParaRPr lang="en-US" sz="4400" dirty="0"/>
          </a:p>
        </p:txBody>
      </p:sp>
      <p:sp>
        <p:nvSpPr>
          <p:cNvPr id="3" name="Content Placeholder 2"/>
          <p:cNvSpPr>
            <a:spLocks noGrp="1"/>
          </p:cNvSpPr>
          <p:nvPr>
            <p:ph idx="1"/>
          </p:nvPr>
        </p:nvSpPr>
        <p:spPr>
          <a:xfrm>
            <a:off x="457200" y="1600200"/>
            <a:ext cx="8229600" cy="4525963"/>
          </a:xfrm>
        </p:spPr>
        <p:txBody>
          <a:bodyPr>
            <a:normAutofit/>
          </a:bodyPr>
          <a:lstStyle/>
          <a:p>
            <a:r>
              <a:rPr lang="en-US" b="1" dirty="0" smtClean="0">
                <a:solidFill>
                  <a:schemeClr val="tx1"/>
                </a:solidFill>
              </a:rPr>
              <a:t>Section 3 contains information regarding the evaluation process.</a:t>
            </a:r>
          </a:p>
          <a:p>
            <a:pPr marL="0" indent="0">
              <a:buNone/>
            </a:pPr>
            <a:endParaRPr lang="en-US" b="1" dirty="0" smtClean="0">
              <a:solidFill>
                <a:schemeClr val="tx1"/>
              </a:solidFill>
            </a:endParaRPr>
          </a:p>
          <a:p>
            <a:r>
              <a:rPr lang="en-US" b="1" dirty="0" smtClean="0">
                <a:solidFill>
                  <a:schemeClr val="tx1"/>
                </a:solidFill>
              </a:rPr>
              <a:t>Phase 1 – Verification that proposal conforms to RFP requirements and will be evaluated by pass/fail.</a:t>
            </a:r>
          </a:p>
          <a:p>
            <a:pPr marL="0" indent="0">
              <a:buNone/>
            </a:pPr>
            <a:endParaRPr lang="en-US" b="1" dirty="0" smtClean="0">
              <a:solidFill>
                <a:schemeClr val="tx1"/>
              </a:solidFill>
            </a:endParaRPr>
          </a:p>
          <a:p>
            <a:r>
              <a:rPr lang="en-US" b="1" dirty="0" smtClean="0">
                <a:solidFill>
                  <a:schemeClr val="tx1"/>
                </a:solidFill>
              </a:rPr>
              <a:t>Phase 2 – Administrative and Technical Evaluation and possible clarification process.</a:t>
            </a:r>
          </a:p>
          <a:p>
            <a:pPr marL="0" indent="0">
              <a:buNone/>
            </a:pPr>
            <a:endParaRPr lang="en-US" b="1" dirty="0" smtClean="0">
              <a:solidFill>
                <a:schemeClr val="tx1"/>
              </a:solidFill>
            </a:endParaRPr>
          </a:p>
          <a:p>
            <a:r>
              <a:rPr lang="en-US" b="1" dirty="0" smtClean="0">
                <a:solidFill>
                  <a:schemeClr val="tx1"/>
                </a:solidFill>
              </a:rPr>
              <a:t>Phase 3 – Cost Proposal Evaluation</a:t>
            </a:r>
            <a:endParaRPr lang="en-US" b="1" dirty="0">
              <a:solidFill>
                <a:schemeClr val="tx1"/>
              </a:solidFill>
            </a:endParaRPr>
          </a:p>
        </p:txBody>
      </p:sp>
    </p:spTree>
    <p:extLst>
      <p:ext uri="{BB962C8B-B14F-4D97-AF65-F5344CB8AC3E}">
        <p14:creationId xmlns:p14="http://schemas.microsoft.com/office/powerpoint/2010/main" val="23173880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sz="4400" dirty="0" smtClean="0"/>
              <a:t>Evaluation Criteria</a:t>
            </a:r>
            <a:endParaRPr lang="en-US" sz="4400" dirty="0"/>
          </a:p>
        </p:txBody>
      </p:sp>
      <p:sp>
        <p:nvSpPr>
          <p:cNvPr id="3" name="Content Placeholder 2"/>
          <p:cNvSpPr>
            <a:spLocks noGrp="1"/>
          </p:cNvSpPr>
          <p:nvPr>
            <p:ph idx="1"/>
          </p:nvPr>
        </p:nvSpPr>
        <p:spPr>
          <a:xfrm>
            <a:off x="457200" y="1600200"/>
            <a:ext cx="8229600" cy="4525963"/>
          </a:xfrm>
        </p:spPr>
        <p:txBody>
          <a:bodyPr>
            <a:normAutofit fontScale="92500" lnSpcReduction="20000"/>
          </a:bodyPr>
          <a:lstStyle/>
          <a:p>
            <a:r>
              <a:rPr lang="en-US" b="1" dirty="0" smtClean="0">
                <a:solidFill>
                  <a:schemeClr val="tx1"/>
                </a:solidFill>
              </a:rPr>
              <a:t>Ability to Meet Scope of Work</a:t>
            </a:r>
          </a:p>
          <a:p>
            <a:pPr marL="0" indent="0">
              <a:buNone/>
            </a:pPr>
            <a:endParaRPr lang="en-US" b="1" dirty="0" smtClean="0">
              <a:solidFill>
                <a:schemeClr val="tx1"/>
              </a:solidFill>
            </a:endParaRPr>
          </a:p>
          <a:p>
            <a:r>
              <a:rPr lang="en-US" b="1" dirty="0" smtClean="0">
                <a:solidFill>
                  <a:schemeClr val="tx1"/>
                </a:solidFill>
              </a:rPr>
              <a:t>Administrative Business Response</a:t>
            </a:r>
          </a:p>
          <a:p>
            <a:pPr marL="0" indent="0">
              <a:buNone/>
            </a:pPr>
            <a:endParaRPr lang="en-US" b="1" dirty="0" smtClean="0">
              <a:solidFill>
                <a:schemeClr val="tx1"/>
              </a:solidFill>
            </a:endParaRPr>
          </a:p>
          <a:p>
            <a:r>
              <a:rPr lang="en-US" b="1" dirty="0" smtClean="0">
                <a:solidFill>
                  <a:schemeClr val="tx1"/>
                </a:solidFill>
              </a:rPr>
              <a:t>Technical Response</a:t>
            </a:r>
          </a:p>
          <a:p>
            <a:pPr marL="0" indent="0">
              <a:buNone/>
            </a:pPr>
            <a:endParaRPr lang="en-US" b="1" dirty="0" smtClean="0">
              <a:solidFill>
                <a:schemeClr val="tx1"/>
              </a:solidFill>
            </a:endParaRPr>
          </a:p>
          <a:p>
            <a:r>
              <a:rPr lang="en-US" b="1" dirty="0" smtClean="0">
                <a:solidFill>
                  <a:schemeClr val="tx1"/>
                </a:solidFill>
              </a:rPr>
              <a:t>References</a:t>
            </a:r>
          </a:p>
          <a:p>
            <a:pPr marL="0" indent="0">
              <a:buNone/>
            </a:pPr>
            <a:endParaRPr lang="en-US" b="1" dirty="0" smtClean="0">
              <a:solidFill>
                <a:schemeClr val="tx1"/>
              </a:solidFill>
            </a:endParaRPr>
          </a:p>
          <a:p>
            <a:r>
              <a:rPr lang="en-US" b="1" dirty="0" smtClean="0">
                <a:solidFill>
                  <a:schemeClr val="tx1"/>
                </a:solidFill>
              </a:rPr>
              <a:t>Acceptance of Terms and Conditions</a:t>
            </a:r>
          </a:p>
          <a:p>
            <a:pPr marL="0" indent="0">
              <a:buNone/>
            </a:pPr>
            <a:endParaRPr lang="en-US" b="1" dirty="0" smtClean="0">
              <a:solidFill>
                <a:schemeClr val="tx1"/>
              </a:solidFill>
            </a:endParaRPr>
          </a:p>
          <a:p>
            <a:r>
              <a:rPr lang="en-US" b="1" dirty="0" smtClean="0">
                <a:solidFill>
                  <a:schemeClr val="tx1"/>
                </a:solidFill>
              </a:rPr>
              <a:t>Value Added Plan Response</a:t>
            </a:r>
          </a:p>
          <a:p>
            <a:pPr marL="0" indent="0">
              <a:buNone/>
            </a:pPr>
            <a:endParaRPr lang="en-US" b="1" dirty="0" smtClean="0">
              <a:solidFill>
                <a:schemeClr val="tx1"/>
              </a:solidFill>
            </a:endParaRPr>
          </a:p>
          <a:p>
            <a:r>
              <a:rPr lang="en-US" b="1" dirty="0" smtClean="0">
                <a:solidFill>
                  <a:schemeClr val="tx1"/>
                </a:solidFill>
              </a:rPr>
              <a:t>Cost</a:t>
            </a:r>
            <a:endParaRPr lang="en-US" b="1" dirty="0">
              <a:solidFill>
                <a:schemeClr val="tx1"/>
              </a:solidFill>
            </a:endParaRPr>
          </a:p>
        </p:txBody>
      </p:sp>
    </p:spTree>
    <p:extLst>
      <p:ext uri="{BB962C8B-B14F-4D97-AF65-F5344CB8AC3E}">
        <p14:creationId xmlns:p14="http://schemas.microsoft.com/office/powerpoint/2010/main" val="23777899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Administrative/Technical Response Requirements</a:t>
            </a:r>
            <a:endParaRPr lang="en-US" sz="4400" dirty="0"/>
          </a:p>
        </p:txBody>
      </p:sp>
      <p:sp>
        <p:nvSpPr>
          <p:cNvPr id="3" name="Content Placeholder 2"/>
          <p:cNvSpPr>
            <a:spLocks noGrp="1"/>
          </p:cNvSpPr>
          <p:nvPr>
            <p:ph idx="1"/>
          </p:nvPr>
        </p:nvSpPr>
        <p:spPr>
          <a:xfrm>
            <a:off x="457200" y="2133600"/>
            <a:ext cx="8229600" cy="3992563"/>
          </a:xfrm>
        </p:spPr>
        <p:txBody>
          <a:bodyPr/>
          <a:lstStyle/>
          <a:p>
            <a:r>
              <a:rPr lang="en-US" b="1" dirty="0" smtClean="0">
                <a:solidFill>
                  <a:schemeClr val="tx1"/>
                </a:solidFill>
              </a:rPr>
              <a:t>Section 4.1 describes requirements which must be met in order to be considered for evaluation phase.</a:t>
            </a:r>
          </a:p>
          <a:p>
            <a:pPr marL="0" indent="0">
              <a:buNone/>
            </a:pPr>
            <a:endParaRPr lang="en-US" b="1" dirty="0" smtClean="0">
              <a:solidFill>
                <a:schemeClr val="tx1"/>
              </a:solidFill>
            </a:endParaRPr>
          </a:p>
          <a:p>
            <a:r>
              <a:rPr lang="en-US" b="1" dirty="0" smtClean="0">
                <a:solidFill>
                  <a:schemeClr val="tx1"/>
                </a:solidFill>
              </a:rPr>
              <a:t>Section 4.2 provides details on the scorable sections of the Business and Technical Requirements, Attachment E.  Additional pages may be included to this attachment if needed.</a:t>
            </a:r>
          </a:p>
          <a:p>
            <a:endParaRPr lang="en-US" dirty="0"/>
          </a:p>
        </p:txBody>
      </p:sp>
    </p:spTree>
    <p:extLst>
      <p:ext uri="{BB962C8B-B14F-4D97-AF65-F5344CB8AC3E}">
        <p14:creationId xmlns:p14="http://schemas.microsoft.com/office/powerpoint/2010/main" val="17408691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sz="4400" dirty="0" smtClean="0"/>
              <a:t>Price and Cost Proposal</a:t>
            </a:r>
            <a:endParaRPr lang="en-US" sz="4400" dirty="0"/>
          </a:p>
        </p:txBody>
      </p:sp>
      <p:sp>
        <p:nvSpPr>
          <p:cNvPr id="3" name="Content Placeholder 2"/>
          <p:cNvSpPr>
            <a:spLocks noGrp="1"/>
          </p:cNvSpPr>
          <p:nvPr>
            <p:ph idx="1"/>
          </p:nvPr>
        </p:nvSpPr>
        <p:spPr/>
        <p:txBody>
          <a:bodyPr>
            <a:normAutofit lnSpcReduction="10000"/>
          </a:bodyPr>
          <a:lstStyle/>
          <a:p>
            <a:r>
              <a:rPr lang="en-US" b="1" dirty="0" smtClean="0">
                <a:solidFill>
                  <a:schemeClr val="tx1"/>
                </a:solidFill>
              </a:rPr>
              <a:t>Section 5 addresses details regarding the pricing submission – Attachment D</a:t>
            </a:r>
          </a:p>
          <a:p>
            <a:pPr marL="0" indent="0">
              <a:buNone/>
            </a:pPr>
            <a:endParaRPr lang="en-US" b="1" dirty="0" smtClean="0">
              <a:solidFill>
                <a:schemeClr val="tx1"/>
              </a:solidFill>
            </a:endParaRPr>
          </a:p>
          <a:p>
            <a:r>
              <a:rPr lang="en-US" b="1" dirty="0" smtClean="0">
                <a:solidFill>
                  <a:schemeClr val="tx1"/>
                </a:solidFill>
              </a:rPr>
              <a:t>Cost will be evaluated separately, and after business and technical responses.</a:t>
            </a:r>
          </a:p>
          <a:p>
            <a:pPr marL="0" indent="0">
              <a:buNone/>
            </a:pPr>
            <a:endParaRPr lang="en-US" b="1" dirty="0" smtClean="0">
              <a:solidFill>
                <a:schemeClr val="tx1"/>
              </a:solidFill>
            </a:endParaRPr>
          </a:p>
          <a:p>
            <a:r>
              <a:rPr lang="en-US" b="1" dirty="0" smtClean="0">
                <a:solidFill>
                  <a:schemeClr val="tx1"/>
                </a:solidFill>
              </a:rPr>
              <a:t>Offerors may submit pricing for all bands, or for only one band.</a:t>
            </a:r>
          </a:p>
          <a:p>
            <a:pPr marL="0" indent="0">
              <a:buNone/>
            </a:pPr>
            <a:endParaRPr lang="en-US" b="1" dirty="0" smtClean="0">
              <a:solidFill>
                <a:schemeClr val="tx1"/>
              </a:solidFill>
            </a:endParaRPr>
          </a:p>
          <a:p>
            <a:r>
              <a:rPr lang="en-US" b="1" dirty="0" smtClean="0">
                <a:solidFill>
                  <a:schemeClr val="tx1"/>
                </a:solidFill>
              </a:rPr>
              <a:t>Pricing must include all anticipated charges – freight, travel, transaction fees, etc</a:t>
            </a:r>
            <a:r>
              <a:rPr lang="en-US" b="1" dirty="0" smtClean="0"/>
              <a:t>.</a:t>
            </a:r>
          </a:p>
          <a:p>
            <a:endParaRPr lang="en-US" dirty="0"/>
          </a:p>
        </p:txBody>
      </p:sp>
    </p:spTree>
    <p:extLst>
      <p:ext uri="{BB962C8B-B14F-4D97-AF65-F5344CB8AC3E}">
        <p14:creationId xmlns:p14="http://schemas.microsoft.com/office/powerpoint/2010/main" val="27990556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600200"/>
          </a:xfrm>
        </p:spPr>
        <p:txBody>
          <a:bodyPr/>
          <a:lstStyle/>
          <a:p>
            <a:r>
              <a:rPr lang="en-US" sz="4400" dirty="0" smtClean="0"/>
              <a:t>Pricing Bands </a:t>
            </a:r>
            <a:endParaRPr lang="en-US" sz="4400" dirty="0"/>
          </a:p>
        </p:txBody>
      </p:sp>
      <p:sp>
        <p:nvSpPr>
          <p:cNvPr id="3" name="Content Placeholder 2"/>
          <p:cNvSpPr>
            <a:spLocks noGrp="1"/>
          </p:cNvSpPr>
          <p:nvPr>
            <p:ph idx="1"/>
          </p:nvPr>
        </p:nvSpPr>
        <p:spPr>
          <a:xfrm>
            <a:off x="457200" y="1600200"/>
            <a:ext cx="8229600" cy="4525963"/>
          </a:xfrm>
        </p:spPr>
        <p:txBody>
          <a:bodyPr>
            <a:normAutofit lnSpcReduction="10000"/>
          </a:bodyPr>
          <a:lstStyle/>
          <a:p>
            <a:r>
              <a:rPr lang="en-US" b="1" dirty="0" smtClean="0">
                <a:solidFill>
                  <a:schemeClr val="tx1"/>
                </a:solidFill>
              </a:rPr>
              <a:t>Proposal has been separated into four (4) individual pricing sections to allow for detailed responses in each category.</a:t>
            </a:r>
          </a:p>
          <a:p>
            <a:pPr marL="0" indent="0">
              <a:buNone/>
            </a:pPr>
            <a:endParaRPr lang="en-US" b="1" dirty="0" smtClean="0">
              <a:solidFill>
                <a:schemeClr val="tx1"/>
              </a:solidFill>
            </a:endParaRPr>
          </a:p>
          <a:p>
            <a:r>
              <a:rPr lang="en-US" b="1" dirty="0" smtClean="0">
                <a:solidFill>
                  <a:schemeClr val="tx1"/>
                </a:solidFill>
              </a:rPr>
              <a:t>Individual band proposal submissions will ensure transparency for all participating end users.</a:t>
            </a:r>
          </a:p>
          <a:p>
            <a:pPr marL="0" indent="0">
              <a:buNone/>
            </a:pPr>
            <a:endParaRPr lang="en-US" b="1" dirty="0" smtClean="0">
              <a:solidFill>
                <a:schemeClr val="tx1"/>
              </a:solidFill>
            </a:endParaRPr>
          </a:p>
          <a:p>
            <a:r>
              <a:rPr lang="en-US" b="1" dirty="0" smtClean="0">
                <a:solidFill>
                  <a:schemeClr val="tx1"/>
                </a:solidFill>
              </a:rPr>
              <a:t>All bands will be awarded at a percentage discount to allow flexibility for new technology and products.</a:t>
            </a:r>
          </a:p>
          <a:p>
            <a:pPr marL="0" indent="0">
              <a:buNone/>
            </a:pPr>
            <a:endParaRPr lang="en-US" b="1" dirty="0" smtClean="0">
              <a:solidFill>
                <a:schemeClr val="tx1"/>
              </a:solidFill>
            </a:endParaRPr>
          </a:p>
          <a:p>
            <a:r>
              <a:rPr lang="en-US" b="1" dirty="0" smtClean="0">
                <a:solidFill>
                  <a:schemeClr val="tx1"/>
                </a:solidFill>
              </a:rPr>
              <a:t>Submissions shall be marked with baseline identified and discount percentage.</a:t>
            </a:r>
          </a:p>
          <a:p>
            <a:endParaRPr lang="en-US" dirty="0" smtClean="0"/>
          </a:p>
          <a:p>
            <a:endParaRPr lang="en-US" dirty="0" smtClean="0"/>
          </a:p>
          <a:p>
            <a:endParaRPr lang="en-US" dirty="0"/>
          </a:p>
        </p:txBody>
      </p:sp>
    </p:spTree>
    <p:extLst>
      <p:ext uri="{BB962C8B-B14F-4D97-AF65-F5344CB8AC3E}">
        <p14:creationId xmlns:p14="http://schemas.microsoft.com/office/powerpoint/2010/main" val="38180361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371600"/>
          </a:xfrm>
        </p:spPr>
        <p:txBody>
          <a:bodyPr/>
          <a:lstStyle/>
          <a:p>
            <a:r>
              <a:rPr lang="en-US" sz="4400" dirty="0" smtClean="0"/>
              <a:t>Good, Better, and Best</a:t>
            </a:r>
            <a:endParaRPr lang="en-US" sz="4400" dirty="0"/>
          </a:p>
        </p:txBody>
      </p:sp>
      <p:sp>
        <p:nvSpPr>
          <p:cNvPr id="3" name="Content Placeholder 2"/>
          <p:cNvSpPr>
            <a:spLocks noGrp="1"/>
          </p:cNvSpPr>
          <p:nvPr>
            <p:ph idx="1"/>
          </p:nvPr>
        </p:nvSpPr>
        <p:spPr/>
        <p:txBody>
          <a:bodyPr/>
          <a:lstStyle/>
          <a:p>
            <a:r>
              <a:rPr lang="en-US" b="1" dirty="0" smtClean="0">
                <a:solidFill>
                  <a:schemeClr val="tx1"/>
                </a:solidFill>
              </a:rPr>
              <a:t>With the wide variance of anticipated end users, this approach is to allow our customers the opportunity to decide which equipment is the best match for their current needs.</a:t>
            </a:r>
          </a:p>
          <a:p>
            <a:pPr marL="0" indent="0">
              <a:buNone/>
            </a:pPr>
            <a:endParaRPr lang="en-US" b="1" dirty="0" smtClean="0">
              <a:solidFill>
                <a:schemeClr val="tx1"/>
              </a:solidFill>
            </a:endParaRPr>
          </a:p>
          <a:p>
            <a:r>
              <a:rPr lang="en-US" b="1" dirty="0" smtClean="0">
                <a:solidFill>
                  <a:schemeClr val="tx1"/>
                </a:solidFill>
              </a:rPr>
              <a:t>Each offeror is encouraged to provide products for the small rural areas, mid size cities, and large metropolitan public service entities.</a:t>
            </a:r>
            <a:endParaRPr lang="en-US" b="1" dirty="0">
              <a:solidFill>
                <a:schemeClr val="tx1"/>
              </a:solidFill>
            </a:endParaRPr>
          </a:p>
        </p:txBody>
      </p:sp>
    </p:spTree>
    <p:extLst>
      <p:ext uri="{BB962C8B-B14F-4D97-AF65-F5344CB8AC3E}">
        <p14:creationId xmlns:p14="http://schemas.microsoft.com/office/powerpoint/2010/main" val="10842272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95400"/>
          </a:xfrm>
        </p:spPr>
        <p:txBody>
          <a:bodyPr/>
          <a:lstStyle/>
          <a:p>
            <a:r>
              <a:rPr lang="en-US" sz="4400" dirty="0" smtClean="0"/>
              <a:t>Band Identifiers</a:t>
            </a:r>
            <a:endParaRPr lang="en-US" sz="4400" dirty="0"/>
          </a:p>
        </p:txBody>
      </p:sp>
      <p:sp>
        <p:nvSpPr>
          <p:cNvPr id="3" name="Content Placeholder 2"/>
          <p:cNvSpPr>
            <a:spLocks noGrp="1"/>
          </p:cNvSpPr>
          <p:nvPr>
            <p:ph idx="1"/>
          </p:nvPr>
        </p:nvSpPr>
        <p:spPr>
          <a:xfrm>
            <a:off x="457200" y="1371600"/>
            <a:ext cx="8229600" cy="4754563"/>
          </a:xfrm>
        </p:spPr>
        <p:txBody>
          <a:bodyPr>
            <a:normAutofit fontScale="92500" lnSpcReduction="10000"/>
          </a:bodyPr>
          <a:lstStyle/>
          <a:p>
            <a:r>
              <a:rPr lang="en-US" b="1" dirty="0" smtClean="0">
                <a:solidFill>
                  <a:schemeClr val="tx1"/>
                </a:solidFill>
              </a:rPr>
              <a:t>Band 1 – Body Worn Video – Not permanently mounted – various mounting options</a:t>
            </a:r>
          </a:p>
          <a:p>
            <a:pPr marL="0" indent="0">
              <a:buNone/>
            </a:pPr>
            <a:endParaRPr lang="en-US" b="1" dirty="0" smtClean="0">
              <a:solidFill>
                <a:schemeClr val="tx1"/>
              </a:solidFill>
            </a:endParaRPr>
          </a:p>
          <a:p>
            <a:r>
              <a:rPr lang="en-US" b="1" dirty="0" smtClean="0">
                <a:solidFill>
                  <a:schemeClr val="tx1"/>
                </a:solidFill>
              </a:rPr>
              <a:t>Band 2 – Vehicle Mounted Video – may also include public transit systems, school bus video and recording options.</a:t>
            </a:r>
          </a:p>
          <a:p>
            <a:pPr marL="0" indent="0">
              <a:buNone/>
            </a:pPr>
            <a:endParaRPr lang="en-US" b="1" dirty="0" smtClean="0">
              <a:solidFill>
                <a:schemeClr val="tx1"/>
              </a:solidFill>
            </a:endParaRPr>
          </a:p>
          <a:p>
            <a:r>
              <a:rPr lang="en-US" b="1" dirty="0" smtClean="0">
                <a:solidFill>
                  <a:schemeClr val="tx1"/>
                </a:solidFill>
              </a:rPr>
              <a:t>Band 3 – Video Storage, Data Security, Software and Peripherals – optional equipment and back office solutions – both cloud and secured local storage.</a:t>
            </a:r>
          </a:p>
          <a:p>
            <a:pPr marL="0" indent="0">
              <a:buNone/>
            </a:pPr>
            <a:endParaRPr lang="en-US" b="1" dirty="0" smtClean="0">
              <a:solidFill>
                <a:schemeClr val="tx1"/>
              </a:solidFill>
            </a:endParaRPr>
          </a:p>
          <a:p>
            <a:r>
              <a:rPr lang="en-US" b="1" dirty="0" smtClean="0">
                <a:solidFill>
                  <a:schemeClr val="tx1"/>
                </a:solidFill>
              </a:rPr>
              <a:t>Band 4 – Vehicle Mounted Equipment – Non-video related equipment which is incorporated to compliment public safety vehicles.</a:t>
            </a:r>
          </a:p>
          <a:p>
            <a:pPr marL="0" indent="0">
              <a:buNone/>
            </a:pPr>
            <a:endParaRPr lang="en-US" dirty="0" smtClean="0"/>
          </a:p>
        </p:txBody>
      </p:sp>
    </p:spTree>
    <p:extLst>
      <p:ext uri="{BB962C8B-B14F-4D97-AF65-F5344CB8AC3E}">
        <p14:creationId xmlns:p14="http://schemas.microsoft.com/office/powerpoint/2010/main" val="10579201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95400"/>
          </a:xfrm>
        </p:spPr>
        <p:txBody>
          <a:bodyPr/>
          <a:lstStyle/>
          <a:p>
            <a:r>
              <a:rPr lang="en-US" sz="4400" dirty="0" smtClean="0"/>
              <a:t>Contract Exclusions</a:t>
            </a:r>
            <a:endParaRPr lang="en-US" sz="4400" dirty="0"/>
          </a:p>
        </p:txBody>
      </p:sp>
      <p:sp>
        <p:nvSpPr>
          <p:cNvPr id="3" name="Content Placeholder 2"/>
          <p:cNvSpPr>
            <a:spLocks noGrp="1"/>
          </p:cNvSpPr>
          <p:nvPr>
            <p:ph idx="1"/>
          </p:nvPr>
        </p:nvSpPr>
        <p:spPr>
          <a:xfrm>
            <a:off x="457200" y="1219200"/>
            <a:ext cx="8229600" cy="4906963"/>
          </a:xfrm>
        </p:spPr>
        <p:txBody>
          <a:bodyPr>
            <a:normAutofit/>
          </a:bodyPr>
          <a:lstStyle/>
          <a:p>
            <a:r>
              <a:rPr lang="en-US" sz="2800" b="1" dirty="0" smtClean="0">
                <a:solidFill>
                  <a:schemeClr val="tx1"/>
                </a:solidFill>
              </a:rPr>
              <a:t>Previous NASPO ValuePoint contract awards have been made for the following and will not be considered under this master agreement:</a:t>
            </a:r>
          </a:p>
          <a:p>
            <a:r>
              <a:rPr lang="en-US" sz="2800" b="1" dirty="0" smtClean="0">
                <a:solidFill>
                  <a:schemeClr val="tx1"/>
                </a:solidFill>
              </a:rPr>
              <a:t>Body Armor</a:t>
            </a:r>
          </a:p>
          <a:p>
            <a:r>
              <a:rPr lang="en-US" sz="2800" b="1" dirty="0" smtClean="0">
                <a:solidFill>
                  <a:schemeClr val="tx1"/>
                </a:solidFill>
              </a:rPr>
              <a:t>LED Light Bars, Sirens</a:t>
            </a:r>
          </a:p>
          <a:p>
            <a:r>
              <a:rPr lang="en-US" sz="2800" b="1" dirty="0" smtClean="0">
                <a:solidFill>
                  <a:schemeClr val="tx1"/>
                </a:solidFill>
              </a:rPr>
              <a:t>Public Safety Radios</a:t>
            </a:r>
          </a:p>
          <a:p>
            <a:r>
              <a:rPr lang="en-US" sz="2800" b="1" dirty="0" smtClean="0">
                <a:solidFill>
                  <a:schemeClr val="tx1"/>
                </a:solidFill>
              </a:rPr>
              <a:t>Radar and Lidar Equipment</a:t>
            </a:r>
          </a:p>
          <a:p>
            <a:r>
              <a:rPr lang="en-US" sz="2800" b="1" dirty="0" smtClean="0">
                <a:solidFill>
                  <a:schemeClr val="tx1"/>
                </a:solidFill>
              </a:rPr>
              <a:t>General Computer Equipment</a:t>
            </a:r>
          </a:p>
          <a:p>
            <a:r>
              <a:rPr lang="en-US" sz="2800" b="1" dirty="0" smtClean="0">
                <a:solidFill>
                  <a:schemeClr val="tx1"/>
                </a:solidFill>
              </a:rPr>
              <a:t>General Cloud Services (Non-Secured)</a:t>
            </a:r>
          </a:p>
          <a:p>
            <a:endParaRPr lang="en-US" b="1" dirty="0"/>
          </a:p>
        </p:txBody>
      </p:sp>
    </p:spTree>
    <p:extLst>
      <p:ext uri="{BB962C8B-B14F-4D97-AF65-F5344CB8AC3E}">
        <p14:creationId xmlns:p14="http://schemas.microsoft.com/office/powerpoint/2010/main" val="24027276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sz="4400" dirty="0" smtClean="0"/>
              <a:t>Attachment Index</a:t>
            </a:r>
            <a:endParaRPr lang="en-US" sz="4400" dirty="0"/>
          </a:p>
        </p:txBody>
      </p:sp>
      <p:sp>
        <p:nvSpPr>
          <p:cNvPr id="3" name="Content Placeholder 2"/>
          <p:cNvSpPr>
            <a:spLocks noGrp="1"/>
          </p:cNvSpPr>
          <p:nvPr>
            <p:ph idx="1"/>
          </p:nvPr>
        </p:nvSpPr>
        <p:spPr/>
        <p:txBody>
          <a:bodyPr>
            <a:normAutofit fontScale="77500" lnSpcReduction="20000"/>
          </a:bodyPr>
          <a:lstStyle/>
          <a:p>
            <a:r>
              <a:rPr lang="en-US" b="1" dirty="0">
                <a:solidFill>
                  <a:schemeClr val="tx1"/>
                </a:solidFill>
              </a:rPr>
              <a:t>Attachment A – NASPO Valuepoint Master Agreement Terms and Conditions </a:t>
            </a:r>
          </a:p>
          <a:p>
            <a:r>
              <a:rPr lang="en-US" b="1" dirty="0">
                <a:solidFill>
                  <a:schemeClr val="tx1"/>
                </a:solidFill>
              </a:rPr>
              <a:t>Attachment B – Scope of Work </a:t>
            </a:r>
          </a:p>
          <a:p>
            <a:r>
              <a:rPr lang="en-US" b="1" dirty="0">
                <a:solidFill>
                  <a:schemeClr val="tx1"/>
                </a:solidFill>
              </a:rPr>
              <a:t>Attachment C – Oklahoma Terms and Conditions for Award </a:t>
            </a:r>
          </a:p>
          <a:p>
            <a:r>
              <a:rPr lang="en-US" b="1" dirty="0">
                <a:solidFill>
                  <a:schemeClr val="tx1"/>
                </a:solidFill>
              </a:rPr>
              <a:t>Attachment D – Pricing Templates </a:t>
            </a:r>
          </a:p>
          <a:p>
            <a:r>
              <a:rPr lang="en-US" b="1" dirty="0">
                <a:solidFill>
                  <a:schemeClr val="tx1"/>
                </a:solidFill>
              </a:rPr>
              <a:t>Attachment E – Administrative and Technical Response Template </a:t>
            </a:r>
          </a:p>
          <a:p>
            <a:r>
              <a:rPr lang="en-US" b="1" dirty="0">
                <a:solidFill>
                  <a:schemeClr val="tx1"/>
                </a:solidFill>
              </a:rPr>
              <a:t>Attachment F – CJIS Security Policy V5.4 </a:t>
            </a:r>
          </a:p>
          <a:p>
            <a:r>
              <a:rPr lang="en-US" b="1" dirty="0">
                <a:solidFill>
                  <a:schemeClr val="tx1"/>
                </a:solidFill>
              </a:rPr>
              <a:t>Attachment G – Reference Template </a:t>
            </a:r>
          </a:p>
          <a:p>
            <a:r>
              <a:rPr lang="en-US" b="1" dirty="0">
                <a:solidFill>
                  <a:schemeClr val="tx1"/>
                </a:solidFill>
              </a:rPr>
              <a:t>Attachment H - Question Template </a:t>
            </a:r>
          </a:p>
          <a:p>
            <a:r>
              <a:rPr lang="en-US" b="1" dirty="0">
                <a:solidFill>
                  <a:schemeClr val="tx1"/>
                </a:solidFill>
              </a:rPr>
              <a:t>Attachment I – Reporting Template Example </a:t>
            </a:r>
          </a:p>
          <a:p>
            <a:r>
              <a:rPr lang="en-US" b="1" dirty="0">
                <a:solidFill>
                  <a:schemeClr val="tx1"/>
                </a:solidFill>
              </a:rPr>
              <a:t>Attachment J – Value Add Plan Template </a:t>
            </a:r>
          </a:p>
          <a:p>
            <a:r>
              <a:rPr lang="en-US" b="1" dirty="0">
                <a:solidFill>
                  <a:schemeClr val="tx1"/>
                </a:solidFill>
              </a:rPr>
              <a:t>Attachment K – Additional State Terms and Conditions (Montana) </a:t>
            </a:r>
          </a:p>
          <a:p>
            <a:r>
              <a:rPr lang="en-US" b="1" dirty="0">
                <a:solidFill>
                  <a:schemeClr val="tx1"/>
                </a:solidFill>
              </a:rPr>
              <a:t>Attachment L – Additional State Terms and Conditions (Virginia)</a:t>
            </a:r>
          </a:p>
        </p:txBody>
      </p:sp>
    </p:spTree>
    <p:extLst>
      <p:ext uri="{BB962C8B-B14F-4D97-AF65-F5344CB8AC3E}">
        <p14:creationId xmlns:p14="http://schemas.microsoft.com/office/powerpoint/2010/main" val="48259735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chor="t"/>
          <a:lstStyle/>
          <a:p>
            <a:r>
              <a:rPr lang="en-US" sz="4400" dirty="0" smtClean="0"/>
              <a:t>Contact:</a:t>
            </a:r>
            <a:endParaRPr lang="en-US" sz="4400" dirty="0"/>
          </a:p>
        </p:txBody>
      </p:sp>
      <p:sp>
        <p:nvSpPr>
          <p:cNvPr id="5" name="Text Placeholder 4"/>
          <p:cNvSpPr>
            <a:spLocks noGrp="1"/>
          </p:cNvSpPr>
          <p:nvPr>
            <p:ph type="body" idx="1"/>
          </p:nvPr>
        </p:nvSpPr>
        <p:spPr>
          <a:xfrm>
            <a:off x="722313" y="2547938"/>
            <a:ext cx="7772400" cy="1947862"/>
          </a:xfrm>
        </p:spPr>
        <p:txBody>
          <a:bodyPr>
            <a:noAutofit/>
          </a:bodyPr>
          <a:lstStyle/>
          <a:p>
            <a:r>
              <a:rPr lang="en-US" sz="3200" b="1" dirty="0" smtClean="0">
                <a:solidFill>
                  <a:schemeClr val="tx1"/>
                </a:solidFill>
              </a:rPr>
              <a:t>Lisa Bradley, CPO</a:t>
            </a:r>
          </a:p>
          <a:p>
            <a:r>
              <a:rPr lang="en-US" sz="3200" b="1" smtClean="0">
                <a:solidFill>
                  <a:schemeClr val="tx1"/>
                </a:solidFill>
              </a:rPr>
              <a:t>405-522-4480</a:t>
            </a:r>
            <a:endParaRPr lang="en-US" sz="3200" b="1" dirty="0" smtClean="0">
              <a:solidFill>
                <a:schemeClr val="tx1"/>
              </a:solidFill>
            </a:endParaRPr>
          </a:p>
          <a:p>
            <a:r>
              <a:rPr lang="en-US" sz="3200" b="1" dirty="0" smtClean="0">
                <a:solidFill>
                  <a:schemeClr val="tx2"/>
                </a:solidFill>
                <a:hlinkClick r:id="rId2"/>
              </a:rPr>
              <a:t>Lisa.Bradley@omes.ok.gov</a:t>
            </a:r>
            <a:r>
              <a:rPr lang="en-US" sz="3200" b="1" dirty="0" smtClean="0">
                <a:solidFill>
                  <a:schemeClr val="tx2"/>
                </a:solidFill>
              </a:rPr>
              <a:t> 	</a:t>
            </a:r>
          </a:p>
          <a:p>
            <a:endParaRPr lang="en-US" sz="3200" dirty="0"/>
          </a:p>
          <a:p>
            <a:r>
              <a:rPr lang="en-US" sz="3200" b="1" i="1" dirty="0" smtClean="0">
                <a:solidFill>
                  <a:schemeClr val="tx1"/>
                </a:solidFill>
              </a:rPr>
              <a:t>Question Deadline: </a:t>
            </a:r>
          </a:p>
          <a:p>
            <a:r>
              <a:rPr lang="en-US" sz="3200" b="1" i="1" dirty="0" smtClean="0">
                <a:solidFill>
                  <a:schemeClr val="tx1"/>
                </a:solidFill>
              </a:rPr>
              <a:t> May 19, 2016  4:00 PM CDT</a:t>
            </a:r>
            <a:endParaRPr lang="en-US" sz="3200" b="1" i="1" dirty="0">
              <a:solidFill>
                <a:schemeClr val="tx1"/>
              </a:solidFill>
            </a:endParaRPr>
          </a:p>
        </p:txBody>
      </p:sp>
    </p:spTree>
    <p:extLst>
      <p:ext uri="{BB962C8B-B14F-4D97-AF65-F5344CB8AC3E}">
        <p14:creationId xmlns:p14="http://schemas.microsoft.com/office/powerpoint/2010/main" val="192419567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448</TotalTime>
  <Words>1244</Words>
  <Application>Microsoft Office PowerPoint</Application>
  <PresentationFormat>On-screen Show (4:3)</PresentationFormat>
  <Paragraphs>166</Paragraphs>
  <Slides>22</Slides>
  <Notes>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Executive</vt:lpstr>
      <vt:lpstr>Public Safety Video and Vehicle Mounted Equipment OK-MA-145</vt:lpstr>
      <vt:lpstr>NASPO ValuePoint Background </vt:lpstr>
      <vt:lpstr>Request for Proposal</vt:lpstr>
      <vt:lpstr>Contract Highlights</vt:lpstr>
      <vt:lpstr>Proposal Specifications</vt:lpstr>
      <vt:lpstr>Geographical Areas</vt:lpstr>
      <vt:lpstr>Schedule of Events</vt:lpstr>
      <vt:lpstr>RFP Questions</vt:lpstr>
      <vt:lpstr>Amendments</vt:lpstr>
      <vt:lpstr>Amendments</vt:lpstr>
      <vt:lpstr>Proposal Submission</vt:lpstr>
      <vt:lpstr>Required Format</vt:lpstr>
      <vt:lpstr>Evaluation and Award</vt:lpstr>
      <vt:lpstr>Evaluation Criteria</vt:lpstr>
      <vt:lpstr>Administrative/Technical Response Requirements</vt:lpstr>
      <vt:lpstr>Price and Cost Proposal</vt:lpstr>
      <vt:lpstr>Pricing Bands </vt:lpstr>
      <vt:lpstr>Good, Better, and Best</vt:lpstr>
      <vt:lpstr>Band Identifiers</vt:lpstr>
      <vt:lpstr>Contract Exclusions</vt:lpstr>
      <vt:lpstr>Attachment Index</vt:lpstr>
      <vt:lpstr>Contact:</vt:lpstr>
    </vt:vector>
  </TitlesOfParts>
  <Company>State of Oklahoma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Public Safety Video and Vehicle Mounted Equipment OK-MA-145</dc:title>
  <dc:creator>Lisa Bradley</dc:creator>
  <cp:lastModifiedBy>Lisa Bradley</cp:lastModifiedBy>
  <cp:revision>37</cp:revision>
  <dcterms:created xsi:type="dcterms:W3CDTF">2016-04-28T19:58:53Z</dcterms:created>
  <dcterms:modified xsi:type="dcterms:W3CDTF">2016-05-06T19:07:38Z</dcterms:modified>
</cp:coreProperties>
</file>