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2" r:id="rId4"/>
    <p:sldId id="270" r:id="rId5"/>
    <p:sldId id="269" r:id="rId6"/>
    <p:sldId id="268" r:id="rId7"/>
    <p:sldId id="264" r:id="rId8"/>
    <p:sldId id="266" r:id="rId9"/>
    <p:sldId id="267" r:id="rId10"/>
    <p:sldId id="265" r:id="rId11"/>
    <p:sldId id="273" r:id="rId12"/>
    <p:sldId id="274"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1176" y="4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CDECF01-ADE8-4D29-BC0F-DBF44C805CAD}" type="datetimeFigureOut">
              <a:rPr lang="en-US" smtClean="0"/>
              <a:pPr/>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1751114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DECF01-ADE8-4D29-BC0F-DBF44C805CAD}" type="datetimeFigureOut">
              <a:rPr lang="en-US" smtClean="0"/>
              <a:pPr/>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209930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DECF01-ADE8-4D29-BC0F-DBF44C805CAD}" type="datetimeFigureOut">
              <a:rPr lang="en-US" smtClean="0"/>
              <a:pPr/>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3037362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CDECF01-ADE8-4D29-BC0F-DBF44C805CAD}" type="datetimeFigureOut">
              <a:rPr lang="en-US" smtClean="0"/>
              <a:pPr/>
              <a:t>9/14/2015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2582430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CDECF01-ADE8-4D29-BC0F-DBF44C805CAD}" type="datetimeFigureOut">
              <a:rPr lang="en-US" smtClean="0"/>
              <a:pPr/>
              <a:t>9/14/2015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888020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CDECF01-ADE8-4D29-BC0F-DBF44C805CAD}" type="datetimeFigureOut">
              <a:rPr lang="en-US" smtClean="0"/>
              <a:pPr/>
              <a:t>9/14/2015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3167056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DECF01-ADE8-4D29-BC0F-DBF44C805CAD}" type="datetimeFigureOut">
              <a:rPr lang="en-US" smtClean="0"/>
              <a:pPr/>
              <a:t>9/14/2015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2013940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DECF01-ADE8-4D29-BC0F-DBF44C805CAD}" type="datetimeFigureOut">
              <a:rPr lang="en-US" smtClean="0"/>
              <a:pPr/>
              <a:t>9/14/2015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1664834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DECF01-ADE8-4D29-BC0F-DBF44C805CAD}" type="datetimeFigureOut">
              <a:rPr lang="en-US" smtClean="0"/>
              <a:pPr/>
              <a:t>9/14/2015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2113587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DECF01-ADE8-4D29-BC0F-DBF44C805CAD}" type="datetimeFigureOut">
              <a:rPr lang="en-US" smtClean="0"/>
              <a:pPr/>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864904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CDECF01-ADE8-4D29-BC0F-DBF44C805CAD}" type="datetimeFigureOut">
              <a:rPr lang="en-US" smtClean="0"/>
              <a:pPr/>
              <a:t>9/14/2015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EE22652-19E8-456D-A000-364751EE89E2}" type="slidenum">
              <a:rPr lang="en-US" smtClean="0"/>
              <a:pPr/>
              <a:t>‹#›</a:t>
            </a:fld>
            <a:endParaRPr lang="en-US"/>
          </a:p>
        </p:txBody>
      </p:sp>
    </p:spTree>
    <p:extLst>
      <p:ext uri="{BB962C8B-B14F-4D97-AF65-F5344CB8AC3E}">
        <p14:creationId xmlns:p14="http://schemas.microsoft.com/office/powerpoint/2010/main" val="4274475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CDECF01-ADE8-4D29-BC0F-DBF44C805CAD}" type="datetimeFigureOut">
              <a:rPr lang="en-US" smtClean="0"/>
              <a:pPr/>
              <a:t>9/14/2015</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EE22652-19E8-456D-A000-364751EE89E2}" type="slidenum">
              <a:rPr lang="en-US" smtClean="0"/>
              <a:pPr/>
              <a:t>‹#›</a:t>
            </a:fld>
            <a:endParaRPr lang="en-US"/>
          </a:p>
        </p:txBody>
      </p:sp>
    </p:spTree>
    <p:extLst>
      <p:ext uri="{BB962C8B-B14F-4D97-AF65-F5344CB8AC3E}">
        <p14:creationId xmlns:p14="http://schemas.microsoft.com/office/powerpoint/2010/main" val="26781141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hyperlink" Target="http://www.ok.gov/OSF/"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hyperlink" Target="http://www.ok.gov/DCS/documents/DCS-Press-Release-08-03-2009.pdf"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1"/>
            <a:ext cx="7772400" cy="2914650"/>
          </a:xfrm>
        </p:spPr>
        <p:txBody>
          <a:bodyPr anchor="ctr"/>
          <a:lstStyle/>
          <a:p>
            <a:r>
              <a:rPr lang="en-US" b="1" dirty="0" smtClean="0"/>
              <a:t>Purchasing Guidelines</a:t>
            </a:r>
            <a:endParaRPr lang="en-US" b="1" dirty="0"/>
          </a:p>
        </p:txBody>
      </p:sp>
      <p:pic>
        <p:nvPicPr>
          <p:cNvPr id="4" name="Picture 12" descr="Official Oklahoma state seal."/>
          <p:cNvPicPr>
            <a:picLocks noChangeAspect="1" noChangeArrowheads="1"/>
          </p:cNvPicPr>
          <p:nvPr/>
        </p:nvPicPr>
        <p:blipFill>
          <a:blip r:embed="rId3" cstate="print"/>
          <a:srcRect/>
          <a:stretch>
            <a:fillRect/>
          </a:stretch>
        </p:blipFill>
        <p:spPr bwMode="auto">
          <a:xfrm>
            <a:off x="3352800" y="2819400"/>
            <a:ext cx="2286000" cy="2286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14401"/>
            <a:ext cx="7772400" cy="1371599"/>
          </a:xfrm>
        </p:spPr>
        <p:txBody>
          <a:bodyPr>
            <a:normAutofit/>
          </a:bodyPr>
          <a:lstStyle/>
          <a:p>
            <a:r>
              <a:rPr lang="en-US" b="1" dirty="0"/>
              <a:t>2015 CPO Training Course</a:t>
            </a:r>
            <a:r>
              <a:rPr lang="en-US"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r>
            <a:br>
              <a:rPr lang="en-US"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br>
            <a:endParaRPr lang="en-US" dirty="0"/>
          </a:p>
        </p:txBody>
      </p:sp>
      <p:pic>
        <p:nvPicPr>
          <p:cNvPr id="4" name="Picture 8" descr="drawing of a binder with tabs"/>
          <p:cNvPicPr>
            <a:picLocks noChangeAspect="1" noChangeArrowheads="1"/>
          </p:cNvPicPr>
          <p:nvPr/>
        </p:nvPicPr>
        <p:blipFill>
          <a:blip r:embed="rId2" cstate="print"/>
          <a:srcRect/>
          <a:stretch>
            <a:fillRect/>
          </a:stretch>
        </p:blipFill>
        <p:spPr bwMode="auto">
          <a:xfrm>
            <a:off x="3200400" y="2590800"/>
            <a:ext cx="2743200" cy="27432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2990850"/>
          </a:xfrm>
        </p:spPr>
        <p:txBody>
          <a:bodyPr>
            <a:normAutofit/>
          </a:bodyPr>
          <a:lstStyle/>
          <a:p>
            <a:r>
              <a:rPr lang="en-US" b="1" smtClean="0">
                <a:ln w="19050">
                  <a:solidFill>
                    <a:schemeClr val="tx2">
                      <a:tint val="1000"/>
                    </a:schemeClr>
                  </a:solidFill>
                  <a:prstDash val="solid"/>
                </a:ln>
                <a:solidFill>
                  <a:srgbClr val="002060"/>
                </a:solidFill>
                <a:latin typeface="+mn-lt"/>
              </a:rPr>
              <a:t>Ferris Barger</a:t>
            </a:r>
            <a:r>
              <a:rPr lang="en-US" b="1" dirty="0">
                <a:ln w="19050">
                  <a:solidFill>
                    <a:schemeClr val="tx2">
                      <a:tint val="1000"/>
                    </a:schemeClr>
                  </a:solidFill>
                  <a:prstDash val="solid"/>
                </a:ln>
                <a:solidFill>
                  <a:srgbClr val="002060"/>
                </a:solidFill>
                <a:latin typeface="+mn-lt"/>
              </a:rPr>
              <a:t/>
            </a:r>
            <a:br>
              <a:rPr lang="en-US" b="1" dirty="0">
                <a:ln w="19050">
                  <a:solidFill>
                    <a:schemeClr val="tx2">
                      <a:tint val="1000"/>
                    </a:schemeClr>
                  </a:solidFill>
                  <a:prstDash val="solid"/>
                </a:ln>
                <a:solidFill>
                  <a:srgbClr val="002060"/>
                </a:solidFill>
                <a:latin typeface="+mn-lt"/>
              </a:rPr>
            </a:br>
            <a:r>
              <a:rPr lang="en-US" b="1" dirty="0">
                <a:ln w="19050">
                  <a:solidFill>
                    <a:schemeClr val="tx2">
                      <a:tint val="1000"/>
                    </a:schemeClr>
                  </a:solidFill>
                  <a:prstDash val="solid"/>
                </a:ln>
                <a:solidFill>
                  <a:srgbClr val="002060"/>
                </a:solidFill>
                <a:latin typeface="+mn-lt"/>
              </a:rPr>
              <a:t>State Purchasing Director </a:t>
            </a:r>
            <a:br>
              <a:rPr lang="en-US" b="1" dirty="0">
                <a:ln w="19050">
                  <a:solidFill>
                    <a:schemeClr val="tx2">
                      <a:tint val="1000"/>
                    </a:schemeClr>
                  </a:solidFill>
                  <a:prstDash val="solid"/>
                </a:ln>
                <a:solidFill>
                  <a:srgbClr val="002060"/>
                </a:solidFill>
                <a:latin typeface="+mn-lt"/>
              </a:rPr>
            </a:br>
            <a:r>
              <a:rPr lang="en-US" b="1" dirty="0">
                <a:ln w="19050">
                  <a:solidFill>
                    <a:schemeClr val="tx2">
                      <a:tint val="1000"/>
                    </a:schemeClr>
                  </a:solidFill>
                  <a:prstDash val="solid"/>
                </a:ln>
                <a:solidFill>
                  <a:srgbClr val="002060"/>
                </a:solidFill>
                <a:latin typeface="+mn-lt"/>
              </a:rPr>
              <a:t>Central Purchasing</a:t>
            </a:r>
            <a:r>
              <a:rPr lang="en-US" b="1" dirty="0">
                <a:ln w="19050">
                  <a:solidFill>
                    <a:schemeClr val="tx2">
                      <a:tint val="1000"/>
                    </a:schemeClr>
                  </a:solidFill>
                  <a:prstDash val="solid"/>
                </a:ln>
                <a:solidFill>
                  <a:srgbClr val="002060"/>
                </a:solidFill>
              </a:rPr>
              <a:t/>
            </a:r>
            <a:br>
              <a:rPr lang="en-US" b="1" dirty="0">
                <a:ln w="19050">
                  <a:solidFill>
                    <a:schemeClr val="tx2">
                      <a:tint val="1000"/>
                    </a:schemeClr>
                  </a:solidFill>
                  <a:prstDash val="solid"/>
                </a:ln>
                <a:solidFill>
                  <a:srgbClr val="002060"/>
                </a:solidFill>
              </a:rPr>
            </a:br>
            <a:endParaRPr lang="en-US" b="1" dirty="0">
              <a:solidFill>
                <a:srgbClr val="002060"/>
              </a:solidFill>
            </a:endParaRPr>
          </a:p>
        </p:txBody>
      </p:sp>
    </p:spTree>
    <p:extLst>
      <p:ext uri="{BB962C8B-B14F-4D97-AF65-F5344CB8AC3E}">
        <p14:creationId xmlns:p14="http://schemas.microsoft.com/office/powerpoint/2010/main" val="14092080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85800"/>
            <a:ext cx="7772400" cy="685800"/>
          </a:xfrm>
        </p:spPr>
        <p:txBody>
          <a:bodyPr>
            <a:normAutofit fontScale="90000"/>
          </a:bodyPr>
          <a:lstStyle/>
          <a:p>
            <a:r>
              <a:rPr lang="en-US" b="1" dirty="0" smtClean="0"/>
              <a:t/>
            </a:r>
            <a:br>
              <a:rPr lang="en-US" b="1" dirty="0" smtClean="0"/>
            </a:br>
            <a:r>
              <a:rPr lang="en-US" b="1" dirty="0"/>
              <a:t/>
            </a:r>
            <a:br>
              <a:rPr lang="en-US" b="1" dirty="0"/>
            </a:br>
            <a:r>
              <a:rPr lang="en-US" b="1" dirty="0"/>
              <a:t/>
            </a:r>
            <a:br>
              <a:rPr lang="en-US" b="1" dirty="0"/>
            </a:br>
            <a:r>
              <a:rPr lang="en-US" b="1" dirty="0"/>
              <a:t>Course Overview</a:t>
            </a:r>
            <a:endParaRPr lang="en-US" dirty="0"/>
          </a:p>
        </p:txBody>
      </p:sp>
      <p:sp>
        <p:nvSpPr>
          <p:cNvPr id="3" name="Subtitle 2"/>
          <p:cNvSpPr>
            <a:spLocks noGrp="1"/>
          </p:cNvSpPr>
          <p:nvPr>
            <p:ph type="subTitle" idx="1"/>
          </p:nvPr>
        </p:nvSpPr>
        <p:spPr>
          <a:xfrm>
            <a:off x="1371600" y="1371600"/>
            <a:ext cx="6400800" cy="4724400"/>
          </a:xfrm>
        </p:spPr>
        <p:txBody>
          <a:bodyPr>
            <a:normAutofit fontScale="62500" lnSpcReduction="20000"/>
          </a:bodyPr>
          <a:lstStyle/>
          <a:p>
            <a:pPr algn="l"/>
            <a:r>
              <a:rPr lang="en-US" sz="1900" b="1" dirty="0"/>
              <a:t>Day One:</a:t>
            </a:r>
          </a:p>
          <a:p>
            <a:pPr marL="285750" indent="-285750" algn="l">
              <a:lnSpc>
                <a:spcPct val="200000"/>
              </a:lnSpc>
              <a:buFont typeface="Arial" panose="020B0604020202020204" pitchFamily="34" charset="0"/>
              <a:buChar char="•"/>
            </a:pPr>
            <a:r>
              <a:rPr lang="en-US" sz="1900" b="1" dirty="0"/>
              <a:t>Opening Remarks – </a:t>
            </a:r>
          </a:p>
          <a:p>
            <a:pPr marL="285750" indent="-285750" algn="l">
              <a:lnSpc>
                <a:spcPct val="200000"/>
              </a:lnSpc>
              <a:buFont typeface="Arial" panose="020B0604020202020204" pitchFamily="34" charset="0"/>
              <a:buChar char="•"/>
            </a:pPr>
            <a:r>
              <a:rPr lang="en-US" sz="1900" b="1" dirty="0" smtClean="0"/>
              <a:t>Purchasing Guidelines  – </a:t>
            </a:r>
            <a:endParaRPr lang="en-US" sz="1900" b="1" dirty="0"/>
          </a:p>
          <a:p>
            <a:pPr marL="285750" indent="-285750" algn="l">
              <a:lnSpc>
                <a:spcPct val="200000"/>
              </a:lnSpc>
              <a:buFont typeface="Arial" panose="020B0604020202020204" pitchFamily="34" charset="0"/>
              <a:buChar char="•"/>
            </a:pPr>
            <a:r>
              <a:rPr lang="en-US" sz="1900" b="1" dirty="0" smtClean="0"/>
              <a:t>State Use</a:t>
            </a:r>
          </a:p>
          <a:p>
            <a:pPr marL="285750" indent="-285750" algn="l">
              <a:lnSpc>
                <a:spcPct val="200000"/>
              </a:lnSpc>
              <a:buFont typeface="Arial" panose="020B0604020202020204" pitchFamily="34" charset="0"/>
              <a:buChar char="•"/>
            </a:pPr>
            <a:r>
              <a:rPr lang="en-US" sz="1900" b="1" dirty="0" smtClean="0"/>
              <a:t>Oklahoma Correctional Industries</a:t>
            </a:r>
            <a:endParaRPr lang="en-US" sz="1900" b="1" dirty="0"/>
          </a:p>
          <a:p>
            <a:pPr marL="285750" indent="-285750" algn="l">
              <a:lnSpc>
                <a:spcPct val="200000"/>
              </a:lnSpc>
              <a:buFont typeface="Arial" panose="020B0604020202020204" pitchFamily="34" charset="0"/>
              <a:buChar char="•"/>
            </a:pPr>
            <a:r>
              <a:rPr lang="en-US" sz="1900" b="1" dirty="0" smtClean="0"/>
              <a:t>Ethics, Sole Source, Reciprocity</a:t>
            </a:r>
          </a:p>
          <a:p>
            <a:pPr marL="285750" indent="-285750" algn="l">
              <a:lnSpc>
                <a:spcPct val="200000"/>
              </a:lnSpc>
              <a:buFont typeface="Arial" panose="020B0604020202020204" pitchFamily="34" charset="0"/>
              <a:buChar char="•"/>
            </a:pPr>
            <a:r>
              <a:rPr lang="en-US" sz="1900" b="1" dirty="0" smtClean="0"/>
              <a:t>Solicitation/Statewide Website</a:t>
            </a:r>
            <a:endParaRPr lang="en-US" sz="1900" b="1" dirty="0"/>
          </a:p>
          <a:p>
            <a:pPr marL="285750" indent="-285750" algn="l">
              <a:lnSpc>
                <a:spcPct val="200000"/>
              </a:lnSpc>
              <a:buFont typeface="Arial" panose="020B0604020202020204" pitchFamily="34" charset="0"/>
              <a:buChar char="•"/>
            </a:pPr>
            <a:r>
              <a:rPr lang="en-US" sz="1900" b="1" dirty="0" smtClean="0"/>
              <a:t>Solicitation Development</a:t>
            </a:r>
            <a:endParaRPr lang="en-US" sz="1900" b="1" dirty="0"/>
          </a:p>
          <a:p>
            <a:pPr marL="285750" indent="-285750" algn="l">
              <a:lnSpc>
                <a:spcPct val="200000"/>
              </a:lnSpc>
              <a:buFont typeface="Arial" panose="020B0604020202020204" pitchFamily="34" charset="0"/>
              <a:buChar char="•"/>
            </a:pPr>
            <a:r>
              <a:rPr lang="en-US" sz="1900" b="1" dirty="0"/>
              <a:t> </a:t>
            </a:r>
            <a:r>
              <a:rPr lang="en-US" sz="1900" b="1" dirty="0" smtClean="0"/>
              <a:t>Solicitation </a:t>
            </a:r>
            <a:r>
              <a:rPr lang="en-US" sz="1900" b="1" dirty="0" smtClean="0"/>
              <a:t>Exercise</a:t>
            </a:r>
            <a:endParaRPr lang="en-US" sz="1900" b="1" dirty="0"/>
          </a:p>
          <a:p>
            <a:pPr marL="285750" indent="-285750" algn="l">
              <a:lnSpc>
                <a:spcPct val="200000"/>
              </a:lnSpc>
              <a:buFont typeface="Arial" panose="020B0604020202020204" pitchFamily="34" charset="0"/>
              <a:buChar char="•"/>
            </a:pPr>
            <a:r>
              <a:rPr lang="en-US" sz="1900" b="1" dirty="0" smtClean="0"/>
              <a:t>Fixed Rate Acquisitions, Agency Internal Purchasing Procedures, Emergency Acquisitions</a:t>
            </a:r>
          </a:p>
          <a:p>
            <a:pPr marL="285750" indent="-285750" algn="l">
              <a:lnSpc>
                <a:spcPct val="200000"/>
              </a:lnSpc>
              <a:buFont typeface="Arial" panose="020B0604020202020204" pitchFamily="34" charset="0"/>
              <a:buChar char="•"/>
            </a:pPr>
            <a:r>
              <a:rPr lang="en-US" sz="1900" b="1" dirty="0" smtClean="0"/>
              <a:t>Review/Evaluations</a:t>
            </a:r>
          </a:p>
          <a:p>
            <a:pPr algn="l"/>
            <a:endParaRPr lang="en-US" dirty="0"/>
          </a:p>
        </p:txBody>
      </p:sp>
    </p:spTree>
    <p:extLst>
      <p:ext uri="{BB962C8B-B14F-4D97-AF65-F5344CB8AC3E}">
        <p14:creationId xmlns:p14="http://schemas.microsoft.com/office/powerpoint/2010/main" val="1714219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609599"/>
          </a:xfrm>
        </p:spPr>
        <p:txBody>
          <a:bodyPr>
            <a:normAutofit fontScale="90000"/>
          </a:bodyPr>
          <a:lstStyle/>
          <a:p>
            <a:r>
              <a:rPr lang="en-US" b="1" dirty="0"/>
              <a:t/>
            </a:r>
            <a:br>
              <a:rPr lang="en-US" b="1" dirty="0"/>
            </a:br>
            <a:r>
              <a:rPr lang="en-US" b="1" dirty="0"/>
              <a:t>Course Overview</a:t>
            </a:r>
            <a:endParaRPr lang="en-US" dirty="0"/>
          </a:p>
        </p:txBody>
      </p:sp>
      <p:sp>
        <p:nvSpPr>
          <p:cNvPr id="3" name="Subtitle 2"/>
          <p:cNvSpPr>
            <a:spLocks noGrp="1"/>
          </p:cNvSpPr>
          <p:nvPr>
            <p:ph type="subTitle" idx="1"/>
          </p:nvPr>
        </p:nvSpPr>
        <p:spPr>
          <a:xfrm>
            <a:off x="1371600" y="1219200"/>
            <a:ext cx="6400800" cy="5486400"/>
          </a:xfrm>
        </p:spPr>
        <p:txBody>
          <a:bodyPr>
            <a:normAutofit lnSpcReduction="10000"/>
          </a:bodyPr>
          <a:lstStyle/>
          <a:p>
            <a:pPr algn="l"/>
            <a:r>
              <a:rPr lang="en-US" b="1" dirty="0"/>
              <a:t>Day </a:t>
            </a:r>
            <a:r>
              <a:rPr lang="en-US" b="1" dirty="0" smtClean="0"/>
              <a:t>Two:</a:t>
            </a:r>
            <a:endParaRPr lang="en-US" b="1" dirty="0"/>
          </a:p>
          <a:p>
            <a:pPr marL="285750" indent="-285750" algn="l">
              <a:lnSpc>
                <a:spcPct val="200000"/>
              </a:lnSpc>
              <a:buFont typeface="Arial" panose="020B0604020202020204" pitchFamily="34" charset="0"/>
              <a:buChar char="•"/>
            </a:pPr>
            <a:r>
              <a:rPr lang="en-US" b="1" dirty="0" smtClean="0"/>
              <a:t>Construction &amp; Properties</a:t>
            </a:r>
          </a:p>
          <a:p>
            <a:pPr marL="285750" indent="-285750" algn="l">
              <a:lnSpc>
                <a:spcPct val="200000"/>
              </a:lnSpc>
              <a:buFont typeface="Arial" panose="020B0604020202020204" pitchFamily="34" charset="0"/>
              <a:buChar char="•"/>
            </a:pPr>
            <a:r>
              <a:rPr lang="en-US" b="1" dirty="0" smtClean="0"/>
              <a:t>Real Estate &amp; leasing</a:t>
            </a:r>
          </a:p>
          <a:p>
            <a:pPr marL="285750" indent="-285750" algn="l">
              <a:lnSpc>
                <a:spcPct val="200000"/>
              </a:lnSpc>
              <a:buFont typeface="Arial" panose="020B0604020202020204" pitchFamily="34" charset="0"/>
              <a:buChar char="•"/>
            </a:pPr>
            <a:r>
              <a:rPr lang="en-US" b="1" dirty="0" smtClean="0"/>
              <a:t> Fleet</a:t>
            </a:r>
          </a:p>
          <a:p>
            <a:pPr marL="285750" indent="-285750" algn="l">
              <a:lnSpc>
                <a:spcPct val="200000"/>
              </a:lnSpc>
              <a:buFont typeface="Arial" panose="020B0604020202020204" pitchFamily="34" charset="0"/>
              <a:buChar char="•"/>
            </a:pPr>
            <a:r>
              <a:rPr lang="en-US" b="1" dirty="0" smtClean="0"/>
              <a:t>Information Technology</a:t>
            </a:r>
            <a:endParaRPr lang="en-US" b="1" dirty="0"/>
          </a:p>
          <a:p>
            <a:pPr marL="285750" indent="-285750" algn="l">
              <a:lnSpc>
                <a:spcPct val="200000"/>
              </a:lnSpc>
              <a:buFont typeface="Arial" panose="020B0604020202020204" pitchFamily="34" charset="0"/>
              <a:buChar char="•"/>
            </a:pPr>
            <a:r>
              <a:rPr lang="en-US" b="1" dirty="0" smtClean="0"/>
              <a:t>Audit</a:t>
            </a:r>
          </a:p>
          <a:p>
            <a:pPr marL="285750" indent="-285750" algn="l">
              <a:lnSpc>
                <a:spcPct val="200000"/>
              </a:lnSpc>
              <a:buFont typeface="Arial" panose="020B0604020202020204" pitchFamily="34" charset="0"/>
              <a:buChar char="•"/>
            </a:pPr>
            <a:r>
              <a:rPr lang="en-US" b="1" dirty="0" smtClean="0"/>
              <a:t>Legal</a:t>
            </a:r>
            <a:endParaRPr lang="en-US" b="1" dirty="0"/>
          </a:p>
          <a:p>
            <a:pPr marL="285750" indent="-285750" algn="l">
              <a:lnSpc>
                <a:spcPct val="200000"/>
              </a:lnSpc>
              <a:buFont typeface="Arial" panose="020B0604020202020204" pitchFamily="34" charset="0"/>
              <a:buChar char="•"/>
            </a:pPr>
            <a:r>
              <a:rPr lang="en-US" b="1" dirty="0" smtClean="0"/>
              <a:t>P-Card &amp; Travel</a:t>
            </a:r>
            <a:endParaRPr lang="en-US" b="1" dirty="0"/>
          </a:p>
          <a:p>
            <a:pPr marL="285750" indent="-285750" algn="l">
              <a:lnSpc>
                <a:spcPct val="200000"/>
              </a:lnSpc>
              <a:buFont typeface="Arial" panose="020B0604020202020204" pitchFamily="34" charset="0"/>
              <a:buChar char="•"/>
            </a:pPr>
            <a:r>
              <a:rPr lang="en-US" b="1" dirty="0" smtClean="0"/>
              <a:t>Test Review</a:t>
            </a:r>
          </a:p>
          <a:p>
            <a:pPr algn="l">
              <a:lnSpc>
                <a:spcPct val="200000"/>
              </a:lnSpc>
              <a:buFont typeface="Wingdings" pitchFamily="2" charset="2"/>
              <a:buChar char="Ø"/>
            </a:pPr>
            <a:endParaRPr lang="en-US" b="1" dirty="0" smtClean="0"/>
          </a:p>
          <a:p>
            <a:pPr algn="l">
              <a:lnSpc>
                <a:spcPct val="200000"/>
              </a:lnSpc>
              <a:buFont typeface="Wingdings" pitchFamily="2" charset="2"/>
              <a:buChar char="Ø"/>
            </a:pPr>
            <a:endParaRPr lang="en-US" b="1" dirty="0"/>
          </a:p>
          <a:p>
            <a:pPr algn="l"/>
            <a:endParaRPr lang="en-US" dirty="0"/>
          </a:p>
        </p:txBody>
      </p:sp>
    </p:spTree>
    <p:extLst>
      <p:ext uri="{BB962C8B-B14F-4D97-AF65-F5344CB8AC3E}">
        <p14:creationId xmlns:p14="http://schemas.microsoft.com/office/powerpoint/2010/main" val="4031418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685800"/>
          </a:xfrm>
        </p:spPr>
        <p:txBody>
          <a:bodyPr>
            <a:normAutofit fontScale="90000"/>
          </a:bodyPr>
          <a:lstStyle/>
          <a:p>
            <a:r>
              <a:rPr lang="en-US" b="1" dirty="0"/>
              <a:t/>
            </a:r>
            <a:br>
              <a:rPr lang="en-US" b="1" dirty="0"/>
            </a:br>
            <a:r>
              <a:rPr lang="en-US" b="1" dirty="0"/>
              <a:t>Course Overview</a:t>
            </a:r>
            <a:endParaRPr lang="en-US" dirty="0"/>
          </a:p>
        </p:txBody>
      </p:sp>
      <p:sp>
        <p:nvSpPr>
          <p:cNvPr id="3" name="Subtitle 2"/>
          <p:cNvSpPr>
            <a:spLocks noGrp="1"/>
          </p:cNvSpPr>
          <p:nvPr>
            <p:ph type="subTitle" idx="1"/>
          </p:nvPr>
        </p:nvSpPr>
        <p:spPr>
          <a:xfrm>
            <a:off x="1371600" y="1219200"/>
            <a:ext cx="6400800" cy="5257800"/>
          </a:xfrm>
        </p:spPr>
        <p:txBody>
          <a:bodyPr>
            <a:normAutofit fontScale="85000" lnSpcReduction="10000"/>
          </a:bodyPr>
          <a:lstStyle/>
          <a:p>
            <a:pPr algn="l"/>
            <a:r>
              <a:rPr lang="en-US" b="1" dirty="0"/>
              <a:t>Day </a:t>
            </a:r>
            <a:r>
              <a:rPr lang="en-US" b="1" dirty="0" smtClean="0"/>
              <a:t>Three:</a:t>
            </a:r>
            <a:endParaRPr lang="en-US" b="1" dirty="0"/>
          </a:p>
          <a:p>
            <a:pPr marL="285750" indent="-285750" algn="l">
              <a:lnSpc>
                <a:spcPct val="200000"/>
              </a:lnSpc>
              <a:buFont typeface="Arial" panose="020B0604020202020204" pitchFamily="34" charset="0"/>
              <a:buChar char="•"/>
            </a:pPr>
            <a:r>
              <a:rPr lang="en-US" b="1" dirty="0" smtClean="0"/>
              <a:t>PIPs</a:t>
            </a:r>
          </a:p>
          <a:p>
            <a:pPr marL="285750" indent="-285750" algn="l">
              <a:lnSpc>
                <a:spcPct val="200000"/>
              </a:lnSpc>
              <a:buFont typeface="Arial" panose="020B0604020202020204" pitchFamily="34" charset="0"/>
              <a:buChar char="•"/>
            </a:pPr>
            <a:r>
              <a:rPr lang="en-US" b="1" dirty="0" smtClean="0"/>
              <a:t>Strategic Sourcing</a:t>
            </a:r>
          </a:p>
          <a:p>
            <a:pPr marL="285750" indent="-285750" algn="l">
              <a:lnSpc>
                <a:spcPct val="200000"/>
              </a:lnSpc>
              <a:buFont typeface="Arial" panose="020B0604020202020204" pitchFamily="34" charset="0"/>
              <a:buChar char="•"/>
            </a:pPr>
            <a:r>
              <a:rPr lang="en-US" b="1" dirty="0" smtClean="0"/>
              <a:t>Specifications</a:t>
            </a:r>
          </a:p>
          <a:p>
            <a:pPr marL="285750" indent="-285750" algn="l">
              <a:lnSpc>
                <a:spcPct val="200000"/>
              </a:lnSpc>
              <a:buFont typeface="Arial" panose="020B0604020202020204" pitchFamily="34" charset="0"/>
              <a:buChar char="•"/>
            </a:pPr>
            <a:r>
              <a:rPr lang="en-US" b="1" dirty="0" smtClean="0"/>
              <a:t>Puzzle</a:t>
            </a:r>
          </a:p>
          <a:p>
            <a:pPr marL="285750" indent="-285750" algn="l">
              <a:lnSpc>
                <a:spcPct val="200000"/>
              </a:lnSpc>
              <a:buFont typeface="Arial" panose="020B0604020202020204" pitchFamily="34" charset="0"/>
              <a:buChar char="•"/>
            </a:pPr>
            <a:r>
              <a:rPr lang="en-US" b="1" dirty="0" smtClean="0"/>
              <a:t>OMES/DCAM Websites, Procurement Information Memorandums(PIMs)</a:t>
            </a:r>
            <a:endParaRPr lang="en-US" b="1" dirty="0"/>
          </a:p>
          <a:p>
            <a:pPr marL="285750" indent="-285750" algn="l">
              <a:lnSpc>
                <a:spcPct val="200000"/>
              </a:lnSpc>
              <a:buFont typeface="Arial" panose="020B0604020202020204" pitchFamily="34" charset="0"/>
              <a:buChar char="•"/>
            </a:pPr>
            <a:r>
              <a:rPr lang="en-US" b="1" dirty="0" smtClean="0"/>
              <a:t>Common Sense Negotiations</a:t>
            </a:r>
            <a:endParaRPr lang="en-US" b="1" dirty="0"/>
          </a:p>
          <a:p>
            <a:pPr marL="285750" indent="-285750" algn="l">
              <a:lnSpc>
                <a:spcPct val="200000"/>
              </a:lnSpc>
              <a:buFont typeface="Arial" panose="020B0604020202020204" pitchFamily="34" charset="0"/>
              <a:buChar char="•"/>
            </a:pPr>
            <a:r>
              <a:rPr lang="en-US" b="1" dirty="0" smtClean="0"/>
              <a:t>Acquisition </a:t>
            </a:r>
            <a:r>
              <a:rPr lang="en-US" b="1" dirty="0" smtClean="0"/>
              <a:t>Evaluation</a:t>
            </a:r>
          </a:p>
          <a:p>
            <a:pPr marL="285750" indent="-285750" algn="l">
              <a:lnSpc>
                <a:spcPct val="200000"/>
              </a:lnSpc>
              <a:buFont typeface="Arial" panose="020B0604020202020204" pitchFamily="34" charset="0"/>
              <a:buChar char="•"/>
            </a:pPr>
            <a:r>
              <a:rPr lang="en-US" b="1" dirty="0" smtClean="0"/>
              <a:t>Legal Research &amp; Online Resources</a:t>
            </a:r>
            <a:endParaRPr lang="en-US" b="1" dirty="0" smtClean="0"/>
          </a:p>
          <a:p>
            <a:pPr marL="285750" indent="-285750" algn="l">
              <a:lnSpc>
                <a:spcPct val="200000"/>
              </a:lnSpc>
              <a:buFont typeface="Arial" panose="020B0604020202020204" pitchFamily="34" charset="0"/>
              <a:buChar char="•"/>
            </a:pPr>
            <a:r>
              <a:rPr lang="en-US" b="1" dirty="0" smtClean="0"/>
              <a:t>CEUs/Review/Fill out evaluations</a:t>
            </a:r>
            <a:endParaRPr lang="en-US" b="1" dirty="0"/>
          </a:p>
          <a:p>
            <a:pPr algn="l"/>
            <a:endParaRPr lang="en-US" dirty="0"/>
          </a:p>
        </p:txBody>
      </p:sp>
    </p:spTree>
    <p:extLst>
      <p:ext uri="{BB962C8B-B14F-4D97-AF65-F5344CB8AC3E}">
        <p14:creationId xmlns:p14="http://schemas.microsoft.com/office/powerpoint/2010/main" val="253911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1066799"/>
          </a:xfrm>
        </p:spPr>
        <p:txBody>
          <a:bodyPr>
            <a:normAutofit fontScale="90000"/>
          </a:bodyPr>
          <a:lstStyle/>
          <a:p>
            <a:r>
              <a:rPr lang="en-US" dirty="0">
                <a:latin typeface="+mn-lt"/>
              </a:rPr>
              <a:t>So you want to be a Certified Procurement Officer (CPO)? </a:t>
            </a:r>
          </a:p>
        </p:txBody>
      </p:sp>
      <p:sp>
        <p:nvSpPr>
          <p:cNvPr id="3" name="Subtitle 2"/>
          <p:cNvSpPr>
            <a:spLocks noGrp="1"/>
          </p:cNvSpPr>
          <p:nvPr>
            <p:ph type="subTitle" idx="1"/>
          </p:nvPr>
        </p:nvSpPr>
        <p:spPr>
          <a:xfrm>
            <a:off x="1371600" y="1752600"/>
            <a:ext cx="6400800" cy="4572000"/>
          </a:xfrm>
        </p:spPr>
        <p:txBody>
          <a:bodyPr>
            <a:normAutofit/>
          </a:bodyPr>
          <a:lstStyle/>
          <a:p>
            <a:r>
              <a:rPr lang="en-US" b="1" dirty="0">
                <a:solidFill>
                  <a:schemeClr val="tx1"/>
                </a:solidFill>
              </a:rPr>
              <a:t>Attend 3-day course (all sessions)</a:t>
            </a:r>
          </a:p>
          <a:p>
            <a:r>
              <a:rPr lang="en-US" b="1" dirty="0">
                <a:solidFill>
                  <a:schemeClr val="tx1"/>
                </a:solidFill>
              </a:rPr>
              <a:t>Pay $500.00 for CPO course</a:t>
            </a:r>
          </a:p>
          <a:p>
            <a:r>
              <a:rPr lang="en-US" b="1" dirty="0">
                <a:solidFill>
                  <a:schemeClr val="tx1"/>
                </a:solidFill>
              </a:rPr>
              <a:t>Pass CPO examination (70%)</a:t>
            </a:r>
          </a:p>
          <a:p>
            <a:r>
              <a:rPr lang="en-US" dirty="0">
                <a:solidFill>
                  <a:schemeClr val="tx1"/>
                </a:solidFill>
              </a:rPr>
              <a:t>	Test dates: </a:t>
            </a:r>
            <a:r>
              <a:rPr lang="en-US" dirty="0" smtClean="0">
                <a:solidFill>
                  <a:schemeClr val="tx1"/>
                </a:solidFill>
              </a:rPr>
              <a:t>Sept. 25</a:t>
            </a:r>
            <a:r>
              <a:rPr lang="en-US" baseline="30000" dirty="0" smtClean="0">
                <a:solidFill>
                  <a:schemeClr val="tx1"/>
                </a:solidFill>
              </a:rPr>
              <a:t>th</a:t>
            </a:r>
            <a:r>
              <a:rPr lang="en-US" dirty="0" smtClean="0">
                <a:solidFill>
                  <a:schemeClr val="tx1"/>
                </a:solidFill>
              </a:rPr>
              <a:t>, 2015</a:t>
            </a:r>
            <a:endParaRPr lang="en-US" dirty="0">
              <a:solidFill>
                <a:schemeClr val="tx1"/>
              </a:solidFill>
            </a:endParaRPr>
          </a:p>
          <a:p>
            <a:r>
              <a:rPr lang="en-US" dirty="0">
                <a:solidFill>
                  <a:schemeClr val="tx1"/>
                </a:solidFill>
              </a:rPr>
              <a:t>	Bring photo ID</a:t>
            </a:r>
          </a:p>
          <a:p>
            <a:r>
              <a:rPr lang="en-US" dirty="0">
                <a:solidFill>
                  <a:schemeClr val="tx1"/>
                </a:solidFill>
              </a:rPr>
              <a:t>	Allow 4 hours for testing</a:t>
            </a:r>
          </a:p>
          <a:p>
            <a:r>
              <a:rPr lang="en-US" dirty="0">
                <a:solidFill>
                  <a:schemeClr val="tx1"/>
                </a:solidFill>
              </a:rPr>
              <a:t>	One re-test allowed </a:t>
            </a:r>
          </a:p>
          <a:p>
            <a:r>
              <a:rPr lang="en-US" dirty="0">
                <a:solidFill>
                  <a:schemeClr val="tx1"/>
                </a:solidFill>
              </a:rPr>
              <a:t>	Re-test:  </a:t>
            </a:r>
            <a:r>
              <a:rPr lang="en-US" dirty="0" smtClean="0">
                <a:solidFill>
                  <a:schemeClr val="tx1"/>
                </a:solidFill>
              </a:rPr>
              <a:t>Oct. 2nd, 2015 </a:t>
            </a:r>
            <a:r>
              <a:rPr lang="en-US" sz="2800" dirty="0" smtClean="0">
                <a:solidFill>
                  <a:schemeClr val="tx1"/>
                </a:solidFill>
              </a:rPr>
              <a:t>(will </a:t>
            </a:r>
            <a:r>
              <a:rPr lang="en-US" sz="2800" dirty="0">
                <a:solidFill>
                  <a:schemeClr val="tx1"/>
                </a:solidFill>
              </a:rPr>
              <a:t>be re-scheduled on your behalf should it be necessary)</a:t>
            </a:r>
          </a:p>
          <a:p>
            <a:r>
              <a:rPr lang="en-US" dirty="0">
                <a:solidFill>
                  <a:schemeClr val="tx1"/>
                </a:solidFill>
              </a:rPr>
              <a:t>	</a:t>
            </a:r>
            <a:r>
              <a:rPr lang="en-US" dirty="0" smtClean="0">
                <a:solidFill>
                  <a:schemeClr val="tx1"/>
                </a:solidFill>
              </a:rPr>
              <a:t>Human Capital Management </a:t>
            </a:r>
            <a:r>
              <a:rPr lang="en-US" dirty="0">
                <a:solidFill>
                  <a:schemeClr val="tx1"/>
                </a:solidFill>
              </a:rPr>
              <a:t>in</a:t>
            </a:r>
          </a:p>
          <a:p>
            <a:r>
              <a:rPr lang="en-US" dirty="0">
                <a:solidFill>
                  <a:schemeClr val="tx1"/>
                </a:solidFill>
              </a:rPr>
              <a:t>	Jim Thorpe Building </a:t>
            </a:r>
          </a:p>
          <a:p>
            <a:endParaRPr lang="en-US" dirty="0"/>
          </a:p>
        </p:txBody>
      </p:sp>
    </p:spTree>
    <p:extLst>
      <p:ext uri="{BB962C8B-B14F-4D97-AF65-F5344CB8AC3E}">
        <p14:creationId xmlns:p14="http://schemas.microsoft.com/office/powerpoint/2010/main" val="1277655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1"/>
            <a:ext cx="7772400" cy="685799"/>
          </a:xfrm>
        </p:spPr>
        <p:txBody>
          <a:bodyPr>
            <a:normAutofit fontScale="90000"/>
          </a:bodyPr>
          <a:lstStyle/>
          <a:p>
            <a:r>
              <a:rPr lang="en-US" dirty="0">
                <a:latin typeface="+mn-lt"/>
              </a:rPr>
              <a:t>Two year CPO Revalidation</a:t>
            </a:r>
          </a:p>
        </p:txBody>
      </p:sp>
      <p:sp>
        <p:nvSpPr>
          <p:cNvPr id="3" name="Subtitle 2"/>
          <p:cNvSpPr>
            <a:spLocks noGrp="1"/>
          </p:cNvSpPr>
          <p:nvPr>
            <p:ph type="subTitle" idx="1"/>
          </p:nvPr>
        </p:nvSpPr>
        <p:spPr>
          <a:xfrm>
            <a:off x="1371600" y="1371600"/>
            <a:ext cx="6400800" cy="4267200"/>
          </a:xfrm>
        </p:spPr>
        <p:txBody>
          <a:bodyPr>
            <a:normAutofit fontScale="85000" lnSpcReduction="10000"/>
          </a:bodyPr>
          <a:lstStyle/>
          <a:p>
            <a:r>
              <a:rPr lang="en-US" sz="2800" dirty="0"/>
              <a:t>Requires 24 hours of Continuing Education Units (CEU) over a two year </a:t>
            </a:r>
            <a:r>
              <a:rPr lang="en-US" sz="2800" dirty="0" smtClean="0"/>
              <a:t>period beginning at the first of the year following your initial certification. </a:t>
            </a:r>
            <a:endParaRPr lang="en-US" sz="2800" dirty="0"/>
          </a:p>
          <a:p>
            <a:endParaRPr lang="en-US" sz="2800" dirty="0"/>
          </a:p>
          <a:p>
            <a:r>
              <a:rPr lang="en-US" sz="2800" dirty="0" smtClean="0"/>
              <a:t>Form 22 must be completed for all courses not appearing on the approved form.</a:t>
            </a:r>
            <a:endParaRPr lang="en-US" sz="2800" dirty="0"/>
          </a:p>
          <a:p>
            <a:r>
              <a:rPr lang="en-US" sz="2800" dirty="0"/>
              <a:t>All classes need to be pre-approved by Central Purchasing prior to attendance </a:t>
            </a:r>
          </a:p>
          <a:p>
            <a:endParaRPr lang="en-US" sz="2800" dirty="0"/>
          </a:p>
          <a:p>
            <a:pPr marL="457200" indent="-457200">
              <a:buFont typeface="Arial" panose="020B0604020202020204" pitchFamily="34" charset="0"/>
              <a:buChar char="•"/>
            </a:pPr>
            <a:r>
              <a:rPr lang="en-US" sz="2800" dirty="0">
                <a:hlinkClick r:id="rId2"/>
              </a:rPr>
              <a:t>http://www.ok.gov/OSF/</a:t>
            </a:r>
            <a:endParaRPr lang="en-US" sz="2800" dirty="0"/>
          </a:p>
          <a:p>
            <a:pPr marL="685800" lvl="1" indent="-342900">
              <a:buFont typeface="Arial" panose="020B0604020202020204" pitchFamily="34" charset="0"/>
              <a:buChar char="•"/>
            </a:pPr>
            <a:r>
              <a:rPr lang="en-US" sz="2400" dirty="0"/>
              <a:t>Central Purchasing </a:t>
            </a:r>
            <a:endParaRPr lang="en-US" sz="2400" dirty="0" smtClean="0"/>
          </a:p>
          <a:p>
            <a:pPr marL="971550" lvl="2" indent="-285750">
              <a:buFont typeface="Arial" panose="020B0604020202020204" pitchFamily="34" charset="0"/>
              <a:buChar char="•"/>
            </a:pPr>
            <a:r>
              <a:rPr lang="en-US" dirty="0" smtClean="0"/>
              <a:t>CPO </a:t>
            </a:r>
            <a:r>
              <a:rPr lang="en-US" dirty="0"/>
              <a:t>Training Program</a:t>
            </a:r>
          </a:p>
          <a:p>
            <a:pPr marL="1200150" lvl="3" indent="-171450">
              <a:buFont typeface="Arial" panose="020B0604020202020204" pitchFamily="34" charset="0"/>
              <a:buChar char="•"/>
            </a:pPr>
            <a:r>
              <a:rPr lang="en-US" dirty="0"/>
              <a:t>Courses approved for CPO credit  </a:t>
            </a:r>
          </a:p>
          <a:p>
            <a:endParaRPr lang="en-US" dirty="0"/>
          </a:p>
        </p:txBody>
      </p:sp>
    </p:spTree>
    <p:extLst>
      <p:ext uri="{BB962C8B-B14F-4D97-AF65-F5344CB8AC3E}">
        <p14:creationId xmlns:p14="http://schemas.microsoft.com/office/powerpoint/2010/main" val="2906952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1219199"/>
          </a:xfrm>
        </p:spPr>
        <p:txBody>
          <a:bodyPr>
            <a:normAutofit/>
          </a:bodyPr>
          <a:lstStyle/>
          <a:p>
            <a:r>
              <a:rPr lang="en-US" b="1" dirty="0"/>
              <a:t>CENTRAL PURCHASING DIVISION</a:t>
            </a:r>
            <a:endParaRPr lang="en-US" dirty="0"/>
          </a:p>
        </p:txBody>
      </p:sp>
      <p:sp>
        <p:nvSpPr>
          <p:cNvPr id="3" name="Subtitle 2"/>
          <p:cNvSpPr>
            <a:spLocks noGrp="1"/>
          </p:cNvSpPr>
          <p:nvPr>
            <p:ph type="subTitle" idx="1"/>
          </p:nvPr>
        </p:nvSpPr>
        <p:spPr>
          <a:xfrm>
            <a:off x="1371600" y="1828800"/>
            <a:ext cx="6400800" cy="3810000"/>
          </a:xfrm>
        </p:spPr>
        <p:txBody>
          <a:bodyPr>
            <a:normAutofit/>
          </a:bodyPr>
          <a:lstStyle/>
          <a:p>
            <a:r>
              <a:rPr lang="en-US" b="1" dirty="0"/>
              <a:t>Mission Statement:</a:t>
            </a:r>
            <a:br>
              <a:rPr lang="en-US" b="1" dirty="0"/>
            </a:br>
            <a:r>
              <a:rPr lang="en-US" b="1" dirty="0"/>
              <a:t/>
            </a:r>
            <a:br>
              <a:rPr lang="en-US" b="1" dirty="0"/>
            </a:br>
            <a:r>
              <a:rPr lang="en-US" dirty="0"/>
              <a:t>Provide leadership and services for innovative, responsive, and accountable public procurement by working in partnership with state agencies, local governments and suppliers to provide quality goods and services, striving to optimize taxpayer dollars while carefully monitoring and improving the use of our time, talent and resources.</a:t>
            </a:r>
            <a:r>
              <a:rPr lang="en-US" sz="2800" dirty="0"/>
              <a:t/>
            </a:r>
            <a:br>
              <a:rPr lang="en-US" sz="2800" dirty="0"/>
            </a:br>
            <a:endParaRPr lang="en-US" sz="2800" dirty="0" smtClean="0"/>
          </a:p>
          <a:p>
            <a:r>
              <a:rPr lang="en-US" b="1" dirty="0">
                <a:solidFill>
                  <a:schemeClr val="tx2"/>
                </a:solidFill>
              </a:rPr>
              <a:t>Objectives are to:</a:t>
            </a:r>
          </a:p>
          <a:p>
            <a:endParaRPr lang="en-US" b="1" dirty="0">
              <a:solidFill>
                <a:schemeClr val="tx2"/>
              </a:solidFill>
            </a:endParaRPr>
          </a:p>
          <a:p>
            <a:r>
              <a:rPr lang="en-US" dirty="0">
                <a:solidFill>
                  <a:schemeClr val="tx2"/>
                </a:solidFill>
              </a:rPr>
              <a:t>Add value and assure compliance with State Laws</a:t>
            </a:r>
          </a:p>
          <a:p>
            <a:endParaRPr lang="en-US" dirty="0"/>
          </a:p>
        </p:txBody>
      </p:sp>
    </p:spTree>
    <p:extLst>
      <p:ext uri="{BB962C8B-B14F-4D97-AF65-F5344CB8AC3E}">
        <p14:creationId xmlns:p14="http://schemas.microsoft.com/office/powerpoint/2010/main" val="2477786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38201"/>
            <a:ext cx="7772400" cy="1371599"/>
          </a:xfrm>
        </p:spPr>
        <p:txBody>
          <a:bodyPr>
            <a:normAutofit/>
          </a:bodyPr>
          <a:lstStyle/>
          <a:p>
            <a:r>
              <a:rPr lang="en-US" dirty="0">
                <a:latin typeface="+mn-lt"/>
              </a:rPr>
              <a:t>What is the primary objective of public procurement?</a:t>
            </a:r>
          </a:p>
        </p:txBody>
      </p:sp>
      <p:sp>
        <p:nvSpPr>
          <p:cNvPr id="3" name="Subtitle 2"/>
          <p:cNvSpPr>
            <a:spLocks noGrp="1"/>
          </p:cNvSpPr>
          <p:nvPr>
            <p:ph type="subTitle" idx="1"/>
          </p:nvPr>
        </p:nvSpPr>
        <p:spPr>
          <a:xfrm>
            <a:off x="1371600" y="2362200"/>
            <a:ext cx="6400800" cy="3810000"/>
          </a:xfrm>
        </p:spPr>
        <p:txBody>
          <a:bodyPr/>
          <a:lstStyle/>
          <a:p>
            <a:r>
              <a:rPr lang="en-US" sz="4800" b="1" u="sng" dirty="0">
                <a:ln/>
                <a:solidFill>
                  <a:srgbClr val="FF0000"/>
                </a:solidFill>
              </a:rPr>
              <a:t>To satisfy the </a:t>
            </a:r>
            <a:r>
              <a:rPr lang="en-US" sz="4800" b="1" i="1" u="sng" dirty="0">
                <a:ln/>
                <a:solidFill>
                  <a:srgbClr val="FF0000"/>
                </a:solidFill>
              </a:rPr>
              <a:t>minimum</a:t>
            </a:r>
            <a:r>
              <a:rPr lang="en-US" sz="4800" b="1" u="sng" dirty="0">
                <a:ln/>
                <a:solidFill>
                  <a:srgbClr val="FF0000"/>
                </a:solidFill>
              </a:rPr>
              <a:t> need </a:t>
            </a:r>
          </a:p>
          <a:p>
            <a:r>
              <a:rPr lang="en-US" sz="4800" b="1" u="sng" dirty="0">
                <a:ln/>
                <a:solidFill>
                  <a:srgbClr val="FF0000"/>
                </a:solidFill>
              </a:rPr>
              <a:t>of the organization!</a:t>
            </a:r>
          </a:p>
          <a:p>
            <a:endParaRPr lang="en-US" dirty="0"/>
          </a:p>
        </p:txBody>
      </p:sp>
    </p:spTree>
    <p:extLst>
      <p:ext uri="{BB962C8B-B14F-4D97-AF65-F5344CB8AC3E}">
        <p14:creationId xmlns:p14="http://schemas.microsoft.com/office/powerpoint/2010/main" val="996471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971800"/>
            <a:ext cx="7714488" cy="1524000"/>
          </a:xfrm>
        </p:spPr>
        <p:txBody>
          <a:bodyPr>
            <a:normAutofit/>
          </a:bodyPr>
          <a:lstStyle/>
          <a:p>
            <a:endParaRPr lang="en-US" sz="2400" b="1" i="1" dirty="0" smtClean="0"/>
          </a:p>
          <a:p>
            <a:pPr>
              <a:buNone/>
            </a:pPr>
            <a:r>
              <a:rPr lang="en-US" dirty="0" smtClean="0"/>
              <a:t>  </a:t>
            </a:r>
          </a:p>
          <a:p>
            <a:endParaRPr lang="en-US" dirty="0"/>
          </a:p>
        </p:txBody>
      </p:sp>
      <p:sp>
        <p:nvSpPr>
          <p:cNvPr id="5" name="Rectangle 4"/>
          <p:cNvSpPr/>
          <p:nvPr/>
        </p:nvSpPr>
        <p:spPr>
          <a:xfrm>
            <a:off x="1447800" y="604883"/>
            <a:ext cx="7211911" cy="1892826"/>
          </a:xfrm>
          <a:prstGeom prst="rect">
            <a:avLst/>
          </a:prstGeom>
          <a:noFill/>
        </p:spPr>
        <p:txBody>
          <a:bodyPr wrap="square" lIns="91440" tIns="45720" rIns="91440" bIns="45720" anchor="ctr">
            <a:spAutoFit/>
          </a:bodyPr>
          <a:lstStyle/>
          <a:p>
            <a:pPr algn="ctr"/>
            <a:r>
              <a:rPr lang="en-US" sz="3900" dirty="0" smtClean="0"/>
              <a:t>We are Governed by: The Central Purchasing act</a:t>
            </a:r>
          </a:p>
          <a:p>
            <a:pPr algn="ctr"/>
            <a:endParaRPr lang="en-US" sz="3900" dirty="0"/>
          </a:p>
        </p:txBody>
      </p:sp>
      <p:sp>
        <p:nvSpPr>
          <p:cNvPr id="6" name="Rectangle 5"/>
          <p:cNvSpPr/>
          <p:nvPr/>
        </p:nvSpPr>
        <p:spPr>
          <a:xfrm>
            <a:off x="2819400" y="2667000"/>
            <a:ext cx="4078361" cy="584775"/>
          </a:xfrm>
          <a:prstGeom prst="rect">
            <a:avLst/>
          </a:prstGeom>
          <a:noFill/>
        </p:spPr>
        <p:txBody>
          <a:bodyPr wrap="none" lIns="91440" tIns="45720" rIns="91440" bIns="45720">
            <a:spAutoFit/>
          </a:bodyPr>
          <a:lstStyle/>
          <a:p>
            <a:pPr algn="ctr"/>
            <a:r>
              <a:rPr lang="en-US" sz="3200" b="1" u="sng" cap="all" spc="0" dirty="0" smtClean="0">
                <a:ln w="9000" cmpd="sng">
                  <a:solidFill>
                    <a:schemeClr val="accent4">
                      <a:shade val="50000"/>
                      <a:satMod val="120000"/>
                    </a:schemeClr>
                  </a:solidFill>
                  <a:prstDash val="solid"/>
                </a:ln>
                <a:solidFill>
                  <a:srgbClr val="538022"/>
                </a:solidFill>
                <a:effectLst>
                  <a:reflection blurRad="12700" stA="28000" endPos="45000" dist="1000" dir="5400000" sy="-100000" algn="bl" rotWithShape="0"/>
                </a:effectLst>
              </a:rPr>
              <a:t>Title 74 O.S. § 85.1</a:t>
            </a:r>
            <a:endParaRPr lang="en-US" sz="3200" b="1" u="sng" cap="all" spc="0" dirty="0">
              <a:ln w="9000" cmpd="sng">
                <a:solidFill>
                  <a:schemeClr val="accent4">
                    <a:shade val="50000"/>
                    <a:satMod val="120000"/>
                  </a:schemeClr>
                </a:solidFill>
                <a:prstDash val="solid"/>
              </a:ln>
              <a:solidFill>
                <a:srgbClr val="538022"/>
              </a:solidFill>
              <a:effectLst>
                <a:reflection blurRad="12700" stA="28000" endPos="45000" dist="1000" dir="5400000" sy="-100000" algn="bl" rotWithShape="0"/>
              </a:effectLst>
            </a:endParaRPr>
          </a:p>
        </p:txBody>
      </p:sp>
      <p:sp>
        <p:nvSpPr>
          <p:cNvPr id="7" name="TextBox 6"/>
          <p:cNvSpPr txBox="1"/>
          <p:nvPr/>
        </p:nvSpPr>
        <p:spPr>
          <a:xfrm>
            <a:off x="1219200" y="3505200"/>
            <a:ext cx="7924800" cy="1569660"/>
          </a:xfrm>
          <a:prstGeom prst="rect">
            <a:avLst/>
          </a:prstGeom>
          <a:noFill/>
        </p:spPr>
        <p:txBody>
          <a:bodyPr wrap="square" rtlCol="0">
            <a:spAutoFit/>
          </a:bodyPr>
          <a:lstStyle/>
          <a:p>
            <a:r>
              <a:rPr lang="en-US" sz="2400" b="1" i="1" dirty="0" smtClean="0">
                <a:solidFill>
                  <a:srgbClr val="538022"/>
                </a:solidFill>
              </a:rPr>
              <a:t>All state agency activities relating to purchasing  shall be under the direction of Central Purchasing (C.P.) unless otherwise provided by the Oklahoma Central Purchasing Act.</a:t>
            </a:r>
            <a:endParaRPr lang="en-US" sz="2400" b="1" i="1" dirty="0">
              <a:solidFill>
                <a:srgbClr val="538022"/>
              </a:solidFill>
            </a:endParaRPr>
          </a:p>
        </p:txBody>
      </p:sp>
      <p:pic>
        <p:nvPicPr>
          <p:cNvPr id="28684" name="Picture 12" descr="drawing of the Constitution with a gavel and pen"/>
          <p:cNvPicPr>
            <a:picLocks noChangeAspect="1" noChangeArrowheads="1"/>
          </p:cNvPicPr>
          <p:nvPr/>
        </p:nvPicPr>
        <p:blipFill>
          <a:blip r:embed="rId2" cstate="print"/>
          <a:srcRect/>
          <a:stretch>
            <a:fillRect/>
          </a:stretch>
        </p:blipFill>
        <p:spPr bwMode="auto">
          <a:xfrm>
            <a:off x="3657600" y="4952999"/>
            <a:ext cx="2424545" cy="1905001"/>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81000"/>
            <a:ext cx="7498080" cy="762000"/>
          </a:xfrm>
        </p:spPr>
        <p:txBody>
          <a:bodyPr>
            <a:normAutofit/>
          </a:bodyPr>
          <a:lstStyle/>
          <a:p>
            <a:r>
              <a:rPr lang="en-US" dirty="0" smtClean="0">
                <a:solidFill>
                  <a:srgbClr val="0070C0"/>
                </a:solidFill>
                <a:latin typeface="+mn-lt"/>
              </a:rPr>
              <a:t>The State Purchasing Director</a:t>
            </a:r>
            <a:endParaRPr lang="en-US" dirty="0">
              <a:solidFill>
                <a:srgbClr val="0070C0"/>
              </a:solidFill>
              <a:latin typeface="+mn-lt"/>
            </a:endParaRPr>
          </a:p>
        </p:txBody>
      </p:sp>
      <p:sp>
        <p:nvSpPr>
          <p:cNvPr id="3" name="Content Placeholder 2"/>
          <p:cNvSpPr>
            <a:spLocks noGrp="1"/>
          </p:cNvSpPr>
          <p:nvPr>
            <p:ph idx="1"/>
          </p:nvPr>
        </p:nvSpPr>
        <p:spPr>
          <a:xfrm>
            <a:off x="1301261" y="1143000"/>
            <a:ext cx="7498080" cy="5391443"/>
          </a:xfrm>
        </p:spPr>
        <p:txBody>
          <a:bodyPr>
            <a:normAutofit/>
          </a:bodyPr>
          <a:lstStyle/>
          <a:p>
            <a:r>
              <a:rPr lang="en-US" sz="2600" dirty="0" smtClean="0"/>
              <a:t>The State Purchasing Director (SPD) has sole and exclusive authority and responsibility for all acquisitions used or consumed by state agencies, </a:t>
            </a:r>
            <a:r>
              <a:rPr lang="en-US" sz="2600" i="1" dirty="0" smtClean="0"/>
              <a:t>except for Information Technology related goods and services</a:t>
            </a:r>
          </a:p>
          <a:p>
            <a:pPr lvl="1"/>
            <a:r>
              <a:rPr lang="en-US" i="1" u="sng" dirty="0" smtClean="0">
                <a:solidFill>
                  <a:srgbClr val="0070C0"/>
                </a:solidFill>
              </a:rPr>
              <a:t>Authority is delegated to CPO’s by “Law of Agency”.  The Law of Agency states that an agent is someone who acts on behalf of a principal.</a:t>
            </a:r>
          </a:p>
          <a:p>
            <a:endParaRPr lang="en-US" sz="1400" dirty="0" smtClean="0"/>
          </a:p>
          <a:p>
            <a:r>
              <a:rPr lang="en-US" sz="2400" i="1" dirty="0" smtClean="0"/>
              <a:t>Has the authority to certify state</a:t>
            </a:r>
          </a:p>
          <a:p>
            <a:pPr>
              <a:buNone/>
            </a:pPr>
            <a:r>
              <a:rPr lang="en-US" sz="2400" i="1" dirty="0" smtClean="0"/>
              <a:t>     agency purchasing officials as </a:t>
            </a:r>
          </a:p>
          <a:p>
            <a:pPr>
              <a:buNone/>
            </a:pPr>
            <a:r>
              <a:rPr lang="en-US" sz="2400" i="1" dirty="0" smtClean="0"/>
              <a:t>    Certified Procurement Officers </a:t>
            </a:r>
          </a:p>
          <a:p>
            <a:pPr>
              <a:buNone/>
            </a:pPr>
            <a:r>
              <a:rPr lang="en-US" sz="2400" i="1" dirty="0" smtClean="0"/>
              <a:t>	(CPO)	 </a:t>
            </a:r>
          </a:p>
          <a:p>
            <a:pPr lvl="1">
              <a:buNone/>
            </a:pP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772400" cy="1143000"/>
          </a:xfrm>
        </p:spPr>
        <p:txBody>
          <a:bodyPr>
            <a:normAutofit/>
          </a:bodyPr>
          <a:lstStyle/>
          <a:p>
            <a:r>
              <a:rPr lang="en-US" dirty="0" smtClean="0">
                <a:solidFill>
                  <a:srgbClr val="0070C0"/>
                </a:solidFill>
                <a:latin typeface="+mn-lt"/>
              </a:rPr>
              <a:t>Chief Information Officer</a:t>
            </a:r>
            <a:endParaRPr lang="en-US" dirty="0">
              <a:solidFill>
                <a:srgbClr val="0070C0"/>
              </a:solidFill>
              <a:latin typeface="+mn-lt"/>
            </a:endParaRPr>
          </a:p>
        </p:txBody>
      </p:sp>
      <p:sp>
        <p:nvSpPr>
          <p:cNvPr id="3" name="Content Placeholder 2"/>
          <p:cNvSpPr>
            <a:spLocks noGrp="1"/>
          </p:cNvSpPr>
          <p:nvPr>
            <p:ph idx="1"/>
          </p:nvPr>
        </p:nvSpPr>
        <p:spPr>
          <a:xfrm>
            <a:off x="685800" y="1600200"/>
            <a:ext cx="7772400" cy="4800600"/>
          </a:xfrm>
        </p:spPr>
        <p:txBody>
          <a:bodyPr>
            <a:normAutofit/>
          </a:bodyPr>
          <a:lstStyle/>
          <a:p>
            <a:r>
              <a:rPr lang="en-US" sz="2800" dirty="0" smtClean="0">
                <a:solidFill>
                  <a:schemeClr val="tx1"/>
                </a:solidFill>
                <a:latin typeface="+mn-lt"/>
                <a:ea typeface="+mn-ea"/>
                <a:cs typeface="+mn-cs"/>
              </a:rPr>
              <a:t>The Chief Information Officer shall have sole and </a:t>
            </a:r>
            <a:r>
              <a:rPr lang="en-US" sz="2800" b="1" i="1" u="sng" dirty="0" smtClean="0">
                <a:solidFill>
                  <a:schemeClr val="tx1"/>
                </a:solidFill>
                <a:latin typeface="+mn-lt"/>
                <a:ea typeface="+mn-ea"/>
                <a:cs typeface="+mn-cs"/>
              </a:rPr>
              <a:t>exclusive authority and responsibility for all acquisitions of information and telecommunications technology</a:t>
            </a:r>
            <a:r>
              <a:rPr lang="en-US" sz="2800" b="1" dirty="0" smtClean="0">
                <a:solidFill>
                  <a:schemeClr val="tx1"/>
                </a:solidFill>
                <a:latin typeface="+mn-lt"/>
                <a:ea typeface="+mn-ea"/>
                <a:cs typeface="+mn-cs"/>
              </a:rPr>
              <a:t>, </a:t>
            </a:r>
            <a:r>
              <a:rPr lang="en-US" sz="2800" dirty="0" smtClean="0">
                <a:solidFill>
                  <a:schemeClr val="tx1"/>
                </a:solidFill>
                <a:latin typeface="+mn-lt"/>
                <a:ea typeface="+mn-ea"/>
                <a:cs typeface="+mn-cs"/>
              </a:rPr>
              <a:t>equipment, software, products and related peripherals and services used or consumed by state agencies.</a:t>
            </a:r>
            <a:endParaRPr lang="en-US" sz="2800" dirty="0"/>
          </a:p>
        </p:txBody>
      </p:sp>
      <p:sp>
        <p:nvSpPr>
          <p:cNvPr id="4" name="Slide Number Placeholder 3"/>
          <p:cNvSpPr>
            <a:spLocks noGrp="1"/>
          </p:cNvSpPr>
          <p:nvPr>
            <p:ph type="sldNum" sz="quarter" idx="12"/>
          </p:nvPr>
        </p:nvSpPr>
        <p:spPr/>
        <p:txBody>
          <a:bodyPr/>
          <a:lstStyle/>
          <a:p>
            <a:pPr>
              <a:defRPr/>
            </a:pPr>
            <a:fld id="{76F6AEF9-027A-43AC-8A88-8C2D96CBCB48}" type="slidenum">
              <a:rPr lang="en-US" smtClean="0"/>
              <a:pPr>
                <a:defRPr/>
              </a:pPr>
              <a:t>13</a:t>
            </a:fld>
            <a:endParaRPr lang="en-US"/>
          </a:p>
        </p:txBody>
      </p:sp>
      <p:pic>
        <p:nvPicPr>
          <p:cNvPr id="1026" name="Picture 2" descr="Photo of Bo Rees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81600" y="4227477"/>
            <a:ext cx="2159876" cy="215987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524000" y="4953000"/>
            <a:ext cx="3505200" cy="830997"/>
          </a:xfrm>
          <a:prstGeom prst="rect">
            <a:avLst/>
          </a:prstGeom>
          <a:noFill/>
        </p:spPr>
        <p:txBody>
          <a:bodyPr wrap="square" rtlCol="0">
            <a:spAutoFit/>
          </a:bodyPr>
          <a:lstStyle/>
          <a:p>
            <a:r>
              <a:rPr lang="en-US" sz="2400" i="1" dirty="0" smtClean="0"/>
              <a:t>Chief Information Officer</a:t>
            </a:r>
          </a:p>
          <a:p>
            <a:r>
              <a:rPr lang="en-US" sz="2400" i="1" dirty="0" smtClean="0"/>
              <a:t>         Bo Reese </a:t>
            </a:r>
            <a:endParaRPr lang="en-US" sz="2400" i="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creenshot of the OMES main webpage"/>
          <p:cNvPicPr>
            <a:picLocks noChangeAspect="1" noChangeArrowheads="1"/>
          </p:cNvPicPr>
          <p:nvPr/>
        </p:nvPicPr>
        <p:blipFill>
          <a:blip r:embed="rId2" cstate="print"/>
          <a:srcRect l="5495" t="13736" r="6593" b="31319"/>
          <a:stretch>
            <a:fillRect/>
          </a:stretch>
        </p:blipFill>
        <p:spPr bwMode="auto">
          <a:xfrm>
            <a:off x="304800" y="838200"/>
            <a:ext cx="8610600" cy="480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creenshot of Central Purchasing website with an arrow pointing to the link to the CP Processes, Rules &amp; Statutes"/>
          <p:cNvPicPr>
            <a:picLocks noGrp="1" noChangeAspect="1" noChangeArrowheads="1"/>
          </p:cNvPicPr>
          <p:nvPr>
            <p:ph idx="1"/>
          </p:nvPr>
        </p:nvPicPr>
        <p:blipFill>
          <a:blip r:embed="rId2" cstate="print"/>
          <a:srcRect l="5503" t="13621" r="6878" b="7937"/>
          <a:stretch>
            <a:fillRect/>
          </a:stretch>
        </p:blipFill>
        <p:spPr bwMode="auto">
          <a:xfrm>
            <a:off x="457200" y="838200"/>
            <a:ext cx="7287768" cy="5448666"/>
          </a:xfrm>
          <a:prstGeom prst="rect">
            <a:avLst/>
          </a:prstGeom>
          <a:noFill/>
          <a:ln w="9525">
            <a:noFill/>
            <a:miter lim="800000"/>
            <a:headEnd/>
            <a:tailEnd/>
          </a:ln>
        </p:spPr>
      </p:pic>
      <p:sp>
        <p:nvSpPr>
          <p:cNvPr id="5" name="Down Arrow 4"/>
          <p:cNvSpPr/>
          <p:nvPr/>
        </p:nvSpPr>
        <p:spPr>
          <a:xfrm>
            <a:off x="685800" y="2819400"/>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6000" y="0"/>
            <a:ext cx="6172200" cy="369332"/>
          </a:xfrm>
          <a:prstGeom prst="rect">
            <a:avLst/>
          </a:prstGeom>
          <a:noFill/>
        </p:spPr>
        <p:txBody>
          <a:bodyPr wrap="square" rtlCol="0">
            <a:spAutoFit/>
          </a:bodyPr>
          <a:lstStyle/>
          <a:p>
            <a:r>
              <a:rPr lang="en-US" b="1" dirty="0" smtClean="0">
                <a:solidFill>
                  <a:srgbClr val="538022"/>
                </a:solidFill>
              </a:rPr>
              <a:t>Purchasing Procedures Rules &amp; Statutes </a:t>
            </a:r>
            <a:endParaRPr lang="en-US" b="1" dirty="0">
              <a:solidFill>
                <a:srgbClr val="538022"/>
              </a:solidFill>
            </a:endParaRPr>
          </a:p>
        </p:txBody>
      </p:sp>
      <p:sp>
        <p:nvSpPr>
          <p:cNvPr id="4" name="Rectangle 3"/>
          <p:cNvSpPr/>
          <p:nvPr/>
        </p:nvSpPr>
        <p:spPr>
          <a:xfrm>
            <a:off x="76200" y="6286349"/>
            <a:ext cx="7467600" cy="646331"/>
          </a:xfrm>
          <a:prstGeom prst="rect">
            <a:avLst/>
          </a:prstGeom>
        </p:spPr>
        <p:txBody>
          <a:bodyPr wrap="square">
            <a:spAutoFit/>
          </a:bodyPr>
          <a:lstStyle/>
          <a:p>
            <a:r>
              <a:rPr lang="en-US" dirty="0" smtClean="0"/>
              <a:t>http://www.ok.gov/DCS/Central_Purchasing/CP_Rules_&amp;_Statutes/index.html</a:t>
            </a:r>
            <a:endParaRPr lang="en-US" dirty="0"/>
          </a:p>
        </p:txBody>
      </p:sp>
      <p:pic>
        <p:nvPicPr>
          <p:cNvPr id="2" name="Picture 1" descr="screenshot of Central Purchasing Processes, Rules and Statutes with an arrow pointing to the Central Purchasing Act and Central Purchasing Rules"/>
          <p:cNvPicPr>
            <a:picLocks noChangeAspect="1"/>
          </p:cNvPicPr>
          <p:nvPr/>
        </p:nvPicPr>
        <p:blipFill>
          <a:blip r:embed="rId2" cstate="print"/>
          <a:stretch>
            <a:fillRect/>
          </a:stretch>
        </p:blipFill>
        <p:spPr>
          <a:xfrm>
            <a:off x="845861" y="990600"/>
            <a:ext cx="7632510" cy="5029200"/>
          </a:xfrm>
          <a:prstGeom prst="rect">
            <a:avLst/>
          </a:prstGeom>
        </p:spPr>
      </p:pic>
      <p:sp>
        <p:nvSpPr>
          <p:cNvPr id="3" name="Right Arrow 2"/>
          <p:cNvSpPr/>
          <p:nvPr/>
        </p:nvSpPr>
        <p:spPr>
          <a:xfrm>
            <a:off x="609600" y="2971800"/>
            <a:ext cx="2438400" cy="152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381000"/>
            <a:ext cx="7498080" cy="1676400"/>
          </a:xfrm>
        </p:spPr>
        <p:txBody>
          <a:bodyPr>
            <a:normAutofit/>
          </a:bodyPr>
          <a:lstStyle/>
          <a:p>
            <a:r>
              <a:rPr lang="en-US" b="1" dirty="0" smtClean="0">
                <a:latin typeface="+mn-lt"/>
              </a:rPr>
              <a:t>Statute and Rule Changes</a:t>
            </a:r>
            <a:br>
              <a:rPr lang="en-US" b="1" dirty="0" smtClean="0">
                <a:latin typeface="+mn-lt"/>
              </a:rPr>
            </a:br>
            <a:r>
              <a:rPr lang="en-US" b="1" dirty="0" smtClean="0">
                <a:latin typeface="+mn-lt"/>
              </a:rPr>
              <a:t>(HB 1032)</a:t>
            </a:r>
            <a:br>
              <a:rPr lang="en-US" b="1" dirty="0" smtClean="0">
                <a:latin typeface="+mn-lt"/>
              </a:rPr>
            </a:br>
            <a:r>
              <a:rPr lang="en-US" dirty="0" smtClean="0"/>
              <a:t> </a:t>
            </a:r>
            <a:endParaRPr lang="en-US" dirty="0"/>
          </a:p>
        </p:txBody>
      </p:sp>
      <p:sp>
        <p:nvSpPr>
          <p:cNvPr id="3" name="Content Placeholder 2"/>
          <p:cNvSpPr>
            <a:spLocks noGrp="1"/>
          </p:cNvSpPr>
          <p:nvPr>
            <p:ph idx="1"/>
          </p:nvPr>
        </p:nvSpPr>
        <p:spPr>
          <a:xfrm>
            <a:off x="1066800" y="2286000"/>
            <a:ext cx="8458200" cy="4800600"/>
          </a:xfrm>
        </p:spPr>
        <p:txBody>
          <a:bodyPr>
            <a:normAutofit/>
          </a:bodyPr>
          <a:lstStyle/>
          <a:p>
            <a:endParaRPr lang="en-US" b="1" dirty="0" smtClean="0">
              <a:hlinkClick r:id="rId2"/>
            </a:endParaRPr>
          </a:p>
          <a:p>
            <a:pPr>
              <a:buNone/>
            </a:pPr>
            <a:r>
              <a:rPr lang="en-US" sz="2600" b="1" dirty="0" smtClean="0">
                <a:solidFill>
                  <a:schemeClr val="accent3">
                    <a:lumMod val="75000"/>
                  </a:schemeClr>
                </a:solidFill>
              </a:rPr>
              <a:t>All State Agencies can purchase at least $5,000 ~</a:t>
            </a:r>
          </a:p>
          <a:p>
            <a:pPr>
              <a:buNone/>
            </a:pPr>
            <a:r>
              <a:rPr lang="en-US" sz="2600" b="1" dirty="0" smtClean="0">
                <a:solidFill>
                  <a:schemeClr val="accent3">
                    <a:lumMod val="75000"/>
                  </a:schemeClr>
                </a:solidFill>
              </a:rPr>
              <a:t>Agencies with CPO and Internal Procedures:</a:t>
            </a:r>
          </a:p>
          <a:p>
            <a:r>
              <a:rPr lang="en-US" sz="2600" dirty="0" smtClean="0"/>
              <a:t> Agency &lt; $5,000 (fair &amp; reasonable)</a:t>
            </a:r>
          </a:p>
          <a:p>
            <a:r>
              <a:rPr lang="en-US" sz="2600" dirty="0" smtClean="0"/>
              <a:t> Agency $5,000.01 &lt; $10,000 ( 3 quotes reg. bidders)</a:t>
            </a:r>
          </a:p>
          <a:p>
            <a:r>
              <a:rPr lang="en-US" sz="2600" dirty="0" smtClean="0"/>
              <a:t>Agency $10,000.01 &lt; $25,000 (10 quotes reg. bidders)</a:t>
            </a:r>
          </a:p>
          <a:p>
            <a:r>
              <a:rPr lang="en-US" sz="2600" dirty="0" smtClean="0"/>
              <a:t>Agency $25,000.01 &lt; $50,000 (all registered bidders)</a:t>
            </a:r>
          </a:p>
          <a:p>
            <a:r>
              <a:rPr lang="en-US" sz="2600" dirty="0" smtClean="0"/>
              <a:t>Agency $50,000.01 &lt; $100,000 (by approval of SPD)</a:t>
            </a:r>
            <a:endParaRPr lang="en-US" sz="2600" dirty="0"/>
          </a:p>
        </p:txBody>
      </p:sp>
      <p:pic>
        <p:nvPicPr>
          <p:cNvPr id="20483" name="Picture 3" descr="drawing of the scales of Justice"/>
          <p:cNvPicPr>
            <a:picLocks noChangeAspect="1" noChangeArrowheads="1"/>
          </p:cNvPicPr>
          <p:nvPr/>
        </p:nvPicPr>
        <p:blipFill>
          <a:blip r:embed="rId3" cstate="print"/>
          <a:srcRect/>
          <a:stretch>
            <a:fillRect/>
          </a:stretch>
        </p:blipFill>
        <p:spPr bwMode="auto">
          <a:xfrm>
            <a:off x="4191000" y="1066800"/>
            <a:ext cx="1815084" cy="1528877"/>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685800"/>
            <a:ext cx="7403592" cy="457200"/>
          </a:xfrm>
        </p:spPr>
        <p:txBody>
          <a:bodyPr>
            <a:normAutofit fontScale="90000"/>
          </a:bodyPr>
          <a:lstStyle/>
          <a:p>
            <a:r>
              <a:rPr lang="en-US" sz="2800" b="1" dirty="0" smtClean="0">
                <a:latin typeface="+mn-lt"/>
              </a:rPr>
              <a:t>Impact of House Bill 1032 on Central Purchasing Act (Title 74) effective August 26, 2009</a:t>
            </a:r>
            <a:endParaRPr lang="en-US" sz="2800" b="1" dirty="0">
              <a:latin typeface="+mn-lt"/>
            </a:endParaRPr>
          </a:p>
        </p:txBody>
      </p:sp>
      <p:sp>
        <p:nvSpPr>
          <p:cNvPr id="3" name="Content Placeholder 2"/>
          <p:cNvSpPr>
            <a:spLocks noGrp="1"/>
          </p:cNvSpPr>
          <p:nvPr>
            <p:ph idx="1"/>
          </p:nvPr>
        </p:nvSpPr>
        <p:spPr>
          <a:xfrm>
            <a:off x="1435608" y="1447800"/>
            <a:ext cx="7498080" cy="5257800"/>
          </a:xfrm>
        </p:spPr>
        <p:txBody>
          <a:bodyPr>
            <a:normAutofit/>
          </a:bodyPr>
          <a:lstStyle/>
          <a:p>
            <a:pPr>
              <a:lnSpc>
                <a:spcPct val="150000"/>
              </a:lnSpc>
            </a:pPr>
            <a:r>
              <a:rPr lang="en-US" sz="2500" dirty="0" smtClean="0">
                <a:solidFill>
                  <a:schemeClr val="accent3">
                    <a:lumMod val="75000"/>
                  </a:schemeClr>
                </a:solidFill>
              </a:rPr>
              <a:t>Section 85.5.C.11.a. </a:t>
            </a:r>
            <a:r>
              <a:rPr lang="en-US" sz="2500" dirty="0" smtClean="0"/>
              <a:t>– fair and reasonable dollar threshold raised from $2,500 to $5,000</a:t>
            </a:r>
          </a:p>
          <a:p>
            <a:pPr>
              <a:lnSpc>
                <a:spcPct val="150000"/>
              </a:lnSpc>
            </a:pPr>
            <a:r>
              <a:rPr lang="en-US" sz="2500" dirty="0" smtClean="0">
                <a:solidFill>
                  <a:schemeClr val="accent3">
                    <a:lumMod val="75000"/>
                  </a:schemeClr>
                </a:solidFill>
              </a:rPr>
              <a:t>Section 85.5.G.4. </a:t>
            </a:r>
            <a:r>
              <a:rPr lang="en-US" sz="2500" dirty="0" smtClean="0"/>
              <a:t>–</a:t>
            </a:r>
            <a:r>
              <a:rPr lang="en-US" sz="2500" dirty="0" smtClean="0">
                <a:solidFill>
                  <a:schemeClr val="accent3">
                    <a:lumMod val="75000"/>
                  </a:schemeClr>
                </a:solidFill>
              </a:rPr>
              <a:t> </a:t>
            </a:r>
            <a:r>
              <a:rPr lang="en-US" sz="2500" dirty="0" smtClean="0"/>
              <a:t>renegotiate existing contracts prior to cancelation,  </a:t>
            </a:r>
            <a:r>
              <a:rPr lang="en-US" sz="2500" i="1" u="sng" dirty="0" smtClean="0"/>
              <a:t>cannot extend term </a:t>
            </a:r>
          </a:p>
          <a:p>
            <a:pPr>
              <a:lnSpc>
                <a:spcPct val="150000"/>
              </a:lnSpc>
            </a:pPr>
            <a:r>
              <a:rPr lang="en-US" sz="2500" dirty="0" smtClean="0">
                <a:solidFill>
                  <a:schemeClr val="accent3">
                    <a:lumMod val="75000"/>
                  </a:schemeClr>
                </a:solidFill>
              </a:rPr>
              <a:t>Section 85.5.L.2. </a:t>
            </a:r>
            <a:r>
              <a:rPr lang="en-US" sz="2500" dirty="0" smtClean="0"/>
              <a:t>– State P-Card $2,500 to $5,000</a:t>
            </a:r>
          </a:p>
          <a:p>
            <a:pPr>
              <a:lnSpc>
                <a:spcPct val="150000"/>
              </a:lnSpc>
            </a:pPr>
            <a:r>
              <a:rPr lang="en-US" sz="2500" dirty="0" smtClean="0">
                <a:solidFill>
                  <a:schemeClr val="accent3">
                    <a:lumMod val="75000"/>
                  </a:schemeClr>
                </a:solidFill>
              </a:rPr>
              <a:t>Section 85.7.A.1 </a:t>
            </a:r>
            <a:r>
              <a:rPr lang="en-US" sz="2500" dirty="0" smtClean="0"/>
              <a:t>– Agency limit rose form $25,000 to $50,000 or as authorized by SPD not to exceed $100,000</a:t>
            </a:r>
          </a:p>
          <a:p>
            <a:pPr>
              <a:buNone/>
            </a:pPr>
            <a:endParaRPr lang="en-US" sz="2400" dirty="0" smtClean="0"/>
          </a:p>
          <a:p>
            <a:endParaRPr lang="en-US" sz="2400" dirty="0" smtClean="0"/>
          </a:p>
          <a:p>
            <a:endParaRPr lang="en-US" dirty="0" smtClean="0"/>
          </a:p>
          <a:p>
            <a:endParaRPr lang="en-US" dirty="0" smtClean="0"/>
          </a:p>
          <a:p>
            <a:pPr>
              <a:buNone/>
            </a:pPr>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latin typeface="+mn-lt"/>
              </a:rPr>
              <a:t>Impact of House Bill 1032 on Central Purchasing Act (cont.)</a:t>
            </a:r>
            <a:endParaRPr lang="en-US" sz="2800" b="1" dirty="0">
              <a:latin typeface="+mn-lt"/>
            </a:endParaRPr>
          </a:p>
        </p:txBody>
      </p:sp>
      <p:sp>
        <p:nvSpPr>
          <p:cNvPr id="3" name="Content Placeholder 2"/>
          <p:cNvSpPr>
            <a:spLocks noGrp="1"/>
          </p:cNvSpPr>
          <p:nvPr>
            <p:ph idx="1"/>
          </p:nvPr>
        </p:nvSpPr>
        <p:spPr>
          <a:xfrm>
            <a:off x="1371600" y="1371600"/>
            <a:ext cx="7498080" cy="5486400"/>
          </a:xfrm>
        </p:spPr>
        <p:txBody>
          <a:bodyPr>
            <a:normAutofit/>
          </a:bodyPr>
          <a:lstStyle/>
          <a:p>
            <a:pPr marL="365760" lvl="2" indent="-283464">
              <a:spcBef>
                <a:spcPts val="600"/>
              </a:spcBef>
              <a:buClr>
                <a:schemeClr val="accent1"/>
              </a:buClr>
              <a:buSzPct val="80000"/>
              <a:buFont typeface="Wingdings 2"/>
              <a:buChar char=""/>
            </a:pPr>
            <a:r>
              <a:rPr lang="en-US" sz="2600" dirty="0" smtClean="0">
                <a:solidFill>
                  <a:srgbClr val="C00000"/>
                </a:solidFill>
              </a:rPr>
              <a:t>Section 85.43.A</a:t>
            </a:r>
            <a:r>
              <a:rPr lang="en-US" sz="2600" dirty="0" smtClean="0">
                <a:solidFill>
                  <a:schemeClr val="accent3">
                    <a:lumMod val="75000"/>
                  </a:schemeClr>
                </a:solidFill>
              </a:rPr>
              <a:t>.</a:t>
            </a:r>
            <a:r>
              <a:rPr lang="en-US" sz="2600" dirty="0" smtClean="0"/>
              <a:t> </a:t>
            </a:r>
            <a:r>
              <a:rPr lang="en-US" sz="2600" dirty="0" smtClean="0">
                <a:solidFill>
                  <a:srgbClr val="C00000"/>
                </a:solidFill>
              </a:rPr>
              <a:t>(– D. )   </a:t>
            </a:r>
            <a:r>
              <a:rPr lang="en-US" dirty="0" smtClean="0"/>
              <a:t>-- The Chief Administrative Officer of an agency shall submit to the SPD and the State Auditor and Inspector by November 1st, a report of all purchases greater than $50,000 but not in excess of $100,000   </a:t>
            </a:r>
            <a:endParaRPr lang="en-US" sz="2800" dirty="0" smtClean="0">
              <a:solidFill>
                <a:srgbClr val="C00000"/>
              </a:solidFill>
            </a:endParaRPr>
          </a:p>
          <a:p>
            <a:r>
              <a:rPr lang="en-US" sz="2600" dirty="0" smtClean="0">
                <a:solidFill>
                  <a:srgbClr val="C00000"/>
                </a:solidFill>
              </a:rPr>
              <a:t>Section 85.5.T </a:t>
            </a:r>
            <a:r>
              <a:rPr lang="en-US" sz="2400" dirty="0" smtClean="0"/>
              <a:t>– allows for agency acquisitions in excess of $100,000 provided:</a:t>
            </a:r>
          </a:p>
          <a:p>
            <a:pPr lvl="1"/>
            <a:r>
              <a:rPr lang="en-US" sz="2400" dirty="0" smtClean="0"/>
              <a:t>Subject matter experts on staff</a:t>
            </a:r>
          </a:p>
          <a:p>
            <a:pPr lvl="1"/>
            <a:r>
              <a:rPr lang="en-US" sz="2400" dirty="0" smtClean="0"/>
              <a:t>Necessary legal and procurement staff</a:t>
            </a:r>
          </a:p>
          <a:p>
            <a:pPr lvl="1"/>
            <a:r>
              <a:rPr lang="en-US" sz="2400" dirty="0" smtClean="0"/>
              <a:t>Certification from the Director of the Department of Central Services that acquisition does not conflict with a SW initiative</a:t>
            </a:r>
          </a:p>
          <a:p>
            <a:pPr lvl="1">
              <a:buNone/>
            </a:pPr>
            <a:r>
              <a:rPr lang="en-US" sz="2600" i="1" dirty="0" smtClean="0">
                <a:solidFill>
                  <a:schemeClr val="accent3"/>
                </a:solidFill>
              </a:rPr>
              <a:t>Agency responsibilities:</a:t>
            </a:r>
          </a:p>
          <a:p>
            <a:pPr lvl="1">
              <a:buFont typeface="Wingdings" pitchFamily="2" charset="2"/>
              <a:buChar char="ü"/>
            </a:pPr>
            <a:r>
              <a:rPr lang="en-US" sz="2400" dirty="0" smtClean="0"/>
              <a:t>contract management</a:t>
            </a:r>
          </a:p>
          <a:p>
            <a:pPr lvl="1">
              <a:buFont typeface="Wingdings" pitchFamily="2" charset="2"/>
              <a:buChar char="ü"/>
            </a:pPr>
            <a:r>
              <a:rPr lang="en-US" sz="2400" dirty="0" smtClean="0"/>
              <a:t>legal fees associated with defense of protests </a:t>
            </a:r>
          </a:p>
          <a:p>
            <a:pPr lvl="1"/>
            <a:endParaRPr lang="en-US" dirty="0" smtClean="0"/>
          </a:p>
          <a:p>
            <a:pPr lvl="1"/>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6324600"/>
            <a:ext cx="8077200" cy="369332"/>
          </a:xfrm>
          <a:prstGeom prst="rect">
            <a:avLst/>
          </a:prstGeom>
        </p:spPr>
        <p:txBody>
          <a:bodyPr wrap="square">
            <a:spAutoFit/>
          </a:bodyPr>
          <a:lstStyle/>
          <a:p>
            <a:r>
              <a:rPr lang="en-US" dirty="0" smtClean="0"/>
              <a:t>http://www.ok.gov/DCS/Central_Purchasing/CP_Rules_&amp;_Statutes/index.html</a:t>
            </a:r>
            <a:endParaRPr lang="en-US" dirty="0"/>
          </a:p>
        </p:txBody>
      </p:sp>
      <p:sp>
        <p:nvSpPr>
          <p:cNvPr id="5" name="Left Arrow 4"/>
          <p:cNvSpPr/>
          <p:nvPr/>
        </p:nvSpPr>
        <p:spPr>
          <a:xfrm>
            <a:off x="6248400" y="2971800"/>
            <a:ext cx="1524000" cy="4572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screenshot of Central Purchasing Processes, Rules and Statutes page with arrow pointing to the Process Flow Chart"/>
          <p:cNvPicPr>
            <a:picLocks noChangeAspect="1"/>
          </p:cNvPicPr>
          <p:nvPr/>
        </p:nvPicPr>
        <p:blipFill>
          <a:blip r:embed="rId2" cstate="print"/>
          <a:stretch>
            <a:fillRect/>
          </a:stretch>
        </p:blipFill>
        <p:spPr>
          <a:xfrm>
            <a:off x="838200" y="701576"/>
            <a:ext cx="7632510" cy="4997647"/>
          </a:xfrm>
          <a:prstGeom prst="rect">
            <a:avLst/>
          </a:prstGeom>
        </p:spPr>
      </p:pic>
      <p:sp>
        <p:nvSpPr>
          <p:cNvPr id="2" name="Left Arrow 1"/>
          <p:cNvSpPr/>
          <p:nvPr/>
        </p:nvSpPr>
        <p:spPr>
          <a:xfrm>
            <a:off x="6248400" y="3429000"/>
            <a:ext cx="1600200" cy="2286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cture of Process Flow Chart for purchas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 y="609600"/>
            <a:ext cx="7923221" cy="54047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304800"/>
            <a:ext cx="7498080" cy="1676400"/>
          </a:xfrm>
        </p:spPr>
        <p:txBody>
          <a:bodyPr>
            <a:normAutofit/>
          </a:bodyPr>
          <a:lstStyle/>
          <a:p>
            <a:r>
              <a:rPr lang="en-US" sz="3100" dirty="0" smtClean="0">
                <a:solidFill>
                  <a:srgbClr val="0070C0"/>
                </a:solidFill>
              </a:rPr>
              <a:t>What solicitation process do I utilize???? </a:t>
            </a:r>
            <a:r>
              <a:rPr lang="en-US" dirty="0" smtClean="0"/>
              <a:t/>
            </a:r>
            <a:br>
              <a:rPr lang="en-US" dirty="0" smtClean="0"/>
            </a:br>
            <a:r>
              <a:rPr lang="en-US" dirty="0" smtClean="0"/>
              <a:t> </a:t>
            </a:r>
            <a:endParaRPr lang="en-US" dirty="0"/>
          </a:p>
        </p:txBody>
      </p:sp>
      <p:sp>
        <p:nvSpPr>
          <p:cNvPr id="3" name="Content Placeholder 2"/>
          <p:cNvSpPr>
            <a:spLocks noGrp="1"/>
          </p:cNvSpPr>
          <p:nvPr>
            <p:ph idx="1"/>
          </p:nvPr>
        </p:nvSpPr>
        <p:spPr>
          <a:xfrm>
            <a:off x="609600" y="1219200"/>
            <a:ext cx="8458200" cy="5334000"/>
          </a:xfrm>
        </p:spPr>
        <p:txBody>
          <a:bodyPr>
            <a:normAutofit/>
          </a:bodyPr>
          <a:lstStyle/>
          <a:p>
            <a:r>
              <a:rPr lang="en-US" sz="2600" dirty="0" smtClean="0"/>
              <a:t>Agency &lt; $5,000 (fair &amp; reasonable)</a:t>
            </a:r>
          </a:p>
          <a:p>
            <a:pPr lvl="1"/>
            <a:r>
              <a:rPr lang="en-US" sz="2200" i="1" u="sng" dirty="0" smtClean="0">
                <a:solidFill>
                  <a:srgbClr val="0070C0"/>
                </a:solidFill>
              </a:rPr>
              <a:t>No solicitation required, some market research recommended </a:t>
            </a:r>
          </a:p>
          <a:p>
            <a:r>
              <a:rPr lang="en-US" sz="2600" dirty="0" smtClean="0"/>
              <a:t> Agency $5,000.01 &lt; $10,000 ( 3 quotes, if available)</a:t>
            </a:r>
          </a:p>
          <a:p>
            <a:pPr lvl="1"/>
            <a:r>
              <a:rPr lang="en-US" sz="2200" i="1" u="sng" dirty="0" smtClean="0">
                <a:solidFill>
                  <a:srgbClr val="0070C0"/>
                </a:solidFill>
              </a:rPr>
              <a:t>Request for Quote (RFQ) phone or fax, document file from registered bidders. Considered informal solicitation process</a:t>
            </a:r>
          </a:p>
          <a:p>
            <a:r>
              <a:rPr lang="en-US" sz="2600" dirty="0" smtClean="0"/>
              <a:t>Agency $10,000.01 &lt; $25,000 (10 quotes, if available)</a:t>
            </a:r>
          </a:p>
          <a:p>
            <a:pPr lvl="1"/>
            <a:r>
              <a:rPr lang="en-US" sz="2200" i="1" u="sng" dirty="0" smtClean="0">
                <a:solidFill>
                  <a:srgbClr val="0070C0"/>
                </a:solidFill>
              </a:rPr>
              <a:t>Request for Proposal (RFP) or Invitation to Bid (ITB) solicit written proposal from registered bidders. </a:t>
            </a:r>
            <a:endParaRPr lang="en-US" sz="2200" u="sng" dirty="0" smtClean="0"/>
          </a:p>
          <a:p>
            <a:r>
              <a:rPr lang="en-US" sz="2600" dirty="0" smtClean="0"/>
              <a:t>Agency $25,000.01 &lt; $50,000 (all registered vendors)</a:t>
            </a:r>
          </a:p>
          <a:p>
            <a:pPr lvl="1"/>
            <a:r>
              <a:rPr lang="en-US" sz="2200" i="1" u="sng" dirty="0" smtClean="0">
                <a:solidFill>
                  <a:srgbClr val="0070C0"/>
                </a:solidFill>
              </a:rPr>
              <a:t>Request for Proposal (RFP) </a:t>
            </a:r>
            <a:r>
              <a:rPr lang="en-US" sz="2200" i="1" u="sng" dirty="0">
                <a:solidFill>
                  <a:srgbClr val="0070C0"/>
                </a:solidFill>
              </a:rPr>
              <a:t>or Invitation to Bid (ITB) </a:t>
            </a:r>
            <a:r>
              <a:rPr lang="en-US" sz="2200" i="1" u="sng" dirty="0" smtClean="0">
                <a:solidFill>
                  <a:srgbClr val="0070C0"/>
                </a:solidFill>
              </a:rPr>
              <a:t>solicit written proposal from bidders. </a:t>
            </a:r>
            <a:endParaRPr lang="en-US" sz="2200" u="sng" dirty="0" smtClean="0"/>
          </a:p>
          <a:p>
            <a:r>
              <a:rPr lang="en-US" sz="2600" dirty="0" smtClean="0"/>
              <a:t>Agency $50,000.01 &lt; $100,000 (by approval of SPD)</a:t>
            </a:r>
          </a:p>
          <a:p>
            <a:pPr lvl="1"/>
            <a:r>
              <a:rPr lang="en-US" sz="2200" i="1" u="sng" dirty="0" smtClean="0">
                <a:solidFill>
                  <a:srgbClr val="0070C0"/>
                </a:solidFill>
              </a:rPr>
              <a:t>Request for Proposal (RFP) </a:t>
            </a:r>
            <a:r>
              <a:rPr lang="en-US" sz="2200" i="1" u="sng" dirty="0">
                <a:solidFill>
                  <a:srgbClr val="0070C0"/>
                </a:solidFill>
              </a:rPr>
              <a:t>or Invitation to Bid (ITB) solicit </a:t>
            </a:r>
            <a:r>
              <a:rPr lang="en-US" sz="2200" i="1" u="sng" dirty="0" smtClean="0">
                <a:solidFill>
                  <a:srgbClr val="0070C0"/>
                </a:solidFill>
              </a:rPr>
              <a:t>requiring written proposal from suppliers. </a:t>
            </a:r>
            <a:endParaRPr lang="en-US" sz="2200" u="sng" dirty="0" smtClean="0"/>
          </a:p>
          <a:p>
            <a:pPr lvl="1">
              <a:buNone/>
            </a:pP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2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20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2000"/>
                                        <p:tgtEl>
                                          <p:spTgt spid="3">
                                            <p:txEl>
                                              <p:pRg st="6" end="6"/>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2000"/>
                                        <p:tgtEl>
                                          <p:spTgt spid="3">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2000"/>
                                        <p:tgtEl>
                                          <p:spTgt spid="3">
                                            <p:txEl>
                                              <p:pRg st="8" end="8"/>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rgbClr val="740000"/>
                </a:solidFill>
              </a:rPr>
              <a:t>General Procurement Issues </a:t>
            </a:r>
            <a:endParaRPr lang="en-US" b="1" dirty="0">
              <a:solidFill>
                <a:srgbClr val="740000"/>
              </a:solidFill>
            </a:endParaRPr>
          </a:p>
        </p:txBody>
      </p:sp>
      <p:sp>
        <p:nvSpPr>
          <p:cNvPr id="3" name="Content Placeholder 2"/>
          <p:cNvSpPr>
            <a:spLocks noGrp="1"/>
          </p:cNvSpPr>
          <p:nvPr>
            <p:ph idx="1"/>
          </p:nvPr>
        </p:nvSpPr>
        <p:spPr>
          <a:xfrm>
            <a:off x="1371600" y="1371600"/>
            <a:ext cx="7498080" cy="5181600"/>
          </a:xfrm>
        </p:spPr>
        <p:txBody>
          <a:bodyPr>
            <a:normAutofit/>
          </a:bodyPr>
          <a:lstStyle/>
          <a:p>
            <a:r>
              <a:rPr lang="en-US" sz="2800" b="1" i="1" dirty="0" smtClean="0">
                <a:solidFill>
                  <a:srgbClr val="740000"/>
                </a:solidFill>
              </a:rPr>
              <a:t>Requisitions:</a:t>
            </a:r>
          </a:p>
          <a:p>
            <a:pPr lvl="1"/>
            <a:r>
              <a:rPr lang="en-US" sz="2400" i="1" dirty="0" smtClean="0">
                <a:solidFill>
                  <a:srgbClr val="740000"/>
                </a:solidFill>
              </a:rPr>
              <a:t>Agency acquisitions processed by C.P. must be initiated by an agency written request (requisition)</a:t>
            </a:r>
          </a:p>
          <a:p>
            <a:r>
              <a:rPr lang="en-US" sz="2800" b="1" i="1" dirty="0" smtClean="0">
                <a:solidFill>
                  <a:srgbClr val="740000"/>
                </a:solidFill>
              </a:rPr>
              <a:t>Waivers: </a:t>
            </a:r>
          </a:p>
          <a:p>
            <a:pPr lvl="1"/>
            <a:r>
              <a:rPr lang="en-US" i="1" dirty="0" smtClean="0">
                <a:solidFill>
                  <a:srgbClr val="740000"/>
                </a:solidFill>
              </a:rPr>
              <a:t>Title 74 § 85.7.A.1.</a:t>
            </a:r>
          </a:p>
          <a:p>
            <a:pPr lvl="2"/>
            <a:r>
              <a:rPr lang="en-US" sz="2400" i="1" dirty="0" smtClean="0">
                <a:solidFill>
                  <a:schemeClr val="accent3">
                    <a:lumMod val="50000"/>
                  </a:schemeClr>
                </a:solidFill>
              </a:rPr>
              <a:t>The State Purchasing Director may waive or increase the limit authorized for a state agency acquisition by not more than ten percent (10%) to perfect an otherwise valid acquisition in advertently exceeding the limit due to administrative error by the state agency or unforeseeable circumstances</a:t>
            </a:r>
            <a:r>
              <a:rPr lang="en-US" i="1" dirty="0" smtClean="0">
                <a:solidFill>
                  <a:schemeClr val="accent3">
                    <a:lumMod val="75000"/>
                  </a:schemeClr>
                </a:solidFill>
              </a:rPr>
              <a:t>.</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rgbClr val="740000"/>
                </a:solidFill>
              </a:rPr>
              <a:t>General Procurement Issues </a:t>
            </a:r>
            <a:br>
              <a:rPr lang="en-US" b="1" dirty="0" smtClean="0">
                <a:solidFill>
                  <a:srgbClr val="740000"/>
                </a:solidFill>
              </a:rPr>
            </a:br>
            <a:r>
              <a:rPr lang="en-US" sz="3600" b="1" dirty="0" smtClean="0">
                <a:solidFill>
                  <a:srgbClr val="740000"/>
                </a:solidFill>
              </a:rPr>
              <a:t>               (continued</a:t>
            </a:r>
            <a:r>
              <a:rPr lang="en-US" sz="3600" dirty="0" smtClean="0">
                <a:solidFill>
                  <a:srgbClr val="740000"/>
                </a:solidFill>
              </a:rPr>
              <a:t>)</a:t>
            </a:r>
            <a:endParaRPr lang="en-US" sz="3600" dirty="0">
              <a:solidFill>
                <a:srgbClr val="740000"/>
              </a:solidFill>
            </a:endParaRPr>
          </a:p>
        </p:txBody>
      </p:sp>
      <p:sp>
        <p:nvSpPr>
          <p:cNvPr id="3" name="Content Placeholder 2"/>
          <p:cNvSpPr>
            <a:spLocks noGrp="1"/>
          </p:cNvSpPr>
          <p:nvPr>
            <p:ph idx="1"/>
          </p:nvPr>
        </p:nvSpPr>
        <p:spPr/>
        <p:txBody>
          <a:bodyPr>
            <a:normAutofit/>
          </a:bodyPr>
          <a:lstStyle/>
          <a:p>
            <a:r>
              <a:rPr lang="en-US" sz="2800" b="1" dirty="0" smtClean="0">
                <a:solidFill>
                  <a:srgbClr val="740000"/>
                </a:solidFill>
              </a:rPr>
              <a:t>Open Market Purchase</a:t>
            </a:r>
          </a:p>
          <a:p>
            <a:pPr lvl="1"/>
            <a:r>
              <a:rPr lang="en-US" dirty="0" smtClean="0">
                <a:solidFill>
                  <a:srgbClr val="740000"/>
                </a:solidFill>
              </a:rPr>
              <a:t> </a:t>
            </a:r>
            <a:r>
              <a:rPr lang="en-US" sz="2400" dirty="0" smtClean="0">
                <a:solidFill>
                  <a:srgbClr val="740000"/>
                </a:solidFill>
              </a:rPr>
              <a:t>A one-time purchase that does not exceed the threshold requiring competitive bid</a:t>
            </a:r>
          </a:p>
          <a:p>
            <a:pPr marL="365760" lvl="1" indent="-283464">
              <a:spcBef>
                <a:spcPts val="600"/>
              </a:spcBef>
              <a:buSzPct val="80000"/>
              <a:buFont typeface="Wingdings 2"/>
              <a:buChar char=""/>
            </a:pPr>
            <a:r>
              <a:rPr lang="en-US" sz="3200" b="1" dirty="0" smtClean="0">
                <a:solidFill>
                  <a:srgbClr val="740000"/>
                </a:solidFill>
              </a:rPr>
              <a:t>Split Purchasing </a:t>
            </a:r>
          </a:p>
          <a:p>
            <a:pPr lvl="1"/>
            <a:r>
              <a:rPr lang="en-US" sz="2400" dirty="0" smtClean="0">
                <a:solidFill>
                  <a:srgbClr val="740000"/>
                </a:solidFill>
              </a:rPr>
              <a:t>Dividing a known quantity or failing to consolidate a known quantity for purposes of evading a competitive bid requirement or p-card threshold</a:t>
            </a:r>
          </a:p>
          <a:p>
            <a:pPr lvl="1"/>
            <a:r>
              <a:rPr lang="en-US" sz="2400" dirty="0" smtClean="0">
                <a:solidFill>
                  <a:srgbClr val="740000"/>
                </a:solidFill>
              </a:rPr>
              <a:t>Split purchasing is a felony offense  </a:t>
            </a:r>
            <a:r>
              <a:rPr lang="en-US" sz="2400" dirty="0" smtClean="0"/>
              <a:t>    </a:t>
            </a:r>
          </a:p>
          <a:p>
            <a:endParaRPr lang="en-US" dirty="0" smtClean="0"/>
          </a:p>
          <a:p>
            <a:endParaRPr lang="en-US" dirty="0" smtClean="0"/>
          </a:p>
          <a:p>
            <a:pPr lvl="1"/>
            <a:endParaRPr lang="en-US" dirty="0"/>
          </a:p>
        </p:txBody>
      </p:sp>
      <p:pic>
        <p:nvPicPr>
          <p:cNvPr id="23554" name="Picture 2" descr="figure splitting giant arrow in half with a karate chop"/>
          <p:cNvPicPr>
            <a:picLocks noChangeAspect="1" noChangeArrowheads="1"/>
          </p:cNvPicPr>
          <p:nvPr/>
        </p:nvPicPr>
        <p:blipFill>
          <a:blip r:embed="rId2" cstate="print"/>
          <a:srcRect/>
          <a:stretch>
            <a:fillRect/>
          </a:stretch>
        </p:blipFill>
        <p:spPr bwMode="auto">
          <a:xfrm>
            <a:off x="5715000" y="4267200"/>
            <a:ext cx="1831818" cy="1736756"/>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rgbClr val="740000"/>
                </a:solidFill>
              </a:rPr>
              <a:t>General Procurement Issues </a:t>
            </a:r>
            <a:br>
              <a:rPr lang="en-US" b="1" dirty="0" smtClean="0">
                <a:solidFill>
                  <a:srgbClr val="740000"/>
                </a:solidFill>
              </a:rPr>
            </a:br>
            <a:r>
              <a:rPr lang="en-US" b="1" dirty="0" smtClean="0">
                <a:solidFill>
                  <a:srgbClr val="740000"/>
                </a:solidFill>
              </a:rPr>
              <a:t>             </a:t>
            </a:r>
            <a:r>
              <a:rPr lang="en-US" sz="3600" b="1" dirty="0" smtClean="0">
                <a:solidFill>
                  <a:srgbClr val="740000"/>
                </a:solidFill>
              </a:rPr>
              <a:t>  (continued)</a:t>
            </a:r>
            <a:endParaRPr lang="en-US" sz="3600" b="1" dirty="0">
              <a:solidFill>
                <a:srgbClr val="740000"/>
              </a:solidFill>
            </a:endParaRPr>
          </a:p>
        </p:txBody>
      </p:sp>
      <p:sp>
        <p:nvSpPr>
          <p:cNvPr id="3" name="Content Placeholder 2"/>
          <p:cNvSpPr>
            <a:spLocks noGrp="1"/>
          </p:cNvSpPr>
          <p:nvPr>
            <p:ph idx="1"/>
          </p:nvPr>
        </p:nvSpPr>
        <p:spPr>
          <a:xfrm>
            <a:off x="1371600" y="1752600"/>
            <a:ext cx="7498080" cy="4800600"/>
          </a:xfrm>
        </p:spPr>
        <p:txBody>
          <a:bodyPr>
            <a:normAutofit lnSpcReduction="10000"/>
          </a:bodyPr>
          <a:lstStyle/>
          <a:p>
            <a:r>
              <a:rPr lang="en-US" b="1" dirty="0" smtClean="0">
                <a:solidFill>
                  <a:srgbClr val="740000"/>
                </a:solidFill>
              </a:rPr>
              <a:t>Public Finance</a:t>
            </a:r>
          </a:p>
          <a:p>
            <a:pPr lvl="1"/>
            <a:r>
              <a:rPr lang="en-US" sz="2400" dirty="0" smtClean="0">
                <a:solidFill>
                  <a:srgbClr val="740000"/>
                </a:solidFill>
              </a:rPr>
              <a:t>Title 62 in the Oklahoma State Statutes </a:t>
            </a:r>
          </a:p>
          <a:p>
            <a:pPr lvl="1">
              <a:buNone/>
            </a:pPr>
            <a:endParaRPr lang="en-US" dirty="0" smtClean="0">
              <a:solidFill>
                <a:srgbClr val="740000"/>
              </a:solidFill>
            </a:endParaRPr>
          </a:p>
          <a:p>
            <a:r>
              <a:rPr lang="en-US" b="1" dirty="0" smtClean="0">
                <a:solidFill>
                  <a:srgbClr val="740000"/>
                </a:solidFill>
              </a:rPr>
              <a:t>Lease-Purchase Agreements</a:t>
            </a:r>
          </a:p>
          <a:p>
            <a:pPr lvl="1"/>
            <a:r>
              <a:rPr lang="en-US" sz="2600" dirty="0" smtClean="0">
                <a:solidFill>
                  <a:srgbClr val="740000"/>
                </a:solidFill>
                <a:latin typeface="Arial" pitchFamily="34" charset="0"/>
                <a:cs typeface="Arial" pitchFamily="34" charset="0"/>
              </a:rPr>
              <a:t>Title 74 § 85.4.I. 1-4 </a:t>
            </a:r>
          </a:p>
          <a:p>
            <a:pPr lvl="1"/>
            <a:r>
              <a:rPr lang="en-US" sz="2600" dirty="0" smtClean="0">
                <a:solidFill>
                  <a:srgbClr val="740000"/>
                </a:solidFill>
              </a:rPr>
              <a:t>No state agency shall enter into a lease-purchase agreement for real property costing LESS than $50,000</a:t>
            </a:r>
          </a:p>
          <a:p>
            <a:pPr lvl="1"/>
            <a:r>
              <a:rPr lang="en-US" sz="2600" u="sng" dirty="0" smtClean="0">
                <a:solidFill>
                  <a:srgbClr val="740000"/>
                </a:solidFill>
              </a:rPr>
              <a:t>Council of Legislative Bond Oversight </a:t>
            </a:r>
            <a:r>
              <a:rPr lang="en-US" sz="2600" dirty="0" smtClean="0">
                <a:solidFill>
                  <a:srgbClr val="740000"/>
                </a:solidFill>
              </a:rPr>
              <a:t>shall have the authority to determine the most cost effective method for obtaining financing and is subject to provisions of the OK Bond Oversight &amp; reform act.</a:t>
            </a:r>
          </a:p>
          <a:p>
            <a:pPr lvl="1"/>
            <a:r>
              <a:rPr lang="en-US" sz="2600" dirty="0" smtClean="0">
                <a:solidFill>
                  <a:srgbClr val="740000"/>
                </a:solidFill>
              </a:rPr>
              <a:t>Financing shall be competitively bid through Central Purchasing     </a:t>
            </a:r>
            <a:r>
              <a:rPr lang="en-US" sz="2600" cap="all" dirty="0" smtClean="0">
                <a:ln w="9000" cmpd="sng">
                  <a:solidFill>
                    <a:schemeClr val="accent4">
                      <a:shade val="50000"/>
                      <a:satMod val="120000"/>
                    </a:schemeClr>
                  </a:solidFill>
                  <a:prstDash val="solid"/>
                </a:ln>
                <a:solidFill>
                  <a:srgbClr val="740000"/>
                </a:solidFill>
                <a:effectLst>
                  <a:reflection blurRad="12700" stA="28000" endPos="45000" dist="1000" dir="5400000" sy="-100000" algn="bl" rotWithShape="0"/>
                </a:effectLst>
                <a:latin typeface="Arial" pitchFamily="34" charset="0"/>
                <a:cs typeface="Arial" pitchFamily="34" charset="0"/>
              </a:rPr>
              <a:t> </a:t>
            </a:r>
            <a:endParaRPr lang="en-US" sz="2600" dirty="0">
              <a:solidFill>
                <a:srgbClr val="740000"/>
              </a:solidFill>
              <a:latin typeface="Arial" pitchFamily="34" charset="0"/>
              <a:cs typeface="Arial" pitchFamily="34" charset="0"/>
            </a:endParaRPr>
          </a:p>
        </p:txBody>
      </p:sp>
      <p:pic>
        <p:nvPicPr>
          <p:cNvPr id="25602" name="Picture 2" descr="wallet with dollars hanging out"/>
          <p:cNvPicPr>
            <a:picLocks noChangeAspect="1" noChangeArrowheads="1"/>
          </p:cNvPicPr>
          <p:nvPr/>
        </p:nvPicPr>
        <p:blipFill>
          <a:blip r:embed="rId2" cstate="print"/>
          <a:srcRect/>
          <a:stretch>
            <a:fillRect/>
          </a:stretch>
        </p:blipFill>
        <p:spPr bwMode="auto">
          <a:xfrm>
            <a:off x="7467600" y="1676400"/>
            <a:ext cx="1676400" cy="16764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rgbClr val="740000"/>
                </a:solidFill>
              </a:rPr>
              <a:t>General Procurement Issues </a:t>
            </a:r>
            <a:br>
              <a:rPr lang="en-US" b="1" dirty="0" smtClean="0">
                <a:solidFill>
                  <a:srgbClr val="740000"/>
                </a:solidFill>
              </a:rPr>
            </a:br>
            <a:r>
              <a:rPr lang="en-US" b="1" dirty="0" smtClean="0">
                <a:solidFill>
                  <a:srgbClr val="740000"/>
                </a:solidFill>
              </a:rPr>
              <a:t>               </a:t>
            </a:r>
            <a:r>
              <a:rPr lang="en-US" sz="3600" b="1" dirty="0" smtClean="0">
                <a:solidFill>
                  <a:srgbClr val="740000"/>
                </a:solidFill>
              </a:rPr>
              <a:t>(continued)</a:t>
            </a:r>
            <a:endParaRPr lang="en-US" sz="3600" dirty="0"/>
          </a:p>
        </p:txBody>
      </p:sp>
      <p:sp>
        <p:nvSpPr>
          <p:cNvPr id="3" name="Content Placeholder 2"/>
          <p:cNvSpPr>
            <a:spLocks noGrp="1"/>
          </p:cNvSpPr>
          <p:nvPr>
            <p:ph idx="1"/>
          </p:nvPr>
        </p:nvSpPr>
        <p:spPr>
          <a:xfrm>
            <a:off x="1447800" y="1676400"/>
            <a:ext cx="7498080" cy="4800600"/>
          </a:xfrm>
        </p:spPr>
        <p:txBody>
          <a:bodyPr>
            <a:normAutofit lnSpcReduction="10000"/>
          </a:bodyPr>
          <a:lstStyle/>
          <a:p>
            <a:r>
              <a:rPr lang="en-US" b="1" dirty="0" smtClean="0">
                <a:solidFill>
                  <a:srgbClr val="740000"/>
                </a:solidFill>
              </a:rPr>
              <a:t>Public Sale Procedures </a:t>
            </a:r>
            <a:r>
              <a:rPr lang="en-US" sz="2600" b="1" dirty="0" smtClean="0">
                <a:solidFill>
                  <a:srgbClr val="740000"/>
                </a:solidFill>
              </a:rPr>
              <a:t>(74.85.44.C.)</a:t>
            </a:r>
          </a:p>
          <a:p>
            <a:pPr lvl="1"/>
            <a:r>
              <a:rPr lang="en-US" sz="2500" dirty="0" smtClean="0">
                <a:solidFill>
                  <a:srgbClr val="740000"/>
                </a:solidFill>
              </a:rPr>
              <a:t>It is unlawful to enter into a contract in which the agency furnishes materials or equipment to be used by the vendor if the contract allows the vendor to acquire ownership except through competitive bid</a:t>
            </a:r>
          </a:p>
          <a:p>
            <a:r>
              <a:rPr lang="en-US" b="1" dirty="0" smtClean="0">
                <a:solidFill>
                  <a:srgbClr val="740000"/>
                </a:solidFill>
              </a:rPr>
              <a:t>Statewide Contracts</a:t>
            </a:r>
          </a:p>
          <a:p>
            <a:pPr lvl="1"/>
            <a:r>
              <a:rPr lang="en-US" sz="2500" dirty="0" smtClean="0">
                <a:solidFill>
                  <a:srgbClr val="740000"/>
                </a:solidFill>
              </a:rPr>
              <a:t>Competitively bid by Central Purchasing</a:t>
            </a:r>
          </a:p>
          <a:p>
            <a:pPr lvl="1"/>
            <a:r>
              <a:rPr lang="en-US" sz="2500" dirty="0" smtClean="0">
                <a:solidFill>
                  <a:srgbClr val="740000"/>
                </a:solidFill>
              </a:rPr>
              <a:t>Specific contract period</a:t>
            </a:r>
          </a:p>
          <a:p>
            <a:pPr lvl="1"/>
            <a:r>
              <a:rPr lang="en-US" sz="2500" dirty="0" smtClean="0">
                <a:solidFill>
                  <a:srgbClr val="740000"/>
                </a:solidFill>
              </a:rPr>
              <a:t>Specific type of acquisition</a:t>
            </a:r>
          </a:p>
          <a:p>
            <a:pPr lvl="1"/>
            <a:r>
              <a:rPr lang="en-US" sz="2500" dirty="0" smtClean="0">
                <a:solidFill>
                  <a:srgbClr val="740000"/>
                </a:solidFill>
              </a:rPr>
              <a:t>Indefinite delivery type </a:t>
            </a:r>
          </a:p>
          <a:p>
            <a:pPr lvl="1"/>
            <a:r>
              <a:rPr lang="en-US" sz="2500" dirty="0" smtClean="0">
                <a:solidFill>
                  <a:srgbClr val="740000"/>
                </a:solidFill>
              </a:rPr>
              <a:t>Reduces agency administrative burden by allowing agencies to place orders as supplies or services are needed</a:t>
            </a:r>
          </a:p>
          <a:p>
            <a:pPr lvl="1"/>
            <a:endParaRPr lang="en-US" sz="2200" b="1" dirty="0">
              <a:solidFill>
                <a:srgbClr val="740000"/>
              </a:solidFill>
            </a:endParaRPr>
          </a:p>
        </p:txBody>
      </p:sp>
      <p:pic>
        <p:nvPicPr>
          <p:cNvPr id="24578" name="Picture 2" descr="Figure with giant pencil writing on paper."/>
          <p:cNvPicPr>
            <a:picLocks noChangeAspect="1" noChangeArrowheads="1"/>
          </p:cNvPicPr>
          <p:nvPr/>
        </p:nvPicPr>
        <p:blipFill>
          <a:blip r:embed="rId2" cstate="print"/>
          <a:srcRect/>
          <a:stretch>
            <a:fillRect/>
          </a:stretch>
        </p:blipFill>
        <p:spPr bwMode="auto">
          <a:xfrm>
            <a:off x="7391400" y="3352800"/>
            <a:ext cx="1471188" cy="1860487"/>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tion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Presentation1</Template>
  <TotalTime>363</TotalTime>
  <Words>1119</Words>
  <Application>Microsoft Office PowerPoint</Application>
  <PresentationFormat>On-screen Show (4:3)</PresentationFormat>
  <Paragraphs>157</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Wingdings</vt:lpstr>
      <vt:lpstr>Wingdings 2</vt:lpstr>
      <vt:lpstr>Presentation1</vt:lpstr>
      <vt:lpstr>Purchasing Guidelines</vt:lpstr>
      <vt:lpstr>2015 CPO Training Course </vt:lpstr>
      <vt:lpstr>Ferris Barger State Purchasing Director  Central Purchasing </vt:lpstr>
      <vt:lpstr>   Course Overview</vt:lpstr>
      <vt:lpstr> Course Overview</vt:lpstr>
      <vt:lpstr> Course Overview</vt:lpstr>
      <vt:lpstr>So you want to be a Certified Procurement Officer (CPO)? </vt:lpstr>
      <vt:lpstr>Two year CPO Revalidation</vt:lpstr>
      <vt:lpstr>CENTRAL PURCHASING DIVISION</vt:lpstr>
      <vt:lpstr>What is the primary objective of public procurement?</vt:lpstr>
      <vt:lpstr>PowerPoint Presentation</vt:lpstr>
      <vt:lpstr>The State Purchasing Director</vt:lpstr>
      <vt:lpstr>Chief Information Officer</vt:lpstr>
      <vt:lpstr>PowerPoint Presentation</vt:lpstr>
      <vt:lpstr>PowerPoint Presentation</vt:lpstr>
      <vt:lpstr>PowerPoint Presentation</vt:lpstr>
      <vt:lpstr>Statute and Rule Changes (HB 1032)  </vt:lpstr>
      <vt:lpstr>Impact of House Bill 1032 on Central Purchasing Act (Title 74) effective August 26, 2009</vt:lpstr>
      <vt:lpstr>Impact of House Bill 1032 on Central Purchasing Act (cont.)</vt:lpstr>
      <vt:lpstr>PowerPoint Presentation</vt:lpstr>
      <vt:lpstr>PowerPoint Presentation</vt:lpstr>
      <vt:lpstr>What solicitation process do I utilize????   </vt:lpstr>
      <vt:lpstr>General Procurement Issues </vt:lpstr>
      <vt:lpstr>General Procurement Issues                 (continued)</vt:lpstr>
      <vt:lpstr>General Procurement Issues                 (continued)</vt:lpstr>
      <vt:lpstr>General Procurement Issues                 (continued)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111824</dc:creator>
  <cp:lastModifiedBy>Jan Hall</cp:lastModifiedBy>
  <cp:revision>47</cp:revision>
  <dcterms:created xsi:type="dcterms:W3CDTF">2015-02-12T21:00:25Z</dcterms:created>
  <dcterms:modified xsi:type="dcterms:W3CDTF">2015-09-14T18:45:12Z</dcterms:modified>
</cp:coreProperties>
</file>