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256" r:id="rId2"/>
    <p:sldId id="319" r:id="rId3"/>
    <p:sldId id="320" r:id="rId4"/>
    <p:sldId id="321" r:id="rId5"/>
    <p:sldId id="276" r:id="rId6"/>
    <p:sldId id="283" r:id="rId7"/>
    <p:sldId id="314" r:id="rId8"/>
    <p:sldId id="286" r:id="rId9"/>
    <p:sldId id="285" r:id="rId10"/>
    <p:sldId id="287" r:id="rId11"/>
    <p:sldId id="309" r:id="rId12"/>
    <p:sldId id="313" r:id="rId13"/>
    <p:sldId id="294" r:id="rId14"/>
    <p:sldId id="284" r:id="rId15"/>
    <p:sldId id="318" r:id="rId16"/>
    <p:sldId id="289" r:id="rId17"/>
    <p:sldId id="290" r:id="rId18"/>
    <p:sldId id="297" r:id="rId19"/>
    <p:sldId id="311" r:id="rId20"/>
    <p:sldId id="292" r:id="rId21"/>
    <p:sldId id="293" r:id="rId22"/>
    <p:sldId id="269" r:id="rId23"/>
    <p:sldId id="272" r:id="rId24"/>
  </p:sldIdLst>
  <p:sldSz cx="9144000" cy="6858000" type="screen4x3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333399"/>
    <a:srgbClr val="B5ACD4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047" autoAdjust="0"/>
    <p:restoredTop sz="94017" autoAdjust="0"/>
  </p:normalViewPr>
  <p:slideViewPr>
    <p:cSldViewPr>
      <p:cViewPr varScale="1">
        <p:scale>
          <a:sx n="73" d="100"/>
          <a:sy n="73" d="100"/>
        </p:scale>
        <p:origin x="61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519A7444-1F3C-400B-9A6A-FD16AD6E4F1F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7136"/>
            <a:ext cx="5608320" cy="4156234"/>
          </a:xfrm>
          <a:prstGeom prst="rect">
            <a:avLst/>
          </a:prstGeom>
        </p:spPr>
        <p:txBody>
          <a:bodyPr vert="horz" lIns="92830" tIns="46415" rIns="92830" bIns="464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8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34568985-991F-4E85-BF74-AB33F4A098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751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68985-991F-4E85-BF74-AB33F4A098A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33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DE50C-348D-40DF-AEAC-405348C5E09A}" type="datetime1">
              <a:rPr lang="en-US" smtClean="0"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84E92-B121-4C44-A520-0212EAFCF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1430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69294-11E8-48C0-A9CC-6A83A3986580}" type="datetime1">
              <a:rPr lang="en-US" smtClean="0"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 marL="342900" indent="-342900">
              <a:spcBef>
                <a:spcPct val="20000"/>
              </a:spcBef>
              <a:defRPr/>
            </a:pPr>
            <a:endParaRPr lang="en-US" b="1" dirty="0" smtClean="0">
              <a:solidFill>
                <a:srgbClr val="0070C0"/>
              </a:solidFill>
              <a:latin typeface="Californian FB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3476B-BC2E-4EEA-AF11-9BC6DA6274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1430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A4277-31C4-4E3D-8CC7-6DE2088B7986}" type="datetime1">
              <a:rPr lang="en-US" smtClean="0"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8C0C1-F891-4B25-ABF0-2917080EC6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A01A5-03C8-4D7D-A545-E1E22F0808BA}" type="datetime1">
              <a:rPr lang="en-US" smtClean="0"/>
              <a:t>5/27/2016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81288-A828-4847-BF97-DA866067AA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1430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96C3A-EED6-463E-9ED1-8C0DCEC9948E}" type="datetime1">
              <a:rPr lang="en-US" smtClean="0"/>
              <a:t>5/27/2016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9144F-BA5E-4F8C-A90F-2B1D22BE00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1430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91613-5599-4206-9CBC-C4A51973A87F}" type="datetime1">
              <a:rPr lang="en-US" smtClean="0"/>
              <a:t>5/27/2016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89849-B121-4A87-880A-5E041E676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D4DBB-1E85-4D48-871E-9B09F5823533}" type="datetime1">
              <a:rPr lang="en-US" smtClean="0"/>
              <a:t>5/27/2016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25471-9F47-474A-9DF3-551FE1A31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5BDD2-4392-4213-B876-64ED1C8DDD1D}" type="datetime1">
              <a:rPr lang="en-US" smtClean="0"/>
              <a:t>5/27/2016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25EBD-A863-4142-A17F-B5CA2CB59A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D8E0B-6B76-43AF-BFE8-D3C5DA472EC9}" type="datetime1">
              <a:rPr lang="en-US" smtClean="0"/>
              <a:t>5/27/2016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F4ED8-7645-4E76-93BF-046813260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E50D4-A6AC-4923-8EBA-BD66C45A4F02}" type="datetime1">
              <a:rPr lang="en-US" smtClean="0"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18D59-B7D9-4EC7-A1B3-A38EA031BE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F102F-6185-4EFE-9E48-33464ED62A15}" type="datetime1">
              <a:rPr lang="en-US" smtClean="0"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291F3-8942-4AA9-AD32-FAD877E4AF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0367590-4380-4FBB-99E1-D8A2F773CED6}" type="datetime1">
              <a:rPr lang="en-US" smtClean="0"/>
              <a:t>5/27/2016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57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E31AEA7E-B046-4A1F-9719-650F80375D9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k.gov/DCS/Fleet_Management/Vehicle_Owning_Agencies/index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k.gov/dcs/calculator/welcome.php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k.gov/DCS/Fleet_Management/FM_FAQs/index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8"/>
          <p:cNvSpPr txBox="1">
            <a:spLocks/>
          </p:cNvSpPr>
          <p:nvPr/>
        </p:nvSpPr>
        <p:spPr bwMode="auto">
          <a:xfrm>
            <a:off x="0" y="1066800"/>
            <a:ext cx="9144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anose="020F0502020204030204" pitchFamily="34" charset="0"/>
              </a:rPr>
              <a:t>Office of Management and </a:t>
            </a:r>
            <a:endParaRPr lang="en-US" dirty="0" smtClean="0">
              <a:latin typeface="Calibri" panose="020F0502020204030204" pitchFamily="34" charset="0"/>
            </a:endParaRPr>
          </a:p>
          <a:p>
            <a:pPr eaLnBrk="1" hangingPunct="1"/>
            <a:r>
              <a:rPr lang="en-US" dirty="0" smtClean="0">
                <a:latin typeface="Calibri" panose="020F0502020204030204" pitchFamily="34" charset="0"/>
              </a:rPr>
              <a:t>Enterprise Services</a:t>
            </a:r>
          </a:p>
          <a:p>
            <a:pPr eaLnBrk="1" hangingPunct="1"/>
            <a:endParaRPr lang="en-US" dirty="0" smtClean="0">
              <a:latin typeface="Calibri" panose="020F0502020204030204" pitchFamily="34" charset="0"/>
            </a:endParaRPr>
          </a:p>
          <a:p>
            <a:pPr eaLnBrk="1" hangingPunct="1"/>
            <a:r>
              <a:rPr lang="en-US" dirty="0" smtClean="0">
                <a:latin typeface="Calibri" panose="020F0502020204030204" pitchFamily="34" charset="0"/>
              </a:rPr>
              <a:t>Fleet </a:t>
            </a:r>
            <a:r>
              <a:rPr lang="en-US" dirty="0">
                <a:latin typeface="Calibri" panose="020F0502020204030204" pitchFamily="34" charset="0"/>
              </a:rPr>
              <a:t>Management </a:t>
            </a:r>
            <a:endParaRPr lang="en-US" dirty="0" smtClean="0">
              <a:latin typeface="Calibri" panose="020F050202020403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657600" y="6356350"/>
            <a:ext cx="2133600" cy="365125"/>
          </a:xfrm>
        </p:spPr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4200" dirty="0" smtClean="0">
                <a:latin typeface="Calibri" panose="020F0502020204030204" pitchFamily="34" charset="0"/>
              </a:rPr>
              <a:t>Overview</a:t>
            </a:r>
          </a:p>
        </p:txBody>
      </p:sp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381000" y="1600201"/>
            <a:ext cx="8458200" cy="35814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Calibri" panose="020F0502020204030204" pitchFamily="34" charset="0"/>
              </a:rPr>
              <a:t>Fleet Management</a:t>
            </a:r>
          </a:p>
          <a:p>
            <a:pPr marL="0" indent="0" algn="ctr">
              <a:buNone/>
            </a:pPr>
            <a:endParaRPr lang="en-US" dirty="0">
              <a:latin typeface="Calibri" panose="020F050202020403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</a:rPr>
              <a:t>Options </a:t>
            </a:r>
            <a:r>
              <a:rPr lang="en-US" dirty="0">
                <a:latin typeface="Calibri" panose="020F0502020204030204" pitchFamily="34" charset="0"/>
              </a:rPr>
              <a:t>of satisfying </a:t>
            </a:r>
            <a:r>
              <a:rPr lang="en-US" dirty="0" smtClean="0">
                <a:latin typeface="Calibri" panose="020F0502020204030204" pitchFamily="34" charset="0"/>
              </a:rPr>
              <a:t>agency </a:t>
            </a:r>
            <a:r>
              <a:rPr lang="en-US" dirty="0">
                <a:latin typeface="Calibri" panose="020F0502020204030204" pitchFamily="34" charset="0"/>
              </a:rPr>
              <a:t>transportation </a:t>
            </a:r>
            <a:r>
              <a:rPr lang="en-US" dirty="0" smtClean="0">
                <a:latin typeface="Calibri" panose="020F0502020204030204" pitchFamily="34" charset="0"/>
              </a:rPr>
              <a:t>needs.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" panose="020F0502020204030204" pitchFamily="34" charset="0"/>
              </a:rPr>
              <a:t>Benefits </a:t>
            </a:r>
            <a:r>
              <a:rPr lang="en-US" dirty="0">
                <a:latin typeface="Calibri" panose="020F0502020204030204" pitchFamily="34" charset="0"/>
              </a:rPr>
              <a:t>each solution </a:t>
            </a:r>
            <a:r>
              <a:rPr lang="en-US" dirty="0" smtClean="0">
                <a:latin typeface="Calibri" panose="020F0502020204030204" pitchFamily="34" charset="0"/>
              </a:rPr>
              <a:t>provides.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</a:rPr>
              <a:t>R</a:t>
            </a:r>
            <a:r>
              <a:rPr lang="en-US" dirty="0" smtClean="0">
                <a:latin typeface="Calibri" panose="020F0502020204030204" pitchFamily="34" charset="0"/>
              </a:rPr>
              <a:t>esponsibilities </a:t>
            </a:r>
            <a:r>
              <a:rPr lang="en-US" dirty="0">
                <a:latin typeface="Calibri" panose="020F0502020204030204" pitchFamily="34" charset="0"/>
              </a:rPr>
              <a:t>an agency must adhere to from </a:t>
            </a:r>
            <a:r>
              <a:rPr lang="en-US" dirty="0" smtClean="0">
                <a:latin typeface="Calibri" panose="020F0502020204030204" pitchFamily="34" charset="0"/>
              </a:rPr>
              <a:t>procurement </a:t>
            </a:r>
            <a:r>
              <a:rPr lang="en-US" dirty="0">
                <a:latin typeface="Calibri" panose="020F0502020204030204" pitchFamily="34" charset="0"/>
              </a:rPr>
              <a:t>and policy </a:t>
            </a:r>
            <a:r>
              <a:rPr lang="en-US" dirty="0" smtClean="0">
                <a:latin typeface="Calibri" panose="020F0502020204030204" pitchFamily="34" charset="0"/>
              </a:rPr>
              <a:t>views.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8458200" cy="4525963"/>
          </a:xfrm>
        </p:spPr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</a:rPr>
              <a:t>Students will identify all transportation options, including who can own a state vehicle.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</a:rPr>
              <a:t>Students will recall the vehicle life-cycle.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</a:rPr>
              <a:t>Students will recall who must use Trip Optimizer.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</a:rPr>
              <a:t>Students will tell how agency-owned vehicles must be disposed of.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</a:rPr>
              <a:t>Students will memorize what size vehicle they are allowed to lease.</a:t>
            </a:r>
          </a:p>
        </p:txBody>
      </p:sp>
      <p:sp>
        <p:nvSpPr>
          <p:cNvPr id="8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4200" dirty="0" smtClean="0">
                <a:latin typeface="Calibri" panose="020F0502020204030204" pitchFamily="34" charset="0"/>
              </a:rPr>
              <a:t>Learner Outcomes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9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7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Fleet Use Scenarios – Assessment.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Vehicle-owning Agencies Contracts. 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Rental, Trip Calculator/Optimizer, Mileage Reimbursement.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Services.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Fleet Policies and Processes.</a:t>
            </a: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Driver Behavior.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Trends and Initiatives.</a:t>
            </a:r>
            <a:endParaRPr lang="en-US" dirty="0" smtClean="0">
              <a:latin typeface="Calibri" panose="020F0502020204030204" pitchFamily="34" charset="0"/>
            </a:endParaRPr>
          </a:p>
        </p:txBody>
      </p:sp>
      <p:sp>
        <p:nvSpPr>
          <p:cNvPr id="8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4200" dirty="0" smtClean="0">
                <a:latin typeface="Calibri" panose="020F0502020204030204" pitchFamily="34" charset="0"/>
              </a:rPr>
              <a:t>Introduction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31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1. Fleet </a:t>
            </a:r>
            <a:r>
              <a:rPr lang="en-US" sz="2800" dirty="0">
                <a:latin typeface="Calibri" panose="020F0502020204030204" pitchFamily="34" charset="0"/>
              </a:rPr>
              <a:t>Use Scenarios-Assessment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Does the agency: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Own vehicles?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Lease vehicles?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Rent vehicles?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Provide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mileage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reimbursement?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Apply a combination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of any or all listed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above?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/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Have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nothing to do with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travel?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(1/7)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Vehicle Acquisition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Confirm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Authority i.e. 47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156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A. 23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b="1" i="1" u="sng" dirty="0" smtClean="0">
                <a:latin typeface="Calibri" panose="020F0502020204030204" pitchFamily="34" charset="0"/>
                <a:cs typeface="Arial" charset="0"/>
              </a:rPr>
              <a:t>The only agencies authorized to own their own vehicles are the ones with explicit statutory authority.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BEFORE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/>
            </a:r>
            <a:br>
              <a:rPr lang="en-US" sz="2000" dirty="0">
                <a:latin typeface="Calibri" panose="020F0502020204030204" pitchFamily="34" charset="0"/>
                <a:cs typeface="Arial" charset="0"/>
              </a:rPr>
            </a:br>
            <a:r>
              <a:rPr lang="en-US" sz="2000" dirty="0">
                <a:latin typeface="Calibri" panose="020F0502020204030204" pitchFamily="34" charset="0"/>
                <a:cs typeface="Arial" charset="0"/>
              </a:rPr>
              <a:t>&gt;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10,000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pounds and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less (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47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156.3).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Vehicle Acquisition Request (DCAM-Form-FM-016).</a:t>
            </a: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Unauthorized PO.</a:t>
            </a: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dirty="0" smtClean="0">
                <a:latin typeface="Calibri" panose="020F0502020204030204" pitchFamily="34" charset="0"/>
                <a:cs typeface="Arial" charset="0"/>
              </a:rPr>
              <a:t>Detailed quote from a dealer.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AFTER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(All vehicles)</a:t>
            </a: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dirty="0">
                <a:latin typeface="Calibri" panose="020F0502020204030204" pitchFamily="34" charset="0"/>
                <a:cs typeface="Arial" charset="0"/>
              </a:rPr>
              <a:t>Vehicle Inventory Data </a:t>
            </a:r>
            <a:r>
              <a:rPr lang="en-US" dirty="0" smtClean="0">
                <a:latin typeface="Calibri" panose="020F0502020204030204" pitchFamily="34" charset="0"/>
                <a:cs typeface="Arial" charset="0"/>
              </a:rPr>
              <a:t>Sheet (DCAM-Form-FM-017).</a:t>
            </a:r>
            <a:endParaRPr lang="en-US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(2/7)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(cont.)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Reasons and Conditions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Project revenues and expenditures.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Conduct mission analysis; consider vehicle downsizing.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Pursue alternative fuel replacement targets (state and federal).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  <a:tabLst>
                <a:tab pos="914400" algn="l"/>
              </a:tabLst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Sources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 new through SW035 and SW035C, Mandatory (M).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 new outside SW035.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Buying used from Federal/State Surplus, or state agencies.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28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(3/7)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 startAt="2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Vehicle Maintenance (Service and Parts)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at own garage.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at Fleet Management.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through  SW767, non-Mandatory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Getting parts through SW307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)and tires through SW024 (M).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Servicing and getting parts outside OK contracts and Fleet Management.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(4/7)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 startAt="3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Fueling Vehicles and Paying for Fleet Services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Card, SW101 (M). 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Remembering about Sales Tax Exemption.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Using Level 3 sites for Data and Federal Fuel Tax Exemption.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Requires PIN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FMD Customers only get PIN through FMD.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Agencies authorized to own get PIN from the vendor and notify FMD.</a:t>
            </a:r>
          </a:p>
          <a:p>
            <a:pPr marL="514350" indent="-514350" eaLnBrk="1" hangingPunct="1">
              <a:buSzPct val="100000"/>
              <a:buFont typeface="+mj-lt"/>
              <a:buAutoNum type="arabicPeriod" startAt="3"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(5/7)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 startAt="4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Vehicle Disposal</a:t>
            </a:r>
            <a:endParaRPr lang="en-US" sz="22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Disposal conditions 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78b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)</a:t>
            </a: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2 years or older.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60,000 miles or more.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Repairs needed exceed $2,500.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DCAM-Form-SS-001V must be submitted to Fleet Management first.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Selling vehicles through State Surplus.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Selling vehicle through own auctions or sale events.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Agencies (6/7)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 startAt="4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Vehicle Disposal (cont.)</a:t>
            </a:r>
            <a:endParaRPr lang="en-US" sz="22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Oklahoma:        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Management: 120,000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miles.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Dept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. of Transportation: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175,000.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Dept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. Public Safety: 115,000 –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170,000.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Other States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Utah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:              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105,000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miles (min 2 years, max 12 years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Oregon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:          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115,000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(3 years) – 140,000 (8years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Georgia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:         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135,000 miles.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Illinois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:           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150,000 miles.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26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2. Vehicle-owning </a:t>
            </a:r>
            <a:r>
              <a:rPr lang="en-US" sz="2800" dirty="0">
                <a:latin typeface="Calibri" panose="020F0502020204030204" pitchFamily="34" charset="0"/>
              </a:rPr>
              <a:t>Agencies </a:t>
            </a:r>
            <a:r>
              <a:rPr lang="en-US" sz="2800" dirty="0" smtClean="0">
                <a:latin typeface="Calibri" panose="020F0502020204030204" pitchFamily="34" charset="0"/>
              </a:rPr>
              <a:t>(7/7)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SzPct val="100000"/>
              <a:buFont typeface="+mj-lt"/>
              <a:buAutoNum type="arabicPeriod" startAt="5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Mandatory Reporting</a:t>
            </a:r>
            <a:endParaRPr lang="en-US" sz="22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Federal        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Energy Policy Act (</a:t>
            </a:r>
            <a:r>
              <a:rPr lang="en-US" sz="1600" dirty="0" err="1">
                <a:latin typeface="Calibri" panose="020F0502020204030204" pitchFamily="34" charset="0"/>
                <a:cs typeface="Arial" charset="0"/>
              </a:rPr>
              <a:t>EPAct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- Acquiring Alternative Fuel Vehicles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/>
            </a:r>
            <a:br>
              <a:rPr lang="en-US" sz="1600" dirty="0" smtClean="0">
                <a:latin typeface="Calibri" panose="020F0502020204030204" pitchFamily="34" charset="0"/>
                <a:cs typeface="Arial" charset="0"/>
              </a:rPr>
            </a:b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			(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CNG, LPG, E-85/FFV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EIA-886, Annual Survey of Alternative Fueled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Vehicles.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State of Oklahoma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Form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016 - Vehicle Acquisition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Request.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Form 017 - Fleet Inventory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Report.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Monthly reporting</a:t>
            </a: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MMR – leasing customers.</a:t>
            </a:r>
          </a:p>
          <a:p>
            <a:pPr marL="1771650" lvl="3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MFR – owning agencies.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Form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001V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- Surplus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Transfers.</a:t>
            </a:r>
          </a:p>
          <a:p>
            <a:pPr marL="800100" lvl="2" indent="0" eaLnBrk="1" hangingPunct="1">
              <a:buSzPct val="100000"/>
              <a:buNone/>
            </a:pP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buSzPct val="100000"/>
              <a:buNone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More at: </a:t>
            </a:r>
            <a:r>
              <a:rPr lang="en-US" sz="1600" dirty="0">
                <a:latin typeface="Calibri" panose="020F0502020204030204" pitchFamily="34" charset="0"/>
                <a:cs typeface="Arial" charset="0"/>
                <a:hlinkClick r:id="rId2"/>
              </a:rPr>
              <a:t>http://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  <a:hlinkClick r:id="rId2"/>
              </a:rPr>
              <a:t>www.ok.gov/DCS/Fleet_Management/Vehicle_Owning_Agencies/index.html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70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3. Vehicle Rental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>
          <a:xfrm>
            <a:off x="457200" y="1600201"/>
            <a:ext cx="8458200" cy="4267200"/>
          </a:xfrm>
        </p:spPr>
        <p:txBody>
          <a:bodyPr/>
          <a:lstStyle/>
          <a:p>
            <a:pPr>
              <a:buSzPct val="10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State Rental: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Management: Fixed rate plus mileage after 80 miles.</a:t>
            </a:r>
            <a:br>
              <a:rPr lang="en-US" sz="2000" dirty="0" smtClean="0">
                <a:latin typeface="Calibri" panose="020F0502020204030204" pitchFamily="34" charset="0"/>
                <a:cs typeface="Arial" charset="0"/>
              </a:rPr>
            </a:b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New online reservations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: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  <a:hlinkClick r:id="rId2"/>
              </a:rPr>
              <a:t>https</a:t>
            </a:r>
            <a:r>
              <a:rPr lang="en-US" sz="2000" dirty="0">
                <a:latin typeface="Calibri" panose="020F0502020204030204" pitchFamily="34" charset="0"/>
                <a:cs typeface="Arial" charset="0"/>
                <a:hlinkClick r:id="rId2"/>
              </a:rPr>
              <a:t>://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  <a:hlinkClick r:id="rId2"/>
              </a:rPr>
              <a:t>www.ok.gov/dcs/calculator/welcome.php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OU: Fixed rate plus fuel. 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OSU: Fixed rate plus mileage.</a:t>
            </a:r>
          </a:p>
          <a:p>
            <a:pPr marL="0" indent="0">
              <a:buSzPct val="100000"/>
              <a:buNone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  <a:p>
            <a:pPr>
              <a:buSzPct val="10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Vendor Rental: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Vendors on SW771 (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nM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): Fixed rate plus fuel (insurance included).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Vendors outside on SW771: Fixed rate plus fuel (insurance n-included).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Note: No 6% rental sales tax on state rentals from private vendors.</a:t>
            </a:r>
          </a:p>
          <a:p>
            <a:pPr marL="514350" lvl="1" indent="-514350" eaLnBrk="1" hangingPunct="1">
              <a:buSzPct val="10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buSzPct val="100000"/>
              <a:buNone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31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3. Mileage Reimbursement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Mileage Reimbursement (74 O.S.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§ 85.45k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)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Current IRS rate $0.54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500.2).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Calculator/</a:t>
            </a:r>
            <a:r>
              <a:rPr lang="en-US" sz="2000" b="1" i="1" u="sng" dirty="0" smtClean="0">
                <a:latin typeface="Calibri" panose="020F0502020204030204" pitchFamily="34" charset="0"/>
                <a:cs typeface="Arial" charset="0"/>
              </a:rPr>
              <a:t>Trip </a:t>
            </a:r>
            <a:r>
              <a:rPr lang="en-US" sz="2000" b="1" i="1" u="sng" dirty="0">
                <a:latin typeface="Calibri" panose="020F0502020204030204" pitchFamily="34" charset="0"/>
                <a:cs typeface="Arial" charset="0"/>
              </a:rPr>
              <a:t>Optimizer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 (74 O.S.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§ 85.45l)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Over 100 miles per day.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Any way appropriated agencies.</a:t>
            </a: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marL="1314450" lvl="2" indent="-514350" eaLnBrk="1" hangingPunct="1">
              <a:buSzPct val="100000"/>
              <a:buFont typeface="Courier New" pitchFamily="49" charset="0"/>
              <a:buChar char="o"/>
            </a:pPr>
            <a:r>
              <a:rPr lang="en-US" sz="1600" b="1" i="1" u="sng" dirty="0" smtClean="0">
                <a:latin typeface="Calibri" panose="020F0502020204030204" pitchFamily="34" charset="0"/>
                <a:cs typeface="Arial" charset="0"/>
              </a:rPr>
              <a:t>Smallest vehicle for travel needed is the one allowed to lease.</a:t>
            </a:r>
          </a:p>
          <a:p>
            <a:pPr marL="514350" lvl="1" indent="-514350" eaLnBrk="1" hangingPunct="1">
              <a:buSzPct val="100000"/>
              <a:buNone/>
            </a:pPr>
            <a:endParaRPr lang="en-US" sz="2000" u="sng" dirty="0" smtClean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8"/>
          <p:cNvSpPr>
            <a:spLocks noGrp="1"/>
          </p:cNvSpPr>
          <p:nvPr>
            <p:ph type="title"/>
          </p:nvPr>
        </p:nvSpPr>
        <p:spPr>
          <a:xfrm>
            <a:off x="0" y="503238"/>
            <a:ext cx="9144000" cy="1020762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Calibri" panose="020F0502020204030204" pitchFamily="34" charset="0"/>
              </a:rPr>
              <a:t>4</a:t>
            </a:r>
            <a:r>
              <a:rPr lang="en-US" sz="2800" dirty="0" smtClean="0">
                <a:latin typeface="Calibri" panose="020F0502020204030204" pitchFamily="34" charset="0"/>
              </a:rPr>
              <a:t>. Fleet Management Services</a:t>
            </a:r>
          </a:p>
        </p:txBody>
      </p:sp>
      <p:sp>
        <p:nvSpPr>
          <p:cNvPr id="3076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SzPct val="150000"/>
              <a:buNone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Lease Rates: 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Include maintenance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, road assistance,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insurance,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loaner (OKC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Don’t include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fuel, </a:t>
            </a:r>
            <a:r>
              <a:rPr lang="en-US" sz="2000" dirty="0" err="1" smtClean="0">
                <a:latin typeface="Calibri" panose="020F0502020204030204" pitchFamily="34" charset="0"/>
                <a:cs typeface="Arial" charset="0"/>
              </a:rPr>
              <a:t>pikepass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 and deductible.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Utilization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monitored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continuously.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Pricing established at beginning of new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lease.</a:t>
            </a:r>
            <a:endParaRPr lang="en-US" sz="2000" dirty="0">
              <a:latin typeface="Calibri" panose="020F0502020204030204" pitchFamily="34" charset="0"/>
              <a:cs typeface="Arial" charset="0"/>
            </a:endParaRP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Pricing may be revised at each Fiscal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Year. </a:t>
            </a:r>
          </a:p>
          <a:p>
            <a:pPr marL="914400" lvl="1" indent="-514350" eaLnBrk="1" hangingPunct="1">
              <a:buSzPct val="100000"/>
              <a:buFont typeface="Courier New" pitchFamily="49" charset="0"/>
              <a:buChar char="o"/>
            </a:pPr>
            <a:r>
              <a:rPr lang="en-US" sz="2000" dirty="0">
                <a:latin typeface="Calibri" panose="020F0502020204030204" pitchFamily="34" charset="0"/>
                <a:cs typeface="Arial" charset="0"/>
              </a:rPr>
              <a:t>Rate based on vehicle class and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year</a:t>
            </a:r>
          </a:p>
          <a:p>
            <a:pPr marL="914400" lvl="1" indent="-280988" eaLnBrk="1" hangingPunct="1">
              <a:buSzPct val="100000"/>
              <a:buFont typeface="Courier New" pitchFamily="49" charset="0"/>
              <a:buChar char="o"/>
            </a:pP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Ex: 2015 </a:t>
            </a:r>
            <a:r>
              <a:rPr lang="en-US" sz="2000" dirty="0">
                <a:latin typeface="Calibri" panose="020F0502020204030204" pitchFamily="34" charset="0"/>
                <a:cs typeface="Arial" charset="0"/>
              </a:rPr>
              <a:t>Ford Focus: </a:t>
            </a:r>
            <a:r>
              <a:rPr lang="en-US" sz="2000" dirty="0" smtClean="0">
                <a:latin typeface="Calibri" panose="020F0502020204030204" pitchFamily="34" charset="0"/>
                <a:cs typeface="Arial" charset="0"/>
              </a:rPr>
              <a:t>U374-19</a:t>
            </a:r>
          </a:p>
          <a:p>
            <a:pPr marL="1314450" lvl="2" indent="-288925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Base lease rate fixed: $374.</a:t>
            </a:r>
          </a:p>
          <a:p>
            <a:pPr marL="1314450" lvl="2" indent="-288925" eaLnBrk="1" hangingPunct="1">
              <a:buSzPct val="100000"/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Mileage over 1,000 miles per month: $0.19 per mile.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marL="514350" lvl="1" indent="-514350" eaLnBrk="1" hangingPunct="1">
              <a:buSzPct val="100000"/>
              <a:buNone/>
            </a:pPr>
            <a:endParaRPr lang="en-US" sz="2000" dirty="0" smtClean="0">
              <a:latin typeface="Calibri" panose="020F0502020204030204" pitchFamily="34" charset="0"/>
              <a:cs typeface="Arial" charset="0"/>
            </a:endParaRPr>
          </a:p>
          <a:p>
            <a:pPr marL="514350" indent="-514350" eaLnBrk="1" hangingPunct="1">
              <a:buSzPct val="100000"/>
              <a:buFont typeface="+mj-lt"/>
              <a:buAutoNum type="arabicPeriod"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00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5. Fleet Policies (1/4)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pPr marL="457200" indent="-457200" eaLnBrk="1" hangingPunct="1">
              <a:buSzPct val="100000"/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Reporting (74 O.S.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§ 110.3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.)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Vehicle monthly meter and cost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>
                <a:latin typeface="Calibri" panose="020F0502020204030204" pitchFamily="34" charset="0"/>
                <a:cs typeface="Arial" charset="0"/>
              </a:rPr>
              <a:t>QMR@omes.ok.gov - Leasing agencies monthly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reporting.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>
                <a:latin typeface="Calibri" panose="020F0502020204030204" pitchFamily="34" charset="0"/>
                <a:cs typeface="Arial" charset="0"/>
              </a:rPr>
              <a:t>MFR@omes.ok.gov - Owning agencies monthly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reporting.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Acquisition and sale.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Inventory.</a:t>
            </a:r>
          </a:p>
          <a:p>
            <a:pPr marL="457200" indent="-457200" eaLnBrk="1" hangingPunct="1">
              <a:buSzPct val="100000"/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Utilization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Minimum 12,000 miles per year/1,000 miles per month (74 O.S. § 78. C. 8.).</a:t>
            </a:r>
          </a:p>
          <a:p>
            <a:pPr marL="457200" indent="-457200" eaLnBrk="1" hangingPunct="1">
              <a:buSzPct val="100000"/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Vehicle Marking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Conspicuous lettering stating (47 O.S. § 151)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“</a:t>
            </a:r>
            <a:r>
              <a:rPr lang="en-US" sz="1200" dirty="0">
                <a:latin typeface="Calibri" panose="020F0502020204030204" pitchFamily="34" charset="0"/>
                <a:cs typeface="Arial" charset="0"/>
              </a:rPr>
              <a:t>State of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Oklahoma.” 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The </a:t>
            </a:r>
            <a:r>
              <a:rPr lang="en-US" sz="1200" dirty="0">
                <a:latin typeface="Calibri" panose="020F0502020204030204" pitchFamily="34" charset="0"/>
                <a:cs typeface="Arial" charset="0"/>
              </a:rPr>
              <a:t>name of the department or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institution. 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Unit </a:t>
            </a:r>
            <a:r>
              <a:rPr lang="en-US" sz="1200" dirty="0">
                <a:latin typeface="Calibri" panose="020F0502020204030204" pitchFamily="34" charset="0"/>
                <a:cs typeface="Arial" charset="0"/>
              </a:rPr>
              <a:t># highly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recommended.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Confidential vehicles, exemptions (74 O.S.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§ 78. D.5.)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>
                <a:latin typeface="Calibri" panose="020F0502020204030204" pitchFamily="34" charset="0"/>
                <a:cs typeface="Arial" charset="0"/>
              </a:rPr>
              <a:t>On an agency letterhead to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fleet manager.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>
                <a:latin typeface="Calibri" panose="020F0502020204030204" pitchFamily="34" charset="0"/>
                <a:cs typeface="Arial" charset="0"/>
              </a:rPr>
              <a:t>Employee name and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unit #.</a:t>
            </a:r>
            <a:endParaRPr lang="en-US" sz="12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200" dirty="0">
                <a:latin typeface="Calibri" panose="020F0502020204030204" pitchFamily="34" charset="0"/>
                <a:cs typeface="Arial" charset="0"/>
              </a:rPr>
              <a:t>Reason clearly stated and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relating </a:t>
            </a:r>
            <a:r>
              <a:rPr lang="en-US" sz="1200" dirty="0">
                <a:latin typeface="Calibri" panose="020F0502020204030204" pitchFamily="34" charset="0"/>
                <a:cs typeface="Arial" charset="0"/>
              </a:rPr>
              <a:t>to employee job 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mission.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33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5. </a:t>
            </a:r>
            <a:r>
              <a:rPr lang="en-US" sz="2800" dirty="0">
                <a:latin typeface="Calibri" panose="020F0502020204030204" pitchFamily="34" charset="0"/>
              </a:rPr>
              <a:t>Fleet Policies </a:t>
            </a:r>
            <a:r>
              <a:rPr lang="en-US" sz="2800" dirty="0" smtClean="0">
                <a:latin typeface="Calibri" panose="020F0502020204030204" pitchFamily="34" charset="0"/>
              </a:rPr>
              <a:t>(2/4)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marL="457200" indent="-457200" eaLnBrk="1" hangingPunct="1">
              <a:buSzPct val="100000"/>
              <a:buFont typeface="+mj-lt"/>
              <a:buAutoNum type="arabicPeriod" startAt="4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Work from Home; Driving Vehicle Home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Agency authorization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for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commuting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in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state vehicle, (022).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47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O.S.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§ 156.1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Only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essential employees approved by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governor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(and others) in the performance of their official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duties.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Employee who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regularly receives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after hours emergency calls. </a:t>
            </a:r>
            <a:br>
              <a:rPr lang="en-US" sz="1600" dirty="0" smtClean="0">
                <a:latin typeface="Calibri" panose="020F0502020204030204" pitchFamily="34" charset="0"/>
                <a:cs typeface="Arial" charset="0"/>
              </a:rPr>
            </a:b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(75 miles limit round trip, and authorization to be reviewed every 60 days)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Listed law enforcement and some other agencies.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2007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OK AG 18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Employee's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assigned place of employment is his/her residence and use of a state vehicle is necessary in the performance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of the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employee's official duty.</a:t>
            </a: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1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5. </a:t>
            </a:r>
            <a:r>
              <a:rPr lang="en-US" sz="2800" dirty="0">
                <a:latin typeface="Calibri" panose="020F0502020204030204" pitchFamily="34" charset="0"/>
              </a:rPr>
              <a:t>Fleet </a:t>
            </a:r>
            <a:r>
              <a:rPr lang="en-US" sz="2800" dirty="0" smtClean="0">
                <a:latin typeface="Calibri" panose="020F0502020204030204" pitchFamily="34" charset="0"/>
              </a:rPr>
              <a:t>Policies (3/4)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marL="457200" indent="-457200" eaLnBrk="1" hangingPunct="1">
              <a:buSzPct val="100000"/>
              <a:buFont typeface="+mj-lt"/>
              <a:buAutoNum type="arabicPeriod" startAt="5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Insurance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endParaRPr lang="en-US" sz="18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Liability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[See 51 O.S. § 154(A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)]</a:t>
            </a:r>
          </a:p>
          <a:p>
            <a:pPr lvl="2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General liability provided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by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agency –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standard liability coverage through Risk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Management – </a:t>
            </a:r>
            <a:r>
              <a:rPr lang="en-US" sz="1600" u="sng" dirty="0" smtClean="0">
                <a:latin typeface="Calibri" panose="020F0502020204030204" pitchFamily="34" charset="0"/>
                <a:cs typeface="Arial" charset="0"/>
              </a:rPr>
              <a:t>mandatory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.</a:t>
            </a:r>
          </a:p>
          <a:p>
            <a:pPr lvl="2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Motor vehicle liability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through Risk Management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– </a:t>
            </a:r>
            <a:r>
              <a:rPr lang="en-US" sz="1600" u="sng" dirty="0" smtClean="0">
                <a:latin typeface="Calibri" panose="020F0502020204030204" pitchFamily="34" charset="0"/>
                <a:cs typeface="Arial" charset="0"/>
              </a:rPr>
              <a:t>mandatory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 for agencies with state employees driving vehicles.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en-US" sz="18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1800" dirty="0">
                <a:latin typeface="Calibri" panose="020F0502020204030204" pitchFamily="34" charset="0"/>
                <a:cs typeface="Arial" charset="0"/>
              </a:rPr>
              <a:t>Physical Damage 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– </a:t>
            </a:r>
            <a:r>
              <a:rPr lang="en-US" sz="1800" u="sng" dirty="0" smtClean="0">
                <a:latin typeface="Calibri" panose="020F0502020204030204" pitchFamily="34" charset="0"/>
                <a:cs typeface="Arial" charset="0"/>
              </a:rPr>
              <a:t>Elective</a:t>
            </a: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: </a:t>
            </a:r>
          </a:p>
          <a:p>
            <a:pPr marL="914400" lvl="2" indent="0" eaLnBrk="1" hangingPunct="1">
              <a:buNone/>
            </a:pPr>
            <a:endParaRPr lang="en-US" sz="14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Deductible $2,500 for </a:t>
            </a:r>
            <a:r>
              <a:rPr lang="en-US" sz="1400" dirty="0">
                <a:latin typeface="Calibri" panose="020F0502020204030204" pitchFamily="34" charset="0"/>
                <a:cs typeface="Arial" charset="0"/>
              </a:rPr>
              <a:t>vehicles 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up to $50,000; $5,000 over $50,000.</a:t>
            </a:r>
          </a:p>
          <a:p>
            <a:pPr marL="914400" lvl="2" indent="0" eaLnBrk="1" hangingPunct="1">
              <a:buNone/>
            </a:pPr>
            <a:endParaRPr lang="en-US" sz="14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Note: Does </a:t>
            </a:r>
            <a:r>
              <a:rPr lang="en-US" sz="1400" dirty="0">
                <a:latin typeface="Calibri" panose="020F0502020204030204" pitchFamily="34" charset="0"/>
                <a:cs typeface="Arial" charset="0"/>
              </a:rPr>
              <a:t>not apply to personal vehicles </a:t>
            </a:r>
            <a:r>
              <a:rPr lang="en-US" sz="1400" dirty="0" smtClean="0">
                <a:latin typeface="Calibri" panose="020F0502020204030204" pitchFamily="34" charset="0"/>
                <a:cs typeface="Arial" charset="0"/>
              </a:rPr>
              <a:t>use on state business.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5. </a:t>
            </a:r>
            <a:r>
              <a:rPr lang="en-US" sz="2800" dirty="0">
                <a:latin typeface="Calibri" panose="020F0502020204030204" pitchFamily="34" charset="0"/>
              </a:rPr>
              <a:t>Fleet </a:t>
            </a:r>
            <a:r>
              <a:rPr lang="en-US" sz="2800" dirty="0" smtClean="0">
                <a:latin typeface="Calibri" panose="020F0502020204030204" pitchFamily="34" charset="0"/>
              </a:rPr>
              <a:t>Policies (4/4)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marL="457200" indent="-457200" eaLnBrk="1" hangingPunct="1">
              <a:buSzPct val="100000"/>
              <a:buFont typeface="+mj-lt"/>
              <a:buAutoNum type="arabicPeriod" startAt="5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Insurance – cont.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latin typeface="Calibri" panose="020F0502020204030204" pitchFamily="34" charset="0"/>
                <a:cs typeface="Arial" charset="0"/>
              </a:rPr>
              <a:t>Primary Authorized Users/Drivers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Risk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Management’s Auto Liability Program provides insurance coverage to </a:t>
            </a:r>
            <a:r>
              <a:rPr lang="en-US" sz="1600" u="sng" dirty="0">
                <a:latin typeface="Calibri" panose="020F0502020204030204" pitchFamily="34" charset="0"/>
                <a:cs typeface="Arial" charset="0"/>
              </a:rPr>
              <a:t>state employees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 while in the </a:t>
            </a:r>
            <a:r>
              <a:rPr lang="en-US" sz="1600" u="sng" dirty="0" smtClean="0">
                <a:latin typeface="Calibri" panose="020F0502020204030204" pitchFamily="34" charset="0"/>
                <a:cs typeface="Arial" charset="0"/>
              </a:rPr>
              <a:t>scope </a:t>
            </a:r>
            <a:r>
              <a:rPr lang="en-US" sz="1600" u="sng" dirty="0">
                <a:latin typeface="Calibri" panose="020F0502020204030204" pitchFamily="34" charset="0"/>
                <a:cs typeface="Arial" charset="0"/>
              </a:rPr>
              <a:t>of </a:t>
            </a:r>
            <a:r>
              <a:rPr lang="en-US" sz="1600" u="sng" dirty="0" smtClean="0">
                <a:latin typeface="Calibri" panose="020F0502020204030204" pitchFamily="34" charset="0"/>
                <a:cs typeface="Arial" charset="0"/>
              </a:rPr>
              <a:t>employment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 only.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/>
            </a:r>
            <a:br>
              <a:rPr lang="en-US" sz="1600" dirty="0">
                <a:latin typeface="Calibri" panose="020F0502020204030204" pitchFamily="34" charset="0"/>
                <a:cs typeface="Arial" charset="0"/>
              </a:rPr>
            </a:b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(it </a:t>
            </a:r>
            <a:r>
              <a:rPr lang="en-US" sz="1200" dirty="0">
                <a:latin typeface="Calibri" panose="020F0502020204030204" pitchFamily="34" charset="0"/>
                <a:cs typeface="Arial" charset="0"/>
              </a:rPr>
              <a:t>does not cover any individual failing to meet the definition of an employee under Oklahoma Governmental Tort Claims Act.  [Refer to the following: 51 O.S. 151 et seq.; 51 O.S. § 152 (7); 51 O.S. § 152 (12); 51 O.S. 152.1 (A) and (B); 51 O.S. 153 (A) and (B); 51 O.S. § 155, specifically exemption 18 related to contractors</a:t>
            </a:r>
            <a:r>
              <a:rPr lang="en-US" sz="1200" dirty="0" smtClean="0">
                <a:latin typeface="Calibri" panose="020F0502020204030204" pitchFamily="34" charset="0"/>
                <a:cs typeface="Arial" charset="0"/>
              </a:rPr>
              <a:t>*.])</a:t>
            </a:r>
          </a:p>
          <a:p>
            <a:pPr lvl="2" eaLnBrk="1" hangingPunct="1">
              <a:buFont typeface="Courier New" pitchFamily="49" charset="0"/>
              <a:buChar char="o"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Contractors</a:t>
            </a:r>
          </a:p>
          <a:p>
            <a:pPr lvl="3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Business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visitors covered by their own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Workers Comp.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3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Galt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Foundation temporary employees may drive Oklahoma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state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vehicles, provided the temporary employee is contracted through SW800/PS# 1862 with Galt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Foundation.</a:t>
            </a:r>
          </a:p>
          <a:p>
            <a:pPr marL="457200" lvl="1" indent="0" eaLnBrk="1" hangingPunct="1">
              <a:buNone/>
            </a:pP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marL="457200" lvl="1" indent="0" eaLnBrk="1" hangingPunct="1">
              <a:buNone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More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at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  <a:hlinkClick r:id="rId2"/>
              </a:rPr>
              <a:t>http://ok.gov/DCS/Fleet_Management/FM_FAQs/index.html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 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40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685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5. Fleet Processes</a:t>
            </a:r>
            <a:br>
              <a:rPr lang="en-US" sz="2800" dirty="0" smtClean="0">
                <a:latin typeface="Calibri" panose="020F0502020204030204" pitchFamily="34" charset="0"/>
              </a:rPr>
            </a:br>
            <a:r>
              <a:rPr lang="en-US" sz="1800" dirty="0" smtClean="0">
                <a:latin typeface="Calibri" panose="020F0502020204030204" pitchFamily="34" charset="0"/>
              </a:rPr>
              <a:t>The process numbers below can be accessed in the Documents Library on the OMES website.</a:t>
            </a:r>
            <a:r>
              <a:rPr lang="en-US" sz="2800" dirty="0" smtClean="0">
                <a:latin typeface="Calibri" panose="020F0502020204030204" pitchFamily="34" charset="0"/>
              </a:rPr>
              <a:t/>
            </a:r>
            <a:br>
              <a:rPr lang="en-US" sz="2800" dirty="0" smtClean="0">
                <a:latin typeface="Calibri" panose="020F0502020204030204" pitchFamily="34" charset="0"/>
              </a:rPr>
            </a:br>
            <a:endParaRPr lang="en-US" sz="2800" dirty="0" smtClean="0">
              <a:latin typeface="Calibri" panose="020F0502020204030204" pitchFamily="34" charset="0"/>
            </a:endParaRP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>
              <a:buSzPct val="15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Leasing Agencies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Roadside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Assistance (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A001) (lease only).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Accidents and Incidents (A002).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Management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Calculator/Trip Optimizer (D001).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Card (F001).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Preventive Maintenance Services for State-Owned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Vehicles (G001).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Non-Reporting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Automatic Vehicle Location (AVL ) Units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G002.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Monthly Lease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(L001).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Monthly Meter Reading (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MMR) (L002).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Vehicle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Sharing – Creating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Reservations (L003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eaLnBrk="1" hangingPunct="1">
              <a:buSzPct val="15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Universal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CNG Vehicle Self-Service Fueling (F002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</a:t>
            </a:r>
          </a:p>
          <a:p>
            <a:pPr eaLnBrk="1" hangingPunct="1">
              <a:buSzPct val="15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Owning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Agencies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Owning Agencies Vehicle Management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(V001).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49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8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6. Driver Behavior</a:t>
            </a:r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>
              <a:buSzPct val="15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Policies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– </a:t>
            </a:r>
            <a:r>
              <a:rPr lang="en-US" sz="2400" dirty="0">
                <a:latin typeface="Calibri" panose="020F0502020204030204" pitchFamily="34" charset="0"/>
                <a:cs typeface="Arial" charset="0"/>
              </a:rPr>
              <a:t>Driver Responsibility Certification (015C)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Smoking, texting, driving under influence.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Fueling and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fleet purchases.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Suspended DL.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Damages.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5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Technology – Automatic Vehicle Location 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Vehicle codes.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Speeding.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Idling.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5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Defensive Driving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Class</a:t>
            </a:r>
            <a:endParaRPr lang="en-US" sz="1600" dirty="0" smtClean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Usually six-hour one-day class, $30-$50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per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person.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Must be taken within six months from the caused accident (OAC 580:25-9-1 (3)).</a:t>
            </a:r>
          </a:p>
          <a:p>
            <a:pPr lvl="1" eaLnBrk="1" hangingPunct="1">
              <a:buFont typeface="Courier New" pitchFamily="49" charset="0"/>
              <a:buChar char="o"/>
            </a:pPr>
            <a:endParaRPr lang="en-US" sz="16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15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7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7. Initiatives</a:t>
            </a:r>
          </a:p>
        </p:txBody>
      </p:sp>
      <p:sp>
        <p:nvSpPr>
          <p:cNvPr id="15364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SzPct val="15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Fleet </a:t>
            </a: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inventory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Transparency (2012 HB2647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Fleet System (M5) Expansion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Owning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agencies.</a:t>
            </a:r>
            <a:endParaRPr lang="en-US" sz="1600" dirty="0">
              <a:latin typeface="Calibri" panose="020F0502020204030204" pitchFamily="34" charset="0"/>
              <a:cs typeface="Arial" charset="0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Leasing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agencies.</a:t>
            </a:r>
          </a:p>
          <a:p>
            <a:pPr eaLnBrk="1" hangingPunct="1">
              <a:buSzPct val="150000"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50000"/>
            </a:pP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eaLnBrk="1" hangingPunct="1">
              <a:buSzPct val="150000"/>
            </a:pPr>
            <a:r>
              <a:rPr lang="en-US" sz="2400" dirty="0" smtClean="0">
                <a:latin typeface="Calibri" panose="020F0502020204030204" pitchFamily="34" charset="0"/>
                <a:cs typeface="Arial" charset="0"/>
              </a:rPr>
              <a:t>Texting while driving</a:t>
            </a:r>
            <a:endParaRPr lang="en-US" sz="2400" dirty="0">
              <a:latin typeface="Calibri" panose="020F0502020204030204" pitchFamily="34" charset="0"/>
              <a:cs typeface="Arial" charset="0"/>
            </a:endParaRP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HB1965: Act Relating to Texting while Driving (effective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Nov. </a:t>
            </a:r>
            <a:r>
              <a:rPr lang="en-US" sz="1600" dirty="0">
                <a:latin typeface="Calibri" panose="020F0502020204030204" pitchFamily="34" charset="0"/>
                <a:cs typeface="Arial" charset="0"/>
              </a:rPr>
              <a:t>1, 2015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).</a:t>
            </a:r>
            <a:endParaRPr lang="en-US" dirty="0">
              <a:latin typeface="Calibri" panose="020F0502020204030204" pitchFamily="34" charset="0"/>
              <a:cs typeface="Arial" charset="0"/>
            </a:endParaRPr>
          </a:p>
          <a:p>
            <a:pPr marL="0" indent="0" eaLnBrk="1" hangingPunct="1">
              <a:buSzPct val="150000"/>
              <a:buNone/>
            </a:pPr>
            <a:endParaRPr lang="en-US" sz="2400" dirty="0" smtClean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525963"/>
          </a:xfrm>
        </p:spPr>
        <p:txBody>
          <a:bodyPr/>
          <a:lstStyle/>
          <a:p>
            <a:pPr eaLnBrk="1" hangingPunct="1">
              <a:buSzPct val="150000"/>
            </a:pPr>
            <a:r>
              <a:rPr lang="en-US" sz="2400" dirty="0">
                <a:latin typeface="Calibri" panose="020F0502020204030204" pitchFamily="34" charset="0"/>
                <a:cs typeface="Arial" charset="0"/>
              </a:rPr>
              <a:t>CNG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>
                <a:latin typeface="Calibri" panose="020F0502020204030204" pitchFamily="34" charset="0"/>
                <a:cs typeface="Arial" charset="0"/>
              </a:rPr>
              <a:t>NASPO MOU </a:t>
            </a: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&amp; SW035C.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600" dirty="0" smtClean="0">
                <a:latin typeface="Calibri" panose="020F0502020204030204" pitchFamily="34" charset="0"/>
                <a:cs typeface="Arial" charset="0"/>
              </a:rPr>
              <a:t>CNG fill sites: 85.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B81288-A828-4847-BF97-DA866067AABA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7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066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libri" panose="020F0502020204030204" pitchFamily="34" charset="0"/>
              </a:rPr>
              <a:t>Questions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2087181" y="2057400"/>
            <a:ext cx="5029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Office of Management and Enterprise Services </a:t>
            </a: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Capital Assets Management</a:t>
            </a: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Fleet Management </a:t>
            </a: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317 N.E. 31st St., Ste. A</a:t>
            </a:r>
            <a:br>
              <a:rPr lang="en-US" sz="2000" dirty="0" smtClean="0">
                <a:latin typeface="Calibri" panose="020F0502020204030204" pitchFamily="34" charset="0"/>
              </a:rPr>
            </a:br>
            <a:r>
              <a:rPr lang="en-US" sz="2000" dirty="0" smtClean="0">
                <a:latin typeface="Calibri" panose="020F0502020204030204" pitchFamily="34" charset="0"/>
              </a:rPr>
              <a:t>Oklahoma City, OK 73105-4003</a:t>
            </a:r>
            <a:br>
              <a:rPr lang="en-US" sz="2000" dirty="0" smtClean="0">
                <a:latin typeface="Calibri" panose="020F0502020204030204" pitchFamily="34" charset="0"/>
              </a:rPr>
            </a:br>
            <a:r>
              <a:rPr lang="en-US" sz="2000" dirty="0" smtClean="0">
                <a:latin typeface="Calibri" panose="020F0502020204030204" pitchFamily="34" charset="0"/>
              </a:rPr>
              <a:t>Phone: 405-521-2206 Fax: 405-525-2682</a:t>
            </a:r>
            <a:endParaRPr lang="en-US" sz="2000" dirty="0">
              <a:latin typeface="Calibri" panose="020F0502020204030204" pitchFamily="34" charset="0"/>
            </a:endParaRP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www.omes.ok.gov</a:t>
            </a:r>
            <a:endParaRPr lang="en-US" sz="2000" dirty="0">
              <a:latin typeface="Calibri" panose="020F0502020204030204" pitchFamily="34" charset="0"/>
            </a:endParaRP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fmd.lease@omes.ok.gov</a:t>
            </a: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mfr@omes.ok.gov</a:t>
            </a:r>
          </a:p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</a:rPr>
              <a:t>fmd.service@omes.ok.gov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93476B-BC2E-4EEA-AF11-9BC6DA6274C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5056</TotalTime>
  <Words>1258</Words>
  <Application>Microsoft Office PowerPoint</Application>
  <PresentationFormat>On-screen Show (4:3)</PresentationFormat>
  <Paragraphs>264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Californian FB</vt:lpstr>
      <vt:lpstr>Courier New</vt:lpstr>
      <vt:lpstr>Times New Roman</vt:lpstr>
      <vt:lpstr>Office Theme</vt:lpstr>
      <vt:lpstr>PowerPoint Presentation</vt:lpstr>
      <vt:lpstr>Overview</vt:lpstr>
      <vt:lpstr>Learner Outcomes</vt:lpstr>
      <vt:lpstr>Introduction</vt:lpstr>
      <vt:lpstr>1. Fleet Use Scenarios-Assessment</vt:lpstr>
      <vt:lpstr>2. Vehicle-owning Agencies (1/7)</vt:lpstr>
      <vt:lpstr>2. Vehicle-owning Agencies (2/7)</vt:lpstr>
      <vt:lpstr>2. Vehicle-owning Agencies (3/7)</vt:lpstr>
      <vt:lpstr>2. Vehicle-owning Agencies (4/7)</vt:lpstr>
      <vt:lpstr>2. Vehicle-owning Agencies (5/7)</vt:lpstr>
      <vt:lpstr>2. Vehicle-owning Agencies (6/7)</vt:lpstr>
      <vt:lpstr>2. Vehicle-owning Agencies (7/7)</vt:lpstr>
      <vt:lpstr>3. Vehicle Rental</vt:lpstr>
      <vt:lpstr>3. Mileage Reimbursement</vt:lpstr>
      <vt:lpstr>4. Fleet Management Services</vt:lpstr>
      <vt:lpstr>5. Fleet Policies (1/4)</vt:lpstr>
      <vt:lpstr>5. Fleet Policies (2/4)</vt:lpstr>
      <vt:lpstr>5. Fleet Policies (3/4)</vt:lpstr>
      <vt:lpstr>5. Fleet Policies (4/4)</vt:lpstr>
      <vt:lpstr>5. Fleet Processes The process numbers below can be accessed in the Documents Library on the OMES website. </vt:lpstr>
      <vt:lpstr>6. Driver Behavior</vt:lpstr>
      <vt:lpstr>7. Initiatives</vt:lpstr>
      <vt:lpstr>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of Management and Enterprise Services Fleet Management</dc:title>
  <dc:subject>Slideshow on Fleet Management</dc:subject>
  <dc:creator>Terry Zuniga</dc:creator>
  <cp:keywords>Fleet, Management, transportation, vehicle, trip, optimizer</cp:keywords>
  <cp:lastModifiedBy>Jan Hall</cp:lastModifiedBy>
  <cp:revision>449</cp:revision>
  <cp:lastPrinted>2013-03-28T13:55:36Z</cp:lastPrinted>
  <dcterms:created xsi:type="dcterms:W3CDTF">2011-04-25T16:31:51Z</dcterms:created>
  <dcterms:modified xsi:type="dcterms:W3CDTF">2016-05-27T18:00:03Z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nguage">
    <vt:lpwstr>English</vt:lpwstr>
  </property>
</Properties>
</file>