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entation.xml" ContentType="application/vnd.openxmlformats-officedocument.presentationml.presentation.main+xml"/>
  <Override PartName="/ppt/slides/slide24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3.xml" ContentType="application/vnd.openxmlformats-officedocument.presentationml.slide+xml"/>
  <Override PartName="/ppt/slides/slide22.xml" ContentType="application/vnd.openxmlformats-officedocument.presentationml.slide+xml"/>
  <Override PartName="/ppt/slides/slide19.xml" ContentType="application/vnd.openxmlformats-officedocument.presentationml.slide+xml"/>
  <Override PartName="/ppt/slides/slide18.xml" ContentType="application/vnd.openxmlformats-officedocument.presentationml.slide+xml"/>
  <Override PartName="/ppt/slides/slide17.xml" ContentType="application/vnd.openxmlformats-officedocument.presentationml.slide+xml"/>
  <Override PartName="/ppt/slides/slide16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Masters/slideMaster2.xml" ContentType="application/vnd.openxmlformats-officedocument.presentationml.slideMaster+xml"/>
  <Override PartName="/ppt/slideMasters/slideMaster1.xml" ContentType="application/vnd.openxmlformats-officedocument.presentationml.slideMaster+xml"/>
  <Override PartName="/ppt/slideLayouts/slideLayout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2.xml" ContentType="application/vnd.openxmlformats-officedocument.presentationml.slideLayout+xml"/>
  <Override PartName="/ppt/notesSlides/notesSlide2.xml" ContentType="application/vnd.openxmlformats-officedocument.presentationml.notesSlide+xml"/>
  <Override PartName="/ppt/notesSlides/notesSlide1.xml" ContentType="application/vnd.openxmlformats-officedocument.presentationml.notesSlide+xml"/>
  <Override PartName="/ppt/theme/theme2.xml" ContentType="application/vnd.openxmlformats-officedocument.theme+xml"/>
  <Override PartName="/ppt/commentAuthors.xml" ContentType="application/vnd.openxmlformats-officedocument.presentationml.commentAuthor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customXml/itemProps1.xml" ContentType="application/vnd.openxmlformats-officedocument.customXmlProperties+xml"/>
  <Override PartName="/docProps/custom.xml" ContentType="application/vnd.openxmlformats-officedocument.custom-properti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08" r:id="rId3"/>
    <p:sldMasterId id="2147484095" r:id="rId4"/>
  </p:sldMasterIdLst>
  <p:notesMasterIdLst>
    <p:notesMasterId r:id="rId31"/>
  </p:notesMasterIdLst>
  <p:handoutMasterIdLst>
    <p:handoutMasterId r:id="rId32"/>
  </p:handoutMasterIdLst>
  <p:sldIdLst>
    <p:sldId id="414" r:id="rId5"/>
    <p:sldId id="407" r:id="rId6"/>
    <p:sldId id="411" r:id="rId7"/>
    <p:sldId id="268" r:id="rId8"/>
    <p:sldId id="410" r:id="rId9"/>
    <p:sldId id="344" r:id="rId10"/>
    <p:sldId id="337" r:id="rId11"/>
    <p:sldId id="309" r:id="rId12"/>
    <p:sldId id="285" r:id="rId13"/>
    <p:sldId id="308" r:id="rId14"/>
    <p:sldId id="331" r:id="rId15"/>
    <p:sldId id="406" r:id="rId16"/>
    <p:sldId id="342" r:id="rId17"/>
    <p:sldId id="338" r:id="rId18"/>
    <p:sldId id="401" r:id="rId19"/>
    <p:sldId id="400" r:id="rId20"/>
    <p:sldId id="412" r:id="rId21"/>
    <p:sldId id="296" r:id="rId22"/>
    <p:sldId id="384" r:id="rId23"/>
    <p:sldId id="408" r:id="rId24"/>
    <p:sldId id="402" r:id="rId25"/>
    <p:sldId id="403" r:id="rId26"/>
    <p:sldId id="409" r:id="rId27"/>
    <p:sldId id="405" r:id="rId28"/>
    <p:sldId id="404" r:id="rId29"/>
    <p:sldId id="415" r:id="rId30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uthor" initials="A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FF99"/>
    <a:srgbClr val="FF6600"/>
    <a:srgbClr val="FADA7A"/>
    <a:srgbClr val="FDF1D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B301B821-A1FF-4177-AEE7-76D212191A09}"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1196" y="44"/>
      </p:cViewPr>
      <p:guideLst>
        <p:guide orient="horz" pos="2160"/>
        <p:guide pos="2880"/>
      </p:guideLst>
    </p:cSldViewPr>
  </p:slideViewPr>
  <p:outlineViewPr>
    <p:cViewPr>
      <p:scale>
        <a:sx n="1" d="1"/>
        <a:sy n="1" d="1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commentAuthors" Target="commentAuthors.xml"/><Relationship Id="rId38" Type="http://schemas.openxmlformats.org/officeDocument/2006/relationships/customXml" Target="../customXml/item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handoutMaster" Target="handoutMasters/handoutMaster1.xml"/><Relationship Id="rId37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2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viewProps" Target="viewProps.xml"/><Relationship Id="rId8" Type="http://schemas.openxmlformats.org/officeDocument/2006/relationships/slide" Target="slides/slide4.xml"/><Relationship Id="rId3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ABD318F0-E84A-47F2-A77A-3922C2984EF6}" type="datetimeFigureOut">
              <a:rPr lang="en-US"/>
              <a:pPr>
                <a:defRPr/>
              </a:pPr>
              <a:t>3/15/2018</a:t>
            </a:fld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mtClean="0">
                <a:latin typeface="Calibri" pitchFamily="34" charset="0"/>
              </a:defRPr>
            </a:lvl1pPr>
          </a:lstStyle>
          <a:p>
            <a:pPr>
              <a:defRPr/>
            </a:pPr>
            <a:fld id="{A34C6073-BDA9-4A85-BB88-893C173B4C5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5453737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67EB490D-CA42-4DE3-8D20-50D0F1D752DD}" type="datetimeFigureOut">
              <a:rPr lang="en-US"/>
              <a:pPr>
                <a:defRPr/>
              </a:pPr>
              <a:t>3/15/2018</a:t>
            </a:fld>
            <a:endParaRPr lang="en-US" dirty="0"/>
          </a:p>
        </p:txBody>
      </p:sp>
      <p:sp>
        <p:nvSpPr>
          <p:cNvPr id="4" name="Rectangle 4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anchor="ctr"/>
          <a:lstStyle/>
          <a:p>
            <a:pPr lvl="0"/>
            <a:endParaRPr lang="en-US" noProof="0" dirty="0"/>
          </a:p>
        </p:txBody>
      </p:sp>
      <p:sp>
        <p:nvSpPr>
          <p:cNvPr id="5" name="Rectangle 5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n-US" noProof="1" smtClean="0"/>
              <a:t>Click to edit Master text styles</a:t>
            </a:r>
            <a:endParaRPr lang="en-US" noProof="0"/>
          </a:p>
          <a:p>
            <a:pPr lvl="1"/>
            <a:r>
              <a:rPr lang="en-US" noProof="1" smtClean="0"/>
              <a:t>Second level</a:t>
            </a:r>
          </a:p>
          <a:p>
            <a:pPr lvl="2"/>
            <a:r>
              <a:rPr lang="en-US" noProof="1" smtClean="0"/>
              <a:t>Third level</a:t>
            </a:r>
          </a:p>
          <a:p>
            <a:pPr lvl="3"/>
            <a:r>
              <a:rPr lang="en-US" noProof="1" smtClean="0"/>
              <a:t>Fourth level</a:t>
            </a:r>
          </a:p>
          <a:p>
            <a:pPr lvl="4"/>
            <a:r>
              <a:rPr lang="en-US" noProof="1" smtClean="0"/>
              <a:t>Fifth level</a:t>
            </a:r>
            <a:endParaRPr lang="en-US" noProof="0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mtClean="0">
                <a:latin typeface="Calibri" pitchFamily="34" charset="0"/>
              </a:defRPr>
            </a:lvl1pPr>
          </a:lstStyle>
          <a:p>
            <a:pPr>
              <a:defRPr/>
            </a:pPr>
            <a:fld id="{5C9ABDAA-CD5D-416F-B625-D5FFC4CCDB8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7540737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 smtClean="0"/>
              <a:t>Tip: Add your own speaker notes here.</a:t>
            </a:r>
          </a:p>
        </p:txBody>
      </p:sp>
      <p:sp>
        <p:nvSpPr>
          <p:cNvPr id="337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513A6E4B-3691-4905-9A45-E11589804841}" type="slidenum">
              <a:rPr lang="en-US" altLang="en-US">
                <a:latin typeface="Calibri" pitchFamily="34" charset="0"/>
              </a:rPr>
              <a:pPr/>
              <a:t>6</a:t>
            </a:fld>
            <a:endParaRPr lang="en-US" altLang="en-US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3479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 smtClean="0"/>
              <a:t>Tip: Add your own speaker notes here.</a:t>
            </a:r>
          </a:p>
        </p:txBody>
      </p:sp>
      <p:sp>
        <p:nvSpPr>
          <p:cNvPr id="3482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442A5649-4651-4505-82AA-C5E0C85B5F87}" type="slidenum">
              <a:rPr lang="en-US" altLang="en-US">
                <a:latin typeface="Calibri" pitchFamily="34" charset="0"/>
              </a:rPr>
              <a:pPr/>
              <a:t>7</a:t>
            </a:fld>
            <a:endParaRPr lang="en-US" altLang="en-US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66286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FF6243-23B5-4AA4-8164-E54EEB0FC9C9}" type="datetime1">
              <a:rPr lang="en-US" smtClean="0"/>
              <a:t>3/15/2018</a:t>
            </a:fld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733800" y="6416675"/>
            <a:ext cx="2133600" cy="365125"/>
          </a:xfrm>
          <a:prstGeom prst="rect">
            <a:avLst/>
          </a:prstGeom>
        </p:spPr>
        <p:txBody>
          <a:bodyPr/>
          <a:lstStyle>
            <a:lvl1pPr algn="ctr">
              <a:defRPr sz="1050" smtClean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fld id="{C1A175F3-988B-46DD-A114-13736EC21C14}" type="slidenum">
              <a:rPr lang="en-US" altLang="en-US" smtClean="0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3446095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B96234-F5EB-43D8-AB32-6E7C28F55F86}" type="datetime1">
              <a:rPr lang="en-US" smtClean="0"/>
              <a:t>3/15/2018</a:t>
            </a:fld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733800" y="6416675"/>
            <a:ext cx="2133600" cy="365125"/>
          </a:xfrm>
          <a:prstGeom prst="rect">
            <a:avLst/>
          </a:prstGeom>
        </p:spPr>
        <p:txBody>
          <a:bodyPr/>
          <a:lstStyle>
            <a:lvl1pPr algn="ctr">
              <a:defRPr sz="1050" smtClean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fld id="{C1A175F3-988B-46DD-A114-13736EC21C14}" type="slidenum">
              <a:rPr lang="en-US" altLang="en-US" smtClean="0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1286463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549468-0750-4F47-9007-392C7B27C8AF}" type="datetime1">
              <a:rPr lang="en-US" smtClean="0"/>
              <a:t>3/15/2018</a:t>
            </a:fld>
            <a:endParaRPr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733800" y="6416675"/>
            <a:ext cx="2133600" cy="365125"/>
          </a:xfrm>
          <a:prstGeom prst="rect">
            <a:avLst/>
          </a:prstGeom>
        </p:spPr>
        <p:txBody>
          <a:bodyPr/>
          <a:lstStyle>
            <a:lvl1pPr algn="ctr">
              <a:defRPr sz="1050" smtClean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fld id="{C1A175F3-988B-46DD-A114-13736EC21C14}" type="slidenum">
              <a:rPr lang="en-US" altLang="en-US" smtClean="0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2174254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D1A12C-65E8-4E63-96B2-16F0F3696AA6}" type="datetime1">
              <a:rPr lang="en-US" smtClean="0"/>
              <a:t>3/15/2018</a:t>
            </a:fld>
            <a:endParaRPr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733800" y="6416675"/>
            <a:ext cx="2133600" cy="365125"/>
          </a:xfrm>
          <a:prstGeom prst="rect">
            <a:avLst/>
          </a:prstGeom>
        </p:spPr>
        <p:txBody>
          <a:bodyPr/>
          <a:lstStyle>
            <a:lvl1pPr algn="ctr">
              <a:defRPr sz="1050" smtClean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fld id="{C1A175F3-988B-46DD-A114-13736EC21C14}" type="slidenum">
              <a:rPr lang="en-US" altLang="en-US" smtClean="0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2689983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D2DE2D-FAAF-472E-9385-0A3D0557A92A}" type="datetime1">
              <a:rPr lang="en-US" smtClean="0"/>
              <a:t>3/15/2018</a:t>
            </a:fld>
            <a:endParaRPr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733800" y="6416675"/>
            <a:ext cx="2133600" cy="365125"/>
          </a:xfrm>
          <a:prstGeom prst="rect">
            <a:avLst/>
          </a:prstGeom>
        </p:spPr>
        <p:txBody>
          <a:bodyPr/>
          <a:lstStyle>
            <a:lvl1pPr algn="ctr">
              <a:defRPr sz="1050" smtClean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fld id="{C1A175F3-988B-46DD-A114-13736EC21C14}" type="slidenum">
              <a:rPr lang="en-US" altLang="en-US" smtClean="0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7281952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22C275-B3D7-4012-BC3E-6608774F62EE}" type="datetime1">
              <a:rPr lang="en-US" smtClean="0"/>
              <a:t>3/15/2018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733800" y="6416675"/>
            <a:ext cx="2133600" cy="365125"/>
          </a:xfrm>
          <a:prstGeom prst="rect">
            <a:avLst/>
          </a:prstGeom>
        </p:spPr>
        <p:txBody>
          <a:bodyPr/>
          <a:lstStyle>
            <a:lvl1pPr algn="ctr">
              <a:defRPr sz="1050" smtClean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fld id="{C1A175F3-988B-46DD-A114-13736EC21C14}" type="slidenum">
              <a:rPr lang="en-US" altLang="en-US" smtClean="0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3028783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7CF23D-EE23-48FC-85E8-1B66B4103D0A}" type="datetime1">
              <a:rPr lang="en-US" smtClean="0"/>
              <a:t>3/15/2018</a:t>
            </a:fld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733800" y="6416675"/>
            <a:ext cx="2133600" cy="365125"/>
          </a:xfrm>
          <a:prstGeom prst="rect">
            <a:avLst/>
          </a:prstGeom>
        </p:spPr>
        <p:txBody>
          <a:bodyPr/>
          <a:lstStyle>
            <a:lvl1pPr algn="ctr">
              <a:defRPr sz="1050" smtClean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fld id="{C1A175F3-988B-46DD-A114-13736EC21C14}" type="slidenum">
              <a:rPr lang="en-US" altLang="en-US" smtClean="0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6775713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D5115A-C3B3-41F0-9B5B-8A42149A08F5}" type="datetime1">
              <a:rPr lang="en-US" smtClean="0"/>
              <a:t>3/15/2018</a:t>
            </a:fld>
            <a:endParaRPr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733800" y="6416675"/>
            <a:ext cx="2133600" cy="365125"/>
          </a:xfrm>
          <a:prstGeom prst="rect">
            <a:avLst/>
          </a:prstGeom>
        </p:spPr>
        <p:txBody>
          <a:bodyPr/>
          <a:lstStyle>
            <a:lvl1pPr algn="ctr">
              <a:defRPr sz="1050" smtClean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fld id="{C1A175F3-988B-46DD-A114-13736EC21C14}" type="slidenum">
              <a:rPr lang="en-US" altLang="en-US" smtClean="0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2340632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BF1AB6-3EFD-4756-A8D0-B941D93A043E}" type="datetime1">
              <a:rPr lang="en-US" smtClean="0"/>
              <a:t>3/15/2018</a:t>
            </a:fld>
            <a:endParaRPr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733800" y="6416675"/>
            <a:ext cx="2133600" cy="365125"/>
          </a:xfrm>
          <a:prstGeom prst="rect">
            <a:avLst/>
          </a:prstGeom>
        </p:spPr>
        <p:txBody>
          <a:bodyPr/>
          <a:lstStyle>
            <a:lvl1pPr algn="ctr">
              <a:defRPr sz="1050" smtClean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fld id="{C1A175F3-988B-46DD-A114-13736EC21C14}" type="slidenum">
              <a:rPr lang="en-US" altLang="en-US" smtClean="0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3367496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339194-CC7C-4D18-A0D6-E9C924EFC773}" type="datetime1">
              <a:rPr lang="en-US" smtClean="0"/>
              <a:t>3/15/2018</a:t>
            </a:fld>
            <a:endParaRPr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733800" y="6416675"/>
            <a:ext cx="2133600" cy="365125"/>
          </a:xfrm>
          <a:prstGeom prst="rect">
            <a:avLst/>
          </a:prstGeom>
        </p:spPr>
        <p:txBody>
          <a:bodyPr/>
          <a:lstStyle>
            <a:lvl1pPr algn="ctr">
              <a:defRPr sz="1050" smtClean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fld id="{C1A175F3-988B-46DD-A114-13736EC21C14}" type="slidenum">
              <a:rPr lang="en-US" altLang="en-US" smtClean="0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4529642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45D2EE-8A40-4AAE-907F-E1D4A2158BBB}" type="datetime1">
              <a:rPr lang="en-US" smtClean="0"/>
              <a:t>3/15/2018</a:t>
            </a:fld>
            <a:endParaRPr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3BBB64-1DB7-4B7D-BF80-1D7E7A7F2E7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459612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50F493-1E7E-4A58-BC82-0302E4D8F2E8}" type="datetime1">
              <a:rPr lang="en-US" smtClean="0"/>
              <a:t>3/15/2018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429000" y="6477000"/>
            <a:ext cx="2133600" cy="365125"/>
          </a:xfrm>
        </p:spPr>
        <p:txBody>
          <a:bodyPr/>
          <a:lstStyle>
            <a:lvl1pPr algn="ctr">
              <a:defRPr sz="105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fld id="{A1A8FBB2-0929-40E9-8A9A-756725F601BA}" type="slidenum">
              <a:rPr lang="en-US" altLang="en-US" smtClean="0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921854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C4804A-3B90-451D-8C66-5C8285D7F0EC}" type="datetime1">
              <a:rPr lang="en-US" smtClean="0"/>
              <a:t>3/15/2018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429000" y="6477000"/>
            <a:ext cx="2133600" cy="365125"/>
          </a:xfrm>
        </p:spPr>
        <p:txBody>
          <a:bodyPr/>
          <a:lstStyle>
            <a:lvl1pPr algn="ctr">
              <a:defRPr sz="105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fld id="{A1A8FBB2-0929-40E9-8A9A-756725F601BA}" type="slidenum">
              <a:rPr lang="en-US" altLang="en-US" smtClean="0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0968375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7362C5-1C7D-4AD4-8D72-054CCEC7ACD0}" type="datetime1">
              <a:rPr lang="en-US" smtClean="0"/>
              <a:t>3/15/2018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6AC20D-4DAD-4909-9EB7-38A8CCF3A62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8817445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8F4E7F-1F33-4AC1-95FB-97845C53FBAC}" type="datetime1">
              <a:rPr lang="en-US" smtClean="0"/>
              <a:t>3/15/2018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4AA6C0-CEAF-464D-A9C4-9F7BA737085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169002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8F6541-2DB5-47CA-AE28-9C5B57BB3B6E}" type="datetime1">
              <a:rPr lang="en-US" smtClean="0"/>
              <a:t>3/15/2018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B86933-6489-4ACD-B450-90E1FFD2C39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9228246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FC0D02-6FC7-4CCE-8C03-3EC38EEE8802}" type="datetime1">
              <a:rPr lang="en-US" smtClean="0"/>
              <a:t>3/15/2018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206E80-6ECA-4E8B-852B-368D3AF5B42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8809740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CFEDCE-65CE-4F99-93B4-840584D4DD23}" type="datetime1">
              <a:rPr lang="en-US" smtClean="0"/>
              <a:t>3/15/2018</a:t>
            </a:fld>
            <a:endParaRPr lang="en-US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FF749C-21E2-4991-945F-218136DD833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7235256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80142B-FEA7-481E-B40E-B026BFB65423}" type="datetime1">
              <a:rPr lang="en-US" smtClean="0"/>
              <a:t>3/15/2018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C4B5AC-6C65-4120-B3E7-A665D649134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0534793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D51F6E-44C2-48C2-BCEF-2DBBBBDD0DFF}" type="datetime1">
              <a:rPr lang="en-US" smtClean="0"/>
              <a:t>3/15/2018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D8F19A-8A43-4D67-8103-35C09E11084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8571158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97045C-7598-4348-9593-A32FEF8071BC}" type="datetime1">
              <a:rPr lang="en-US" smtClean="0"/>
              <a:t>3/15/2018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6962F4-ECEF-471E-880A-0EFD1EA6EF9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8554199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C87B72-0388-4C03-BE2C-EB2394B5B6DC}" type="datetime1">
              <a:rPr lang="en-US" smtClean="0"/>
              <a:t>3/15/2018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7FA963-CAAF-4DCD-852D-077EDE83179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71927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BA26608-465D-47F4-B687-4694CC5111DF}" type="datetime1">
              <a:rPr lang="en-US" smtClean="0"/>
              <a:t>3/15/2018</a:t>
            </a:fld>
            <a:endParaRPr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733800" y="6416675"/>
            <a:ext cx="2133600" cy="365125"/>
          </a:xfrm>
          <a:prstGeom prst="rect">
            <a:avLst/>
          </a:prstGeom>
        </p:spPr>
        <p:txBody>
          <a:bodyPr anchor="ctr"/>
          <a:lstStyle>
            <a:lvl1pPr algn="ctr">
              <a:defRPr sz="1050" smtClean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fld id="{5F5A6881-9E45-4461-BC40-9E2A7BB88EBB}" type="slidenum">
              <a:rPr lang="en-US" altLang="en-US" smtClean="0"/>
              <a:t>‹#›</a:t>
            </a:fld>
            <a:endParaRPr lang="en-US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91" r:id="rId1"/>
    <p:sldLayoutId id="2147484092" r:id="rId2"/>
    <p:sldLayoutId id="2147484084" r:id="rId3"/>
    <p:sldLayoutId id="2147484085" r:id="rId4"/>
    <p:sldLayoutId id="2147484086" r:id="rId5"/>
    <p:sldLayoutId id="2147484093" r:id="rId6"/>
    <p:sldLayoutId id="2147484094" r:id="rId7"/>
    <p:sldLayoutId id="2147484087" r:id="rId8"/>
    <p:sldLayoutId id="2147484088" r:id="rId9"/>
    <p:sldLayoutId id="2147484089" r:id="rId10"/>
    <p:sldLayoutId id="2147484090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E520547-0A45-4A75-A42C-4F6D5581E268}" type="datetime1">
              <a:rPr lang="en-US" smtClean="0"/>
              <a:t>3/15/2018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D443CC92-E864-452D-BBFA-A03CFADB9EC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603257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96" r:id="rId1"/>
    <p:sldLayoutId id="2147484097" r:id="rId2"/>
    <p:sldLayoutId id="2147484098" r:id="rId3"/>
    <p:sldLayoutId id="2147484099" r:id="rId4"/>
    <p:sldLayoutId id="2147484100" r:id="rId5"/>
    <p:sldLayoutId id="2147484101" r:id="rId6"/>
    <p:sldLayoutId id="2147484102" r:id="rId7"/>
    <p:sldLayoutId id="2147484103" r:id="rId8"/>
    <p:sldLayoutId id="2147484104" r:id="rId9"/>
    <p:sldLayoutId id="2147484105" r:id="rId10"/>
    <p:sldLayoutId id="2147484106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mailto:cindi.Reisman@omes.ok.gov" TargetMode="External"/><Relationship Id="rId2" Type="http://schemas.openxmlformats.org/officeDocument/2006/relationships/hyperlink" Target="mailto:linda.powell@omes.ok.gov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mailto:pcard@omes.ok.gov" TargetMode="Externa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://www.ok.gov/DCS/Central_Purchasing/Agency_Travel" TargetMode="Externa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hyperlink" Target="mailto:cindi.reisman@omes.ok.gov" TargetMode="Externa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ctrTitle"/>
          </p:nvPr>
        </p:nvSpPr>
        <p:spPr>
          <a:xfrm>
            <a:off x="685800" y="609600"/>
            <a:ext cx="7696200" cy="40386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b="1" dirty="0" smtClean="0"/>
              <a:t/>
            </a:r>
            <a:br>
              <a:rPr lang="en-US" altLang="en-US" b="1" dirty="0" smtClean="0"/>
            </a:br>
            <a:r>
              <a:rPr lang="en-US" altLang="en-US" sz="3600" dirty="0"/>
              <a:t>Purchase Card and</a:t>
            </a:r>
            <a:br>
              <a:rPr lang="en-US" altLang="en-US" sz="3600" dirty="0"/>
            </a:br>
            <a:r>
              <a:rPr lang="en-US" altLang="en-US" sz="3600" dirty="0"/>
              <a:t>Travel </a:t>
            </a:r>
            <a:r>
              <a:rPr lang="en-US" altLang="en-US" sz="3600" dirty="0" smtClean="0"/>
              <a:t>Programs</a:t>
            </a:r>
            <a:br>
              <a:rPr lang="en-US" altLang="en-US" sz="3600" dirty="0" smtClean="0"/>
            </a:br>
            <a:r>
              <a:rPr lang="en-US" altLang="en-US" sz="3600" dirty="0" smtClean="0"/>
              <a:t>Module 15</a:t>
            </a:r>
            <a:endParaRPr lang="en-US" altLang="en-US" sz="3600" dirty="0"/>
          </a:p>
        </p:txBody>
      </p:sp>
      <p:sp>
        <p:nvSpPr>
          <p:cNvPr id="5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3810000" y="6324600"/>
            <a:ext cx="2133600" cy="365125"/>
          </a:xfrm>
        </p:spPr>
        <p:txBody>
          <a:bodyPr/>
          <a:lstStyle/>
          <a:p>
            <a:pPr>
              <a:defRPr/>
            </a:pPr>
            <a:fld id="{6F010941-0E8F-4BC4-A56E-0FD2E2B7B1F1}" type="slidenum">
              <a:rPr lang="en-US" altLang="en-US" smtClean="0">
                <a:solidFill>
                  <a:schemeClr val="tx1"/>
                </a:solidFill>
              </a:rPr>
              <a:pPr>
                <a:defRPr/>
              </a:pPr>
              <a:t>1</a:t>
            </a:fld>
            <a:endParaRPr lang="en-US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2701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>
          <a:xfrm>
            <a:off x="609600" y="152400"/>
            <a:ext cx="8458200" cy="914400"/>
          </a:xfrm>
        </p:spPr>
        <p:txBody>
          <a:bodyPr/>
          <a:lstStyle/>
          <a:p>
            <a:pPr>
              <a:defRPr/>
            </a:pPr>
            <a:r>
              <a:rPr lang="en-US" altLang="en-US" sz="3200" dirty="0" smtClean="0">
                <a:latin typeface="+mn-lt"/>
              </a:rPr>
              <a:t>Overview</a:t>
            </a:r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>
          <a:xfrm>
            <a:off x="685800" y="1219200"/>
            <a:ext cx="7239000" cy="3505200"/>
          </a:xfrm>
        </p:spPr>
        <p:txBody>
          <a:bodyPr/>
          <a:lstStyle/>
          <a:p>
            <a:pPr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altLang="en-US" sz="2000" dirty="0" smtClean="0"/>
              <a:t>Overview of our P-card (purchase card) program along with who can and should be utilizing it.</a:t>
            </a:r>
          </a:p>
          <a:p>
            <a:pPr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altLang="en-US" sz="2000" dirty="0" smtClean="0"/>
              <a:t>Compare and contrast the costs of P-card versus purchase order procurement.</a:t>
            </a:r>
          </a:p>
          <a:p>
            <a:pPr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altLang="en-US" sz="2000" dirty="0" smtClean="0"/>
              <a:t>Information of the basics of card security and the requirements for program administration. </a:t>
            </a:r>
          </a:p>
          <a:p>
            <a:pPr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altLang="en-US" sz="2000" dirty="0" smtClean="0"/>
              <a:t>Overview of the state travel contract along with who should be utilizing it.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3810000" y="6356350"/>
            <a:ext cx="2133600" cy="365125"/>
          </a:xfrm>
        </p:spPr>
        <p:txBody>
          <a:bodyPr/>
          <a:lstStyle/>
          <a:p>
            <a:pPr>
              <a:defRPr/>
            </a:pPr>
            <a:fld id="{6F010941-0E8F-4BC4-A56E-0FD2E2B7B1F1}" type="slidenum">
              <a:rPr lang="en-US" altLang="en-US" smtClean="0"/>
              <a:pPr>
                <a:defRPr/>
              </a:pPr>
              <a:t>2</a:t>
            </a:fld>
            <a:endParaRPr lang="en-US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Content Placeholder 2"/>
          <p:cNvSpPr>
            <a:spLocks noGrp="1"/>
          </p:cNvSpPr>
          <p:nvPr>
            <p:ph idx="1"/>
          </p:nvPr>
        </p:nvSpPr>
        <p:spPr>
          <a:xfrm>
            <a:off x="685800" y="1447800"/>
            <a:ext cx="7239000" cy="3886200"/>
          </a:xfrm>
        </p:spPr>
        <p:txBody>
          <a:bodyPr/>
          <a:lstStyle/>
          <a:p>
            <a:pPr marL="0" indent="0">
              <a:spcBef>
                <a:spcPts val="600"/>
              </a:spcBef>
              <a:buNone/>
            </a:pPr>
            <a:r>
              <a:rPr lang="en-US" altLang="en-US" sz="2000" dirty="0" smtClean="0"/>
              <a:t>Students will:</a:t>
            </a:r>
          </a:p>
          <a:p>
            <a:pPr>
              <a:spcBef>
                <a:spcPts val="600"/>
              </a:spcBef>
            </a:pPr>
            <a:r>
              <a:rPr lang="en-US" altLang="en-US" sz="2000" dirty="0" smtClean="0"/>
              <a:t>Recall the purchase limits of the P-card and recite examples as to what it can be used for.</a:t>
            </a:r>
          </a:p>
          <a:p>
            <a:pPr>
              <a:spcBef>
                <a:spcPts val="600"/>
              </a:spcBef>
            </a:pPr>
            <a:r>
              <a:rPr lang="en-US" altLang="en-US" sz="2000" dirty="0" smtClean="0"/>
              <a:t>List purchases that are prohibited when using the P-card. </a:t>
            </a:r>
          </a:p>
          <a:p>
            <a:pPr>
              <a:spcBef>
                <a:spcPts val="600"/>
              </a:spcBef>
            </a:pPr>
            <a:r>
              <a:rPr lang="en-US" altLang="en-US" sz="2000" dirty="0" smtClean="0"/>
              <a:t>Recall that a v</a:t>
            </a:r>
            <a:r>
              <a:rPr lang="en-US" sz="2000" dirty="0" smtClean="0"/>
              <a:t>endor </a:t>
            </a:r>
            <a:r>
              <a:rPr lang="en-US" sz="2000" dirty="0"/>
              <a:t>does not have to be registered with </a:t>
            </a:r>
            <a:r>
              <a:rPr lang="en-US" sz="2000" dirty="0" smtClean="0"/>
              <a:t>OMES </a:t>
            </a:r>
            <a:r>
              <a:rPr lang="en-US" sz="2000" dirty="0"/>
              <a:t>if the purchase is made from a </a:t>
            </a:r>
            <a:r>
              <a:rPr lang="en-US" sz="2000" dirty="0" smtClean="0"/>
              <a:t>P-card.</a:t>
            </a:r>
            <a:endParaRPr lang="en-US" sz="2000" dirty="0"/>
          </a:p>
          <a:p>
            <a:pPr marL="0" indent="0">
              <a:spcBef>
                <a:spcPct val="0"/>
              </a:spcBef>
              <a:buNone/>
            </a:pPr>
            <a:endParaRPr lang="en-US" altLang="en-US" sz="2400" dirty="0" smtClean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609600" y="152400"/>
            <a:ext cx="8458200" cy="762000"/>
          </a:xfrm>
        </p:spPr>
        <p:txBody>
          <a:bodyPr/>
          <a:lstStyle/>
          <a:p>
            <a:pPr>
              <a:defRPr/>
            </a:pPr>
            <a:r>
              <a:rPr lang="en-US" altLang="en-US" sz="3200" dirty="0" smtClean="0">
                <a:latin typeface="+mn-lt"/>
              </a:rPr>
              <a:t>Learner Outcomes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3810000" y="6356350"/>
            <a:ext cx="2133600" cy="365125"/>
          </a:xfrm>
        </p:spPr>
        <p:txBody>
          <a:bodyPr/>
          <a:lstStyle/>
          <a:p>
            <a:pPr>
              <a:defRPr/>
            </a:pPr>
            <a:fld id="{6F010941-0E8F-4BC4-A56E-0FD2E2B7B1F1}" type="slidenum">
              <a:rPr lang="en-US" altLang="en-US" smtClean="0"/>
              <a:pPr>
                <a:defRPr/>
              </a:pPr>
              <a:t>3</a:t>
            </a:fld>
            <a:endParaRPr lang="en-US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219200"/>
            <a:ext cx="7239000" cy="502920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000" dirty="0" smtClean="0"/>
              <a:t>The P-card is a credit card issued to state employees to purchase goods and services needed for conducting official state business at </a:t>
            </a:r>
            <a:r>
              <a:rPr lang="en-US" sz="2000" b="1" dirty="0" smtClean="0"/>
              <a:t>fair and reasonable </a:t>
            </a:r>
            <a:r>
              <a:rPr lang="en-US" sz="2000" dirty="0" smtClean="0"/>
              <a:t>prices.</a:t>
            </a:r>
          </a:p>
          <a:p>
            <a:pPr marL="798512" lvl="1" eaLnBrk="1" fontAlgn="auto" hangingPunct="1">
              <a:spcAft>
                <a:spcPts val="0"/>
              </a:spcAft>
              <a:buFont typeface="Calibri" panose="020F0502020204030204" pitchFamily="34" charset="0"/>
              <a:buChar char="–"/>
              <a:defRPr/>
            </a:pPr>
            <a:r>
              <a:rPr lang="en-US" sz="2000" dirty="0" smtClean="0"/>
              <a:t>Funds for P-card purchases are encumbered up front through an Authority Order </a:t>
            </a:r>
            <a:r>
              <a:rPr lang="en-US" sz="2000" dirty="0" smtClean="0">
                <a:ea typeface="Calibri" pitchFamily="34" charset="0"/>
                <a:cs typeface="Arial" pitchFamily="34" charset="0"/>
              </a:rPr>
              <a:t>to meet the prior encumbrance requirements (62 O.S.§ 34.62).</a:t>
            </a:r>
            <a:endParaRPr lang="en-US" sz="2000" dirty="0" smtClean="0"/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000" dirty="0" smtClean="0"/>
              <a:t>It is a charge card – merchant receives point-of-sale payment.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000" dirty="0" smtClean="0"/>
              <a:t>It’s not a debit card – funds don’t leave account at point of sale.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000" dirty="0" smtClean="0"/>
              <a:t>It’s not the same as a personal credit card – the State of Oklahoma carries no balances and pays no fees or interest.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000" dirty="0" smtClean="0"/>
              <a:t>It is a corporate liability card, meaning the liability rests with the state, not the employee.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458200" cy="762000"/>
          </a:xfrm>
        </p:spPr>
        <p:txBody>
          <a:bodyPr/>
          <a:lstStyle/>
          <a:p>
            <a:pPr>
              <a:defRPr/>
            </a:pPr>
            <a:r>
              <a:rPr lang="en-US" altLang="en-US" sz="3200" dirty="0" smtClean="0">
                <a:latin typeface="+mn-lt"/>
              </a:rPr>
              <a:t>What is the Purchase Card (P-card)?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3810000" y="6356350"/>
            <a:ext cx="2133600" cy="365125"/>
          </a:xfrm>
        </p:spPr>
        <p:txBody>
          <a:bodyPr/>
          <a:lstStyle/>
          <a:p>
            <a:pPr>
              <a:defRPr/>
            </a:pPr>
            <a:fld id="{6F010941-0E8F-4BC4-A56E-0FD2E2B7B1F1}" type="slidenum">
              <a:rPr lang="en-US" altLang="en-US" smtClean="0"/>
              <a:pPr>
                <a:defRPr/>
              </a:pPr>
              <a:t>4</a:t>
            </a:fld>
            <a:endParaRPr lang="en-US" alt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524000"/>
            <a:ext cx="7162800" cy="4038600"/>
          </a:xfrm>
        </p:spPr>
        <p:txBody>
          <a:bodyPr/>
          <a:lstStyle/>
          <a:p>
            <a:pPr>
              <a:spcBef>
                <a:spcPts val="0"/>
              </a:spcBef>
              <a:defRPr/>
            </a:pPr>
            <a:r>
              <a:rPr lang="en-US" sz="2000" dirty="0" smtClean="0"/>
              <a:t>$5000 maximum single transaction limit.</a:t>
            </a:r>
          </a:p>
          <a:p>
            <a:pPr lvl="1">
              <a:spcBef>
                <a:spcPts val="0"/>
              </a:spcBef>
              <a:defRPr/>
            </a:pPr>
            <a:r>
              <a:rPr lang="en-US" sz="2000" dirty="0" smtClean="0"/>
              <a:t>With the exception of utilities, statewide contract purchases issued by OMES, interagency payments and professional services as defined in Title 18.</a:t>
            </a:r>
          </a:p>
          <a:p>
            <a:pPr>
              <a:spcBef>
                <a:spcPts val="1200"/>
              </a:spcBef>
              <a:defRPr/>
            </a:pPr>
            <a:r>
              <a:rPr lang="en-US" sz="2000" dirty="0" smtClean="0"/>
              <a:t>Single transaction limits are determined at the agency level and set by the entity P-card administrator.  Limit can be less than the statutory $5000 allowed.</a:t>
            </a:r>
            <a:endParaRPr lang="en-US" sz="2000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609600" y="152400"/>
            <a:ext cx="8458200" cy="1143000"/>
          </a:xfrm>
        </p:spPr>
        <p:txBody>
          <a:bodyPr/>
          <a:lstStyle/>
          <a:p>
            <a:pPr>
              <a:defRPr/>
            </a:pPr>
            <a:r>
              <a:rPr lang="en-US" altLang="en-US" sz="3200" dirty="0" smtClean="0">
                <a:latin typeface="+mn-lt"/>
              </a:rPr>
              <a:t>Single Transaction Limits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3810000" y="6356350"/>
            <a:ext cx="2133600" cy="365125"/>
          </a:xfrm>
        </p:spPr>
        <p:txBody>
          <a:bodyPr/>
          <a:lstStyle/>
          <a:p>
            <a:pPr>
              <a:defRPr/>
            </a:pPr>
            <a:fld id="{6F010941-0E8F-4BC4-A56E-0FD2E2B7B1F1}" type="slidenum">
              <a:rPr lang="en-US" altLang="en-US" smtClean="0"/>
              <a:pPr>
                <a:defRPr/>
              </a:pPr>
              <a:t>5</a:t>
            </a:fld>
            <a:endParaRPr lang="en-US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Content Placeholder 2"/>
          <p:cNvSpPr>
            <a:spLocks noGrp="1"/>
          </p:cNvSpPr>
          <p:nvPr>
            <p:ph idx="1"/>
          </p:nvPr>
        </p:nvSpPr>
        <p:spPr>
          <a:xfrm>
            <a:off x="609600" y="1219200"/>
            <a:ext cx="7315200" cy="4648200"/>
          </a:xfrm>
        </p:spPr>
        <p:txBody>
          <a:bodyPr/>
          <a:lstStyle/>
          <a:p>
            <a:pPr eaLnBrk="1" hangingPunct="1">
              <a:spcBef>
                <a:spcPts val="600"/>
              </a:spcBef>
            </a:pPr>
            <a:r>
              <a:rPr lang="en-US" altLang="en-US" sz="2000" dirty="0" smtClean="0"/>
              <a:t>All purchases shall be made in accordance with state statutes, rules and these procedures, which include but may not be limited to:</a:t>
            </a:r>
          </a:p>
          <a:p>
            <a:pPr lvl="1" eaLnBrk="1" hangingPunct="1">
              <a:spcBef>
                <a:spcPts val="600"/>
              </a:spcBef>
              <a:buFont typeface="Calibri" panose="020F0502020204030204" pitchFamily="34" charset="0"/>
              <a:buChar char="–"/>
            </a:pPr>
            <a:r>
              <a:rPr lang="en-US" altLang="en-US" sz="2000" dirty="0" smtClean="0"/>
              <a:t>Central Purchasing Act, 74 O.S. § 85.1 et seq.</a:t>
            </a:r>
          </a:p>
          <a:p>
            <a:pPr lvl="1" eaLnBrk="1" hangingPunct="1">
              <a:spcBef>
                <a:spcPts val="600"/>
              </a:spcBef>
              <a:buFont typeface="Calibri" panose="020F0502020204030204" pitchFamily="34" charset="0"/>
              <a:buChar char="–"/>
            </a:pPr>
            <a:r>
              <a:rPr lang="en-US" altLang="en-US" sz="2000" dirty="0" smtClean="0"/>
              <a:t>State Travel Reimbursement Act, 74 O.S. § 500 et seq.</a:t>
            </a:r>
          </a:p>
          <a:p>
            <a:pPr lvl="1" eaLnBrk="1" hangingPunct="1">
              <a:spcBef>
                <a:spcPts val="600"/>
              </a:spcBef>
              <a:buFont typeface="Calibri" panose="020F0502020204030204" pitchFamily="34" charset="0"/>
              <a:buChar char="–"/>
            </a:pPr>
            <a:r>
              <a:rPr lang="en-US" altLang="en-US" sz="2000" dirty="0" smtClean="0"/>
              <a:t>OMES, Central Purchasing Codified Rules, OAC 260:115.</a:t>
            </a:r>
          </a:p>
          <a:p>
            <a:pPr lvl="1" eaLnBrk="1" hangingPunct="1">
              <a:spcBef>
                <a:spcPts val="600"/>
              </a:spcBef>
              <a:buFont typeface="Calibri" panose="020F0502020204030204" pitchFamily="34" charset="0"/>
              <a:buChar char="–"/>
            </a:pPr>
            <a:r>
              <a:rPr lang="en-US" altLang="en-US" sz="2000" dirty="0" smtClean="0"/>
              <a:t>State of Oklahoma Policy &amp; Procedures for Purchase Card and Online Booking Tool.</a:t>
            </a:r>
          </a:p>
          <a:p>
            <a:pPr lvl="1" eaLnBrk="1" hangingPunct="1">
              <a:spcBef>
                <a:spcPts val="600"/>
              </a:spcBef>
              <a:buFont typeface="Calibri" panose="020F0502020204030204" pitchFamily="34" charset="0"/>
              <a:buChar char="–"/>
            </a:pPr>
            <a:r>
              <a:rPr lang="en-US" altLang="en-US" sz="2000" dirty="0" smtClean="0"/>
              <a:t>State Agency Internal Purchasing and P-card Procedures.</a:t>
            </a:r>
          </a:p>
          <a:p>
            <a:pPr lvl="1" eaLnBrk="1" hangingPunct="1">
              <a:spcBef>
                <a:spcPts val="600"/>
              </a:spcBef>
              <a:buFont typeface="Calibri" panose="020F0502020204030204" pitchFamily="34" charset="0"/>
              <a:buChar char="–"/>
            </a:pPr>
            <a:r>
              <a:rPr lang="en-US" altLang="en-US" sz="2000" dirty="0" smtClean="0"/>
              <a:t>Statewide Accounting Manual.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533400" y="152400"/>
            <a:ext cx="8610600" cy="914400"/>
          </a:xfrm>
        </p:spPr>
        <p:txBody>
          <a:bodyPr/>
          <a:lstStyle/>
          <a:p>
            <a:pPr>
              <a:defRPr/>
            </a:pPr>
            <a:r>
              <a:rPr lang="en-US" altLang="en-US" sz="3200" dirty="0" smtClean="0">
                <a:latin typeface="+mn-lt"/>
              </a:rPr>
              <a:t>Statutory References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3810000" y="6356350"/>
            <a:ext cx="2133600" cy="365125"/>
          </a:xfrm>
        </p:spPr>
        <p:txBody>
          <a:bodyPr/>
          <a:lstStyle/>
          <a:p>
            <a:pPr>
              <a:defRPr/>
            </a:pPr>
            <a:fld id="{6F010941-0E8F-4BC4-A56E-0FD2E2B7B1F1}" type="slidenum">
              <a:rPr lang="en-US" altLang="en-US" smtClean="0"/>
              <a:pPr>
                <a:defRPr/>
              </a:pPr>
              <a:t>6</a:t>
            </a:fld>
            <a:endParaRPr lang="en-US" alt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Content Placeholder 2"/>
          <p:cNvSpPr>
            <a:spLocks noGrp="1"/>
          </p:cNvSpPr>
          <p:nvPr>
            <p:ph idx="1"/>
          </p:nvPr>
        </p:nvSpPr>
        <p:spPr>
          <a:xfrm>
            <a:off x="685800" y="1295400"/>
            <a:ext cx="7315200" cy="4495800"/>
          </a:xfrm>
        </p:spPr>
        <p:txBody>
          <a:bodyPr/>
          <a:lstStyle/>
          <a:p>
            <a:pPr eaLnBrk="1" hangingPunct="1"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en-US" altLang="en-US" sz="2000" dirty="0" smtClean="0"/>
              <a:t>The State of Oklahoma P-card is a Visa purchase </a:t>
            </a:r>
            <a:r>
              <a:rPr lang="en-US" altLang="en-US" sz="2000" dirty="0"/>
              <a:t>c</a:t>
            </a:r>
            <a:r>
              <a:rPr lang="en-US" altLang="en-US" sz="2000" dirty="0" smtClean="0"/>
              <a:t>ard issued by Bank of America.</a:t>
            </a:r>
          </a:p>
          <a:p>
            <a:pPr eaLnBrk="1" hangingPunct="1"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en-US" altLang="en-US" sz="2000" dirty="0" smtClean="0"/>
              <a:t>The BOA P-card contract is administered by OMES (SW200).</a:t>
            </a:r>
          </a:p>
          <a:p>
            <a:pPr eaLnBrk="1" hangingPunct="1"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en-US" altLang="en-US" sz="2000" dirty="0" smtClean="0"/>
              <a:t>There are no fees associated with the program.</a:t>
            </a:r>
          </a:p>
          <a:p>
            <a:pPr eaLnBrk="1" hangingPunct="1"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en-US" altLang="en-US" sz="2000" dirty="0" smtClean="0"/>
              <a:t>Zero liability for unauthorized charges or for lost/stolen cards (bank must be notified within 24 hours).</a:t>
            </a:r>
          </a:p>
          <a:p>
            <a:pPr eaLnBrk="1" hangingPunct="1"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en-US" altLang="en-US" sz="2000" dirty="0" smtClean="0"/>
              <a:t>The terms of the statewide contract allow higher education entities and political subdivisions to participate in the program.</a:t>
            </a:r>
          </a:p>
          <a:p>
            <a:pPr eaLnBrk="1" hangingPunct="1"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en-US" altLang="en-US" sz="2000" dirty="0" smtClean="0"/>
              <a:t>It is the only credit card authorized by the State of Oklahoma for use by state agencies.</a:t>
            </a:r>
          </a:p>
          <a:p>
            <a:pPr marL="0" indent="0" eaLnBrk="1" hangingPunct="1">
              <a:spcBef>
                <a:spcPts val="0"/>
              </a:spcBef>
              <a:buFont typeface="Arial" panose="020B0604020202020204" pitchFamily="34" charset="0"/>
              <a:buNone/>
              <a:defRPr/>
            </a:pPr>
            <a:endParaRPr lang="en-US" altLang="en-US" sz="2400" dirty="0" smtClean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09600" y="152400"/>
            <a:ext cx="8458200" cy="1143000"/>
          </a:xfrm>
        </p:spPr>
        <p:txBody>
          <a:bodyPr/>
          <a:lstStyle/>
          <a:p>
            <a:pPr>
              <a:defRPr/>
            </a:pPr>
            <a:r>
              <a:rPr lang="en-US" altLang="en-US" sz="3200" dirty="0" smtClean="0">
                <a:latin typeface="+mn-lt"/>
              </a:rPr>
              <a:t>Bank of America – Merrill Lynch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3810000" y="6356350"/>
            <a:ext cx="2133600" cy="365125"/>
          </a:xfrm>
        </p:spPr>
        <p:txBody>
          <a:bodyPr/>
          <a:lstStyle/>
          <a:p>
            <a:pPr>
              <a:defRPr/>
            </a:pPr>
            <a:fld id="{6F010941-0E8F-4BC4-A56E-0FD2E2B7B1F1}" type="slidenum">
              <a:rPr lang="en-US" altLang="en-US" smtClean="0"/>
              <a:pPr>
                <a:defRPr/>
              </a:pPr>
              <a:t>7</a:t>
            </a:fld>
            <a:endParaRPr lang="en-US" altLang="en-US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524000"/>
            <a:ext cx="7162800" cy="4648200"/>
          </a:xfrm>
        </p:spPr>
        <p:txBody>
          <a:bodyPr rtlCol="0">
            <a:normAutofit/>
          </a:bodyPr>
          <a:lstStyle/>
          <a:p>
            <a:pPr eaLnBrk="1" fontAlgn="auto" hangingPunct="1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000" dirty="0" smtClean="0"/>
              <a:t>Transactions less than $5,000 typically represent about 5-10 percent of total spending for a company, </a:t>
            </a:r>
            <a:r>
              <a:rPr lang="en-US" sz="2000" b="1" dirty="0" smtClean="0"/>
              <a:t>BUT</a:t>
            </a:r>
            <a:r>
              <a:rPr lang="en-US" sz="2000" dirty="0" smtClean="0"/>
              <a:t> represent about 75-80 percent of spend volume.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sz="2900" dirty="0" smtClean="0"/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sz="2900" dirty="0" smtClean="0"/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sz="2600" dirty="0" smtClean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609600" y="152400"/>
            <a:ext cx="8458200" cy="1143000"/>
          </a:xfrm>
        </p:spPr>
        <p:txBody>
          <a:bodyPr/>
          <a:lstStyle/>
          <a:p>
            <a:pPr>
              <a:defRPr/>
            </a:pPr>
            <a:r>
              <a:rPr lang="en-US" altLang="en-US" sz="3200" dirty="0" smtClean="0">
                <a:latin typeface="+mn-lt"/>
              </a:rPr>
              <a:t>Did You Know?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3810000" y="6356350"/>
            <a:ext cx="2133600" cy="365125"/>
          </a:xfrm>
        </p:spPr>
        <p:txBody>
          <a:bodyPr/>
          <a:lstStyle/>
          <a:p>
            <a:pPr>
              <a:defRPr/>
            </a:pPr>
            <a:fld id="{6F010941-0E8F-4BC4-A56E-0FD2E2B7B1F1}" type="slidenum">
              <a:rPr lang="en-US" altLang="en-US" smtClean="0"/>
              <a:pPr>
                <a:defRPr/>
              </a:pPr>
              <a:t>8</a:t>
            </a:fld>
            <a:endParaRPr lang="en-US" alt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524000"/>
            <a:ext cx="7162800" cy="426720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000" dirty="0" smtClean="0"/>
              <a:t>Reduced number of purchase orders for small dollar purchases.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000" dirty="0" smtClean="0"/>
              <a:t>Broaden vendor and category options.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000" dirty="0" smtClean="0"/>
              <a:t>Agency convenience.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000" dirty="0" smtClean="0"/>
              <a:t>Merchant cash flow.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000" dirty="0" smtClean="0"/>
              <a:t>Eliminates lost, stolen or returned checks.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000" dirty="0" smtClean="0"/>
              <a:t>Rebate earned through combine spend</a:t>
            </a:r>
            <a:r>
              <a:rPr lang="en-US" sz="2000" dirty="0"/>
              <a:t>. </a:t>
            </a:r>
            <a:endParaRPr lang="en-US" sz="2000" dirty="0" smtClean="0"/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000" dirty="0" smtClean="0"/>
              <a:t>Simplify </a:t>
            </a:r>
            <a:r>
              <a:rPr lang="en-US" sz="2000" dirty="0"/>
              <a:t>vendor maintenance (vendor does not have to be registered with </a:t>
            </a:r>
            <a:r>
              <a:rPr lang="en-US" sz="2000" dirty="0" smtClean="0"/>
              <a:t>OMES </a:t>
            </a:r>
            <a:r>
              <a:rPr lang="en-US" sz="2000" dirty="0"/>
              <a:t>if the purchase is made with a P-card).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Immediate payment to vendor.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Visibility and transparency.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Potential for discounts for faster payment.</a:t>
            </a:r>
          </a:p>
          <a:p>
            <a:pPr marL="0" indent="0" eaLnBrk="1" fontAlgn="auto" hangingPunct="1">
              <a:spcAft>
                <a:spcPts val="0"/>
              </a:spcAft>
              <a:buFont typeface="Arial" charset="0"/>
              <a:buNone/>
              <a:defRPr/>
            </a:pPr>
            <a:endParaRPr lang="en-US" sz="2400" dirty="0" smtClean="0"/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US" sz="1700" dirty="0" smtClean="0"/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US" dirty="0" smtClean="0"/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US" dirty="0" smtClean="0"/>
          </a:p>
          <a:p>
            <a:pPr lvl="1" eaLnBrk="1" fontAlgn="auto" hangingPunct="1">
              <a:spcAft>
                <a:spcPts val="0"/>
              </a:spcAft>
              <a:buFont typeface="Arial" panose="020B0604020202020204" pitchFamily="34" charset="0"/>
              <a:buChar char="–"/>
              <a:defRPr/>
            </a:pPr>
            <a:endParaRPr lang="en-US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609600" y="152400"/>
            <a:ext cx="8458200" cy="1143000"/>
          </a:xfrm>
        </p:spPr>
        <p:txBody>
          <a:bodyPr/>
          <a:lstStyle/>
          <a:p>
            <a:pPr>
              <a:defRPr/>
            </a:pPr>
            <a:r>
              <a:rPr lang="en-US" altLang="en-US" sz="3200" dirty="0" smtClean="0">
                <a:latin typeface="+mn-lt"/>
              </a:rPr>
              <a:t>Why P-cards?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3810000" y="6356350"/>
            <a:ext cx="2133600" cy="365125"/>
          </a:xfrm>
        </p:spPr>
        <p:txBody>
          <a:bodyPr/>
          <a:lstStyle/>
          <a:p>
            <a:pPr>
              <a:defRPr/>
            </a:pPr>
            <a:fld id="{6F010941-0E8F-4BC4-A56E-0FD2E2B7B1F1}" type="slidenum">
              <a:rPr lang="en-US" altLang="en-US" smtClean="0"/>
              <a:pPr>
                <a:defRPr/>
              </a:pPr>
              <a:t>9</a:t>
            </a:fld>
            <a:endParaRPr lang="en-US" alt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524000"/>
            <a:ext cx="7162800" cy="4191000"/>
          </a:xfrm>
        </p:spPr>
        <p:txBody>
          <a:bodyPr rtlCol="0">
            <a:normAutofit/>
          </a:bodyPr>
          <a:lstStyle/>
          <a:p>
            <a:pPr eaLnBrk="1" fontAlgn="auto" hangingPunct="1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000" dirty="0" smtClean="0"/>
              <a:t>Reduce transaction processing costs and time</a:t>
            </a:r>
          </a:p>
          <a:p>
            <a:pPr lvl="1" eaLnBrk="1" fontAlgn="auto" hangingPunct="1">
              <a:spcBef>
                <a:spcPts val="600"/>
              </a:spcBef>
              <a:spcAft>
                <a:spcPts val="0"/>
              </a:spcAft>
              <a:buFont typeface="Calibri" panose="020F0502020204030204" pitchFamily="34" charset="0"/>
              <a:buChar char="–"/>
              <a:defRPr/>
            </a:pPr>
            <a:r>
              <a:rPr lang="en-US" sz="2000" dirty="0" smtClean="0"/>
              <a:t>Average savings per transaction: $74* including sourcing, purchasing and payment activities.</a:t>
            </a:r>
          </a:p>
          <a:p>
            <a:pPr marL="347663" lvl="1" indent="-347663" eaLnBrk="1" fontAlgn="auto" hangingPunct="1">
              <a:spcBef>
                <a:spcPts val="120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000" dirty="0" smtClean="0"/>
              <a:t>Reduction in procurement cycle time</a:t>
            </a:r>
            <a:r>
              <a:rPr lang="en-US" sz="2000" dirty="0"/>
              <a:t> </a:t>
            </a:r>
            <a:r>
              <a:rPr lang="en-US" sz="2000" dirty="0" smtClean="0"/>
              <a:t>by approximately eight days</a:t>
            </a:r>
          </a:p>
          <a:p>
            <a:pPr marL="800100" lvl="2" indent="-342900" eaLnBrk="1" fontAlgn="auto" hangingPunct="1">
              <a:spcBef>
                <a:spcPts val="600"/>
              </a:spcBef>
              <a:spcAft>
                <a:spcPts val="0"/>
              </a:spcAft>
              <a:buFont typeface="Calibri" panose="020F0502020204030204" pitchFamily="34" charset="0"/>
              <a:buChar char="–"/>
              <a:defRPr/>
            </a:pPr>
            <a:r>
              <a:rPr lang="en-US" sz="2000" dirty="0" smtClean="0"/>
              <a:t>19,682 POs for $5,000 or less in 2015 ($27,975,680).</a:t>
            </a:r>
          </a:p>
          <a:p>
            <a:pPr marL="800100" lvl="2" indent="-342900" eaLnBrk="1" fontAlgn="auto" hangingPunct="1">
              <a:spcBef>
                <a:spcPts val="600"/>
              </a:spcBef>
              <a:spcAft>
                <a:spcPts val="0"/>
              </a:spcAft>
              <a:buFont typeface="Calibri" panose="020F0502020204030204" pitchFamily="34" charset="0"/>
              <a:buChar char="–"/>
              <a:defRPr/>
            </a:pPr>
            <a:r>
              <a:rPr lang="en-US" sz="2000" dirty="0" smtClean="0"/>
              <a:t>Potential savings of $1.4 million.</a:t>
            </a:r>
          </a:p>
          <a:p>
            <a:pPr marL="914400" lvl="2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sz="1700" dirty="0" smtClean="0"/>
          </a:p>
          <a:p>
            <a:pPr marL="914400" lvl="2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1700" dirty="0" smtClean="0"/>
              <a:t>*RPMG Research, P-card Benchmark Survey Results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US" sz="1700" dirty="0" smtClean="0"/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US" dirty="0" smtClean="0"/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US" dirty="0" smtClean="0"/>
          </a:p>
          <a:p>
            <a:pPr lvl="1" eaLnBrk="1" fontAlgn="auto" hangingPunct="1">
              <a:spcAft>
                <a:spcPts val="0"/>
              </a:spcAft>
              <a:buFont typeface="Arial" panose="020B0604020202020204" pitchFamily="34" charset="0"/>
              <a:buChar char="–"/>
              <a:defRPr/>
            </a:pPr>
            <a:endParaRPr lang="en-US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609600" y="152400"/>
            <a:ext cx="8458200" cy="1143000"/>
          </a:xfrm>
        </p:spPr>
        <p:txBody>
          <a:bodyPr/>
          <a:lstStyle/>
          <a:p>
            <a:pPr>
              <a:defRPr/>
            </a:pPr>
            <a:r>
              <a:rPr lang="en-US" altLang="en-US" sz="3200" dirty="0" smtClean="0">
                <a:latin typeface="+mn-lt"/>
              </a:rPr>
              <a:t>Cost and Time Savings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3810000" y="6356350"/>
            <a:ext cx="2133600" cy="365125"/>
          </a:xfrm>
        </p:spPr>
        <p:txBody>
          <a:bodyPr/>
          <a:lstStyle/>
          <a:p>
            <a:pPr>
              <a:defRPr/>
            </a:pPr>
            <a:fld id="{6F010941-0E8F-4BC4-A56E-0FD2E2B7B1F1}" type="slidenum">
              <a:rPr lang="en-US" altLang="en-US" smtClean="0"/>
              <a:pPr>
                <a:defRPr/>
              </a:pPr>
              <a:t>10</a:t>
            </a:fld>
            <a:endParaRPr lang="en-US" alt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Content Placeholder 2"/>
          <p:cNvSpPr>
            <a:spLocks noGrp="1"/>
          </p:cNvSpPr>
          <p:nvPr>
            <p:ph idx="1"/>
          </p:nvPr>
        </p:nvSpPr>
        <p:spPr>
          <a:xfrm>
            <a:off x="762000" y="914400"/>
            <a:ext cx="4002088" cy="5181600"/>
          </a:xfrm>
        </p:spPr>
        <p:txBody>
          <a:bodyPr/>
          <a:lstStyle/>
          <a:p>
            <a:pPr marL="0" indent="0" eaLnBrk="1" hangingPunct="1">
              <a:spcBef>
                <a:spcPts val="600"/>
              </a:spcBef>
              <a:buNone/>
            </a:pPr>
            <a:r>
              <a:rPr lang="en-US" altLang="en-US" sz="2000" dirty="0" smtClean="0"/>
              <a:t>P-card				      </a:t>
            </a:r>
          </a:p>
          <a:p>
            <a:pPr eaLnBrk="1" hangingPunct="1">
              <a:spcBef>
                <a:spcPts val="300"/>
              </a:spcBef>
            </a:pPr>
            <a:r>
              <a:rPr lang="en-US" altLang="en-US" sz="2000" dirty="0" smtClean="0"/>
              <a:t>100% transparent to public via web. </a:t>
            </a:r>
          </a:p>
          <a:p>
            <a:pPr eaLnBrk="1" hangingPunct="1">
              <a:spcBef>
                <a:spcPts val="300"/>
              </a:spcBef>
            </a:pPr>
            <a:r>
              <a:rPr lang="en-US" altLang="en-US" sz="2000" dirty="0" smtClean="0"/>
              <a:t>Limits on types of purchases made.          </a:t>
            </a:r>
          </a:p>
          <a:p>
            <a:pPr eaLnBrk="1" hangingPunct="1">
              <a:spcBef>
                <a:spcPts val="300"/>
              </a:spcBef>
            </a:pPr>
            <a:r>
              <a:rPr lang="en-US" altLang="en-US" sz="2000" dirty="0" smtClean="0"/>
              <a:t>Rebate potential.		            </a:t>
            </a:r>
          </a:p>
          <a:p>
            <a:pPr eaLnBrk="1" hangingPunct="1">
              <a:spcBef>
                <a:spcPts val="300"/>
              </a:spcBef>
            </a:pPr>
            <a:r>
              <a:rPr lang="en-US" altLang="en-US" sz="2000" dirty="0" smtClean="0"/>
              <a:t>Small town/remote business acceptance.</a:t>
            </a:r>
          </a:p>
          <a:p>
            <a:pPr eaLnBrk="1" hangingPunct="1">
              <a:spcBef>
                <a:spcPts val="300"/>
              </a:spcBef>
            </a:pPr>
            <a:r>
              <a:rPr lang="en-US" altLang="en-US" sz="2000" dirty="0" smtClean="0"/>
              <a:t>100% external continuous monitoring.     </a:t>
            </a:r>
          </a:p>
          <a:p>
            <a:pPr eaLnBrk="1" hangingPunct="1">
              <a:spcBef>
                <a:spcPts val="300"/>
              </a:spcBef>
            </a:pPr>
            <a:r>
              <a:rPr lang="en-US" altLang="en-US" sz="2000" dirty="0" smtClean="0"/>
              <a:t>One voucher per billing cycle  to bank.      </a:t>
            </a:r>
          </a:p>
          <a:p>
            <a:pPr eaLnBrk="1" hangingPunct="1">
              <a:spcBef>
                <a:spcPts val="300"/>
              </a:spcBef>
            </a:pPr>
            <a:r>
              <a:rPr lang="en-US" altLang="en-US" sz="2000" dirty="0" smtClean="0"/>
              <a:t>Tracked fraud and misuse data.	     </a:t>
            </a:r>
          </a:p>
          <a:p>
            <a:pPr eaLnBrk="1" hangingPunct="1">
              <a:spcBef>
                <a:spcPts val="300"/>
              </a:spcBef>
            </a:pPr>
            <a:r>
              <a:rPr lang="en-US" altLang="en-US" sz="2000" dirty="0" smtClean="0"/>
              <a:t> $17 average cost per transaction.	        		</a:t>
            </a:r>
          </a:p>
          <a:p>
            <a:pPr eaLnBrk="1" hangingPunct="1">
              <a:buFontTx/>
              <a:buChar char="-"/>
            </a:pPr>
            <a:endParaRPr lang="en-US" altLang="en-US" sz="1600" dirty="0" smtClean="0"/>
          </a:p>
        </p:txBody>
      </p:sp>
      <p:sp>
        <p:nvSpPr>
          <p:cNvPr id="21508" name="TextBox 3"/>
          <p:cNvSpPr txBox="1">
            <a:spLocks noChangeArrowheads="1"/>
          </p:cNvSpPr>
          <p:nvPr/>
        </p:nvSpPr>
        <p:spPr bwMode="auto">
          <a:xfrm>
            <a:off x="4839586" y="914400"/>
            <a:ext cx="3733800" cy="47089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27305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69850" indent="0" eaLnBrk="1" hangingPunct="1">
              <a:spcBef>
                <a:spcPts val="600"/>
              </a:spcBef>
              <a:buNone/>
            </a:pPr>
            <a:r>
              <a:rPr lang="en-US" altLang="en-US" sz="2000" dirty="0"/>
              <a:t>Purchase Order</a:t>
            </a:r>
          </a:p>
          <a:p>
            <a:pPr eaLnBrk="1" hangingPunct="1">
              <a:spcBef>
                <a:spcPts val="300"/>
              </a:spcBef>
            </a:pPr>
            <a:r>
              <a:rPr lang="en-US" altLang="en-US" sz="2000" dirty="0" smtClean="0"/>
              <a:t>Transparency </a:t>
            </a:r>
            <a:r>
              <a:rPr lang="en-US" altLang="en-US" sz="2000" dirty="0"/>
              <a:t>only through Open Records Requests.</a:t>
            </a:r>
          </a:p>
          <a:p>
            <a:pPr eaLnBrk="1" hangingPunct="1">
              <a:spcBef>
                <a:spcPts val="300"/>
              </a:spcBef>
            </a:pPr>
            <a:r>
              <a:rPr lang="en-US" altLang="en-US" sz="2000" dirty="0"/>
              <a:t>No limits on types of purchases made.</a:t>
            </a:r>
          </a:p>
          <a:p>
            <a:pPr eaLnBrk="1" hangingPunct="1">
              <a:spcBef>
                <a:spcPts val="300"/>
              </a:spcBef>
            </a:pPr>
            <a:r>
              <a:rPr lang="en-US" altLang="en-US" sz="2000" dirty="0"/>
              <a:t>No rebate potential.</a:t>
            </a:r>
          </a:p>
          <a:p>
            <a:pPr eaLnBrk="1" hangingPunct="1">
              <a:spcBef>
                <a:spcPts val="300"/>
              </a:spcBef>
            </a:pPr>
            <a:r>
              <a:rPr lang="en-US" altLang="en-US" sz="2000" dirty="0"/>
              <a:t>Limited acceptance.</a:t>
            </a:r>
          </a:p>
          <a:p>
            <a:pPr eaLnBrk="1" hangingPunct="1">
              <a:spcBef>
                <a:spcPts val="300"/>
              </a:spcBef>
            </a:pPr>
            <a:r>
              <a:rPr lang="en-US" altLang="en-US" sz="2000" dirty="0"/>
              <a:t>Limited external monitoring.</a:t>
            </a:r>
          </a:p>
          <a:p>
            <a:pPr eaLnBrk="1" hangingPunct="1">
              <a:spcBef>
                <a:spcPts val="300"/>
              </a:spcBef>
            </a:pPr>
            <a:r>
              <a:rPr lang="en-US" altLang="en-US" sz="2000" dirty="0"/>
              <a:t>One (or more) voucher(s) per PO.</a:t>
            </a:r>
          </a:p>
          <a:p>
            <a:pPr eaLnBrk="1" hangingPunct="1">
              <a:spcBef>
                <a:spcPts val="300"/>
              </a:spcBef>
            </a:pPr>
            <a:r>
              <a:rPr lang="en-US" altLang="en-US" sz="2000" dirty="0"/>
              <a:t>No tracking of fraud and misuse.</a:t>
            </a:r>
          </a:p>
          <a:p>
            <a:pPr eaLnBrk="1" hangingPunct="1">
              <a:spcBef>
                <a:spcPts val="300"/>
              </a:spcBef>
            </a:pPr>
            <a:r>
              <a:rPr lang="en-US" altLang="en-US" sz="2000" dirty="0"/>
              <a:t>$91 or more average cost per invoice paid.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609600" y="152400"/>
            <a:ext cx="8458200" cy="685800"/>
          </a:xfrm>
        </p:spPr>
        <p:txBody>
          <a:bodyPr/>
          <a:lstStyle/>
          <a:p>
            <a:pPr>
              <a:defRPr/>
            </a:pPr>
            <a:r>
              <a:rPr lang="en-US" altLang="en-US" sz="3200" dirty="0" smtClean="0">
                <a:latin typeface="+mn-lt"/>
              </a:rPr>
              <a:t>P-card vs. PO Comparisons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3810000" y="6356350"/>
            <a:ext cx="2133600" cy="365125"/>
          </a:xfrm>
        </p:spPr>
        <p:txBody>
          <a:bodyPr/>
          <a:lstStyle/>
          <a:p>
            <a:pPr>
              <a:defRPr/>
            </a:pPr>
            <a:fld id="{6F010941-0E8F-4BC4-A56E-0FD2E2B7B1F1}" type="slidenum">
              <a:rPr lang="en-US" altLang="en-US" smtClean="0"/>
              <a:pPr>
                <a:defRPr/>
              </a:pPr>
              <a:t>11</a:t>
            </a:fld>
            <a:endParaRPr lang="en-US" alt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Content Placeholder 2"/>
          <p:cNvSpPr>
            <a:spLocks noGrp="1"/>
          </p:cNvSpPr>
          <p:nvPr>
            <p:ph idx="1"/>
          </p:nvPr>
        </p:nvSpPr>
        <p:spPr>
          <a:xfrm>
            <a:off x="838200" y="1371600"/>
            <a:ext cx="6781800" cy="4343400"/>
          </a:xfrm>
        </p:spPr>
        <p:txBody>
          <a:bodyPr/>
          <a:lstStyle/>
          <a:p>
            <a:pPr>
              <a:spcBef>
                <a:spcPts val="1200"/>
              </a:spcBef>
            </a:pPr>
            <a:r>
              <a:rPr lang="en-US" altLang="en-US" sz="2000" dirty="0" smtClean="0"/>
              <a:t>Entertainment.</a:t>
            </a:r>
          </a:p>
          <a:p>
            <a:pPr>
              <a:spcBef>
                <a:spcPts val="1200"/>
              </a:spcBef>
            </a:pPr>
            <a:r>
              <a:rPr lang="en-US" altLang="en-US" sz="2000" dirty="0" smtClean="0"/>
              <a:t>Per diem food and beverages.</a:t>
            </a:r>
          </a:p>
          <a:p>
            <a:pPr>
              <a:spcBef>
                <a:spcPts val="1200"/>
              </a:spcBef>
            </a:pPr>
            <a:r>
              <a:rPr lang="en-US" altLang="en-US" sz="2000" dirty="0" smtClean="0"/>
              <a:t>Cash advances.</a:t>
            </a:r>
          </a:p>
          <a:p>
            <a:pPr>
              <a:spcBef>
                <a:spcPts val="1200"/>
              </a:spcBef>
            </a:pPr>
            <a:r>
              <a:rPr lang="en-US" altLang="en-US" sz="2000" dirty="0" smtClean="0"/>
              <a:t>Purchase of goods for personal use.</a:t>
            </a:r>
          </a:p>
          <a:p>
            <a:pPr>
              <a:spcBef>
                <a:spcPts val="1200"/>
              </a:spcBef>
            </a:pPr>
            <a:r>
              <a:rPr lang="en-US" altLang="en-US" sz="2000" dirty="0" smtClean="0"/>
              <a:t>Motor vehicle fuel for state-owned or personal vehicles.</a:t>
            </a:r>
          </a:p>
          <a:p>
            <a:pPr>
              <a:spcBef>
                <a:spcPts val="1200"/>
              </a:spcBef>
            </a:pPr>
            <a:r>
              <a:rPr lang="en-US" altLang="en-US" sz="2000" dirty="0" smtClean="0"/>
              <a:t>Automotive maintenance.		</a:t>
            </a:r>
          </a:p>
          <a:p>
            <a:pPr>
              <a:spcBef>
                <a:spcPts val="1200"/>
              </a:spcBef>
            </a:pPr>
            <a:r>
              <a:rPr lang="en-US" altLang="en-US" sz="2000" dirty="0" smtClean="0"/>
              <a:t>Automatic drafts.</a:t>
            </a:r>
          </a:p>
          <a:p>
            <a:pPr>
              <a:spcBef>
                <a:spcPts val="1200"/>
              </a:spcBef>
            </a:pPr>
            <a:r>
              <a:rPr lang="en-US" altLang="en-US" sz="2000" dirty="0" smtClean="0"/>
              <a:t>Gift certificates.</a:t>
            </a:r>
          </a:p>
          <a:p>
            <a:pPr>
              <a:spcBef>
                <a:spcPts val="1200"/>
              </a:spcBef>
            </a:pPr>
            <a:r>
              <a:rPr lang="en-US" altLang="en-US" sz="2000" dirty="0" smtClean="0"/>
              <a:t>Split purchasing.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609600" y="152400"/>
            <a:ext cx="8458200" cy="1143000"/>
          </a:xfrm>
        </p:spPr>
        <p:txBody>
          <a:bodyPr/>
          <a:lstStyle/>
          <a:p>
            <a:pPr>
              <a:defRPr/>
            </a:pPr>
            <a:r>
              <a:rPr lang="en-US" altLang="en-US" sz="3200" dirty="0" smtClean="0">
                <a:latin typeface="+mn-lt"/>
              </a:rPr>
              <a:t>Prohibited Purchases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3810000" y="6356350"/>
            <a:ext cx="2133600" cy="365125"/>
          </a:xfrm>
        </p:spPr>
        <p:txBody>
          <a:bodyPr/>
          <a:lstStyle/>
          <a:p>
            <a:pPr>
              <a:defRPr/>
            </a:pPr>
            <a:fld id="{6F010941-0E8F-4BC4-A56E-0FD2E2B7B1F1}" type="slidenum">
              <a:rPr lang="en-US" altLang="en-US" smtClean="0"/>
              <a:pPr>
                <a:defRPr/>
              </a:pPr>
              <a:t>12</a:t>
            </a:fld>
            <a:endParaRPr lang="en-US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Content Placeholder 2"/>
          <p:cNvSpPr>
            <a:spLocks noGrp="1"/>
          </p:cNvSpPr>
          <p:nvPr>
            <p:ph idx="1"/>
          </p:nvPr>
        </p:nvSpPr>
        <p:spPr>
          <a:xfrm>
            <a:off x="838200" y="1524000"/>
            <a:ext cx="7086600" cy="3794125"/>
          </a:xfrm>
        </p:spPr>
        <p:txBody>
          <a:bodyPr/>
          <a:lstStyle/>
          <a:p>
            <a:pPr eaLnBrk="1" hangingPunct="1">
              <a:spcBef>
                <a:spcPts val="600"/>
              </a:spcBef>
              <a:defRPr/>
            </a:pPr>
            <a:r>
              <a:rPr lang="en-US" altLang="en-US" sz="2000" dirty="0" smtClean="0"/>
              <a:t>Provided to all participants based on</a:t>
            </a:r>
          </a:p>
          <a:p>
            <a:pPr lvl="1" eaLnBrk="1" hangingPunct="1">
              <a:spcBef>
                <a:spcPts val="600"/>
              </a:spcBef>
              <a:buFont typeface="Calibri" panose="020F0502020204030204" pitchFamily="34" charset="0"/>
              <a:buChar char="–"/>
              <a:defRPr/>
            </a:pPr>
            <a:r>
              <a:rPr lang="en-US" altLang="en-US" sz="2000" dirty="0" smtClean="0"/>
              <a:t>Total dollar spend.</a:t>
            </a:r>
          </a:p>
          <a:p>
            <a:pPr lvl="1" eaLnBrk="1" hangingPunct="1">
              <a:spcBef>
                <a:spcPts val="600"/>
              </a:spcBef>
              <a:buFont typeface="Calibri" panose="020F0502020204030204" pitchFamily="34" charset="0"/>
              <a:buChar char="–"/>
              <a:defRPr/>
            </a:pPr>
            <a:r>
              <a:rPr lang="en-US" altLang="en-US" sz="2000" dirty="0" smtClean="0"/>
              <a:t>Average transaction size.</a:t>
            </a:r>
          </a:p>
          <a:p>
            <a:pPr lvl="1" eaLnBrk="1" hangingPunct="1">
              <a:spcBef>
                <a:spcPts val="600"/>
              </a:spcBef>
              <a:buFont typeface="Calibri" panose="020F0502020204030204" pitchFamily="34" charset="0"/>
              <a:buChar char="–"/>
              <a:defRPr/>
            </a:pPr>
            <a:r>
              <a:rPr lang="en-US" altLang="en-US" sz="2000" dirty="0" smtClean="0"/>
              <a:t>Speed of pay.</a:t>
            </a:r>
          </a:p>
          <a:p>
            <a:pPr marL="400050" eaLnBrk="1" hangingPunct="1">
              <a:spcBef>
                <a:spcPts val="600"/>
              </a:spcBef>
              <a:defRPr/>
            </a:pPr>
            <a:r>
              <a:rPr lang="en-US" altLang="en-US" sz="2000" dirty="0" smtClean="0"/>
              <a:t>Most recent rebate received: $3.3 million (including higher education) divided among participants, based on agency spending for FY 16.</a:t>
            </a:r>
          </a:p>
          <a:p>
            <a:pPr lvl="1" eaLnBrk="1" hangingPunct="1">
              <a:buFont typeface="Arial" charset="0"/>
              <a:buNone/>
              <a:defRPr/>
            </a:pPr>
            <a:endParaRPr lang="en-US" altLang="en-US" sz="2000" dirty="0" smtClean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609600" y="152400"/>
            <a:ext cx="8458200" cy="1143000"/>
          </a:xfrm>
        </p:spPr>
        <p:txBody>
          <a:bodyPr/>
          <a:lstStyle/>
          <a:p>
            <a:pPr>
              <a:defRPr/>
            </a:pPr>
            <a:r>
              <a:rPr lang="en-US" altLang="en-US" sz="3200" dirty="0" smtClean="0">
                <a:latin typeface="+mn-lt"/>
              </a:rPr>
              <a:t>Revenue Sharing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3810000" y="6356350"/>
            <a:ext cx="2133600" cy="365125"/>
          </a:xfrm>
        </p:spPr>
        <p:txBody>
          <a:bodyPr/>
          <a:lstStyle/>
          <a:p>
            <a:pPr>
              <a:defRPr/>
            </a:pPr>
            <a:fld id="{6F010941-0E8F-4BC4-A56E-0FD2E2B7B1F1}" type="slidenum">
              <a:rPr lang="en-US" altLang="en-US" smtClean="0"/>
              <a:pPr>
                <a:defRPr/>
              </a:pPr>
              <a:t>13</a:t>
            </a:fld>
            <a:endParaRPr lang="en-US" alt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86200" y="914400"/>
            <a:ext cx="1905000" cy="83820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/>
              <a:t>Executive  </a:t>
            </a:r>
            <a:r>
              <a:rPr lang="en-US" sz="1600" dirty="0" smtClean="0"/>
              <a:t>Advisory </a:t>
            </a:r>
            <a:r>
              <a:rPr lang="en-US" sz="1600" dirty="0"/>
              <a:t>Group</a:t>
            </a:r>
          </a:p>
        </p:txBody>
      </p:sp>
      <p:sp>
        <p:nvSpPr>
          <p:cNvPr id="6" name="Rectangle 5"/>
          <p:cNvSpPr/>
          <p:nvPr/>
        </p:nvSpPr>
        <p:spPr>
          <a:xfrm>
            <a:off x="3886200" y="1828800"/>
            <a:ext cx="1905000" cy="914400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/>
              <a:t>State </a:t>
            </a:r>
            <a:r>
              <a:rPr lang="en-US" sz="1600" dirty="0" smtClean="0"/>
              <a:t>Comptroller</a:t>
            </a:r>
            <a:endParaRPr lang="en-US" sz="1600" dirty="0"/>
          </a:p>
        </p:txBody>
      </p:sp>
      <p:sp>
        <p:nvSpPr>
          <p:cNvPr id="7" name="Rectangle 6"/>
          <p:cNvSpPr/>
          <p:nvPr/>
        </p:nvSpPr>
        <p:spPr>
          <a:xfrm>
            <a:off x="3886200" y="2819400"/>
            <a:ext cx="1905000" cy="914400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/>
              <a:t>State P-card Administrator</a:t>
            </a:r>
          </a:p>
        </p:txBody>
      </p:sp>
      <p:sp>
        <p:nvSpPr>
          <p:cNvPr id="8" name="Rectangle 7"/>
          <p:cNvSpPr/>
          <p:nvPr/>
        </p:nvSpPr>
        <p:spPr>
          <a:xfrm>
            <a:off x="3886200" y="3810000"/>
            <a:ext cx="1905000" cy="914400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/>
              <a:t>Agency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/>
              <a:t>P-card Administrator</a:t>
            </a:r>
          </a:p>
        </p:txBody>
      </p:sp>
      <p:sp>
        <p:nvSpPr>
          <p:cNvPr id="9" name="Rectangle 8"/>
          <p:cNvSpPr/>
          <p:nvPr/>
        </p:nvSpPr>
        <p:spPr>
          <a:xfrm>
            <a:off x="2057400" y="4876800"/>
            <a:ext cx="1905000" cy="9144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/>
              <a:t>Agency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/>
              <a:t>Approving Officials</a:t>
            </a:r>
          </a:p>
        </p:txBody>
      </p:sp>
      <p:sp>
        <p:nvSpPr>
          <p:cNvPr id="10" name="Rectangle 9"/>
          <p:cNvSpPr/>
          <p:nvPr/>
        </p:nvSpPr>
        <p:spPr>
          <a:xfrm>
            <a:off x="5638800" y="4876800"/>
            <a:ext cx="1905000" cy="9144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/>
              <a:t>Agency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/>
              <a:t>Approving Officials</a:t>
            </a:r>
          </a:p>
        </p:txBody>
      </p:sp>
      <p:sp>
        <p:nvSpPr>
          <p:cNvPr id="12" name="Rectangle 11"/>
          <p:cNvSpPr/>
          <p:nvPr/>
        </p:nvSpPr>
        <p:spPr>
          <a:xfrm>
            <a:off x="990600" y="5867400"/>
            <a:ext cx="1905000" cy="8382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/>
              <a:t>P-card holders</a:t>
            </a:r>
          </a:p>
        </p:txBody>
      </p:sp>
      <p:sp>
        <p:nvSpPr>
          <p:cNvPr id="13" name="Rectangle 12"/>
          <p:cNvSpPr/>
          <p:nvPr/>
        </p:nvSpPr>
        <p:spPr>
          <a:xfrm>
            <a:off x="5029200" y="5867400"/>
            <a:ext cx="1905000" cy="8382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/>
              <a:t>P-card holders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971800" y="5867400"/>
            <a:ext cx="1905000" cy="8382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/>
              <a:t>P-card holders</a:t>
            </a:r>
          </a:p>
        </p:txBody>
      </p:sp>
      <p:sp>
        <p:nvSpPr>
          <p:cNvPr id="15" name="Rectangle 14"/>
          <p:cNvSpPr/>
          <p:nvPr/>
        </p:nvSpPr>
        <p:spPr>
          <a:xfrm>
            <a:off x="7010400" y="5867400"/>
            <a:ext cx="1905000" cy="8382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/>
              <a:t>P-card holders</a:t>
            </a:r>
          </a:p>
        </p:txBody>
      </p:sp>
      <p:cxnSp>
        <p:nvCxnSpPr>
          <p:cNvPr id="23" name="Straight Connector 22"/>
          <p:cNvCxnSpPr>
            <a:stCxn id="6" idx="0"/>
            <a:endCxn id="4" idx="2"/>
          </p:cNvCxnSpPr>
          <p:nvPr/>
        </p:nvCxnSpPr>
        <p:spPr>
          <a:xfrm rot="5400000" flipH="1" flipV="1">
            <a:off x="4800600" y="1790700"/>
            <a:ext cx="76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>
            <a:stCxn id="7" idx="0"/>
            <a:endCxn id="6" idx="2"/>
          </p:cNvCxnSpPr>
          <p:nvPr/>
        </p:nvCxnSpPr>
        <p:spPr>
          <a:xfrm rot="5400000" flipH="1" flipV="1">
            <a:off x="4800600" y="2781300"/>
            <a:ext cx="76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>
            <a:stCxn id="8" idx="0"/>
            <a:endCxn id="7" idx="2"/>
          </p:cNvCxnSpPr>
          <p:nvPr/>
        </p:nvCxnSpPr>
        <p:spPr>
          <a:xfrm rot="5400000" flipH="1" flipV="1">
            <a:off x="4800600" y="3771900"/>
            <a:ext cx="76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Elbow Connector 38"/>
          <p:cNvCxnSpPr>
            <a:stCxn id="9" idx="0"/>
          </p:cNvCxnSpPr>
          <p:nvPr/>
        </p:nvCxnSpPr>
        <p:spPr>
          <a:xfrm rot="5400000" flipH="1" flipV="1">
            <a:off x="3486150" y="4248150"/>
            <a:ext cx="152400" cy="1104900"/>
          </a:xfrm>
          <a:prstGeom prst="bentConnector2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Elbow Connector 41"/>
          <p:cNvCxnSpPr>
            <a:stCxn id="10" idx="0"/>
          </p:cNvCxnSpPr>
          <p:nvPr/>
        </p:nvCxnSpPr>
        <p:spPr>
          <a:xfrm rot="16200000" flipV="1">
            <a:off x="6038850" y="4324350"/>
            <a:ext cx="152400" cy="952500"/>
          </a:xfrm>
          <a:prstGeom prst="bentConnector2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Elbow Connector 50"/>
          <p:cNvCxnSpPr/>
          <p:nvPr/>
        </p:nvCxnSpPr>
        <p:spPr>
          <a:xfrm flipV="1">
            <a:off x="1752600" y="5715000"/>
            <a:ext cx="304800" cy="152400"/>
          </a:xfrm>
          <a:prstGeom prst="bentConnector3">
            <a:avLst>
              <a:gd name="adj1" fmla="val 5224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Elbow Connector 60"/>
          <p:cNvCxnSpPr/>
          <p:nvPr/>
        </p:nvCxnSpPr>
        <p:spPr>
          <a:xfrm rot="10800000">
            <a:off x="3962400" y="5715000"/>
            <a:ext cx="533400" cy="152400"/>
          </a:xfrm>
          <a:prstGeom prst="bentConnector3">
            <a:avLst>
              <a:gd name="adj1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Elbow Connector 76"/>
          <p:cNvCxnSpPr/>
          <p:nvPr/>
        </p:nvCxnSpPr>
        <p:spPr>
          <a:xfrm rot="10800000" flipV="1">
            <a:off x="5334000" y="5715000"/>
            <a:ext cx="304800" cy="152400"/>
          </a:xfrm>
          <a:prstGeom prst="bentConnector3">
            <a:avLst>
              <a:gd name="adj1" fmla="val 76866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Elbow Connector 80"/>
          <p:cNvCxnSpPr/>
          <p:nvPr/>
        </p:nvCxnSpPr>
        <p:spPr>
          <a:xfrm rot="16200000" flipV="1">
            <a:off x="7505700" y="5600700"/>
            <a:ext cx="304800" cy="228600"/>
          </a:xfrm>
          <a:prstGeom prst="bentConnector3">
            <a:avLst>
              <a:gd name="adj1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/>
          <p:cNvSpPr/>
          <p:nvPr/>
        </p:nvSpPr>
        <p:spPr>
          <a:xfrm>
            <a:off x="1974850" y="2819400"/>
            <a:ext cx="17526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US" dirty="0" smtClean="0"/>
              <a:t>State</a:t>
            </a:r>
            <a:endParaRPr lang="en-US" dirty="0"/>
          </a:p>
          <a:p>
            <a:pPr algn="ctr" eaLnBrk="1" hangingPunct="1">
              <a:defRPr/>
            </a:pPr>
            <a:r>
              <a:rPr lang="en-US" dirty="0"/>
              <a:t>Travel Manager</a:t>
            </a:r>
          </a:p>
        </p:txBody>
      </p:sp>
      <p:cxnSp>
        <p:nvCxnSpPr>
          <p:cNvPr id="17" name="Straight Connector 16"/>
          <p:cNvCxnSpPr>
            <a:stCxn id="7" idx="1"/>
            <a:endCxn id="2" idx="3"/>
          </p:cNvCxnSpPr>
          <p:nvPr/>
        </p:nvCxnSpPr>
        <p:spPr>
          <a:xfrm flipH="1">
            <a:off x="3727450" y="3276600"/>
            <a:ext cx="15875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itle 1"/>
          <p:cNvSpPr>
            <a:spLocks noGrp="1"/>
          </p:cNvSpPr>
          <p:nvPr>
            <p:ph type="title"/>
          </p:nvPr>
        </p:nvSpPr>
        <p:spPr>
          <a:xfrm>
            <a:off x="609600" y="152400"/>
            <a:ext cx="8458200" cy="762000"/>
          </a:xfrm>
        </p:spPr>
        <p:txBody>
          <a:bodyPr/>
          <a:lstStyle/>
          <a:p>
            <a:pPr>
              <a:defRPr/>
            </a:pPr>
            <a:r>
              <a:rPr lang="en-US" altLang="en-US" sz="3200" dirty="0" smtClean="0">
                <a:latin typeface="+mn-lt"/>
              </a:rPr>
              <a:t>Program Organization</a:t>
            </a:r>
          </a:p>
        </p:txBody>
      </p:sp>
      <p:sp>
        <p:nvSpPr>
          <p:cNvPr id="26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3886200" y="6356350"/>
            <a:ext cx="2133600" cy="365125"/>
          </a:xfrm>
        </p:spPr>
        <p:txBody>
          <a:bodyPr/>
          <a:lstStyle/>
          <a:p>
            <a:pPr>
              <a:defRPr/>
            </a:pPr>
            <a:fld id="{6F010941-0E8F-4BC4-A56E-0FD2E2B7B1F1}" type="slidenum">
              <a:rPr lang="en-US" altLang="en-US" smtClean="0"/>
              <a:pPr>
                <a:defRPr/>
              </a:pPr>
              <a:t>14</a:t>
            </a:fld>
            <a:endParaRPr lang="en-US" altLang="en-US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83200" y="1295400"/>
            <a:ext cx="7660726" cy="4049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609600" y="152400"/>
            <a:ext cx="8458200" cy="11430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r>
              <a:rPr lang="en-US" altLang="en-US" sz="3200" dirty="0" smtClean="0">
                <a:latin typeface="+mn-lt"/>
              </a:rPr>
              <a:t>Access P-card Information</a:t>
            </a:r>
          </a:p>
        </p:txBody>
      </p:sp>
      <p:sp>
        <p:nvSpPr>
          <p:cNvPr id="7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3810000" y="6356350"/>
            <a:ext cx="2133600" cy="365125"/>
          </a:xfrm>
        </p:spPr>
        <p:txBody>
          <a:bodyPr/>
          <a:lstStyle/>
          <a:p>
            <a:pPr>
              <a:defRPr/>
            </a:pPr>
            <a:fld id="{6F010941-0E8F-4BC4-A56E-0FD2E2B7B1F1}" type="slidenum">
              <a:rPr lang="en-US" altLang="en-US" smtClean="0"/>
              <a:pPr>
                <a:defRPr/>
              </a:pPr>
              <a:t>15</a:t>
            </a:fld>
            <a:endParaRPr lang="en-US" altLang="en-US" dirty="0"/>
          </a:p>
        </p:txBody>
      </p:sp>
      <p:cxnSp>
        <p:nvCxnSpPr>
          <p:cNvPr id="3" name="Straight Arrow Connector 2"/>
          <p:cNvCxnSpPr/>
          <p:nvPr/>
        </p:nvCxnSpPr>
        <p:spPr>
          <a:xfrm flipH="1" flipV="1">
            <a:off x="5257800" y="2209800"/>
            <a:ext cx="533400" cy="381000"/>
          </a:xfrm>
          <a:prstGeom prst="straightConnector1">
            <a:avLst/>
          </a:prstGeom>
          <a:ln w="127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Content Placeholder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" y="1017588"/>
            <a:ext cx="7095862" cy="4926012"/>
          </a:xfrm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609600" y="152400"/>
            <a:ext cx="8458200" cy="11430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r>
              <a:rPr lang="en-US" altLang="en-US" sz="3200" dirty="0" smtClean="0">
                <a:latin typeface="+mn-lt"/>
              </a:rPr>
              <a:t>Access P-card Information</a:t>
            </a:r>
            <a:endParaRPr lang="en-US" altLang="en-US" sz="2000" dirty="0" smtClean="0">
              <a:latin typeface="+mn-lt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3810000" y="6356350"/>
            <a:ext cx="2133600" cy="365125"/>
          </a:xfrm>
        </p:spPr>
        <p:txBody>
          <a:bodyPr/>
          <a:lstStyle/>
          <a:p>
            <a:pPr>
              <a:defRPr/>
            </a:pPr>
            <a:fld id="{6F010941-0E8F-4BC4-A56E-0FD2E2B7B1F1}" type="slidenum">
              <a:rPr lang="en-US" altLang="en-US" smtClean="0"/>
              <a:pPr>
                <a:defRPr/>
              </a:pPr>
              <a:t>16</a:t>
            </a:fld>
            <a:endParaRPr lang="en-US" altLang="en-US" dirty="0"/>
          </a:p>
        </p:txBody>
      </p:sp>
      <p:cxnSp>
        <p:nvCxnSpPr>
          <p:cNvPr id="5" name="Straight Arrow Connector 4"/>
          <p:cNvCxnSpPr/>
          <p:nvPr/>
        </p:nvCxnSpPr>
        <p:spPr>
          <a:xfrm flipH="1" flipV="1">
            <a:off x="2057400" y="1828800"/>
            <a:ext cx="419100" cy="457200"/>
          </a:xfrm>
          <a:prstGeom prst="straightConnector1">
            <a:avLst/>
          </a:prstGeom>
          <a:ln w="127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76300" y="1156504"/>
            <a:ext cx="6591300" cy="4614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609600" y="152400"/>
            <a:ext cx="8458200" cy="11430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r>
              <a:rPr lang="en-US" altLang="en-US" sz="3200" dirty="0" smtClean="0">
                <a:latin typeface="+mn-lt"/>
              </a:rPr>
              <a:t>Access P-card Information</a:t>
            </a:r>
            <a:endParaRPr lang="en-US" altLang="en-US" sz="2000" dirty="0" smtClean="0">
              <a:latin typeface="+mn-lt"/>
            </a:endParaRPr>
          </a:p>
        </p:txBody>
      </p:sp>
      <p:sp>
        <p:nvSpPr>
          <p:cNvPr id="7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3810000" y="6356350"/>
            <a:ext cx="2133600" cy="365125"/>
          </a:xfrm>
        </p:spPr>
        <p:txBody>
          <a:bodyPr/>
          <a:lstStyle/>
          <a:p>
            <a:pPr>
              <a:defRPr/>
            </a:pPr>
            <a:fld id="{6F010941-0E8F-4BC4-A56E-0FD2E2B7B1F1}" type="slidenum">
              <a:rPr lang="en-US" altLang="en-US" smtClean="0"/>
              <a:pPr>
                <a:defRPr/>
              </a:pPr>
              <a:t>17</a:t>
            </a:fld>
            <a:endParaRPr lang="en-US" alt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4200" y="2971800"/>
            <a:ext cx="4373243" cy="302275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Content Placeholder 2"/>
          <p:cNvSpPr>
            <a:spLocks noGrp="1"/>
          </p:cNvSpPr>
          <p:nvPr>
            <p:ph idx="1"/>
          </p:nvPr>
        </p:nvSpPr>
        <p:spPr>
          <a:xfrm>
            <a:off x="1219200" y="1066800"/>
            <a:ext cx="6934200" cy="4495800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en-US" altLang="en-US" sz="2000" dirty="0" smtClean="0"/>
              <a:t>Linda Powell</a:t>
            </a:r>
          </a:p>
          <a:p>
            <a:pPr eaLnBrk="1" hangingPunct="1">
              <a:buFont typeface="Arial" charset="0"/>
              <a:buNone/>
            </a:pPr>
            <a:r>
              <a:rPr lang="en-US" altLang="en-US" sz="2000" dirty="0" smtClean="0"/>
              <a:t>405-522-1654</a:t>
            </a:r>
          </a:p>
          <a:p>
            <a:pPr eaLnBrk="1" hangingPunct="1">
              <a:spcAft>
                <a:spcPts val="1200"/>
              </a:spcAft>
              <a:buFont typeface="Arial" charset="0"/>
              <a:buNone/>
            </a:pPr>
            <a:r>
              <a:rPr lang="en-US" altLang="en-US" sz="2000" dirty="0" smtClean="0">
                <a:hlinkClick r:id="rId2"/>
              </a:rPr>
              <a:t>linda.powell@omes.ok.gov</a:t>
            </a:r>
            <a:r>
              <a:rPr lang="en-US" altLang="en-US" sz="2000" dirty="0" smtClean="0"/>
              <a:t> </a:t>
            </a:r>
          </a:p>
          <a:p>
            <a:pPr eaLnBrk="1" hangingPunct="1">
              <a:spcBef>
                <a:spcPts val="1200"/>
              </a:spcBef>
              <a:buFont typeface="Arial" charset="0"/>
              <a:buNone/>
            </a:pPr>
            <a:r>
              <a:rPr lang="en-US" altLang="en-US" sz="2000" dirty="0" smtClean="0"/>
              <a:t>Cindi Reisman </a:t>
            </a:r>
          </a:p>
          <a:p>
            <a:pPr eaLnBrk="1" hangingPunct="1">
              <a:buFont typeface="Arial" charset="0"/>
              <a:buNone/>
            </a:pPr>
            <a:r>
              <a:rPr lang="en-US" altLang="en-US" sz="2000" dirty="0" smtClean="0"/>
              <a:t>405-522-4812</a:t>
            </a:r>
          </a:p>
          <a:p>
            <a:pPr eaLnBrk="1" hangingPunct="1">
              <a:spcBef>
                <a:spcPts val="0"/>
              </a:spcBef>
              <a:spcAft>
                <a:spcPts val="1200"/>
              </a:spcAft>
              <a:buFont typeface="Arial" charset="0"/>
              <a:buNone/>
            </a:pPr>
            <a:r>
              <a:rPr lang="en-US" altLang="en-US" sz="2000" dirty="0" smtClean="0">
                <a:hlinkClick r:id="rId3"/>
              </a:rPr>
              <a:t>cindi.Reisman@omes.ok.gov</a:t>
            </a:r>
            <a:endParaRPr lang="en-US" altLang="en-US" sz="2000" dirty="0" smtClean="0"/>
          </a:p>
          <a:p>
            <a:pPr eaLnBrk="1" hangingPunct="1">
              <a:spcBef>
                <a:spcPts val="0"/>
              </a:spcBef>
              <a:spcAft>
                <a:spcPts val="0"/>
              </a:spcAft>
              <a:buFont typeface="Arial" charset="0"/>
              <a:buNone/>
            </a:pPr>
            <a:endParaRPr lang="en-US" altLang="en-US" sz="2000" dirty="0" smtClean="0"/>
          </a:p>
          <a:p>
            <a:pPr eaLnBrk="1" hangingPunct="1">
              <a:spcBef>
                <a:spcPts val="0"/>
              </a:spcBef>
              <a:spcAft>
                <a:spcPts val="0"/>
              </a:spcAft>
              <a:buFont typeface="Arial" charset="0"/>
              <a:buNone/>
            </a:pPr>
            <a:r>
              <a:rPr lang="en-US" altLang="en-US" sz="2000" dirty="0" smtClean="0"/>
              <a:t>Central mailbox</a:t>
            </a:r>
          </a:p>
          <a:p>
            <a:pPr eaLnBrk="1" hangingPunct="1">
              <a:spcBef>
                <a:spcPts val="0"/>
              </a:spcBef>
              <a:spcAft>
                <a:spcPts val="0"/>
              </a:spcAft>
              <a:buFont typeface="Arial" charset="0"/>
              <a:buNone/>
            </a:pPr>
            <a:r>
              <a:rPr lang="en-US" altLang="en-US" sz="2000" dirty="0" smtClean="0">
                <a:hlinkClick r:id="rId4"/>
              </a:rPr>
              <a:t>pcard@omes.ok.gov</a:t>
            </a:r>
            <a:r>
              <a:rPr lang="en-US" altLang="en-US" sz="2000" dirty="0" smtClean="0"/>
              <a:t> </a:t>
            </a:r>
          </a:p>
          <a:p>
            <a:pPr eaLnBrk="1" hangingPunct="1">
              <a:buFont typeface="Arial" charset="0"/>
              <a:buNone/>
            </a:pPr>
            <a:r>
              <a:rPr lang="en-US" altLang="en-US" sz="2800" dirty="0" smtClean="0"/>
              <a:t> 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609600" y="152400"/>
            <a:ext cx="8458200" cy="6858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r>
              <a:rPr lang="en-US" altLang="en-US" sz="3200" dirty="0" smtClean="0">
                <a:latin typeface="+mn-lt"/>
              </a:rPr>
              <a:t>State P-card Team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3810000" y="6356350"/>
            <a:ext cx="2133600" cy="365125"/>
          </a:xfrm>
        </p:spPr>
        <p:txBody>
          <a:bodyPr/>
          <a:lstStyle/>
          <a:p>
            <a:pPr>
              <a:defRPr/>
            </a:pPr>
            <a:fld id="{6F010941-0E8F-4BC4-A56E-0FD2E2B7B1F1}" type="slidenum">
              <a:rPr lang="en-US" altLang="en-US" smtClean="0"/>
              <a:pPr>
                <a:defRPr/>
              </a:pPr>
              <a:t>18</a:t>
            </a:fld>
            <a:endParaRPr lang="en-US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Content Placeholder 2"/>
          <p:cNvSpPr>
            <a:spLocks noGrp="1"/>
          </p:cNvSpPr>
          <p:nvPr>
            <p:ph idx="1"/>
          </p:nvPr>
        </p:nvSpPr>
        <p:spPr>
          <a:xfrm>
            <a:off x="762000" y="1371600"/>
            <a:ext cx="7848600" cy="4114800"/>
          </a:xfrm>
        </p:spPr>
        <p:txBody>
          <a:bodyPr/>
          <a:lstStyle/>
          <a:p>
            <a:pPr eaLnBrk="1" hangingPunct="1">
              <a:spcBef>
                <a:spcPts val="600"/>
              </a:spcBef>
            </a:pPr>
            <a:r>
              <a:rPr lang="en-US" altLang="en-US" sz="2000" dirty="0" smtClean="0"/>
              <a:t>SW210 – Provides an online booking tool called Concur or optional phone assistance through FCM Travel Solutions with a dedicated Oklahoma team agent.</a:t>
            </a:r>
          </a:p>
          <a:p>
            <a:pPr eaLnBrk="1" hangingPunct="1">
              <a:spcBef>
                <a:spcPts val="600"/>
              </a:spcBef>
            </a:pPr>
            <a:r>
              <a:rPr lang="en-US" altLang="en-US" sz="2000" dirty="0" smtClean="0"/>
              <a:t>Contract use is </a:t>
            </a:r>
            <a:r>
              <a:rPr lang="en-US" altLang="en-US" sz="2000" b="1" dirty="0" smtClean="0"/>
              <a:t>mandatory</a:t>
            </a:r>
            <a:r>
              <a:rPr lang="en-US" altLang="en-US" sz="2000" dirty="0" smtClean="0"/>
              <a:t> for all state agencies.</a:t>
            </a:r>
          </a:p>
          <a:p>
            <a:pPr eaLnBrk="1" hangingPunct="1">
              <a:spcBef>
                <a:spcPts val="600"/>
              </a:spcBef>
            </a:pPr>
            <a:r>
              <a:rPr lang="en-US" altLang="en-US" sz="2000" dirty="0" smtClean="0"/>
              <a:t>Mobile alerts (app downloaded to phone).</a:t>
            </a:r>
          </a:p>
          <a:p>
            <a:pPr eaLnBrk="1" hangingPunct="1">
              <a:spcBef>
                <a:spcPts val="600"/>
              </a:spcBef>
            </a:pPr>
            <a:r>
              <a:rPr lang="en-US" altLang="en-US" sz="2000" dirty="0" smtClean="0"/>
              <a:t>Able to capture accurate state travel spend for all payment processes.   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609600" y="304800"/>
            <a:ext cx="8458200" cy="9906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r>
              <a:rPr lang="en-US" altLang="en-US" sz="3200" dirty="0" smtClean="0">
                <a:latin typeface="+mn-lt"/>
              </a:rPr>
              <a:t>Travel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3810000" y="6356350"/>
            <a:ext cx="2133600" cy="365125"/>
          </a:xfrm>
        </p:spPr>
        <p:txBody>
          <a:bodyPr/>
          <a:lstStyle/>
          <a:p>
            <a:pPr>
              <a:defRPr/>
            </a:pPr>
            <a:fld id="{6F010941-0E8F-4BC4-A56E-0FD2E2B7B1F1}" type="slidenum">
              <a:rPr lang="en-US" altLang="en-US" smtClean="0"/>
              <a:pPr>
                <a:defRPr/>
              </a:pPr>
              <a:t>19</a:t>
            </a:fld>
            <a:endParaRPr lang="en-US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Box 1"/>
          <p:cNvSpPr txBox="1">
            <a:spLocks noChangeArrowheads="1"/>
          </p:cNvSpPr>
          <p:nvPr/>
        </p:nvSpPr>
        <p:spPr bwMode="auto">
          <a:xfrm>
            <a:off x="838200" y="941388"/>
            <a:ext cx="7162800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endParaRPr lang="en-US" altLang="en-US" sz="2400" dirty="0" smtClean="0">
              <a:latin typeface="+mj-lt"/>
            </a:endParaRPr>
          </a:p>
          <a:p>
            <a:pPr marL="342900" indent="-342900">
              <a:spcBef>
                <a:spcPts val="600"/>
              </a:spcBef>
              <a:defRPr/>
            </a:pPr>
            <a:r>
              <a:rPr lang="en-US" altLang="en-US" sz="2000" dirty="0" smtClean="0">
                <a:latin typeface="+mj-lt"/>
              </a:rPr>
              <a:t>American Airlines city pairs pricing is available for certain domestic and international destinations.</a:t>
            </a:r>
          </a:p>
          <a:p>
            <a:pPr marL="342900" indent="-342900">
              <a:spcBef>
                <a:spcPts val="600"/>
              </a:spcBef>
              <a:defRPr/>
            </a:pPr>
            <a:r>
              <a:rPr lang="en-US" altLang="en-US" sz="2000" dirty="0" smtClean="0">
                <a:latin typeface="+mj-lt"/>
              </a:rPr>
              <a:t>Risk management tracking for travel booked through FCM/Concur.</a:t>
            </a:r>
          </a:p>
          <a:p>
            <a:pPr marL="342900" indent="-342900">
              <a:spcBef>
                <a:spcPts val="600"/>
              </a:spcBef>
              <a:defRPr/>
            </a:pPr>
            <a:r>
              <a:rPr lang="en-US" altLang="en-US" sz="2000" dirty="0" smtClean="0">
                <a:latin typeface="+mj-lt"/>
              </a:rPr>
              <a:t>Agencies can issue P-cards to frequent travelers or opt to have all travel booked by agency travel arrangers.</a:t>
            </a:r>
          </a:p>
          <a:p>
            <a:pPr marL="342900" indent="-342900">
              <a:spcBef>
                <a:spcPts val="600"/>
              </a:spcBef>
              <a:defRPr/>
            </a:pPr>
            <a:r>
              <a:rPr lang="en-US" altLang="en-US" sz="2000" dirty="0" smtClean="0">
                <a:latin typeface="+mj-lt"/>
              </a:rPr>
              <a:t>Agencies should use internal travel approval process prior to booking.  </a:t>
            </a:r>
          </a:p>
          <a:p>
            <a:pPr>
              <a:spcBef>
                <a:spcPct val="0"/>
              </a:spcBef>
              <a:buFontTx/>
              <a:buNone/>
              <a:defRPr/>
            </a:pPr>
            <a:endParaRPr lang="en-US" altLang="en-US" sz="2000" dirty="0" smtClean="0">
              <a:latin typeface="+mj-lt"/>
            </a:endParaRPr>
          </a:p>
        </p:txBody>
      </p:sp>
      <p:sp>
        <p:nvSpPr>
          <p:cNvPr id="25603" name="Title 1"/>
          <p:cNvSpPr txBox="1">
            <a:spLocks/>
          </p:cNvSpPr>
          <p:nvPr/>
        </p:nvSpPr>
        <p:spPr bwMode="auto">
          <a:xfrm>
            <a:off x="609600" y="152400"/>
            <a:ext cx="84582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en-US" dirty="0" smtClean="0"/>
              <a:t>Travel</a:t>
            </a:r>
            <a:endParaRPr lang="en-US" altLang="en-US" sz="2000" dirty="0"/>
          </a:p>
        </p:txBody>
      </p:sp>
      <p:sp>
        <p:nvSpPr>
          <p:cNvPr id="5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3810000" y="6356350"/>
            <a:ext cx="2133600" cy="365125"/>
          </a:xfrm>
        </p:spPr>
        <p:txBody>
          <a:bodyPr/>
          <a:lstStyle/>
          <a:p>
            <a:pPr>
              <a:defRPr/>
            </a:pPr>
            <a:fld id="{6F010941-0E8F-4BC4-A56E-0FD2E2B7B1F1}" type="slidenum">
              <a:rPr lang="en-US" altLang="en-US" smtClean="0"/>
              <a:pPr>
                <a:defRPr/>
              </a:pPr>
              <a:t>20</a:t>
            </a:fld>
            <a:endParaRPr lang="en-US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90600" y="1084323"/>
            <a:ext cx="6984727" cy="47830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609600" y="152400"/>
            <a:ext cx="8458200" cy="11430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r>
              <a:rPr lang="en-US" altLang="en-US" sz="3200" dirty="0" smtClean="0">
                <a:latin typeface="+mn-lt"/>
              </a:rPr>
              <a:t>Access Travel Information</a:t>
            </a:r>
          </a:p>
        </p:txBody>
      </p:sp>
      <p:sp>
        <p:nvSpPr>
          <p:cNvPr id="6" name="Slide Number Placeholder 1"/>
          <p:cNvSpPr txBox="1">
            <a:spLocks/>
          </p:cNvSpPr>
          <p:nvPr/>
        </p:nvSpPr>
        <p:spPr>
          <a:xfrm>
            <a:off x="38100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200" kern="1200" smtClean="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6F010941-0E8F-4BC4-A56E-0FD2E2B7B1F1}" type="slidenum">
              <a:rPr lang="en-US" altLang="en-US" sz="1050" smtClean="0"/>
              <a:pPr>
                <a:defRPr/>
              </a:pPr>
              <a:t>21</a:t>
            </a:fld>
            <a:endParaRPr lang="en-US" altLang="en-US" sz="1050" dirty="0"/>
          </a:p>
        </p:txBody>
      </p:sp>
      <p:cxnSp>
        <p:nvCxnSpPr>
          <p:cNvPr id="3" name="Straight Arrow Connector 2"/>
          <p:cNvCxnSpPr/>
          <p:nvPr/>
        </p:nvCxnSpPr>
        <p:spPr>
          <a:xfrm flipH="1">
            <a:off x="6172200" y="5257800"/>
            <a:ext cx="914400" cy="0"/>
          </a:xfrm>
          <a:prstGeom prst="straightConnector1">
            <a:avLst/>
          </a:prstGeom>
          <a:ln w="127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Box 2"/>
          <p:cNvSpPr txBox="1">
            <a:spLocks noChangeArrowheads="1"/>
          </p:cNvSpPr>
          <p:nvPr/>
        </p:nvSpPr>
        <p:spPr bwMode="auto">
          <a:xfrm>
            <a:off x="1866900" y="965200"/>
            <a:ext cx="59436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>
                <a:hlinkClick r:id="rId2"/>
              </a:rPr>
              <a:t>http://www.ok.gov/DCS/Central_Purchasing/Agency_Travel</a:t>
            </a:r>
            <a:r>
              <a:rPr lang="en-US" altLang="en-US" sz="1800"/>
              <a:t> </a:t>
            </a:r>
            <a:endParaRPr lang="en-US" altLang="en-US" sz="1800">
              <a:latin typeface="Arial" charset="0"/>
            </a:endParaRPr>
          </a:p>
        </p:txBody>
      </p:sp>
      <p:pic>
        <p:nvPicPr>
          <p:cNvPr id="2765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90600" y="1424618"/>
            <a:ext cx="7059613" cy="44141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609600" y="152400"/>
            <a:ext cx="8458200" cy="11430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r>
              <a:rPr lang="en-US" altLang="en-US" sz="3200" dirty="0" smtClean="0">
                <a:latin typeface="+mn-lt"/>
              </a:rPr>
              <a:t>Oklahoma State Travel Website</a:t>
            </a:r>
          </a:p>
        </p:txBody>
      </p:sp>
      <p:sp>
        <p:nvSpPr>
          <p:cNvPr id="6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3810000" y="6356350"/>
            <a:ext cx="2133600" cy="365125"/>
          </a:xfrm>
        </p:spPr>
        <p:txBody>
          <a:bodyPr/>
          <a:lstStyle/>
          <a:p>
            <a:pPr>
              <a:defRPr/>
            </a:pPr>
            <a:fld id="{6F010941-0E8F-4BC4-A56E-0FD2E2B7B1F1}" type="slidenum">
              <a:rPr lang="en-US" altLang="en-US" smtClean="0"/>
              <a:pPr>
                <a:defRPr/>
              </a:pPr>
              <a:t>22</a:t>
            </a:fld>
            <a:endParaRPr lang="en-US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609600" y="152400"/>
            <a:ext cx="8458200" cy="6096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r>
              <a:rPr lang="en-US" altLang="en-US" sz="3200" dirty="0" smtClean="0">
                <a:latin typeface="+mn-lt"/>
              </a:rPr>
              <a:t>Oklahoma State Travel Website</a:t>
            </a:r>
            <a:endParaRPr lang="en-US" altLang="en-US" sz="2000" dirty="0" smtClean="0">
              <a:latin typeface="+mn-lt"/>
            </a:endParaRPr>
          </a:p>
        </p:txBody>
      </p:sp>
      <p:sp>
        <p:nvSpPr>
          <p:cNvPr id="5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3810000" y="6356350"/>
            <a:ext cx="2133600" cy="365125"/>
          </a:xfrm>
        </p:spPr>
        <p:txBody>
          <a:bodyPr/>
          <a:lstStyle/>
          <a:p>
            <a:pPr>
              <a:defRPr/>
            </a:pPr>
            <a:fld id="{6F010941-0E8F-4BC4-A56E-0FD2E2B7B1F1}" type="slidenum">
              <a:rPr lang="en-US" altLang="en-US" smtClean="0"/>
              <a:pPr>
                <a:defRPr/>
              </a:pPr>
              <a:t>23</a:t>
            </a:fld>
            <a:endParaRPr lang="en-US" alt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835" y="1324418"/>
            <a:ext cx="7377965" cy="41312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609600" y="152400"/>
            <a:ext cx="8458200" cy="11430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r>
              <a:rPr lang="en-US" altLang="en-US" sz="3200" dirty="0" smtClean="0">
                <a:latin typeface="+mn-lt"/>
              </a:rPr>
              <a:t>Oklahoma State Travel Website</a:t>
            </a:r>
            <a:endParaRPr lang="en-US" altLang="en-US" sz="2000" dirty="0" smtClean="0">
              <a:latin typeface="+mn-lt"/>
            </a:endParaRPr>
          </a:p>
        </p:txBody>
      </p:sp>
      <p:sp>
        <p:nvSpPr>
          <p:cNvPr id="5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3810000" y="6356350"/>
            <a:ext cx="2133600" cy="365125"/>
          </a:xfrm>
        </p:spPr>
        <p:txBody>
          <a:bodyPr/>
          <a:lstStyle/>
          <a:p>
            <a:pPr>
              <a:defRPr/>
            </a:pPr>
            <a:fld id="{6F010941-0E8F-4BC4-A56E-0FD2E2B7B1F1}" type="slidenum">
              <a:rPr lang="en-US" altLang="en-US" smtClean="0"/>
              <a:pPr>
                <a:defRPr/>
              </a:pPr>
              <a:t>24</a:t>
            </a:fld>
            <a:endParaRPr lang="en-US" alt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" y="950338"/>
            <a:ext cx="7162800" cy="461226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Content Placeholder 2"/>
          <p:cNvSpPr>
            <a:spLocks noGrp="1"/>
          </p:cNvSpPr>
          <p:nvPr>
            <p:ph idx="1"/>
          </p:nvPr>
        </p:nvSpPr>
        <p:spPr>
          <a:xfrm>
            <a:off x="825500" y="1600201"/>
            <a:ext cx="5803900" cy="3505200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r>
              <a:rPr lang="en-US" altLang="en-US" sz="2000" dirty="0" smtClean="0"/>
              <a:t>Cindi Reisman, State Travel Manager</a:t>
            </a:r>
          </a:p>
          <a:p>
            <a:pPr marL="0" indent="0">
              <a:buFont typeface="Arial" charset="0"/>
              <a:buNone/>
            </a:pPr>
            <a:r>
              <a:rPr lang="en-US" altLang="en-US" sz="2000" dirty="0" smtClean="0"/>
              <a:t>405-522-4812</a:t>
            </a:r>
          </a:p>
          <a:p>
            <a:pPr marL="0" indent="0">
              <a:buFont typeface="Arial" charset="0"/>
              <a:buNone/>
            </a:pPr>
            <a:r>
              <a:rPr lang="en-US" altLang="en-US" sz="2000" dirty="0" smtClean="0">
                <a:hlinkClick r:id="rId2"/>
              </a:rPr>
              <a:t>cindi.reisman@omes.ok.gov</a:t>
            </a:r>
            <a:endParaRPr lang="en-US" altLang="en-US" sz="2000" dirty="0" smtClean="0"/>
          </a:p>
          <a:p>
            <a:pPr marL="0" indent="0">
              <a:buFont typeface="Arial" charset="0"/>
              <a:buNone/>
            </a:pPr>
            <a:endParaRPr lang="en-US" altLang="en-US" dirty="0" smtClean="0"/>
          </a:p>
          <a:p>
            <a:pPr marL="0" indent="0">
              <a:buFont typeface="Arial" charset="0"/>
              <a:buNone/>
            </a:pPr>
            <a:endParaRPr lang="en-US" altLang="en-US" dirty="0" smtClean="0"/>
          </a:p>
          <a:p>
            <a:pPr marL="0" indent="0">
              <a:buFont typeface="Arial" charset="0"/>
              <a:buNone/>
            </a:pPr>
            <a:endParaRPr lang="en-US" altLang="en-US" dirty="0" smtClean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711200" y="62023"/>
            <a:ext cx="8458200" cy="11430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r>
              <a:rPr lang="en-US" altLang="en-US" sz="3200" dirty="0" smtClean="0">
                <a:latin typeface="+mn-lt"/>
              </a:rPr>
              <a:t>OMES Travel Contact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3810000" y="6356350"/>
            <a:ext cx="2133600" cy="365125"/>
          </a:xfrm>
        </p:spPr>
        <p:txBody>
          <a:bodyPr/>
          <a:lstStyle/>
          <a:p>
            <a:pPr>
              <a:defRPr/>
            </a:pPr>
            <a:fld id="{6F010941-0E8F-4BC4-A56E-0FD2E2B7B1F1}" type="slidenum">
              <a:rPr lang="en-US" altLang="en-US" smtClean="0"/>
              <a:pPr>
                <a:defRPr/>
              </a:pPr>
              <a:t>25</a:t>
            </a:fld>
            <a:endParaRPr lang="en-US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7868" y="2133600"/>
            <a:ext cx="7973059" cy="492443"/>
          </a:xfrm>
        </p:spPr>
        <p:txBody>
          <a:bodyPr/>
          <a:lstStyle/>
          <a:p>
            <a:r>
              <a:rPr lang="en-US" sz="3200" dirty="0" smtClean="0"/>
              <a:t>CONTINUE TO MODULE 16</a:t>
            </a:r>
            <a:endParaRPr lang="en-US" sz="3200" dirty="0"/>
          </a:p>
        </p:txBody>
      </p:sp>
      <p:sp>
        <p:nvSpPr>
          <p:cNvPr id="5" name="Slide Number Placeholder 1"/>
          <p:cNvSpPr txBox="1">
            <a:spLocks/>
          </p:cNvSpPr>
          <p:nvPr/>
        </p:nvSpPr>
        <p:spPr>
          <a:xfrm>
            <a:off x="3810000" y="6356350"/>
            <a:ext cx="2133600" cy="365125"/>
          </a:xfrm>
          <a:prstGeom prst="rect">
            <a:avLst/>
          </a:prstGeom>
        </p:spPr>
        <p:txBody>
          <a:bodyPr anchor="ctr"/>
          <a:lstStyle>
            <a:defPPr>
              <a:defRPr lang="en-US"/>
            </a:defPPr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1050" kern="1200" smtClean="0">
                <a:solidFill>
                  <a:schemeClr val="tx1"/>
                </a:solidFill>
                <a:latin typeface="+mn-lt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6F010941-0E8F-4BC4-A56E-0FD2E2B7B1F1}" type="slidenum">
              <a:rPr lang="en-US" altLang="en-US" smtClean="0"/>
              <a:pPr>
                <a:defRPr/>
              </a:pPr>
              <a:t>26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529921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FAF3E8"/>
      </a:lt2>
      <a:accent1>
        <a:srgbClr val="5C83B4"/>
      </a:accent1>
      <a:accent2>
        <a:srgbClr val="C0504D"/>
      </a:accent2>
      <a:accent3>
        <a:srgbClr val="9DBB61"/>
      </a:accent3>
      <a:accent4>
        <a:srgbClr val="8066A0"/>
      </a:accent4>
      <a:accent5>
        <a:srgbClr val="4BACC6"/>
      </a:accent5>
      <a:accent6>
        <a:srgbClr val="F59D5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JhengHei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PMingLiu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</a:minorFont>
    </a:fontScheme>
    <a:fmtScheme name="Office">
      <a:fillStyleLst>
        <a:solidFill>
          <a:schemeClr val="phClr">
            <a:tint val="100000"/>
            <a:shade val="100000"/>
            <a:satMod val="100000"/>
          </a:schemeClr>
        </a:solidFill>
        <a:gradFill rotWithShape="1">
          <a:gsLst>
            <a:gs pos="0">
              <a:schemeClr val="phClr">
                <a:tint val="65000"/>
                <a:shade val="100000"/>
                <a:satMod val="133000"/>
              </a:schemeClr>
            </a:gs>
            <a:gs pos="15000">
              <a:schemeClr val="phClr">
                <a:tint val="50000"/>
                <a:shade val="100000"/>
                <a:satMod val="140000"/>
              </a:schemeClr>
            </a:gs>
            <a:gs pos="100000">
              <a:schemeClr val="phClr">
                <a:tint val="10000"/>
                <a:shade val="100000"/>
                <a:satMod val="13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75000"/>
                <a:satMod val="160000"/>
              </a:schemeClr>
            </a:gs>
            <a:gs pos="62000">
              <a:schemeClr val="phClr">
                <a:tint val="100000"/>
                <a:shade val="100000"/>
                <a:satMod val="125000"/>
              </a:schemeClr>
            </a:gs>
            <a:gs pos="100000">
              <a:schemeClr val="phClr">
                <a:tint val="80000"/>
                <a:shade val="100000"/>
                <a:satMod val="140000"/>
              </a:schemeClr>
            </a:gs>
          </a:gsLst>
          <a:lin ang="16200000" scaled="1"/>
        </a:gradFill>
      </a:fillStyleLst>
      <a:lnStyleLst>
        <a:ln w="1270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  <a:ln w="38100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61176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>
                <a:tint val="100000"/>
                <a:shade val="100000"/>
                <a:satMod val="100000"/>
              </a:schemeClr>
            </a:contourClr>
          </a:sp3d>
        </a:effectStyle>
        <a:effectStyle>
          <a:effectLst>
            <a:reflection blurRad="12700" stA="25000" endPos="28000" dist="38100" dir="5400000" sy="-100000" rotWithShape="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>
                <a:tint val="100000"/>
                <a:shade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satMod val="100000"/>
          </a:schemeClr>
        </a:soli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40000">
              <a:schemeClr val="phClr">
                <a:shade val="70000"/>
                <a:satMod val="145000"/>
              </a:schemeClr>
            </a:gs>
            <a:gs pos="100000">
              <a:schemeClr val="phClr">
                <a:tint val="85000"/>
                <a:satMod val="15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FAF3E8"/>
      </a:lt2>
      <a:accent1>
        <a:srgbClr val="5C83B4"/>
      </a:accent1>
      <a:accent2>
        <a:srgbClr val="C0504D"/>
      </a:accent2>
      <a:accent3>
        <a:srgbClr val="9DBB61"/>
      </a:accent3>
      <a:accent4>
        <a:srgbClr val="8066A0"/>
      </a:accent4>
      <a:accent5>
        <a:srgbClr val="4BACC6"/>
      </a:accent5>
      <a:accent6>
        <a:srgbClr val="F59D5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JhengHei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PMingLiu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</a:minorFont>
    </a:fontScheme>
    <a:fmtScheme name="Office">
      <a:fillStyleLst>
        <a:solidFill>
          <a:schemeClr val="phClr">
            <a:tint val="100000"/>
            <a:shade val="100000"/>
            <a:satMod val="100000"/>
          </a:schemeClr>
        </a:solidFill>
        <a:gradFill rotWithShape="1">
          <a:gsLst>
            <a:gs pos="0">
              <a:schemeClr val="phClr">
                <a:tint val="65000"/>
                <a:shade val="100000"/>
                <a:satMod val="133000"/>
              </a:schemeClr>
            </a:gs>
            <a:gs pos="15000">
              <a:schemeClr val="phClr">
                <a:tint val="50000"/>
                <a:shade val="100000"/>
                <a:satMod val="140000"/>
              </a:schemeClr>
            </a:gs>
            <a:gs pos="100000">
              <a:schemeClr val="phClr">
                <a:tint val="10000"/>
                <a:shade val="100000"/>
                <a:satMod val="13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75000"/>
                <a:satMod val="160000"/>
              </a:schemeClr>
            </a:gs>
            <a:gs pos="62000">
              <a:schemeClr val="phClr">
                <a:tint val="100000"/>
                <a:shade val="100000"/>
                <a:satMod val="125000"/>
              </a:schemeClr>
            </a:gs>
            <a:gs pos="100000">
              <a:schemeClr val="phClr">
                <a:tint val="80000"/>
                <a:shade val="100000"/>
                <a:satMod val="140000"/>
              </a:schemeClr>
            </a:gs>
          </a:gsLst>
          <a:lin ang="16200000" scaled="1"/>
        </a:gradFill>
      </a:fillStyleLst>
      <a:lnStyleLst>
        <a:ln w="1270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  <a:ln w="38100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61176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>
                <a:tint val="100000"/>
                <a:shade val="100000"/>
                <a:satMod val="100000"/>
              </a:schemeClr>
            </a:contourClr>
          </a:sp3d>
        </a:effectStyle>
        <a:effectStyle>
          <a:effectLst>
            <a:reflection blurRad="12700" stA="25000" endPos="28000" dist="38100" dir="5400000" sy="-100000" rotWithShape="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>
                <a:tint val="100000"/>
                <a:shade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satMod val="100000"/>
          </a:schemeClr>
        </a:soli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40000">
              <a:schemeClr val="phClr">
                <a:shade val="70000"/>
                <a:satMod val="145000"/>
              </a:schemeClr>
            </a:gs>
            <a:gs pos="100000">
              <a:schemeClr val="phClr">
                <a:tint val="85000"/>
                <a:satMod val="15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/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ED846F70AEF9E4F9FF1F348DD0F27FC" ma:contentTypeVersion="13" ma:contentTypeDescription="Create a new document." ma:contentTypeScope="" ma:versionID="4493fc1397c86dac649f7e4a70092c56">
  <xsd:schema xmlns:xsd="http://www.w3.org/2001/XMLSchema" xmlns:xs="http://www.w3.org/2001/XMLSchema" xmlns:p="http://schemas.microsoft.com/office/2006/metadata/properties" xmlns:ns1="http://schemas.microsoft.com/sharepoint/v3" xmlns:ns2="8985f169-47f5-47fd-b95a-603f0b2eae28" xmlns:ns3="be8e71c3-462a-4104-a9c7-a5217e35b11f" targetNamespace="http://schemas.microsoft.com/office/2006/metadata/properties" ma:root="true" ma:fieldsID="9056fde9f0b0fc70c65875358fb08ec0" ns1:_="" ns2:_="" ns3:_="">
    <xsd:import namespace="http://schemas.microsoft.com/sharepoint/v3"/>
    <xsd:import namespace="8985f169-47f5-47fd-b95a-603f0b2eae28"/>
    <xsd:import namespace="be8e71c3-462a-4104-a9c7-a5217e35b11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Date" minOccurs="0"/>
                <xsd:element ref="ns1:_ip_UnifiedCompliancePolicyProperties" minOccurs="0"/>
                <xsd:element ref="ns1:_ip_UnifiedCompliancePolicyUIAction" minOccurs="0"/>
                <xsd:element ref="ns2:MediaServiceAutoTags" minOccurs="0"/>
                <xsd:element ref="ns2:MediaServiceOCR" minOccurs="0"/>
                <xsd:element ref="ns2:MediaServiceDateTaken" minOccurs="0"/>
                <xsd:element ref="ns2:MediaServiceLocation" minOccurs="0"/>
                <xsd:element ref="ns2:MediaServiceEventHashCode" minOccurs="0"/>
                <xsd:element ref="ns2:MediaServiceGenerationTim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13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14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985f169-47f5-47fd-b95a-603f0b2eae2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Date" ma:index="12" nillable="true" ma:displayName="Date" ma:format="DateOnly" ma:internalName="Date">
      <xsd:simpleType>
        <xsd:restriction base="dms:DateTime"/>
      </xsd:simpleType>
    </xsd:element>
    <xsd:element name="MediaServiceAutoTags" ma:index="15" nillable="true" ma:displayName="MediaServiceAutoTags" ma:internalName="MediaServiceAutoTags" ma:readOnly="true">
      <xsd:simpleType>
        <xsd:restriction base="dms:Text"/>
      </xsd:simpleType>
    </xsd:element>
    <xsd:element name="MediaServiceOCR" ma:index="16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8" nillable="true" ma:displayName="MediaServiceLocation" ma:internalName="MediaServiceLocation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20" nillable="true" ma:displayName="MediaServiceGenerationTime" ma:hidden="true" ma:internalName="MediaServiceGenerationTim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e8e71c3-462a-4104-a9c7-a5217e35b11f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56474A1-BCC0-4491-85A1-1FE2258C36F8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1DE69588-5209-4D2C-96DD-476317DB52A3}"/>
</file>

<file path=customXml/itemProps3.xml><?xml version="1.0" encoding="utf-8"?>
<ds:datastoreItem xmlns:ds="http://schemas.openxmlformats.org/officeDocument/2006/customXml" ds:itemID="{04D28D21-7846-4886-B429-48043301E708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1039</Words>
  <Application>Microsoft Office PowerPoint</Application>
  <PresentationFormat>On-screen Show (4:3)</PresentationFormat>
  <Paragraphs>181</Paragraphs>
  <Slides>26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26</vt:i4>
      </vt:variant>
    </vt:vector>
  </HeadingPairs>
  <TitlesOfParts>
    <vt:vector size="30" baseType="lpstr">
      <vt:lpstr>Arial</vt:lpstr>
      <vt:lpstr>Calibri</vt:lpstr>
      <vt:lpstr>Office Theme</vt:lpstr>
      <vt:lpstr>1_Office Theme</vt:lpstr>
      <vt:lpstr> Purchase Card and Travel Programs Module 15</vt:lpstr>
      <vt:lpstr>Overview</vt:lpstr>
      <vt:lpstr>Learner Outcomes</vt:lpstr>
      <vt:lpstr>What is the Purchase Card (P-card)?</vt:lpstr>
      <vt:lpstr>Single Transaction Limits</vt:lpstr>
      <vt:lpstr>Statutory References</vt:lpstr>
      <vt:lpstr>Bank of America – Merrill Lynch</vt:lpstr>
      <vt:lpstr>Did You Know?</vt:lpstr>
      <vt:lpstr>Why P-cards?</vt:lpstr>
      <vt:lpstr>Cost and Time Savings</vt:lpstr>
      <vt:lpstr>P-card vs. PO Comparisons</vt:lpstr>
      <vt:lpstr>Prohibited Purchases</vt:lpstr>
      <vt:lpstr>Revenue Sharing</vt:lpstr>
      <vt:lpstr>Program Organization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CONTINUE TO MODULE 16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Purchase Card and Travel Overview</dc:title>
  <dc:subject>Slideshow of the purchase card (P-Card) and travel systems in the State of Oklahoma.</dc:subject>
  <dc:creator/>
  <cp:keywords>overview, purchase, card, p-card, travel, oklahoma</cp:keywords>
  <cp:lastModifiedBy/>
  <cp:revision>1</cp:revision>
  <dcterms:created xsi:type="dcterms:W3CDTF">2010-07-20T14:23:29Z</dcterms:created>
  <dcterms:modified xsi:type="dcterms:W3CDTF">2018-03-15T13:12:31Z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TC100851999990</vt:lpwstr>
  </property>
  <property fmtid="{D5CDD505-2E9C-101B-9397-08002B2CF9AE}" pid="3" name="Language">
    <vt:lpwstr>English</vt:lpwstr>
  </property>
  <property fmtid="{D5CDD505-2E9C-101B-9397-08002B2CF9AE}" pid="4" name="ContentTypeId">
    <vt:lpwstr>0x010100EED846F70AEF9E4F9FF1F348DD0F27FC</vt:lpwstr>
  </property>
</Properties>
</file>