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4"/>
  </p:sldMasterIdLst>
  <p:notesMasterIdLst>
    <p:notesMasterId r:id="rId75"/>
  </p:notesMasterIdLst>
  <p:sldIdLst>
    <p:sldId id="333" r:id="rId5"/>
    <p:sldId id="331" r:id="rId6"/>
    <p:sldId id="332" r:id="rId7"/>
    <p:sldId id="257" r:id="rId8"/>
    <p:sldId id="258" r:id="rId9"/>
    <p:sldId id="259" r:id="rId10"/>
    <p:sldId id="260" r:id="rId11"/>
    <p:sldId id="261" r:id="rId12"/>
    <p:sldId id="262" r:id="rId13"/>
    <p:sldId id="335" r:id="rId14"/>
    <p:sldId id="264" r:id="rId15"/>
    <p:sldId id="265" r:id="rId16"/>
    <p:sldId id="266" r:id="rId17"/>
    <p:sldId id="267" r:id="rId18"/>
    <p:sldId id="268" r:id="rId19"/>
    <p:sldId id="269" r:id="rId20"/>
    <p:sldId id="270" r:id="rId21"/>
    <p:sldId id="271" r:id="rId22"/>
    <p:sldId id="272"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9" r:id="rId38"/>
    <p:sldId id="290" r:id="rId39"/>
    <p:sldId id="336" r:id="rId40"/>
    <p:sldId id="293" r:id="rId41"/>
    <p:sldId id="294" r:id="rId42"/>
    <p:sldId id="296" r:id="rId43"/>
    <p:sldId id="297" r:id="rId44"/>
    <p:sldId id="298" r:id="rId45"/>
    <p:sldId id="337" r:id="rId46"/>
    <p:sldId id="302" r:id="rId47"/>
    <p:sldId id="304" r:id="rId48"/>
    <p:sldId id="306" r:id="rId49"/>
    <p:sldId id="307" r:id="rId50"/>
    <p:sldId id="308" r:id="rId51"/>
    <p:sldId id="309" r:id="rId52"/>
    <p:sldId id="310" r:id="rId53"/>
    <p:sldId id="311" r:id="rId54"/>
    <p:sldId id="312" r:id="rId55"/>
    <p:sldId id="313" r:id="rId56"/>
    <p:sldId id="314" r:id="rId57"/>
    <p:sldId id="315" r:id="rId58"/>
    <p:sldId id="316" r:id="rId59"/>
    <p:sldId id="317" r:id="rId60"/>
    <p:sldId id="318" r:id="rId61"/>
    <p:sldId id="319" r:id="rId62"/>
    <p:sldId id="320" r:id="rId63"/>
    <p:sldId id="321" r:id="rId64"/>
    <p:sldId id="322" r:id="rId65"/>
    <p:sldId id="323" r:id="rId66"/>
    <p:sldId id="324" r:id="rId67"/>
    <p:sldId id="325" r:id="rId68"/>
    <p:sldId id="326" r:id="rId69"/>
    <p:sldId id="327" r:id="rId70"/>
    <p:sldId id="328" r:id="rId71"/>
    <p:sldId id="329" r:id="rId72"/>
    <p:sldId id="330" r:id="rId73"/>
    <p:sldId id="334" r:id="rId7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my Southall" initials="AS" lastIdx="6"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512" y="60"/>
      </p:cViewPr>
      <p:guideLst>
        <p:guide orient="horz" pos="2160"/>
        <p:guide pos="2880"/>
      </p:guideLst>
    </p:cSldViewPr>
  </p:slideViewPr>
  <p:notesTextViewPr>
    <p:cViewPr>
      <p:scale>
        <a:sx n="1" d="1"/>
        <a:sy n="1" d="1"/>
      </p:scale>
      <p:origin x="0" y="0"/>
    </p:cViewPr>
  </p:notesTextViewPr>
  <p:notesViewPr>
    <p:cSldViewPr snapToGrid="0">
      <p:cViewPr varScale="1">
        <p:scale>
          <a:sx n="74" d="100"/>
          <a:sy n="74" d="100"/>
        </p:scale>
        <p:origin x="-2112" y="-8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commentAuthors" Target="commentAuthor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DF060C-FF1F-45B3-A496-17FAD1A7E802}" type="datetimeFigureOut">
              <a:rPr lang="en-US" smtClean="0"/>
              <a:t>12/13/2018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B5EEDA-9A76-4D62-9A83-1C066A081296}" type="slidenum">
              <a:rPr lang="en-US" smtClean="0"/>
              <a:t>‹#›</a:t>
            </a:fld>
            <a:endParaRPr lang="en-US"/>
          </a:p>
        </p:txBody>
      </p:sp>
    </p:spTree>
    <p:extLst>
      <p:ext uri="{BB962C8B-B14F-4D97-AF65-F5344CB8AC3E}">
        <p14:creationId xmlns:p14="http://schemas.microsoft.com/office/powerpoint/2010/main" val="8368998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DB5EEDA-9A76-4D62-9A83-1C066A081296}" type="slidenum">
              <a:rPr lang="en-US" smtClean="0"/>
              <a:t>26</a:t>
            </a:fld>
            <a:endParaRPr lang="en-US"/>
          </a:p>
        </p:txBody>
      </p:sp>
    </p:spTree>
    <p:extLst>
      <p:ext uri="{BB962C8B-B14F-4D97-AF65-F5344CB8AC3E}">
        <p14:creationId xmlns:p14="http://schemas.microsoft.com/office/powerpoint/2010/main" val="2735575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DB5EEDA-9A76-4D62-9A83-1C066A081296}" type="slidenum">
              <a:rPr lang="en-US" smtClean="0"/>
              <a:t>40</a:t>
            </a:fld>
            <a:endParaRPr lang="en-US"/>
          </a:p>
        </p:txBody>
      </p:sp>
    </p:spTree>
    <p:extLst>
      <p:ext uri="{BB962C8B-B14F-4D97-AF65-F5344CB8AC3E}">
        <p14:creationId xmlns:p14="http://schemas.microsoft.com/office/powerpoint/2010/main" val="819059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2338069" y="416306"/>
            <a:ext cx="4467860" cy="695960"/>
          </a:xfrm>
          <a:prstGeom prst="rect">
            <a:avLst/>
          </a:prstGeom>
        </p:spPr>
        <p:txBody>
          <a:bodyPr wrap="square" lIns="0" tIns="0" rIns="0" bIns="0">
            <a:spAutoFit/>
          </a:bodyPr>
          <a:lstStyle>
            <a:lvl1pPr>
              <a:defRPr sz="4400" b="0" i="0">
                <a:solidFill>
                  <a:schemeClr val="tx1"/>
                </a:solidFill>
                <a:latin typeface="Calibri"/>
                <a:cs typeface="Calibri"/>
              </a:defRPr>
            </a:lvl1pPr>
          </a:lstStyle>
          <a:p>
            <a:endParaRPr dirty="0"/>
          </a:p>
        </p:txBody>
      </p:sp>
      <p:sp>
        <p:nvSpPr>
          <p:cNvPr id="3" name="Holder 3"/>
          <p:cNvSpPr>
            <a:spLocks noGrp="1"/>
          </p:cNvSpPr>
          <p:nvPr>
            <p:ph type="subTitle" idx="4"/>
          </p:nvPr>
        </p:nvSpPr>
        <p:spPr>
          <a:xfrm>
            <a:off x="782827" y="4128007"/>
            <a:ext cx="7578344" cy="756920"/>
          </a:xfrm>
          <a:prstGeom prst="rect">
            <a:avLst/>
          </a:prstGeom>
        </p:spPr>
        <p:txBody>
          <a:bodyPr wrap="square" lIns="0" tIns="0" rIns="0" bIns="0">
            <a:spAutoFit/>
          </a:bodyPr>
          <a:lstStyle>
            <a:lvl1pPr>
              <a:defRPr sz="2400" b="1" i="0">
                <a:solidFill>
                  <a:schemeClr val="tx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039D91B4-300D-4DD9-AC87-4E74A52E08FE}" type="datetime1">
              <a:rPr lang="en-US" smtClean="0"/>
              <a:t>12/13/2018</a:t>
            </a:fld>
            <a:endParaRPr lang="en-US"/>
          </a:p>
        </p:txBody>
      </p:sp>
      <p:sp>
        <p:nvSpPr>
          <p:cNvPr id="6" name="Holder 6"/>
          <p:cNvSpPr>
            <a:spLocks noGrp="1"/>
          </p:cNvSpPr>
          <p:nvPr>
            <p:ph type="sldNum" sz="quarter" idx="7"/>
          </p:nvPr>
        </p:nvSpPr>
        <p:spPr/>
        <p:txBody>
          <a:bodyPr lIns="0" tIns="0" rIns="0" bIns="0"/>
          <a:lstStyle>
            <a:lvl1pPr>
              <a:defRPr sz="1200" b="0" i="0">
                <a:solidFill>
                  <a:srgbClr val="8A8A8A"/>
                </a:solidFill>
                <a:latin typeface="Arial"/>
                <a:cs typeface="Arial"/>
              </a:defRPr>
            </a:lvl1pPr>
          </a:lstStyle>
          <a:p>
            <a:pPr marL="109855">
              <a:lnSpc>
                <a:spcPts val="1425"/>
              </a:lnSpc>
            </a:pPr>
            <a:fld id="{81D60167-4931-47E6-BA6A-407CBD079E47}" type="slidenum">
              <a:rPr spc="-5" dirty="0">
                <a:solidFill>
                  <a:srgbClr val="000000"/>
                </a:solidFill>
              </a:rPr>
              <a:t>‹#›</a:t>
            </a:fld>
            <a:endParaRPr spc="-5" dirty="0">
              <a:solidFill>
                <a:srgbClr val="000000"/>
              </a:solidFill>
            </a:endParaRPr>
          </a:p>
        </p:txBody>
      </p:sp>
    </p:spTree>
    <p:extLst>
      <p:ext uri="{BB962C8B-B14F-4D97-AF65-F5344CB8AC3E}">
        <p14:creationId xmlns:p14="http://schemas.microsoft.com/office/powerpoint/2010/main" val="26095073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585469" y="119473"/>
            <a:ext cx="7973059" cy="677108"/>
          </a:xfrm>
        </p:spPr>
        <p:txBody>
          <a:bodyPr lIns="0" tIns="0" rIns="0" bIns="0"/>
          <a:lstStyle>
            <a:lvl1pPr algn="ctr">
              <a:defRPr sz="4400" b="1" i="0">
                <a:solidFill>
                  <a:schemeClr val="tx1"/>
                </a:solidFill>
                <a:latin typeface="Calibri"/>
                <a:cs typeface="Calibri"/>
              </a:defRPr>
            </a:lvl1pPr>
          </a:lstStyle>
          <a:p>
            <a:endParaRPr dirty="0"/>
          </a:p>
        </p:txBody>
      </p:sp>
      <p:sp>
        <p:nvSpPr>
          <p:cNvPr id="3" name="Holder 3"/>
          <p:cNvSpPr>
            <a:spLocks noGrp="1"/>
          </p:cNvSpPr>
          <p:nvPr>
            <p:ph type="body" idx="1"/>
          </p:nvPr>
        </p:nvSpPr>
        <p:spPr/>
        <p:txBody>
          <a:bodyPr lIns="0" tIns="0" rIns="0" bIns="0"/>
          <a:lstStyle>
            <a:lvl1pPr>
              <a:defRPr sz="2400" b="1" i="0">
                <a:solidFill>
                  <a:schemeClr val="tx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42FF131C-3025-4E73-A6CA-D2678BAF96AF}" type="datetime1">
              <a:rPr lang="en-US" smtClean="0"/>
              <a:t>12/13/2018</a:t>
            </a:fld>
            <a:endParaRPr lang="en-US"/>
          </a:p>
        </p:txBody>
      </p:sp>
      <p:sp>
        <p:nvSpPr>
          <p:cNvPr id="6" name="Holder 6"/>
          <p:cNvSpPr>
            <a:spLocks noGrp="1"/>
          </p:cNvSpPr>
          <p:nvPr>
            <p:ph type="sldNum" sz="quarter" idx="7"/>
          </p:nvPr>
        </p:nvSpPr>
        <p:spPr/>
        <p:txBody>
          <a:bodyPr lIns="0" tIns="0" rIns="0" bIns="0"/>
          <a:lstStyle>
            <a:lvl1pPr>
              <a:defRPr sz="1200" b="0" i="0">
                <a:solidFill>
                  <a:srgbClr val="8A8A8A"/>
                </a:solidFill>
                <a:latin typeface="Arial"/>
                <a:cs typeface="Arial"/>
              </a:defRPr>
            </a:lvl1pPr>
          </a:lstStyle>
          <a:p>
            <a:pPr marL="109855">
              <a:lnSpc>
                <a:spcPts val="1425"/>
              </a:lnSpc>
            </a:pPr>
            <a:fld id="{81D60167-4931-47E6-BA6A-407CBD079E47}" type="slidenum">
              <a:rPr spc="-5" dirty="0">
                <a:solidFill>
                  <a:srgbClr val="000000"/>
                </a:solidFill>
              </a:rPr>
              <a:t>‹#›</a:t>
            </a:fld>
            <a:endParaRPr spc="-5" dirty="0">
              <a:solidFill>
                <a:srgbClr val="000000"/>
              </a:solidFill>
            </a:endParaRPr>
          </a:p>
        </p:txBody>
      </p:sp>
    </p:spTree>
    <p:extLst>
      <p:ext uri="{BB962C8B-B14F-4D97-AF65-F5344CB8AC3E}">
        <p14:creationId xmlns:p14="http://schemas.microsoft.com/office/powerpoint/2010/main" val="4944534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a:xfrm>
            <a:off x="585470" y="86087"/>
            <a:ext cx="7973059" cy="677108"/>
          </a:xfrm>
        </p:spPr>
        <p:txBody>
          <a:bodyPr lIns="0" tIns="0" rIns="0" bIns="0"/>
          <a:lstStyle>
            <a:lvl1pPr algn="ctr">
              <a:defRPr sz="4400" b="1" i="0">
                <a:solidFill>
                  <a:schemeClr val="tx1"/>
                </a:solidFill>
                <a:latin typeface="Calibri"/>
                <a:cs typeface="Calibri"/>
              </a:defRPr>
            </a:lvl1pPr>
          </a:lstStyle>
          <a:p>
            <a:endParaRPr dirty="0"/>
          </a:p>
        </p:txBody>
      </p:sp>
      <p:sp>
        <p:nvSpPr>
          <p:cNvPr id="3" name="Holder 3"/>
          <p:cNvSpPr>
            <a:spLocks noGrp="1"/>
          </p:cNvSpPr>
          <p:nvPr>
            <p:ph sz="half" idx="2"/>
          </p:nvPr>
        </p:nvSpPr>
        <p:spPr>
          <a:xfrm>
            <a:off x="916939" y="1595881"/>
            <a:ext cx="3717925" cy="3644900"/>
          </a:xfrm>
          <a:prstGeom prst="rect">
            <a:avLst/>
          </a:prstGeom>
        </p:spPr>
        <p:txBody>
          <a:bodyPr wrap="square" lIns="0" tIns="0" rIns="0" bIns="0">
            <a:spAutoFit/>
          </a:bodyPr>
          <a:lstStyle>
            <a:lvl1pPr>
              <a:defRPr sz="2200" b="0" i="0" u="heavy">
                <a:solidFill>
                  <a:schemeClr val="tx1"/>
                </a:solidFill>
                <a:latin typeface="Calibri"/>
                <a:cs typeface="Calibri"/>
              </a:defRPr>
            </a:lvl1pPr>
          </a:lstStyle>
          <a:p>
            <a:endParaRPr/>
          </a:p>
        </p:txBody>
      </p:sp>
      <p:sp>
        <p:nvSpPr>
          <p:cNvPr id="4" name="Holder 4"/>
          <p:cNvSpPr>
            <a:spLocks noGrp="1"/>
          </p:cNvSpPr>
          <p:nvPr>
            <p:ph sz="half" idx="3"/>
          </p:nvPr>
        </p:nvSpPr>
        <p:spPr>
          <a:xfrm>
            <a:off x="5101844" y="1599056"/>
            <a:ext cx="3217545" cy="3940810"/>
          </a:xfrm>
          <a:prstGeom prst="rect">
            <a:avLst/>
          </a:prstGeom>
        </p:spPr>
        <p:txBody>
          <a:bodyPr wrap="square" lIns="0" tIns="0" rIns="0" bIns="0">
            <a:spAutoFit/>
          </a:bodyPr>
          <a:lstStyle>
            <a:lvl1pPr>
              <a:defRPr sz="2200" b="0" i="0" u="heavy">
                <a:solidFill>
                  <a:schemeClr val="tx1"/>
                </a:solidFill>
                <a:latin typeface="Calibri"/>
                <a:cs typeface="Calibri"/>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CFE9FD5F-9EF6-41EA-8B94-0C7550797AC6}" type="datetime1">
              <a:rPr lang="en-US" smtClean="0"/>
              <a:t>12/13/2018</a:t>
            </a:fld>
            <a:endParaRPr lang="en-US"/>
          </a:p>
        </p:txBody>
      </p:sp>
      <p:sp>
        <p:nvSpPr>
          <p:cNvPr id="7" name="Holder 7"/>
          <p:cNvSpPr>
            <a:spLocks noGrp="1"/>
          </p:cNvSpPr>
          <p:nvPr>
            <p:ph type="sldNum" sz="quarter" idx="7"/>
          </p:nvPr>
        </p:nvSpPr>
        <p:spPr/>
        <p:txBody>
          <a:bodyPr lIns="0" tIns="0" rIns="0" bIns="0"/>
          <a:lstStyle>
            <a:lvl1pPr>
              <a:defRPr sz="1200" b="0" i="0">
                <a:solidFill>
                  <a:srgbClr val="8A8A8A"/>
                </a:solidFill>
                <a:latin typeface="Arial"/>
                <a:cs typeface="Arial"/>
              </a:defRPr>
            </a:lvl1pPr>
          </a:lstStyle>
          <a:p>
            <a:pPr marL="109855">
              <a:lnSpc>
                <a:spcPts val="1425"/>
              </a:lnSpc>
            </a:pPr>
            <a:fld id="{81D60167-4931-47E6-BA6A-407CBD079E47}" type="slidenum">
              <a:rPr spc="-5" dirty="0">
                <a:solidFill>
                  <a:srgbClr val="000000"/>
                </a:solidFill>
              </a:rPr>
              <a:t>‹#›</a:t>
            </a:fld>
            <a:endParaRPr spc="-5" dirty="0">
              <a:solidFill>
                <a:srgbClr val="000000"/>
              </a:solidFill>
            </a:endParaRPr>
          </a:p>
        </p:txBody>
      </p:sp>
    </p:spTree>
    <p:extLst>
      <p:ext uri="{BB962C8B-B14F-4D97-AF65-F5344CB8AC3E}">
        <p14:creationId xmlns:p14="http://schemas.microsoft.com/office/powerpoint/2010/main" val="2478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hasCustomPrompt="1"/>
          </p:nvPr>
        </p:nvSpPr>
        <p:spPr>
          <a:xfrm>
            <a:off x="585470" y="86087"/>
            <a:ext cx="7973059" cy="1354217"/>
          </a:xfrm>
        </p:spPr>
        <p:txBody>
          <a:bodyPr lIns="0" tIns="0" rIns="0" bIns="0"/>
          <a:lstStyle>
            <a:lvl1pPr>
              <a:defRPr sz="4400" b="1" i="0">
                <a:solidFill>
                  <a:schemeClr val="tx1"/>
                </a:solidFill>
                <a:latin typeface="Calibri"/>
                <a:cs typeface="Calibri"/>
              </a:defRPr>
            </a:lvl1pPr>
          </a:lstStyle>
          <a:p>
            <a:r>
              <a:rPr lang="en-US" dirty="0" smtClean="0"/>
              <a:t/>
            </a:r>
            <a:br>
              <a:rPr lang="en-US" dirty="0" smtClean="0"/>
            </a:br>
            <a:endParaRPr dirty="0"/>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2AE47F40-894D-452E-8A83-EF5EAFBD1A4B}" type="datetime1">
              <a:rPr lang="en-US" smtClean="0"/>
              <a:t>12/13/2018</a:t>
            </a:fld>
            <a:endParaRPr lang="en-US"/>
          </a:p>
        </p:txBody>
      </p:sp>
      <p:sp>
        <p:nvSpPr>
          <p:cNvPr id="5" name="Holder 5"/>
          <p:cNvSpPr>
            <a:spLocks noGrp="1"/>
          </p:cNvSpPr>
          <p:nvPr>
            <p:ph type="sldNum" sz="quarter" idx="7"/>
          </p:nvPr>
        </p:nvSpPr>
        <p:spPr/>
        <p:txBody>
          <a:bodyPr lIns="0" tIns="0" rIns="0" bIns="0"/>
          <a:lstStyle>
            <a:lvl1pPr>
              <a:defRPr sz="1200" b="0" i="0">
                <a:solidFill>
                  <a:srgbClr val="8A8A8A"/>
                </a:solidFill>
                <a:latin typeface="Arial"/>
                <a:cs typeface="Arial"/>
              </a:defRPr>
            </a:lvl1pPr>
          </a:lstStyle>
          <a:p>
            <a:pPr marL="109855">
              <a:lnSpc>
                <a:spcPts val="1425"/>
              </a:lnSpc>
            </a:pPr>
            <a:fld id="{81D60167-4931-47E6-BA6A-407CBD079E47}" type="slidenum">
              <a:rPr spc="-5" dirty="0">
                <a:solidFill>
                  <a:srgbClr val="000000"/>
                </a:solidFill>
              </a:rPr>
              <a:t>‹#›</a:t>
            </a:fld>
            <a:endParaRPr spc="-5" dirty="0">
              <a:solidFill>
                <a:srgbClr val="000000"/>
              </a:solidFill>
            </a:endParaRPr>
          </a:p>
        </p:txBody>
      </p:sp>
    </p:spTree>
    <p:extLst>
      <p:ext uri="{BB962C8B-B14F-4D97-AF65-F5344CB8AC3E}">
        <p14:creationId xmlns:p14="http://schemas.microsoft.com/office/powerpoint/2010/main" val="19435956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16" name="bk object 16"/>
          <p:cNvSpPr/>
          <p:nvPr/>
        </p:nvSpPr>
        <p:spPr>
          <a:xfrm>
            <a:off x="0" y="0"/>
            <a:ext cx="9144000" cy="6856928"/>
          </a:xfrm>
          <a:prstGeom prst="rect">
            <a:avLst/>
          </a:prstGeom>
          <a:blipFill>
            <a:blip r:embed="rId2"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431F1AE0-657D-4530-8D93-61F981E95129}" type="datetime1">
              <a:rPr lang="en-US" smtClean="0"/>
              <a:t>12/13/2018</a:t>
            </a:fld>
            <a:endParaRPr lang="en-US"/>
          </a:p>
        </p:txBody>
      </p:sp>
      <p:sp>
        <p:nvSpPr>
          <p:cNvPr id="4" name="Holder 4"/>
          <p:cNvSpPr>
            <a:spLocks noGrp="1"/>
          </p:cNvSpPr>
          <p:nvPr>
            <p:ph type="sldNum" sz="quarter" idx="7"/>
          </p:nvPr>
        </p:nvSpPr>
        <p:spPr/>
        <p:txBody>
          <a:bodyPr lIns="0" tIns="0" rIns="0" bIns="0"/>
          <a:lstStyle>
            <a:lvl1pPr>
              <a:defRPr sz="1200" b="0" i="0">
                <a:solidFill>
                  <a:srgbClr val="8A8A8A"/>
                </a:solidFill>
                <a:latin typeface="Arial"/>
                <a:cs typeface="Arial"/>
              </a:defRPr>
            </a:lvl1pPr>
          </a:lstStyle>
          <a:p>
            <a:pPr marL="109855">
              <a:lnSpc>
                <a:spcPts val="1425"/>
              </a:lnSpc>
            </a:pPr>
            <a:fld id="{81D60167-4931-47E6-BA6A-407CBD079E47}" type="slidenum">
              <a:rPr spc="-5" dirty="0">
                <a:solidFill>
                  <a:srgbClr val="000000"/>
                </a:solidFill>
              </a:rPr>
              <a:t>‹#›</a:t>
            </a:fld>
            <a:endParaRPr spc="-5" dirty="0">
              <a:solidFill>
                <a:srgbClr val="000000"/>
              </a:solidFill>
            </a:endParaRPr>
          </a:p>
        </p:txBody>
      </p:sp>
    </p:spTree>
    <p:extLst>
      <p:ext uri="{BB962C8B-B14F-4D97-AF65-F5344CB8AC3E}">
        <p14:creationId xmlns:p14="http://schemas.microsoft.com/office/powerpoint/2010/main" val="144675596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8951088" cy="6858000"/>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title"/>
          </p:nvPr>
        </p:nvSpPr>
        <p:spPr>
          <a:xfrm>
            <a:off x="585470" y="86087"/>
            <a:ext cx="7973059" cy="677108"/>
          </a:xfrm>
          <a:prstGeom prst="rect">
            <a:avLst/>
          </a:prstGeom>
        </p:spPr>
        <p:txBody>
          <a:bodyPr wrap="square" lIns="0" tIns="0" rIns="0" bIns="0">
            <a:spAutoFit/>
          </a:bodyPr>
          <a:lstStyle>
            <a:lvl1pPr>
              <a:defRPr sz="4400" b="1" i="0">
                <a:solidFill>
                  <a:schemeClr val="tx1"/>
                </a:solidFill>
                <a:latin typeface="Calibri"/>
                <a:cs typeface="Calibri"/>
              </a:defRPr>
            </a:lvl1pPr>
          </a:lstStyle>
          <a:p>
            <a:endParaRPr dirty="0"/>
          </a:p>
        </p:txBody>
      </p:sp>
      <p:sp>
        <p:nvSpPr>
          <p:cNvPr id="3" name="Holder 3"/>
          <p:cNvSpPr>
            <a:spLocks noGrp="1"/>
          </p:cNvSpPr>
          <p:nvPr>
            <p:ph type="body" idx="1"/>
          </p:nvPr>
        </p:nvSpPr>
        <p:spPr>
          <a:xfrm>
            <a:off x="743585" y="1464818"/>
            <a:ext cx="7656829" cy="4621530"/>
          </a:xfrm>
          <a:prstGeom prst="rect">
            <a:avLst/>
          </a:prstGeom>
        </p:spPr>
        <p:txBody>
          <a:bodyPr wrap="square" lIns="0" tIns="0" rIns="0" bIns="0">
            <a:spAutoFit/>
          </a:bodyPr>
          <a:lstStyle>
            <a:lvl1pPr>
              <a:defRPr sz="2400" b="1" i="0">
                <a:solidFill>
                  <a:schemeClr val="tx1"/>
                </a:solidFill>
                <a:latin typeface="Calibri"/>
                <a:cs typeface="Calibri"/>
              </a:defRPr>
            </a:lvl1pPr>
          </a:lstStyle>
          <a:p>
            <a:endParaRPr dirty="0"/>
          </a:p>
        </p:txBody>
      </p:sp>
      <p:sp>
        <p:nvSpPr>
          <p:cNvPr id="4" name="Holder 4"/>
          <p:cNvSpPr>
            <a:spLocks noGrp="1"/>
          </p:cNvSpPr>
          <p:nvPr>
            <p:ph type="ftr" sz="quarter" idx="5"/>
          </p:nvPr>
        </p:nvSpPr>
        <p:spPr>
          <a:xfrm>
            <a:off x="3108960" y="6377940"/>
            <a:ext cx="292608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457200" y="6377940"/>
            <a:ext cx="2103120" cy="342900"/>
          </a:xfrm>
          <a:prstGeom prst="rect">
            <a:avLst/>
          </a:prstGeom>
        </p:spPr>
        <p:txBody>
          <a:bodyPr wrap="square" lIns="0" tIns="0" rIns="0" bIns="0">
            <a:spAutoFit/>
          </a:bodyPr>
          <a:lstStyle>
            <a:lvl1pPr algn="l">
              <a:defRPr>
                <a:solidFill>
                  <a:schemeClr val="tx1">
                    <a:tint val="75000"/>
                  </a:schemeClr>
                </a:solidFill>
              </a:defRPr>
            </a:lvl1pPr>
          </a:lstStyle>
          <a:p>
            <a:fld id="{94296302-89BE-4D16-A8AC-EDF625DF506D}" type="datetime1">
              <a:rPr lang="en-US" smtClean="0"/>
              <a:t>12/13/2018</a:t>
            </a:fld>
            <a:endParaRPr lang="en-US"/>
          </a:p>
        </p:txBody>
      </p:sp>
      <p:sp>
        <p:nvSpPr>
          <p:cNvPr id="6" name="Holder 6"/>
          <p:cNvSpPr>
            <a:spLocks noGrp="1"/>
          </p:cNvSpPr>
          <p:nvPr>
            <p:ph type="sldNum" sz="quarter" idx="7"/>
          </p:nvPr>
        </p:nvSpPr>
        <p:spPr>
          <a:xfrm>
            <a:off x="4419599" y="6428740"/>
            <a:ext cx="304800" cy="241300"/>
          </a:xfrm>
          <a:prstGeom prst="rect">
            <a:avLst/>
          </a:prstGeom>
        </p:spPr>
        <p:txBody>
          <a:bodyPr wrap="square" lIns="0" tIns="0" rIns="0" bIns="0">
            <a:spAutoFit/>
          </a:bodyPr>
          <a:lstStyle>
            <a:lvl1pPr>
              <a:defRPr sz="1200" b="0" i="0">
                <a:solidFill>
                  <a:srgbClr val="8A8A8A"/>
                </a:solidFill>
                <a:latin typeface="Arial"/>
                <a:cs typeface="Arial"/>
              </a:defRPr>
            </a:lvl1pPr>
          </a:lstStyle>
          <a:p>
            <a:pPr marL="109855">
              <a:lnSpc>
                <a:spcPts val="1425"/>
              </a:lnSpc>
            </a:pPr>
            <a:fld id="{81D60167-4931-47E6-BA6A-407CBD079E47}" type="slidenum">
              <a:rPr spc="-5" dirty="0">
                <a:solidFill>
                  <a:srgbClr val="000000"/>
                </a:solidFill>
              </a:rPr>
              <a:t>‹#›</a:t>
            </a:fld>
            <a:endParaRPr spc="-5" dirty="0">
              <a:solidFill>
                <a:srgbClr val="000000"/>
              </a:solidFill>
            </a:endParaRPr>
          </a:p>
        </p:txBody>
      </p:sp>
    </p:spTree>
    <p:extLst>
      <p:ext uri="{BB962C8B-B14F-4D97-AF65-F5344CB8AC3E}">
        <p14:creationId xmlns:p14="http://schemas.microsoft.com/office/powerpoint/2010/main" val="123729029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Lst>
  <p:hf hdr="0" ftr="0" dt="0"/>
  <p:txStyles>
    <p:titleStyle>
      <a:lvl1pPr algn="ctr">
        <a:defRPr sz="4000">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www.dhs.gov/E-Verify"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35559" y="0"/>
            <a:ext cx="9143999" cy="6858000"/>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 name="object 3"/>
          <p:cNvSpPr txBox="1">
            <a:spLocks noGrp="1"/>
          </p:cNvSpPr>
          <p:nvPr>
            <p:ph type="title"/>
          </p:nvPr>
        </p:nvSpPr>
        <p:spPr>
          <a:xfrm>
            <a:off x="-35559" y="1814230"/>
            <a:ext cx="9179559" cy="1440907"/>
          </a:xfrm>
          <a:prstGeom prst="rect">
            <a:avLst/>
          </a:prstGeom>
        </p:spPr>
        <p:txBody>
          <a:bodyPr vert="horz" wrap="square" lIns="0" tIns="12700" rIns="0" bIns="0" rtlCol="0">
            <a:spAutoFit/>
          </a:bodyPr>
          <a:lstStyle/>
          <a:p>
            <a:pPr marL="12700" marR="5080" algn="ctr">
              <a:lnSpc>
                <a:spcPct val="120000"/>
              </a:lnSpc>
              <a:spcBef>
                <a:spcPts val="100"/>
              </a:spcBef>
            </a:pPr>
            <a:r>
              <a:rPr lang="en-US" sz="4000" b="0" spc="-10" dirty="0" smtClean="0"/>
              <a:t>Standard Solicitation Package</a:t>
            </a:r>
            <a:br>
              <a:rPr lang="en-US" sz="4000" b="0" spc="-10" dirty="0" smtClean="0"/>
            </a:br>
            <a:r>
              <a:rPr lang="en-US" sz="4000" b="0" spc="-10" dirty="0" smtClean="0"/>
              <a:t>Module 9</a:t>
            </a:r>
            <a:endParaRPr sz="4000" dirty="0"/>
          </a:p>
        </p:txBody>
      </p:sp>
      <p:sp>
        <p:nvSpPr>
          <p:cNvPr id="4" name="Slide Number Placeholder 7"/>
          <p:cNvSpPr>
            <a:spLocks noGrp="1"/>
          </p:cNvSpPr>
          <p:nvPr>
            <p:ph type="sldNum" sz="quarter" idx="7"/>
          </p:nvPr>
        </p:nvSpPr>
        <p:spPr>
          <a:xfrm>
            <a:off x="4419599" y="6421056"/>
            <a:ext cx="304800" cy="241300"/>
          </a:xfrm>
        </p:spPr>
        <p:txBody>
          <a:bodyPr/>
          <a:lstStyle/>
          <a:p>
            <a:pPr marL="109855">
              <a:lnSpc>
                <a:spcPts val="1425"/>
              </a:lnSpc>
            </a:pPr>
            <a:fld id="{81D60167-4931-47E6-BA6A-407CBD079E47}" type="slidenum">
              <a:rPr lang="en-US" spc="-5" smtClean="0">
                <a:solidFill>
                  <a:srgbClr val="000000"/>
                </a:solidFill>
              </a:rPr>
              <a:t>1</a:t>
            </a:fld>
            <a:endParaRPr lang="en-US" spc="-5" dirty="0">
              <a:solidFill>
                <a:srgbClr val="000000"/>
              </a:solidFill>
            </a:endParaRPr>
          </a:p>
        </p:txBody>
      </p:sp>
    </p:spTree>
    <p:extLst>
      <p:ext uri="{BB962C8B-B14F-4D97-AF65-F5344CB8AC3E}">
        <p14:creationId xmlns:p14="http://schemas.microsoft.com/office/powerpoint/2010/main" val="35191216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53251" y="285677"/>
            <a:ext cx="8590749" cy="492443"/>
          </a:xfrm>
        </p:spPr>
        <p:txBody>
          <a:bodyPr/>
          <a:lstStyle/>
          <a:p>
            <a:r>
              <a:rPr lang="en-US" sz="3200" dirty="0" smtClean="0">
                <a:latin typeface="+mj-lt"/>
              </a:rPr>
              <a:t>Learner Outcomes</a:t>
            </a:r>
            <a:endParaRPr lang="en-US" dirty="0">
              <a:latin typeface="+mj-lt"/>
            </a:endParaRPr>
          </a:p>
        </p:txBody>
      </p:sp>
      <p:sp>
        <p:nvSpPr>
          <p:cNvPr id="3" name="Subtitle 2"/>
          <p:cNvSpPr>
            <a:spLocks noGrp="1"/>
          </p:cNvSpPr>
          <p:nvPr>
            <p:ph type="subTitle" idx="4"/>
          </p:nvPr>
        </p:nvSpPr>
        <p:spPr>
          <a:xfrm>
            <a:off x="845244" y="1175657"/>
            <a:ext cx="7107731" cy="4339650"/>
          </a:xfrm>
        </p:spPr>
        <p:txBody>
          <a:bodyPr/>
          <a:lstStyle/>
          <a:p>
            <a:pPr algn="l">
              <a:spcBef>
                <a:spcPts val="600"/>
              </a:spcBef>
            </a:pPr>
            <a:r>
              <a:rPr lang="en-US" sz="2000" b="0" dirty="0" smtClean="0"/>
              <a:t>Students will:</a:t>
            </a:r>
          </a:p>
          <a:p>
            <a:pPr marL="342900" indent="-342900" algn="l">
              <a:spcBef>
                <a:spcPts val="600"/>
              </a:spcBef>
              <a:buFont typeface="Arial" panose="020B0604020202020204" pitchFamily="34" charset="0"/>
              <a:buChar char="•"/>
            </a:pPr>
            <a:r>
              <a:rPr lang="en-US" sz="2000" b="0" dirty="0" smtClean="0"/>
              <a:t>Recall what section that bidders are provided instructions on procedures for submission of bid response.</a:t>
            </a:r>
          </a:p>
          <a:p>
            <a:pPr marL="342900" indent="-342900" algn="l">
              <a:spcBef>
                <a:spcPts val="600"/>
              </a:spcBef>
              <a:buFont typeface="Arial" panose="020B0604020202020204" pitchFamily="34" charset="0"/>
              <a:buChar char="•"/>
            </a:pPr>
            <a:r>
              <a:rPr lang="en-US" sz="2000" b="0" dirty="0" smtClean="0"/>
              <a:t>Identify where in the solicitation packet the essential characteristics of services/products being purchased are found.</a:t>
            </a:r>
          </a:p>
          <a:p>
            <a:pPr marL="342900" indent="-342900" algn="l">
              <a:spcBef>
                <a:spcPts val="600"/>
              </a:spcBef>
              <a:buFont typeface="Arial" panose="020B0604020202020204" pitchFamily="34" charset="0"/>
              <a:buChar char="•"/>
            </a:pPr>
            <a:r>
              <a:rPr lang="en-US" sz="2000" b="0" dirty="0" smtClean="0"/>
              <a:t>Recognize the purposes of using the standard solicitation package.</a:t>
            </a:r>
          </a:p>
          <a:p>
            <a:pPr marL="342900" indent="-342900" algn="l">
              <a:spcBef>
                <a:spcPts val="600"/>
              </a:spcBef>
              <a:buFont typeface="Arial" panose="020B0604020202020204" pitchFamily="34" charset="0"/>
              <a:buChar char="•"/>
            </a:pPr>
            <a:r>
              <a:rPr lang="en-US" sz="2000" b="0" dirty="0" smtClean="0"/>
              <a:t>Define fixed price and fixed price incentive contracts.</a:t>
            </a:r>
          </a:p>
          <a:p>
            <a:pPr marL="342900" indent="-342900" algn="l">
              <a:spcBef>
                <a:spcPts val="600"/>
              </a:spcBef>
              <a:buFont typeface="Arial" panose="020B0604020202020204" pitchFamily="34" charset="0"/>
              <a:buChar char="•"/>
            </a:pPr>
            <a:r>
              <a:rPr lang="en-US" sz="2000" b="0" dirty="0" smtClean="0"/>
              <a:t>Recognize the order evaluation criteria should be listed in Section D of the Solicitation Packet.</a:t>
            </a:r>
          </a:p>
          <a:p>
            <a:pPr marL="342900" indent="-342900">
              <a:spcBef>
                <a:spcPts val="600"/>
              </a:spcBef>
              <a:buFont typeface="Arial" panose="020B0604020202020204" pitchFamily="34" charset="0"/>
              <a:buChar char="•"/>
            </a:pPr>
            <a:endParaRPr lang="en-US" b="0" dirty="0" smtClean="0"/>
          </a:p>
          <a:p>
            <a:pPr marL="342900" indent="-342900">
              <a:buFont typeface="Arial" panose="020B0604020202020204" pitchFamily="34" charset="0"/>
              <a:buChar char="•"/>
            </a:pPr>
            <a:endParaRPr lang="en-US" b="0" dirty="0" smtClean="0"/>
          </a:p>
          <a:p>
            <a:pPr marL="342900" indent="-342900">
              <a:buFont typeface="Arial" panose="020B0604020202020204" pitchFamily="34" charset="0"/>
              <a:buChar char="•"/>
            </a:pPr>
            <a:endParaRPr lang="en-US" b="0" dirty="0"/>
          </a:p>
        </p:txBody>
      </p:sp>
      <p:sp>
        <p:nvSpPr>
          <p:cNvPr id="4" name="Slide Number Placeholder 7"/>
          <p:cNvSpPr>
            <a:spLocks noGrp="1"/>
          </p:cNvSpPr>
          <p:nvPr>
            <p:ph type="sldNum" sz="quarter" idx="7"/>
          </p:nvPr>
        </p:nvSpPr>
        <p:spPr>
          <a:xfrm>
            <a:off x="4419599" y="6428740"/>
            <a:ext cx="304800" cy="241300"/>
          </a:xfrm>
        </p:spPr>
        <p:txBody>
          <a:bodyPr/>
          <a:lstStyle/>
          <a:p>
            <a:pPr marL="109855">
              <a:lnSpc>
                <a:spcPts val="1425"/>
              </a:lnSpc>
            </a:pPr>
            <a:fld id="{81D60167-4931-47E6-BA6A-407CBD079E47}" type="slidenum">
              <a:rPr lang="en-US" spc="-5" smtClean="0">
                <a:solidFill>
                  <a:srgbClr val="000000"/>
                </a:solidFill>
              </a:rPr>
              <a:t>2</a:t>
            </a:fld>
            <a:endParaRPr lang="en-US" spc="-5" dirty="0">
              <a:solidFill>
                <a:srgbClr val="000000"/>
              </a:solidFill>
            </a:endParaRPr>
          </a:p>
        </p:txBody>
      </p:sp>
    </p:spTree>
    <p:extLst>
      <p:ext uri="{BB962C8B-B14F-4D97-AF65-F5344CB8AC3E}">
        <p14:creationId xmlns:p14="http://schemas.microsoft.com/office/powerpoint/2010/main" val="32796927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
          </p:nvPr>
        </p:nvSpPr>
        <p:spPr>
          <a:xfrm>
            <a:off x="891348" y="1167973"/>
            <a:ext cx="7100047" cy="1864351"/>
          </a:xfrm>
        </p:spPr>
        <p:txBody>
          <a:bodyPr/>
          <a:lstStyle/>
          <a:p>
            <a:pPr>
              <a:spcBef>
                <a:spcPts val="600"/>
              </a:spcBef>
            </a:pPr>
            <a:r>
              <a:rPr lang="en-US" sz="2000" b="0" dirty="0" smtClean="0"/>
              <a:t>Students will:</a:t>
            </a:r>
          </a:p>
          <a:p>
            <a:pPr marL="342900" indent="-342900">
              <a:spcBef>
                <a:spcPts val="600"/>
              </a:spcBef>
              <a:buFont typeface="Arial" panose="020B0604020202020204" pitchFamily="34" charset="0"/>
              <a:buChar char="•"/>
            </a:pPr>
            <a:r>
              <a:rPr lang="en-US" sz="2000" b="0" dirty="0" smtClean="0"/>
              <a:t>Recall what is considered when determining responsiveness. </a:t>
            </a:r>
          </a:p>
          <a:p>
            <a:pPr marL="342900" indent="-342900">
              <a:spcBef>
                <a:spcPts val="600"/>
              </a:spcBef>
              <a:buFont typeface="Arial" panose="020B0604020202020204" pitchFamily="34" charset="0"/>
              <a:buChar char="•"/>
            </a:pPr>
            <a:r>
              <a:rPr lang="en-US" sz="2000" b="0" dirty="0"/>
              <a:t>Differentiate cost plus percentage cost and hourly rate contracts</a:t>
            </a:r>
            <a:r>
              <a:rPr lang="en-US" sz="2000" b="0" dirty="0" smtClean="0"/>
              <a:t>.</a:t>
            </a:r>
            <a:endParaRPr lang="en-US" b="0" dirty="0"/>
          </a:p>
        </p:txBody>
      </p:sp>
      <p:sp>
        <p:nvSpPr>
          <p:cNvPr id="4" name="Slide Number Placeholder 7"/>
          <p:cNvSpPr>
            <a:spLocks noGrp="1"/>
          </p:cNvSpPr>
          <p:nvPr>
            <p:ph type="sldNum" sz="quarter" idx="7"/>
          </p:nvPr>
        </p:nvSpPr>
        <p:spPr>
          <a:xfrm>
            <a:off x="4419599" y="6428740"/>
            <a:ext cx="304800" cy="241300"/>
          </a:xfrm>
        </p:spPr>
        <p:txBody>
          <a:bodyPr/>
          <a:lstStyle/>
          <a:p>
            <a:pPr marL="109855">
              <a:lnSpc>
                <a:spcPts val="1425"/>
              </a:lnSpc>
            </a:pPr>
            <a:fld id="{81D60167-4931-47E6-BA6A-407CBD079E47}" type="slidenum">
              <a:rPr lang="en-US" spc="-5" smtClean="0">
                <a:solidFill>
                  <a:srgbClr val="000000"/>
                </a:solidFill>
              </a:rPr>
              <a:t>3</a:t>
            </a:fld>
            <a:endParaRPr lang="en-US" spc="-5" dirty="0">
              <a:solidFill>
                <a:srgbClr val="000000"/>
              </a:solidFill>
            </a:endParaRPr>
          </a:p>
        </p:txBody>
      </p:sp>
      <p:sp>
        <p:nvSpPr>
          <p:cNvPr id="6" name="Title 1"/>
          <p:cNvSpPr>
            <a:spLocks noGrp="1"/>
          </p:cNvSpPr>
          <p:nvPr>
            <p:ph type="ctrTitle"/>
          </p:nvPr>
        </p:nvSpPr>
        <p:spPr>
          <a:xfrm>
            <a:off x="553251" y="285677"/>
            <a:ext cx="8590749" cy="492443"/>
          </a:xfrm>
        </p:spPr>
        <p:txBody>
          <a:bodyPr/>
          <a:lstStyle/>
          <a:p>
            <a:r>
              <a:rPr lang="en-US" sz="3200" dirty="0" smtClean="0">
                <a:latin typeface="+mj-lt"/>
              </a:rPr>
              <a:t>Learner Outcomes</a:t>
            </a:r>
            <a:endParaRPr lang="en-US" dirty="0">
              <a:latin typeface="+mj-lt"/>
            </a:endParaRPr>
          </a:p>
        </p:txBody>
      </p:sp>
    </p:spTree>
    <p:extLst>
      <p:ext uri="{BB962C8B-B14F-4D97-AF65-F5344CB8AC3E}">
        <p14:creationId xmlns:p14="http://schemas.microsoft.com/office/powerpoint/2010/main" val="31948614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68297" y="1524000"/>
            <a:ext cx="6961734" cy="3189335"/>
          </a:xfrm>
          <a:prstGeom prst="rect">
            <a:avLst/>
          </a:prstGeom>
        </p:spPr>
        <p:txBody>
          <a:bodyPr vert="horz" wrap="square" lIns="0" tIns="97790" rIns="0" bIns="0" rtlCol="0">
            <a:spAutoFit/>
          </a:bodyPr>
          <a:lstStyle/>
          <a:p>
            <a:pPr marL="346075" marR="0" lvl="0" indent="-346075" algn="l" defTabSz="914400" rtl="0" eaLnBrk="1" fontAlgn="auto" latinLnBrk="0" hangingPunct="1">
              <a:lnSpc>
                <a:spcPct val="100000"/>
              </a:lnSpc>
              <a:spcBef>
                <a:spcPts val="600"/>
              </a:spcBef>
              <a:spcAft>
                <a:spcPts val="0"/>
              </a:spcAft>
              <a:buClr>
                <a:srgbClr val="2F2B20"/>
              </a:buClr>
              <a:buSzTx/>
              <a:buFont typeface="Arial"/>
              <a:buChar char="•"/>
              <a:defRPr/>
            </a:pPr>
            <a:r>
              <a:rPr kumimoji="0" sz="2000" b="0" i="0" u="none" strike="noStrike" kern="1200" cap="none" spc="-10" normalizeH="0" baseline="0" noProof="0" dirty="0">
                <a:ln>
                  <a:noFill/>
                </a:ln>
                <a:solidFill>
                  <a:srgbClr val="2F2B20"/>
                </a:solidFill>
                <a:effectLst/>
                <a:uLnTx/>
                <a:uFillTx/>
                <a:latin typeface="Calibri"/>
                <a:cs typeface="Calibri"/>
              </a:rPr>
              <a:t>Assures </a:t>
            </a:r>
            <a:r>
              <a:rPr kumimoji="0" sz="2000" b="0" i="0" u="none" strike="noStrike" kern="1200" cap="none" spc="-15" normalizeH="0" baseline="0" noProof="0" dirty="0">
                <a:ln>
                  <a:noFill/>
                </a:ln>
                <a:solidFill>
                  <a:srgbClr val="2F2B20"/>
                </a:solidFill>
                <a:effectLst/>
                <a:uLnTx/>
                <a:uFillTx/>
                <a:latin typeface="Calibri"/>
                <a:cs typeface="Calibri"/>
              </a:rPr>
              <a:t>statutory</a:t>
            </a:r>
            <a:r>
              <a:rPr kumimoji="0" sz="2000" b="0" i="0" u="none" strike="noStrike" kern="1200" cap="none" spc="15" normalizeH="0" baseline="0" noProof="0" dirty="0">
                <a:ln>
                  <a:noFill/>
                </a:ln>
                <a:solidFill>
                  <a:srgbClr val="2F2B20"/>
                </a:solidFill>
                <a:effectLst/>
                <a:uLnTx/>
                <a:uFillTx/>
                <a:latin typeface="Calibri"/>
                <a:cs typeface="Calibri"/>
              </a:rPr>
              <a:t> </a:t>
            </a:r>
            <a:r>
              <a:rPr kumimoji="0" sz="2000" b="0" i="0" u="none" strike="noStrike" kern="1200" cap="none" spc="-10" normalizeH="0" baseline="0" noProof="0" dirty="0">
                <a:ln>
                  <a:noFill/>
                </a:ln>
                <a:solidFill>
                  <a:srgbClr val="2F2B20"/>
                </a:solidFill>
                <a:effectLst/>
                <a:uLnTx/>
                <a:uFillTx/>
                <a:latin typeface="Calibri"/>
                <a:cs typeface="Calibri"/>
              </a:rPr>
              <a:t>compliance.</a:t>
            </a:r>
            <a:endParaRPr kumimoji="0" sz="2000" b="0" i="0" u="none"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lnSpc>
                <a:spcPct val="100000"/>
              </a:lnSpc>
              <a:spcBef>
                <a:spcPts val="600"/>
              </a:spcBef>
              <a:spcAft>
                <a:spcPts val="0"/>
              </a:spcAft>
              <a:buClrTx/>
              <a:buSzTx/>
              <a:buFont typeface="Arial"/>
              <a:buChar char="•"/>
              <a:defRPr/>
            </a:pPr>
            <a:r>
              <a:rPr kumimoji="0" sz="2000" strike="noStrike" kern="1200" cap="none" spc="-5" normalizeH="0" baseline="0" noProof="0" dirty="0">
                <a:ln>
                  <a:noFill/>
                </a:ln>
                <a:solidFill>
                  <a:srgbClr val="2F2B20"/>
                </a:solidFill>
                <a:effectLst/>
                <a:uLnTx/>
                <a:uFill>
                  <a:solidFill>
                    <a:srgbClr val="2F2B20"/>
                  </a:solidFill>
                </a:uFill>
                <a:latin typeface="Calibri"/>
                <a:cs typeface="Calibri"/>
              </a:rPr>
              <a:t>Provides </a:t>
            </a:r>
            <a:r>
              <a:rPr kumimoji="0" sz="2000" strike="noStrike" kern="1200" cap="none" spc="0" normalizeH="0" baseline="0" noProof="0" dirty="0">
                <a:ln>
                  <a:noFill/>
                </a:ln>
                <a:solidFill>
                  <a:srgbClr val="2F2B20"/>
                </a:solidFill>
                <a:effectLst/>
                <a:uLnTx/>
                <a:uFill>
                  <a:solidFill>
                    <a:srgbClr val="2F2B20"/>
                  </a:solidFill>
                </a:uFill>
                <a:latin typeface="Calibri"/>
                <a:cs typeface="Calibri"/>
              </a:rPr>
              <a:t>a </a:t>
            </a:r>
            <a:r>
              <a:rPr kumimoji="0" sz="2000" strike="noStrike" kern="1200" cap="none" spc="-10" normalizeH="0" baseline="0" noProof="0" dirty="0">
                <a:ln>
                  <a:noFill/>
                </a:ln>
                <a:solidFill>
                  <a:srgbClr val="2F2B20"/>
                </a:solidFill>
                <a:effectLst/>
                <a:uLnTx/>
                <a:uFill>
                  <a:solidFill>
                    <a:srgbClr val="2F2B20"/>
                  </a:solidFill>
                </a:uFill>
                <a:latin typeface="Calibri"/>
                <a:cs typeface="Calibri"/>
              </a:rPr>
              <a:t>common </a:t>
            </a:r>
            <a:r>
              <a:rPr kumimoji="0" sz="2000" strike="noStrike" kern="1200" cap="none" spc="-5" normalizeH="0" baseline="0" noProof="0" dirty="0">
                <a:ln>
                  <a:noFill/>
                </a:ln>
                <a:solidFill>
                  <a:srgbClr val="2F2B20"/>
                </a:solidFill>
                <a:effectLst/>
                <a:uLnTx/>
                <a:uFill>
                  <a:solidFill>
                    <a:srgbClr val="2F2B20"/>
                  </a:solidFill>
                </a:uFill>
                <a:latin typeface="Calibri"/>
                <a:cs typeface="Calibri"/>
              </a:rPr>
              <a:t>organizational</a:t>
            </a:r>
            <a:r>
              <a:rPr kumimoji="0" sz="2000" strike="noStrike" kern="1200" cap="none" spc="-35" normalizeH="0" baseline="0" noProof="0" dirty="0">
                <a:ln>
                  <a:noFill/>
                </a:ln>
                <a:solidFill>
                  <a:srgbClr val="2F2B20"/>
                </a:solidFill>
                <a:effectLst/>
                <a:uLnTx/>
                <a:uFill>
                  <a:solidFill>
                    <a:srgbClr val="2F2B20"/>
                  </a:solidFill>
                </a:uFill>
                <a:latin typeface="Calibri"/>
                <a:cs typeface="Calibri"/>
              </a:rPr>
              <a:t> </a:t>
            </a:r>
            <a:r>
              <a:rPr kumimoji="0" sz="2000" strike="noStrike" kern="1200" cap="none" spc="-10" normalizeH="0" baseline="0" noProof="0" dirty="0">
                <a:ln>
                  <a:noFill/>
                </a:ln>
                <a:solidFill>
                  <a:srgbClr val="2F2B20"/>
                </a:solidFill>
                <a:effectLst/>
                <a:uLnTx/>
                <a:uFill>
                  <a:solidFill>
                    <a:srgbClr val="2F2B20"/>
                  </a:solidFill>
                </a:uFill>
                <a:latin typeface="Calibri"/>
                <a:cs typeface="Calibri"/>
              </a:rPr>
              <a:t>structure.</a:t>
            </a:r>
            <a:endParaRPr kumimoji="0" sz="2000"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lnSpc>
                <a:spcPct val="100000"/>
              </a:lnSpc>
              <a:spcBef>
                <a:spcPts val="600"/>
              </a:spcBef>
              <a:spcAft>
                <a:spcPts val="0"/>
              </a:spcAft>
              <a:buClrTx/>
              <a:buSzTx/>
              <a:buFont typeface="Arial"/>
              <a:buChar char="•"/>
              <a:defRPr/>
            </a:pPr>
            <a:r>
              <a:rPr kumimoji="0" sz="2000" b="0" i="0" u="none" strike="noStrike" kern="1200" cap="none" spc="-10" normalizeH="0" baseline="0" noProof="0" dirty="0">
                <a:ln>
                  <a:noFill/>
                </a:ln>
                <a:solidFill>
                  <a:srgbClr val="2F2B20"/>
                </a:solidFill>
                <a:effectLst/>
                <a:uLnTx/>
                <a:uFillTx/>
                <a:latin typeface="Calibri"/>
                <a:cs typeface="Calibri"/>
              </a:rPr>
              <a:t>Provides </a:t>
            </a:r>
            <a:r>
              <a:rPr kumimoji="0" sz="2000" b="0" i="0" u="none" strike="noStrike" kern="1200" cap="none" spc="0" normalizeH="0" baseline="0" noProof="0" dirty="0">
                <a:ln>
                  <a:noFill/>
                </a:ln>
                <a:solidFill>
                  <a:srgbClr val="2F2B20"/>
                </a:solidFill>
                <a:effectLst/>
                <a:uLnTx/>
                <a:uFillTx/>
                <a:latin typeface="Calibri"/>
                <a:cs typeface="Calibri"/>
              </a:rPr>
              <a:t>a </a:t>
            </a:r>
            <a:r>
              <a:rPr kumimoji="0" sz="2000" b="0" i="0" u="none" strike="noStrike" kern="1200" cap="none" spc="-15" normalizeH="0" baseline="0" noProof="0" dirty="0">
                <a:ln>
                  <a:noFill/>
                </a:ln>
                <a:solidFill>
                  <a:srgbClr val="2F2B20"/>
                </a:solidFill>
                <a:effectLst/>
                <a:uLnTx/>
                <a:uFillTx/>
                <a:latin typeface="Calibri"/>
                <a:cs typeface="Calibri"/>
              </a:rPr>
              <a:t>more </a:t>
            </a:r>
            <a:r>
              <a:rPr kumimoji="0" sz="2000" b="0" i="0" u="none" strike="noStrike" kern="1200" cap="none" spc="-5" normalizeH="0" baseline="0" noProof="0" dirty="0">
                <a:ln>
                  <a:noFill/>
                </a:ln>
                <a:solidFill>
                  <a:srgbClr val="2F2B20"/>
                </a:solidFill>
                <a:effectLst/>
                <a:uLnTx/>
                <a:uFillTx/>
                <a:latin typeface="Calibri"/>
                <a:cs typeface="Calibri"/>
              </a:rPr>
              <a:t>user-friendly</a:t>
            </a:r>
            <a:r>
              <a:rPr kumimoji="0" sz="2000" b="0" i="0" u="none" strike="noStrike" kern="1200" cap="none" spc="0" normalizeH="0" baseline="0" noProof="0" dirty="0">
                <a:ln>
                  <a:noFill/>
                </a:ln>
                <a:solidFill>
                  <a:srgbClr val="2F2B20"/>
                </a:solidFill>
                <a:effectLst/>
                <a:uLnTx/>
                <a:uFillTx/>
                <a:latin typeface="Calibri"/>
                <a:cs typeface="Calibri"/>
              </a:rPr>
              <a:t> </a:t>
            </a:r>
            <a:r>
              <a:rPr kumimoji="0" sz="2000" b="0" i="0" u="none" strike="noStrike" kern="1200" cap="none" spc="-15" normalizeH="0" baseline="0" noProof="0" dirty="0">
                <a:ln>
                  <a:noFill/>
                </a:ln>
                <a:solidFill>
                  <a:srgbClr val="2F2B20"/>
                </a:solidFill>
                <a:effectLst/>
                <a:uLnTx/>
                <a:uFillTx/>
                <a:latin typeface="Calibri"/>
                <a:cs typeface="Calibri"/>
              </a:rPr>
              <a:t>format.</a:t>
            </a:r>
            <a:endParaRPr kumimoji="0" sz="2000" b="0" i="0" u="none"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lnSpc>
                <a:spcPct val="100000"/>
              </a:lnSpc>
              <a:spcBef>
                <a:spcPts val="600"/>
              </a:spcBef>
              <a:spcAft>
                <a:spcPts val="0"/>
              </a:spcAft>
              <a:buClrTx/>
              <a:buSzTx/>
              <a:buFont typeface="Arial"/>
              <a:buChar char="•"/>
              <a:defRPr/>
            </a:pPr>
            <a:r>
              <a:rPr kumimoji="0" lang="en-US" sz="2000" b="0" i="0" u="none" strike="noStrike" kern="1200" cap="none" spc="-15" normalizeH="0" baseline="0" noProof="0" dirty="0" smtClean="0">
                <a:ln>
                  <a:noFill/>
                </a:ln>
                <a:solidFill>
                  <a:srgbClr val="2F2B20"/>
                </a:solidFill>
                <a:effectLst/>
                <a:uLnTx/>
                <a:uFillTx/>
                <a:latin typeface="Calibri"/>
                <a:cs typeface="Calibri"/>
              </a:rPr>
              <a:t>OMES</a:t>
            </a:r>
            <a:r>
              <a:rPr kumimoji="0" sz="2000" b="0" i="0" u="none" strike="noStrike" kern="1200" cap="none" spc="-10" normalizeH="0" baseline="0" noProof="0" dirty="0" smtClean="0">
                <a:ln>
                  <a:noFill/>
                </a:ln>
                <a:solidFill>
                  <a:srgbClr val="2F2B20"/>
                </a:solidFill>
                <a:effectLst/>
                <a:uLnTx/>
                <a:uFillTx/>
                <a:latin typeface="Calibri"/>
                <a:cs typeface="Calibri"/>
              </a:rPr>
              <a:t> </a:t>
            </a:r>
            <a:r>
              <a:rPr kumimoji="0" sz="2000" b="0" i="0" u="none" strike="noStrike" kern="1200" cap="none" spc="-5" normalizeH="0" baseline="0" noProof="0" dirty="0">
                <a:ln>
                  <a:noFill/>
                </a:ln>
                <a:solidFill>
                  <a:srgbClr val="2F2B20"/>
                </a:solidFill>
                <a:effectLst/>
                <a:uLnTx/>
                <a:uFillTx/>
                <a:latin typeface="Calibri"/>
                <a:cs typeface="Calibri"/>
              </a:rPr>
              <a:t>acquisitions </a:t>
            </a:r>
            <a:r>
              <a:rPr kumimoji="0" sz="2000" b="0" i="0" u="none" strike="noStrike" kern="1200" cap="none" spc="-15" normalizeH="0" baseline="0" noProof="0" dirty="0">
                <a:ln>
                  <a:noFill/>
                </a:ln>
                <a:solidFill>
                  <a:srgbClr val="2F2B20"/>
                </a:solidFill>
                <a:effectLst/>
                <a:uLnTx/>
                <a:uFillTx/>
                <a:latin typeface="Calibri"/>
                <a:cs typeface="Calibri"/>
              </a:rPr>
              <a:t>required </a:t>
            </a:r>
            <a:r>
              <a:rPr kumimoji="0" sz="2000" b="0" i="0" u="none" strike="noStrike" kern="1200" cap="none" spc="-20" normalizeH="0" baseline="0" noProof="0" dirty="0">
                <a:ln>
                  <a:noFill/>
                </a:ln>
                <a:solidFill>
                  <a:srgbClr val="2F2B20"/>
                </a:solidFill>
                <a:effectLst/>
                <a:uLnTx/>
                <a:uFillTx/>
                <a:latin typeface="Calibri"/>
                <a:cs typeface="Calibri"/>
              </a:rPr>
              <a:t>to</a:t>
            </a:r>
            <a:r>
              <a:rPr kumimoji="0" sz="2000" b="0" i="0" u="none" strike="noStrike" kern="1200" cap="none" spc="75" normalizeH="0" baseline="0" noProof="0" dirty="0">
                <a:ln>
                  <a:noFill/>
                </a:ln>
                <a:solidFill>
                  <a:srgbClr val="2F2B20"/>
                </a:solidFill>
                <a:effectLst/>
                <a:uLnTx/>
                <a:uFillTx/>
                <a:latin typeface="Calibri"/>
                <a:cs typeface="Calibri"/>
              </a:rPr>
              <a:t> </a:t>
            </a:r>
            <a:r>
              <a:rPr kumimoji="0" sz="2000" b="0" i="0" u="none" strike="noStrike" kern="1200" cap="none" spc="-15" normalizeH="0" baseline="0" noProof="0" dirty="0">
                <a:ln>
                  <a:noFill/>
                </a:ln>
                <a:solidFill>
                  <a:srgbClr val="2F2B20"/>
                </a:solidFill>
                <a:effectLst/>
                <a:uLnTx/>
                <a:uFillTx/>
                <a:latin typeface="Calibri"/>
                <a:cs typeface="Calibri"/>
              </a:rPr>
              <a:t>utilize.</a:t>
            </a:r>
            <a:endParaRPr kumimoji="0" sz="2000" b="0" i="0" u="none"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lnSpc>
                <a:spcPct val="100000"/>
              </a:lnSpc>
              <a:spcBef>
                <a:spcPts val="600"/>
              </a:spcBef>
              <a:spcAft>
                <a:spcPts val="0"/>
              </a:spcAft>
              <a:buClrTx/>
              <a:buSzTx/>
              <a:buFont typeface="Arial"/>
              <a:buChar char="•"/>
              <a:defRPr/>
            </a:pPr>
            <a:r>
              <a:rPr kumimoji="0" sz="2000" b="0" i="0" u="none" strike="noStrike" kern="1200" cap="none" spc="-5" normalizeH="0" baseline="0" noProof="0" dirty="0">
                <a:ln>
                  <a:noFill/>
                </a:ln>
                <a:solidFill>
                  <a:srgbClr val="2F2B20"/>
                </a:solidFill>
                <a:effectLst/>
                <a:uLnTx/>
                <a:uFillTx/>
                <a:latin typeface="Calibri"/>
                <a:cs typeface="Calibri"/>
              </a:rPr>
              <a:t>Agencies </a:t>
            </a:r>
            <a:r>
              <a:rPr kumimoji="0" sz="2000" b="0" i="0" u="none" strike="noStrike" kern="1200" cap="none" spc="-15" normalizeH="0" baseline="0" noProof="0" dirty="0">
                <a:ln>
                  <a:noFill/>
                </a:ln>
                <a:solidFill>
                  <a:srgbClr val="2F2B20"/>
                </a:solidFill>
                <a:effectLst/>
                <a:uLnTx/>
                <a:uFillTx/>
                <a:latin typeface="Calibri"/>
                <a:cs typeface="Calibri"/>
              </a:rPr>
              <a:t>are encouraged </a:t>
            </a:r>
            <a:r>
              <a:rPr kumimoji="0" sz="2000" b="0" i="0" u="none" strike="noStrike" kern="1200" cap="none" spc="-20" normalizeH="0" baseline="0" noProof="0" dirty="0">
                <a:ln>
                  <a:noFill/>
                </a:ln>
                <a:solidFill>
                  <a:srgbClr val="2F2B20"/>
                </a:solidFill>
                <a:effectLst/>
                <a:uLnTx/>
                <a:uFillTx/>
                <a:latin typeface="Calibri"/>
                <a:cs typeface="Calibri"/>
              </a:rPr>
              <a:t>to</a:t>
            </a:r>
            <a:r>
              <a:rPr kumimoji="0" sz="2000" b="0" i="0" u="none" strike="noStrike" kern="1200" cap="none" spc="25" normalizeH="0" baseline="0" noProof="0" dirty="0">
                <a:ln>
                  <a:noFill/>
                </a:ln>
                <a:solidFill>
                  <a:srgbClr val="2F2B20"/>
                </a:solidFill>
                <a:effectLst/>
                <a:uLnTx/>
                <a:uFillTx/>
                <a:latin typeface="Calibri"/>
                <a:cs typeface="Calibri"/>
              </a:rPr>
              <a:t> </a:t>
            </a:r>
            <a:r>
              <a:rPr kumimoji="0" sz="2000" b="0" i="0" u="none" strike="noStrike" kern="1200" cap="none" spc="-15" normalizeH="0" baseline="0" noProof="0" dirty="0">
                <a:ln>
                  <a:noFill/>
                </a:ln>
                <a:solidFill>
                  <a:srgbClr val="2F2B20"/>
                </a:solidFill>
                <a:effectLst/>
                <a:uLnTx/>
                <a:uFillTx/>
                <a:latin typeface="Calibri"/>
                <a:cs typeface="Calibri"/>
              </a:rPr>
              <a:t>utilize.</a:t>
            </a:r>
            <a:endParaRPr kumimoji="0" sz="2000" b="0" i="0" u="none"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lnSpc>
                <a:spcPct val="100000"/>
              </a:lnSpc>
              <a:spcBef>
                <a:spcPts val="600"/>
              </a:spcBef>
              <a:spcAft>
                <a:spcPts val="0"/>
              </a:spcAft>
              <a:buClrTx/>
              <a:buSzTx/>
              <a:buFont typeface="Arial"/>
              <a:buChar char="•"/>
              <a:defRPr/>
            </a:pPr>
            <a:r>
              <a:rPr kumimoji="0" sz="2000" b="0" i="0" u="none" strike="noStrike" kern="1200" cap="none" spc="-20" normalizeH="0" baseline="0" noProof="0" dirty="0">
                <a:ln>
                  <a:noFill/>
                </a:ln>
                <a:solidFill>
                  <a:srgbClr val="2F2B20"/>
                </a:solidFill>
                <a:effectLst/>
                <a:uLnTx/>
                <a:uFillTx/>
                <a:latin typeface="Calibri"/>
                <a:cs typeface="Calibri"/>
              </a:rPr>
              <a:t>Working </a:t>
            </a:r>
            <a:r>
              <a:rPr kumimoji="0" sz="2000" b="0" i="0" u="none" strike="noStrike" kern="1200" cap="none" spc="-15" normalizeH="0" baseline="0" noProof="0" dirty="0">
                <a:ln>
                  <a:noFill/>
                </a:ln>
                <a:solidFill>
                  <a:srgbClr val="2F2B20"/>
                </a:solidFill>
                <a:effectLst/>
                <a:uLnTx/>
                <a:uFillTx/>
                <a:latin typeface="Calibri"/>
                <a:cs typeface="Calibri"/>
              </a:rPr>
              <a:t>template </a:t>
            </a:r>
            <a:r>
              <a:rPr kumimoji="0" sz="2000" b="0" i="0" u="none" strike="noStrike" kern="1200" cap="none" spc="-5" normalizeH="0" baseline="0" noProof="0" dirty="0">
                <a:ln>
                  <a:noFill/>
                </a:ln>
                <a:solidFill>
                  <a:srgbClr val="2F2B20"/>
                </a:solidFill>
                <a:effectLst/>
                <a:uLnTx/>
                <a:uFillTx/>
                <a:latin typeface="Calibri"/>
                <a:cs typeface="Calibri"/>
              </a:rPr>
              <a:t>will speed</a:t>
            </a:r>
            <a:r>
              <a:rPr kumimoji="0" sz="2000" b="0" i="0" u="none" strike="noStrike" kern="1200" cap="none" spc="0" normalizeH="0" baseline="0" noProof="0" dirty="0">
                <a:ln>
                  <a:noFill/>
                </a:ln>
                <a:solidFill>
                  <a:srgbClr val="2F2B20"/>
                </a:solidFill>
                <a:effectLst/>
                <a:uLnTx/>
                <a:uFillTx/>
                <a:latin typeface="Calibri"/>
                <a:cs typeface="Calibri"/>
              </a:rPr>
              <a:t> </a:t>
            </a:r>
            <a:r>
              <a:rPr kumimoji="0" sz="2000" b="0" i="0" u="none" strike="noStrike" kern="1200" cap="none" spc="-10" normalizeH="0" baseline="0" noProof="0" dirty="0">
                <a:ln>
                  <a:noFill/>
                </a:ln>
                <a:solidFill>
                  <a:srgbClr val="2F2B20"/>
                </a:solidFill>
                <a:effectLst/>
                <a:uLnTx/>
                <a:uFillTx/>
                <a:latin typeface="Calibri"/>
                <a:cs typeface="Calibri"/>
              </a:rPr>
              <a:t>processing.</a:t>
            </a:r>
            <a:endParaRPr kumimoji="0" sz="2000" b="0" i="0" u="none"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lnSpc>
                <a:spcPct val="100000"/>
              </a:lnSpc>
              <a:spcBef>
                <a:spcPts val="600"/>
              </a:spcBef>
              <a:spcAft>
                <a:spcPts val="0"/>
              </a:spcAft>
              <a:buClrTx/>
              <a:buSzTx/>
              <a:buFont typeface="Arial"/>
              <a:buChar char="•"/>
              <a:defRPr/>
            </a:pPr>
            <a:r>
              <a:rPr kumimoji="0" sz="2000" b="0" i="0" u="none" strike="noStrike" kern="1200" cap="none" spc="-10" normalizeH="0" baseline="0" noProof="0" dirty="0">
                <a:ln>
                  <a:noFill/>
                </a:ln>
                <a:solidFill>
                  <a:srgbClr val="2F2B20"/>
                </a:solidFill>
                <a:effectLst/>
                <a:uLnTx/>
                <a:uFillTx/>
                <a:latin typeface="Calibri"/>
                <a:cs typeface="Calibri"/>
              </a:rPr>
              <a:t>Contains </a:t>
            </a:r>
            <a:r>
              <a:rPr kumimoji="0" sz="2000" b="0" i="0" u="none" strike="noStrike" kern="1200" cap="none" spc="-15" normalizeH="0" baseline="0" noProof="0" dirty="0">
                <a:ln>
                  <a:noFill/>
                </a:ln>
                <a:solidFill>
                  <a:srgbClr val="2F2B20"/>
                </a:solidFill>
                <a:effectLst/>
                <a:uLnTx/>
                <a:uFillTx/>
                <a:latin typeface="Calibri"/>
                <a:cs typeface="Calibri"/>
              </a:rPr>
              <a:t>general </a:t>
            </a:r>
            <a:r>
              <a:rPr kumimoji="0" sz="2000" b="0" i="0" u="none" strike="noStrike" kern="1200" cap="none" spc="-10" normalizeH="0" baseline="0" noProof="0" dirty="0">
                <a:ln>
                  <a:noFill/>
                </a:ln>
                <a:solidFill>
                  <a:srgbClr val="2F2B20"/>
                </a:solidFill>
                <a:effectLst/>
                <a:uLnTx/>
                <a:uFillTx/>
                <a:latin typeface="Calibri"/>
                <a:cs typeface="Calibri"/>
              </a:rPr>
              <a:t>terms </a:t>
            </a:r>
            <a:r>
              <a:rPr kumimoji="0" sz="2000" b="0" i="0" u="none" strike="noStrike" kern="1200" cap="none" spc="-15" normalizeH="0" baseline="0" noProof="0" dirty="0">
                <a:ln>
                  <a:noFill/>
                </a:ln>
                <a:solidFill>
                  <a:srgbClr val="2F2B20"/>
                </a:solidFill>
                <a:effectLst/>
                <a:uLnTx/>
                <a:uFillTx/>
                <a:latin typeface="Calibri"/>
                <a:cs typeface="Calibri"/>
              </a:rPr>
              <a:t>required </a:t>
            </a:r>
            <a:r>
              <a:rPr kumimoji="0" sz="2000" b="0" i="0" u="none" strike="noStrike" kern="1200" cap="none" spc="-25" normalizeH="0" baseline="0" noProof="0" dirty="0">
                <a:ln>
                  <a:noFill/>
                </a:ln>
                <a:solidFill>
                  <a:srgbClr val="2F2B20"/>
                </a:solidFill>
                <a:effectLst/>
                <a:uLnTx/>
                <a:uFillTx/>
                <a:latin typeface="Calibri"/>
                <a:cs typeface="Calibri"/>
              </a:rPr>
              <a:t>for </a:t>
            </a:r>
            <a:r>
              <a:rPr kumimoji="0" sz="2000" b="0" i="0" u="none" strike="noStrike" kern="1200" cap="none" spc="-5" normalizeH="0" baseline="0" noProof="0" dirty="0">
                <a:ln>
                  <a:noFill/>
                </a:ln>
                <a:solidFill>
                  <a:srgbClr val="2F2B20"/>
                </a:solidFill>
                <a:effectLst/>
                <a:uLnTx/>
                <a:uFillTx/>
                <a:latin typeface="Calibri"/>
                <a:cs typeface="Calibri"/>
              </a:rPr>
              <a:t>all</a:t>
            </a:r>
            <a:r>
              <a:rPr kumimoji="0" sz="2000" b="0" i="0" u="none" strike="noStrike" kern="1200" cap="none" spc="50" normalizeH="0" baseline="0" noProof="0" dirty="0">
                <a:ln>
                  <a:noFill/>
                </a:ln>
                <a:solidFill>
                  <a:srgbClr val="2F2B20"/>
                </a:solidFill>
                <a:effectLst/>
                <a:uLnTx/>
                <a:uFillTx/>
                <a:latin typeface="Calibri"/>
                <a:cs typeface="Calibri"/>
              </a:rPr>
              <a:t> </a:t>
            </a:r>
            <a:r>
              <a:rPr kumimoji="0" sz="2000" b="0" i="0" u="none" strike="noStrike" kern="1200" cap="none" spc="-5" normalizeH="0" baseline="0" noProof="0" dirty="0">
                <a:ln>
                  <a:noFill/>
                </a:ln>
                <a:solidFill>
                  <a:srgbClr val="2F2B20"/>
                </a:solidFill>
                <a:effectLst/>
                <a:uLnTx/>
                <a:uFillTx/>
                <a:latin typeface="Calibri"/>
                <a:cs typeface="Calibri"/>
              </a:rPr>
              <a:t>acquisitions</a:t>
            </a:r>
            <a:r>
              <a:rPr kumimoji="0" sz="2000" b="0" i="0" u="none" strike="noStrike" kern="1200" cap="none" spc="-5" normalizeH="0" baseline="0" noProof="0" dirty="0" smtClean="0">
                <a:ln>
                  <a:noFill/>
                </a:ln>
                <a:solidFill>
                  <a:srgbClr val="2F2B20"/>
                </a:solidFill>
                <a:effectLst/>
                <a:uLnTx/>
                <a:uFillTx/>
                <a:latin typeface="Calibri"/>
                <a:cs typeface="Calibri"/>
              </a:rPr>
              <a:t>.</a:t>
            </a:r>
            <a:endParaRPr kumimoji="0" lang="en-US" sz="2000" b="0" i="0" u="none" strike="noStrike" kern="1200" cap="none" spc="-5" normalizeH="0" baseline="0" noProof="0" dirty="0" smtClean="0">
              <a:ln>
                <a:noFill/>
              </a:ln>
              <a:solidFill>
                <a:srgbClr val="2F2B20"/>
              </a:solidFill>
              <a:effectLst/>
              <a:uLnTx/>
              <a:uFillTx/>
              <a:latin typeface="Calibri"/>
              <a:cs typeface="Calibri"/>
            </a:endParaRPr>
          </a:p>
          <a:p>
            <a:pPr marL="346075" marR="0" lvl="0" indent="-346075" algn="l" defTabSz="914400" rtl="0" eaLnBrk="1" fontAlgn="auto" latinLnBrk="0" hangingPunct="1">
              <a:lnSpc>
                <a:spcPct val="100000"/>
              </a:lnSpc>
              <a:spcBef>
                <a:spcPts val="600"/>
              </a:spcBef>
              <a:spcAft>
                <a:spcPts val="0"/>
              </a:spcAft>
              <a:buClrTx/>
              <a:buSzTx/>
              <a:buFont typeface="Arial"/>
              <a:buChar char="•"/>
              <a:defRPr/>
            </a:pPr>
            <a:r>
              <a:rPr lang="en-US" sz="2000" spc="-5" dirty="0" smtClean="0">
                <a:solidFill>
                  <a:srgbClr val="2F2B20"/>
                </a:solidFill>
                <a:latin typeface="Calibri"/>
                <a:cs typeface="Calibri"/>
              </a:rPr>
              <a:t>Formatted to meet accessibility requirements.</a:t>
            </a:r>
            <a:endParaRPr kumimoji="0" sz="2000" b="0" i="0" u="none" strike="noStrike" kern="1200" cap="none" spc="0" normalizeH="0" baseline="0" noProof="0" dirty="0">
              <a:ln>
                <a:noFill/>
              </a:ln>
              <a:solidFill>
                <a:prstClr val="black"/>
              </a:solidFill>
              <a:effectLst/>
              <a:uLnTx/>
              <a:uFillTx/>
              <a:latin typeface="Calibri"/>
              <a:cs typeface="Calibri"/>
            </a:endParaRPr>
          </a:p>
        </p:txBody>
      </p:sp>
      <p:sp>
        <p:nvSpPr>
          <p:cNvPr id="4" name="object 4"/>
          <p:cNvSpPr txBox="1">
            <a:spLocks noGrp="1"/>
          </p:cNvSpPr>
          <p:nvPr>
            <p:ph type="title"/>
          </p:nvPr>
        </p:nvSpPr>
        <p:spPr>
          <a:xfrm>
            <a:off x="553250" y="518413"/>
            <a:ext cx="8590750" cy="505267"/>
          </a:xfrm>
          <a:prstGeom prst="rect">
            <a:avLst/>
          </a:prstGeom>
        </p:spPr>
        <p:txBody>
          <a:bodyPr vert="horz" wrap="square" lIns="0" tIns="12700" rIns="0" bIns="0" rtlCol="0">
            <a:spAutoFit/>
          </a:bodyPr>
          <a:lstStyle/>
          <a:p>
            <a:pPr marL="12700">
              <a:lnSpc>
                <a:spcPct val="100000"/>
              </a:lnSpc>
              <a:spcBef>
                <a:spcPts val="100"/>
              </a:spcBef>
            </a:pPr>
            <a:r>
              <a:rPr lang="en-US" sz="3200" b="0" spc="-100" dirty="0" smtClean="0">
                <a:solidFill>
                  <a:srgbClr val="2F2B20"/>
                </a:solidFill>
                <a:uFill>
                  <a:solidFill>
                    <a:srgbClr val="2F2B20"/>
                  </a:solidFill>
                </a:uFill>
                <a:latin typeface="+mj-lt"/>
                <a:cs typeface="Calibri"/>
              </a:rPr>
              <a:t>Benefits of Use</a:t>
            </a:r>
            <a:endParaRPr sz="3200" b="0" dirty="0">
              <a:latin typeface="+mj-lt"/>
              <a:cs typeface="Calibri"/>
            </a:endParaRPr>
          </a:p>
        </p:txBody>
      </p:sp>
      <p:sp>
        <p:nvSpPr>
          <p:cNvPr id="6" name="object 6"/>
          <p:cNvSpPr/>
          <p:nvPr/>
        </p:nvSpPr>
        <p:spPr>
          <a:xfrm>
            <a:off x="630302" y="6324980"/>
            <a:ext cx="71120" cy="396240"/>
          </a:xfrm>
          <a:custGeom>
            <a:avLst/>
            <a:gdLst/>
            <a:ahLst/>
            <a:cxnLst/>
            <a:rect l="l" t="t" r="r" b="b"/>
            <a:pathLst>
              <a:path w="71120" h="396240">
                <a:moveTo>
                  <a:pt x="0" y="0"/>
                </a:moveTo>
                <a:lnTo>
                  <a:pt x="27684" y="5588"/>
                </a:lnTo>
                <a:lnTo>
                  <a:pt x="50290" y="20829"/>
                </a:lnTo>
                <a:lnTo>
                  <a:pt x="65531" y="43435"/>
                </a:lnTo>
                <a:lnTo>
                  <a:pt x="71120" y="71120"/>
                </a:lnTo>
                <a:lnTo>
                  <a:pt x="71120" y="325120"/>
                </a:lnTo>
                <a:lnTo>
                  <a:pt x="65531" y="352804"/>
                </a:lnTo>
                <a:lnTo>
                  <a:pt x="50290" y="375410"/>
                </a:lnTo>
                <a:lnTo>
                  <a:pt x="27684" y="390651"/>
                </a:lnTo>
                <a:lnTo>
                  <a:pt x="0" y="396240"/>
                </a:lnTo>
              </a:path>
            </a:pathLst>
          </a:custGeom>
          <a:ln w="19050">
            <a:solidFill>
              <a:srgbClr val="FFFFF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4</a:t>
            </a:fld>
            <a:endParaRPr lang="en-US" spc="-5" dirty="0">
              <a:solidFill>
                <a:srgbClr val="000000"/>
              </a:solidFill>
            </a:endParaRPr>
          </a:p>
        </p:txBody>
      </p:sp>
    </p:spTree>
    <p:extLst>
      <p:ext uri="{BB962C8B-B14F-4D97-AF65-F5344CB8AC3E}">
        <p14:creationId xmlns:p14="http://schemas.microsoft.com/office/powerpoint/2010/main" val="22505375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72160" y="1271708"/>
            <a:ext cx="7127027" cy="4755148"/>
          </a:xfrm>
          <a:prstGeom prst="rect">
            <a:avLst/>
          </a:prstGeom>
        </p:spPr>
        <p:txBody>
          <a:bodyPr vert="horz" wrap="square" lIns="0" tIns="48260" rIns="0" bIns="0" rtlCol="0">
            <a:spAutoFit/>
          </a:bodyPr>
          <a:lstStyle/>
          <a:p>
            <a:pPr marL="346075" marR="5080" lvl="0" indent="-346075" algn="l" defTabSz="914400" rtl="0" eaLnBrk="1" fontAlgn="auto" latinLnBrk="0" hangingPunct="1">
              <a:spcBef>
                <a:spcPts val="600"/>
              </a:spcBef>
              <a:spcAft>
                <a:spcPts val="0"/>
              </a:spcAft>
              <a:buClrTx/>
              <a:buSzTx/>
              <a:buFont typeface="Arial" panose="020B0604020202020204" pitchFamily="34" charset="0"/>
              <a:buChar char="•"/>
              <a:defRPr/>
            </a:pPr>
            <a:r>
              <a:rPr kumimoji="0" lang="en-US" b="0" i="0" u="none" strike="noStrike" kern="1200" cap="none" spc="-10" normalizeH="0" baseline="0" noProof="0" dirty="0" smtClean="0">
                <a:ln>
                  <a:noFill/>
                </a:ln>
                <a:solidFill>
                  <a:prstClr val="black"/>
                </a:solidFill>
                <a:effectLst/>
                <a:uLnTx/>
                <a:uFillTx/>
                <a:latin typeface="Calibri"/>
                <a:ea typeface="+mn-ea"/>
                <a:cs typeface="Calibri"/>
              </a:rPr>
              <a:t>The f</a:t>
            </a:r>
            <a:r>
              <a:rPr kumimoji="0" b="0" i="0" u="none" strike="noStrike" kern="1200" cap="none" spc="-10" normalizeH="0" baseline="0" noProof="0" dirty="0" smtClean="0">
                <a:ln>
                  <a:noFill/>
                </a:ln>
                <a:solidFill>
                  <a:prstClr val="black"/>
                </a:solidFill>
                <a:effectLst/>
                <a:uLnTx/>
                <a:uFillTx/>
                <a:latin typeface="Calibri"/>
                <a:ea typeface="+mn-ea"/>
                <a:cs typeface="Calibri"/>
              </a:rPr>
              <a:t>orms </a:t>
            </a:r>
            <a:r>
              <a:rPr kumimoji="0" b="0" i="0" u="none" strike="noStrike" kern="1200" cap="none" spc="-5" normalizeH="0" baseline="0" noProof="0" dirty="0" smtClean="0">
                <a:ln>
                  <a:noFill/>
                </a:ln>
                <a:solidFill>
                  <a:prstClr val="black"/>
                </a:solidFill>
                <a:effectLst/>
                <a:uLnTx/>
                <a:uFillTx/>
                <a:latin typeface="Calibri"/>
                <a:ea typeface="+mn-ea"/>
                <a:cs typeface="Calibri"/>
              </a:rPr>
              <a:t>include </a:t>
            </a:r>
            <a:r>
              <a:rPr kumimoji="0" b="0" i="0" u="none" strike="noStrike" kern="1200" cap="none" spc="0" normalizeH="0" baseline="0" noProof="0" dirty="0" smtClean="0">
                <a:ln>
                  <a:noFill/>
                </a:ln>
                <a:solidFill>
                  <a:prstClr val="black"/>
                </a:solidFill>
                <a:effectLst/>
                <a:uLnTx/>
                <a:uFillTx/>
                <a:latin typeface="Calibri"/>
                <a:ea typeface="+mn-ea"/>
                <a:cs typeface="Calibri"/>
              </a:rPr>
              <a:t>a </a:t>
            </a:r>
            <a:r>
              <a:rPr kumimoji="0" b="0" i="0" u="none" strike="noStrike" kern="1200" cap="none" spc="-15" normalizeH="0" baseline="0" noProof="0" dirty="0" smtClean="0">
                <a:ln>
                  <a:noFill/>
                </a:ln>
                <a:solidFill>
                  <a:prstClr val="black"/>
                </a:solidFill>
                <a:effectLst/>
                <a:uLnTx/>
                <a:uFillTx/>
                <a:latin typeface="Calibri"/>
                <a:ea typeface="+mn-ea"/>
                <a:cs typeface="Calibri"/>
              </a:rPr>
              <a:t>cover </a:t>
            </a:r>
            <a:r>
              <a:rPr kumimoji="0" b="0" i="0" u="none" strike="noStrike" kern="1200" cap="none" spc="-5" normalizeH="0" baseline="0" noProof="0" dirty="0" smtClean="0">
                <a:ln>
                  <a:noFill/>
                </a:ln>
                <a:solidFill>
                  <a:prstClr val="black"/>
                </a:solidFill>
                <a:effectLst/>
                <a:uLnTx/>
                <a:uFillTx/>
                <a:latin typeface="Calibri"/>
                <a:ea typeface="+mn-ea"/>
                <a:cs typeface="Calibri"/>
              </a:rPr>
              <a:t>sheet </a:t>
            </a:r>
            <a:r>
              <a:rPr kumimoji="0" b="0" i="0" u="none" strike="noStrike" kern="1200" cap="none" spc="-10" normalizeH="0" baseline="0" noProof="0" dirty="0" smtClean="0">
                <a:ln>
                  <a:noFill/>
                </a:ln>
                <a:solidFill>
                  <a:prstClr val="black"/>
                </a:solidFill>
                <a:effectLst/>
                <a:uLnTx/>
                <a:uFillTx/>
                <a:latin typeface="Calibri"/>
                <a:ea typeface="+mn-ea"/>
                <a:cs typeface="Calibri"/>
              </a:rPr>
              <a:t>that </a:t>
            </a:r>
            <a:r>
              <a:rPr kumimoji="0" b="0" i="0" u="none" strike="noStrike" kern="1200" cap="none" spc="-5" normalizeH="0" baseline="0" noProof="0" dirty="0" smtClean="0">
                <a:ln>
                  <a:noFill/>
                </a:ln>
                <a:solidFill>
                  <a:prstClr val="black"/>
                </a:solidFill>
                <a:effectLst/>
                <a:uLnTx/>
                <a:uFillTx/>
                <a:latin typeface="Calibri"/>
                <a:ea typeface="+mn-ea"/>
                <a:cs typeface="Calibri"/>
              </a:rPr>
              <a:t>gives </a:t>
            </a:r>
            <a:r>
              <a:rPr kumimoji="0" b="0" i="0" u="none" strike="noStrike" kern="1200" cap="none" spc="0" normalizeH="0" baseline="0" noProof="0" dirty="0" smtClean="0">
                <a:ln>
                  <a:noFill/>
                </a:ln>
                <a:solidFill>
                  <a:prstClr val="black"/>
                </a:solidFill>
                <a:effectLst/>
                <a:uLnTx/>
                <a:uFillTx/>
                <a:latin typeface="Calibri"/>
                <a:ea typeface="+mn-ea"/>
                <a:cs typeface="Calibri"/>
              </a:rPr>
              <a:t>a </a:t>
            </a:r>
            <a:r>
              <a:rPr kumimoji="0" b="0" i="0" u="none" strike="noStrike" kern="1200" cap="none" spc="-5" normalizeH="0" baseline="0" noProof="0" dirty="0" smtClean="0">
                <a:ln>
                  <a:noFill/>
                </a:ln>
                <a:solidFill>
                  <a:prstClr val="black"/>
                </a:solidFill>
                <a:effectLst/>
                <a:uLnTx/>
                <a:uFillTx/>
                <a:latin typeface="Calibri"/>
                <a:ea typeface="+mn-ea"/>
                <a:cs typeface="Calibri"/>
              </a:rPr>
              <a:t>brief description </a:t>
            </a:r>
            <a:r>
              <a:rPr kumimoji="0" b="0" i="0" u="none" strike="noStrike" kern="1200" cap="none" spc="0" normalizeH="0" baseline="0" noProof="0" dirty="0" smtClean="0">
                <a:ln>
                  <a:noFill/>
                </a:ln>
                <a:solidFill>
                  <a:prstClr val="black"/>
                </a:solidFill>
                <a:effectLst/>
                <a:uLnTx/>
                <a:uFillTx/>
                <a:latin typeface="Calibri"/>
                <a:ea typeface="+mn-ea"/>
                <a:cs typeface="Calibri"/>
              </a:rPr>
              <a:t>of</a:t>
            </a:r>
            <a:r>
              <a:rPr kumimoji="0" lang="en-US" b="0" i="0" u="none" strike="noStrike" kern="1200" cap="none" spc="0" normalizeH="0" baseline="0" noProof="0" dirty="0" smtClean="0">
                <a:ln>
                  <a:noFill/>
                </a:ln>
                <a:solidFill>
                  <a:prstClr val="black"/>
                </a:solidFill>
                <a:effectLst/>
                <a:uLnTx/>
                <a:uFillTx/>
                <a:latin typeface="Calibri"/>
                <a:ea typeface="+mn-ea"/>
                <a:cs typeface="Calibri"/>
              </a:rPr>
              <a:t> </a:t>
            </a:r>
            <a:r>
              <a:rPr kumimoji="0" b="0" i="0" u="none" strike="noStrike" kern="1200" cap="none" spc="-5" normalizeH="0" baseline="0" noProof="0" dirty="0" smtClean="0">
                <a:ln>
                  <a:noFill/>
                </a:ln>
                <a:solidFill>
                  <a:prstClr val="black"/>
                </a:solidFill>
                <a:effectLst/>
                <a:uLnTx/>
                <a:uFillTx/>
                <a:latin typeface="Calibri"/>
                <a:ea typeface="+mn-ea"/>
                <a:cs typeface="Calibri"/>
              </a:rPr>
              <a:t>the </a:t>
            </a:r>
            <a:r>
              <a:rPr kumimoji="0" b="0" i="0" u="none" strike="noStrike" kern="1200" cap="none" spc="-10" normalizeH="0" baseline="0" noProof="0" dirty="0" smtClean="0">
                <a:ln>
                  <a:noFill/>
                </a:ln>
                <a:solidFill>
                  <a:prstClr val="black"/>
                </a:solidFill>
                <a:effectLst/>
                <a:uLnTx/>
                <a:uFillTx/>
                <a:latin typeface="Calibri"/>
                <a:ea typeface="+mn-ea"/>
                <a:cs typeface="Calibri"/>
              </a:rPr>
              <a:t>product/services </a:t>
            </a:r>
            <a:r>
              <a:rPr kumimoji="0" b="0" i="0" u="none" strike="noStrike" kern="1200" cap="none" spc="-5" normalizeH="0" baseline="0" noProof="0" dirty="0" smtClean="0">
                <a:ln>
                  <a:noFill/>
                </a:ln>
                <a:solidFill>
                  <a:prstClr val="black"/>
                </a:solidFill>
                <a:effectLst/>
                <a:uLnTx/>
                <a:uFillTx/>
                <a:latin typeface="Calibri"/>
                <a:ea typeface="+mn-ea"/>
                <a:cs typeface="Calibri"/>
              </a:rPr>
              <a:t>along with pertinent </a:t>
            </a:r>
            <a:r>
              <a:rPr kumimoji="0" b="0" i="0" u="none" strike="noStrike" kern="1200" cap="none" spc="-10" normalizeH="0" baseline="0" noProof="0" dirty="0" smtClean="0">
                <a:ln>
                  <a:noFill/>
                </a:ln>
                <a:solidFill>
                  <a:prstClr val="black"/>
                </a:solidFill>
                <a:effectLst/>
                <a:uLnTx/>
                <a:uFillTx/>
                <a:latin typeface="Calibri"/>
                <a:ea typeface="+mn-ea"/>
                <a:cs typeface="Calibri"/>
              </a:rPr>
              <a:t>information</a:t>
            </a:r>
            <a:r>
              <a:rPr kumimoji="0" lang="en-US" b="0" i="0" u="none" strike="noStrike" kern="1200" cap="none" spc="-10" normalizeH="0" baseline="0" noProof="0" dirty="0" smtClean="0">
                <a:ln>
                  <a:noFill/>
                </a:ln>
                <a:solidFill>
                  <a:prstClr val="black"/>
                </a:solidFill>
                <a:effectLst/>
                <a:uLnTx/>
                <a:uFillTx/>
                <a:latin typeface="Calibri"/>
                <a:ea typeface="+mn-ea"/>
                <a:cs typeface="Calibri"/>
              </a:rPr>
              <a:t>,</a:t>
            </a:r>
            <a:r>
              <a:rPr kumimoji="0" b="0" i="0" u="none" strike="noStrike" kern="1200" cap="none" spc="-10" normalizeH="0" baseline="0" noProof="0" dirty="0" smtClean="0">
                <a:ln>
                  <a:noFill/>
                </a:ln>
                <a:solidFill>
                  <a:prstClr val="black"/>
                </a:solidFill>
                <a:effectLst/>
                <a:uLnTx/>
                <a:uFillTx/>
                <a:latin typeface="Calibri"/>
                <a:ea typeface="+mn-ea"/>
                <a:cs typeface="Calibri"/>
              </a:rPr>
              <a:t> </a:t>
            </a:r>
            <a:r>
              <a:rPr kumimoji="0" b="0" i="0" u="none" strike="noStrike" kern="1200" cap="none" spc="-5" normalizeH="0" baseline="0" noProof="0" dirty="0" smtClean="0">
                <a:ln>
                  <a:noFill/>
                </a:ln>
                <a:solidFill>
                  <a:prstClr val="black"/>
                </a:solidFill>
                <a:effectLst/>
                <a:uLnTx/>
                <a:uFillTx/>
                <a:latin typeface="Calibri"/>
                <a:ea typeface="+mn-ea"/>
                <a:cs typeface="Calibri"/>
              </a:rPr>
              <a:t>such </a:t>
            </a:r>
            <a:r>
              <a:rPr kumimoji="0" b="0" i="0" u="none" strike="noStrike" kern="1200" cap="none" spc="0" normalizeH="0" baseline="0" noProof="0" dirty="0" smtClean="0">
                <a:ln>
                  <a:noFill/>
                </a:ln>
                <a:solidFill>
                  <a:prstClr val="black"/>
                </a:solidFill>
                <a:effectLst/>
                <a:uLnTx/>
                <a:uFillTx/>
                <a:latin typeface="Calibri"/>
                <a:ea typeface="+mn-ea"/>
                <a:cs typeface="Calibri"/>
              </a:rPr>
              <a:t>as</a:t>
            </a:r>
            <a:r>
              <a:rPr kumimoji="0" lang="en-US" b="0" i="0" u="none" strike="noStrike" kern="1200" cap="none" spc="-5" normalizeH="0" baseline="0" noProof="0" dirty="0" smtClean="0">
                <a:ln>
                  <a:noFill/>
                </a:ln>
                <a:solidFill>
                  <a:prstClr val="black"/>
                </a:solidFill>
                <a:effectLst/>
                <a:uLnTx/>
                <a:uFillTx/>
                <a:latin typeface="Calibri"/>
                <a:ea typeface="+mn-ea"/>
                <a:cs typeface="Calibri"/>
              </a:rPr>
              <a:t> </a:t>
            </a:r>
            <a:r>
              <a:rPr kumimoji="0" b="0" i="0" u="none" strike="noStrike" kern="1200" cap="none" spc="-5" normalizeH="0" baseline="0" noProof="0" dirty="0" smtClean="0">
                <a:ln>
                  <a:noFill/>
                </a:ln>
                <a:solidFill>
                  <a:prstClr val="black"/>
                </a:solidFill>
                <a:effectLst/>
                <a:uLnTx/>
                <a:uFillTx/>
                <a:latin typeface="Calibri"/>
                <a:ea typeface="+mn-ea"/>
                <a:cs typeface="Calibri"/>
              </a:rPr>
              <a:t>closing </a:t>
            </a:r>
            <a:r>
              <a:rPr kumimoji="0" b="0" i="0" u="none" strike="noStrike" kern="1200" cap="none" spc="-15" normalizeH="0" baseline="0" noProof="0" dirty="0" smtClean="0">
                <a:ln>
                  <a:noFill/>
                </a:ln>
                <a:solidFill>
                  <a:prstClr val="black"/>
                </a:solidFill>
                <a:effectLst/>
                <a:uLnTx/>
                <a:uFillTx/>
                <a:latin typeface="Calibri"/>
                <a:ea typeface="+mn-ea"/>
                <a:cs typeface="Calibri"/>
              </a:rPr>
              <a:t>date </a:t>
            </a:r>
            <a:r>
              <a:rPr kumimoji="0" b="0" i="0" u="none" strike="noStrike" kern="1200" cap="none" spc="0" normalizeH="0" baseline="0" noProof="0" dirty="0" smtClean="0">
                <a:ln>
                  <a:noFill/>
                </a:ln>
                <a:solidFill>
                  <a:prstClr val="black"/>
                </a:solidFill>
                <a:effectLst/>
                <a:uLnTx/>
                <a:uFillTx/>
                <a:latin typeface="Calibri"/>
                <a:ea typeface="+mn-ea"/>
                <a:cs typeface="Calibri"/>
              </a:rPr>
              <a:t>and </a:t>
            </a:r>
            <a:r>
              <a:rPr kumimoji="0" b="0" i="0" u="none" strike="noStrike" kern="1200" cap="none" spc="-10" normalizeH="0" baseline="0" noProof="0" dirty="0" smtClean="0">
                <a:ln>
                  <a:noFill/>
                </a:ln>
                <a:solidFill>
                  <a:prstClr val="black"/>
                </a:solidFill>
                <a:effectLst/>
                <a:uLnTx/>
                <a:uFillTx/>
                <a:latin typeface="Calibri"/>
                <a:ea typeface="+mn-ea"/>
                <a:cs typeface="Calibri"/>
              </a:rPr>
              <a:t>procurement contact. </a:t>
            </a:r>
            <a:r>
              <a:rPr kumimoji="0" b="0" i="0" u="none" strike="noStrike" kern="1200" cap="none" spc="-5" normalizeH="0" baseline="0" noProof="0" dirty="0" smtClean="0">
                <a:ln>
                  <a:noFill/>
                </a:ln>
                <a:solidFill>
                  <a:prstClr val="black"/>
                </a:solidFill>
                <a:effectLst/>
                <a:uLnTx/>
                <a:uFillTx/>
                <a:latin typeface="Calibri"/>
                <a:ea typeface="+mn-ea"/>
                <a:cs typeface="Calibri"/>
              </a:rPr>
              <a:t>It also includes the </a:t>
            </a:r>
            <a:r>
              <a:rPr kumimoji="0" lang="en-US" b="0" i="0" u="none" strike="noStrike" kern="1200" cap="none" spc="-5" normalizeH="0" baseline="0" noProof="0" dirty="0" smtClean="0">
                <a:ln>
                  <a:noFill/>
                </a:ln>
                <a:solidFill>
                  <a:prstClr val="black"/>
                </a:solidFill>
                <a:effectLst/>
                <a:uLnTx/>
                <a:uFillTx/>
                <a:latin typeface="Calibri"/>
                <a:ea typeface="+mn-ea"/>
                <a:cs typeface="Calibri"/>
              </a:rPr>
              <a:t>b</a:t>
            </a:r>
            <a:r>
              <a:rPr kumimoji="0" b="0" i="0" u="none" strike="noStrike" kern="1200" cap="none" spc="-5" normalizeH="0" baseline="0" noProof="0" dirty="0" smtClean="0">
                <a:ln>
                  <a:noFill/>
                </a:ln>
                <a:solidFill>
                  <a:prstClr val="black"/>
                </a:solidFill>
                <a:effectLst/>
                <a:uLnTx/>
                <a:uFillTx/>
                <a:latin typeface="Calibri"/>
                <a:ea typeface="+mn-ea"/>
                <a:cs typeface="Calibri"/>
              </a:rPr>
              <a:t>idder </a:t>
            </a:r>
            <a:r>
              <a:rPr kumimoji="0" b="0" i="0" u="none" strike="noStrike" kern="1200" cap="none" spc="-10" normalizeH="0" baseline="0" noProof="0" dirty="0" smtClean="0">
                <a:ln>
                  <a:noFill/>
                </a:ln>
                <a:solidFill>
                  <a:prstClr val="black"/>
                </a:solidFill>
                <a:effectLst/>
                <a:uLnTx/>
                <a:uFillTx/>
                <a:latin typeface="Calibri"/>
                <a:ea typeface="+mn-ea"/>
                <a:cs typeface="Calibri"/>
              </a:rPr>
              <a:t>Information </a:t>
            </a:r>
            <a:r>
              <a:rPr kumimoji="0" b="0" i="0" u="none" strike="noStrike" kern="1200" cap="none" spc="-15" normalizeH="0" baseline="0" noProof="0" dirty="0" smtClean="0">
                <a:ln>
                  <a:noFill/>
                </a:ln>
                <a:solidFill>
                  <a:prstClr val="black"/>
                </a:solidFill>
                <a:effectLst/>
                <a:uLnTx/>
                <a:uFillTx/>
                <a:latin typeface="Calibri"/>
                <a:ea typeface="+mn-ea"/>
                <a:cs typeface="Calibri"/>
              </a:rPr>
              <a:t>form </a:t>
            </a:r>
            <a:r>
              <a:rPr kumimoji="0" b="0" i="0" u="none" strike="noStrike" kern="1200" cap="none" spc="0" normalizeH="0" baseline="0" noProof="0" dirty="0" smtClean="0">
                <a:ln>
                  <a:noFill/>
                </a:ln>
                <a:solidFill>
                  <a:prstClr val="black"/>
                </a:solidFill>
                <a:effectLst/>
                <a:uLnTx/>
                <a:uFillTx/>
                <a:latin typeface="Calibri"/>
                <a:ea typeface="+mn-ea"/>
                <a:cs typeface="Calibri"/>
              </a:rPr>
              <a:t>and </a:t>
            </a:r>
            <a:r>
              <a:rPr kumimoji="0" b="0" i="0" u="none" strike="noStrike" kern="1200" cap="none" spc="-5" normalizeH="0" baseline="0" noProof="0" dirty="0" smtClean="0">
                <a:ln>
                  <a:noFill/>
                </a:ln>
                <a:solidFill>
                  <a:prstClr val="black"/>
                </a:solidFill>
                <a:effectLst/>
                <a:uLnTx/>
                <a:uFillTx/>
                <a:latin typeface="Calibri"/>
                <a:ea typeface="+mn-ea"/>
                <a:cs typeface="Calibri"/>
              </a:rPr>
              <a:t>the Non-</a:t>
            </a:r>
            <a:r>
              <a:rPr kumimoji="0" lang="en-US" b="0" i="0" u="none" strike="noStrike" kern="1200" cap="none" spc="-5" normalizeH="0" baseline="0" noProof="0" dirty="0" smtClean="0">
                <a:ln>
                  <a:noFill/>
                </a:ln>
                <a:solidFill>
                  <a:prstClr val="black"/>
                </a:solidFill>
                <a:effectLst/>
                <a:uLnTx/>
                <a:uFillTx/>
                <a:latin typeface="Calibri"/>
                <a:ea typeface="+mn-ea"/>
                <a:cs typeface="Calibri"/>
              </a:rPr>
              <a:t>C</a:t>
            </a:r>
            <a:r>
              <a:rPr kumimoji="0" b="0" i="0" u="none" strike="noStrike" kern="1200" cap="none" spc="-5" normalizeH="0" baseline="0" noProof="0" dirty="0" smtClean="0">
                <a:ln>
                  <a:noFill/>
                </a:ln>
                <a:solidFill>
                  <a:prstClr val="black"/>
                </a:solidFill>
                <a:effectLst/>
                <a:uLnTx/>
                <a:uFillTx/>
                <a:latin typeface="Calibri"/>
                <a:ea typeface="+mn-ea"/>
                <a:cs typeface="Calibri"/>
              </a:rPr>
              <a:t>ollusion Certification. Other </a:t>
            </a:r>
            <a:r>
              <a:rPr kumimoji="0" b="0" i="0" u="none" strike="noStrike" kern="1200" cap="none" spc="-10" normalizeH="0" baseline="0" noProof="0" dirty="0" smtClean="0">
                <a:ln>
                  <a:noFill/>
                </a:ln>
                <a:solidFill>
                  <a:prstClr val="black"/>
                </a:solidFill>
                <a:effectLst/>
                <a:uLnTx/>
                <a:uFillTx/>
                <a:latin typeface="Calibri"/>
                <a:ea typeface="+mn-ea"/>
                <a:cs typeface="Calibri"/>
              </a:rPr>
              <a:t>forms, </a:t>
            </a:r>
            <a:r>
              <a:rPr kumimoji="0" b="0" i="0" u="none" strike="noStrike" kern="1200" cap="none" spc="-5" normalizeH="0" baseline="0" noProof="0" dirty="0" smtClean="0">
                <a:ln>
                  <a:noFill/>
                </a:ln>
                <a:solidFill>
                  <a:prstClr val="black"/>
                </a:solidFill>
                <a:effectLst/>
                <a:uLnTx/>
                <a:uFillTx/>
                <a:latin typeface="Calibri"/>
                <a:ea typeface="+mn-ea"/>
                <a:cs typeface="Calibri"/>
              </a:rPr>
              <a:t>such</a:t>
            </a:r>
            <a:r>
              <a:rPr kumimoji="0" lang="en-US" b="0" i="0" u="none" strike="noStrike" kern="1200" cap="none" spc="-5" normalizeH="0" baseline="0" noProof="0" dirty="0" smtClean="0">
                <a:ln>
                  <a:noFill/>
                </a:ln>
                <a:solidFill>
                  <a:prstClr val="black"/>
                </a:solidFill>
                <a:effectLst/>
                <a:uLnTx/>
                <a:uFillTx/>
                <a:latin typeface="Calibri"/>
                <a:ea typeface="+mn-ea"/>
                <a:cs typeface="Calibri"/>
              </a:rPr>
              <a:t> </a:t>
            </a:r>
            <a:r>
              <a:rPr kumimoji="0" b="0" i="0" u="none" strike="noStrike" kern="1200" cap="none" spc="0" normalizeH="0" baseline="0" noProof="0" dirty="0" smtClean="0">
                <a:ln>
                  <a:noFill/>
                </a:ln>
                <a:solidFill>
                  <a:prstClr val="black"/>
                </a:solidFill>
                <a:effectLst/>
                <a:uLnTx/>
                <a:uFillTx/>
                <a:latin typeface="Calibri"/>
                <a:ea typeface="+mn-ea"/>
                <a:cs typeface="Calibri"/>
              </a:rPr>
              <a:t>as </a:t>
            </a:r>
            <a:r>
              <a:rPr kumimoji="0" b="0" i="0" u="none" strike="noStrike" kern="1200" cap="none" spc="-5" normalizeH="0" baseline="0" noProof="0" dirty="0" smtClean="0">
                <a:ln>
                  <a:noFill/>
                </a:ln>
                <a:solidFill>
                  <a:prstClr val="black"/>
                </a:solidFill>
                <a:effectLst/>
                <a:uLnTx/>
                <a:uFillTx/>
                <a:latin typeface="Calibri"/>
                <a:ea typeface="+mn-ea"/>
                <a:cs typeface="Calibri"/>
              </a:rPr>
              <a:t>the </a:t>
            </a:r>
            <a:r>
              <a:rPr kumimoji="0" b="0" i="0" u="none" strike="noStrike" kern="1200" cap="none" spc="-10" normalizeH="0" baseline="0" noProof="0" dirty="0" smtClean="0">
                <a:ln>
                  <a:noFill/>
                </a:ln>
                <a:solidFill>
                  <a:prstClr val="black"/>
                </a:solidFill>
                <a:effectLst/>
                <a:uLnTx/>
                <a:uFillTx/>
                <a:latin typeface="Calibri"/>
                <a:ea typeface="+mn-ea"/>
                <a:cs typeface="Calibri"/>
              </a:rPr>
              <a:t>Professional </a:t>
            </a:r>
            <a:r>
              <a:rPr kumimoji="0" b="0" i="0" u="none" strike="noStrike" kern="1200" cap="none" spc="-5" normalizeH="0" baseline="0" noProof="0" dirty="0" smtClean="0">
                <a:ln>
                  <a:noFill/>
                </a:ln>
                <a:solidFill>
                  <a:prstClr val="black"/>
                </a:solidFill>
                <a:effectLst/>
                <a:uLnTx/>
                <a:uFillTx/>
                <a:latin typeface="Calibri"/>
                <a:ea typeface="+mn-ea"/>
                <a:cs typeface="Calibri"/>
              </a:rPr>
              <a:t>Services Certification, </a:t>
            </a:r>
            <a:r>
              <a:rPr kumimoji="0" b="0" i="0" u="none" strike="noStrike" kern="1200" cap="none" spc="-15" normalizeH="0" baseline="0" noProof="0" dirty="0" smtClean="0">
                <a:ln>
                  <a:noFill/>
                </a:ln>
                <a:solidFill>
                  <a:prstClr val="black"/>
                </a:solidFill>
                <a:effectLst/>
                <a:uLnTx/>
                <a:uFillTx/>
                <a:latin typeface="Calibri"/>
                <a:ea typeface="+mn-ea"/>
                <a:cs typeface="Calibri"/>
              </a:rPr>
              <a:t>may </a:t>
            </a:r>
            <a:r>
              <a:rPr kumimoji="0" b="0" i="0" u="none" strike="noStrike" kern="1200" cap="none" spc="0" normalizeH="0" baseline="0" noProof="0" dirty="0" smtClean="0">
                <a:ln>
                  <a:noFill/>
                </a:ln>
                <a:solidFill>
                  <a:prstClr val="black"/>
                </a:solidFill>
                <a:effectLst/>
                <a:uLnTx/>
                <a:uFillTx/>
                <a:latin typeface="Calibri"/>
                <a:ea typeface="+mn-ea"/>
                <a:cs typeface="Calibri"/>
              </a:rPr>
              <a:t>be </a:t>
            </a:r>
            <a:r>
              <a:rPr kumimoji="0" b="0" i="0" u="none" strike="noStrike" kern="1200" cap="none" spc="-15" normalizeH="0" baseline="0" noProof="0" dirty="0" smtClean="0">
                <a:ln>
                  <a:noFill/>
                </a:ln>
                <a:solidFill>
                  <a:prstClr val="black"/>
                </a:solidFill>
                <a:effectLst/>
                <a:uLnTx/>
                <a:uFillTx/>
                <a:latin typeface="Calibri"/>
                <a:ea typeface="+mn-ea"/>
                <a:cs typeface="Calibri"/>
              </a:rPr>
              <a:t>required </a:t>
            </a:r>
            <a:r>
              <a:rPr kumimoji="0" b="0" i="0" u="none" strike="noStrike" kern="1200" cap="none" spc="-5" normalizeH="0" baseline="0" noProof="0" dirty="0" smtClean="0">
                <a:ln>
                  <a:noFill/>
                </a:ln>
                <a:solidFill>
                  <a:prstClr val="black"/>
                </a:solidFill>
                <a:effectLst/>
                <a:uLnTx/>
                <a:uFillTx/>
                <a:latin typeface="Calibri"/>
                <a:ea typeface="+mn-ea"/>
                <a:cs typeface="Calibri"/>
              </a:rPr>
              <a:t>depending </a:t>
            </a:r>
            <a:r>
              <a:rPr kumimoji="0" b="0" i="0" u="none" strike="noStrike" kern="1200" cap="none" spc="0" normalizeH="0" baseline="0" noProof="0" dirty="0" smtClean="0">
                <a:ln>
                  <a:noFill/>
                </a:ln>
                <a:solidFill>
                  <a:prstClr val="black"/>
                </a:solidFill>
                <a:effectLst/>
                <a:uLnTx/>
                <a:uFillTx/>
                <a:latin typeface="Calibri"/>
                <a:ea typeface="+mn-ea"/>
                <a:cs typeface="Calibri"/>
              </a:rPr>
              <a:t>on</a:t>
            </a:r>
            <a:r>
              <a:rPr kumimoji="0" lang="en-US" b="0" i="0" u="none" strike="noStrike" kern="1200" cap="none" spc="0" normalizeH="0" baseline="0" noProof="0" dirty="0" smtClean="0">
                <a:ln>
                  <a:noFill/>
                </a:ln>
                <a:solidFill>
                  <a:prstClr val="black"/>
                </a:solidFill>
                <a:effectLst/>
                <a:uLnTx/>
                <a:uFillTx/>
                <a:latin typeface="Calibri"/>
                <a:ea typeface="+mn-ea"/>
                <a:cs typeface="Calibri"/>
              </a:rPr>
              <a:t> </a:t>
            </a:r>
            <a:r>
              <a:rPr kumimoji="0" b="0" i="0" u="none" strike="noStrike" kern="1200" cap="none" spc="-5" normalizeH="0" baseline="0" noProof="0" dirty="0" smtClean="0">
                <a:ln>
                  <a:noFill/>
                </a:ln>
                <a:solidFill>
                  <a:prstClr val="black"/>
                </a:solidFill>
                <a:effectLst/>
                <a:uLnTx/>
                <a:uFillTx/>
                <a:latin typeface="Calibri"/>
                <a:ea typeface="+mn-ea"/>
                <a:cs typeface="Calibri"/>
              </a:rPr>
              <a:t>the type </a:t>
            </a:r>
            <a:r>
              <a:rPr kumimoji="0" b="0" i="0" u="none" strike="noStrike" kern="1200" cap="none" spc="0" normalizeH="0" baseline="0" noProof="0" dirty="0" smtClean="0">
                <a:ln>
                  <a:noFill/>
                </a:ln>
                <a:solidFill>
                  <a:prstClr val="black"/>
                </a:solidFill>
                <a:effectLst/>
                <a:uLnTx/>
                <a:uFillTx/>
                <a:latin typeface="Calibri"/>
                <a:ea typeface="+mn-ea"/>
                <a:cs typeface="Calibri"/>
              </a:rPr>
              <a:t>of </a:t>
            </a:r>
            <a:r>
              <a:rPr kumimoji="0" b="0" i="0" u="none" strike="noStrike" kern="1200" cap="none" spc="-10" normalizeH="0" baseline="0" noProof="0" dirty="0" smtClean="0">
                <a:ln>
                  <a:noFill/>
                </a:ln>
                <a:solidFill>
                  <a:prstClr val="black"/>
                </a:solidFill>
                <a:effectLst/>
                <a:uLnTx/>
                <a:uFillTx/>
                <a:latin typeface="Calibri"/>
                <a:ea typeface="+mn-ea"/>
                <a:cs typeface="Calibri"/>
              </a:rPr>
              <a:t>solicitation.</a:t>
            </a:r>
            <a:endParaRPr kumimoji="0" b="0" i="0" u="none" strike="noStrike" kern="1200" cap="none" spc="0" normalizeH="0" baseline="0" noProof="0" dirty="0" smtClean="0">
              <a:ln>
                <a:noFill/>
              </a:ln>
              <a:solidFill>
                <a:prstClr val="black"/>
              </a:solidFill>
              <a:effectLst/>
              <a:uLnTx/>
              <a:uFillTx/>
              <a:latin typeface="Calibri"/>
              <a:ea typeface="+mn-ea"/>
              <a:cs typeface="Calibri"/>
            </a:endParaRPr>
          </a:p>
          <a:p>
            <a:pPr marL="346075" marR="87630" lvl="0" indent="-346075" algn="l" defTabSz="914400" rtl="0" eaLnBrk="1" fontAlgn="auto" latinLnBrk="0" hangingPunct="1">
              <a:spcBef>
                <a:spcPts val="600"/>
              </a:spcBef>
              <a:spcAft>
                <a:spcPts val="0"/>
              </a:spcAft>
              <a:buClrTx/>
              <a:buSzTx/>
              <a:buFont typeface="Arial" panose="020B0604020202020204" pitchFamily="34" charset="0"/>
              <a:buChar char="•"/>
              <a:defRPr/>
            </a:pPr>
            <a:r>
              <a:rPr kumimoji="0" b="0" i="0" u="none" strike="noStrike" kern="1200" cap="none" spc="0" normalizeH="0" baseline="0" noProof="0" dirty="0" smtClean="0">
                <a:ln>
                  <a:noFill/>
                </a:ln>
                <a:solidFill>
                  <a:prstClr val="black"/>
                </a:solidFill>
                <a:effectLst/>
                <a:uLnTx/>
                <a:uFillTx/>
                <a:latin typeface="Calibri"/>
                <a:ea typeface="+mn-ea"/>
                <a:cs typeface="Calibri"/>
              </a:rPr>
              <a:t>The </a:t>
            </a:r>
            <a:r>
              <a:rPr kumimoji="0" lang="en-US" b="0" i="0" u="none" strike="noStrike" kern="1200" cap="none" spc="0" normalizeH="0" baseline="0" noProof="0" dirty="0" smtClean="0">
                <a:ln>
                  <a:noFill/>
                </a:ln>
                <a:solidFill>
                  <a:prstClr val="black"/>
                </a:solidFill>
                <a:effectLst/>
                <a:uLnTx/>
                <a:uFillTx/>
                <a:latin typeface="Calibri"/>
                <a:ea typeface="+mn-ea"/>
                <a:cs typeface="Calibri"/>
              </a:rPr>
              <a:t>Responding </a:t>
            </a:r>
            <a:r>
              <a:rPr kumimoji="0" b="0" i="0" u="none" strike="noStrike" kern="1200" cap="none" spc="-5" normalizeH="0" baseline="0" noProof="0" dirty="0" smtClean="0">
                <a:ln>
                  <a:noFill/>
                </a:ln>
                <a:solidFill>
                  <a:prstClr val="black"/>
                </a:solidFill>
                <a:effectLst/>
                <a:uLnTx/>
                <a:uFillTx/>
                <a:latin typeface="Calibri"/>
                <a:ea typeface="+mn-ea"/>
                <a:cs typeface="Calibri"/>
              </a:rPr>
              <a:t>Bidder </a:t>
            </a:r>
            <a:r>
              <a:rPr kumimoji="0" b="0" i="0" u="none" strike="noStrike" kern="1200" cap="none" spc="-10" normalizeH="0" baseline="0" noProof="0" dirty="0" smtClean="0">
                <a:ln>
                  <a:noFill/>
                </a:ln>
                <a:solidFill>
                  <a:prstClr val="black"/>
                </a:solidFill>
                <a:effectLst/>
                <a:uLnTx/>
                <a:uFillTx/>
                <a:latin typeface="Calibri"/>
                <a:ea typeface="+mn-ea"/>
                <a:cs typeface="Calibri"/>
              </a:rPr>
              <a:t>Information </a:t>
            </a:r>
            <a:r>
              <a:rPr kumimoji="0" b="0" i="0" u="none" strike="noStrike" kern="1200" cap="none" spc="-15" normalizeH="0" baseline="0" noProof="0" dirty="0" smtClean="0">
                <a:ln>
                  <a:noFill/>
                </a:ln>
                <a:solidFill>
                  <a:prstClr val="black"/>
                </a:solidFill>
                <a:effectLst/>
                <a:uLnTx/>
                <a:uFillTx/>
                <a:latin typeface="Calibri"/>
                <a:ea typeface="+mn-ea"/>
                <a:cs typeface="Calibri"/>
              </a:rPr>
              <a:t>form </a:t>
            </a:r>
            <a:r>
              <a:rPr kumimoji="0" lang="en-US" b="0" i="0" u="none" strike="noStrike" kern="1200" cap="none" spc="-15" normalizeH="0" baseline="0" noProof="0" dirty="0" smtClean="0">
                <a:ln>
                  <a:noFill/>
                </a:ln>
                <a:solidFill>
                  <a:prstClr val="black"/>
                </a:solidFill>
                <a:effectLst/>
                <a:uLnTx/>
                <a:uFillTx/>
                <a:latin typeface="Calibri"/>
                <a:ea typeface="+mn-ea"/>
                <a:cs typeface="Calibri"/>
              </a:rPr>
              <a:t>(OMES Form CP-076) </a:t>
            </a:r>
            <a:r>
              <a:rPr kumimoji="0" b="0" i="0" u="none" strike="noStrike" kern="1200" cap="none" spc="-5" normalizeH="0" baseline="0" noProof="0" dirty="0" smtClean="0">
                <a:ln>
                  <a:noFill/>
                </a:ln>
                <a:solidFill>
                  <a:prstClr val="black"/>
                </a:solidFill>
                <a:effectLst/>
                <a:uLnTx/>
                <a:uFillTx/>
                <a:latin typeface="Calibri"/>
                <a:ea typeface="+mn-ea"/>
                <a:cs typeface="Calibri"/>
              </a:rPr>
              <a:t>is </a:t>
            </a:r>
            <a:r>
              <a:rPr kumimoji="0" b="0" i="0" u="none" strike="noStrike" kern="1200" cap="none" spc="-10" normalizeH="0" baseline="0" noProof="0" dirty="0" smtClean="0">
                <a:ln>
                  <a:noFill/>
                </a:ln>
                <a:solidFill>
                  <a:prstClr val="black"/>
                </a:solidFill>
                <a:effectLst/>
                <a:uLnTx/>
                <a:uFillTx/>
                <a:latin typeface="Calibri"/>
                <a:ea typeface="+mn-ea"/>
                <a:cs typeface="Calibri"/>
              </a:rPr>
              <a:t>important </a:t>
            </a:r>
            <a:r>
              <a:rPr kumimoji="0" b="0" i="0" u="none" strike="noStrike" kern="1200" cap="none" spc="-5" normalizeH="0" baseline="0" noProof="0" dirty="0" smtClean="0">
                <a:ln>
                  <a:noFill/>
                </a:ln>
                <a:solidFill>
                  <a:prstClr val="black"/>
                </a:solidFill>
                <a:effectLst/>
                <a:uLnTx/>
                <a:uFillTx/>
                <a:latin typeface="Calibri"/>
                <a:ea typeface="+mn-ea"/>
                <a:cs typeface="Calibri"/>
              </a:rPr>
              <a:t>because it </a:t>
            </a:r>
            <a:r>
              <a:rPr kumimoji="0" b="0" i="0" u="none" strike="noStrike" kern="1200" cap="none" spc="-10" normalizeH="0" baseline="0" noProof="0" dirty="0" smtClean="0">
                <a:ln>
                  <a:noFill/>
                </a:ln>
                <a:solidFill>
                  <a:prstClr val="black"/>
                </a:solidFill>
                <a:effectLst/>
                <a:uLnTx/>
                <a:uFillTx/>
                <a:latin typeface="Calibri"/>
                <a:ea typeface="+mn-ea"/>
                <a:cs typeface="Calibri"/>
              </a:rPr>
              <a:t>contains</a:t>
            </a:r>
            <a:r>
              <a:rPr kumimoji="0" lang="en-US" b="0" i="0" u="none" strike="noStrike" kern="1200" cap="none" spc="-10" normalizeH="0" baseline="0" noProof="0" dirty="0" smtClean="0">
                <a:ln>
                  <a:noFill/>
                </a:ln>
                <a:solidFill>
                  <a:prstClr val="black"/>
                </a:solidFill>
                <a:effectLst/>
                <a:uLnTx/>
                <a:uFillTx/>
                <a:latin typeface="Calibri"/>
                <a:ea typeface="+mn-ea"/>
                <a:cs typeface="Calibri"/>
              </a:rPr>
              <a:t> </a:t>
            </a:r>
            <a:r>
              <a:rPr kumimoji="0" b="0" i="0" u="none" strike="noStrike" kern="1200" cap="none" spc="-10" normalizeH="0" baseline="0" noProof="0" dirty="0" smtClean="0">
                <a:ln>
                  <a:noFill/>
                </a:ln>
                <a:solidFill>
                  <a:prstClr val="black"/>
                </a:solidFill>
                <a:effectLst/>
                <a:uLnTx/>
                <a:uFillTx/>
                <a:latin typeface="Calibri"/>
                <a:ea typeface="+mn-ea"/>
                <a:cs typeface="Calibri"/>
              </a:rPr>
              <a:t>information </a:t>
            </a:r>
            <a:r>
              <a:rPr kumimoji="0" b="0" i="0" u="none" strike="noStrike" kern="1200" cap="none" spc="0" normalizeH="0" baseline="0" noProof="0" dirty="0" smtClean="0">
                <a:ln>
                  <a:noFill/>
                </a:ln>
                <a:solidFill>
                  <a:prstClr val="black"/>
                </a:solidFill>
                <a:effectLst/>
                <a:uLnTx/>
                <a:uFillTx/>
                <a:latin typeface="Calibri"/>
                <a:ea typeface="+mn-ea"/>
                <a:cs typeface="Calibri"/>
              </a:rPr>
              <a:t>as </a:t>
            </a:r>
            <a:r>
              <a:rPr kumimoji="0" b="0" i="0" u="none" strike="noStrike" kern="1200" cap="none" spc="-10" normalizeH="0" baseline="0" noProof="0" dirty="0" smtClean="0">
                <a:ln>
                  <a:noFill/>
                </a:ln>
                <a:solidFill>
                  <a:prstClr val="black"/>
                </a:solidFill>
                <a:effectLst/>
                <a:uLnTx/>
                <a:uFillTx/>
                <a:latin typeface="Calibri"/>
                <a:ea typeface="+mn-ea"/>
                <a:cs typeface="Calibri"/>
              </a:rPr>
              <a:t>to </a:t>
            </a:r>
            <a:r>
              <a:rPr kumimoji="0" b="0" i="0" u="none" strike="noStrike" kern="1200" cap="none" spc="-5" normalizeH="0" baseline="0" noProof="0" dirty="0" smtClean="0">
                <a:ln>
                  <a:noFill/>
                </a:ln>
                <a:solidFill>
                  <a:prstClr val="black"/>
                </a:solidFill>
                <a:effectLst/>
                <a:uLnTx/>
                <a:uFillTx/>
                <a:latin typeface="Calibri"/>
                <a:ea typeface="+mn-ea"/>
                <a:cs typeface="Calibri"/>
              </a:rPr>
              <a:t>whether the </a:t>
            </a:r>
            <a:r>
              <a:rPr kumimoji="0" lang="en-US" b="0" i="0" u="none" strike="noStrike" kern="1200" cap="none" spc="-5" normalizeH="0" baseline="0" noProof="0" dirty="0" smtClean="0">
                <a:ln>
                  <a:noFill/>
                </a:ln>
                <a:solidFill>
                  <a:prstClr val="black"/>
                </a:solidFill>
                <a:effectLst/>
                <a:uLnTx/>
                <a:uFillTx/>
                <a:latin typeface="Calibri"/>
                <a:ea typeface="+mn-ea"/>
                <a:cs typeface="Calibri"/>
              </a:rPr>
              <a:t>bidder</a:t>
            </a:r>
            <a:r>
              <a:rPr kumimoji="0" b="0" i="0" u="none" strike="noStrike" kern="1200" cap="none" spc="-5" normalizeH="0" baseline="0" noProof="0" dirty="0" smtClean="0">
                <a:ln>
                  <a:noFill/>
                </a:ln>
                <a:solidFill>
                  <a:prstClr val="black"/>
                </a:solidFill>
                <a:effectLst/>
                <a:uLnTx/>
                <a:uFillTx/>
                <a:latin typeface="Calibri"/>
                <a:ea typeface="+mn-ea"/>
                <a:cs typeface="Calibri"/>
              </a:rPr>
              <a:t> is </a:t>
            </a:r>
            <a:r>
              <a:rPr kumimoji="0" b="0" i="0" u="none" strike="noStrike" kern="1200" cap="none" spc="-15" normalizeH="0" baseline="0" noProof="0" dirty="0" smtClean="0">
                <a:ln>
                  <a:noFill/>
                </a:ln>
                <a:solidFill>
                  <a:prstClr val="black"/>
                </a:solidFill>
                <a:effectLst/>
                <a:uLnTx/>
                <a:uFillTx/>
                <a:latin typeface="Calibri"/>
                <a:ea typeface="+mn-ea"/>
                <a:cs typeface="Calibri"/>
              </a:rPr>
              <a:t>registered </a:t>
            </a:r>
            <a:r>
              <a:rPr kumimoji="0" b="0" i="0" u="none" strike="noStrike" kern="1200" cap="none" spc="-5" normalizeH="0" baseline="0" noProof="0" dirty="0" smtClean="0">
                <a:ln>
                  <a:noFill/>
                </a:ln>
                <a:solidFill>
                  <a:prstClr val="black"/>
                </a:solidFill>
                <a:effectLst/>
                <a:uLnTx/>
                <a:uFillTx/>
                <a:latin typeface="Calibri"/>
                <a:ea typeface="+mn-ea"/>
                <a:cs typeface="Calibri"/>
              </a:rPr>
              <a:t>with the </a:t>
            </a:r>
            <a:r>
              <a:rPr kumimoji="0" b="0" i="0" u="none" strike="noStrike" kern="1200" cap="none" spc="-60" normalizeH="0" baseline="0" noProof="0" dirty="0" smtClean="0">
                <a:ln>
                  <a:noFill/>
                </a:ln>
                <a:solidFill>
                  <a:prstClr val="black"/>
                </a:solidFill>
                <a:effectLst/>
                <a:uLnTx/>
                <a:uFillTx/>
                <a:latin typeface="Calibri"/>
                <a:ea typeface="+mn-ea"/>
                <a:cs typeface="Calibri"/>
              </a:rPr>
              <a:t>Tax</a:t>
            </a:r>
            <a:r>
              <a:rPr kumimoji="0" lang="en-US" b="0" i="0" u="none" strike="noStrike" kern="1200" cap="none" spc="-60" normalizeH="0" baseline="0" noProof="0" dirty="0" smtClean="0">
                <a:ln>
                  <a:noFill/>
                </a:ln>
                <a:solidFill>
                  <a:prstClr val="black"/>
                </a:solidFill>
                <a:effectLst/>
                <a:uLnTx/>
                <a:uFillTx/>
                <a:latin typeface="Calibri"/>
                <a:ea typeface="+mn-ea"/>
                <a:cs typeface="Calibri"/>
              </a:rPr>
              <a:t> </a:t>
            </a:r>
            <a:r>
              <a:rPr kumimoji="0" b="0" i="0" u="none" strike="noStrike" kern="1200" cap="none" spc="-5" normalizeH="0" baseline="0" noProof="0" dirty="0" smtClean="0">
                <a:ln>
                  <a:noFill/>
                </a:ln>
                <a:solidFill>
                  <a:prstClr val="black"/>
                </a:solidFill>
                <a:effectLst/>
                <a:uLnTx/>
                <a:uFillTx/>
                <a:latin typeface="Calibri"/>
                <a:ea typeface="+mn-ea"/>
                <a:cs typeface="Calibri"/>
              </a:rPr>
              <a:t>Commission </a:t>
            </a:r>
            <a:r>
              <a:rPr kumimoji="0" b="0" i="0" u="none" strike="noStrike" kern="1200" cap="none" spc="0" normalizeH="0" baseline="0" noProof="0" dirty="0" smtClean="0">
                <a:ln>
                  <a:noFill/>
                </a:ln>
                <a:solidFill>
                  <a:prstClr val="black"/>
                </a:solidFill>
                <a:effectLst/>
                <a:uLnTx/>
                <a:uFillTx/>
                <a:latin typeface="Calibri"/>
                <a:ea typeface="+mn-ea"/>
                <a:cs typeface="Calibri"/>
              </a:rPr>
              <a:t>and </a:t>
            </a:r>
            <a:r>
              <a:rPr kumimoji="0" b="0" i="0" u="none" strike="noStrike" kern="1200" cap="none" spc="-5" normalizeH="0" baseline="0" noProof="0" dirty="0" smtClean="0">
                <a:ln>
                  <a:noFill/>
                </a:ln>
                <a:solidFill>
                  <a:prstClr val="black"/>
                </a:solidFill>
                <a:effectLst/>
                <a:uLnTx/>
                <a:uFillTx/>
                <a:latin typeface="Calibri"/>
                <a:ea typeface="+mn-ea"/>
                <a:cs typeface="Calibri"/>
              </a:rPr>
              <a:t>the </a:t>
            </a:r>
            <a:r>
              <a:rPr lang="en-US" spc="-10" dirty="0" smtClean="0">
                <a:solidFill>
                  <a:prstClr val="black"/>
                </a:solidFill>
                <a:latin typeface="Calibri"/>
                <a:cs typeface="Calibri"/>
              </a:rPr>
              <a:t>secretary</a:t>
            </a:r>
            <a:r>
              <a:rPr kumimoji="0" b="0" i="0" u="none" strike="noStrike" kern="1200" cap="none" spc="-10" normalizeH="0" baseline="0" noProof="0" dirty="0" smtClean="0">
                <a:ln>
                  <a:noFill/>
                </a:ln>
                <a:solidFill>
                  <a:prstClr val="black"/>
                </a:solidFill>
                <a:effectLst/>
                <a:uLnTx/>
                <a:uFillTx/>
                <a:latin typeface="Calibri"/>
                <a:ea typeface="+mn-ea"/>
                <a:cs typeface="Calibri"/>
              </a:rPr>
              <a:t> </a:t>
            </a:r>
            <a:r>
              <a:rPr kumimoji="0" b="0" i="0" u="none" strike="noStrike" kern="1200" cap="none" spc="0" normalizeH="0" baseline="0" noProof="0" dirty="0" smtClean="0">
                <a:ln>
                  <a:noFill/>
                </a:ln>
                <a:solidFill>
                  <a:prstClr val="black"/>
                </a:solidFill>
                <a:effectLst/>
                <a:uLnTx/>
                <a:uFillTx/>
                <a:latin typeface="Calibri"/>
                <a:ea typeface="+mn-ea"/>
                <a:cs typeface="Calibri"/>
              </a:rPr>
              <a:t>of </a:t>
            </a:r>
            <a:r>
              <a:rPr kumimoji="0" lang="en-US" b="0" i="0" u="none" strike="noStrike" kern="1200" cap="none" spc="0" normalizeH="0" baseline="0" noProof="0" dirty="0" smtClean="0">
                <a:ln>
                  <a:noFill/>
                </a:ln>
                <a:solidFill>
                  <a:prstClr val="black"/>
                </a:solidFill>
                <a:effectLst/>
                <a:uLnTx/>
                <a:uFillTx/>
                <a:latin typeface="Calibri"/>
                <a:ea typeface="+mn-ea"/>
                <a:cs typeface="Calibri"/>
              </a:rPr>
              <a:t>s</a:t>
            </a:r>
            <a:r>
              <a:rPr kumimoji="0" b="0" i="0" u="none" strike="noStrike" kern="1200" cap="none" spc="-20" normalizeH="0" baseline="0" noProof="0" dirty="0" smtClean="0">
                <a:ln>
                  <a:noFill/>
                </a:ln>
                <a:solidFill>
                  <a:prstClr val="black"/>
                </a:solidFill>
                <a:effectLst/>
                <a:uLnTx/>
                <a:uFillTx/>
                <a:latin typeface="Calibri"/>
                <a:ea typeface="+mn-ea"/>
                <a:cs typeface="Calibri"/>
              </a:rPr>
              <a:t>tate</a:t>
            </a:r>
            <a:r>
              <a:rPr kumimoji="0" lang="en-US" b="0" i="0" u="none" strike="noStrike" kern="1200" cap="none" spc="-20" normalizeH="0" baseline="0" noProof="0" dirty="0" smtClean="0">
                <a:ln>
                  <a:noFill/>
                </a:ln>
                <a:solidFill>
                  <a:prstClr val="black"/>
                </a:solidFill>
                <a:effectLst/>
                <a:uLnTx/>
                <a:uFillTx/>
                <a:latin typeface="Calibri"/>
                <a:ea typeface="+mn-ea"/>
                <a:cs typeface="Calibri"/>
              </a:rPr>
              <a:t>, </a:t>
            </a:r>
            <a:r>
              <a:rPr kumimoji="0" b="0" i="0" u="none" strike="noStrike" kern="1200" cap="none" spc="0" normalizeH="0" baseline="0" noProof="0" dirty="0" smtClean="0">
                <a:ln>
                  <a:noFill/>
                </a:ln>
                <a:solidFill>
                  <a:prstClr val="black"/>
                </a:solidFill>
                <a:effectLst/>
                <a:uLnTx/>
                <a:uFillTx/>
                <a:latin typeface="Calibri"/>
                <a:ea typeface="+mn-ea"/>
                <a:cs typeface="Calibri"/>
              </a:rPr>
              <a:t>and </a:t>
            </a:r>
            <a:r>
              <a:rPr kumimoji="0" b="0" i="0" u="none" strike="noStrike" kern="1200" cap="none" spc="-5" normalizeH="0" baseline="0" noProof="0" dirty="0" smtClean="0">
                <a:ln>
                  <a:noFill/>
                </a:ln>
                <a:solidFill>
                  <a:prstClr val="black"/>
                </a:solidFill>
                <a:effectLst/>
                <a:uLnTx/>
                <a:uFillTx/>
                <a:latin typeface="Calibri"/>
                <a:ea typeface="+mn-ea"/>
                <a:cs typeface="Calibri"/>
              </a:rPr>
              <a:t>the </a:t>
            </a:r>
            <a:r>
              <a:rPr kumimoji="0" b="0" i="0" u="none" strike="noStrike" kern="1200" cap="none" spc="-10" normalizeH="0" baseline="0" noProof="0" dirty="0" smtClean="0">
                <a:ln>
                  <a:noFill/>
                </a:ln>
                <a:solidFill>
                  <a:prstClr val="black"/>
                </a:solidFill>
                <a:effectLst/>
                <a:uLnTx/>
                <a:uFillTx/>
                <a:latin typeface="Calibri"/>
                <a:ea typeface="+mn-ea"/>
                <a:cs typeface="Calibri"/>
              </a:rPr>
              <a:t>contact</a:t>
            </a:r>
            <a:r>
              <a:rPr kumimoji="0" lang="en-US" b="0" i="0" u="none" strike="noStrike" kern="1200" cap="none" spc="-10" normalizeH="0" baseline="0" noProof="0" dirty="0" smtClean="0">
                <a:ln>
                  <a:noFill/>
                </a:ln>
                <a:solidFill>
                  <a:prstClr val="black"/>
                </a:solidFill>
                <a:effectLst/>
                <a:uLnTx/>
                <a:uFillTx/>
                <a:latin typeface="Calibri"/>
                <a:ea typeface="+mn-ea"/>
                <a:cs typeface="Calibri"/>
              </a:rPr>
              <a:t> </a:t>
            </a:r>
            <a:r>
              <a:rPr kumimoji="0" b="0" i="0" u="none" strike="noStrike" kern="1200" cap="none" spc="-10" normalizeH="0" baseline="0" noProof="0" dirty="0" smtClean="0">
                <a:ln>
                  <a:noFill/>
                </a:ln>
                <a:solidFill>
                  <a:prstClr val="black"/>
                </a:solidFill>
                <a:effectLst/>
                <a:uLnTx/>
                <a:uFillTx/>
                <a:latin typeface="Calibri"/>
                <a:ea typeface="+mn-ea"/>
                <a:cs typeface="Calibri"/>
              </a:rPr>
              <a:t>information </a:t>
            </a:r>
            <a:r>
              <a:rPr kumimoji="0" b="0" i="0" u="none" strike="noStrike" kern="1200" cap="none" spc="-15" normalizeH="0" baseline="0" noProof="0" dirty="0" smtClean="0">
                <a:ln>
                  <a:noFill/>
                </a:ln>
                <a:solidFill>
                  <a:prstClr val="black"/>
                </a:solidFill>
                <a:effectLst/>
                <a:uLnTx/>
                <a:uFillTx/>
                <a:latin typeface="Calibri"/>
                <a:ea typeface="+mn-ea"/>
                <a:cs typeface="Calibri"/>
              </a:rPr>
              <a:t>for any </a:t>
            </a:r>
            <a:r>
              <a:rPr kumimoji="0" b="0" i="0" u="none" strike="noStrike" kern="1200" cap="none" spc="-5" normalizeH="0" baseline="0" noProof="0" dirty="0" smtClean="0">
                <a:ln>
                  <a:noFill/>
                </a:ln>
                <a:solidFill>
                  <a:prstClr val="black"/>
                </a:solidFill>
                <a:effectLst/>
                <a:uLnTx/>
                <a:uFillTx/>
                <a:latin typeface="Calibri"/>
                <a:ea typeface="+mn-ea"/>
                <a:cs typeface="Calibri"/>
              </a:rPr>
              <a:t>questions </a:t>
            </a:r>
            <a:r>
              <a:rPr kumimoji="0" b="0" i="0" u="none" strike="noStrike" kern="1200" cap="none" spc="-10" normalizeH="0" baseline="0" noProof="0" dirty="0" smtClean="0">
                <a:ln>
                  <a:noFill/>
                </a:ln>
                <a:solidFill>
                  <a:prstClr val="black"/>
                </a:solidFill>
                <a:effectLst/>
                <a:uLnTx/>
                <a:uFillTx/>
                <a:latin typeface="Calibri"/>
                <a:ea typeface="+mn-ea"/>
                <a:cs typeface="Calibri"/>
              </a:rPr>
              <a:t>you </a:t>
            </a:r>
            <a:r>
              <a:rPr kumimoji="0" b="0" i="0" u="none" strike="noStrike" kern="1200" cap="none" spc="-15" normalizeH="0" baseline="0" noProof="0" dirty="0" smtClean="0">
                <a:ln>
                  <a:noFill/>
                </a:ln>
                <a:solidFill>
                  <a:prstClr val="black"/>
                </a:solidFill>
                <a:effectLst/>
                <a:uLnTx/>
                <a:uFillTx/>
                <a:latin typeface="Calibri"/>
                <a:ea typeface="+mn-ea"/>
                <a:cs typeface="Calibri"/>
              </a:rPr>
              <a:t>may have </a:t>
            </a:r>
            <a:r>
              <a:rPr kumimoji="0" b="0" i="0" u="none" strike="noStrike" kern="1200" cap="none" spc="-10" normalizeH="0" baseline="0" noProof="0" dirty="0" smtClean="0">
                <a:ln>
                  <a:noFill/>
                </a:ln>
                <a:solidFill>
                  <a:prstClr val="black"/>
                </a:solidFill>
                <a:effectLst/>
                <a:uLnTx/>
                <a:uFillTx/>
                <a:latin typeface="Calibri"/>
                <a:ea typeface="+mn-ea"/>
                <a:cs typeface="Calibri"/>
              </a:rPr>
              <a:t>after proposal </a:t>
            </a:r>
            <a:r>
              <a:rPr kumimoji="0" b="0" i="0" u="none" strike="noStrike" kern="1200" cap="none" spc="-5" normalizeH="0" baseline="0" noProof="0" dirty="0" smtClean="0">
                <a:ln>
                  <a:noFill/>
                </a:ln>
                <a:solidFill>
                  <a:prstClr val="black"/>
                </a:solidFill>
                <a:effectLst/>
                <a:uLnTx/>
                <a:uFillTx/>
                <a:latin typeface="Calibri"/>
                <a:ea typeface="+mn-ea"/>
                <a:cs typeface="Calibri"/>
              </a:rPr>
              <a:t>submission.</a:t>
            </a:r>
            <a:r>
              <a:rPr kumimoji="0" lang="en-US" b="0" i="0" u="none" strike="noStrike" kern="1200" cap="none" spc="-5" normalizeH="0" baseline="0" noProof="0" dirty="0" smtClean="0">
                <a:ln>
                  <a:noFill/>
                </a:ln>
                <a:solidFill>
                  <a:prstClr val="black"/>
                </a:solidFill>
                <a:effectLst/>
                <a:uLnTx/>
                <a:uFillTx/>
                <a:latin typeface="Calibri"/>
                <a:ea typeface="+mn-ea"/>
                <a:cs typeface="Calibri"/>
              </a:rPr>
              <a:t> </a:t>
            </a:r>
            <a:r>
              <a:rPr kumimoji="0" b="0" i="0" u="none" strike="noStrike" kern="1200" cap="none" spc="-5" normalizeH="0" baseline="0" noProof="0" dirty="0" smtClean="0">
                <a:ln>
                  <a:noFill/>
                </a:ln>
                <a:solidFill>
                  <a:prstClr val="black"/>
                </a:solidFill>
                <a:effectLst/>
                <a:uLnTx/>
                <a:uFillTx/>
                <a:latin typeface="Calibri"/>
                <a:ea typeface="+mn-ea"/>
                <a:cs typeface="Calibri"/>
              </a:rPr>
              <a:t>It also </a:t>
            </a:r>
            <a:r>
              <a:rPr kumimoji="0" b="0" i="0" u="none" strike="noStrike" kern="1200" cap="none" spc="-10" normalizeH="0" baseline="0" noProof="0" dirty="0" smtClean="0">
                <a:ln>
                  <a:noFill/>
                </a:ln>
                <a:solidFill>
                  <a:prstClr val="black"/>
                </a:solidFill>
                <a:effectLst/>
                <a:uLnTx/>
                <a:uFillTx/>
                <a:latin typeface="Calibri"/>
                <a:ea typeface="+mn-ea"/>
                <a:cs typeface="Calibri"/>
              </a:rPr>
              <a:t>contains </a:t>
            </a:r>
            <a:r>
              <a:rPr kumimoji="0" lang="en-US" b="0" i="0" u="none" strike="noStrike" kern="1200" cap="none" spc="-10" normalizeH="0" baseline="0" noProof="0" dirty="0" smtClean="0">
                <a:ln>
                  <a:noFill/>
                </a:ln>
                <a:solidFill>
                  <a:prstClr val="black"/>
                </a:solidFill>
                <a:effectLst/>
                <a:uLnTx/>
                <a:uFillTx/>
                <a:latin typeface="Calibri"/>
                <a:ea typeface="+mn-ea"/>
                <a:cs typeface="Calibri"/>
              </a:rPr>
              <a:t>w</a:t>
            </a:r>
            <a:r>
              <a:rPr kumimoji="0" b="0" i="0" u="none" strike="noStrike" kern="1200" cap="none" spc="-30" normalizeH="0" baseline="0" noProof="0" dirty="0" smtClean="0">
                <a:ln>
                  <a:noFill/>
                </a:ln>
                <a:solidFill>
                  <a:prstClr val="black"/>
                </a:solidFill>
                <a:effectLst/>
                <a:uLnTx/>
                <a:uFillTx/>
                <a:latin typeface="Calibri"/>
                <a:ea typeface="+mn-ea"/>
                <a:cs typeface="Calibri"/>
              </a:rPr>
              <a:t>orkers’ </a:t>
            </a:r>
            <a:r>
              <a:rPr kumimoji="0" lang="en-US" b="0" i="0" u="none" strike="noStrike" kern="1200" cap="none" spc="-30" normalizeH="0" baseline="0" noProof="0" dirty="0" smtClean="0">
                <a:ln>
                  <a:noFill/>
                </a:ln>
                <a:solidFill>
                  <a:prstClr val="black"/>
                </a:solidFill>
                <a:effectLst/>
                <a:uLnTx/>
                <a:uFillTx/>
                <a:latin typeface="Calibri"/>
                <a:ea typeface="+mn-ea"/>
                <a:cs typeface="Calibri"/>
              </a:rPr>
              <a:t>c</a:t>
            </a:r>
            <a:r>
              <a:rPr kumimoji="0" b="0" i="0" u="none" strike="noStrike" kern="1200" cap="none" spc="-5" normalizeH="0" baseline="0" noProof="0" dirty="0" smtClean="0">
                <a:ln>
                  <a:noFill/>
                </a:ln>
                <a:solidFill>
                  <a:prstClr val="black"/>
                </a:solidFill>
                <a:effectLst/>
                <a:uLnTx/>
                <a:uFillTx/>
                <a:latin typeface="Calibri"/>
                <a:ea typeface="+mn-ea"/>
                <a:cs typeface="Calibri"/>
              </a:rPr>
              <a:t>ompensation </a:t>
            </a:r>
            <a:r>
              <a:rPr kumimoji="0" b="0" i="0" u="none" strike="noStrike" kern="1200" cap="none" spc="-10" normalizeH="0" baseline="0" noProof="0" dirty="0" smtClean="0">
                <a:ln>
                  <a:noFill/>
                </a:ln>
                <a:solidFill>
                  <a:prstClr val="black"/>
                </a:solidFill>
                <a:effectLst/>
                <a:uLnTx/>
                <a:uFillTx/>
                <a:latin typeface="Calibri"/>
                <a:ea typeface="+mn-ea"/>
                <a:cs typeface="Calibri"/>
              </a:rPr>
              <a:t>insurance information that </a:t>
            </a:r>
            <a:r>
              <a:rPr kumimoji="0" b="0" i="0" u="none" strike="noStrike" kern="1200" cap="none" spc="-15" normalizeH="0" baseline="0" noProof="0" dirty="0" smtClean="0">
                <a:ln>
                  <a:noFill/>
                </a:ln>
                <a:solidFill>
                  <a:prstClr val="black"/>
                </a:solidFill>
                <a:effectLst/>
                <a:uLnTx/>
                <a:uFillTx/>
                <a:latin typeface="Calibri"/>
                <a:ea typeface="+mn-ea"/>
                <a:cs typeface="Calibri"/>
              </a:rPr>
              <a:t>may</a:t>
            </a:r>
            <a:r>
              <a:rPr kumimoji="0" lang="en-US" b="0" i="0" u="none" strike="noStrike" kern="1200" cap="none" spc="-15" normalizeH="0" baseline="0" noProof="0" dirty="0" smtClean="0">
                <a:ln>
                  <a:noFill/>
                </a:ln>
                <a:solidFill>
                  <a:prstClr val="black"/>
                </a:solidFill>
                <a:effectLst/>
                <a:uLnTx/>
                <a:uFillTx/>
                <a:latin typeface="Calibri"/>
                <a:ea typeface="+mn-ea"/>
                <a:cs typeface="Calibri"/>
              </a:rPr>
              <a:t> </a:t>
            </a:r>
            <a:r>
              <a:rPr kumimoji="0" b="0" i="0" u="none" strike="noStrike" kern="1200" cap="none" spc="0" normalizeH="0" baseline="0" noProof="0" dirty="0" smtClean="0">
                <a:ln>
                  <a:noFill/>
                </a:ln>
                <a:solidFill>
                  <a:prstClr val="black"/>
                </a:solidFill>
                <a:effectLst/>
                <a:uLnTx/>
                <a:uFillTx/>
                <a:latin typeface="Calibri"/>
                <a:ea typeface="+mn-ea"/>
                <a:cs typeface="Calibri"/>
              </a:rPr>
              <a:t>not be </a:t>
            </a:r>
            <a:r>
              <a:rPr kumimoji="0" b="0" i="0" u="none" strike="noStrike" kern="1200" cap="none" spc="-10" normalizeH="0" baseline="0" noProof="0" dirty="0" smtClean="0">
                <a:ln>
                  <a:noFill/>
                </a:ln>
                <a:solidFill>
                  <a:prstClr val="black"/>
                </a:solidFill>
                <a:effectLst/>
                <a:uLnTx/>
                <a:uFillTx/>
                <a:latin typeface="Calibri"/>
                <a:ea typeface="+mn-ea"/>
                <a:cs typeface="Calibri"/>
              </a:rPr>
              <a:t>contained </a:t>
            </a:r>
            <a:r>
              <a:rPr kumimoji="0" b="0" i="0" u="none" strike="noStrike" kern="1200" cap="none" spc="-5" normalizeH="0" baseline="0" noProof="0" dirty="0" smtClean="0">
                <a:ln>
                  <a:noFill/>
                </a:ln>
                <a:solidFill>
                  <a:prstClr val="black"/>
                </a:solidFill>
                <a:effectLst/>
                <a:uLnTx/>
                <a:uFillTx/>
                <a:latin typeface="Calibri"/>
                <a:ea typeface="+mn-ea"/>
                <a:cs typeface="Calibri"/>
              </a:rPr>
              <a:t>in the </a:t>
            </a:r>
            <a:r>
              <a:rPr lang="en-US" spc="-5" dirty="0" smtClean="0">
                <a:solidFill>
                  <a:prstClr val="black"/>
                </a:solidFill>
                <a:latin typeface="Calibri"/>
                <a:cs typeface="Calibri"/>
              </a:rPr>
              <a:t>form</a:t>
            </a:r>
            <a:r>
              <a:rPr kumimoji="0" b="0" i="0" u="none" strike="noStrike" kern="1200" cap="none" spc="-10" normalizeH="0" baseline="0" noProof="0" dirty="0" smtClean="0">
                <a:ln>
                  <a:noFill/>
                </a:ln>
                <a:solidFill>
                  <a:prstClr val="black"/>
                </a:solidFill>
                <a:effectLst/>
                <a:uLnTx/>
                <a:uFillTx/>
                <a:latin typeface="Calibri"/>
                <a:ea typeface="+mn-ea"/>
                <a:cs typeface="Calibri"/>
              </a:rPr>
              <a:t>.</a:t>
            </a:r>
            <a:endParaRPr kumimoji="0" b="0" i="0" u="none" strike="noStrike" kern="1200" cap="none" spc="0" normalizeH="0" baseline="0" noProof="0" dirty="0" smtClean="0">
              <a:ln>
                <a:noFill/>
              </a:ln>
              <a:solidFill>
                <a:prstClr val="black"/>
              </a:solidFill>
              <a:effectLst/>
              <a:uLnTx/>
              <a:uFillTx/>
              <a:latin typeface="Calibri"/>
              <a:ea typeface="+mn-ea"/>
              <a:cs typeface="Calibri"/>
            </a:endParaRPr>
          </a:p>
          <a:p>
            <a:pPr marL="346075" marR="592455" lvl="0" indent="-346075" algn="l" defTabSz="914400" rtl="0" eaLnBrk="1" fontAlgn="auto" latinLnBrk="0" hangingPunct="1">
              <a:spcBef>
                <a:spcPts val="600"/>
              </a:spcBef>
              <a:spcAft>
                <a:spcPts val="0"/>
              </a:spcAft>
              <a:buClrTx/>
              <a:buSzTx/>
              <a:buFont typeface="Arial" panose="020B0604020202020204" pitchFamily="34" charset="0"/>
              <a:buChar char="•"/>
              <a:defRPr/>
            </a:pPr>
            <a:r>
              <a:rPr kumimoj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If the Non-</a:t>
            </a:r>
            <a:r>
              <a:rPr kumimoji="0" lang="en-US"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C</a:t>
            </a:r>
            <a:r>
              <a:rPr kumimoj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ollusion Certification </a:t>
            </a:r>
            <a:r>
              <a:rPr kumimoji="0" strike="noStrike" kern="1200" cap="none" spc="0" normalizeH="0" baseline="0" noProof="0" dirty="0" smtClean="0">
                <a:ln>
                  <a:noFill/>
                </a:ln>
                <a:solidFill>
                  <a:prstClr val="black"/>
                </a:solidFill>
                <a:effectLst/>
                <a:uLnTx/>
                <a:uFill>
                  <a:solidFill>
                    <a:srgbClr val="000000"/>
                  </a:solidFill>
                </a:uFill>
                <a:latin typeface="Calibri"/>
                <a:ea typeface="+mn-ea"/>
                <a:cs typeface="Calibri"/>
              </a:rPr>
              <a:t>is not signed and </a:t>
            </a:r>
            <a:r>
              <a:rPr kumimoj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submitted, the</a:t>
            </a:r>
            <a:r>
              <a:rPr kumimoji="0" lang="en-US"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 </a:t>
            </a:r>
            <a:r>
              <a:rPr kumimoj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proposal </a:t>
            </a:r>
            <a:r>
              <a:rPr kumimoji="0" strike="noStrike" kern="1200" cap="none" spc="0" normalizeH="0" baseline="0" noProof="0" dirty="0" smtClean="0">
                <a:ln>
                  <a:noFill/>
                </a:ln>
                <a:solidFill>
                  <a:prstClr val="black"/>
                </a:solidFill>
                <a:effectLst/>
                <a:uLnTx/>
                <a:uFill>
                  <a:solidFill>
                    <a:srgbClr val="000000"/>
                  </a:solidFill>
                </a:uFill>
                <a:latin typeface="Calibri"/>
                <a:ea typeface="+mn-ea"/>
                <a:cs typeface="Calibri"/>
              </a:rPr>
              <a:t>is</a:t>
            </a:r>
            <a:r>
              <a:rPr kumimoj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 non-responsive.</a:t>
            </a:r>
            <a:r>
              <a:rPr kumimoji="0" lang="en-US"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 Inclusion</a:t>
            </a:r>
            <a:r>
              <a:rPr kumimoji="0" lang="en-US" strike="noStrike" kern="1200" cap="none" spc="-5" normalizeH="0" noProof="0" dirty="0" smtClean="0">
                <a:ln>
                  <a:noFill/>
                </a:ln>
                <a:solidFill>
                  <a:prstClr val="black"/>
                </a:solidFill>
                <a:effectLst/>
                <a:uLnTx/>
                <a:uFill>
                  <a:solidFill>
                    <a:srgbClr val="000000"/>
                  </a:solidFill>
                </a:uFill>
                <a:latin typeface="Calibri"/>
                <a:ea typeface="+mn-ea"/>
                <a:cs typeface="Calibri"/>
              </a:rPr>
              <a:t> of non-collusion certification is considered when determining responsiveness.</a:t>
            </a:r>
          </a:p>
          <a:p>
            <a:pPr marL="346075" marR="592455" lvl="0" indent="-346075" algn="l" defTabSz="914400" rtl="0" eaLnBrk="1" fontAlgn="auto" latinLnBrk="0" hangingPunct="1">
              <a:lnSpc>
                <a:spcPts val="2270"/>
              </a:lnSpc>
              <a:spcBef>
                <a:spcPts val="785"/>
              </a:spcBef>
              <a:spcAft>
                <a:spcPts val="0"/>
              </a:spcAft>
              <a:buClrTx/>
              <a:buSzTx/>
              <a:defRPr/>
            </a:pPr>
            <a:endParaRPr kumimoji="0" sz="2100"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35940" y="345746"/>
            <a:ext cx="860806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j-lt"/>
                <a:cs typeface="Calibri Light"/>
              </a:rPr>
              <a:t>General Information</a:t>
            </a:r>
            <a:endParaRPr sz="3200" b="0" dirty="0">
              <a:latin typeface="+mj-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5</a:t>
            </a:fld>
            <a:endParaRPr lang="en-US" spc="-5" dirty="0">
              <a:solidFill>
                <a:srgbClr val="000000"/>
              </a:solidFill>
            </a:endParaRPr>
          </a:p>
        </p:txBody>
      </p:sp>
    </p:spTree>
    <p:extLst>
      <p:ext uri="{BB962C8B-B14F-4D97-AF65-F5344CB8AC3E}">
        <p14:creationId xmlns:p14="http://schemas.microsoft.com/office/powerpoint/2010/main" val="22089437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99139" y="1280367"/>
            <a:ext cx="6892579" cy="3256660"/>
          </a:xfrm>
          <a:prstGeom prst="rect">
            <a:avLst/>
          </a:prstGeom>
        </p:spPr>
        <p:txBody>
          <a:bodyPr vert="horz" wrap="square" lIns="0" tIns="55244" rIns="0" bIns="0" rtlCol="0">
            <a:spAutoFit/>
          </a:bodyPr>
          <a:lstStyle/>
          <a:p>
            <a:pPr marL="346075" marR="175895" lvl="0" indent="-346075" algn="l" defTabSz="914400" rtl="0" eaLnBrk="1" fontAlgn="auto" latinLnBrk="0" hangingPunct="1">
              <a:spcBef>
                <a:spcPts val="600"/>
              </a:spcBef>
              <a:spcAft>
                <a:spcPts val="0"/>
              </a:spcAft>
              <a:buClrTx/>
              <a:buSzTx/>
              <a:buFont typeface="Arial"/>
              <a:buChar char="•"/>
              <a:defRPr/>
            </a:pPr>
            <a:r>
              <a:rPr kumimoji="0" b="0" i="0" u="none" strike="noStrike" kern="1200" cap="none" spc="-10" normalizeH="0" baseline="0" noProof="0" dirty="0" smtClean="0">
                <a:ln>
                  <a:noFill/>
                </a:ln>
                <a:solidFill>
                  <a:prstClr val="black"/>
                </a:solidFill>
                <a:effectLst/>
                <a:uLnTx/>
                <a:uFillTx/>
                <a:latin typeface="Calibri"/>
                <a:ea typeface="+mn-ea"/>
                <a:cs typeface="Calibri"/>
              </a:rPr>
              <a:t>There </a:t>
            </a:r>
            <a:r>
              <a:rPr kumimoji="0" b="0" i="0" u="none" strike="noStrike" kern="1200" cap="none" spc="-10" normalizeH="0" baseline="0" noProof="0" dirty="0">
                <a:ln>
                  <a:noFill/>
                </a:ln>
                <a:solidFill>
                  <a:prstClr val="black"/>
                </a:solidFill>
                <a:effectLst/>
                <a:uLnTx/>
                <a:uFillTx/>
                <a:latin typeface="Calibri"/>
                <a:ea typeface="+mn-ea"/>
                <a:cs typeface="Calibri"/>
              </a:rPr>
              <a:t>are </a:t>
            </a:r>
            <a:r>
              <a:rPr kumimoji="0" b="0" i="0" u="none" strike="noStrike" kern="1200" cap="none" spc="-5" normalizeH="0" baseline="0" noProof="0" dirty="0">
                <a:ln>
                  <a:noFill/>
                </a:ln>
                <a:solidFill>
                  <a:prstClr val="black"/>
                </a:solidFill>
                <a:effectLst/>
                <a:uLnTx/>
                <a:uFillTx/>
                <a:latin typeface="Calibri"/>
                <a:ea typeface="+mn-ea"/>
                <a:cs typeface="Calibri"/>
              </a:rPr>
              <a:t>numerous open, closed </a:t>
            </a:r>
            <a:r>
              <a:rPr kumimoji="0" b="0" i="0" u="none" strike="noStrike" kern="1200" cap="none" spc="0" normalizeH="0" baseline="0" noProof="0" dirty="0">
                <a:ln>
                  <a:noFill/>
                </a:ln>
                <a:solidFill>
                  <a:prstClr val="black"/>
                </a:solidFill>
                <a:effectLst/>
                <a:uLnTx/>
                <a:uFillTx/>
                <a:latin typeface="Calibri"/>
                <a:ea typeface="+mn-ea"/>
                <a:cs typeface="Calibri"/>
              </a:rPr>
              <a:t>and </a:t>
            </a:r>
            <a:r>
              <a:rPr kumimoji="0" b="0" i="0" u="none" strike="noStrike" kern="1200" cap="none" spc="-10" normalizeH="0" baseline="0" noProof="0" dirty="0">
                <a:ln>
                  <a:noFill/>
                </a:ln>
                <a:solidFill>
                  <a:prstClr val="black"/>
                </a:solidFill>
                <a:effectLst/>
                <a:uLnTx/>
                <a:uFillTx/>
                <a:latin typeface="Calibri"/>
                <a:ea typeface="+mn-ea"/>
                <a:cs typeface="Calibri"/>
              </a:rPr>
              <a:t>awarded </a:t>
            </a:r>
            <a:r>
              <a:rPr kumimoji="0" b="0" i="0" u="none" strike="noStrike" kern="1200" cap="none" spc="-5" normalizeH="0" baseline="0" noProof="0" dirty="0">
                <a:ln>
                  <a:noFill/>
                </a:ln>
                <a:solidFill>
                  <a:prstClr val="black"/>
                </a:solidFill>
                <a:effectLst/>
                <a:uLnTx/>
                <a:uFillTx/>
                <a:latin typeface="Calibri"/>
                <a:ea typeface="+mn-ea"/>
                <a:cs typeface="Calibri"/>
              </a:rPr>
              <a:t>solicitations on the </a:t>
            </a:r>
            <a:r>
              <a:rPr kumimoji="0" lang="en-US" b="0" i="0" u="none" strike="noStrike" kern="1200" cap="none" spc="-10" normalizeH="0" baseline="0" noProof="0" dirty="0" smtClean="0">
                <a:ln>
                  <a:noFill/>
                </a:ln>
                <a:solidFill>
                  <a:prstClr val="black"/>
                </a:solidFill>
                <a:effectLst/>
                <a:uLnTx/>
                <a:uFillTx/>
                <a:latin typeface="Calibri"/>
                <a:ea typeface="+mn-ea"/>
                <a:cs typeface="Calibri"/>
              </a:rPr>
              <a:t>OMES </a:t>
            </a:r>
            <a:r>
              <a:rPr kumimoji="0" b="0" i="0" u="none" strike="noStrike" kern="1200" cap="none" spc="-10" normalizeH="0" baseline="0" noProof="0" dirty="0" smtClean="0">
                <a:ln>
                  <a:noFill/>
                </a:ln>
                <a:solidFill>
                  <a:prstClr val="black"/>
                </a:solidFill>
                <a:effectLst/>
                <a:uLnTx/>
                <a:uFillTx/>
                <a:latin typeface="Calibri"/>
                <a:ea typeface="+mn-ea"/>
                <a:cs typeface="Calibri"/>
              </a:rPr>
              <a:t>website</a:t>
            </a:r>
            <a:r>
              <a:rPr kumimoji="0" b="0" i="0" u="none" strike="noStrike" kern="1200" cap="none" spc="-10" normalizeH="0" baseline="0" noProof="0" dirty="0">
                <a:ln>
                  <a:noFill/>
                </a:ln>
                <a:solidFill>
                  <a:prstClr val="black"/>
                </a:solidFill>
                <a:effectLst/>
                <a:uLnTx/>
                <a:uFillTx/>
                <a:latin typeface="Calibri"/>
                <a:ea typeface="+mn-ea"/>
                <a:cs typeface="Calibri"/>
              </a:rPr>
              <a:t>. </a:t>
            </a:r>
            <a:r>
              <a:rPr kumimoji="0" b="0" i="0" u="none" strike="noStrike" kern="1200" cap="none" spc="-5" normalizeH="0" baseline="0" noProof="0" dirty="0">
                <a:ln>
                  <a:noFill/>
                </a:ln>
                <a:solidFill>
                  <a:prstClr val="black"/>
                </a:solidFill>
                <a:effectLst/>
                <a:uLnTx/>
                <a:uFillTx/>
                <a:latin typeface="Calibri"/>
                <a:ea typeface="+mn-ea"/>
                <a:cs typeface="Calibri"/>
              </a:rPr>
              <a:t>They </a:t>
            </a:r>
            <a:r>
              <a:rPr kumimoji="0" b="0" i="0" u="none" strike="noStrike" kern="1200" cap="none" spc="-10" normalizeH="0" baseline="0" noProof="0" dirty="0">
                <a:ln>
                  <a:noFill/>
                </a:ln>
                <a:solidFill>
                  <a:prstClr val="black"/>
                </a:solidFill>
                <a:effectLst/>
                <a:uLnTx/>
                <a:uFillTx/>
                <a:latin typeface="Calibri"/>
                <a:ea typeface="+mn-ea"/>
                <a:cs typeface="Calibri"/>
              </a:rPr>
              <a:t>are good </a:t>
            </a:r>
            <a:r>
              <a:rPr kumimoji="0" b="0" i="0" u="none" strike="noStrike" kern="1200" cap="none" spc="-15" normalizeH="0" baseline="0" noProof="0" dirty="0">
                <a:ln>
                  <a:noFill/>
                </a:ln>
                <a:solidFill>
                  <a:prstClr val="black"/>
                </a:solidFill>
                <a:effectLst/>
                <a:uLnTx/>
                <a:uFillTx/>
                <a:latin typeface="Calibri"/>
                <a:ea typeface="+mn-ea"/>
                <a:cs typeface="Calibri"/>
              </a:rPr>
              <a:t>reference </a:t>
            </a:r>
            <a:r>
              <a:rPr kumimoji="0" b="0" i="0" u="none" strike="noStrike" kern="1200" cap="none" spc="-5" normalizeH="0" baseline="0" noProof="0" dirty="0">
                <a:ln>
                  <a:noFill/>
                </a:ln>
                <a:solidFill>
                  <a:prstClr val="black"/>
                </a:solidFill>
                <a:effectLst/>
                <a:uLnTx/>
                <a:uFillTx/>
                <a:latin typeface="Calibri"/>
                <a:ea typeface="+mn-ea"/>
                <a:cs typeface="Calibri"/>
              </a:rPr>
              <a:t>material </a:t>
            </a:r>
            <a:r>
              <a:rPr kumimoji="0" b="0" i="0" u="none" strike="noStrike" kern="1200" cap="none" spc="0" normalizeH="0" baseline="0" noProof="0" dirty="0">
                <a:ln>
                  <a:noFill/>
                </a:ln>
                <a:solidFill>
                  <a:prstClr val="black"/>
                </a:solidFill>
                <a:effectLst/>
                <a:uLnTx/>
                <a:uFillTx/>
                <a:latin typeface="Calibri"/>
                <a:ea typeface="+mn-ea"/>
                <a:cs typeface="Calibri"/>
              </a:rPr>
              <a:t>when </a:t>
            </a:r>
            <a:r>
              <a:rPr kumimoji="0" b="0" i="0" u="none" strike="noStrike" kern="1200" cap="none" spc="-15" normalizeH="0" baseline="0" noProof="0" dirty="0">
                <a:ln>
                  <a:noFill/>
                </a:ln>
                <a:solidFill>
                  <a:prstClr val="black"/>
                </a:solidFill>
                <a:effectLst/>
                <a:uLnTx/>
                <a:uFillTx/>
                <a:latin typeface="Calibri"/>
                <a:ea typeface="+mn-ea"/>
                <a:cs typeface="Calibri"/>
              </a:rPr>
              <a:t>you </a:t>
            </a:r>
            <a:r>
              <a:rPr kumimoji="0" b="0" i="0" u="none" strike="noStrike" kern="1200" cap="none" spc="-10" normalizeH="0" baseline="0" noProof="0" dirty="0" smtClean="0">
                <a:ln>
                  <a:noFill/>
                </a:ln>
                <a:solidFill>
                  <a:prstClr val="black"/>
                </a:solidFill>
                <a:effectLst/>
                <a:uLnTx/>
                <a:uFillTx/>
                <a:latin typeface="Calibri"/>
                <a:ea typeface="+mn-ea"/>
                <a:cs typeface="Calibri"/>
              </a:rPr>
              <a:t>are</a:t>
            </a:r>
            <a:r>
              <a:rPr kumimoji="0" lang="en-US" b="0" i="0" u="none" strike="noStrike" kern="1200" cap="none" spc="-10" normalizeH="0" baseline="0" noProof="0" dirty="0" smtClean="0">
                <a:ln>
                  <a:noFill/>
                </a:ln>
                <a:solidFill>
                  <a:prstClr val="black"/>
                </a:solidFill>
                <a:effectLst/>
                <a:uLnTx/>
                <a:uFillTx/>
                <a:latin typeface="Calibri"/>
                <a:ea typeface="+mn-ea"/>
                <a:cs typeface="Calibri"/>
              </a:rPr>
              <a:t> </a:t>
            </a:r>
            <a:r>
              <a:rPr kumimoji="0" b="0" i="0" u="none" strike="noStrike" kern="1200" cap="none" spc="-5" normalizeH="0" baseline="0" noProof="0" dirty="0" smtClean="0">
                <a:ln>
                  <a:noFill/>
                </a:ln>
                <a:solidFill>
                  <a:prstClr val="black"/>
                </a:solidFill>
                <a:effectLst/>
                <a:uLnTx/>
                <a:uFillTx/>
                <a:latin typeface="Calibri"/>
                <a:ea typeface="+mn-ea"/>
                <a:cs typeface="Calibri"/>
              </a:rPr>
              <a:t>considering </a:t>
            </a:r>
            <a:r>
              <a:rPr kumimoji="0" b="0" i="0" u="none" strike="noStrike" kern="1200" cap="none" spc="-5" normalizeH="0" baseline="0" noProof="0" dirty="0">
                <a:ln>
                  <a:noFill/>
                </a:ln>
                <a:solidFill>
                  <a:prstClr val="black"/>
                </a:solidFill>
                <a:effectLst/>
                <a:uLnTx/>
                <a:uFillTx/>
                <a:latin typeface="Calibri"/>
                <a:ea typeface="+mn-ea"/>
                <a:cs typeface="Calibri"/>
              </a:rPr>
              <a:t>what clauses </a:t>
            </a:r>
            <a:r>
              <a:rPr kumimoji="0" b="0" i="0" u="none" strike="noStrike" kern="1200" cap="none" spc="-10" normalizeH="0" baseline="0" noProof="0" dirty="0">
                <a:ln>
                  <a:noFill/>
                </a:ln>
                <a:solidFill>
                  <a:prstClr val="black"/>
                </a:solidFill>
                <a:effectLst/>
                <a:uLnTx/>
                <a:uFillTx/>
                <a:latin typeface="Calibri"/>
                <a:ea typeface="+mn-ea"/>
                <a:cs typeface="Calibri"/>
              </a:rPr>
              <a:t>might </a:t>
            </a:r>
            <a:r>
              <a:rPr kumimoji="0" b="0" i="0" u="none" strike="noStrike" kern="1200" cap="none" spc="-5" normalizeH="0" baseline="0" noProof="0" dirty="0">
                <a:ln>
                  <a:noFill/>
                </a:ln>
                <a:solidFill>
                  <a:prstClr val="black"/>
                </a:solidFill>
                <a:effectLst/>
                <a:uLnTx/>
                <a:uFillTx/>
                <a:latin typeface="Calibri"/>
                <a:ea typeface="+mn-ea"/>
                <a:cs typeface="Calibri"/>
              </a:rPr>
              <a:t>benefit </a:t>
            </a:r>
            <a:r>
              <a:rPr kumimoji="0" b="0" i="0" u="none" strike="noStrike" kern="1200" cap="none" spc="-10" normalizeH="0" baseline="0" noProof="0" dirty="0">
                <a:ln>
                  <a:noFill/>
                </a:ln>
                <a:solidFill>
                  <a:prstClr val="black"/>
                </a:solidFill>
                <a:effectLst/>
                <a:uLnTx/>
                <a:uFillTx/>
                <a:latin typeface="Calibri"/>
                <a:ea typeface="+mn-ea"/>
                <a:cs typeface="Calibri"/>
              </a:rPr>
              <a:t>your</a:t>
            </a:r>
            <a:r>
              <a:rPr kumimoji="0" b="0" i="0" u="none" strike="noStrike" kern="1200" cap="none" spc="-40" normalizeH="0" baseline="0" noProof="0" dirty="0">
                <a:ln>
                  <a:noFill/>
                </a:ln>
                <a:solidFill>
                  <a:prstClr val="black"/>
                </a:solidFill>
                <a:effectLst/>
                <a:uLnTx/>
                <a:uFillTx/>
                <a:latin typeface="Calibri"/>
                <a:ea typeface="+mn-ea"/>
                <a:cs typeface="Calibri"/>
              </a:rPr>
              <a:t> </a:t>
            </a:r>
            <a:r>
              <a:rPr kumimoji="0" b="0" i="0" u="none" strike="noStrike" kern="1200" cap="none" spc="-10" normalizeH="0" baseline="0" noProof="0" dirty="0">
                <a:ln>
                  <a:noFill/>
                </a:ln>
                <a:solidFill>
                  <a:prstClr val="black"/>
                </a:solidFill>
                <a:effectLst/>
                <a:uLnTx/>
                <a:uFillTx/>
                <a:latin typeface="Calibri"/>
                <a:ea typeface="+mn-ea"/>
                <a:cs typeface="Calibri"/>
              </a:rPr>
              <a:t>solicitation.</a:t>
            </a:r>
            <a:endParaRPr kumimoji="0" b="0" i="0" u="none" strike="noStrike" kern="1200" cap="none" spc="0" normalizeH="0" baseline="0" noProof="0" dirty="0">
              <a:ln>
                <a:noFill/>
              </a:ln>
              <a:solidFill>
                <a:prstClr val="black"/>
              </a:solidFill>
              <a:effectLst/>
              <a:uLnTx/>
              <a:uFillTx/>
              <a:latin typeface="Calibri"/>
              <a:ea typeface="+mn-ea"/>
              <a:cs typeface="Calibri"/>
            </a:endParaRPr>
          </a:p>
          <a:p>
            <a:pPr marL="346075" marR="5080" lvl="0" indent="-346075" algn="l" defTabSz="914400" rtl="0" eaLnBrk="1" fontAlgn="auto" latinLnBrk="0" hangingPunct="1">
              <a:spcBef>
                <a:spcPts val="600"/>
              </a:spcBef>
              <a:spcAft>
                <a:spcPts val="0"/>
              </a:spcAft>
              <a:buClrTx/>
              <a:buSzTx/>
              <a:buFont typeface="Arial"/>
              <a:buChar char="•"/>
              <a:defRPr/>
            </a:pPr>
            <a:r>
              <a:rPr kumimoji="0" b="0" i="0" u="none" strike="noStrike" kern="1200" cap="none" spc="-40" normalizeH="0" baseline="0" noProof="0" dirty="0">
                <a:ln>
                  <a:noFill/>
                </a:ln>
                <a:solidFill>
                  <a:prstClr val="black"/>
                </a:solidFill>
                <a:effectLst/>
                <a:uLnTx/>
                <a:uFillTx/>
                <a:latin typeface="Calibri"/>
                <a:ea typeface="+mn-ea"/>
                <a:cs typeface="Calibri"/>
              </a:rPr>
              <a:t>Your </a:t>
            </a:r>
            <a:r>
              <a:rPr kumimoji="0" b="0" i="0" u="none" strike="noStrike" kern="1200" cap="none" spc="-5" normalizeH="0" baseline="0" noProof="0" dirty="0">
                <a:ln>
                  <a:noFill/>
                </a:ln>
                <a:solidFill>
                  <a:prstClr val="black"/>
                </a:solidFill>
                <a:effectLst/>
                <a:uLnTx/>
                <a:uFillTx/>
                <a:latin typeface="Calibri"/>
                <a:ea typeface="+mn-ea"/>
                <a:cs typeface="Calibri"/>
              </a:rPr>
              <a:t>agency </a:t>
            </a:r>
            <a:r>
              <a:rPr kumimoji="0" b="0" i="0" u="none" strike="noStrike" kern="1200" cap="none" spc="-15" normalizeH="0" baseline="0" noProof="0" dirty="0">
                <a:ln>
                  <a:noFill/>
                </a:ln>
                <a:solidFill>
                  <a:prstClr val="black"/>
                </a:solidFill>
                <a:effectLst/>
                <a:uLnTx/>
                <a:uFillTx/>
                <a:latin typeface="Calibri"/>
                <a:ea typeface="+mn-ea"/>
                <a:cs typeface="Calibri"/>
              </a:rPr>
              <a:t>may </a:t>
            </a:r>
            <a:r>
              <a:rPr kumimoji="0" b="0" i="0" u="none" strike="noStrike" kern="1200" cap="none" spc="-5" normalizeH="0" baseline="0" noProof="0" dirty="0" smtClean="0">
                <a:ln>
                  <a:noFill/>
                </a:ln>
                <a:solidFill>
                  <a:prstClr val="black"/>
                </a:solidFill>
                <a:effectLst/>
                <a:uLnTx/>
                <a:uFillTx/>
                <a:latin typeface="Calibri"/>
                <a:ea typeface="+mn-ea"/>
                <a:cs typeface="Calibri"/>
              </a:rPr>
              <a:t>cho</a:t>
            </a:r>
            <a:r>
              <a:rPr kumimoji="0" lang="en-US" b="0" i="0" u="none" strike="noStrike" kern="1200" cap="none" spc="-5" normalizeH="0" baseline="0" noProof="0" dirty="0" smtClean="0">
                <a:ln>
                  <a:noFill/>
                </a:ln>
                <a:solidFill>
                  <a:prstClr val="black"/>
                </a:solidFill>
                <a:effectLst/>
                <a:uLnTx/>
                <a:uFillTx/>
                <a:latin typeface="Calibri"/>
                <a:ea typeface="+mn-ea"/>
                <a:cs typeface="Calibri"/>
              </a:rPr>
              <a:t>o</a:t>
            </a:r>
            <a:r>
              <a:rPr kumimoji="0" b="0" i="0" u="none" strike="noStrike" kern="1200" cap="none" spc="-5" normalizeH="0" baseline="0" noProof="0" dirty="0" smtClean="0">
                <a:ln>
                  <a:noFill/>
                </a:ln>
                <a:solidFill>
                  <a:prstClr val="black"/>
                </a:solidFill>
                <a:effectLst/>
                <a:uLnTx/>
                <a:uFillTx/>
                <a:latin typeface="Calibri"/>
                <a:ea typeface="+mn-ea"/>
                <a:cs typeface="Calibri"/>
              </a:rPr>
              <a:t>se </a:t>
            </a:r>
            <a:r>
              <a:rPr kumimoji="0" b="0" i="0" u="none" strike="noStrike" kern="1200" cap="none" spc="-10" normalizeH="0" baseline="0" noProof="0" dirty="0">
                <a:ln>
                  <a:noFill/>
                </a:ln>
                <a:solidFill>
                  <a:prstClr val="black"/>
                </a:solidFill>
                <a:effectLst/>
                <a:uLnTx/>
                <a:uFillTx/>
                <a:latin typeface="Calibri"/>
                <a:ea typeface="+mn-ea"/>
                <a:cs typeface="Calibri"/>
              </a:rPr>
              <a:t>to </a:t>
            </a:r>
            <a:r>
              <a:rPr kumimoji="0" b="0" i="0" u="none" strike="noStrike" kern="1200" cap="none" spc="-5" normalizeH="0" baseline="0" noProof="0" dirty="0">
                <a:ln>
                  <a:noFill/>
                </a:ln>
                <a:solidFill>
                  <a:prstClr val="black"/>
                </a:solidFill>
                <a:effectLst/>
                <a:uLnTx/>
                <a:uFillTx/>
                <a:latin typeface="Calibri"/>
                <a:ea typeface="+mn-ea"/>
                <a:cs typeface="Calibri"/>
              </a:rPr>
              <a:t>develop </a:t>
            </a:r>
            <a:r>
              <a:rPr kumimoji="0" b="0" i="0" u="none" strike="noStrike" kern="1200" cap="none" spc="0" normalizeH="0" baseline="0" noProof="0" dirty="0">
                <a:ln>
                  <a:noFill/>
                </a:ln>
                <a:solidFill>
                  <a:prstClr val="black"/>
                </a:solidFill>
                <a:effectLst/>
                <a:uLnTx/>
                <a:uFillTx/>
                <a:latin typeface="Calibri"/>
                <a:ea typeface="+mn-ea"/>
                <a:cs typeface="Calibri"/>
              </a:rPr>
              <a:t>a </a:t>
            </a:r>
            <a:r>
              <a:rPr kumimoji="0" b="0" i="0" u="none" strike="noStrike" kern="1200" cap="none" spc="-10" normalizeH="0" baseline="0" noProof="0" dirty="0">
                <a:ln>
                  <a:noFill/>
                </a:ln>
                <a:solidFill>
                  <a:prstClr val="black"/>
                </a:solidFill>
                <a:effectLst/>
                <a:uLnTx/>
                <a:uFillTx/>
                <a:latin typeface="Calibri"/>
                <a:ea typeface="+mn-ea"/>
                <a:cs typeface="Calibri"/>
              </a:rPr>
              <a:t>suggested package </a:t>
            </a:r>
            <a:r>
              <a:rPr kumimoji="0" b="0" i="0" u="none" strike="noStrike" kern="1200" cap="none" spc="-5" normalizeH="0" baseline="0" noProof="0" dirty="0">
                <a:ln>
                  <a:noFill/>
                </a:ln>
                <a:solidFill>
                  <a:prstClr val="black"/>
                </a:solidFill>
                <a:effectLst/>
                <a:uLnTx/>
                <a:uFillTx/>
                <a:latin typeface="Calibri"/>
                <a:ea typeface="+mn-ea"/>
                <a:cs typeface="Calibri"/>
              </a:rPr>
              <a:t>of special terms </a:t>
            </a:r>
            <a:r>
              <a:rPr kumimoji="0" b="0" i="0" u="none" strike="noStrike" kern="1200" cap="none" spc="0" normalizeH="0" baseline="0" noProof="0" dirty="0" smtClean="0">
                <a:ln>
                  <a:noFill/>
                </a:ln>
                <a:solidFill>
                  <a:prstClr val="black"/>
                </a:solidFill>
                <a:effectLst/>
                <a:uLnTx/>
                <a:uFillTx/>
                <a:latin typeface="Calibri"/>
                <a:ea typeface="+mn-ea"/>
                <a:cs typeface="Calibri"/>
              </a:rPr>
              <a:t>and</a:t>
            </a:r>
            <a:r>
              <a:rPr kumimoji="0" lang="en-US" b="0" i="0" u="none" strike="noStrike" kern="1200" cap="none" spc="0" normalizeH="0" baseline="0" noProof="0" dirty="0" smtClean="0">
                <a:ln>
                  <a:noFill/>
                </a:ln>
                <a:solidFill>
                  <a:prstClr val="black"/>
                </a:solidFill>
                <a:effectLst/>
                <a:uLnTx/>
                <a:uFillTx/>
                <a:latin typeface="Calibri"/>
                <a:ea typeface="+mn-ea"/>
                <a:cs typeface="Calibri"/>
              </a:rPr>
              <a:t> </a:t>
            </a:r>
            <a:r>
              <a:rPr kumimoji="0" b="0" i="0" u="none" strike="noStrike" kern="1200" cap="none" spc="-5" normalizeH="0" baseline="0" noProof="0" dirty="0" smtClean="0">
                <a:ln>
                  <a:noFill/>
                </a:ln>
                <a:solidFill>
                  <a:prstClr val="black"/>
                </a:solidFill>
                <a:effectLst/>
                <a:uLnTx/>
                <a:uFillTx/>
                <a:latin typeface="Calibri"/>
                <a:ea typeface="+mn-ea"/>
                <a:cs typeface="Calibri"/>
              </a:rPr>
              <a:t>conditions </a:t>
            </a:r>
            <a:r>
              <a:rPr kumimoji="0" b="0" i="0" u="none" strike="noStrike" kern="1200" cap="none" spc="-10" normalizeH="0" baseline="0" noProof="0" dirty="0">
                <a:ln>
                  <a:noFill/>
                </a:ln>
                <a:solidFill>
                  <a:prstClr val="black"/>
                </a:solidFill>
                <a:effectLst/>
                <a:uLnTx/>
                <a:uFillTx/>
                <a:latin typeface="Calibri"/>
                <a:ea typeface="+mn-ea"/>
                <a:cs typeface="Calibri"/>
              </a:rPr>
              <a:t>to </a:t>
            </a:r>
            <a:r>
              <a:rPr kumimoji="0" b="0" i="0" u="none" strike="noStrike" kern="1200" cap="none" spc="0" normalizeH="0" baseline="0" noProof="0" dirty="0">
                <a:ln>
                  <a:noFill/>
                </a:ln>
                <a:solidFill>
                  <a:prstClr val="black"/>
                </a:solidFill>
                <a:effectLst/>
                <a:uLnTx/>
                <a:uFillTx/>
                <a:latin typeface="Calibri"/>
                <a:ea typeface="+mn-ea"/>
                <a:cs typeface="Calibri"/>
              </a:rPr>
              <a:t>be used in </a:t>
            </a:r>
            <a:r>
              <a:rPr kumimoji="0" b="0" i="0" u="none" strike="noStrike" kern="1200" cap="none" spc="-10" normalizeH="0" baseline="0" noProof="0" dirty="0">
                <a:ln>
                  <a:noFill/>
                </a:ln>
                <a:solidFill>
                  <a:prstClr val="black"/>
                </a:solidFill>
                <a:effectLst/>
                <a:uLnTx/>
                <a:uFillTx/>
                <a:latin typeface="Calibri"/>
                <a:ea typeface="+mn-ea"/>
                <a:cs typeface="Calibri"/>
              </a:rPr>
              <a:t>most </a:t>
            </a:r>
            <a:r>
              <a:rPr kumimoji="0" b="0" i="0" u="none" strike="noStrike" kern="1200" cap="none" spc="-5" normalizeH="0" baseline="0" noProof="0" dirty="0">
                <a:ln>
                  <a:noFill/>
                </a:ln>
                <a:solidFill>
                  <a:prstClr val="black"/>
                </a:solidFill>
                <a:effectLst/>
                <a:uLnTx/>
                <a:uFillTx/>
                <a:latin typeface="Calibri"/>
                <a:ea typeface="+mn-ea"/>
                <a:cs typeface="Calibri"/>
              </a:rPr>
              <a:t>of </a:t>
            </a:r>
            <a:r>
              <a:rPr kumimoji="0" b="0" i="0" u="none" strike="noStrike" kern="1200" cap="none" spc="-10" normalizeH="0" baseline="0" noProof="0" dirty="0">
                <a:ln>
                  <a:noFill/>
                </a:ln>
                <a:solidFill>
                  <a:prstClr val="black"/>
                </a:solidFill>
                <a:effectLst/>
                <a:uLnTx/>
                <a:uFillTx/>
                <a:latin typeface="Calibri"/>
                <a:ea typeface="+mn-ea"/>
                <a:cs typeface="Calibri"/>
              </a:rPr>
              <a:t>your solicitation packages. </a:t>
            </a:r>
            <a:r>
              <a:rPr kumimoji="0" b="0" i="0" u="none" strike="noStrike" kern="1200" cap="none" spc="-55" normalizeH="0" baseline="0" noProof="0" dirty="0">
                <a:ln>
                  <a:noFill/>
                </a:ln>
                <a:solidFill>
                  <a:prstClr val="black"/>
                </a:solidFill>
                <a:effectLst/>
                <a:uLnTx/>
                <a:uFillTx/>
                <a:latin typeface="Calibri"/>
                <a:ea typeface="+mn-ea"/>
                <a:cs typeface="Calibri"/>
              </a:rPr>
              <a:t>You </a:t>
            </a:r>
            <a:r>
              <a:rPr kumimoji="0" b="0" i="0" u="none" strike="noStrike" kern="1200" cap="none" spc="-10" normalizeH="0" baseline="0" noProof="0" dirty="0">
                <a:ln>
                  <a:noFill/>
                </a:ln>
                <a:solidFill>
                  <a:prstClr val="black"/>
                </a:solidFill>
                <a:effectLst/>
                <a:uLnTx/>
                <a:uFillTx/>
                <a:latin typeface="Calibri"/>
                <a:ea typeface="+mn-ea"/>
                <a:cs typeface="Calibri"/>
              </a:rPr>
              <a:t>can </a:t>
            </a:r>
            <a:r>
              <a:rPr kumimoji="0" b="0" i="0" u="none" strike="noStrike" kern="1200" cap="none" spc="-10" normalizeH="0" baseline="0" noProof="0" dirty="0" smtClean="0">
                <a:ln>
                  <a:noFill/>
                </a:ln>
                <a:solidFill>
                  <a:prstClr val="black"/>
                </a:solidFill>
                <a:effectLst/>
                <a:uLnTx/>
                <a:uFillTx/>
                <a:latin typeface="Calibri"/>
                <a:ea typeface="+mn-ea"/>
                <a:cs typeface="Calibri"/>
              </a:rPr>
              <a:t>work</a:t>
            </a:r>
            <a:r>
              <a:rPr kumimoji="0" lang="en-US" b="0" i="0" u="none" strike="noStrike" kern="1200" cap="none" spc="-10" normalizeH="0" baseline="0" noProof="0" dirty="0" smtClean="0">
                <a:ln>
                  <a:noFill/>
                </a:ln>
                <a:solidFill>
                  <a:prstClr val="black"/>
                </a:solidFill>
                <a:effectLst/>
                <a:uLnTx/>
                <a:uFillTx/>
                <a:latin typeface="Calibri"/>
                <a:ea typeface="+mn-ea"/>
                <a:cs typeface="Calibri"/>
              </a:rPr>
              <a:t> </a:t>
            </a:r>
            <a:r>
              <a:rPr kumimoji="0" b="0" i="0" u="none" strike="noStrike" kern="1200" cap="none" spc="-5" normalizeH="0" baseline="0" noProof="0" dirty="0" smtClean="0">
                <a:ln>
                  <a:noFill/>
                </a:ln>
                <a:solidFill>
                  <a:prstClr val="black"/>
                </a:solidFill>
                <a:effectLst/>
                <a:uLnTx/>
                <a:uFillTx/>
                <a:latin typeface="Calibri"/>
                <a:ea typeface="+mn-ea"/>
                <a:cs typeface="Calibri"/>
              </a:rPr>
              <a:t>with </a:t>
            </a:r>
            <a:r>
              <a:rPr kumimoji="0" b="0" i="0" u="none" strike="noStrike" kern="1200" cap="none" spc="-10" normalizeH="0" baseline="0" noProof="0" dirty="0">
                <a:ln>
                  <a:noFill/>
                </a:ln>
                <a:solidFill>
                  <a:prstClr val="black"/>
                </a:solidFill>
                <a:effectLst/>
                <a:uLnTx/>
                <a:uFillTx/>
                <a:latin typeface="Calibri"/>
                <a:ea typeface="+mn-ea"/>
                <a:cs typeface="Calibri"/>
              </a:rPr>
              <a:t>your general </a:t>
            </a:r>
            <a:r>
              <a:rPr kumimoji="0" b="0" i="0" u="none" strike="noStrike" kern="1200" cap="none" spc="-5" normalizeH="0" baseline="0" noProof="0" dirty="0">
                <a:ln>
                  <a:noFill/>
                </a:ln>
                <a:solidFill>
                  <a:prstClr val="black"/>
                </a:solidFill>
                <a:effectLst/>
                <a:uLnTx/>
                <a:uFillTx/>
                <a:latin typeface="Calibri"/>
                <a:ea typeface="+mn-ea"/>
                <a:cs typeface="Calibri"/>
              </a:rPr>
              <a:t>counsel or </a:t>
            </a:r>
            <a:r>
              <a:rPr kumimoji="0" b="0" i="0" u="none" strike="noStrike" kern="1200" cap="none" spc="-10" normalizeH="0" baseline="0" noProof="0" dirty="0">
                <a:ln>
                  <a:noFill/>
                </a:ln>
                <a:solidFill>
                  <a:prstClr val="black"/>
                </a:solidFill>
                <a:effectLst/>
                <a:uLnTx/>
                <a:uFillTx/>
                <a:latin typeface="Calibri"/>
                <a:ea typeface="+mn-ea"/>
                <a:cs typeface="Calibri"/>
              </a:rPr>
              <a:t>administrator </a:t>
            </a:r>
            <a:r>
              <a:rPr kumimoji="0" b="0" i="0" u="none" strike="noStrike" kern="1200" cap="none" spc="-5" normalizeH="0" baseline="0" noProof="0" dirty="0">
                <a:ln>
                  <a:noFill/>
                </a:ln>
                <a:solidFill>
                  <a:prstClr val="black"/>
                </a:solidFill>
                <a:effectLst/>
                <a:uLnTx/>
                <a:uFillTx/>
                <a:latin typeface="Calibri"/>
                <a:ea typeface="+mn-ea"/>
                <a:cs typeface="Calibri"/>
              </a:rPr>
              <a:t>on developing </a:t>
            </a:r>
            <a:r>
              <a:rPr kumimoji="0" b="0" i="0" u="none" strike="noStrike" kern="1200" cap="none" spc="0" normalizeH="0" baseline="0" noProof="0" dirty="0">
                <a:ln>
                  <a:noFill/>
                </a:ln>
                <a:solidFill>
                  <a:prstClr val="black"/>
                </a:solidFill>
                <a:effectLst/>
                <a:uLnTx/>
                <a:uFillTx/>
                <a:latin typeface="Calibri"/>
                <a:ea typeface="+mn-ea"/>
                <a:cs typeface="Calibri"/>
              </a:rPr>
              <a:t>a </a:t>
            </a:r>
            <a:r>
              <a:rPr kumimoji="0" b="0" i="0" u="none" strike="noStrike" kern="1200" cap="none" spc="-10" normalizeH="0" baseline="0" noProof="0" dirty="0">
                <a:ln>
                  <a:noFill/>
                </a:ln>
                <a:solidFill>
                  <a:prstClr val="black"/>
                </a:solidFill>
                <a:effectLst/>
                <a:uLnTx/>
                <a:uFillTx/>
                <a:latin typeface="Calibri"/>
                <a:ea typeface="+mn-ea"/>
                <a:cs typeface="Calibri"/>
              </a:rPr>
              <a:t>standard </a:t>
            </a:r>
            <a:r>
              <a:rPr kumimoji="0" b="0" i="0" u="none" strike="noStrike" kern="1200" cap="none" spc="-5" normalizeH="0" baseline="0" noProof="0" dirty="0" smtClean="0">
                <a:ln>
                  <a:noFill/>
                </a:ln>
                <a:solidFill>
                  <a:prstClr val="black"/>
                </a:solidFill>
                <a:effectLst/>
                <a:uLnTx/>
                <a:uFillTx/>
                <a:latin typeface="Calibri"/>
                <a:ea typeface="+mn-ea"/>
                <a:cs typeface="Calibri"/>
              </a:rPr>
              <a:t>terms</a:t>
            </a:r>
            <a:r>
              <a:rPr kumimoji="0" lang="en-US" b="0" i="0" u="none" strike="noStrike" kern="1200" cap="none" spc="-5" normalizeH="0" baseline="0" noProof="0" dirty="0" smtClean="0">
                <a:ln>
                  <a:noFill/>
                </a:ln>
                <a:solidFill>
                  <a:prstClr val="black"/>
                </a:solidFill>
                <a:effectLst/>
                <a:uLnTx/>
                <a:uFillTx/>
                <a:latin typeface="Calibri"/>
                <a:ea typeface="+mn-ea"/>
                <a:cs typeface="Calibri"/>
              </a:rPr>
              <a:t> </a:t>
            </a:r>
            <a:r>
              <a:rPr kumimoji="0" b="0" i="0" u="none" strike="noStrike" kern="1200" cap="none" spc="0" normalizeH="0" baseline="0" noProof="0" dirty="0" smtClean="0">
                <a:ln>
                  <a:noFill/>
                </a:ln>
                <a:solidFill>
                  <a:prstClr val="black"/>
                </a:solidFill>
                <a:effectLst/>
                <a:uLnTx/>
                <a:uFillTx/>
                <a:latin typeface="Calibri"/>
                <a:ea typeface="+mn-ea"/>
                <a:cs typeface="Calibri"/>
              </a:rPr>
              <a:t>file </a:t>
            </a:r>
            <a:r>
              <a:rPr kumimoji="0" b="0" i="0" u="none" strike="noStrike" kern="1200" cap="none" spc="-5" normalizeH="0" baseline="0" noProof="0" dirty="0">
                <a:ln>
                  <a:noFill/>
                </a:ln>
                <a:solidFill>
                  <a:prstClr val="black"/>
                </a:solidFill>
                <a:effectLst/>
                <a:uLnTx/>
                <a:uFillTx/>
                <a:latin typeface="Calibri"/>
                <a:ea typeface="+mn-ea"/>
                <a:cs typeface="Calibri"/>
              </a:rPr>
              <a:t>or checklist of </a:t>
            </a:r>
            <a:r>
              <a:rPr kumimoji="0" b="0" i="0" u="none" strike="noStrike" kern="1200" cap="none" spc="-10" normalizeH="0" baseline="0" noProof="0" dirty="0">
                <a:ln>
                  <a:noFill/>
                </a:ln>
                <a:solidFill>
                  <a:prstClr val="black"/>
                </a:solidFill>
                <a:effectLst/>
                <a:uLnTx/>
                <a:uFillTx/>
                <a:latin typeface="Calibri"/>
                <a:ea typeface="+mn-ea"/>
                <a:cs typeface="Calibri"/>
              </a:rPr>
              <a:t>requested </a:t>
            </a:r>
            <a:r>
              <a:rPr kumimoji="0" b="0" i="0" u="none" strike="noStrike" kern="1200" cap="none" spc="-5" normalizeH="0" baseline="0" noProof="0" dirty="0">
                <a:ln>
                  <a:noFill/>
                </a:ln>
                <a:solidFill>
                  <a:prstClr val="black"/>
                </a:solidFill>
                <a:effectLst/>
                <a:uLnTx/>
                <a:uFillTx/>
                <a:latin typeface="Calibri"/>
                <a:ea typeface="+mn-ea"/>
                <a:cs typeface="Calibri"/>
              </a:rPr>
              <a:t>terms </a:t>
            </a:r>
            <a:r>
              <a:rPr kumimoji="0" b="0" i="0" u="none" strike="noStrike" kern="1200" cap="none" spc="-20" normalizeH="0" baseline="0" noProof="0" dirty="0">
                <a:ln>
                  <a:noFill/>
                </a:ln>
                <a:solidFill>
                  <a:prstClr val="black"/>
                </a:solidFill>
                <a:effectLst/>
                <a:uLnTx/>
                <a:uFillTx/>
                <a:latin typeface="Calibri"/>
                <a:ea typeface="+mn-ea"/>
                <a:cs typeface="Calibri"/>
              </a:rPr>
              <a:t>for </a:t>
            </a:r>
            <a:r>
              <a:rPr kumimoji="0" b="0" i="0" u="none" strike="noStrike" kern="1200" cap="none" spc="-10" normalizeH="0" baseline="0" noProof="0" dirty="0">
                <a:ln>
                  <a:noFill/>
                </a:ln>
                <a:solidFill>
                  <a:prstClr val="black"/>
                </a:solidFill>
                <a:effectLst/>
                <a:uLnTx/>
                <a:uFillTx/>
                <a:latin typeface="Calibri"/>
                <a:ea typeface="+mn-ea"/>
                <a:cs typeface="Calibri"/>
              </a:rPr>
              <a:t>your </a:t>
            </a:r>
            <a:r>
              <a:rPr kumimoji="0" b="0" i="0" u="none" strike="noStrike" kern="1200" cap="none" spc="-5" normalizeH="0" baseline="0" noProof="0" dirty="0">
                <a:ln>
                  <a:noFill/>
                </a:ln>
                <a:solidFill>
                  <a:prstClr val="black"/>
                </a:solidFill>
                <a:effectLst/>
                <a:uLnTx/>
                <a:uFillTx/>
                <a:latin typeface="Calibri"/>
                <a:ea typeface="+mn-ea"/>
                <a:cs typeface="Calibri"/>
              </a:rPr>
              <a:t>agency </a:t>
            </a:r>
            <a:r>
              <a:rPr kumimoji="0" b="0" i="0" u="none" strike="noStrike" kern="1200" cap="none" spc="-10" normalizeH="0" baseline="0" noProof="0" dirty="0">
                <a:ln>
                  <a:noFill/>
                </a:ln>
                <a:solidFill>
                  <a:prstClr val="black"/>
                </a:solidFill>
                <a:effectLst/>
                <a:uLnTx/>
                <a:uFillTx/>
                <a:latin typeface="Calibri"/>
                <a:ea typeface="+mn-ea"/>
                <a:cs typeface="Calibri"/>
              </a:rPr>
              <a:t>to </a:t>
            </a:r>
            <a:r>
              <a:rPr kumimoji="0" b="0" i="0" u="none" strike="noStrike" kern="1200" cap="none" spc="0" normalizeH="0" baseline="0" noProof="0" dirty="0">
                <a:ln>
                  <a:noFill/>
                </a:ln>
                <a:solidFill>
                  <a:prstClr val="black"/>
                </a:solidFill>
                <a:effectLst/>
                <a:uLnTx/>
                <a:uFillTx/>
                <a:latin typeface="Calibri"/>
                <a:ea typeface="+mn-ea"/>
                <a:cs typeface="Calibri"/>
              </a:rPr>
              <a:t>use depending </a:t>
            </a:r>
            <a:r>
              <a:rPr kumimoji="0" b="0" i="0" u="none" strike="noStrike" kern="1200" cap="none" spc="-5" normalizeH="0" baseline="0" noProof="0" dirty="0">
                <a:ln>
                  <a:noFill/>
                </a:ln>
                <a:solidFill>
                  <a:prstClr val="black"/>
                </a:solidFill>
                <a:effectLst/>
                <a:uLnTx/>
                <a:uFillTx/>
                <a:latin typeface="Calibri"/>
                <a:ea typeface="+mn-ea"/>
                <a:cs typeface="Calibri"/>
              </a:rPr>
              <a:t>on </a:t>
            </a:r>
            <a:r>
              <a:rPr kumimoji="0" b="0" i="0" u="none" strike="noStrike" kern="1200" cap="none" spc="-5" normalizeH="0" baseline="0" noProof="0" dirty="0" smtClean="0">
                <a:ln>
                  <a:noFill/>
                </a:ln>
                <a:solidFill>
                  <a:prstClr val="black"/>
                </a:solidFill>
                <a:effectLst/>
                <a:uLnTx/>
                <a:uFillTx/>
                <a:latin typeface="Calibri"/>
                <a:ea typeface="+mn-ea"/>
                <a:cs typeface="Calibri"/>
              </a:rPr>
              <a:t>the</a:t>
            </a:r>
            <a:r>
              <a:rPr kumimoji="0" lang="en-US" b="0" i="0" u="none" strike="noStrike" kern="1200" cap="none" spc="-5" normalizeH="0" baseline="0" noProof="0" dirty="0" smtClean="0">
                <a:ln>
                  <a:noFill/>
                </a:ln>
                <a:solidFill>
                  <a:prstClr val="black"/>
                </a:solidFill>
                <a:effectLst/>
                <a:uLnTx/>
                <a:uFillTx/>
                <a:latin typeface="Calibri"/>
                <a:ea typeface="+mn-ea"/>
                <a:cs typeface="Calibri"/>
              </a:rPr>
              <a:t> </a:t>
            </a:r>
            <a:r>
              <a:rPr kumimoji="0" b="0" i="0" u="none" strike="noStrike" kern="1200" cap="none" spc="-5" normalizeH="0" baseline="0" noProof="0" dirty="0" smtClean="0">
                <a:ln>
                  <a:noFill/>
                </a:ln>
                <a:solidFill>
                  <a:prstClr val="black"/>
                </a:solidFill>
                <a:effectLst/>
                <a:uLnTx/>
                <a:uFillTx/>
                <a:latin typeface="Calibri"/>
                <a:ea typeface="+mn-ea"/>
                <a:cs typeface="Calibri"/>
              </a:rPr>
              <a:t>function </a:t>
            </a:r>
            <a:r>
              <a:rPr kumimoji="0" b="0" i="0" u="none" strike="noStrike" kern="1200" cap="none" spc="-5" normalizeH="0" baseline="0" noProof="0" dirty="0">
                <a:ln>
                  <a:noFill/>
                </a:ln>
                <a:solidFill>
                  <a:prstClr val="black"/>
                </a:solidFill>
                <a:effectLst/>
                <a:uLnTx/>
                <a:uFillTx/>
                <a:latin typeface="Calibri"/>
                <a:ea typeface="+mn-ea"/>
                <a:cs typeface="Calibri"/>
              </a:rPr>
              <a:t>of </a:t>
            </a:r>
            <a:r>
              <a:rPr kumimoji="0" b="0" i="0" u="none" strike="noStrike" kern="1200" cap="none" spc="-10" normalizeH="0" baseline="0" noProof="0" dirty="0">
                <a:ln>
                  <a:noFill/>
                </a:ln>
                <a:solidFill>
                  <a:prstClr val="black"/>
                </a:solidFill>
                <a:effectLst/>
                <a:uLnTx/>
                <a:uFillTx/>
                <a:latin typeface="Calibri"/>
                <a:ea typeface="+mn-ea"/>
                <a:cs typeface="Calibri"/>
              </a:rPr>
              <a:t>your</a:t>
            </a:r>
            <a:r>
              <a:rPr kumimoji="0" b="0" i="0" u="none" strike="noStrike" kern="1200" cap="none" spc="-35" normalizeH="0" baseline="0" noProof="0" dirty="0">
                <a:ln>
                  <a:noFill/>
                </a:ln>
                <a:solidFill>
                  <a:prstClr val="black"/>
                </a:solidFill>
                <a:effectLst/>
                <a:uLnTx/>
                <a:uFillTx/>
                <a:latin typeface="Calibri"/>
                <a:ea typeface="+mn-ea"/>
                <a:cs typeface="Calibri"/>
              </a:rPr>
              <a:t> </a:t>
            </a:r>
            <a:r>
              <a:rPr kumimoji="0" b="0" i="0" u="none" strike="noStrike" kern="1200" cap="none" spc="-25" normalizeH="0" baseline="0" noProof="0" dirty="0">
                <a:ln>
                  <a:noFill/>
                </a:ln>
                <a:solidFill>
                  <a:prstClr val="black"/>
                </a:solidFill>
                <a:effectLst/>
                <a:uLnTx/>
                <a:uFillTx/>
                <a:latin typeface="Calibri"/>
                <a:ea typeface="+mn-ea"/>
                <a:cs typeface="Calibri"/>
              </a:rPr>
              <a:t>agency.</a:t>
            </a:r>
            <a:endParaRPr kumimoji="0" b="0" i="0" u="none" strike="noStrike" kern="1200" cap="none" spc="0" normalizeH="0" baseline="0" noProof="0" dirty="0">
              <a:ln>
                <a:noFill/>
              </a:ln>
              <a:solidFill>
                <a:prstClr val="black"/>
              </a:solidFill>
              <a:effectLst/>
              <a:uLnTx/>
              <a:uFillTx/>
              <a:latin typeface="Calibri"/>
              <a:ea typeface="+mn-ea"/>
              <a:cs typeface="Calibri"/>
            </a:endParaRPr>
          </a:p>
          <a:p>
            <a:pPr marL="346075" marR="95885" lvl="0" indent="-346075" defTabSz="914400" rtl="0" eaLnBrk="1" fontAlgn="auto" latinLnBrk="0" hangingPunct="1">
              <a:spcBef>
                <a:spcPts val="600"/>
              </a:spcBef>
              <a:spcAft>
                <a:spcPts val="0"/>
              </a:spcAft>
              <a:buClrTx/>
              <a:buSzTx/>
              <a:buFont typeface="Arial"/>
              <a:buChar char="•"/>
              <a:defRPr/>
            </a:pPr>
            <a:r>
              <a:rPr kumimoji="0" b="0" i="0" u="none" strike="noStrike" kern="1200" cap="none" spc="-55" normalizeH="0" baseline="0" noProof="0" dirty="0">
                <a:ln>
                  <a:noFill/>
                </a:ln>
                <a:solidFill>
                  <a:prstClr val="black"/>
                </a:solidFill>
                <a:effectLst/>
                <a:uLnTx/>
                <a:uFillTx/>
                <a:latin typeface="Calibri"/>
                <a:ea typeface="+mn-ea"/>
                <a:cs typeface="Calibri"/>
              </a:rPr>
              <a:t>You </a:t>
            </a:r>
            <a:r>
              <a:rPr kumimoji="0" b="0" i="0" u="none" strike="noStrike" kern="1200" cap="none" spc="-10" normalizeH="0" baseline="0" noProof="0" dirty="0">
                <a:ln>
                  <a:noFill/>
                </a:ln>
                <a:solidFill>
                  <a:prstClr val="black"/>
                </a:solidFill>
                <a:effectLst/>
                <a:uLnTx/>
                <a:uFillTx/>
                <a:latin typeface="Calibri"/>
                <a:ea typeface="+mn-ea"/>
                <a:cs typeface="Calibri"/>
              </a:rPr>
              <a:t>can </a:t>
            </a:r>
            <a:r>
              <a:rPr kumimoji="0" b="0" i="0" u="none" strike="noStrike" kern="1200" cap="none" spc="-15" normalizeH="0" baseline="0" noProof="0" dirty="0">
                <a:ln>
                  <a:noFill/>
                </a:ln>
                <a:solidFill>
                  <a:prstClr val="black"/>
                </a:solidFill>
                <a:effectLst/>
                <a:uLnTx/>
                <a:uFillTx/>
                <a:latin typeface="Calibri"/>
                <a:ea typeface="+mn-ea"/>
                <a:cs typeface="Calibri"/>
              </a:rPr>
              <a:t>always </a:t>
            </a:r>
            <a:r>
              <a:rPr kumimoji="0" b="0" i="0" u="none" strike="noStrike" kern="1200" cap="none" spc="-5" normalizeH="0" baseline="0" noProof="0" dirty="0">
                <a:ln>
                  <a:noFill/>
                </a:ln>
                <a:solidFill>
                  <a:prstClr val="black"/>
                </a:solidFill>
                <a:effectLst/>
                <a:uLnTx/>
                <a:uFillTx/>
                <a:latin typeface="Calibri"/>
                <a:ea typeface="+mn-ea"/>
                <a:cs typeface="Calibri"/>
              </a:rPr>
              <a:t>call the </a:t>
            </a:r>
            <a:r>
              <a:rPr kumimoji="0" b="0" i="0" u="none" strike="noStrike" kern="1200" cap="none" spc="-10" normalizeH="0" baseline="0" noProof="0" dirty="0">
                <a:ln>
                  <a:noFill/>
                </a:ln>
                <a:solidFill>
                  <a:prstClr val="black"/>
                </a:solidFill>
                <a:effectLst/>
                <a:uLnTx/>
                <a:uFillTx/>
                <a:latin typeface="Calibri"/>
                <a:ea typeface="+mn-ea"/>
                <a:cs typeface="Calibri"/>
              </a:rPr>
              <a:t>contracting </a:t>
            </a:r>
            <a:r>
              <a:rPr kumimoji="0" b="0" i="0" u="none" strike="noStrike" kern="1200" cap="none" spc="-5" normalizeH="0" baseline="0" noProof="0" dirty="0">
                <a:ln>
                  <a:noFill/>
                </a:ln>
                <a:solidFill>
                  <a:prstClr val="black"/>
                </a:solidFill>
                <a:effectLst/>
                <a:uLnTx/>
                <a:uFillTx/>
                <a:latin typeface="Calibri"/>
                <a:ea typeface="+mn-ea"/>
                <a:cs typeface="Calibri"/>
              </a:rPr>
              <a:t>officer </a:t>
            </a:r>
            <a:r>
              <a:rPr kumimoji="0" b="0" i="0" u="none" strike="noStrike" kern="1200" cap="none" spc="-5" normalizeH="0" baseline="0" noProof="0" dirty="0" smtClean="0">
                <a:ln>
                  <a:noFill/>
                </a:ln>
                <a:solidFill>
                  <a:prstClr val="black"/>
                </a:solidFill>
                <a:effectLst/>
                <a:uLnTx/>
                <a:uFillTx/>
                <a:latin typeface="Calibri"/>
                <a:ea typeface="+mn-ea"/>
                <a:cs typeface="Calibri"/>
              </a:rPr>
              <a:t>assigned </a:t>
            </a:r>
            <a:r>
              <a:rPr kumimoji="0" b="0" i="0" u="none" strike="noStrike" kern="1200" cap="none" spc="-10" normalizeH="0" baseline="0" noProof="0" dirty="0" smtClean="0">
                <a:ln>
                  <a:noFill/>
                </a:ln>
                <a:solidFill>
                  <a:prstClr val="black"/>
                </a:solidFill>
                <a:effectLst/>
                <a:uLnTx/>
                <a:uFillTx/>
                <a:latin typeface="Calibri"/>
                <a:ea typeface="+mn-ea"/>
                <a:cs typeface="Calibri"/>
              </a:rPr>
              <a:t>to</a:t>
            </a:r>
            <a:r>
              <a:rPr kumimoji="0" lang="en-US" b="0" i="0" u="none" strike="noStrike" kern="1200" cap="none" spc="-10" normalizeH="0" baseline="0" noProof="0" dirty="0" smtClean="0">
                <a:ln>
                  <a:noFill/>
                </a:ln>
                <a:solidFill>
                  <a:prstClr val="black"/>
                </a:solidFill>
                <a:effectLst/>
                <a:uLnTx/>
                <a:uFillTx/>
                <a:latin typeface="Calibri"/>
                <a:ea typeface="+mn-ea"/>
                <a:cs typeface="Calibri"/>
              </a:rPr>
              <a:t> </a:t>
            </a:r>
            <a:r>
              <a:rPr kumimoji="0" b="0" i="0" u="none" strike="noStrike" kern="1200" cap="none" spc="-10" normalizeH="0" baseline="0" noProof="0" dirty="0" smtClean="0">
                <a:ln>
                  <a:noFill/>
                </a:ln>
                <a:solidFill>
                  <a:prstClr val="black"/>
                </a:solidFill>
                <a:effectLst/>
                <a:uLnTx/>
                <a:uFillTx/>
                <a:latin typeface="Calibri"/>
                <a:ea typeface="+mn-ea"/>
                <a:cs typeface="Calibri"/>
              </a:rPr>
              <a:t>that </a:t>
            </a:r>
            <a:r>
              <a:rPr kumimoji="0" b="0" i="0" u="none" strike="noStrike" kern="1200" cap="none" spc="-5" normalizeH="0" baseline="0" noProof="0" dirty="0">
                <a:ln>
                  <a:noFill/>
                </a:ln>
                <a:solidFill>
                  <a:prstClr val="black"/>
                </a:solidFill>
                <a:effectLst/>
                <a:uLnTx/>
                <a:uFillTx/>
                <a:latin typeface="Calibri"/>
                <a:ea typeface="+mn-ea"/>
                <a:cs typeface="Calibri"/>
              </a:rPr>
              <a:t>commodity </a:t>
            </a:r>
            <a:r>
              <a:rPr kumimoji="0" b="0" i="0" u="none" strike="noStrike" kern="1200" cap="none" spc="-20" normalizeH="0" baseline="0" noProof="0" dirty="0">
                <a:ln>
                  <a:noFill/>
                </a:ln>
                <a:solidFill>
                  <a:prstClr val="black"/>
                </a:solidFill>
                <a:effectLst/>
                <a:uLnTx/>
                <a:uFillTx/>
                <a:latin typeface="Calibri"/>
                <a:ea typeface="+mn-ea"/>
                <a:cs typeface="Calibri"/>
              </a:rPr>
              <a:t>for </a:t>
            </a:r>
            <a:r>
              <a:rPr kumimoji="0" b="0" i="0" u="none" strike="noStrike" kern="1200" cap="none" spc="-10" normalizeH="0" baseline="0" noProof="0" dirty="0">
                <a:ln>
                  <a:noFill/>
                </a:ln>
                <a:solidFill>
                  <a:prstClr val="black"/>
                </a:solidFill>
                <a:effectLst/>
                <a:uLnTx/>
                <a:uFillTx/>
                <a:latin typeface="Calibri"/>
                <a:ea typeface="+mn-ea"/>
                <a:cs typeface="Calibri"/>
              </a:rPr>
              <a:t>assistance </a:t>
            </a:r>
            <a:r>
              <a:rPr kumimoji="0" b="0" i="0" u="none" strike="noStrike" kern="1200" cap="none" spc="-5" normalizeH="0" baseline="0" noProof="0" dirty="0">
                <a:ln>
                  <a:noFill/>
                </a:ln>
                <a:solidFill>
                  <a:prstClr val="black"/>
                </a:solidFill>
                <a:effectLst/>
                <a:uLnTx/>
                <a:uFillTx/>
                <a:latin typeface="Calibri"/>
                <a:ea typeface="+mn-ea"/>
                <a:cs typeface="Calibri"/>
              </a:rPr>
              <a:t>or </a:t>
            </a:r>
            <a:r>
              <a:rPr kumimoji="0" b="0" i="0" u="none" strike="noStrike" kern="1200" cap="none" spc="-10" normalizeH="0" baseline="0" noProof="0" dirty="0">
                <a:ln>
                  <a:noFill/>
                </a:ln>
                <a:solidFill>
                  <a:prstClr val="black"/>
                </a:solidFill>
                <a:effectLst/>
                <a:uLnTx/>
                <a:uFillTx/>
                <a:latin typeface="Calibri"/>
                <a:ea typeface="+mn-ea"/>
                <a:cs typeface="Calibri"/>
              </a:rPr>
              <a:t>examples </a:t>
            </a:r>
            <a:r>
              <a:rPr kumimoji="0" b="0" i="0" u="none" strike="noStrike" kern="1200" cap="none" spc="-5" normalizeH="0" baseline="0" noProof="0" dirty="0">
                <a:ln>
                  <a:noFill/>
                </a:ln>
                <a:solidFill>
                  <a:prstClr val="black"/>
                </a:solidFill>
                <a:effectLst/>
                <a:uLnTx/>
                <a:uFillTx/>
                <a:latin typeface="Calibri"/>
                <a:ea typeface="+mn-ea"/>
                <a:cs typeface="Calibri"/>
              </a:rPr>
              <a:t>of other </a:t>
            </a:r>
            <a:r>
              <a:rPr kumimoji="0" b="0" i="0" u="none" strike="noStrike" kern="1200" cap="none" spc="-10" normalizeH="0" baseline="0" noProof="0" dirty="0">
                <a:ln>
                  <a:noFill/>
                </a:ln>
                <a:solidFill>
                  <a:prstClr val="black"/>
                </a:solidFill>
                <a:effectLst/>
                <a:uLnTx/>
                <a:uFillTx/>
                <a:latin typeface="Calibri"/>
                <a:ea typeface="+mn-ea"/>
                <a:cs typeface="Calibri"/>
              </a:rPr>
              <a:t>packages </a:t>
            </a:r>
            <a:r>
              <a:rPr kumimoji="0" b="0" i="0" u="none" strike="noStrike" kern="1200" cap="none" spc="0" normalizeH="0" baseline="0" noProof="0" dirty="0">
                <a:ln>
                  <a:noFill/>
                </a:ln>
                <a:solidFill>
                  <a:prstClr val="black"/>
                </a:solidFill>
                <a:effectLst/>
                <a:uLnTx/>
                <a:uFillTx/>
                <a:latin typeface="Calibri"/>
                <a:ea typeface="+mn-ea"/>
                <a:cs typeface="Calibri"/>
              </a:rPr>
              <a:t>and </a:t>
            </a:r>
            <a:r>
              <a:rPr kumimoji="0" b="0" i="0" u="none" strike="noStrike" kern="1200" cap="none" spc="-5" normalizeH="0" baseline="0" noProof="0" dirty="0">
                <a:ln>
                  <a:noFill/>
                </a:ln>
                <a:solidFill>
                  <a:prstClr val="black"/>
                </a:solidFill>
                <a:effectLst/>
                <a:uLnTx/>
                <a:uFillTx/>
                <a:latin typeface="Calibri"/>
                <a:ea typeface="+mn-ea"/>
                <a:cs typeface="Calibri"/>
              </a:rPr>
              <a:t>they </a:t>
            </a:r>
            <a:r>
              <a:rPr kumimoji="0" b="0" i="0" u="none" strike="noStrike" kern="1200" cap="none" spc="-15" normalizeH="0" baseline="0" noProof="0" dirty="0" smtClean="0">
                <a:ln>
                  <a:noFill/>
                </a:ln>
                <a:solidFill>
                  <a:prstClr val="black"/>
                </a:solidFill>
                <a:effectLst/>
                <a:uLnTx/>
                <a:uFillTx/>
                <a:latin typeface="Calibri"/>
                <a:ea typeface="+mn-ea"/>
                <a:cs typeface="Calibri"/>
              </a:rPr>
              <a:t>may</a:t>
            </a:r>
            <a:r>
              <a:rPr kumimoji="0" lang="en-US" b="0" i="0" u="none" strike="noStrike" kern="1200" cap="none" spc="-15" normalizeH="0" baseline="0" noProof="0" dirty="0" smtClean="0">
                <a:ln>
                  <a:noFill/>
                </a:ln>
                <a:solidFill>
                  <a:prstClr val="black"/>
                </a:solidFill>
                <a:effectLst/>
                <a:uLnTx/>
                <a:uFillTx/>
                <a:latin typeface="Calibri"/>
                <a:ea typeface="+mn-ea"/>
                <a:cs typeface="Calibri"/>
              </a:rPr>
              <a:t> </a:t>
            </a:r>
            <a:r>
              <a:rPr kumimoji="0" b="0" i="0" u="none" strike="noStrike" kern="1200" cap="none" spc="0" normalizeH="0" baseline="0" noProof="0" dirty="0" smtClean="0">
                <a:ln>
                  <a:noFill/>
                </a:ln>
                <a:solidFill>
                  <a:prstClr val="black"/>
                </a:solidFill>
                <a:effectLst/>
                <a:uLnTx/>
                <a:uFillTx/>
                <a:latin typeface="Calibri"/>
                <a:ea typeface="+mn-ea"/>
                <a:cs typeface="Calibri"/>
              </a:rPr>
              <a:t>be </a:t>
            </a:r>
            <a:r>
              <a:rPr kumimoji="0" b="0" i="0" u="none" strike="noStrike" kern="1200" cap="none" spc="0" normalizeH="0" baseline="0" noProof="0" dirty="0">
                <a:ln>
                  <a:noFill/>
                </a:ln>
                <a:solidFill>
                  <a:prstClr val="black"/>
                </a:solidFill>
                <a:effectLst/>
                <a:uLnTx/>
                <a:uFillTx/>
                <a:latin typeface="Calibri"/>
                <a:ea typeface="+mn-ea"/>
                <a:cs typeface="Calibri"/>
              </a:rPr>
              <a:t>able </a:t>
            </a:r>
            <a:r>
              <a:rPr kumimoji="0" b="0" i="0" u="none" strike="noStrike" kern="1200" cap="none" spc="-10" normalizeH="0" baseline="0" noProof="0" dirty="0">
                <a:ln>
                  <a:noFill/>
                </a:ln>
                <a:solidFill>
                  <a:prstClr val="black"/>
                </a:solidFill>
                <a:effectLst/>
                <a:uLnTx/>
                <a:uFillTx/>
                <a:latin typeface="Calibri"/>
                <a:ea typeface="+mn-ea"/>
                <a:cs typeface="Calibri"/>
              </a:rPr>
              <a:t>to </a:t>
            </a:r>
            <a:r>
              <a:rPr kumimoji="0" b="0" i="0" u="none" strike="noStrike" kern="1200" cap="none" spc="0" normalizeH="0" baseline="0" noProof="0" dirty="0">
                <a:ln>
                  <a:noFill/>
                </a:ln>
                <a:solidFill>
                  <a:prstClr val="black"/>
                </a:solidFill>
                <a:effectLst/>
                <a:uLnTx/>
                <a:uFillTx/>
                <a:latin typeface="Calibri"/>
                <a:ea typeface="+mn-ea"/>
                <a:cs typeface="Calibri"/>
              </a:rPr>
              <a:t>supply </a:t>
            </a:r>
            <a:r>
              <a:rPr kumimoji="0" b="0" i="0" u="none" strike="noStrike" kern="1200" cap="none" spc="-15" normalizeH="0" baseline="0" noProof="0" dirty="0">
                <a:ln>
                  <a:noFill/>
                </a:ln>
                <a:solidFill>
                  <a:prstClr val="black"/>
                </a:solidFill>
                <a:effectLst/>
                <a:uLnTx/>
                <a:uFillTx/>
                <a:latin typeface="Calibri"/>
                <a:ea typeface="+mn-ea"/>
                <a:cs typeface="Calibri"/>
              </a:rPr>
              <a:t>you </a:t>
            </a:r>
            <a:r>
              <a:rPr kumimoji="0" b="0" i="0" u="none" strike="noStrike" kern="1200" cap="none" spc="-5" normalizeH="0" baseline="0" noProof="0" dirty="0">
                <a:ln>
                  <a:noFill/>
                </a:ln>
                <a:solidFill>
                  <a:prstClr val="black"/>
                </a:solidFill>
                <a:effectLst/>
                <a:uLnTx/>
                <a:uFillTx/>
                <a:latin typeface="Calibri"/>
                <a:ea typeface="+mn-ea"/>
                <a:cs typeface="Calibri"/>
              </a:rPr>
              <a:t>with </a:t>
            </a:r>
            <a:r>
              <a:rPr kumimoji="0" b="0" i="0" u="none" strike="noStrike" kern="1200" cap="none" spc="0" normalizeH="0" baseline="0" noProof="0" dirty="0">
                <a:ln>
                  <a:noFill/>
                </a:ln>
                <a:solidFill>
                  <a:prstClr val="black"/>
                </a:solidFill>
                <a:effectLst/>
                <a:uLnTx/>
                <a:uFillTx/>
                <a:latin typeface="Calibri"/>
                <a:ea typeface="+mn-ea"/>
                <a:cs typeface="Calibri"/>
              </a:rPr>
              <a:t>similar </a:t>
            </a:r>
            <a:r>
              <a:rPr kumimoji="0" b="0" i="0" u="none" strike="noStrike" kern="1200" cap="none" spc="-5" normalizeH="0" baseline="0" noProof="0" dirty="0">
                <a:ln>
                  <a:noFill/>
                </a:ln>
                <a:solidFill>
                  <a:prstClr val="black"/>
                </a:solidFill>
                <a:effectLst/>
                <a:uLnTx/>
                <a:uFillTx/>
                <a:latin typeface="Calibri"/>
                <a:ea typeface="+mn-ea"/>
                <a:cs typeface="Calibri"/>
              </a:rPr>
              <a:t>terms used on other</a:t>
            </a:r>
            <a:r>
              <a:rPr kumimoji="0" b="0" i="0" u="none" strike="noStrike" kern="1200" cap="none" spc="-70" normalizeH="0" baseline="0" noProof="0" dirty="0">
                <a:ln>
                  <a:noFill/>
                </a:ln>
                <a:solidFill>
                  <a:prstClr val="black"/>
                </a:solidFill>
                <a:effectLst/>
                <a:uLnTx/>
                <a:uFillTx/>
                <a:latin typeface="Calibri"/>
                <a:ea typeface="+mn-ea"/>
                <a:cs typeface="Calibri"/>
              </a:rPr>
              <a:t> </a:t>
            </a:r>
            <a:r>
              <a:rPr kumimoji="0" b="0" i="0" u="none" strike="noStrike" kern="1200" cap="none" spc="-10" normalizeH="0" baseline="0" noProof="0" dirty="0">
                <a:ln>
                  <a:noFill/>
                </a:ln>
                <a:solidFill>
                  <a:prstClr val="black"/>
                </a:solidFill>
                <a:effectLst/>
                <a:uLnTx/>
                <a:uFillTx/>
                <a:latin typeface="Calibri"/>
                <a:ea typeface="+mn-ea"/>
                <a:cs typeface="Calibri"/>
              </a:rPr>
              <a:t>projects.</a:t>
            </a:r>
            <a:endParaRPr kumimoji="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53250" y="315009"/>
            <a:ext cx="859075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General Information (cont.)</a:t>
            </a:r>
            <a:endParaRPr sz="320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6</a:t>
            </a:fld>
            <a:endParaRPr lang="en-US" spc="-5" dirty="0">
              <a:solidFill>
                <a:srgbClr val="000000"/>
              </a:solidFill>
            </a:endParaRPr>
          </a:p>
        </p:txBody>
      </p:sp>
    </p:spTree>
    <p:extLst>
      <p:ext uri="{BB962C8B-B14F-4D97-AF65-F5344CB8AC3E}">
        <p14:creationId xmlns:p14="http://schemas.microsoft.com/office/powerpoint/2010/main" val="32274555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852928" y="1078778"/>
            <a:ext cx="7430460" cy="1243930"/>
          </a:xfrm>
          <a:prstGeom prst="rect">
            <a:avLst/>
          </a:prstGeom>
        </p:spPr>
        <p:txBody>
          <a:bodyPr vert="horz" wrap="square" lIns="0" tIns="12700" rIns="0" bIns="0" rtlCol="0">
            <a:spAutoFit/>
          </a:bodyPr>
          <a:lstStyle/>
          <a:p>
            <a:pPr marL="12700" marR="5080" lvl="0" indent="0" algn="l" defTabSz="914400" rtl="0" eaLnBrk="1" fontAlgn="auto" latinLnBrk="0" hangingPunct="1">
              <a:lnSpc>
                <a:spcPct val="100000"/>
              </a:lnSpc>
              <a:spcBef>
                <a:spcPts val="100"/>
              </a:spcBef>
              <a:spcAft>
                <a:spcPts val="0"/>
              </a:spcAft>
              <a:buClrTx/>
              <a:buSzTx/>
              <a:buFontTx/>
              <a:buNone/>
              <a:tabLst/>
              <a:defRPr/>
            </a:pPr>
            <a:r>
              <a:rPr kumimoji="0" sz="2000" b="0" i="0" u="none" strike="noStrike" kern="1200" cap="none" spc="-5" normalizeH="0" baseline="0" noProof="0" dirty="0">
                <a:ln>
                  <a:noFill/>
                </a:ln>
                <a:solidFill>
                  <a:prstClr val="black"/>
                </a:solidFill>
                <a:effectLst/>
                <a:uLnTx/>
                <a:uFillTx/>
                <a:latin typeface="Calibri"/>
                <a:ea typeface="+mn-ea"/>
                <a:cs typeface="Calibri"/>
              </a:rPr>
              <a:t>The </a:t>
            </a:r>
            <a:r>
              <a:rPr kumimoji="0" sz="2000" b="0" i="0" u="none" strike="noStrike" kern="1200" cap="none" spc="-10" normalizeH="0" baseline="0" noProof="0" dirty="0">
                <a:ln>
                  <a:noFill/>
                </a:ln>
                <a:solidFill>
                  <a:prstClr val="black"/>
                </a:solidFill>
                <a:effectLst/>
                <a:uLnTx/>
                <a:uFillTx/>
                <a:latin typeface="Calibri"/>
                <a:ea typeface="+mn-ea"/>
                <a:cs typeface="Calibri"/>
              </a:rPr>
              <a:t>first </a:t>
            </a:r>
            <a:r>
              <a:rPr kumimoji="0" sz="2000" b="0" i="0" u="none" strike="noStrike" kern="1200" cap="none" spc="-5" normalizeH="0" baseline="0" noProof="0" dirty="0">
                <a:ln>
                  <a:noFill/>
                </a:ln>
                <a:solidFill>
                  <a:prstClr val="black"/>
                </a:solidFill>
                <a:effectLst/>
                <a:uLnTx/>
                <a:uFillTx/>
                <a:latin typeface="Calibri"/>
                <a:ea typeface="+mn-ea"/>
                <a:cs typeface="Calibri"/>
              </a:rPr>
              <a:t>page </a:t>
            </a:r>
            <a:r>
              <a:rPr kumimoji="0" sz="2000" b="0" i="0" u="none" strike="noStrike" kern="1200" cap="none" spc="-10" normalizeH="0" baseline="0" noProof="0" dirty="0">
                <a:ln>
                  <a:noFill/>
                </a:ln>
                <a:solidFill>
                  <a:prstClr val="black"/>
                </a:solidFill>
                <a:effectLst/>
                <a:uLnTx/>
                <a:uFillTx/>
                <a:latin typeface="Calibri"/>
                <a:ea typeface="+mn-ea"/>
                <a:cs typeface="Calibri"/>
              </a:rPr>
              <a:t>that comes </a:t>
            </a:r>
            <a:r>
              <a:rPr kumimoji="0" sz="2000" b="0" i="0" u="none" strike="noStrike" kern="1200" cap="none" spc="0" normalizeH="0" baseline="0" noProof="0" dirty="0">
                <a:ln>
                  <a:noFill/>
                </a:ln>
                <a:solidFill>
                  <a:prstClr val="black"/>
                </a:solidFill>
                <a:effectLst/>
                <a:uLnTx/>
                <a:uFillTx/>
                <a:latin typeface="Calibri"/>
                <a:ea typeface="+mn-ea"/>
                <a:cs typeface="Calibri"/>
              </a:rPr>
              <a:t>up is </a:t>
            </a:r>
            <a:r>
              <a:rPr kumimoji="0" sz="2000" b="0" i="0" u="none" strike="noStrike" kern="1200" cap="none" spc="-5" normalizeH="0" baseline="0" noProof="0" dirty="0">
                <a:ln>
                  <a:noFill/>
                </a:ln>
                <a:solidFill>
                  <a:prstClr val="black"/>
                </a:solidFill>
                <a:effectLst/>
                <a:uLnTx/>
                <a:uFillTx/>
                <a:latin typeface="Calibri"/>
                <a:ea typeface="+mn-ea"/>
                <a:cs typeface="Calibri"/>
              </a:rPr>
              <a:t>the </a:t>
            </a:r>
            <a:r>
              <a:rPr kumimoji="0" sz="2000" b="0" i="0" u="none" strike="noStrike" kern="1200" cap="none" spc="-30" normalizeH="0" baseline="0" noProof="0" dirty="0">
                <a:ln>
                  <a:noFill/>
                </a:ln>
                <a:solidFill>
                  <a:prstClr val="black"/>
                </a:solidFill>
                <a:effectLst/>
                <a:uLnTx/>
                <a:uFillTx/>
                <a:latin typeface="Calibri"/>
                <a:ea typeface="+mn-ea"/>
                <a:cs typeface="Calibri"/>
              </a:rPr>
              <a:t>Table </a:t>
            </a:r>
            <a:r>
              <a:rPr kumimoji="0" sz="2000" b="0" i="0" u="none" strike="noStrike" kern="1200" cap="none" spc="-5" normalizeH="0" baseline="0" noProof="0" dirty="0">
                <a:ln>
                  <a:noFill/>
                </a:ln>
                <a:solidFill>
                  <a:prstClr val="black"/>
                </a:solidFill>
                <a:effectLst/>
                <a:uLnTx/>
                <a:uFillTx/>
                <a:latin typeface="Calibri"/>
                <a:ea typeface="+mn-ea"/>
                <a:cs typeface="Calibri"/>
              </a:rPr>
              <a:t>of </a:t>
            </a:r>
            <a:r>
              <a:rPr kumimoji="0" sz="2000" b="0" i="0" u="none" strike="noStrike" kern="1200" cap="none" spc="-10" normalizeH="0" baseline="0" noProof="0" dirty="0">
                <a:ln>
                  <a:noFill/>
                </a:ln>
                <a:solidFill>
                  <a:prstClr val="black"/>
                </a:solidFill>
                <a:effectLst/>
                <a:uLnTx/>
                <a:uFillTx/>
                <a:latin typeface="Calibri"/>
                <a:ea typeface="+mn-ea"/>
                <a:cs typeface="Calibri"/>
              </a:rPr>
              <a:t>Contents, </a:t>
            </a:r>
            <a:r>
              <a:rPr kumimoji="0" sz="2000" b="0" i="0" u="none" strike="noStrike" kern="1200" cap="none" spc="-5" normalizeH="0" baseline="0" noProof="0" dirty="0">
                <a:ln>
                  <a:noFill/>
                </a:ln>
                <a:solidFill>
                  <a:prstClr val="black"/>
                </a:solidFill>
                <a:effectLst/>
                <a:uLnTx/>
                <a:uFillTx/>
                <a:latin typeface="Calibri"/>
                <a:ea typeface="+mn-ea"/>
                <a:cs typeface="Calibri"/>
              </a:rPr>
              <a:t>which </a:t>
            </a:r>
            <a:r>
              <a:rPr kumimoji="0" sz="2000" b="0" i="0" u="none" strike="noStrike" kern="1200" cap="none" spc="-10" normalizeH="0" baseline="0" noProof="0" dirty="0">
                <a:ln>
                  <a:noFill/>
                </a:ln>
                <a:solidFill>
                  <a:prstClr val="black"/>
                </a:solidFill>
                <a:effectLst/>
                <a:uLnTx/>
                <a:uFillTx/>
                <a:latin typeface="Calibri"/>
                <a:ea typeface="+mn-ea"/>
                <a:cs typeface="Calibri"/>
              </a:rPr>
              <a:t>can </a:t>
            </a:r>
            <a:r>
              <a:rPr kumimoji="0" sz="2000" b="0" i="0" u="none" strike="noStrike" kern="1200" cap="none" spc="0" normalizeH="0" baseline="0" noProof="0" dirty="0">
                <a:ln>
                  <a:noFill/>
                </a:ln>
                <a:solidFill>
                  <a:prstClr val="black"/>
                </a:solidFill>
                <a:effectLst/>
                <a:uLnTx/>
                <a:uFillTx/>
                <a:latin typeface="Calibri"/>
                <a:ea typeface="+mn-ea"/>
                <a:cs typeface="Calibri"/>
              </a:rPr>
              <a:t>be </a:t>
            </a:r>
            <a:r>
              <a:rPr kumimoji="0" sz="2000" b="0" i="0" u="none" strike="noStrike" kern="1200" cap="none" spc="-5" normalizeH="0" baseline="0" noProof="0" dirty="0" smtClean="0">
                <a:ln>
                  <a:noFill/>
                </a:ln>
                <a:solidFill>
                  <a:prstClr val="black"/>
                </a:solidFill>
                <a:effectLst/>
                <a:uLnTx/>
                <a:uFillTx/>
                <a:latin typeface="Calibri"/>
                <a:ea typeface="+mn-ea"/>
                <a:cs typeface="Calibri"/>
              </a:rPr>
              <a:t>electronically</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updated</a:t>
            </a:r>
            <a:r>
              <a:rPr kumimoji="0" sz="2000" b="0" i="0" u="none" strike="noStrike" kern="1200" cap="none" spc="-1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When finished populating the Sections, click on the </a:t>
            </a:r>
            <a:r>
              <a:rPr kumimoji="0" sz="2000" b="0" i="0" u="none" strike="noStrike" kern="1200" cap="none" spc="-30" normalizeH="0" baseline="0" noProof="0" dirty="0">
                <a:ln>
                  <a:noFill/>
                </a:ln>
                <a:solidFill>
                  <a:prstClr val="black"/>
                </a:solidFill>
                <a:effectLst/>
                <a:uLnTx/>
                <a:uFillTx/>
                <a:latin typeface="Calibri"/>
                <a:ea typeface="+mn-ea"/>
                <a:cs typeface="Calibri"/>
              </a:rPr>
              <a:t>Table </a:t>
            </a:r>
            <a:r>
              <a:rPr kumimoji="0" sz="2000" b="0" i="0" u="none" strike="noStrike" kern="1200" cap="none" spc="-5" normalizeH="0" baseline="0" noProof="0" dirty="0">
                <a:ln>
                  <a:noFill/>
                </a:ln>
                <a:solidFill>
                  <a:prstClr val="black"/>
                </a:solidFill>
                <a:effectLst/>
                <a:uLnTx/>
                <a:uFillTx/>
                <a:latin typeface="Calibri"/>
                <a:ea typeface="+mn-ea"/>
                <a:cs typeface="Calibri"/>
              </a:rPr>
              <a:t>of </a:t>
            </a:r>
            <a:r>
              <a:rPr kumimoji="0" sz="2000" b="0" i="0" u="none" strike="noStrike" kern="1200" cap="none" spc="-10" normalizeH="0" baseline="0" noProof="0" dirty="0">
                <a:ln>
                  <a:noFill/>
                </a:ln>
                <a:solidFill>
                  <a:prstClr val="black"/>
                </a:solidFill>
                <a:effectLst/>
                <a:uLnTx/>
                <a:uFillTx/>
                <a:latin typeface="Calibri"/>
                <a:ea typeface="+mn-ea"/>
                <a:cs typeface="Calibri"/>
              </a:rPr>
              <a:t>Contents </a:t>
            </a:r>
            <a:r>
              <a:rPr kumimoji="0" sz="2000" b="0" i="0" u="none" strike="noStrike" kern="1200" cap="none" spc="0" normalizeH="0" baseline="0" noProof="0" dirty="0" smtClean="0">
                <a:ln>
                  <a:noFill/>
                </a:ln>
                <a:solidFill>
                  <a:prstClr val="black"/>
                </a:solidFill>
                <a:effectLst/>
                <a:uLnTx/>
                <a:uFillTx/>
                <a:latin typeface="Calibri"/>
                <a:ea typeface="+mn-ea"/>
                <a:cs typeface="Calibri"/>
              </a:rPr>
              <a:t>and</a:t>
            </a:r>
            <a:r>
              <a:rPr kumimoji="0" lang="en-US" sz="2000" b="0" i="0" u="none" strike="noStrike" kern="1200" cap="none" spc="0"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select </a:t>
            </a:r>
            <a:r>
              <a:rPr kumimoji="0" sz="2000" b="0" i="0" u="none" strike="noStrike" kern="1200" cap="none" spc="-10" normalizeH="0" baseline="0" noProof="0" dirty="0">
                <a:ln>
                  <a:noFill/>
                </a:ln>
                <a:solidFill>
                  <a:prstClr val="black"/>
                </a:solidFill>
                <a:effectLst/>
                <a:uLnTx/>
                <a:uFillTx/>
                <a:latin typeface="Calibri"/>
                <a:ea typeface="+mn-ea"/>
                <a:cs typeface="Calibri"/>
              </a:rPr>
              <a:t>update </a:t>
            </a:r>
            <a:r>
              <a:rPr kumimoji="0" sz="2000" b="0" i="0" u="none" strike="noStrike" kern="1200" cap="none" spc="-5" normalizeH="0" baseline="0" noProof="0" dirty="0">
                <a:ln>
                  <a:noFill/>
                </a:ln>
                <a:solidFill>
                  <a:prstClr val="black"/>
                </a:solidFill>
                <a:effectLst/>
                <a:uLnTx/>
                <a:uFillTx/>
                <a:latin typeface="Calibri"/>
                <a:ea typeface="+mn-ea"/>
                <a:cs typeface="Calibri"/>
              </a:rPr>
              <a:t>the whole document, </a:t>
            </a:r>
            <a:r>
              <a:rPr kumimoji="0" sz="2000" b="0" i="0" u="none" strike="noStrike" kern="1200" cap="none" spc="0" normalizeH="0" baseline="0" noProof="0" dirty="0">
                <a:ln>
                  <a:noFill/>
                </a:ln>
                <a:solidFill>
                  <a:prstClr val="black"/>
                </a:solidFill>
                <a:effectLst/>
                <a:uLnTx/>
                <a:uFillTx/>
                <a:latin typeface="Calibri"/>
                <a:ea typeface="+mn-ea"/>
                <a:cs typeface="Calibri"/>
              </a:rPr>
              <a:t>and </a:t>
            </a:r>
            <a:r>
              <a:rPr kumimoji="0" sz="2000" b="0" i="0" u="none" strike="noStrike" kern="1200" cap="none" spc="-5" normalizeH="0" baseline="0" noProof="0" dirty="0">
                <a:ln>
                  <a:noFill/>
                </a:ln>
                <a:solidFill>
                  <a:prstClr val="black"/>
                </a:solidFill>
                <a:effectLst/>
                <a:uLnTx/>
                <a:uFillTx/>
                <a:latin typeface="Calibri"/>
                <a:ea typeface="+mn-ea"/>
                <a:cs typeface="Calibri"/>
              </a:rPr>
              <a:t>the page numbers will </a:t>
            </a:r>
            <a:r>
              <a:rPr kumimoji="0" sz="2000" b="0" i="0" u="none" strike="noStrike" kern="1200" cap="none" spc="-10" normalizeH="0" baseline="0" noProof="0" dirty="0">
                <a:ln>
                  <a:noFill/>
                </a:ln>
                <a:solidFill>
                  <a:prstClr val="black"/>
                </a:solidFill>
                <a:effectLst/>
                <a:uLnTx/>
                <a:uFillTx/>
                <a:latin typeface="Calibri"/>
                <a:ea typeface="+mn-ea"/>
                <a:cs typeface="Calibri"/>
              </a:rPr>
              <a:t>update </a:t>
            </a:r>
            <a:r>
              <a:rPr kumimoji="0" sz="2000" b="0" i="0" u="none" strike="noStrike" kern="1200" cap="none" spc="-5" normalizeH="0" baseline="0" noProof="0" dirty="0">
                <a:ln>
                  <a:noFill/>
                </a:ln>
                <a:solidFill>
                  <a:prstClr val="black"/>
                </a:solidFill>
                <a:effectLst/>
                <a:uLnTx/>
                <a:uFillTx/>
                <a:latin typeface="Calibri"/>
                <a:ea typeface="+mn-ea"/>
                <a:cs typeface="Calibri"/>
              </a:rPr>
              <a:t>on the</a:t>
            </a:r>
            <a:r>
              <a:rPr kumimoji="0" sz="2000" b="0" i="0" u="none" strike="noStrike" kern="1200" cap="none" spc="210" normalizeH="0" baseline="0" noProof="0" dirty="0">
                <a:ln>
                  <a:noFill/>
                </a:ln>
                <a:solidFill>
                  <a:prstClr val="black"/>
                </a:solidFill>
                <a:effectLst/>
                <a:uLnTx/>
                <a:uFillTx/>
                <a:latin typeface="Calibri"/>
                <a:ea typeface="+mn-ea"/>
                <a:cs typeface="Calibri"/>
              </a:rPr>
              <a:t> </a:t>
            </a:r>
            <a:r>
              <a:rPr kumimoji="0" sz="2000" b="0" i="0" u="none" strike="noStrike" kern="1200" cap="none" spc="-15" normalizeH="0" baseline="0" noProof="0" dirty="0">
                <a:ln>
                  <a:noFill/>
                </a:ln>
                <a:solidFill>
                  <a:prstClr val="black"/>
                </a:solidFill>
                <a:effectLst/>
                <a:uLnTx/>
                <a:uFillTx/>
                <a:latin typeface="Calibri"/>
                <a:ea typeface="+mn-ea"/>
                <a:cs typeface="Calibri"/>
              </a:rPr>
              <a:t>TOC.</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3" name="object 3"/>
          <p:cNvSpPr/>
          <p:nvPr/>
        </p:nvSpPr>
        <p:spPr>
          <a:xfrm>
            <a:off x="609601" y="2458892"/>
            <a:ext cx="7182009" cy="3603812"/>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object 4"/>
          <p:cNvSpPr txBox="1"/>
          <p:nvPr/>
        </p:nvSpPr>
        <p:spPr>
          <a:xfrm>
            <a:off x="553250" y="278987"/>
            <a:ext cx="8590749" cy="504625"/>
          </a:xfrm>
          <a:prstGeom prst="rect">
            <a:avLst/>
          </a:prstGeom>
        </p:spPr>
        <p:txBody>
          <a:bodyPr vert="horz" wrap="square" lIns="0" tIns="12065" rIns="0" bIns="0" rtlCol="0">
            <a:spAutoFit/>
          </a:bodyPr>
          <a:lstStyle/>
          <a:p>
            <a:pPr marL="12700" marR="0" lvl="0" indent="0" algn="ctr" defTabSz="914400" rtl="0" eaLnBrk="1" fontAlgn="auto" latinLnBrk="0" hangingPunct="1">
              <a:lnSpc>
                <a:spcPct val="100000"/>
              </a:lnSpc>
              <a:spcBef>
                <a:spcPts val="95"/>
              </a:spcBef>
              <a:spcAft>
                <a:spcPts val="0"/>
              </a:spcAft>
              <a:buClrTx/>
              <a:buSzTx/>
              <a:buFontTx/>
              <a:buNone/>
              <a:tabLst/>
              <a:defRPr/>
            </a:pPr>
            <a:r>
              <a:rPr kumimoji="0" sz="3200" b="0" i="0" u="none" strike="noStrike" kern="1200" cap="none" spc="-10" normalizeH="0" baseline="0" noProof="0" dirty="0">
                <a:ln>
                  <a:noFill/>
                </a:ln>
                <a:solidFill>
                  <a:prstClr val="black"/>
                </a:solidFill>
                <a:effectLst/>
                <a:uLnTx/>
                <a:uFillTx/>
                <a:latin typeface="Calibri"/>
                <a:ea typeface="+mn-ea"/>
                <a:cs typeface="Calibri"/>
              </a:rPr>
              <a:t>OMES-SA-Solicitation-Sections</a:t>
            </a:r>
            <a:endParaRPr kumimoji="0" sz="32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5" name="Slide Number Placeholder 7"/>
          <p:cNvSpPr>
            <a:spLocks noGrp="1"/>
          </p:cNvSpPr>
          <p:nvPr>
            <p:ph type="sldNum" sz="quarter" idx="7"/>
          </p:nvPr>
        </p:nvSpPr>
        <p:spPr>
          <a:xfrm>
            <a:off x="4419599" y="6428740"/>
            <a:ext cx="304800" cy="241300"/>
          </a:xfrm>
        </p:spPr>
        <p:txBody>
          <a:bodyPr/>
          <a:lstStyle/>
          <a:p>
            <a:pPr marL="109855">
              <a:lnSpc>
                <a:spcPts val="1425"/>
              </a:lnSpc>
            </a:pPr>
            <a:fld id="{81D60167-4931-47E6-BA6A-407CBD079E47}" type="slidenum">
              <a:rPr lang="en-US" spc="-5" smtClean="0">
                <a:solidFill>
                  <a:srgbClr val="000000"/>
                </a:solidFill>
              </a:rPr>
              <a:t>7</a:t>
            </a:fld>
            <a:endParaRPr lang="en-US" spc="-5" dirty="0">
              <a:solidFill>
                <a:srgbClr val="000000"/>
              </a:solidFill>
            </a:endParaRPr>
          </a:p>
        </p:txBody>
      </p:sp>
    </p:spTree>
    <p:extLst>
      <p:ext uri="{BB962C8B-B14F-4D97-AF65-F5344CB8AC3E}">
        <p14:creationId xmlns:p14="http://schemas.microsoft.com/office/powerpoint/2010/main" val="22619639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35940" y="1929033"/>
            <a:ext cx="8608060" cy="1256113"/>
          </a:xfrm>
          <a:prstGeom prst="rect">
            <a:avLst/>
          </a:prstGeom>
        </p:spPr>
        <p:txBody>
          <a:bodyPr vert="horz" wrap="square" lIns="0" tIns="12065" rIns="0" bIns="0" rtlCol="0">
            <a:spAutoFit/>
          </a:bodyPr>
          <a:lstStyle/>
          <a:p>
            <a:pPr marR="0" lvl="0" algn="ctr" defTabSz="914400" rtl="0" eaLnBrk="1" fontAlgn="auto" latinLnBrk="0" hangingPunct="1">
              <a:lnSpc>
                <a:spcPct val="100000"/>
              </a:lnSpc>
              <a:spcBef>
                <a:spcPts val="95"/>
              </a:spcBef>
              <a:spcAft>
                <a:spcPts val="0"/>
              </a:spcAft>
              <a:buClrTx/>
              <a:buSzTx/>
              <a:buFontTx/>
              <a:buNone/>
              <a:tabLst/>
              <a:defRPr/>
            </a:pPr>
            <a:r>
              <a:rPr kumimoji="0" lang="en-US" sz="4000" b="0" i="0" u="none" strike="noStrike" kern="1200" cap="none" spc="-5" normalizeH="0" baseline="0" noProof="0" dirty="0" smtClean="0">
                <a:ln>
                  <a:noFill/>
                </a:ln>
                <a:solidFill>
                  <a:prstClr val="black"/>
                </a:solidFill>
                <a:effectLst/>
                <a:uLnTx/>
                <a:uFillTx/>
                <a:latin typeface="Calibri"/>
                <a:ea typeface="+mn-ea"/>
                <a:cs typeface="Calibri"/>
              </a:rPr>
              <a:t>Section A</a:t>
            </a:r>
          </a:p>
          <a:p>
            <a:pPr marR="0" lvl="0" algn="ctr" defTabSz="914400" rtl="0" eaLnBrk="1" fontAlgn="auto" latinLnBrk="0" hangingPunct="1">
              <a:lnSpc>
                <a:spcPct val="100000"/>
              </a:lnSpc>
              <a:spcBef>
                <a:spcPts val="95"/>
              </a:spcBef>
              <a:spcAft>
                <a:spcPts val="0"/>
              </a:spcAft>
              <a:buClrTx/>
              <a:buSzTx/>
              <a:buFontTx/>
              <a:buNone/>
              <a:tabLst/>
              <a:defRPr/>
            </a:pPr>
            <a:r>
              <a:rPr kumimoji="0" lang="en-US" sz="4000" b="0" i="0" u="none" strike="noStrike" kern="1200" cap="none" spc="-5" normalizeH="0" baseline="0" noProof="0" dirty="0" smtClean="0">
                <a:ln>
                  <a:noFill/>
                </a:ln>
                <a:solidFill>
                  <a:prstClr val="black"/>
                </a:solidFill>
                <a:effectLst/>
                <a:uLnTx/>
                <a:uFillTx/>
                <a:latin typeface="Calibri"/>
                <a:ea typeface="+mn-ea"/>
                <a:cs typeface="Calibri"/>
              </a:rPr>
              <a:t>General Provisions</a:t>
            </a:r>
            <a:endParaRPr kumimoji="0" sz="4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3" name="Slide Number Placeholder 7"/>
          <p:cNvSpPr>
            <a:spLocks noGrp="1"/>
          </p:cNvSpPr>
          <p:nvPr>
            <p:ph type="sldNum" sz="quarter" idx="7"/>
          </p:nvPr>
        </p:nvSpPr>
        <p:spPr>
          <a:xfrm>
            <a:off x="4419599" y="6428740"/>
            <a:ext cx="304800" cy="241300"/>
          </a:xfrm>
        </p:spPr>
        <p:txBody>
          <a:bodyPr/>
          <a:lstStyle/>
          <a:p>
            <a:pPr marL="109855">
              <a:lnSpc>
                <a:spcPts val="1425"/>
              </a:lnSpc>
            </a:pPr>
            <a:fld id="{81D60167-4931-47E6-BA6A-407CBD079E47}" type="slidenum">
              <a:rPr lang="en-US" spc="-5" smtClean="0">
                <a:solidFill>
                  <a:srgbClr val="000000"/>
                </a:solidFill>
              </a:rPr>
              <a:t>8</a:t>
            </a:fld>
            <a:endParaRPr lang="en-US" spc="-5" dirty="0">
              <a:solidFill>
                <a:srgbClr val="000000"/>
              </a:solidFill>
            </a:endParaRPr>
          </a:p>
        </p:txBody>
      </p:sp>
    </p:spTree>
    <p:extLst>
      <p:ext uri="{BB962C8B-B14F-4D97-AF65-F5344CB8AC3E}">
        <p14:creationId xmlns:p14="http://schemas.microsoft.com/office/powerpoint/2010/main" val="40921378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91455" y="1189211"/>
            <a:ext cx="7338253" cy="2541080"/>
          </a:xfrm>
          <a:prstGeom prst="rect">
            <a:avLst/>
          </a:prstGeom>
        </p:spPr>
        <p:txBody>
          <a:bodyPr vert="horz" wrap="square" lIns="0" tIns="78105" rIns="0" bIns="0" rtlCol="0">
            <a:spAutoFit/>
          </a:bodyPr>
          <a:lstStyle/>
          <a:p>
            <a:pPr marL="12700" marR="0" lvl="0" algn="l" defTabSz="914400" rtl="0" eaLnBrk="1" fontAlgn="auto" latinLnBrk="0" hangingPunct="1">
              <a:spcBef>
                <a:spcPts val="600"/>
              </a:spcBef>
              <a:spcAft>
                <a:spcPts val="600"/>
              </a:spcAft>
              <a:buClrTx/>
              <a:buSzTx/>
              <a:tabLst>
                <a:tab pos="184150" algn="l"/>
              </a:tabLst>
              <a:defRPr/>
            </a:pPr>
            <a:r>
              <a:rPr kumimoji="0" sz="2000" b="0" i="0" u="none" strike="noStrike" kern="1200" cap="none" spc="-5" normalizeH="0" baseline="0" noProof="0" dirty="0">
                <a:ln>
                  <a:noFill/>
                </a:ln>
                <a:solidFill>
                  <a:prstClr val="black"/>
                </a:solidFill>
                <a:effectLst/>
                <a:uLnTx/>
                <a:uFillTx/>
                <a:latin typeface="Calibri"/>
                <a:ea typeface="+mn-ea"/>
                <a:cs typeface="Calibri"/>
              </a:rPr>
              <a:t>**Special </a:t>
            </a:r>
            <a:r>
              <a:rPr kumimoji="0" sz="2000" b="0" i="0" u="none" strike="noStrike" kern="1200" cap="none" spc="-10" normalizeH="0" baseline="0" noProof="0" dirty="0">
                <a:ln>
                  <a:noFill/>
                </a:ln>
                <a:solidFill>
                  <a:prstClr val="black"/>
                </a:solidFill>
                <a:effectLst/>
                <a:uLnTx/>
                <a:uFillTx/>
                <a:latin typeface="Calibri"/>
                <a:ea typeface="+mn-ea"/>
                <a:cs typeface="Calibri"/>
              </a:rPr>
              <a:t>note </a:t>
            </a:r>
            <a:r>
              <a:rPr kumimoji="0" sz="2000" b="0" i="0" u="none" strike="noStrike" kern="1200" cap="none" spc="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use </a:t>
            </a:r>
            <a:r>
              <a:rPr kumimoji="0" sz="2000" b="0" i="0" u="none" strike="noStrike" kern="1200" cap="none" spc="0" normalizeH="0" baseline="0" noProof="0" dirty="0">
                <a:ln>
                  <a:noFill/>
                </a:ln>
                <a:solidFill>
                  <a:prstClr val="black"/>
                </a:solidFill>
                <a:effectLst/>
                <a:uLnTx/>
                <a:uFillTx/>
                <a:latin typeface="Calibri"/>
                <a:ea typeface="+mn-ea"/>
                <a:cs typeface="Calibri"/>
              </a:rPr>
              <a:t>the “working” </a:t>
            </a:r>
            <a:r>
              <a:rPr kumimoji="0" sz="2000" b="0" i="0" u="none" strike="noStrike" kern="1200" cap="none" spc="-10" normalizeH="0" baseline="0" noProof="0" dirty="0">
                <a:ln>
                  <a:noFill/>
                </a:ln>
                <a:solidFill>
                  <a:prstClr val="black"/>
                </a:solidFill>
                <a:effectLst/>
                <a:uLnTx/>
                <a:uFillTx/>
                <a:latin typeface="Calibri"/>
                <a:ea typeface="+mn-ea"/>
                <a:cs typeface="Calibri"/>
              </a:rPr>
              <a:t>solicitation documents.</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41910" lvl="0" indent="-346075" algn="l" defTabSz="914400" rtl="0" eaLnBrk="1" fontAlgn="auto" latinLnBrk="0" hangingPunct="1">
              <a:spcBef>
                <a:spcPts val="600"/>
              </a:spcBef>
              <a:spcAft>
                <a:spcPts val="0"/>
              </a:spcAft>
              <a:buClrTx/>
              <a:buSzTx/>
              <a:buFont typeface="Arial"/>
              <a:buChar char="•"/>
              <a:defRPr/>
            </a:pP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I</a:t>
            </a:r>
            <a:r>
              <a:rPr kumimoji="0" sz="2000" b="0" i="0" u="none" strike="noStrike" kern="1200" cap="none" spc="-5" normalizeH="0" baseline="0" noProof="0" dirty="0" smtClean="0">
                <a:ln>
                  <a:noFill/>
                </a:ln>
                <a:solidFill>
                  <a:prstClr val="black"/>
                </a:solidFill>
                <a:effectLst/>
                <a:uLnTx/>
                <a:uFillTx/>
                <a:latin typeface="Calibri"/>
                <a:ea typeface="+mn-ea"/>
                <a:cs typeface="Calibri"/>
              </a:rPr>
              <a:t>ncludes </a:t>
            </a:r>
            <a:r>
              <a:rPr kumimoji="0" sz="2000" b="0" i="0" u="none" strike="noStrike" kern="1200" cap="none" spc="0" normalizeH="0" baseline="0" noProof="0" dirty="0">
                <a:ln>
                  <a:noFill/>
                </a:ln>
                <a:solidFill>
                  <a:prstClr val="black"/>
                </a:solidFill>
                <a:effectLst/>
                <a:uLnTx/>
                <a:uFillTx/>
                <a:latin typeface="Calibri"/>
                <a:ea typeface="+mn-ea"/>
                <a:cs typeface="Calibri"/>
              </a:rPr>
              <a:t>the </a:t>
            </a:r>
            <a:r>
              <a:rPr kumimoji="0" sz="2000" b="0" i="0" u="none" strike="noStrike" kern="1200" cap="none" spc="-15" normalizeH="0" baseline="0" noProof="0" dirty="0">
                <a:ln>
                  <a:noFill/>
                </a:ln>
                <a:solidFill>
                  <a:prstClr val="black"/>
                </a:solidFill>
                <a:effectLst/>
                <a:uLnTx/>
                <a:uFillTx/>
                <a:latin typeface="Calibri"/>
                <a:ea typeface="+mn-ea"/>
                <a:cs typeface="Calibri"/>
              </a:rPr>
              <a:t>required </a:t>
            </a:r>
            <a:r>
              <a:rPr kumimoji="0" sz="2000" b="0" i="0" u="none" strike="noStrike" kern="1200" cap="none" spc="-5" normalizeH="0" baseline="0" noProof="0" dirty="0" smtClean="0">
                <a:ln>
                  <a:noFill/>
                </a:ln>
                <a:solidFill>
                  <a:prstClr val="black"/>
                </a:solidFill>
                <a:effectLst/>
                <a:uLnTx/>
                <a:uFillTx/>
                <a:latin typeface="Calibri"/>
                <a:ea typeface="+mn-ea"/>
                <a:cs typeface="Calibri"/>
              </a:rPr>
              <a:t>and</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su</a:t>
            </a:r>
            <a:r>
              <a:rPr kumimoji="0" sz="2000" b="0" i="0" u="none" strike="noStrike" kern="1200" cap="none" spc="15" normalizeH="0" baseline="0" noProof="0" dirty="0" smtClean="0">
                <a:ln>
                  <a:noFill/>
                </a:ln>
                <a:solidFill>
                  <a:prstClr val="black"/>
                </a:solidFill>
                <a:effectLst/>
                <a:uLnTx/>
                <a:uFillTx/>
                <a:latin typeface="Calibri"/>
                <a:ea typeface="+mn-ea"/>
                <a:cs typeface="Calibri"/>
              </a:rPr>
              <a:t>g</a:t>
            </a:r>
            <a:r>
              <a:rPr kumimoji="0" sz="2000" b="0" i="0" u="none" strike="noStrike" kern="1200" cap="none" spc="-20" normalizeH="0" baseline="0" noProof="0" dirty="0" smtClean="0">
                <a:ln>
                  <a:noFill/>
                </a:ln>
                <a:solidFill>
                  <a:prstClr val="black"/>
                </a:solidFill>
                <a:effectLst/>
                <a:uLnTx/>
                <a:uFillTx/>
                <a:latin typeface="Calibri"/>
                <a:ea typeface="+mn-ea"/>
                <a:cs typeface="Calibri"/>
              </a:rPr>
              <a:t>g</a:t>
            </a:r>
            <a:r>
              <a:rPr kumimoji="0" sz="2000" b="0" i="0" u="none" strike="noStrike" kern="1200" cap="none" spc="-5" normalizeH="0" baseline="0" noProof="0" dirty="0" smtClean="0">
                <a:ln>
                  <a:noFill/>
                </a:ln>
                <a:solidFill>
                  <a:prstClr val="black"/>
                </a:solidFill>
                <a:effectLst/>
                <a:uLnTx/>
                <a:uFillTx/>
                <a:latin typeface="Calibri"/>
                <a:ea typeface="+mn-ea"/>
                <a:cs typeface="Calibri"/>
              </a:rPr>
              <a:t>e</a:t>
            </a:r>
            <a:r>
              <a:rPr kumimoji="0" sz="2000" b="0" i="0" u="none" strike="noStrike" kern="1200" cap="none" spc="-35" normalizeH="0" baseline="0" noProof="0" dirty="0" smtClean="0">
                <a:ln>
                  <a:noFill/>
                </a:ln>
                <a:solidFill>
                  <a:prstClr val="black"/>
                </a:solidFill>
                <a:effectLst/>
                <a:uLnTx/>
                <a:uFillTx/>
                <a:latin typeface="Calibri"/>
                <a:ea typeface="+mn-ea"/>
                <a:cs typeface="Calibri"/>
              </a:rPr>
              <a:t>s</a:t>
            </a:r>
            <a:r>
              <a:rPr kumimoji="0" sz="2000" b="0" i="0" u="none" strike="noStrike" kern="1200" cap="none" spc="-25" normalizeH="0" baseline="0" noProof="0" dirty="0" smtClean="0">
                <a:ln>
                  <a:noFill/>
                </a:ln>
                <a:solidFill>
                  <a:prstClr val="black"/>
                </a:solidFill>
                <a:effectLst/>
                <a:uLnTx/>
                <a:uFillTx/>
                <a:latin typeface="Calibri"/>
                <a:ea typeface="+mn-ea"/>
                <a:cs typeface="Calibri"/>
              </a:rPr>
              <a:t>t</a:t>
            </a:r>
            <a:r>
              <a:rPr kumimoji="0" sz="2000" b="0" i="0" u="none" strike="noStrike" kern="1200" cap="none" spc="-5" normalizeH="0" baseline="0" noProof="0" dirty="0" smtClean="0">
                <a:ln>
                  <a:noFill/>
                </a:ln>
                <a:solidFill>
                  <a:prstClr val="black"/>
                </a:solidFill>
                <a:effectLst/>
                <a:uLnTx/>
                <a:uFillTx/>
                <a:latin typeface="Calibri"/>
                <a:ea typeface="+mn-ea"/>
                <a:cs typeface="Calibri"/>
              </a:rPr>
              <a:t>e</a:t>
            </a:r>
            <a:r>
              <a:rPr kumimoji="0" sz="2000" b="0" i="0" u="none" strike="noStrike" kern="1200" cap="none" spc="0" normalizeH="0" baseline="0" noProof="0" dirty="0" smtClean="0">
                <a:ln>
                  <a:noFill/>
                </a:ln>
                <a:solidFill>
                  <a:prstClr val="black"/>
                </a:solidFill>
                <a:effectLst/>
                <a:uLnTx/>
                <a:uFillTx/>
                <a:latin typeface="Calibri"/>
                <a:ea typeface="+mn-ea"/>
                <a:cs typeface="Calibri"/>
              </a:rPr>
              <a:t>d </a:t>
            </a:r>
            <a:r>
              <a:rPr kumimoji="0" sz="2000" b="0" i="0" u="none" strike="noStrike" kern="1200" cap="none" spc="-35" normalizeH="0" baseline="0" noProof="0" dirty="0">
                <a:ln>
                  <a:noFill/>
                </a:ln>
                <a:solidFill>
                  <a:prstClr val="black"/>
                </a:solidFill>
                <a:effectLst/>
                <a:uLnTx/>
                <a:uFillTx/>
                <a:latin typeface="Calibri"/>
                <a:ea typeface="+mn-ea"/>
                <a:cs typeface="Calibri"/>
              </a:rPr>
              <a:t>s</a:t>
            </a:r>
            <a:r>
              <a:rPr kumimoji="0" sz="2000" b="0" i="0" u="none" strike="noStrike" kern="1200" cap="none" spc="-30" normalizeH="0" baseline="0" noProof="0" dirty="0">
                <a:ln>
                  <a:noFill/>
                </a:ln>
                <a:solidFill>
                  <a:prstClr val="black"/>
                </a:solidFill>
                <a:effectLst/>
                <a:uLnTx/>
                <a:uFillTx/>
                <a:latin typeface="Calibri"/>
                <a:ea typeface="+mn-ea"/>
                <a:cs typeface="Calibri"/>
              </a:rPr>
              <a:t>t</a:t>
            </a:r>
            <a:r>
              <a:rPr kumimoji="0" sz="2000" b="0" i="0" u="none" strike="noStrike" kern="1200" cap="none" spc="0" normalizeH="0" baseline="0" noProof="0" dirty="0">
                <a:ln>
                  <a:noFill/>
                </a:ln>
                <a:solidFill>
                  <a:prstClr val="black"/>
                </a:solidFill>
                <a:effectLst/>
                <a:uLnTx/>
                <a:uFillTx/>
                <a:latin typeface="Calibri"/>
                <a:ea typeface="+mn-ea"/>
                <a:cs typeface="Calibri"/>
              </a:rPr>
              <a:t>a</a:t>
            </a:r>
            <a:r>
              <a:rPr kumimoji="0" sz="2000" b="0" i="0" u="none" strike="noStrike" kern="1200" cap="none" spc="-5" normalizeH="0" baseline="0" noProof="0" dirty="0">
                <a:ln>
                  <a:noFill/>
                </a:ln>
                <a:solidFill>
                  <a:prstClr val="black"/>
                </a:solidFill>
                <a:effectLst/>
                <a:uLnTx/>
                <a:uFillTx/>
                <a:latin typeface="Calibri"/>
                <a:ea typeface="+mn-ea"/>
                <a:cs typeface="Calibri"/>
              </a:rPr>
              <a:t>nd</a:t>
            </a:r>
            <a:r>
              <a:rPr kumimoji="0" sz="2000" b="0" i="0" u="none" strike="noStrike" kern="1200" cap="none" spc="0" normalizeH="0" baseline="0" noProof="0" dirty="0">
                <a:ln>
                  <a:noFill/>
                </a:ln>
                <a:solidFill>
                  <a:prstClr val="black"/>
                </a:solidFill>
                <a:effectLst/>
                <a:uLnTx/>
                <a:uFillTx/>
                <a:latin typeface="Calibri"/>
                <a:ea typeface="+mn-ea"/>
                <a:cs typeface="Calibri"/>
              </a:rPr>
              <a:t>a</a:t>
            </a:r>
            <a:r>
              <a:rPr kumimoji="0" sz="2000" b="0" i="0" u="none" strike="noStrike" kern="1200" cap="none" spc="-40" normalizeH="0" baseline="0" noProof="0" dirty="0">
                <a:ln>
                  <a:noFill/>
                </a:ln>
                <a:solidFill>
                  <a:prstClr val="black"/>
                </a:solidFill>
                <a:effectLst/>
                <a:uLnTx/>
                <a:uFillTx/>
                <a:latin typeface="Calibri"/>
                <a:ea typeface="+mn-ea"/>
                <a:cs typeface="Calibri"/>
              </a:rPr>
              <a:t>r</a:t>
            </a:r>
            <a:r>
              <a:rPr kumimoji="0" sz="2000" b="0" i="0" u="none" strike="noStrike" kern="1200" cap="none" spc="0" normalizeH="0" baseline="0" noProof="0" dirty="0">
                <a:ln>
                  <a:noFill/>
                </a:ln>
                <a:solidFill>
                  <a:prstClr val="black"/>
                </a:solidFill>
                <a:effectLst/>
                <a:uLnTx/>
                <a:uFillTx/>
                <a:latin typeface="Calibri"/>
                <a:ea typeface="+mn-ea"/>
                <a:cs typeface="Calibri"/>
              </a:rPr>
              <a:t>d </a:t>
            </a:r>
            <a:r>
              <a:rPr kumimoji="0" sz="2000" b="0" i="0" u="none" strike="noStrike" kern="1200" cap="none" spc="-5" normalizeH="0" baseline="0" noProof="0" dirty="0">
                <a:ln>
                  <a:noFill/>
                </a:ln>
                <a:solidFill>
                  <a:prstClr val="black"/>
                </a:solidFill>
                <a:effectLst/>
                <a:uLnTx/>
                <a:uFillTx/>
                <a:latin typeface="Calibri"/>
                <a:ea typeface="+mn-ea"/>
                <a:cs typeface="Calibri"/>
              </a:rPr>
              <a:t>c</a:t>
            </a:r>
            <a:r>
              <a:rPr kumimoji="0" sz="2000" b="0" i="0" u="none" strike="noStrike" kern="1200" cap="none" spc="0" normalizeH="0" baseline="0" noProof="0" dirty="0">
                <a:ln>
                  <a:noFill/>
                </a:ln>
                <a:solidFill>
                  <a:prstClr val="black"/>
                </a:solidFill>
                <a:effectLst/>
                <a:uLnTx/>
                <a:uFillTx/>
                <a:latin typeface="Calibri"/>
                <a:ea typeface="+mn-ea"/>
                <a:cs typeface="Calibri"/>
              </a:rPr>
              <a:t>la</a:t>
            </a:r>
            <a:r>
              <a:rPr kumimoji="0" sz="2000" b="0" i="0" u="none" strike="noStrike" kern="1200" cap="none" spc="-5" normalizeH="0" baseline="0" noProof="0" dirty="0">
                <a:ln>
                  <a:noFill/>
                </a:ln>
                <a:solidFill>
                  <a:prstClr val="black"/>
                </a:solidFill>
                <a:effectLst/>
                <a:uLnTx/>
                <a:uFillTx/>
                <a:latin typeface="Calibri"/>
                <a:ea typeface="+mn-ea"/>
                <a:cs typeface="Calibri"/>
              </a:rPr>
              <a:t>use</a:t>
            </a:r>
            <a:r>
              <a:rPr kumimoji="0" sz="2000" b="0" i="0" u="none" strike="noStrike" kern="1200" cap="none" spc="0" normalizeH="0" baseline="0" noProof="0" dirty="0">
                <a:ln>
                  <a:noFill/>
                </a:ln>
                <a:solidFill>
                  <a:prstClr val="black"/>
                </a:solidFill>
                <a:effectLst/>
                <a:uLnTx/>
                <a:uFillTx/>
                <a:latin typeface="Calibri"/>
                <a:ea typeface="+mn-ea"/>
                <a:cs typeface="Calibri"/>
              </a:rPr>
              <a:t>s</a:t>
            </a:r>
            <a:r>
              <a:rPr kumimoji="0" sz="2000" b="0" i="0" u="none" strike="noStrike" kern="1200" cap="none" spc="-5" normalizeH="0" baseline="0" noProof="0" dirty="0">
                <a:ln>
                  <a:noFill/>
                </a:ln>
                <a:solidFill>
                  <a:prstClr val="black"/>
                </a:solidFill>
                <a:effectLst/>
                <a:uLnTx/>
                <a:uFillTx/>
                <a:latin typeface="Calibri"/>
                <a:ea typeface="+mn-ea"/>
                <a:cs typeface="Calibri"/>
              </a:rPr>
              <a:t> </a:t>
            </a:r>
            <a:r>
              <a:rPr kumimoji="0" sz="2000" b="0" i="0" u="none" strike="noStrike" kern="1200" cap="none" spc="-25" normalizeH="0" baseline="0" noProof="0" dirty="0">
                <a:ln>
                  <a:noFill/>
                </a:ln>
                <a:solidFill>
                  <a:prstClr val="black"/>
                </a:solidFill>
                <a:effectLst/>
                <a:uLnTx/>
                <a:uFillTx/>
                <a:latin typeface="Calibri"/>
                <a:ea typeface="+mn-ea"/>
                <a:cs typeface="Calibri"/>
              </a:rPr>
              <a:t>t</a:t>
            </a:r>
            <a:r>
              <a:rPr kumimoji="0" sz="2000" b="0" i="0" u="none" strike="noStrike" kern="1200" cap="none" spc="0" normalizeH="0" baseline="0" noProof="0" dirty="0">
                <a:ln>
                  <a:noFill/>
                </a:ln>
                <a:solidFill>
                  <a:prstClr val="black"/>
                </a:solidFill>
                <a:effectLst/>
                <a:uLnTx/>
                <a:uFillTx/>
                <a:latin typeface="Calibri"/>
                <a:ea typeface="+mn-ea"/>
                <a:cs typeface="Calibri"/>
              </a:rPr>
              <a:t>o</a:t>
            </a:r>
            <a:r>
              <a:rPr kumimoji="0" sz="2000" b="0" i="0" u="none" strike="noStrike" kern="1200" cap="none" spc="-2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b</a:t>
            </a:r>
            <a:r>
              <a:rPr kumimoji="0" sz="2000" b="0" i="0" u="none" strike="noStrike" kern="1200" cap="none" spc="0" normalizeH="0" baseline="0" noProof="0" dirty="0">
                <a:ln>
                  <a:noFill/>
                </a:ln>
                <a:solidFill>
                  <a:prstClr val="black"/>
                </a:solidFill>
                <a:effectLst/>
                <a:uLnTx/>
                <a:uFillTx/>
                <a:latin typeface="Calibri"/>
                <a:ea typeface="+mn-ea"/>
                <a:cs typeface="Calibri"/>
              </a:rPr>
              <a:t>e </a:t>
            </a:r>
            <a:r>
              <a:rPr kumimoji="0" sz="2000" b="0" i="0" u="none" strike="noStrike" kern="1200" cap="none" spc="-5" normalizeH="0" baseline="0" noProof="0" dirty="0">
                <a:ln>
                  <a:noFill/>
                </a:ln>
                <a:solidFill>
                  <a:prstClr val="black"/>
                </a:solidFill>
                <a:effectLst/>
                <a:uLnTx/>
                <a:uFillTx/>
                <a:latin typeface="Calibri"/>
                <a:ea typeface="+mn-ea"/>
                <a:cs typeface="Calibri"/>
              </a:rPr>
              <a:t>use</a:t>
            </a:r>
            <a:r>
              <a:rPr kumimoji="0" sz="2000" b="0" i="0" u="none" strike="noStrike" kern="1200" cap="none" spc="0" normalizeH="0" baseline="0" noProof="0" dirty="0">
                <a:ln>
                  <a:noFill/>
                </a:ln>
                <a:solidFill>
                  <a:prstClr val="black"/>
                </a:solidFill>
                <a:effectLst/>
                <a:uLnTx/>
                <a:uFillTx/>
                <a:latin typeface="Calibri"/>
                <a:ea typeface="+mn-ea"/>
                <a:cs typeface="Calibri"/>
              </a:rPr>
              <a:t>d in</a:t>
            </a:r>
            <a:r>
              <a:rPr kumimoji="0" sz="2000" b="0" i="0" u="none" strike="noStrike" kern="1200" cap="none" spc="-5" normalizeH="0" baseline="0" noProof="0" dirty="0">
                <a:ln>
                  <a:noFill/>
                </a:ln>
                <a:solidFill>
                  <a:prstClr val="black"/>
                </a:solidFill>
                <a:effectLst/>
                <a:uLnTx/>
                <a:uFillTx/>
                <a:latin typeface="Calibri"/>
                <a:ea typeface="+mn-ea"/>
                <a:cs typeface="Calibri"/>
              </a:rPr>
              <a:t> </a:t>
            </a:r>
            <a:r>
              <a:rPr kumimoji="0" sz="2000" b="0" i="0" u="none" strike="noStrike" kern="1200" cap="none" spc="-35" normalizeH="0" baseline="0" noProof="0" dirty="0">
                <a:ln>
                  <a:noFill/>
                </a:ln>
                <a:solidFill>
                  <a:prstClr val="black"/>
                </a:solidFill>
                <a:effectLst/>
                <a:uLnTx/>
                <a:uFillTx/>
                <a:latin typeface="Calibri"/>
                <a:ea typeface="+mn-ea"/>
                <a:cs typeface="Calibri"/>
              </a:rPr>
              <a:t>st</a:t>
            </a:r>
            <a:r>
              <a:rPr kumimoji="0" sz="2000" b="0" i="0" u="none" strike="noStrike" kern="1200" cap="none" spc="-25" normalizeH="0" baseline="0" noProof="0" dirty="0">
                <a:ln>
                  <a:noFill/>
                </a:ln>
                <a:solidFill>
                  <a:prstClr val="black"/>
                </a:solidFill>
                <a:effectLst/>
                <a:uLnTx/>
                <a:uFillTx/>
                <a:latin typeface="Calibri"/>
                <a:ea typeface="+mn-ea"/>
                <a:cs typeface="Calibri"/>
              </a:rPr>
              <a:t>at</a:t>
            </a:r>
            <a:r>
              <a:rPr kumimoji="0" sz="2000" b="0" i="0" u="none" strike="noStrike" kern="1200" cap="none" spc="0" normalizeH="0" baseline="0" noProof="0" dirty="0">
                <a:ln>
                  <a:noFill/>
                </a:ln>
                <a:solidFill>
                  <a:prstClr val="black"/>
                </a:solidFill>
                <a:effectLst/>
                <a:uLnTx/>
                <a:uFillTx/>
                <a:latin typeface="Calibri"/>
                <a:ea typeface="+mn-ea"/>
                <a:cs typeface="Calibri"/>
              </a:rPr>
              <a:t>e</a:t>
            </a:r>
            <a:r>
              <a:rPr kumimoji="0" sz="2000" b="0" i="0" u="none" strike="noStrike" kern="1200" cap="none" spc="-1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so</a:t>
            </a:r>
            <a:r>
              <a:rPr kumimoji="0" sz="2000" b="0" i="0" u="none" strike="noStrike" kern="1200" cap="none" spc="0" normalizeH="0" baseline="0" noProof="0" dirty="0" smtClean="0">
                <a:ln>
                  <a:noFill/>
                </a:ln>
                <a:solidFill>
                  <a:prstClr val="black"/>
                </a:solidFill>
                <a:effectLst/>
                <a:uLnTx/>
                <a:uFillTx/>
                <a:latin typeface="Calibri"/>
                <a:ea typeface="+mn-ea"/>
                <a:cs typeface="Calibri"/>
              </a:rPr>
              <a:t>li</a:t>
            </a:r>
            <a:r>
              <a:rPr kumimoji="0" sz="2000" b="0" i="0" u="none" strike="noStrike" kern="1200" cap="none" spc="-5" normalizeH="0" baseline="0" noProof="0" dirty="0" smtClean="0">
                <a:ln>
                  <a:noFill/>
                </a:ln>
                <a:solidFill>
                  <a:prstClr val="black"/>
                </a:solidFill>
                <a:effectLst/>
                <a:uLnTx/>
                <a:uFillTx/>
                <a:latin typeface="Calibri"/>
                <a:ea typeface="+mn-ea"/>
                <a:cs typeface="Calibri"/>
              </a:rPr>
              <a:t>c</a:t>
            </a:r>
            <a:r>
              <a:rPr kumimoji="0" sz="2000" b="0" i="0" u="none" strike="noStrike" kern="1200" cap="none" spc="0" normalizeH="0" baseline="0" noProof="0" dirty="0" smtClean="0">
                <a:ln>
                  <a:noFill/>
                </a:ln>
                <a:solidFill>
                  <a:prstClr val="black"/>
                </a:solidFill>
                <a:effectLst/>
                <a:uLnTx/>
                <a:uFillTx/>
                <a:latin typeface="Calibri"/>
                <a:ea typeface="+mn-ea"/>
                <a:cs typeface="Calibri"/>
              </a:rPr>
              <a:t>i</a:t>
            </a:r>
            <a:r>
              <a:rPr kumimoji="0" sz="2000" b="0" i="0" u="none" strike="noStrike" kern="1200" cap="none" spc="-30" normalizeH="0" baseline="0" noProof="0" dirty="0" smtClean="0">
                <a:ln>
                  <a:noFill/>
                </a:ln>
                <a:solidFill>
                  <a:prstClr val="black"/>
                </a:solidFill>
                <a:effectLst/>
                <a:uLnTx/>
                <a:uFillTx/>
                <a:latin typeface="Calibri"/>
                <a:ea typeface="+mn-ea"/>
                <a:cs typeface="Calibri"/>
              </a:rPr>
              <a:t>t</a:t>
            </a:r>
            <a:r>
              <a:rPr kumimoji="0" sz="2000" b="0" i="0" u="none" strike="noStrike" kern="1200" cap="none" spc="-25" normalizeH="0" baseline="0" noProof="0" dirty="0" smtClean="0">
                <a:ln>
                  <a:noFill/>
                </a:ln>
                <a:solidFill>
                  <a:prstClr val="black"/>
                </a:solidFill>
                <a:effectLst/>
                <a:uLnTx/>
                <a:uFillTx/>
                <a:latin typeface="Calibri"/>
                <a:ea typeface="+mn-ea"/>
                <a:cs typeface="Calibri"/>
              </a:rPr>
              <a:t>a</a:t>
            </a:r>
            <a:r>
              <a:rPr kumimoji="0" sz="2000" b="0" i="0" u="none" strike="noStrike" kern="1200" cap="none" spc="0" normalizeH="0" baseline="0" noProof="0" dirty="0" smtClean="0">
                <a:ln>
                  <a:noFill/>
                </a:ln>
                <a:solidFill>
                  <a:prstClr val="black"/>
                </a:solidFill>
                <a:effectLst/>
                <a:uLnTx/>
                <a:uFillTx/>
                <a:latin typeface="Calibri"/>
                <a:ea typeface="+mn-ea"/>
                <a:cs typeface="Calibri"/>
              </a:rPr>
              <a:t>ti</a:t>
            </a:r>
            <a:r>
              <a:rPr kumimoji="0" sz="2000" b="0" i="0" u="none" strike="noStrike" kern="1200" cap="none" spc="-10" normalizeH="0" baseline="0" noProof="0" dirty="0" smtClean="0">
                <a:ln>
                  <a:noFill/>
                </a:ln>
                <a:solidFill>
                  <a:prstClr val="black"/>
                </a:solidFill>
                <a:effectLst/>
                <a:uLnTx/>
                <a:uFillTx/>
                <a:latin typeface="Calibri"/>
                <a:ea typeface="+mn-ea"/>
                <a:cs typeface="Calibri"/>
              </a:rPr>
              <a:t>o</a:t>
            </a:r>
            <a:r>
              <a:rPr kumimoji="0" sz="2000" b="0" i="0" u="none" strike="noStrike" kern="1200" cap="none" spc="-5" normalizeH="0" baseline="0" noProof="0" dirty="0" smtClean="0">
                <a:ln>
                  <a:noFill/>
                </a:ln>
                <a:solidFill>
                  <a:prstClr val="black"/>
                </a:solidFill>
                <a:effectLst/>
                <a:uLnTx/>
                <a:uFillTx/>
                <a:latin typeface="Calibri"/>
                <a:ea typeface="+mn-ea"/>
                <a:cs typeface="Calibri"/>
              </a:rPr>
              <a:t>ns</a:t>
            </a:r>
            <a:r>
              <a:rPr kumimoji="0" sz="2000" b="0" i="0" u="none" strike="noStrike" kern="1200" cap="none" spc="0" normalizeH="0" baseline="0" noProof="0" dirty="0" smtClean="0">
                <a:ln>
                  <a:noFill/>
                </a:ln>
                <a:solidFill>
                  <a:prstClr val="black"/>
                </a:solidFill>
                <a:effectLst/>
                <a:uLnTx/>
                <a:uFillTx/>
                <a:latin typeface="Calibri"/>
                <a:ea typeface="+mn-ea"/>
                <a:cs typeface="Calibri"/>
              </a:rPr>
              <a:t>.</a:t>
            </a:r>
            <a:endParaRPr kumimoji="0" lang="en-US" sz="2000" b="0" i="0" u="none" strike="noStrike" kern="1200" cap="none" spc="0" normalizeH="0" baseline="0" noProof="0" dirty="0" smtClean="0">
              <a:ln>
                <a:noFill/>
              </a:ln>
              <a:solidFill>
                <a:prstClr val="black"/>
              </a:solidFill>
              <a:effectLst/>
              <a:uLnTx/>
              <a:uFillTx/>
              <a:latin typeface="Calibri"/>
              <a:ea typeface="+mn-ea"/>
              <a:cs typeface="Calibri"/>
            </a:endParaRPr>
          </a:p>
          <a:p>
            <a:pPr marL="346075" marR="41910" lvl="0" indent="-346075" algn="l" defTabSz="914400" rtl="0" eaLnBrk="1" fontAlgn="auto" latinLnBrk="0" hangingPunct="1">
              <a:spcBef>
                <a:spcPts val="600"/>
              </a:spcBef>
              <a:spcAft>
                <a:spcPts val="0"/>
              </a:spcAft>
              <a:buClrTx/>
              <a:buSzTx/>
              <a:buFont typeface="Arial"/>
              <a:buChar char="•"/>
              <a:defRPr/>
            </a:pPr>
            <a:r>
              <a:rPr kumimoji="0" lang="en-US" sz="2000" b="0" i="0" u="none" strike="noStrike" kern="1200" cap="none" spc="0" normalizeH="0" baseline="0" noProof="0" dirty="0" smtClean="0">
                <a:ln>
                  <a:noFill/>
                </a:ln>
                <a:solidFill>
                  <a:prstClr val="black"/>
                </a:solidFill>
                <a:effectLst/>
                <a:uLnTx/>
                <a:uFillTx/>
                <a:latin typeface="Calibri"/>
                <a:ea typeface="+mn-ea"/>
                <a:cs typeface="Calibri"/>
              </a:rPr>
              <a:t>You </a:t>
            </a:r>
            <a:r>
              <a:rPr kumimoji="0" sz="2000" b="0" i="0" u="none" strike="noStrike" kern="1200" cap="none" spc="0" normalizeH="0" baseline="0" noProof="0" dirty="0" smtClean="0">
                <a:ln>
                  <a:noFill/>
                </a:ln>
                <a:solidFill>
                  <a:prstClr val="black"/>
                </a:solidFill>
                <a:effectLst/>
                <a:uLnTx/>
                <a:uFillTx/>
                <a:latin typeface="Calibri"/>
                <a:ea typeface="+mn-ea"/>
                <a:cs typeface="Calibri"/>
              </a:rPr>
              <a:t>will </a:t>
            </a:r>
            <a:r>
              <a:rPr kumimoji="0" sz="2000" b="0" i="0" u="none" strike="noStrike" kern="1200" cap="none" spc="-5" normalizeH="0" baseline="0" noProof="0" dirty="0">
                <a:ln>
                  <a:noFill/>
                </a:ln>
                <a:solidFill>
                  <a:prstClr val="black"/>
                </a:solidFill>
                <a:effectLst/>
                <a:uLnTx/>
                <a:uFillTx/>
                <a:latin typeface="Calibri"/>
                <a:ea typeface="+mn-ea"/>
                <a:cs typeface="Calibri"/>
              </a:rPr>
              <a:t>find </a:t>
            </a:r>
            <a:r>
              <a:rPr kumimoji="0" sz="2000" b="0" i="0" u="none" strike="noStrike" kern="1200" cap="none" spc="-15" normalizeH="0" baseline="0" noProof="0" dirty="0">
                <a:ln>
                  <a:noFill/>
                </a:ln>
                <a:solidFill>
                  <a:prstClr val="black"/>
                </a:solidFill>
                <a:effectLst/>
                <a:uLnTx/>
                <a:uFillTx/>
                <a:latin typeface="Calibri"/>
                <a:ea typeface="+mn-ea"/>
                <a:cs typeface="Calibri"/>
              </a:rPr>
              <a:t>standard </a:t>
            </a:r>
            <a:r>
              <a:rPr kumimoji="0" sz="2000" b="0" i="0" u="none" strike="noStrike" kern="1200" cap="none" spc="-5" normalizeH="0" baseline="0" noProof="0" dirty="0">
                <a:ln>
                  <a:noFill/>
                </a:ln>
                <a:solidFill>
                  <a:prstClr val="black"/>
                </a:solidFill>
                <a:effectLst/>
                <a:uLnTx/>
                <a:uFillTx/>
                <a:latin typeface="Calibri"/>
                <a:ea typeface="+mn-ea"/>
                <a:cs typeface="Calibri"/>
              </a:rPr>
              <a:t>Definitions. </a:t>
            </a:r>
            <a:r>
              <a:rPr kumimoji="0" sz="2000" b="0" i="0" u="none" strike="noStrike" kern="1200" cap="none" spc="-60" normalizeH="0" baseline="0" noProof="0" dirty="0">
                <a:ln>
                  <a:noFill/>
                </a:ln>
                <a:solidFill>
                  <a:prstClr val="black"/>
                </a:solidFill>
                <a:effectLst/>
                <a:uLnTx/>
                <a:uFillTx/>
                <a:latin typeface="Calibri"/>
                <a:ea typeface="+mn-ea"/>
                <a:cs typeface="Calibri"/>
              </a:rPr>
              <a:t>You </a:t>
            </a:r>
            <a:r>
              <a:rPr kumimoji="0" sz="2000" b="0" i="0" u="none" strike="noStrike" kern="1200" cap="none" spc="-15" normalizeH="0" baseline="0" noProof="0" dirty="0">
                <a:ln>
                  <a:noFill/>
                </a:ln>
                <a:solidFill>
                  <a:prstClr val="black"/>
                </a:solidFill>
                <a:effectLst/>
                <a:uLnTx/>
                <a:uFillTx/>
                <a:latin typeface="Calibri"/>
                <a:ea typeface="+mn-ea"/>
                <a:cs typeface="Calibri"/>
              </a:rPr>
              <a:t>may </a:t>
            </a:r>
            <a:r>
              <a:rPr kumimoji="0" lang="en-US" sz="2000" b="0" i="0" u="none" strike="noStrike" kern="1200" cap="none" spc="-15" normalizeH="0" baseline="0" noProof="0" dirty="0" smtClean="0">
                <a:ln>
                  <a:noFill/>
                </a:ln>
                <a:solidFill>
                  <a:prstClr val="black"/>
                </a:solidFill>
                <a:effectLst/>
                <a:uLnTx/>
                <a:uFillTx/>
                <a:latin typeface="Calibri"/>
                <a:ea typeface="+mn-ea"/>
                <a:cs typeface="Calibri"/>
              </a:rPr>
              <a:t>also </a:t>
            </a:r>
            <a:r>
              <a:rPr kumimoji="0" sz="2000" b="0" i="0" u="none" strike="noStrike" kern="1200" cap="none" spc="-5" normalizeH="0" baseline="0" noProof="0" dirty="0" smtClean="0">
                <a:ln>
                  <a:noFill/>
                </a:ln>
                <a:solidFill>
                  <a:prstClr val="black"/>
                </a:solidFill>
                <a:effectLst/>
                <a:uLnTx/>
                <a:uFillTx/>
                <a:latin typeface="Calibri"/>
                <a:ea typeface="+mn-ea"/>
                <a:cs typeface="Calibri"/>
              </a:rPr>
              <a:t>need</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5" normalizeH="0" baseline="0" noProof="0" dirty="0" smtClean="0">
                <a:ln>
                  <a:noFill/>
                </a:ln>
                <a:solidFill>
                  <a:prstClr val="black"/>
                </a:solidFill>
                <a:effectLst/>
                <a:uLnTx/>
                <a:uFillTx/>
                <a:latin typeface="Calibri"/>
                <a:ea typeface="+mn-ea"/>
                <a:cs typeface="Calibri"/>
              </a:rPr>
              <a:t>to </a:t>
            </a:r>
            <a:r>
              <a:rPr kumimoji="0" sz="2000" b="0" i="0" u="none" strike="noStrike" kern="1200" cap="none" spc="-5" normalizeH="0" baseline="0" noProof="0" dirty="0" smtClean="0">
                <a:ln>
                  <a:noFill/>
                </a:ln>
                <a:solidFill>
                  <a:prstClr val="black"/>
                </a:solidFill>
                <a:effectLst/>
                <a:uLnTx/>
                <a:uFillTx/>
                <a:latin typeface="Calibri"/>
                <a:ea typeface="+mn-ea"/>
                <a:cs typeface="Calibri"/>
              </a:rPr>
              <a:t>add </a:t>
            </a:r>
            <a:r>
              <a:rPr kumimoji="0" sz="2000" b="0" i="0" u="none" strike="noStrike" kern="1200" cap="none" spc="0" normalizeH="0" baseline="0" noProof="0" dirty="0">
                <a:ln>
                  <a:noFill/>
                </a:ln>
                <a:solidFill>
                  <a:prstClr val="black"/>
                </a:solidFill>
                <a:effectLst/>
                <a:uLnTx/>
                <a:uFillTx/>
                <a:latin typeface="Calibri"/>
                <a:ea typeface="+mn-ea"/>
                <a:cs typeface="Calibri"/>
              </a:rPr>
              <a:t>a </a:t>
            </a:r>
            <a:r>
              <a:rPr kumimoji="0" sz="2000" b="0" i="0" u="none" strike="noStrike" kern="1200" cap="none" spc="-5" normalizeH="0" baseline="0" noProof="0" dirty="0">
                <a:ln>
                  <a:noFill/>
                </a:ln>
                <a:solidFill>
                  <a:prstClr val="black"/>
                </a:solidFill>
                <a:effectLst/>
                <a:uLnTx/>
                <a:uFillTx/>
                <a:latin typeface="Calibri"/>
                <a:ea typeface="+mn-ea"/>
                <a:cs typeface="Calibri"/>
              </a:rPr>
              <a:t>Definitions section </a:t>
            </a:r>
            <a:r>
              <a:rPr kumimoji="0" sz="2000" b="0" i="0" u="none" strike="noStrike" kern="1200" cap="none" spc="-15" normalizeH="0" baseline="0" noProof="0" dirty="0">
                <a:ln>
                  <a:noFill/>
                </a:ln>
                <a:solidFill>
                  <a:prstClr val="black"/>
                </a:solidFill>
                <a:effectLst/>
                <a:uLnTx/>
                <a:uFillTx/>
                <a:latin typeface="Calibri"/>
                <a:ea typeface="+mn-ea"/>
                <a:cs typeface="Calibri"/>
              </a:rPr>
              <a:t>to your </a:t>
            </a:r>
            <a:r>
              <a:rPr kumimoji="0" sz="2000" b="0" i="0" u="none" strike="noStrike" kern="1200" cap="none" spc="-5" normalizeH="0" baseline="0" noProof="0" dirty="0">
                <a:ln>
                  <a:noFill/>
                </a:ln>
                <a:solidFill>
                  <a:prstClr val="black"/>
                </a:solidFill>
                <a:effectLst/>
                <a:uLnTx/>
                <a:uFillTx/>
                <a:latin typeface="Calibri"/>
                <a:ea typeface="+mn-ea"/>
                <a:cs typeface="Calibri"/>
              </a:rPr>
              <a:t>Section </a:t>
            </a:r>
            <a:r>
              <a:rPr kumimoji="0" sz="2000" b="0" i="0" u="none" strike="noStrike" kern="1200" cap="none" spc="0" normalizeH="0" baseline="0" noProof="0" dirty="0">
                <a:ln>
                  <a:noFill/>
                </a:ln>
                <a:solidFill>
                  <a:prstClr val="black"/>
                </a:solidFill>
                <a:effectLst/>
                <a:uLnTx/>
                <a:uFillTx/>
                <a:latin typeface="Calibri"/>
                <a:ea typeface="+mn-ea"/>
                <a:cs typeface="Calibri"/>
              </a:rPr>
              <a:t>B </a:t>
            </a:r>
            <a:r>
              <a:rPr kumimoji="0" sz="2000" b="0" i="0" u="none" strike="noStrike" kern="1200" cap="none" spc="-5" normalizeH="0" baseline="0" noProof="0" dirty="0">
                <a:ln>
                  <a:noFill/>
                </a:ln>
                <a:solidFill>
                  <a:prstClr val="black"/>
                </a:solidFill>
                <a:effectLst/>
                <a:uLnTx/>
                <a:uFillTx/>
                <a:latin typeface="Calibri"/>
                <a:ea typeface="+mn-ea"/>
                <a:cs typeface="Calibri"/>
              </a:rPr>
              <a:t>(</a:t>
            </a:r>
            <a:r>
              <a:rPr kumimoji="0" sz="2000" b="0" i="0" u="none" strike="noStrike" kern="1200" cap="none" spc="-5" normalizeH="0" baseline="0" noProof="0" dirty="0" smtClean="0">
                <a:ln>
                  <a:noFill/>
                </a:ln>
                <a:solidFill>
                  <a:prstClr val="black"/>
                </a:solidFill>
                <a:effectLst/>
                <a:uLnTx/>
                <a:uFillTx/>
                <a:latin typeface="Calibri"/>
                <a:ea typeface="+mn-ea"/>
                <a:cs typeface="Calibri"/>
              </a:rPr>
              <a:t>Special</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Provisions</a:t>
            </a:r>
            <a:r>
              <a:rPr kumimoji="0" sz="2000" b="0" i="0" u="none" strike="noStrike" kern="1200" cap="none" spc="-10" normalizeH="0" baseline="0" noProof="0" dirty="0">
                <a:ln>
                  <a:noFill/>
                </a:ln>
                <a:solidFill>
                  <a:prstClr val="black"/>
                </a:solidFill>
                <a:effectLst/>
                <a:uLnTx/>
                <a:uFillTx/>
                <a:latin typeface="Calibri"/>
                <a:ea typeface="+mn-ea"/>
                <a:cs typeface="Calibri"/>
              </a:rPr>
              <a:t>).</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5080" lvl="0" indent="-346075" algn="l" defTabSz="914400" rtl="0" eaLnBrk="1" fontAlgn="auto" latinLnBrk="0" hangingPunct="1">
              <a:spcBef>
                <a:spcPts val="600"/>
              </a:spcBef>
              <a:spcAft>
                <a:spcPts val="0"/>
              </a:spcAft>
              <a:buClrTx/>
              <a:buSzTx/>
              <a:buFont typeface="Arial"/>
              <a:buChar char="•"/>
              <a:defRPr/>
            </a:pPr>
            <a:r>
              <a:rPr kumimoji="0" lang="en-US" sz="2000" b="0" i="0" u="none" strike="noStrike" kern="1200" cap="none" spc="-15" normalizeH="0" baseline="0" noProof="0" dirty="0" smtClean="0">
                <a:ln>
                  <a:noFill/>
                </a:ln>
                <a:solidFill>
                  <a:prstClr val="black"/>
                </a:solidFill>
                <a:effectLst/>
                <a:uLnTx/>
                <a:uFillTx/>
                <a:latin typeface="Calibri"/>
                <a:ea typeface="+mn-ea"/>
                <a:cs typeface="Calibri"/>
              </a:rPr>
              <a:t>C</a:t>
            </a:r>
            <a:r>
              <a:rPr kumimoji="0" sz="2000" b="0" i="0" u="none" strike="noStrike" kern="1200" cap="none" spc="-15" normalizeH="0" baseline="0" noProof="0" dirty="0" smtClean="0">
                <a:ln>
                  <a:noFill/>
                </a:ln>
                <a:solidFill>
                  <a:prstClr val="black"/>
                </a:solidFill>
                <a:effectLst/>
                <a:uLnTx/>
                <a:uFillTx/>
                <a:latin typeface="Calibri"/>
                <a:ea typeface="+mn-ea"/>
                <a:cs typeface="Calibri"/>
              </a:rPr>
              <a:t>ontains </a:t>
            </a:r>
            <a:r>
              <a:rPr kumimoji="0" sz="2000" b="0" i="0" u="none" strike="noStrike" kern="1200" cap="none" spc="-5" normalizeH="0" baseline="0" noProof="0" dirty="0">
                <a:ln>
                  <a:noFill/>
                </a:ln>
                <a:solidFill>
                  <a:prstClr val="black"/>
                </a:solidFill>
                <a:effectLst/>
                <a:uLnTx/>
                <a:uFillTx/>
                <a:latin typeface="Calibri"/>
                <a:ea typeface="+mn-ea"/>
                <a:cs typeface="Calibri"/>
              </a:rPr>
              <a:t>basic (but not specific) </a:t>
            </a:r>
            <a:r>
              <a:rPr kumimoji="0" sz="2000" b="0" i="0" u="none" strike="noStrike" kern="1200" cap="none" spc="-10" normalizeH="0" baseline="0" noProof="0" dirty="0">
                <a:ln>
                  <a:noFill/>
                </a:ln>
                <a:solidFill>
                  <a:prstClr val="black"/>
                </a:solidFill>
                <a:effectLst/>
                <a:uLnTx/>
                <a:uFillTx/>
                <a:latin typeface="Calibri"/>
                <a:ea typeface="+mn-ea"/>
                <a:cs typeface="Calibri"/>
              </a:rPr>
              <a:t>instructions </a:t>
            </a:r>
            <a:r>
              <a:rPr kumimoji="0" sz="2000" b="0" i="0" u="none" strike="noStrike" kern="1200" cap="none" spc="-5" normalizeH="0" baseline="0" noProof="0" dirty="0">
                <a:ln>
                  <a:noFill/>
                </a:ln>
                <a:solidFill>
                  <a:prstClr val="black"/>
                </a:solidFill>
                <a:effectLst/>
                <a:uLnTx/>
                <a:uFillTx/>
                <a:latin typeface="Calibri"/>
                <a:ea typeface="+mn-ea"/>
                <a:cs typeface="Calibri"/>
              </a:rPr>
              <a:t>on bid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submittal</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and </a:t>
            </a:r>
            <a:r>
              <a:rPr kumimoji="0" sz="2000" b="0" i="0" u="none" strike="noStrike" kern="1200" cap="none" spc="-5" normalizeH="0" baseline="0" noProof="0" dirty="0">
                <a:ln>
                  <a:noFill/>
                </a:ln>
                <a:solidFill>
                  <a:prstClr val="black"/>
                </a:solidFill>
                <a:effectLst/>
                <a:uLnTx/>
                <a:uFillTx/>
                <a:latin typeface="Calibri"/>
                <a:ea typeface="+mn-ea"/>
                <a:cs typeface="Calibri"/>
              </a:rPr>
              <a:t>Amendments or</a:t>
            </a:r>
            <a:r>
              <a:rPr kumimoji="0" sz="2000" b="0" i="0" u="none" strike="noStrike" kern="1200" cap="none" spc="-15" normalizeH="0" baseline="0" noProof="0" dirty="0">
                <a:ln>
                  <a:noFill/>
                </a:ln>
                <a:solidFill>
                  <a:prstClr val="black"/>
                </a:solidFill>
                <a:effectLst/>
                <a:uLnTx/>
                <a:uFillTx/>
                <a:latin typeface="Calibri"/>
                <a:ea typeface="+mn-ea"/>
                <a:cs typeface="Calibri"/>
              </a:rPr>
              <a:t> </a:t>
            </a:r>
            <a:r>
              <a:rPr kumimoji="0" sz="2000" b="0" i="0" u="none" strike="noStrike" kern="1200" cap="none" spc="-10" normalizeH="0" baseline="0" noProof="0" dirty="0">
                <a:ln>
                  <a:noFill/>
                </a:ln>
                <a:solidFill>
                  <a:prstClr val="black"/>
                </a:solidFill>
                <a:effectLst/>
                <a:uLnTx/>
                <a:uFillTx/>
                <a:latin typeface="Calibri"/>
                <a:ea typeface="+mn-ea"/>
                <a:cs typeface="Calibri"/>
              </a:rPr>
              <a:t>Changes.</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53250" y="238169"/>
            <a:ext cx="859075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General Provisions</a:t>
            </a:r>
            <a:endParaRPr sz="320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9</a:t>
            </a:fld>
            <a:endParaRPr lang="en-US" spc="-5" dirty="0">
              <a:solidFill>
                <a:srgbClr val="000000"/>
              </a:solidFill>
            </a:endParaRPr>
          </a:p>
        </p:txBody>
      </p:sp>
    </p:spTree>
    <p:extLst>
      <p:ext uri="{BB962C8B-B14F-4D97-AF65-F5344CB8AC3E}">
        <p14:creationId xmlns:p14="http://schemas.microsoft.com/office/powerpoint/2010/main" val="42128826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745353" y="1016696"/>
            <a:ext cx="7053942" cy="4972515"/>
          </a:xfrm>
          <a:prstGeom prst="rect">
            <a:avLst/>
          </a:prstGeom>
        </p:spPr>
        <p:txBody>
          <a:bodyPr vert="horz" wrap="square" lIns="0" tIns="45085" rIns="0" bIns="0" rtlCol="0">
            <a:spAutoFit/>
          </a:bodyPr>
          <a:lstStyle/>
          <a:p>
            <a:pPr defTabSz="914400">
              <a:spcBef>
                <a:spcPts val="600"/>
              </a:spcBef>
              <a:tabLst>
                <a:tab pos="184150" algn="l"/>
              </a:tabLst>
              <a:defRPr/>
            </a:pPr>
            <a:r>
              <a:rPr lang="en-US" sz="1400" b="1" dirty="0" smtClean="0">
                <a:solidFill>
                  <a:prstClr val="black"/>
                </a:solidFill>
                <a:uFill>
                  <a:solidFill>
                    <a:srgbClr val="000000"/>
                  </a:solidFill>
                </a:uFill>
                <a:cs typeface="Calibri"/>
              </a:rPr>
              <a:t>A.1.</a:t>
            </a:r>
            <a:r>
              <a:rPr lang="en-US" sz="1400" b="1" spc="-5" dirty="0" smtClean="0">
                <a:solidFill>
                  <a:prstClr val="black"/>
                </a:solidFill>
                <a:uFill>
                  <a:solidFill>
                    <a:srgbClr val="000000"/>
                  </a:solidFill>
                </a:uFill>
                <a:cs typeface="Calibri"/>
              </a:rPr>
              <a:t> </a:t>
            </a:r>
            <a:r>
              <a:rPr lang="en-US" sz="1400" b="1" spc="-5" dirty="0">
                <a:solidFill>
                  <a:prstClr val="black"/>
                </a:solidFill>
                <a:uFill>
                  <a:solidFill>
                    <a:srgbClr val="000000"/>
                  </a:solidFill>
                </a:uFill>
                <a:cs typeface="Calibri"/>
              </a:rPr>
              <a:t>Definitions</a:t>
            </a:r>
            <a:endParaRPr lang="en-US" sz="1400" dirty="0">
              <a:solidFill>
                <a:prstClr val="black"/>
              </a:solidFill>
              <a:cs typeface="Calibri"/>
            </a:endParaRPr>
          </a:p>
          <a:p>
            <a:pPr marL="12700" marR="0" lvl="0" algn="l" defTabSz="914400" rtl="0" eaLnBrk="1" fontAlgn="auto" latinLnBrk="0" hangingPunct="1">
              <a:spcBef>
                <a:spcPts val="600"/>
              </a:spcBef>
              <a:spcAft>
                <a:spcPts val="0"/>
              </a:spcAft>
              <a:buClrTx/>
              <a:buSzTx/>
              <a:tabLst>
                <a:tab pos="184150" algn="l"/>
              </a:tabLst>
              <a:defRPr/>
            </a:pPr>
            <a:r>
              <a:rPr kumimoji="0" sz="1400" b="0" i="0" u="none" strike="noStrike" kern="1200" cap="none" spc="0" normalizeH="0" baseline="0" noProof="0" dirty="0" smtClean="0">
                <a:ln>
                  <a:noFill/>
                </a:ln>
                <a:solidFill>
                  <a:prstClr val="black"/>
                </a:solidFill>
                <a:effectLst/>
                <a:uLnTx/>
                <a:uFillTx/>
                <a:latin typeface="Calibri"/>
                <a:cs typeface="Calibri"/>
              </a:rPr>
              <a:t>As </a:t>
            </a:r>
            <a:r>
              <a:rPr kumimoji="0" sz="1400" b="0" i="0" u="none" strike="noStrike" kern="1200" cap="none" spc="-5" normalizeH="0" baseline="0" noProof="0" dirty="0">
                <a:ln>
                  <a:noFill/>
                </a:ln>
                <a:solidFill>
                  <a:prstClr val="black"/>
                </a:solidFill>
                <a:effectLst/>
                <a:uLnTx/>
                <a:uFillTx/>
                <a:latin typeface="Calibri"/>
                <a:cs typeface="Calibri"/>
              </a:rPr>
              <a:t>used herein, </a:t>
            </a:r>
            <a:r>
              <a:rPr kumimoji="0" sz="1400" b="0" i="0" u="none" strike="noStrike" kern="1200" cap="none" spc="0" normalizeH="0" baseline="0" noProof="0" dirty="0">
                <a:ln>
                  <a:noFill/>
                </a:ln>
                <a:solidFill>
                  <a:prstClr val="black"/>
                </a:solidFill>
                <a:effectLst/>
                <a:uLnTx/>
                <a:uFillTx/>
                <a:latin typeface="Calibri"/>
                <a:cs typeface="Calibri"/>
              </a:rPr>
              <a:t>the </a:t>
            </a:r>
            <a:r>
              <a:rPr kumimoji="0" sz="1400" b="0" i="0" u="none" strike="noStrike" kern="1200" cap="none" spc="-5" normalizeH="0" baseline="0" noProof="0" dirty="0">
                <a:ln>
                  <a:noFill/>
                </a:ln>
                <a:solidFill>
                  <a:prstClr val="black"/>
                </a:solidFill>
                <a:effectLst/>
                <a:uLnTx/>
                <a:uFillTx/>
                <a:latin typeface="Calibri"/>
                <a:cs typeface="Calibri"/>
              </a:rPr>
              <a:t>following terms shall </a:t>
            </a:r>
            <a:r>
              <a:rPr kumimoji="0" sz="1400" b="0" i="0" u="none" strike="noStrike" kern="1200" cap="none" spc="-10" normalizeH="0" baseline="0" noProof="0" dirty="0">
                <a:ln>
                  <a:noFill/>
                </a:ln>
                <a:solidFill>
                  <a:prstClr val="black"/>
                </a:solidFill>
                <a:effectLst/>
                <a:uLnTx/>
                <a:uFillTx/>
                <a:latin typeface="Calibri"/>
                <a:cs typeface="Calibri"/>
              </a:rPr>
              <a:t>have </a:t>
            </a:r>
            <a:r>
              <a:rPr kumimoji="0" sz="1400" b="0" i="0" u="none" strike="noStrike" kern="1200" cap="none" spc="0" normalizeH="0" baseline="0" noProof="0" dirty="0">
                <a:ln>
                  <a:noFill/>
                </a:ln>
                <a:solidFill>
                  <a:prstClr val="black"/>
                </a:solidFill>
                <a:effectLst/>
                <a:uLnTx/>
                <a:uFillTx/>
                <a:latin typeface="Calibri"/>
                <a:cs typeface="Calibri"/>
              </a:rPr>
              <a:t>the </a:t>
            </a:r>
            <a:r>
              <a:rPr kumimoji="0" sz="1400" b="0" i="0" u="none" strike="noStrike" kern="1200" cap="none" spc="-5" normalizeH="0" baseline="0" noProof="0" dirty="0">
                <a:ln>
                  <a:noFill/>
                </a:ln>
                <a:solidFill>
                  <a:prstClr val="black"/>
                </a:solidFill>
                <a:effectLst/>
                <a:uLnTx/>
                <a:uFillTx/>
                <a:latin typeface="Calibri"/>
                <a:cs typeface="Calibri"/>
              </a:rPr>
              <a:t>following meaning unless </a:t>
            </a:r>
            <a:r>
              <a:rPr kumimoji="0" sz="1400" b="0" i="0" u="none" strike="noStrike" kern="1200" cap="none" spc="0" normalizeH="0" baseline="0" noProof="0" dirty="0">
                <a:ln>
                  <a:noFill/>
                </a:ln>
                <a:solidFill>
                  <a:prstClr val="black"/>
                </a:solidFill>
                <a:effectLst/>
                <a:uLnTx/>
                <a:uFillTx/>
                <a:latin typeface="Calibri"/>
                <a:cs typeface="Calibri"/>
              </a:rPr>
              <a:t>the </a:t>
            </a:r>
            <a:r>
              <a:rPr kumimoji="0" sz="1400" b="0" i="0" u="none" strike="noStrike" kern="1200" cap="none" spc="-10" normalizeH="0" baseline="0" noProof="0" dirty="0">
                <a:ln>
                  <a:noFill/>
                </a:ln>
                <a:solidFill>
                  <a:prstClr val="black"/>
                </a:solidFill>
                <a:effectLst/>
                <a:uLnTx/>
                <a:uFillTx/>
                <a:latin typeface="Calibri"/>
                <a:cs typeface="Calibri"/>
              </a:rPr>
              <a:t>context </a:t>
            </a:r>
            <a:r>
              <a:rPr kumimoji="0" sz="1400" b="0" i="0" u="none" strike="noStrike" kern="1200" cap="none" spc="0" normalizeH="0" baseline="0" noProof="0" dirty="0">
                <a:ln>
                  <a:noFill/>
                </a:ln>
                <a:solidFill>
                  <a:prstClr val="black"/>
                </a:solidFill>
                <a:effectLst/>
                <a:uLnTx/>
                <a:uFillTx/>
                <a:latin typeface="Calibri"/>
                <a:cs typeface="Calibri"/>
              </a:rPr>
              <a:t>clearly </a:t>
            </a:r>
            <a:r>
              <a:rPr kumimoji="0" sz="1400" b="0" i="0" u="none" strike="noStrike" kern="1200" cap="none" spc="-10" normalizeH="0" baseline="0" noProof="0" dirty="0">
                <a:ln>
                  <a:noFill/>
                </a:ln>
                <a:solidFill>
                  <a:prstClr val="black"/>
                </a:solidFill>
                <a:effectLst/>
                <a:uLnTx/>
                <a:uFillTx/>
                <a:latin typeface="Calibri"/>
                <a:cs typeface="Calibri"/>
              </a:rPr>
              <a:t>indicates</a:t>
            </a:r>
            <a:r>
              <a:rPr kumimoji="0" sz="1400" b="0" i="0" u="none" strike="noStrike" kern="1200" cap="none" spc="75" normalizeH="0" baseline="0" noProof="0" dirty="0">
                <a:ln>
                  <a:noFill/>
                </a:ln>
                <a:solidFill>
                  <a:prstClr val="black"/>
                </a:solidFill>
                <a:effectLst/>
                <a:uLnTx/>
                <a:uFillTx/>
                <a:latin typeface="Calibri"/>
                <a:cs typeface="Calibri"/>
              </a:rPr>
              <a:t> </a:t>
            </a:r>
            <a:r>
              <a:rPr kumimoji="0" sz="1400" b="0" i="0" u="none" strike="noStrike" kern="1200" cap="none" spc="-5" normalizeH="0" baseline="0" noProof="0" dirty="0">
                <a:ln>
                  <a:noFill/>
                </a:ln>
                <a:solidFill>
                  <a:prstClr val="black"/>
                </a:solidFill>
                <a:effectLst/>
                <a:uLnTx/>
                <a:uFillTx/>
                <a:latin typeface="Calibri"/>
                <a:cs typeface="Calibri"/>
              </a:rPr>
              <a:t>otherwise:</a:t>
            </a:r>
            <a:endParaRPr kumimoji="0" sz="1400" b="0" i="0" u="none" strike="noStrike" kern="1200" cap="none" spc="0" normalizeH="0" baseline="0" noProof="0" dirty="0">
              <a:ln>
                <a:noFill/>
              </a:ln>
              <a:solidFill>
                <a:prstClr val="black"/>
              </a:solidFill>
              <a:effectLst/>
              <a:uLnTx/>
              <a:uFillTx/>
              <a:latin typeface="Calibri"/>
              <a:cs typeface="Calibri"/>
            </a:endParaRPr>
          </a:p>
          <a:p>
            <a:pPr marL="346075" marR="5080" lvl="0" indent="-346075" algn="l" defTabSz="914400" rtl="0" eaLnBrk="1" fontAlgn="auto" latinLnBrk="0" hangingPunct="1">
              <a:spcBef>
                <a:spcPts val="600"/>
              </a:spcBef>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cs typeface="Calibri"/>
              </a:rPr>
              <a:t>A.1.1</a:t>
            </a:r>
            <a:r>
              <a:rPr kumimoji="0" sz="1400" b="0" i="0" u="none" strike="noStrike" kern="1200" cap="none" spc="-5" normalizeH="0" baseline="0" noProof="0" dirty="0" smtClean="0">
                <a:ln>
                  <a:noFill/>
                </a:ln>
                <a:solidFill>
                  <a:prstClr val="black"/>
                </a:solidFill>
                <a:effectLst/>
                <a:uLnTx/>
                <a:uFillTx/>
                <a:latin typeface="Calibri"/>
                <a:cs typeface="Calibri"/>
              </a:rPr>
              <a:t>.</a:t>
            </a:r>
            <a:r>
              <a:rPr kumimoji="0" lang="en-US" sz="1400" b="0" i="0" u="none" strike="noStrike" kern="1200" cap="none" spc="-5" normalizeH="0" baseline="0" noProof="0" dirty="0" smtClean="0">
                <a:ln>
                  <a:noFill/>
                </a:ln>
                <a:solidFill>
                  <a:prstClr val="black"/>
                </a:solidFill>
                <a:effectLst/>
                <a:uLnTx/>
                <a:uFillTx/>
                <a:latin typeface="Calibri"/>
                <a:cs typeface="Calibri"/>
              </a:rPr>
              <a:t>	</a:t>
            </a:r>
            <a:r>
              <a:rPr kumimoji="0" lang="en-US" sz="1400" b="0" i="0" u="none" strike="noStrike" kern="1200" cap="none" spc="-5" normalizeH="0" baseline="0" noProof="0" dirty="0" smtClean="0">
                <a:ln>
                  <a:noFill/>
                </a:ln>
                <a:solidFill>
                  <a:prstClr val="black"/>
                </a:solidFill>
                <a:effectLst/>
                <a:uLnTx/>
                <a:uFillTx/>
                <a:cs typeface="Calibri"/>
              </a:rPr>
              <a:t>“</a:t>
            </a:r>
            <a:r>
              <a:rPr kumimoji="0" sz="1400" b="0" i="0" u="none" strike="noStrike" kern="1200" cap="none" spc="-5" normalizeH="0" baseline="0" noProof="0" dirty="0" smtClean="0">
                <a:ln>
                  <a:noFill/>
                </a:ln>
                <a:solidFill>
                  <a:prstClr val="black"/>
                </a:solidFill>
                <a:effectLst/>
                <a:uLnTx/>
                <a:uFillTx/>
                <a:cs typeface="Calibri"/>
              </a:rPr>
              <a:t>Acquisition</a:t>
            </a:r>
            <a:r>
              <a:rPr kumimoji="0" sz="1400" b="0" i="0" u="none" strike="noStrike" kern="1200" cap="none" spc="-5" normalizeH="0" baseline="0" noProof="0" dirty="0">
                <a:ln>
                  <a:noFill/>
                </a:ln>
                <a:solidFill>
                  <a:prstClr val="black"/>
                </a:solidFill>
                <a:effectLst/>
                <a:uLnTx/>
                <a:uFillTx/>
                <a:cs typeface="Calibri"/>
              </a:rPr>
              <a:t>” </a:t>
            </a:r>
            <a:r>
              <a:rPr kumimoji="0" sz="1400" b="0" i="0" u="none" strike="noStrike" kern="1200" cap="none" spc="0" normalizeH="0" baseline="0" noProof="0" dirty="0">
                <a:ln>
                  <a:noFill/>
                </a:ln>
                <a:solidFill>
                  <a:prstClr val="black"/>
                </a:solidFill>
                <a:effectLst/>
                <a:uLnTx/>
                <a:uFillTx/>
                <a:cs typeface="Calibri"/>
              </a:rPr>
              <a:t>means </a:t>
            </a:r>
            <a:r>
              <a:rPr kumimoji="0" sz="1400" b="0" i="0" u="none" strike="noStrike" kern="1200" cap="none" spc="-5" normalizeH="0" baseline="0" noProof="0" dirty="0">
                <a:ln>
                  <a:noFill/>
                </a:ln>
                <a:solidFill>
                  <a:prstClr val="black"/>
                </a:solidFill>
                <a:effectLst/>
                <a:uLnTx/>
                <a:uFillTx/>
                <a:cs typeface="Calibri"/>
              </a:rPr>
              <a:t>items, products, materials, supplies, services, </a:t>
            </a:r>
            <a:r>
              <a:rPr kumimoji="0" sz="1400" b="0" i="0" u="none" strike="noStrike" kern="1200" cap="none" spc="0" normalizeH="0" baseline="0" noProof="0" dirty="0">
                <a:ln>
                  <a:noFill/>
                </a:ln>
                <a:solidFill>
                  <a:prstClr val="black"/>
                </a:solidFill>
                <a:effectLst/>
                <a:uLnTx/>
                <a:uFillTx/>
                <a:cs typeface="Calibri"/>
              </a:rPr>
              <a:t>and </a:t>
            </a:r>
            <a:r>
              <a:rPr kumimoji="0" sz="1400" b="0" i="0" u="none" strike="noStrike" kern="1200" cap="none" spc="-5" normalizeH="0" baseline="0" noProof="0" dirty="0">
                <a:ln>
                  <a:noFill/>
                </a:ln>
                <a:solidFill>
                  <a:prstClr val="black"/>
                </a:solidFill>
                <a:effectLst/>
                <a:uLnTx/>
                <a:uFillTx/>
                <a:cs typeface="Calibri"/>
              </a:rPr>
              <a:t>equipment </a:t>
            </a:r>
            <a:r>
              <a:rPr kumimoji="0" sz="1400" b="0" i="0" u="none" strike="noStrike" kern="1200" cap="none" spc="0" normalizeH="0" baseline="0" noProof="0" dirty="0">
                <a:ln>
                  <a:noFill/>
                </a:ln>
                <a:solidFill>
                  <a:prstClr val="black"/>
                </a:solidFill>
                <a:effectLst/>
                <a:uLnTx/>
                <a:uFillTx/>
                <a:cs typeface="Calibri"/>
              </a:rPr>
              <a:t>a </a:t>
            </a:r>
            <a:r>
              <a:rPr kumimoji="0" sz="1400" b="0" i="0" u="none" strike="noStrike" kern="1200" cap="none" spc="-15" normalizeH="0" baseline="0" noProof="0" dirty="0">
                <a:ln>
                  <a:noFill/>
                </a:ln>
                <a:solidFill>
                  <a:prstClr val="black"/>
                </a:solidFill>
                <a:effectLst/>
                <a:uLnTx/>
                <a:uFillTx/>
                <a:cs typeface="Calibri"/>
              </a:rPr>
              <a:t>state </a:t>
            </a:r>
            <a:r>
              <a:rPr kumimoji="0" sz="1400" b="0" i="0" u="none" strike="noStrike" kern="1200" cap="none" spc="-5" normalizeH="0" baseline="0" noProof="0" dirty="0">
                <a:ln>
                  <a:noFill/>
                </a:ln>
                <a:solidFill>
                  <a:prstClr val="black"/>
                </a:solidFill>
                <a:effectLst/>
                <a:uLnTx/>
                <a:uFillTx/>
                <a:cs typeface="Calibri"/>
              </a:rPr>
              <a:t>agency </a:t>
            </a:r>
            <a:r>
              <a:rPr kumimoji="0" sz="1400" b="0" i="0" u="none" strike="noStrike" kern="1200" cap="none" spc="-5" normalizeH="0" baseline="0" noProof="0" dirty="0" smtClean="0">
                <a:ln>
                  <a:noFill/>
                </a:ln>
                <a:solidFill>
                  <a:prstClr val="black"/>
                </a:solidFill>
                <a:effectLst/>
                <a:uLnTx/>
                <a:uFillTx/>
                <a:cs typeface="Calibri"/>
              </a:rPr>
              <a:t>acquires</a:t>
            </a:r>
            <a:r>
              <a:rPr kumimoji="0" lang="en-US" sz="1400" b="0" i="0" u="none" strike="noStrike" kern="1200" cap="none" spc="-5" normalizeH="0" baseline="0" noProof="0" dirty="0" smtClean="0">
                <a:ln>
                  <a:noFill/>
                </a:ln>
                <a:solidFill>
                  <a:prstClr val="black"/>
                </a:solidFill>
                <a:effectLst/>
                <a:uLnTx/>
                <a:uFillTx/>
                <a:cs typeface="Calibri"/>
              </a:rPr>
              <a:t> </a:t>
            </a:r>
            <a:r>
              <a:rPr kumimoji="0" sz="1400" b="0" i="0" u="none" strike="noStrike" kern="1200" cap="none" spc="-5" normalizeH="0" baseline="0" noProof="0" dirty="0" smtClean="0">
                <a:ln>
                  <a:noFill/>
                </a:ln>
                <a:solidFill>
                  <a:prstClr val="black"/>
                </a:solidFill>
                <a:effectLst/>
                <a:uLnTx/>
                <a:uFillTx/>
                <a:cs typeface="Calibri"/>
              </a:rPr>
              <a:t>by </a:t>
            </a:r>
            <a:r>
              <a:rPr kumimoji="0" sz="1400" b="0" i="0" u="none" strike="noStrike" kern="1200" cap="none" spc="-5" normalizeH="0" baseline="0" noProof="0" dirty="0">
                <a:ln>
                  <a:noFill/>
                </a:ln>
                <a:solidFill>
                  <a:prstClr val="black"/>
                </a:solidFill>
                <a:effectLst/>
                <a:uLnTx/>
                <a:uFillTx/>
                <a:cs typeface="Calibri"/>
              </a:rPr>
              <a:t>purchase, lease </a:t>
            </a:r>
            <a:r>
              <a:rPr kumimoji="0" sz="1400" b="0" i="0" u="none" strike="noStrike" kern="1200" cap="none" spc="-10" normalizeH="0" baseline="0" noProof="0" dirty="0">
                <a:ln>
                  <a:noFill/>
                </a:ln>
                <a:solidFill>
                  <a:prstClr val="black"/>
                </a:solidFill>
                <a:effectLst/>
                <a:uLnTx/>
                <a:uFillTx/>
                <a:cs typeface="Calibri"/>
              </a:rPr>
              <a:t>purchase, </a:t>
            </a:r>
            <a:r>
              <a:rPr kumimoji="0" sz="1400" b="0" i="0" u="none" strike="noStrike" kern="1200" cap="none" spc="-5" normalizeH="0" baseline="0" noProof="0" dirty="0">
                <a:ln>
                  <a:noFill/>
                </a:ln>
                <a:solidFill>
                  <a:prstClr val="black"/>
                </a:solidFill>
                <a:effectLst/>
                <a:uLnTx/>
                <a:uFillTx/>
                <a:cs typeface="Calibri"/>
              </a:rPr>
              <a:t>lease </a:t>
            </a:r>
            <a:r>
              <a:rPr kumimoji="0" sz="1400" b="0" i="0" u="none" strike="noStrike" kern="1200" cap="none" spc="0" normalizeH="0" baseline="0" noProof="0" dirty="0">
                <a:ln>
                  <a:noFill/>
                </a:ln>
                <a:solidFill>
                  <a:prstClr val="black"/>
                </a:solidFill>
                <a:effectLst/>
                <a:uLnTx/>
                <a:uFillTx/>
                <a:cs typeface="Calibri"/>
              </a:rPr>
              <a:t>with </a:t>
            </a:r>
            <a:r>
              <a:rPr kumimoji="0" sz="1400" b="0" i="0" u="none" strike="noStrike" kern="1200" cap="none" spc="-5" normalizeH="0" baseline="0" noProof="0" dirty="0">
                <a:ln>
                  <a:noFill/>
                </a:ln>
                <a:solidFill>
                  <a:prstClr val="black"/>
                </a:solidFill>
                <a:effectLst/>
                <a:uLnTx/>
                <a:uFillTx/>
                <a:cs typeface="Calibri"/>
              </a:rPr>
              <a:t>option </a:t>
            </a:r>
            <a:r>
              <a:rPr kumimoji="0" sz="1400" b="0" i="0" u="none" strike="noStrike" kern="1200" cap="none" spc="-10" normalizeH="0" baseline="0" noProof="0" dirty="0">
                <a:ln>
                  <a:noFill/>
                </a:ln>
                <a:solidFill>
                  <a:prstClr val="black"/>
                </a:solidFill>
                <a:effectLst/>
                <a:uLnTx/>
                <a:uFillTx/>
                <a:cs typeface="Calibri"/>
              </a:rPr>
              <a:t>to </a:t>
            </a:r>
            <a:r>
              <a:rPr kumimoji="0" sz="1400" b="0" i="0" u="none" strike="noStrike" kern="1200" cap="none" spc="-5" normalizeH="0" baseline="0" noProof="0" dirty="0">
                <a:ln>
                  <a:noFill/>
                </a:ln>
                <a:solidFill>
                  <a:prstClr val="black"/>
                </a:solidFill>
                <a:effectLst/>
                <a:uLnTx/>
                <a:uFillTx/>
                <a:cs typeface="Calibri"/>
              </a:rPr>
              <a:t>purchase, or </a:t>
            </a:r>
            <a:r>
              <a:rPr kumimoji="0" sz="1400" b="0" i="0" u="none" strike="noStrike" kern="1200" cap="none" spc="-10" normalizeH="0" baseline="0" noProof="0" dirty="0">
                <a:ln>
                  <a:noFill/>
                </a:ln>
                <a:solidFill>
                  <a:prstClr val="black"/>
                </a:solidFill>
                <a:effectLst/>
                <a:uLnTx/>
                <a:uFillTx/>
                <a:cs typeface="Calibri"/>
              </a:rPr>
              <a:t>rental pursuant to </a:t>
            </a:r>
            <a:r>
              <a:rPr kumimoji="0" sz="1400" b="0" i="0" u="none" strike="noStrike" kern="1200" cap="none" spc="0" normalizeH="0" baseline="0" noProof="0" dirty="0">
                <a:ln>
                  <a:noFill/>
                </a:ln>
                <a:solidFill>
                  <a:prstClr val="black"/>
                </a:solidFill>
                <a:effectLst/>
                <a:uLnTx/>
                <a:uFillTx/>
                <a:cs typeface="Calibri"/>
              </a:rPr>
              <a:t>the </a:t>
            </a:r>
            <a:r>
              <a:rPr kumimoji="0" sz="1400" b="0" i="0" u="none" strike="noStrike" kern="1200" cap="none" spc="-5" normalizeH="0" baseline="0" noProof="0" dirty="0">
                <a:ln>
                  <a:noFill/>
                </a:ln>
                <a:solidFill>
                  <a:prstClr val="black"/>
                </a:solidFill>
                <a:effectLst/>
                <a:uLnTx/>
                <a:uFillTx/>
                <a:cs typeface="Calibri"/>
              </a:rPr>
              <a:t>Oklahoma </a:t>
            </a:r>
            <a:r>
              <a:rPr kumimoji="0" sz="1400" b="0" i="0" u="none" strike="noStrike" kern="1200" cap="none" spc="-10" normalizeH="0" baseline="0" noProof="0" dirty="0">
                <a:ln>
                  <a:noFill/>
                </a:ln>
                <a:solidFill>
                  <a:prstClr val="black"/>
                </a:solidFill>
                <a:effectLst/>
                <a:uLnTx/>
                <a:uFillTx/>
                <a:cs typeface="Calibri"/>
              </a:rPr>
              <a:t>Central </a:t>
            </a:r>
            <a:r>
              <a:rPr kumimoji="0" sz="1400" b="0" i="0" u="none" strike="noStrike" kern="1200" cap="none" spc="-5" normalizeH="0" baseline="0" noProof="0" dirty="0">
                <a:ln>
                  <a:noFill/>
                </a:ln>
                <a:solidFill>
                  <a:prstClr val="black"/>
                </a:solidFill>
                <a:effectLst/>
                <a:uLnTx/>
                <a:uFillTx/>
                <a:cs typeface="Calibri"/>
              </a:rPr>
              <a:t>Purchasing</a:t>
            </a:r>
            <a:r>
              <a:rPr kumimoji="0" sz="1400" b="0" i="0" u="none" strike="noStrike" kern="1200" cap="none" spc="135" normalizeH="0" baseline="0" noProof="0" dirty="0">
                <a:ln>
                  <a:noFill/>
                </a:ln>
                <a:solidFill>
                  <a:prstClr val="black"/>
                </a:solidFill>
                <a:effectLst/>
                <a:uLnTx/>
                <a:uFillTx/>
                <a:cs typeface="Calibri"/>
              </a:rPr>
              <a:t> </a:t>
            </a:r>
            <a:r>
              <a:rPr kumimoji="0" sz="1400" b="0" i="0" u="none" strike="noStrike" kern="1200" cap="none" spc="0" normalizeH="0" baseline="0" noProof="0" dirty="0" smtClean="0">
                <a:ln>
                  <a:noFill/>
                </a:ln>
                <a:solidFill>
                  <a:prstClr val="black"/>
                </a:solidFill>
                <a:effectLst/>
                <a:uLnTx/>
                <a:uFillTx/>
                <a:cs typeface="Calibri"/>
              </a:rPr>
              <a:t>Act</a:t>
            </a:r>
            <a:r>
              <a:rPr kumimoji="0" lang="en-US" sz="1400" b="0" i="0" u="none" strike="noStrike" kern="1200" cap="none" spc="0" normalizeH="0" baseline="0" noProof="0" dirty="0" smtClean="0">
                <a:ln>
                  <a:noFill/>
                </a:ln>
                <a:solidFill>
                  <a:prstClr val="black"/>
                </a:solidFill>
                <a:effectLst/>
                <a:uLnTx/>
                <a:uFillTx/>
                <a:cs typeface="Calibri"/>
              </a:rPr>
              <a:t>.</a:t>
            </a:r>
          </a:p>
          <a:p>
            <a:pPr marL="346075" marR="5080" indent="-346075" defTabSz="914400">
              <a:spcBef>
                <a:spcPts val="600"/>
              </a:spcBef>
              <a:buFont typeface="Arial"/>
              <a:buChar char="•"/>
              <a:defRPr/>
            </a:pPr>
            <a:r>
              <a:rPr lang="en-US" sz="1400" dirty="0" smtClean="0">
                <a:solidFill>
                  <a:prstClr val="black"/>
                </a:solidFill>
                <a:cs typeface="Calibri"/>
              </a:rPr>
              <a:t>A.1.2.	“Bid</a:t>
            </a:r>
            <a:r>
              <a:rPr lang="en-US" sz="1400" dirty="0">
                <a:solidFill>
                  <a:prstClr val="black"/>
                </a:solidFill>
                <a:cs typeface="Calibri"/>
              </a:rPr>
              <a:t>” means an </a:t>
            </a:r>
            <a:r>
              <a:rPr lang="en-US" sz="1400" spc="-15" dirty="0">
                <a:solidFill>
                  <a:prstClr val="black"/>
                </a:solidFill>
                <a:cs typeface="Calibri"/>
              </a:rPr>
              <a:t>offer </a:t>
            </a:r>
            <a:r>
              <a:rPr lang="en-US" sz="1400" dirty="0">
                <a:solidFill>
                  <a:prstClr val="black"/>
                </a:solidFill>
                <a:cs typeface="Calibri"/>
              </a:rPr>
              <a:t>in </a:t>
            </a:r>
            <a:r>
              <a:rPr lang="en-US" sz="1400" spc="-5" dirty="0">
                <a:solidFill>
                  <a:prstClr val="black"/>
                </a:solidFill>
                <a:cs typeface="Calibri"/>
              </a:rPr>
              <a:t>the </a:t>
            </a:r>
            <a:r>
              <a:rPr lang="en-US" sz="1400" spc="-10" dirty="0">
                <a:solidFill>
                  <a:prstClr val="black"/>
                </a:solidFill>
                <a:cs typeface="Calibri"/>
              </a:rPr>
              <a:t>form </a:t>
            </a:r>
            <a:r>
              <a:rPr lang="en-US" sz="1400" spc="-5" dirty="0">
                <a:solidFill>
                  <a:prstClr val="black"/>
                </a:solidFill>
                <a:cs typeface="Calibri"/>
              </a:rPr>
              <a:t>of </a:t>
            </a:r>
            <a:r>
              <a:rPr lang="en-US" sz="1400" dirty="0">
                <a:solidFill>
                  <a:prstClr val="black"/>
                </a:solidFill>
                <a:cs typeface="Calibri"/>
              </a:rPr>
              <a:t>a </a:t>
            </a:r>
            <a:r>
              <a:rPr lang="en-US" sz="1400" spc="-5" dirty="0">
                <a:solidFill>
                  <a:prstClr val="black"/>
                </a:solidFill>
                <a:cs typeface="Calibri"/>
              </a:rPr>
              <a:t>bid, proposal, or </a:t>
            </a:r>
            <a:r>
              <a:rPr lang="en-US" sz="1400" spc="-10" dirty="0">
                <a:solidFill>
                  <a:prstClr val="black"/>
                </a:solidFill>
                <a:cs typeface="Calibri"/>
              </a:rPr>
              <a:t>quote </a:t>
            </a:r>
            <a:r>
              <a:rPr lang="en-US" sz="1400" dirty="0">
                <a:solidFill>
                  <a:prstClr val="black"/>
                </a:solidFill>
                <a:cs typeface="Calibri"/>
              </a:rPr>
              <a:t>a </a:t>
            </a:r>
            <a:r>
              <a:rPr lang="en-US" sz="1400" dirty="0" smtClean="0">
                <a:solidFill>
                  <a:prstClr val="black"/>
                </a:solidFill>
                <a:cs typeface="Calibri"/>
              </a:rPr>
              <a:t>b</a:t>
            </a:r>
            <a:r>
              <a:rPr lang="en-US" sz="1400" spc="-5" dirty="0" smtClean="0">
                <a:solidFill>
                  <a:prstClr val="black"/>
                </a:solidFill>
                <a:cs typeface="Calibri"/>
              </a:rPr>
              <a:t>idder </a:t>
            </a:r>
            <a:r>
              <a:rPr lang="en-US" sz="1400" spc="-5" dirty="0">
                <a:solidFill>
                  <a:prstClr val="black"/>
                </a:solidFill>
                <a:cs typeface="Calibri"/>
              </a:rPr>
              <a:t>submits </a:t>
            </a:r>
            <a:r>
              <a:rPr lang="en-US" sz="1400" dirty="0">
                <a:solidFill>
                  <a:prstClr val="black"/>
                </a:solidFill>
                <a:cs typeface="Calibri"/>
              </a:rPr>
              <a:t>in </a:t>
            </a:r>
            <a:r>
              <a:rPr lang="en-US" sz="1400" spc="-10" dirty="0">
                <a:solidFill>
                  <a:prstClr val="black"/>
                </a:solidFill>
                <a:cs typeface="Calibri"/>
              </a:rPr>
              <a:t>response to</a:t>
            </a:r>
            <a:r>
              <a:rPr lang="en-US" sz="1400" spc="85" dirty="0">
                <a:solidFill>
                  <a:prstClr val="black"/>
                </a:solidFill>
                <a:cs typeface="Calibri"/>
              </a:rPr>
              <a:t> </a:t>
            </a:r>
            <a:r>
              <a:rPr lang="en-US" sz="1400" dirty="0" smtClean="0">
                <a:solidFill>
                  <a:prstClr val="black"/>
                </a:solidFill>
                <a:cs typeface="Calibri"/>
              </a:rPr>
              <a:t>a solicitation.</a:t>
            </a:r>
          </a:p>
          <a:p>
            <a:pPr marL="346075" marR="5080" indent="-346075" defTabSz="914400">
              <a:spcBef>
                <a:spcPts val="600"/>
              </a:spcBef>
              <a:buFont typeface="Arial"/>
              <a:buChar char="•"/>
              <a:defRPr/>
            </a:pPr>
            <a:r>
              <a:rPr lang="en-US" sz="1400" dirty="0" smtClean="0">
                <a:solidFill>
                  <a:prstClr val="black"/>
                </a:solidFill>
                <a:cs typeface="Calibri"/>
              </a:rPr>
              <a:t>A.1.3.</a:t>
            </a:r>
            <a:r>
              <a:rPr lang="en-US" sz="1400" dirty="0">
                <a:solidFill>
                  <a:prstClr val="black"/>
                </a:solidFill>
                <a:cs typeface="Calibri"/>
              </a:rPr>
              <a:t>	</a:t>
            </a:r>
            <a:r>
              <a:rPr lang="en-US" sz="1400" spc="-5" dirty="0" smtClean="0">
                <a:solidFill>
                  <a:prstClr val="black"/>
                </a:solidFill>
                <a:cs typeface="Calibri"/>
              </a:rPr>
              <a:t>“Bidder” </a:t>
            </a:r>
            <a:r>
              <a:rPr lang="en-US" sz="1400" spc="-5" dirty="0">
                <a:solidFill>
                  <a:prstClr val="black"/>
                </a:solidFill>
                <a:cs typeface="Calibri"/>
              </a:rPr>
              <a:t>means </a:t>
            </a:r>
            <a:r>
              <a:rPr lang="en-US" sz="1400" dirty="0">
                <a:solidFill>
                  <a:prstClr val="black"/>
                </a:solidFill>
                <a:cs typeface="Calibri"/>
              </a:rPr>
              <a:t>an </a:t>
            </a:r>
            <a:r>
              <a:rPr lang="en-US" sz="1400" spc="-5" dirty="0">
                <a:solidFill>
                  <a:prstClr val="black"/>
                </a:solidFill>
                <a:cs typeface="Calibri"/>
              </a:rPr>
              <a:t>individual or business entity that submits </a:t>
            </a:r>
            <a:r>
              <a:rPr lang="en-US" sz="1400" dirty="0">
                <a:solidFill>
                  <a:prstClr val="black"/>
                </a:solidFill>
                <a:cs typeface="Calibri"/>
              </a:rPr>
              <a:t>a </a:t>
            </a:r>
            <a:r>
              <a:rPr lang="en-US" sz="1400" spc="-5" dirty="0">
                <a:solidFill>
                  <a:prstClr val="black"/>
                </a:solidFill>
                <a:cs typeface="Calibri"/>
              </a:rPr>
              <a:t>bid </a:t>
            </a:r>
            <a:r>
              <a:rPr lang="en-US" sz="1400" dirty="0">
                <a:solidFill>
                  <a:prstClr val="black"/>
                </a:solidFill>
                <a:cs typeface="Calibri"/>
              </a:rPr>
              <a:t>in </a:t>
            </a:r>
            <a:r>
              <a:rPr lang="en-US" sz="1400" spc="-10" dirty="0">
                <a:solidFill>
                  <a:prstClr val="black"/>
                </a:solidFill>
                <a:cs typeface="Calibri"/>
              </a:rPr>
              <a:t>response to </a:t>
            </a:r>
            <a:r>
              <a:rPr lang="en-US" sz="1400" dirty="0">
                <a:solidFill>
                  <a:prstClr val="black"/>
                </a:solidFill>
                <a:cs typeface="Calibri"/>
              </a:rPr>
              <a:t>a </a:t>
            </a:r>
            <a:r>
              <a:rPr lang="en-US" sz="1400" spc="-5" dirty="0" smtClean="0">
                <a:solidFill>
                  <a:prstClr val="black"/>
                </a:solidFill>
                <a:cs typeface="Calibri"/>
              </a:rPr>
              <a:t>solicitation.</a:t>
            </a:r>
          </a:p>
          <a:p>
            <a:pPr marL="346075" marR="5080" indent="-346075" defTabSz="914400">
              <a:spcBef>
                <a:spcPts val="600"/>
              </a:spcBef>
              <a:buFont typeface="Arial"/>
              <a:buChar char="•"/>
              <a:defRPr/>
            </a:pPr>
            <a:r>
              <a:rPr lang="en-US" sz="1400" spc="-5" dirty="0" smtClean="0">
                <a:solidFill>
                  <a:prstClr val="black"/>
                </a:solidFill>
                <a:cs typeface="Calibri"/>
              </a:rPr>
              <a:t>A.1.4.	“Solicitation” </a:t>
            </a:r>
            <a:r>
              <a:rPr lang="en-US" sz="1400" dirty="0" smtClean="0">
                <a:solidFill>
                  <a:prstClr val="black"/>
                </a:solidFill>
                <a:cs typeface="Calibri"/>
              </a:rPr>
              <a:t>means a </a:t>
            </a:r>
            <a:r>
              <a:rPr lang="en-US" sz="1400" spc="-10" dirty="0" smtClean="0">
                <a:solidFill>
                  <a:prstClr val="black"/>
                </a:solidFill>
                <a:cs typeface="Calibri"/>
              </a:rPr>
              <a:t>request </a:t>
            </a:r>
            <a:r>
              <a:rPr lang="en-US" sz="1400" spc="-5" dirty="0" smtClean="0">
                <a:solidFill>
                  <a:prstClr val="black"/>
                </a:solidFill>
                <a:cs typeface="Calibri"/>
              </a:rPr>
              <a:t>or </a:t>
            </a:r>
            <a:r>
              <a:rPr lang="en-US" sz="1400" spc="-10" dirty="0" smtClean="0">
                <a:solidFill>
                  <a:prstClr val="black"/>
                </a:solidFill>
                <a:cs typeface="Calibri"/>
              </a:rPr>
              <a:t>invitation </a:t>
            </a:r>
            <a:r>
              <a:rPr lang="en-US" sz="1400" spc="-5" dirty="0" smtClean="0">
                <a:solidFill>
                  <a:prstClr val="black"/>
                </a:solidFill>
                <a:cs typeface="Calibri"/>
              </a:rPr>
              <a:t>by the s</a:t>
            </a:r>
            <a:r>
              <a:rPr lang="en-US" sz="1400" spc="-10" dirty="0" smtClean="0">
                <a:solidFill>
                  <a:prstClr val="black"/>
                </a:solidFill>
                <a:cs typeface="Calibri"/>
              </a:rPr>
              <a:t>tate p</a:t>
            </a:r>
            <a:r>
              <a:rPr lang="en-US" sz="1400" spc="-5" dirty="0" smtClean="0">
                <a:solidFill>
                  <a:prstClr val="black"/>
                </a:solidFill>
                <a:cs typeface="Calibri"/>
              </a:rPr>
              <a:t>urchasing d</a:t>
            </a:r>
            <a:r>
              <a:rPr lang="en-US" sz="1400" spc="-10" dirty="0" smtClean="0">
                <a:solidFill>
                  <a:prstClr val="black"/>
                </a:solidFill>
                <a:cs typeface="Calibri"/>
              </a:rPr>
              <a:t>irector </a:t>
            </a:r>
            <a:r>
              <a:rPr lang="en-US" sz="1400" spc="-5" dirty="0" smtClean="0">
                <a:solidFill>
                  <a:prstClr val="black"/>
                </a:solidFill>
                <a:cs typeface="Calibri"/>
              </a:rPr>
              <a:t>or </a:t>
            </a:r>
            <a:r>
              <a:rPr lang="en-US" sz="1400" dirty="0" smtClean="0">
                <a:solidFill>
                  <a:prstClr val="black"/>
                </a:solidFill>
                <a:cs typeface="Calibri"/>
              </a:rPr>
              <a:t>a </a:t>
            </a:r>
            <a:r>
              <a:rPr lang="en-US" sz="1400" spc="-15" dirty="0" smtClean="0">
                <a:solidFill>
                  <a:prstClr val="black"/>
                </a:solidFill>
                <a:cs typeface="Calibri"/>
              </a:rPr>
              <a:t>state </a:t>
            </a:r>
            <a:r>
              <a:rPr lang="en-US" sz="1400" spc="-5" dirty="0" smtClean="0">
                <a:solidFill>
                  <a:prstClr val="black"/>
                </a:solidFill>
                <a:cs typeface="Calibri"/>
              </a:rPr>
              <a:t>agency </a:t>
            </a:r>
            <a:r>
              <a:rPr lang="en-US" sz="1400" spc="-10" dirty="0" smtClean="0">
                <a:solidFill>
                  <a:prstClr val="black"/>
                </a:solidFill>
                <a:cs typeface="Calibri"/>
              </a:rPr>
              <a:t>for</a:t>
            </a:r>
            <a:r>
              <a:rPr lang="en-US" sz="1400" spc="105" dirty="0" smtClean="0">
                <a:solidFill>
                  <a:prstClr val="black"/>
                </a:solidFill>
                <a:cs typeface="Calibri"/>
              </a:rPr>
              <a:t> </a:t>
            </a:r>
            <a:r>
              <a:rPr lang="en-US" sz="1400" dirty="0" smtClean="0">
                <a:solidFill>
                  <a:prstClr val="black"/>
                </a:solidFill>
                <a:cs typeface="Calibri"/>
              </a:rPr>
              <a:t>a </a:t>
            </a:r>
            <a:r>
              <a:rPr lang="en-US" sz="1400" spc="-5" dirty="0">
                <a:solidFill>
                  <a:prstClr val="black"/>
                </a:solidFill>
                <a:cs typeface="Calibri"/>
              </a:rPr>
              <a:t>supplier </a:t>
            </a:r>
            <a:r>
              <a:rPr lang="en-US" sz="1400" spc="-10" dirty="0">
                <a:solidFill>
                  <a:prstClr val="black"/>
                </a:solidFill>
                <a:cs typeface="Calibri"/>
              </a:rPr>
              <a:t>to </a:t>
            </a:r>
            <a:r>
              <a:rPr lang="en-US" sz="1400" spc="-5" dirty="0">
                <a:solidFill>
                  <a:prstClr val="black"/>
                </a:solidFill>
                <a:cs typeface="Calibri"/>
              </a:rPr>
              <a:t>submit </a:t>
            </a:r>
            <a:r>
              <a:rPr lang="en-US" sz="1400" dirty="0">
                <a:solidFill>
                  <a:prstClr val="black"/>
                </a:solidFill>
                <a:cs typeface="Calibri"/>
              </a:rPr>
              <a:t>a </a:t>
            </a:r>
            <a:r>
              <a:rPr lang="en-US" sz="1400" spc="-5" dirty="0">
                <a:solidFill>
                  <a:prstClr val="black"/>
                </a:solidFill>
                <a:cs typeface="Calibri"/>
              </a:rPr>
              <a:t>priced </a:t>
            </a:r>
            <a:r>
              <a:rPr lang="en-US" sz="1400" spc="-15" dirty="0">
                <a:solidFill>
                  <a:prstClr val="black"/>
                </a:solidFill>
                <a:cs typeface="Calibri"/>
              </a:rPr>
              <a:t>offer </a:t>
            </a:r>
            <a:r>
              <a:rPr lang="en-US" sz="1400" spc="-10" dirty="0">
                <a:solidFill>
                  <a:prstClr val="black"/>
                </a:solidFill>
                <a:cs typeface="Calibri"/>
              </a:rPr>
              <a:t>to </a:t>
            </a:r>
            <a:r>
              <a:rPr lang="en-US" sz="1400" spc="-5" dirty="0">
                <a:solidFill>
                  <a:prstClr val="black"/>
                </a:solidFill>
                <a:cs typeface="Calibri"/>
              </a:rPr>
              <a:t>sell acquisitions </a:t>
            </a:r>
            <a:r>
              <a:rPr lang="en-US" sz="1400" spc="-10" dirty="0">
                <a:solidFill>
                  <a:prstClr val="black"/>
                </a:solidFill>
                <a:cs typeface="Calibri"/>
              </a:rPr>
              <a:t>to </a:t>
            </a:r>
            <a:r>
              <a:rPr lang="en-US" sz="1400" spc="-5" dirty="0">
                <a:solidFill>
                  <a:prstClr val="black"/>
                </a:solidFill>
                <a:cs typeface="Calibri"/>
              </a:rPr>
              <a:t>the </a:t>
            </a:r>
            <a:r>
              <a:rPr lang="en-US" sz="1400" spc="-10" dirty="0">
                <a:solidFill>
                  <a:prstClr val="black"/>
                </a:solidFill>
                <a:cs typeface="Calibri"/>
              </a:rPr>
              <a:t>state. </a:t>
            </a:r>
            <a:r>
              <a:rPr lang="en-US" sz="1400" dirty="0">
                <a:solidFill>
                  <a:prstClr val="black"/>
                </a:solidFill>
                <a:cs typeface="Calibri"/>
              </a:rPr>
              <a:t>A </a:t>
            </a:r>
            <a:r>
              <a:rPr lang="en-US" sz="1400" spc="-5" dirty="0">
                <a:solidFill>
                  <a:prstClr val="black"/>
                </a:solidFill>
                <a:cs typeface="Calibri"/>
              </a:rPr>
              <a:t>solicitation </a:t>
            </a:r>
            <a:r>
              <a:rPr lang="en-US" sz="1400" spc="-10" dirty="0">
                <a:solidFill>
                  <a:prstClr val="black"/>
                </a:solidFill>
                <a:cs typeface="Calibri"/>
              </a:rPr>
              <a:t>may </a:t>
            </a:r>
            <a:r>
              <a:rPr lang="en-US" sz="1400" spc="-5" dirty="0">
                <a:solidFill>
                  <a:prstClr val="black"/>
                </a:solidFill>
                <a:cs typeface="Calibri"/>
              </a:rPr>
              <a:t>be </a:t>
            </a:r>
            <a:r>
              <a:rPr lang="en-US" sz="1400" dirty="0">
                <a:solidFill>
                  <a:prstClr val="black"/>
                </a:solidFill>
                <a:cs typeface="Calibri"/>
              </a:rPr>
              <a:t>an </a:t>
            </a:r>
            <a:r>
              <a:rPr lang="en-US" sz="1400" spc="-10" dirty="0">
                <a:solidFill>
                  <a:prstClr val="black"/>
                </a:solidFill>
                <a:cs typeface="Calibri"/>
              </a:rPr>
              <a:t>invitation to </a:t>
            </a:r>
            <a:r>
              <a:rPr lang="en-US" sz="1400" spc="-5" dirty="0">
                <a:solidFill>
                  <a:prstClr val="black"/>
                </a:solidFill>
                <a:cs typeface="Calibri"/>
              </a:rPr>
              <a:t>bid, </a:t>
            </a:r>
            <a:r>
              <a:rPr lang="en-US" sz="1400" spc="-10" dirty="0">
                <a:solidFill>
                  <a:prstClr val="black"/>
                </a:solidFill>
                <a:cs typeface="Calibri"/>
              </a:rPr>
              <a:t>request for </a:t>
            </a:r>
            <a:r>
              <a:rPr lang="en-US" sz="1400" spc="-5" dirty="0" smtClean="0">
                <a:solidFill>
                  <a:prstClr val="black"/>
                </a:solidFill>
                <a:cs typeface="Calibri"/>
              </a:rPr>
              <a:t>proposal </a:t>
            </a:r>
            <a:r>
              <a:rPr lang="en-US" sz="1400" spc="-5" dirty="0">
                <a:solidFill>
                  <a:prstClr val="black"/>
                </a:solidFill>
                <a:cs typeface="Calibri"/>
              </a:rPr>
              <a:t>or </a:t>
            </a:r>
            <a:r>
              <a:rPr lang="en-US" sz="1400" dirty="0">
                <a:solidFill>
                  <a:prstClr val="black"/>
                </a:solidFill>
                <a:cs typeface="Calibri"/>
              </a:rPr>
              <a:t>a </a:t>
            </a:r>
            <a:r>
              <a:rPr lang="en-US" sz="1400" spc="-10" dirty="0">
                <a:solidFill>
                  <a:prstClr val="black"/>
                </a:solidFill>
                <a:cs typeface="Calibri"/>
              </a:rPr>
              <a:t>request for </a:t>
            </a:r>
            <a:r>
              <a:rPr lang="en-US" sz="1400" spc="-10" dirty="0" smtClean="0">
                <a:solidFill>
                  <a:prstClr val="black"/>
                </a:solidFill>
                <a:cs typeface="Calibri"/>
              </a:rPr>
              <a:t>quotation.</a:t>
            </a:r>
          </a:p>
          <a:p>
            <a:pPr marL="346075" marR="5080" indent="-346075" defTabSz="914400">
              <a:spcBef>
                <a:spcPts val="600"/>
              </a:spcBef>
              <a:buFont typeface="Arial"/>
              <a:buChar char="•"/>
              <a:defRPr/>
            </a:pPr>
            <a:r>
              <a:rPr lang="en-US" sz="1400" spc="-5" dirty="0" smtClean="0">
                <a:solidFill>
                  <a:prstClr val="black"/>
                </a:solidFill>
                <a:cs typeface="Calibri"/>
              </a:rPr>
              <a:t>A.1.5.	</a:t>
            </a:r>
            <a:r>
              <a:rPr lang="en-US" sz="1400" dirty="0" smtClean="0">
                <a:solidFill>
                  <a:prstClr val="black"/>
                </a:solidFill>
                <a:cs typeface="Calibri"/>
              </a:rPr>
              <a:t>“Supplier” </a:t>
            </a:r>
            <a:r>
              <a:rPr lang="en-US" sz="1400" spc="-5" dirty="0">
                <a:solidFill>
                  <a:prstClr val="black"/>
                </a:solidFill>
                <a:cs typeface="Calibri"/>
              </a:rPr>
              <a:t>or </a:t>
            </a:r>
            <a:r>
              <a:rPr lang="en-US" sz="1400" dirty="0">
                <a:solidFill>
                  <a:prstClr val="black"/>
                </a:solidFill>
                <a:cs typeface="Calibri"/>
              </a:rPr>
              <a:t>“vendor” means an </a:t>
            </a:r>
            <a:r>
              <a:rPr lang="en-US" sz="1400" spc="-5" dirty="0">
                <a:solidFill>
                  <a:prstClr val="black"/>
                </a:solidFill>
                <a:cs typeface="Calibri"/>
              </a:rPr>
              <a:t>individual or business entity that sells or desires </a:t>
            </a:r>
            <a:r>
              <a:rPr lang="en-US" sz="1400" spc="-10" dirty="0">
                <a:solidFill>
                  <a:prstClr val="black"/>
                </a:solidFill>
                <a:cs typeface="Calibri"/>
              </a:rPr>
              <a:t>to </a:t>
            </a:r>
            <a:r>
              <a:rPr lang="en-US" sz="1400" spc="-5" dirty="0">
                <a:solidFill>
                  <a:prstClr val="black"/>
                </a:solidFill>
                <a:cs typeface="Calibri"/>
              </a:rPr>
              <a:t>sell acquisitions </a:t>
            </a:r>
            <a:r>
              <a:rPr lang="en-US" sz="1400" spc="-10" dirty="0">
                <a:solidFill>
                  <a:prstClr val="black"/>
                </a:solidFill>
                <a:cs typeface="Calibri"/>
              </a:rPr>
              <a:t>to </a:t>
            </a:r>
            <a:r>
              <a:rPr lang="en-US" sz="1400" spc="-15" dirty="0">
                <a:solidFill>
                  <a:prstClr val="black"/>
                </a:solidFill>
                <a:cs typeface="Calibri"/>
              </a:rPr>
              <a:t>state</a:t>
            </a:r>
            <a:r>
              <a:rPr lang="en-US" sz="1400" dirty="0">
                <a:solidFill>
                  <a:prstClr val="black"/>
                </a:solidFill>
                <a:cs typeface="Calibri"/>
              </a:rPr>
              <a:t> </a:t>
            </a:r>
            <a:r>
              <a:rPr lang="en-US" sz="1400" spc="-5" dirty="0">
                <a:solidFill>
                  <a:prstClr val="black"/>
                </a:solidFill>
                <a:cs typeface="Calibri"/>
              </a:rPr>
              <a:t>agencies</a:t>
            </a:r>
            <a:r>
              <a:rPr lang="en-US" sz="1400" spc="-5" dirty="0" smtClean="0">
                <a:solidFill>
                  <a:prstClr val="black"/>
                </a:solidFill>
                <a:cs typeface="Calibri"/>
              </a:rPr>
              <a:t>.</a:t>
            </a:r>
          </a:p>
          <a:p>
            <a:pPr marR="5080" lvl="0" defTabSz="914400">
              <a:spcBef>
                <a:spcPts val="600"/>
              </a:spcBef>
              <a:defRPr/>
            </a:pPr>
            <a:r>
              <a:rPr lang="en-US" sz="1400" b="1" dirty="0" smtClean="0">
                <a:solidFill>
                  <a:prstClr val="black"/>
                </a:solidFill>
                <a:uFill>
                  <a:solidFill>
                    <a:srgbClr val="000000"/>
                  </a:solidFill>
                </a:uFill>
                <a:cs typeface="Calibri"/>
              </a:rPr>
              <a:t>A.2. </a:t>
            </a:r>
            <a:r>
              <a:rPr lang="en-US" sz="1400" b="1" dirty="0">
                <a:solidFill>
                  <a:prstClr val="black"/>
                </a:solidFill>
                <a:uFill>
                  <a:solidFill>
                    <a:srgbClr val="000000"/>
                  </a:solidFill>
                </a:uFill>
                <a:cs typeface="Calibri"/>
              </a:rPr>
              <a:t>Bid</a:t>
            </a:r>
            <a:r>
              <a:rPr lang="en-US" sz="1400" b="1" spc="-10" dirty="0">
                <a:solidFill>
                  <a:prstClr val="black"/>
                </a:solidFill>
                <a:uFill>
                  <a:solidFill>
                    <a:srgbClr val="000000"/>
                  </a:solidFill>
                </a:uFill>
                <a:cs typeface="Calibri"/>
              </a:rPr>
              <a:t> </a:t>
            </a:r>
            <a:r>
              <a:rPr lang="en-US" sz="1400" b="1" spc="-5" dirty="0" smtClean="0">
                <a:solidFill>
                  <a:prstClr val="black"/>
                </a:solidFill>
                <a:uFill>
                  <a:solidFill>
                    <a:srgbClr val="000000"/>
                  </a:solidFill>
                </a:uFill>
                <a:cs typeface="Calibri"/>
              </a:rPr>
              <a:t>Submission</a:t>
            </a:r>
          </a:p>
          <a:p>
            <a:pPr marL="346075" marR="5080" indent="-346075" defTabSz="914400">
              <a:spcBef>
                <a:spcPts val="600"/>
              </a:spcBef>
              <a:buFont typeface="Arial" panose="020B0604020202020204" pitchFamily="34" charset="0"/>
              <a:buChar char="•"/>
              <a:defRPr/>
            </a:pPr>
            <a:r>
              <a:rPr lang="en-US" sz="1400" spc="-5" dirty="0" smtClean="0">
                <a:solidFill>
                  <a:prstClr val="black"/>
                </a:solidFill>
                <a:cs typeface="Calibri"/>
              </a:rPr>
              <a:t>A.2.1</a:t>
            </a:r>
            <a:r>
              <a:rPr lang="en-US" sz="1400" spc="-5" dirty="0">
                <a:solidFill>
                  <a:prstClr val="black"/>
                </a:solidFill>
                <a:cs typeface="Calibri"/>
              </a:rPr>
              <a:t>.	Submitted bids shall be </a:t>
            </a:r>
            <a:r>
              <a:rPr lang="en-US" sz="1400" dirty="0">
                <a:solidFill>
                  <a:prstClr val="black"/>
                </a:solidFill>
                <a:cs typeface="Calibri"/>
              </a:rPr>
              <a:t>in </a:t>
            </a:r>
            <a:r>
              <a:rPr lang="en-US" sz="1400" spc="-5" dirty="0">
                <a:solidFill>
                  <a:prstClr val="black"/>
                </a:solidFill>
                <a:cs typeface="Calibri"/>
              </a:rPr>
              <a:t>strict </a:t>
            </a:r>
            <a:r>
              <a:rPr lang="en-US" sz="1400" spc="-10" dirty="0">
                <a:solidFill>
                  <a:prstClr val="black"/>
                </a:solidFill>
                <a:cs typeface="Calibri"/>
              </a:rPr>
              <a:t>conformity </a:t>
            </a:r>
            <a:r>
              <a:rPr lang="en-US" sz="1400" dirty="0">
                <a:solidFill>
                  <a:prstClr val="black"/>
                </a:solidFill>
                <a:cs typeface="Calibri"/>
              </a:rPr>
              <a:t>with the </a:t>
            </a:r>
            <a:r>
              <a:rPr lang="en-US" sz="1400" spc="-5" dirty="0">
                <a:solidFill>
                  <a:prstClr val="black"/>
                </a:solidFill>
                <a:cs typeface="Calibri"/>
              </a:rPr>
              <a:t>instructions </a:t>
            </a:r>
            <a:r>
              <a:rPr lang="en-US" sz="1400" spc="-10" dirty="0">
                <a:solidFill>
                  <a:prstClr val="black"/>
                </a:solidFill>
                <a:cs typeface="Calibri"/>
              </a:rPr>
              <a:t>to b</a:t>
            </a:r>
            <a:r>
              <a:rPr lang="en-US" sz="1400" spc="-10" dirty="0" smtClean="0">
                <a:solidFill>
                  <a:prstClr val="black"/>
                </a:solidFill>
                <a:cs typeface="Calibri"/>
              </a:rPr>
              <a:t>idders </a:t>
            </a:r>
            <a:r>
              <a:rPr lang="en-US" sz="1400" spc="-5" dirty="0">
                <a:solidFill>
                  <a:prstClr val="black"/>
                </a:solidFill>
                <a:cs typeface="Calibri"/>
              </a:rPr>
              <a:t>and shall be </a:t>
            </a:r>
            <a:r>
              <a:rPr lang="en-US" sz="1400" spc="-10" dirty="0">
                <a:solidFill>
                  <a:prstClr val="black"/>
                </a:solidFill>
                <a:cs typeface="Calibri"/>
              </a:rPr>
              <a:t>submitted </a:t>
            </a:r>
            <a:r>
              <a:rPr lang="en-US" sz="1400" dirty="0">
                <a:solidFill>
                  <a:prstClr val="black"/>
                </a:solidFill>
                <a:cs typeface="Calibri"/>
              </a:rPr>
              <a:t>with a </a:t>
            </a:r>
            <a:r>
              <a:rPr lang="en-US" sz="1400" spc="-5" dirty="0">
                <a:solidFill>
                  <a:prstClr val="black"/>
                </a:solidFill>
                <a:cs typeface="Calibri"/>
              </a:rPr>
              <a:t>completed </a:t>
            </a:r>
            <a:r>
              <a:rPr lang="en-US" sz="1400" spc="-10" dirty="0">
                <a:solidFill>
                  <a:prstClr val="black"/>
                </a:solidFill>
                <a:cs typeface="Calibri"/>
              </a:rPr>
              <a:t>Responding </a:t>
            </a:r>
            <a:r>
              <a:rPr lang="en-US" sz="1400" spc="-5" dirty="0">
                <a:solidFill>
                  <a:prstClr val="black"/>
                </a:solidFill>
                <a:cs typeface="Calibri"/>
              </a:rPr>
              <a:t>Bidder </a:t>
            </a:r>
            <a:r>
              <a:rPr lang="en-US" sz="1400" spc="-10" dirty="0" smtClean="0">
                <a:solidFill>
                  <a:prstClr val="black"/>
                </a:solidFill>
                <a:cs typeface="Calibri"/>
              </a:rPr>
              <a:t>Information (</a:t>
            </a:r>
            <a:r>
              <a:rPr lang="en-US" sz="1400" spc="-5" dirty="0" smtClean="0">
                <a:solidFill>
                  <a:prstClr val="black"/>
                </a:solidFill>
                <a:cs typeface="Calibri"/>
              </a:rPr>
              <a:t>OMES </a:t>
            </a:r>
            <a:r>
              <a:rPr lang="en-US" sz="1400" spc="-5" dirty="0">
                <a:solidFill>
                  <a:prstClr val="black"/>
                </a:solidFill>
                <a:cs typeface="Calibri"/>
              </a:rPr>
              <a:t>FORM </a:t>
            </a:r>
            <a:r>
              <a:rPr lang="en-US" sz="1400" spc="-5" dirty="0" smtClean="0">
                <a:solidFill>
                  <a:prstClr val="black"/>
                </a:solidFill>
                <a:cs typeface="Calibri"/>
              </a:rPr>
              <a:t>CP-076) </a:t>
            </a:r>
            <a:r>
              <a:rPr lang="en-US" sz="1400" dirty="0">
                <a:solidFill>
                  <a:prstClr val="black"/>
                </a:solidFill>
                <a:cs typeface="Calibri"/>
              </a:rPr>
              <a:t>and </a:t>
            </a:r>
            <a:r>
              <a:rPr lang="en-US" sz="1400" spc="-10" dirty="0">
                <a:solidFill>
                  <a:prstClr val="black"/>
                </a:solidFill>
                <a:cs typeface="Calibri"/>
              </a:rPr>
              <a:t>any </a:t>
            </a:r>
            <a:r>
              <a:rPr lang="en-US" sz="1400" spc="-5" dirty="0">
                <a:solidFill>
                  <a:prstClr val="black"/>
                </a:solidFill>
                <a:cs typeface="Calibri"/>
              </a:rPr>
              <a:t>other </a:t>
            </a:r>
            <a:r>
              <a:rPr lang="en-US" sz="1400" spc="-10" dirty="0">
                <a:solidFill>
                  <a:prstClr val="black"/>
                </a:solidFill>
                <a:cs typeface="Calibri"/>
              </a:rPr>
              <a:t>forms required </a:t>
            </a:r>
            <a:r>
              <a:rPr lang="en-US" sz="1400" spc="-5" dirty="0">
                <a:solidFill>
                  <a:prstClr val="black"/>
                </a:solidFill>
                <a:cs typeface="Calibri"/>
              </a:rPr>
              <a:t>by the</a:t>
            </a:r>
            <a:r>
              <a:rPr lang="en-US" sz="1400" spc="75" dirty="0">
                <a:solidFill>
                  <a:prstClr val="black"/>
                </a:solidFill>
                <a:cs typeface="Calibri"/>
              </a:rPr>
              <a:t> </a:t>
            </a:r>
            <a:r>
              <a:rPr lang="en-US" sz="1400" spc="-5" dirty="0">
                <a:solidFill>
                  <a:prstClr val="black"/>
                </a:solidFill>
                <a:cs typeface="Calibri"/>
              </a:rPr>
              <a:t>solicitation</a:t>
            </a:r>
            <a:r>
              <a:rPr lang="en-US" sz="1400" spc="-5" dirty="0" smtClean="0">
                <a:solidFill>
                  <a:prstClr val="black"/>
                </a:solidFill>
                <a:cs typeface="Calibri"/>
              </a:rPr>
              <a:t>.</a:t>
            </a:r>
            <a:endParaRPr lang="en-US" sz="1200" dirty="0">
              <a:solidFill>
                <a:prstClr val="black"/>
              </a:solidFill>
              <a:cs typeface="Calibri"/>
            </a:endParaRPr>
          </a:p>
          <a:p>
            <a:pPr marL="184150" marR="5080" lvl="0" indent="-171450" algn="l" defTabSz="914400" rtl="0" eaLnBrk="1" fontAlgn="auto" latinLnBrk="0" hangingPunct="1">
              <a:lnSpc>
                <a:spcPts val="1300"/>
              </a:lnSpc>
              <a:spcBef>
                <a:spcPts val="420"/>
              </a:spcBef>
              <a:spcAft>
                <a:spcPts val="0"/>
              </a:spcAft>
              <a:buClrTx/>
              <a:buSzTx/>
              <a:buFont typeface="Arial"/>
              <a:buChar char="•"/>
              <a:tabLst>
                <a:tab pos="184150" algn="l"/>
                <a:tab pos="1040765" algn="l"/>
              </a:tabLst>
              <a:defRPr/>
            </a:pPr>
            <a:endParaRPr kumimoji="0" sz="12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10</a:t>
            </a:fld>
            <a:endParaRPr lang="en-US" spc="-5" dirty="0">
              <a:solidFill>
                <a:srgbClr val="000000"/>
              </a:solidFill>
            </a:endParaRPr>
          </a:p>
        </p:txBody>
      </p:sp>
      <p:sp>
        <p:nvSpPr>
          <p:cNvPr id="6" name="object 4"/>
          <p:cNvSpPr txBox="1">
            <a:spLocks noGrp="1"/>
          </p:cNvSpPr>
          <p:nvPr>
            <p:ph type="title"/>
          </p:nvPr>
        </p:nvSpPr>
        <p:spPr>
          <a:xfrm>
            <a:off x="553250" y="238169"/>
            <a:ext cx="859075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General Provisions</a:t>
            </a:r>
            <a:endParaRPr sz="3200" dirty="0">
              <a:latin typeface="+mn-lt"/>
              <a:cs typeface="Calibri Light"/>
            </a:endParaRPr>
          </a:p>
        </p:txBody>
      </p:sp>
    </p:spTree>
    <p:extLst>
      <p:ext uri="{BB962C8B-B14F-4D97-AF65-F5344CB8AC3E}">
        <p14:creationId xmlns:p14="http://schemas.microsoft.com/office/powerpoint/2010/main" val="41185982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814509" y="962066"/>
            <a:ext cx="7107730" cy="5083443"/>
          </a:xfrm>
          <a:prstGeom prst="rect">
            <a:avLst/>
          </a:prstGeom>
        </p:spPr>
        <p:txBody>
          <a:bodyPr vert="horz" wrap="square" lIns="0" tIns="35560" rIns="0" bIns="0" rtlCol="0">
            <a:spAutoFit/>
          </a:bodyPr>
          <a:lstStyle/>
          <a:p>
            <a:pPr marR="12065" defTabSz="914400">
              <a:spcBef>
                <a:spcPts val="600"/>
              </a:spcBef>
              <a:defRPr/>
            </a:pPr>
            <a:r>
              <a:rPr lang="en-US" sz="1400" b="1" dirty="0" smtClean="0">
                <a:solidFill>
                  <a:prstClr val="black"/>
                </a:solidFill>
                <a:uFill>
                  <a:solidFill>
                    <a:srgbClr val="000000"/>
                  </a:solidFill>
                </a:uFill>
                <a:cs typeface="Calibri"/>
              </a:rPr>
              <a:t>A.2. </a:t>
            </a:r>
            <a:r>
              <a:rPr lang="en-US" sz="1400" b="1" dirty="0">
                <a:solidFill>
                  <a:prstClr val="black"/>
                </a:solidFill>
                <a:uFill>
                  <a:solidFill>
                    <a:srgbClr val="000000"/>
                  </a:solidFill>
                </a:uFill>
                <a:cs typeface="Calibri"/>
              </a:rPr>
              <a:t>Bid</a:t>
            </a:r>
            <a:r>
              <a:rPr lang="en-US" sz="1400" b="1" spc="-10" dirty="0">
                <a:solidFill>
                  <a:prstClr val="black"/>
                </a:solidFill>
                <a:uFill>
                  <a:solidFill>
                    <a:srgbClr val="000000"/>
                  </a:solidFill>
                </a:uFill>
                <a:cs typeface="Calibri"/>
              </a:rPr>
              <a:t> </a:t>
            </a:r>
            <a:r>
              <a:rPr lang="en-US" sz="1400" b="1" spc="-5" dirty="0" smtClean="0">
                <a:solidFill>
                  <a:prstClr val="black"/>
                </a:solidFill>
                <a:uFill>
                  <a:solidFill>
                    <a:srgbClr val="000000"/>
                  </a:solidFill>
                </a:uFill>
                <a:cs typeface="Calibri"/>
              </a:rPr>
              <a:t>Submission (cont.)</a:t>
            </a:r>
            <a:endParaRPr lang="en-US" sz="1400" b="1" spc="-5" dirty="0">
              <a:solidFill>
                <a:prstClr val="black"/>
              </a:solidFill>
              <a:uFill>
                <a:solidFill>
                  <a:srgbClr val="000000"/>
                </a:solidFill>
              </a:uFill>
              <a:cs typeface="Calibri"/>
            </a:endParaRPr>
          </a:p>
          <a:p>
            <a:pPr marL="346075" marR="12065" lvl="0" indent="-346075" algn="l" defTabSz="914400" rtl="0" eaLnBrk="1" fontAlgn="auto" latinLnBrk="0" hangingPunct="1">
              <a:spcBef>
                <a:spcPts val="600"/>
              </a:spcBef>
              <a:spcAft>
                <a:spcPts val="0"/>
              </a:spcAft>
              <a:buClrTx/>
              <a:buSzTx/>
              <a:buFont typeface="Arial"/>
              <a:buChar char="•"/>
              <a:defRPr/>
            </a:pPr>
            <a:r>
              <a:rPr kumimoji="0" sz="1400" b="0" i="0" u="none" strike="noStrike" kern="1200" cap="none" spc="0" normalizeH="0" baseline="0" noProof="0" dirty="0" smtClean="0">
                <a:ln>
                  <a:noFill/>
                </a:ln>
                <a:solidFill>
                  <a:prstClr val="black"/>
                </a:solidFill>
                <a:effectLst/>
                <a:uLnTx/>
                <a:uFillTx/>
                <a:ea typeface="+mn-ea"/>
                <a:cs typeface="Calibri"/>
              </a:rPr>
              <a:t>A.2.2</a:t>
            </a:r>
            <a:r>
              <a:rPr kumimoji="0" sz="1400" b="0" i="0" u="none" strike="noStrike" kern="1200" cap="none" spc="0" normalizeH="0" baseline="0" noProof="0" dirty="0">
                <a:ln>
                  <a:noFill/>
                </a:ln>
                <a:solidFill>
                  <a:prstClr val="black"/>
                </a:solidFill>
                <a:effectLst/>
                <a:uLnTx/>
                <a:uFillTx/>
                <a:ea typeface="+mn-ea"/>
                <a:cs typeface="Calibri"/>
              </a:rPr>
              <a:t>. </a:t>
            </a:r>
            <a:r>
              <a:rPr kumimoji="0" sz="1400" b="0" i="0" u="none" strike="noStrike" kern="1200" cap="none" spc="-5" normalizeH="0" baseline="0" noProof="0" dirty="0">
                <a:ln>
                  <a:noFill/>
                </a:ln>
                <a:solidFill>
                  <a:prstClr val="black"/>
                </a:solidFill>
                <a:effectLst/>
                <a:uLnTx/>
                <a:uFillTx/>
                <a:ea typeface="+mn-ea"/>
                <a:cs typeface="Calibri"/>
              </a:rPr>
              <a:t>Bids shall be submitted </a:t>
            </a:r>
            <a:r>
              <a:rPr kumimoji="0" sz="1400" b="0" i="0" u="none" strike="noStrike" kern="1200" cap="none" spc="-10" normalizeH="0" baseline="0" noProof="0" dirty="0">
                <a:ln>
                  <a:noFill/>
                </a:ln>
                <a:solidFill>
                  <a:prstClr val="black"/>
                </a:solidFill>
                <a:effectLst/>
                <a:uLnTx/>
                <a:uFillTx/>
                <a:ea typeface="+mn-ea"/>
                <a:cs typeface="Calibri"/>
              </a:rPr>
              <a:t>to </a:t>
            </a:r>
            <a:r>
              <a:rPr kumimoji="0" lang="en-US" sz="1400" b="0" i="0" u="none" strike="noStrike" kern="1200" cap="none" spc="-5" normalizeH="0" baseline="0" noProof="0" dirty="0" smtClean="0">
                <a:ln>
                  <a:noFill/>
                </a:ln>
                <a:solidFill>
                  <a:prstClr val="black"/>
                </a:solidFill>
                <a:effectLst/>
                <a:uLnTx/>
                <a:uFillTx/>
                <a:ea typeface="+mn-ea"/>
                <a:cs typeface="Calibri"/>
              </a:rPr>
              <a:t>OMES</a:t>
            </a:r>
            <a:r>
              <a:rPr kumimoji="0" sz="1400" b="0" i="0" u="none" strike="noStrike" kern="1200" cap="none" spc="0" normalizeH="0" baseline="0" noProof="0" dirty="0" smtClean="0">
                <a:ln>
                  <a:noFill/>
                </a:ln>
                <a:solidFill>
                  <a:prstClr val="black"/>
                </a:solidFill>
                <a:effectLst/>
                <a:uLnTx/>
                <a:uFillTx/>
                <a:ea typeface="+mn-ea"/>
                <a:cs typeface="Calibri"/>
              </a:rPr>
              <a:t> </a:t>
            </a:r>
            <a:r>
              <a:rPr kumimoji="0" sz="1400" b="0" i="0" u="none" strike="noStrike" kern="1200" cap="none" spc="0" normalizeH="0" baseline="0" noProof="0" dirty="0">
                <a:ln>
                  <a:noFill/>
                </a:ln>
                <a:solidFill>
                  <a:prstClr val="black"/>
                </a:solidFill>
                <a:effectLst/>
                <a:uLnTx/>
                <a:uFillTx/>
                <a:ea typeface="+mn-ea"/>
                <a:cs typeface="Calibri"/>
              </a:rPr>
              <a:t>in a </a:t>
            </a:r>
            <a:r>
              <a:rPr kumimoji="0" sz="1400" b="0" i="0" u="none" strike="noStrike" kern="1200" cap="none" spc="-5" normalizeH="0" baseline="0" noProof="0" dirty="0">
                <a:ln>
                  <a:noFill/>
                </a:ln>
                <a:solidFill>
                  <a:prstClr val="black"/>
                </a:solidFill>
                <a:effectLst/>
                <a:uLnTx/>
                <a:uFillTx/>
                <a:ea typeface="+mn-ea"/>
                <a:cs typeface="Calibri"/>
              </a:rPr>
              <a:t>single </a:t>
            </a:r>
            <a:r>
              <a:rPr kumimoji="0" sz="1400" b="0" i="0" u="none" strike="noStrike" kern="1200" cap="none" spc="-10" normalizeH="0" baseline="0" noProof="0" dirty="0">
                <a:ln>
                  <a:noFill/>
                </a:ln>
                <a:solidFill>
                  <a:prstClr val="black"/>
                </a:solidFill>
                <a:effectLst/>
                <a:uLnTx/>
                <a:uFillTx/>
                <a:ea typeface="+mn-ea"/>
                <a:cs typeface="Calibri"/>
              </a:rPr>
              <a:t>envelope, package, </a:t>
            </a:r>
            <a:r>
              <a:rPr kumimoji="0" sz="1400" b="0" i="0" u="none" strike="noStrike" kern="1200" cap="none" spc="-5" normalizeH="0" baseline="0" noProof="0" dirty="0">
                <a:ln>
                  <a:noFill/>
                </a:ln>
                <a:solidFill>
                  <a:prstClr val="black"/>
                </a:solidFill>
                <a:effectLst/>
                <a:uLnTx/>
                <a:uFillTx/>
                <a:ea typeface="+mn-ea"/>
                <a:cs typeface="Calibri"/>
              </a:rPr>
              <a:t>or </a:t>
            </a:r>
            <a:r>
              <a:rPr kumimoji="0" sz="1400" b="0" i="0" u="none" strike="noStrike" kern="1200" cap="none" spc="-10" normalizeH="0" baseline="0" noProof="0" dirty="0" smtClean="0">
                <a:ln>
                  <a:noFill/>
                </a:ln>
                <a:solidFill>
                  <a:prstClr val="black"/>
                </a:solidFill>
                <a:effectLst/>
                <a:uLnTx/>
                <a:uFillTx/>
                <a:ea typeface="+mn-ea"/>
                <a:cs typeface="Calibri"/>
              </a:rPr>
              <a:t>container</a:t>
            </a:r>
            <a:r>
              <a:rPr kumimoji="0" lang="en-US" sz="1400" b="0" i="0" u="none" strike="noStrike" kern="1200" cap="none" spc="-10" normalizeH="0" baseline="0" noProof="0" dirty="0" smtClean="0">
                <a:ln>
                  <a:noFill/>
                </a:ln>
                <a:solidFill>
                  <a:prstClr val="black"/>
                </a:solidFill>
                <a:effectLst/>
                <a:uLnTx/>
                <a:uFillTx/>
                <a:ea typeface="+mn-ea"/>
                <a:cs typeface="Calibri"/>
              </a:rPr>
              <a:t> </a:t>
            </a:r>
            <a:r>
              <a:rPr kumimoji="0" sz="1400" b="0" i="0" u="none" strike="noStrike" kern="1200" cap="none" spc="-5" normalizeH="0" baseline="0" noProof="0" dirty="0" smtClean="0">
                <a:ln>
                  <a:noFill/>
                </a:ln>
                <a:solidFill>
                  <a:prstClr val="black"/>
                </a:solidFill>
                <a:effectLst/>
                <a:uLnTx/>
                <a:uFillTx/>
                <a:ea typeface="+mn-ea"/>
                <a:cs typeface="Calibri"/>
              </a:rPr>
              <a:t>and </a:t>
            </a:r>
            <a:r>
              <a:rPr kumimoji="0" sz="1400" b="0" i="0" u="none" strike="noStrike" kern="1200" cap="none" spc="-5" normalizeH="0" baseline="0" noProof="0" dirty="0">
                <a:ln>
                  <a:noFill/>
                </a:ln>
                <a:solidFill>
                  <a:prstClr val="black"/>
                </a:solidFill>
                <a:effectLst/>
                <a:uLnTx/>
                <a:uFillTx/>
                <a:ea typeface="+mn-ea"/>
                <a:cs typeface="Calibri"/>
              </a:rPr>
              <a:t>shall be </a:t>
            </a:r>
            <a:r>
              <a:rPr kumimoji="0" sz="1400" b="0" i="0" u="none" strike="noStrike" kern="1200" cap="none" spc="0" normalizeH="0" baseline="0" noProof="0" dirty="0">
                <a:ln>
                  <a:noFill/>
                </a:ln>
                <a:solidFill>
                  <a:prstClr val="black"/>
                </a:solidFill>
                <a:effectLst/>
                <a:uLnTx/>
                <a:uFillTx/>
                <a:ea typeface="+mn-ea"/>
                <a:cs typeface="Calibri"/>
              </a:rPr>
              <a:t>sealed, </a:t>
            </a:r>
            <a:r>
              <a:rPr kumimoji="0" sz="1400" b="0" i="0" u="none" strike="noStrike" kern="1200" cap="none" spc="-5" normalizeH="0" baseline="0" noProof="0" dirty="0">
                <a:ln>
                  <a:noFill/>
                </a:ln>
                <a:solidFill>
                  <a:prstClr val="black"/>
                </a:solidFill>
                <a:effectLst/>
                <a:uLnTx/>
                <a:uFillTx/>
                <a:ea typeface="+mn-ea"/>
                <a:cs typeface="Calibri"/>
              </a:rPr>
              <a:t>unless otherwise detailed </a:t>
            </a:r>
            <a:r>
              <a:rPr kumimoji="0" sz="1400" b="0" i="0" u="none" strike="noStrike" kern="1200" cap="none" spc="0" normalizeH="0" baseline="0" noProof="0" dirty="0">
                <a:ln>
                  <a:noFill/>
                </a:ln>
                <a:solidFill>
                  <a:prstClr val="black"/>
                </a:solidFill>
                <a:effectLst/>
                <a:uLnTx/>
                <a:uFillTx/>
                <a:ea typeface="+mn-ea"/>
                <a:cs typeface="Calibri"/>
              </a:rPr>
              <a:t>in </a:t>
            </a:r>
            <a:r>
              <a:rPr kumimoji="0" sz="1400" b="0" i="0" u="none" strike="noStrike" kern="1200" cap="none" spc="-5" normalizeH="0" baseline="0" noProof="0" dirty="0">
                <a:ln>
                  <a:noFill/>
                </a:ln>
                <a:solidFill>
                  <a:prstClr val="black"/>
                </a:solidFill>
                <a:effectLst/>
                <a:uLnTx/>
                <a:uFillTx/>
                <a:ea typeface="+mn-ea"/>
                <a:cs typeface="Calibri"/>
              </a:rPr>
              <a:t>the solicitation. The name and address of the </a:t>
            </a:r>
            <a:r>
              <a:rPr kumimoji="0" lang="en-US" sz="1400" b="0" i="0" u="none" strike="noStrike" kern="1200" cap="none" spc="-5" normalizeH="0" baseline="0" noProof="0" dirty="0" smtClean="0">
                <a:ln>
                  <a:noFill/>
                </a:ln>
                <a:solidFill>
                  <a:prstClr val="black"/>
                </a:solidFill>
                <a:effectLst/>
                <a:uLnTx/>
                <a:uFillTx/>
                <a:ea typeface="+mn-ea"/>
                <a:cs typeface="Calibri"/>
              </a:rPr>
              <a:t>bidder</a:t>
            </a:r>
            <a:r>
              <a:rPr kumimoji="0" sz="1400" b="0" i="0" u="none" strike="noStrike" kern="1200" cap="none" spc="-5" normalizeH="0" baseline="0" noProof="0" dirty="0" smtClean="0">
                <a:ln>
                  <a:noFill/>
                </a:ln>
                <a:solidFill>
                  <a:prstClr val="black"/>
                </a:solidFill>
                <a:effectLst/>
                <a:uLnTx/>
                <a:uFillTx/>
                <a:ea typeface="+mn-ea"/>
                <a:cs typeface="Calibri"/>
              </a:rPr>
              <a:t> </a:t>
            </a:r>
            <a:r>
              <a:rPr kumimoji="0" sz="1400" b="0" i="0" u="none" strike="noStrike" kern="1200" cap="none" spc="-5" normalizeH="0" baseline="0" noProof="0" dirty="0">
                <a:ln>
                  <a:noFill/>
                </a:ln>
                <a:solidFill>
                  <a:prstClr val="black"/>
                </a:solidFill>
                <a:effectLst/>
                <a:uLnTx/>
                <a:uFillTx/>
                <a:ea typeface="+mn-ea"/>
                <a:cs typeface="Calibri"/>
              </a:rPr>
              <a:t>shall </a:t>
            </a:r>
            <a:r>
              <a:rPr kumimoji="0" sz="1400" b="0" i="0" u="none" strike="noStrike" kern="1200" cap="none" spc="-5" normalizeH="0" baseline="0" noProof="0" dirty="0" smtClean="0">
                <a:ln>
                  <a:noFill/>
                </a:ln>
                <a:solidFill>
                  <a:prstClr val="black"/>
                </a:solidFill>
                <a:effectLst/>
                <a:uLnTx/>
                <a:uFillTx/>
                <a:ea typeface="+mn-ea"/>
                <a:cs typeface="Calibri"/>
              </a:rPr>
              <a:t>be</a:t>
            </a:r>
            <a:r>
              <a:rPr kumimoji="0" lang="en-US" sz="1400" b="0" i="0" u="none" strike="noStrike" kern="1200" cap="none" spc="-5" normalizeH="0" baseline="0" noProof="0" dirty="0" smtClean="0">
                <a:ln>
                  <a:noFill/>
                </a:ln>
                <a:solidFill>
                  <a:prstClr val="black"/>
                </a:solidFill>
                <a:effectLst/>
                <a:uLnTx/>
                <a:uFillTx/>
                <a:ea typeface="+mn-ea"/>
                <a:cs typeface="Calibri"/>
              </a:rPr>
              <a:t> </a:t>
            </a:r>
            <a:r>
              <a:rPr kumimoji="0" sz="1400" b="0" i="0" u="none" strike="noStrike" kern="1200" cap="none" spc="-5" normalizeH="0" baseline="0" noProof="0" dirty="0" smtClean="0">
                <a:ln>
                  <a:noFill/>
                </a:ln>
                <a:solidFill>
                  <a:prstClr val="black"/>
                </a:solidFill>
                <a:effectLst/>
                <a:uLnTx/>
                <a:uFillTx/>
                <a:ea typeface="+mn-ea"/>
                <a:cs typeface="Calibri"/>
              </a:rPr>
              <a:t>inserted </a:t>
            </a:r>
            <a:r>
              <a:rPr kumimoji="0" sz="1400" b="0" i="0" u="none" strike="noStrike" kern="1200" cap="none" spc="0" normalizeH="0" baseline="0" noProof="0" dirty="0">
                <a:ln>
                  <a:noFill/>
                </a:ln>
                <a:solidFill>
                  <a:prstClr val="black"/>
                </a:solidFill>
                <a:effectLst/>
                <a:uLnTx/>
                <a:uFillTx/>
                <a:ea typeface="+mn-ea"/>
                <a:cs typeface="Calibri"/>
              </a:rPr>
              <a:t>in </a:t>
            </a:r>
            <a:r>
              <a:rPr kumimoji="0" sz="1400" b="0" i="0" u="none" strike="noStrike" kern="1200" cap="none" spc="-5" normalizeH="0" baseline="0" noProof="0" dirty="0">
                <a:ln>
                  <a:noFill/>
                </a:ln>
                <a:solidFill>
                  <a:prstClr val="black"/>
                </a:solidFill>
                <a:effectLst/>
                <a:uLnTx/>
                <a:uFillTx/>
                <a:ea typeface="+mn-ea"/>
                <a:cs typeface="Calibri"/>
              </a:rPr>
              <a:t>the upper left corner of the single </a:t>
            </a:r>
            <a:r>
              <a:rPr kumimoji="0" sz="1400" b="0" i="0" u="none" strike="noStrike" kern="1200" cap="none" spc="-10" normalizeH="0" baseline="0" noProof="0" dirty="0">
                <a:ln>
                  <a:noFill/>
                </a:ln>
                <a:solidFill>
                  <a:prstClr val="black"/>
                </a:solidFill>
                <a:effectLst/>
                <a:uLnTx/>
                <a:uFillTx/>
                <a:ea typeface="+mn-ea"/>
                <a:cs typeface="Calibri"/>
              </a:rPr>
              <a:t>envelope, package, </a:t>
            </a:r>
            <a:r>
              <a:rPr kumimoji="0" sz="1400" b="0" i="0" u="none" strike="noStrike" kern="1200" cap="none" spc="-5" normalizeH="0" baseline="0" noProof="0" dirty="0">
                <a:ln>
                  <a:noFill/>
                </a:ln>
                <a:solidFill>
                  <a:prstClr val="black"/>
                </a:solidFill>
                <a:effectLst/>
                <a:uLnTx/>
                <a:uFillTx/>
                <a:ea typeface="+mn-ea"/>
                <a:cs typeface="Calibri"/>
              </a:rPr>
              <a:t>or </a:t>
            </a:r>
            <a:r>
              <a:rPr kumimoji="0" sz="1400" b="0" i="0" u="none" strike="noStrike" kern="1200" cap="none" spc="-20" normalizeH="0" baseline="0" noProof="0" dirty="0">
                <a:ln>
                  <a:noFill/>
                </a:ln>
                <a:solidFill>
                  <a:prstClr val="black"/>
                </a:solidFill>
                <a:effectLst/>
                <a:uLnTx/>
                <a:uFillTx/>
                <a:ea typeface="+mn-ea"/>
                <a:cs typeface="Calibri"/>
              </a:rPr>
              <a:t>container. </a:t>
            </a:r>
            <a:r>
              <a:rPr kumimoji="0" sz="1400" b="1" i="0" u="none" strike="noStrike" kern="1200" cap="none" spc="-20" normalizeH="0" baseline="0" noProof="0" dirty="0">
                <a:ln>
                  <a:noFill/>
                </a:ln>
                <a:solidFill>
                  <a:prstClr val="black"/>
                </a:solidFill>
                <a:effectLst/>
                <a:uLnTx/>
                <a:uFillTx/>
                <a:ea typeface="+mn-ea"/>
                <a:cs typeface="Calibri"/>
              </a:rPr>
              <a:t>SOLICITATION </a:t>
            </a:r>
            <a:r>
              <a:rPr kumimoji="0" sz="1400" b="1" i="0" u="none" strike="noStrike" kern="1200" cap="none" spc="-5" normalizeH="0" baseline="0" noProof="0" dirty="0">
                <a:ln>
                  <a:noFill/>
                </a:ln>
                <a:solidFill>
                  <a:prstClr val="black"/>
                </a:solidFill>
                <a:effectLst/>
                <a:uLnTx/>
                <a:uFillTx/>
                <a:ea typeface="+mn-ea"/>
                <a:cs typeface="Calibri"/>
              </a:rPr>
              <a:t>NUMBER </a:t>
            </a:r>
            <a:r>
              <a:rPr kumimoji="0" sz="1400" b="1" i="0" u="none" strike="noStrike" kern="1200" cap="none" spc="-5" normalizeH="0" baseline="0" noProof="0" dirty="0" smtClean="0">
                <a:ln>
                  <a:noFill/>
                </a:ln>
                <a:solidFill>
                  <a:prstClr val="black"/>
                </a:solidFill>
                <a:effectLst/>
                <a:uLnTx/>
                <a:uFillTx/>
                <a:ea typeface="+mn-ea"/>
                <a:cs typeface="Calibri"/>
              </a:rPr>
              <a:t>AND</a:t>
            </a:r>
            <a:r>
              <a:rPr kumimoji="0" lang="en-US" sz="1400" b="1" i="0" u="none" strike="noStrike" kern="1200" cap="none" spc="-5" normalizeH="0" baseline="0" noProof="0" dirty="0" smtClean="0">
                <a:ln>
                  <a:noFill/>
                </a:ln>
                <a:solidFill>
                  <a:prstClr val="black"/>
                </a:solidFill>
                <a:effectLst/>
                <a:uLnTx/>
                <a:uFillTx/>
                <a:ea typeface="+mn-ea"/>
                <a:cs typeface="Calibri"/>
              </a:rPr>
              <a:t> </a:t>
            </a:r>
            <a:r>
              <a:rPr kumimoji="0" sz="1400" b="1" i="0" u="none" strike="noStrike" kern="1200" cap="none" spc="-20" normalizeH="0" baseline="0" noProof="0" dirty="0" smtClean="0">
                <a:ln>
                  <a:noFill/>
                </a:ln>
                <a:solidFill>
                  <a:prstClr val="black"/>
                </a:solidFill>
                <a:effectLst/>
                <a:uLnTx/>
                <a:uFillTx/>
                <a:ea typeface="+mn-ea"/>
                <a:cs typeface="Calibri"/>
              </a:rPr>
              <a:t>SOLICITATION </a:t>
            </a:r>
            <a:r>
              <a:rPr kumimoji="0" sz="1400" b="1" i="0" u="none" strike="noStrike" kern="1200" cap="none" spc="-5" normalizeH="0" baseline="0" noProof="0" dirty="0">
                <a:ln>
                  <a:noFill/>
                </a:ln>
                <a:solidFill>
                  <a:prstClr val="black"/>
                </a:solidFill>
                <a:effectLst/>
                <a:uLnTx/>
                <a:uFillTx/>
                <a:ea typeface="+mn-ea"/>
                <a:cs typeface="Calibri"/>
              </a:rPr>
              <a:t>RESPONSE DUE </a:t>
            </a:r>
            <a:r>
              <a:rPr kumimoji="0" sz="1400" b="1" i="0" u="none" strike="noStrike" kern="1200" cap="none" spc="-30" normalizeH="0" baseline="0" noProof="0" dirty="0">
                <a:ln>
                  <a:noFill/>
                </a:ln>
                <a:solidFill>
                  <a:prstClr val="black"/>
                </a:solidFill>
                <a:effectLst/>
                <a:uLnTx/>
                <a:uFillTx/>
                <a:ea typeface="+mn-ea"/>
                <a:cs typeface="Calibri"/>
              </a:rPr>
              <a:t>DATE </a:t>
            </a:r>
            <a:r>
              <a:rPr kumimoji="0" sz="1400" b="1" i="0" u="none" strike="noStrike" kern="1200" cap="none" spc="-5" normalizeH="0" baseline="0" noProof="0" dirty="0">
                <a:ln>
                  <a:noFill/>
                </a:ln>
                <a:solidFill>
                  <a:prstClr val="black"/>
                </a:solidFill>
                <a:effectLst/>
                <a:uLnTx/>
                <a:uFillTx/>
                <a:ea typeface="+mn-ea"/>
                <a:cs typeface="Calibri"/>
              </a:rPr>
              <a:t>AND </a:t>
            </a:r>
            <a:r>
              <a:rPr kumimoji="0" sz="1400" b="1" i="0" u="none" strike="noStrike" kern="1200" cap="none" spc="0" normalizeH="0" baseline="0" noProof="0" dirty="0">
                <a:ln>
                  <a:noFill/>
                </a:ln>
                <a:solidFill>
                  <a:prstClr val="black"/>
                </a:solidFill>
                <a:effectLst/>
                <a:uLnTx/>
                <a:uFillTx/>
                <a:ea typeface="+mn-ea"/>
                <a:cs typeface="Calibri"/>
              </a:rPr>
              <a:t>TIME </a:t>
            </a:r>
            <a:r>
              <a:rPr kumimoji="0" sz="1400" b="1" i="0" u="none" strike="noStrike" kern="1200" cap="none" spc="-5" normalizeH="0" baseline="0" noProof="0" dirty="0">
                <a:ln>
                  <a:noFill/>
                </a:ln>
                <a:solidFill>
                  <a:prstClr val="black"/>
                </a:solidFill>
                <a:effectLst/>
                <a:uLnTx/>
                <a:uFillTx/>
                <a:ea typeface="+mn-ea"/>
                <a:cs typeface="Calibri"/>
              </a:rPr>
              <a:t>MUST APPEAR </a:t>
            </a:r>
            <a:r>
              <a:rPr kumimoji="0" sz="1400" b="1" i="0" u="none" strike="noStrike" kern="1200" cap="none" spc="0" normalizeH="0" baseline="0" noProof="0" dirty="0">
                <a:ln>
                  <a:noFill/>
                </a:ln>
                <a:solidFill>
                  <a:prstClr val="black"/>
                </a:solidFill>
                <a:effectLst/>
                <a:uLnTx/>
                <a:uFillTx/>
                <a:ea typeface="+mn-ea"/>
                <a:cs typeface="Calibri"/>
              </a:rPr>
              <a:t>ON </a:t>
            </a:r>
            <a:r>
              <a:rPr kumimoji="0" sz="1400" b="1" i="0" u="none" strike="noStrike" kern="1200" cap="none" spc="-5" normalizeH="0" baseline="0" noProof="0" dirty="0">
                <a:ln>
                  <a:noFill/>
                </a:ln>
                <a:solidFill>
                  <a:prstClr val="black"/>
                </a:solidFill>
                <a:effectLst/>
                <a:uLnTx/>
                <a:uFillTx/>
                <a:ea typeface="+mn-ea"/>
                <a:cs typeface="Calibri"/>
              </a:rPr>
              <a:t>THE </a:t>
            </a:r>
            <a:r>
              <a:rPr kumimoji="0" sz="1400" b="1" i="0" u="none" strike="noStrike" kern="1200" cap="none" spc="-25" normalizeH="0" baseline="0" noProof="0" dirty="0">
                <a:ln>
                  <a:noFill/>
                </a:ln>
                <a:solidFill>
                  <a:prstClr val="black"/>
                </a:solidFill>
                <a:effectLst/>
                <a:uLnTx/>
                <a:uFillTx/>
                <a:ea typeface="+mn-ea"/>
                <a:cs typeface="Calibri"/>
              </a:rPr>
              <a:t>FACE </a:t>
            </a:r>
            <a:r>
              <a:rPr kumimoji="0" sz="1400" b="1" i="0" u="none" strike="noStrike" kern="1200" cap="none" spc="0" normalizeH="0" baseline="0" noProof="0" dirty="0">
                <a:ln>
                  <a:noFill/>
                </a:ln>
                <a:solidFill>
                  <a:prstClr val="black"/>
                </a:solidFill>
                <a:effectLst/>
                <a:uLnTx/>
                <a:uFillTx/>
                <a:ea typeface="+mn-ea"/>
                <a:cs typeface="Calibri"/>
              </a:rPr>
              <a:t>OF </a:t>
            </a:r>
            <a:r>
              <a:rPr kumimoji="0" sz="1400" b="1" i="0" u="none" strike="noStrike" kern="1200" cap="none" spc="-5" normalizeH="0" baseline="0" noProof="0" dirty="0">
                <a:ln>
                  <a:noFill/>
                </a:ln>
                <a:solidFill>
                  <a:prstClr val="black"/>
                </a:solidFill>
                <a:effectLst/>
                <a:uLnTx/>
                <a:uFillTx/>
                <a:ea typeface="+mn-ea"/>
                <a:cs typeface="Calibri"/>
              </a:rPr>
              <a:t>THE SINGLE </a:t>
            </a:r>
            <a:r>
              <a:rPr kumimoji="0" sz="1400" b="1" i="0" u="none" strike="noStrike" kern="1200" cap="none" spc="-10" normalizeH="0" baseline="0" noProof="0" dirty="0">
                <a:ln>
                  <a:noFill/>
                </a:ln>
                <a:solidFill>
                  <a:prstClr val="black"/>
                </a:solidFill>
                <a:effectLst/>
                <a:uLnTx/>
                <a:uFillTx/>
                <a:ea typeface="+mn-ea"/>
                <a:cs typeface="Calibri"/>
              </a:rPr>
              <a:t>ENVELOPE</a:t>
            </a:r>
            <a:r>
              <a:rPr kumimoji="0" sz="1400" b="1" i="0" u="none" strike="noStrike" kern="1200" cap="none" spc="-10" normalizeH="0" baseline="0" noProof="0" dirty="0" smtClean="0">
                <a:ln>
                  <a:noFill/>
                </a:ln>
                <a:solidFill>
                  <a:prstClr val="black"/>
                </a:solidFill>
                <a:effectLst/>
                <a:uLnTx/>
                <a:uFillTx/>
                <a:ea typeface="+mn-ea"/>
                <a:cs typeface="Calibri"/>
              </a:rPr>
              <a:t>,</a:t>
            </a:r>
            <a:r>
              <a:rPr kumimoji="0" lang="en-US" sz="1400" b="1" i="0" u="none" strike="noStrike" kern="1200" cap="none" spc="-10" normalizeH="0" baseline="0" noProof="0" dirty="0" smtClean="0">
                <a:ln>
                  <a:noFill/>
                </a:ln>
                <a:solidFill>
                  <a:prstClr val="black"/>
                </a:solidFill>
                <a:effectLst/>
                <a:uLnTx/>
                <a:uFillTx/>
                <a:ea typeface="+mn-ea"/>
                <a:cs typeface="Calibri"/>
              </a:rPr>
              <a:t> </a:t>
            </a:r>
            <a:r>
              <a:rPr kumimoji="0" sz="1400" b="1" i="0" u="none" strike="noStrike" kern="1200" cap="none" spc="-15" normalizeH="0" baseline="0" noProof="0" dirty="0" smtClean="0">
                <a:ln>
                  <a:noFill/>
                </a:ln>
                <a:solidFill>
                  <a:prstClr val="black"/>
                </a:solidFill>
                <a:effectLst/>
                <a:uLnTx/>
                <a:uFillTx/>
                <a:ea typeface="+mn-ea"/>
                <a:cs typeface="Calibri"/>
              </a:rPr>
              <a:t>PACKAGE</a:t>
            </a:r>
            <a:r>
              <a:rPr kumimoji="0" sz="1400" b="1" i="0" u="none" strike="noStrike" kern="1200" cap="none" spc="-15" normalizeH="0" baseline="0" noProof="0" dirty="0">
                <a:ln>
                  <a:noFill/>
                </a:ln>
                <a:solidFill>
                  <a:prstClr val="black"/>
                </a:solidFill>
                <a:effectLst/>
                <a:uLnTx/>
                <a:uFillTx/>
                <a:ea typeface="+mn-ea"/>
                <a:cs typeface="Calibri"/>
              </a:rPr>
              <a:t>, </a:t>
            </a:r>
            <a:r>
              <a:rPr kumimoji="0" sz="1400" b="1" i="0" u="none" strike="noStrike" kern="1200" cap="none" spc="0" normalizeH="0" baseline="0" noProof="0" dirty="0">
                <a:ln>
                  <a:noFill/>
                </a:ln>
                <a:solidFill>
                  <a:prstClr val="black"/>
                </a:solidFill>
                <a:effectLst/>
                <a:uLnTx/>
                <a:uFillTx/>
                <a:ea typeface="+mn-ea"/>
                <a:cs typeface="Calibri"/>
              </a:rPr>
              <a:t>OR </a:t>
            </a:r>
            <a:r>
              <a:rPr kumimoji="0" sz="1400" b="1" i="0" u="none" strike="noStrike" kern="1200" cap="none" spc="-15" normalizeH="0" baseline="0" noProof="0" dirty="0">
                <a:ln>
                  <a:noFill/>
                </a:ln>
                <a:solidFill>
                  <a:prstClr val="black"/>
                </a:solidFill>
                <a:effectLst/>
                <a:uLnTx/>
                <a:uFillTx/>
                <a:ea typeface="+mn-ea"/>
                <a:cs typeface="Calibri"/>
              </a:rPr>
              <a:t>CONTAINER.</a:t>
            </a:r>
            <a:endParaRPr kumimoji="0" sz="1400" b="1" i="0" u="none" strike="noStrike" kern="1200" cap="none" spc="0" normalizeH="0" baseline="0" noProof="0" dirty="0">
              <a:ln>
                <a:noFill/>
              </a:ln>
              <a:solidFill>
                <a:prstClr val="black"/>
              </a:solidFill>
              <a:effectLst/>
              <a:uLnTx/>
              <a:uFillTx/>
              <a:ea typeface="+mn-ea"/>
              <a:cs typeface="Calibri"/>
            </a:endParaRPr>
          </a:p>
          <a:p>
            <a:pPr marL="346075" marR="15875" lvl="0" indent="-346075" algn="l" defTabSz="914400" rtl="0" eaLnBrk="1" fontAlgn="auto" latinLnBrk="0" hangingPunct="1">
              <a:spcBef>
                <a:spcPts val="600"/>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ea typeface="+mn-ea"/>
                <a:cs typeface="Calibri"/>
              </a:rPr>
              <a:t>A.2.3. </a:t>
            </a:r>
            <a:r>
              <a:rPr kumimoji="0" sz="1400" b="0" i="0" u="none" strike="noStrike" kern="1200" cap="none" spc="0" normalizeH="0" baseline="0" noProof="0" dirty="0">
                <a:ln>
                  <a:noFill/>
                </a:ln>
                <a:solidFill>
                  <a:prstClr val="black"/>
                </a:solidFill>
                <a:effectLst/>
                <a:uLnTx/>
                <a:uFillTx/>
                <a:ea typeface="+mn-ea"/>
                <a:cs typeface="Calibri"/>
              </a:rPr>
              <a:t>The </a:t>
            </a:r>
            <a:r>
              <a:rPr kumimoji="0" sz="1400" b="0" i="0" u="none" strike="noStrike" kern="1200" cap="none" spc="-5" normalizeH="0" baseline="0" noProof="0" dirty="0">
                <a:ln>
                  <a:noFill/>
                </a:ln>
                <a:solidFill>
                  <a:prstClr val="black"/>
                </a:solidFill>
                <a:effectLst/>
                <a:uLnTx/>
                <a:uFillTx/>
                <a:ea typeface="+mn-ea"/>
                <a:cs typeface="Calibri"/>
              </a:rPr>
              <a:t>required certification </a:t>
            </a:r>
            <a:r>
              <a:rPr kumimoji="0" lang="en-US" sz="1400" b="0" i="0" u="none" strike="noStrike" kern="1200" cap="none" spc="-10" normalizeH="0" baseline="0" noProof="0" dirty="0" smtClean="0">
                <a:ln>
                  <a:noFill/>
                </a:ln>
                <a:solidFill>
                  <a:prstClr val="black"/>
                </a:solidFill>
                <a:effectLst/>
                <a:uLnTx/>
                <a:uFillTx/>
                <a:ea typeface="+mn-ea"/>
                <a:cs typeface="Calibri"/>
              </a:rPr>
              <a:t>form</a:t>
            </a:r>
            <a:r>
              <a:rPr kumimoji="0" sz="1400" b="0" i="0" u="none" strike="noStrike" kern="1200" cap="none" spc="-10" normalizeH="0" baseline="0" noProof="0" dirty="0" smtClean="0">
                <a:ln>
                  <a:noFill/>
                </a:ln>
                <a:solidFill>
                  <a:prstClr val="black"/>
                </a:solidFill>
                <a:effectLst/>
                <a:uLnTx/>
                <a:uFillTx/>
                <a:ea typeface="+mn-ea"/>
                <a:cs typeface="Calibri"/>
              </a:rPr>
              <a:t>, </a:t>
            </a:r>
            <a:r>
              <a:rPr kumimoji="0" sz="1400" b="0" i="0" u="none" strike="noStrike" kern="1200" cap="none" spc="-5" normalizeH="0" baseline="0" noProof="0" dirty="0" smtClean="0">
                <a:ln>
                  <a:noFill/>
                </a:ln>
                <a:solidFill>
                  <a:prstClr val="black"/>
                </a:solidFill>
                <a:effectLst/>
                <a:uLnTx/>
                <a:uFillTx/>
                <a:ea typeface="+mn-ea"/>
                <a:cs typeface="Calibri"/>
              </a:rPr>
              <a:t>Certification </a:t>
            </a:r>
            <a:r>
              <a:rPr kumimoji="0" sz="1400" b="0" i="0" u="none" strike="noStrike" kern="1200" cap="none" spc="-15" normalizeH="0" baseline="0" noProof="0" dirty="0">
                <a:ln>
                  <a:noFill/>
                </a:ln>
                <a:solidFill>
                  <a:prstClr val="black"/>
                </a:solidFill>
                <a:effectLst/>
                <a:uLnTx/>
                <a:uFillTx/>
                <a:ea typeface="+mn-ea"/>
                <a:cs typeface="Calibri"/>
              </a:rPr>
              <a:t>for </a:t>
            </a:r>
            <a:r>
              <a:rPr kumimoji="0" sz="1400" b="0" i="0" u="none" strike="noStrike" kern="1200" cap="none" spc="-5" normalizeH="0" baseline="0" noProof="0" dirty="0">
                <a:ln>
                  <a:noFill/>
                </a:ln>
                <a:solidFill>
                  <a:prstClr val="black"/>
                </a:solidFill>
                <a:effectLst/>
                <a:uLnTx/>
                <a:uFillTx/>
                <a:ea typeface="+mn-ea"/>
                <a:cs typeface="Calibri"/>
              </a:rPr>
              <a:t>Competitive Bid and/or </a:t>
            </a:r>
            <a:r>
              <a:rPr kumimoji="0" sz="1400" b="0" i="0" u="none" strike="noStrike" kern="1200" cap="none" spc="-5" normalizeH="0" baseline="0" noProof="0" dirty="0" smtClean="0">
                <a:ln>
                  <a:noFill/>
                </a:ln>
                <a:solidFill>
                  <a:prstClr val="black"/>
                </a:solidFill>
                <a:effectLst/>
                <a:uLnTx/>
                <a:uFillTx/>
                <a:ea typeface="+mn-ea"/>
                <a:cs typeface="Calibri"/>
              </a:rPr>
              <a:t>Contract</a:t>
            </a:r>
            <a:r>
              <a:rPr kumimoji="0" lang="en-US" sz="1400" b="0" i="0" u="none" strike="noStrike" kern="1200" cap="none" spc="-5" normalizeH="0" baseline="0" noProof="0" dirty="0" smtClean="0">
                <a:ln>
                  <a:noFill/>
                </a:ln>
                <a:solidFill>
                  <a:prstClr val="black"/>
                </a:solidFill>
                <a:effectLst/>
                <a:uLnTx/>
                <a:uFillTx/>
                <a:ea typeface="+mn-ea"/>
                <a:cs typeface="Calibri"/>
              </a:rPr>
              <a:t>, or </a:t>
            </a:r>
            <a:r>
              <a:rPr kumimoji="0" sz="1400" b="0" i="0" u="none" strike="noStrike" kern="1200" cap="none" spc="-5" normalizeH="0" baseline="0" noProof="0" dirty="0" smtClean="0">
                <a:ln>
                  <a:noFill/>
                </a:ln>
                <a:solidFill>
                  <a:prstClr val="black"/>
                </a:solidFill>
                <a:effectLst/>
                <a:uLnTx/>
                <a:uFillTx/>
                <a:ea typeface="+mn-ea"/>
                <a:cs typeface="Calibri"/>
              </a:rPr>
              <a:t>Non-Collusion</a:t>
            </a:r>
            <a:r>
              <a:rPr kumimoji="0" lang="en-US" sz="1400" b="0" i="0" u="none" strike="noStrike" kern="1200" cap="none" spc="-5" normalizeH="0" baseline="0" noProof="0" dirty="0" smtClean="0">
                <a:ln>
                  <a:noFill/>
                </a:ln>
                <a:solidFill>
                  <a:prstClr val="black"/>
                </a:solidFill>
                <a:effectLst/>
                <a:uLnTx/>
                <a:uFillTx/>
                <a:ea typeface="+mn-ea"/>
                <a:cs typeface="Calibri"/>
              </a:rPr>
              <a:t> </a:t>
            </a:r>
            <a:r>
              <a:rPr kumimoji="0" sz="1400" b="0" i="0" u="none" strike="noStrike" kern="1200" cap="none" spc="-5" normalizeH="0" baseline="0" noProof="0" dirty="0" smtClean="0">
                <a:ln>
                  <a:noFill/>
                </a:ln>
                <a:solidFill>
                  <a:prstClr val="black"/>
                </a:solidFill>
                <a:effectLst/>
                <a:uLnTx/>
                <a:uFillTx/>
                <a:ea typeface="+mn-ea"/>
                <a:cs typeface="Calibri"/>
              </a:rPr>
              <a:t>Certification </a:t>
            </a:r>
            <a:r>
              <a:rPr kumimoji="0" lang="en-US" sz="1400" b="0" i="0" u="none" strike="noStrike" kern="1200" cap="none" spc="-5" normalizeH="0" baseline="0" noProof="0" dirty="0" smtClean="0">
                <a:ln>
                  <a:noFill/>
                </a:ln>
                <a:solidFill>
                  <a:prstClr val="black"/>
                </a:solidFill>
                <a:effectLst/>
                <a:uLnTx/>
                <a:uFillTx/>
                <a:ea typeface="+mn-ea"/>
                <a:cs typeface="Calibri"/>
              </a:rPr>
              <a:t>(</a:t>
            </a:r>
            <a:r>
              <a:rPr kumimoji="0" sz="1400" b="0" i="0" u="none" strike="noStrike" kern="1200" cap="none" spc="-5" normalizeH="0" baseline="0" noProof="0" dirty="0" smtClean="0">
                <a:ln>
                  <a:noFill/>
                </a:ln>
                <a:solidFill>
                  <a:prstClr val="black"/>
                </a:solidFill>
                <a:effectLst/>
                <a:uLnTx/>
                <a:uFillTx/>
                <a:ea typeface="+mn-ea"/>
                <a:cs typeface="Calibri"/>
              </a:rPr>
              <a:t>OMES</a:t>
            </a:r>
            <a:r>
              <a:rPr kumimoji="0" lang="en-US" sz="1400" b="0" i="0" u="none" strike="noStrike" kern="1200" cap="none" spc="-5" normalizeH="0" noProof="0" dirty="0" smtClean="0">
                <a:ln>
                  <a:noFill/>
                </a:ln>
                <a:solidFill>
                  <a:prstClr val="black"/>
                </a:solidFill>
                <a:effectLst/>
                <a:uLnTx/>
                <a:uFillTx/>
                <a:ea typeface="+mn-ea"/>
                <a:cs typeface="Calibri"/>
              </a:rPr>
              <a:t> </a:t>
            </a:r>
            <a:r>
              <a:rPr kumimoji="0" sz="1400" b="0" i="0" u="none" strike="noStrike" kern="1200" cap="none" spc="-5" normalizeH="0" baseline="0" noProof="0" dirty="0" smtClean="0">
                <a:ln>
                  <a:noFill/>
                </a:ln>
                <a:solidFill>
                  <a:prstClr val="black"/>
                </a:solidFill>
                <a:effectLst/>
                <a:uLnTx/>
                <a:uFillTx/>
                <a:ea typeface="+mn-ea"/>
                <a:cs typeface="Calibri"/>
              </a:rPr>
              <a:t>FORM</a:t>
            </a:r>
            <a:r>
              <a:rPr kumimoji="0" lang="en-US" sz="1400" b="0" i="0" u="none" strike="noStrike" kern="1200" cap="none" spc="-5" normalizeH="0" baseline="0" noProof="0" dirty="0" smtClean="0">
                <a:ln>
                  <a:noFill/>
                </a:ln>
                <a:solidFill>
                  <a:prstClr val="black"/>
                </a:solidFill>
                <a:effectLst/>
                <a:uLnTx/>
                <a:uFillTx/>
                <a:ea typeface="+mn-ea"/>
                <a:cs typeface="Calibri"/>
              </a:rPr>
              <a:t> </a:t>
            </a:r>
            <a:r>
              <a:rPr kumimoji="0" sz="1400" b="0" i="0" u="none" strike="noStrike" kern="1200" cap="none" spc="-5" normalizeH="0" baseline="0" noProof="0" dirty="0" smtClean="0">
                <a:ln>
                  <a:noFill/>
                </a:ln>
                <a:solidFill>
                  <a:prstClr val="black"/>
                </a:solidFill>
                <a:effectLst/>
                <a:uLnTx/>
                <a:uFillTx/>
                <a:ea typeface="+mn-ea"/>
                <a:cs typeface="Calibri"/>
              </a:rPr>
              <a:t>CP-004</a:t>
            </a:r>
            <a:r>
              <a:rPr kumimoji="0" lang="en-US" sz="1400" b="0" i="0" u="none" strike="noStrike" kern="1200" cap="none" spc="-5" normalizeH="0" baseline="0" noProof="0" dirty="0" smtClean="0">
                <a:ln>
                  <a:noFill/>
                </a:ln>
                <a:solidFill>
                  <a:prstClr val="black"/>
                </a:solidFill>
                <a:effectLst/>
                <a:uLnTx/>
                <a:uFillTx/>
                <a:ea typeface="+mn-ea"/>
                <a:cs typeface="Calibri"/>
              </a:rPr>
              <a:t>)</a:t>
            </a:r>
            <a:r>
              <a:rPr kumimoji="0" sz="1400" b="0" i="0" u="none" strike="noStrike" kern="1200" cap="none" spc="-5" normalizeH="0" baseline="0" noProof="0" dirty="0" smtClean="0">
                <a:ln>
                  <a:noFill/>
                </a:ln>
                <a:solidFill>
                  <a:prstClr val="black"/>
                </a:solidFill>
                <a:effectLst/>
                <a:uLnTx/>
                <a:uFillTx/>
                <a:ea typeface="+mn-ea"/>
                <a:cs typeface="Calibri"/>
              </a:rPr>
              <a:t>, </a:t>
            </a:r>
            <a:r>
              <a:rPr kumimoji="0" sz="1400" b="0" i="0" u="none" strike="noStrike" kern="1200" cap="none" spc="-10" normalizeH="0" baseline="0" noProof="0" dirty="0">
                <a:ln>
                  <a:noFill/>
                </a:ln>
                <a:solidFill>
                  <a:prstClr val="black"/>
                </a:solidFill>
                <a:effectLst/>
                <a:uLnTx/>
                <a:uFillTx/>
                <a:ea typeface="+mn-ea"/>
                <a:cs typeface="Calibri"/>
              </a:rPr>
              <a:t>must </a:t>
            </a:r>
            <a:r>
              <a:rPr kumimoji="0" sz="1400" b="0" i="0" u="none" strike="noStrike" kern="1200" cap="none" spc="-5" normalizeH="0" baseline="0" noProof="0" dirty="0">
                <a:ln>
                  <a:noFill/>
                </a:ln>
                <a:solidFill>
                  <a:prstClr val="black"/>
                </a:solidFill>
                <a:effectLst/>
                <a:uLnTx/>
                <a:uFillTx/>
                <a:ea typeface="+mn-ea"/>
                <a:cs typeface="Calibri"/>
              </a:rPr>
              <a:t>be made out </a:t>
            </a:r>
            <a:r>
              <a:rPr kumimoji="0" sz="1400" b="0" i="0" u="none" strike="noStrike" kern="1200" cap="none" spc="0" normalizeH="0" baseline="0" noProof="0" dirty="0">
                <a:ln>
                  <a:noFill/>
                </a:ln>
                <a:solidFill>
                  <a:prstClr val="black"/>
                </a:solidFill>
                <a:effectLst/>
                <a:uLnTx/>
                <a:uFillTx/>
                <a:ea typeface="+mn-ea"/>
                <a:cs typeface="Calibri"/>
              </a:rPr>
              <a:t>in </a:t>
            </a:r>
            <a:r>
              <a:rPr kumimoji="0" sz="1400" b="0" i="0" u="none" strike="noStrike" kern="1200" cap="none" spc="-5" normalizeH="0" baseline="0" noProof="0" dirty="0">
                <a:ln>
                  <a:noFill/>
                </a:ln>
                <a:solidFill>
                  <a:prstClr val="black"/>
                </a:solidFill>
                <a:effectLst/>
                <a:uLnTx/>
                <a:uFillTx/>
                <a:ea typeface="+mn-ea"/>
                <a:cs typeface="Calibri"/>
              </a:rPr>
              <a:t>the name of the </a:t>
            </a:r>
            <a:r>
              <a:rPr kumimoji="0" lang="en-US" sz="1400" b="0" i="0" u="none" strike="noStrike" kern="1200" cap="none" spc="-5" normalizeH="0" baseline="0" noProof="0" dirty="0" smtClean="0">
                <a:ln>
                  <a:noFill/>
                </a:ln>
                <a:solidFill>
                  <a:prstClr val="black"/>
                </a:solidFill>
                <a:effectLst/>
                <a:uLnTx/>
                <a:uFillTx/>
                <a:ea typeface="+mn-ea"/>
                <a:cs typeface="Calibri"/>
              </a:rPr>
              <a:t>Bidder</a:t>
            </a:r>
            <a:r>
              <a:rPr kumimoji="0" sz="1400" b="0" i="0" u="none" strike="noStrike" kern="1200" cap="none" spc="-5" normalizeH="0" baseline="0" noProof="0" dirty="0" smtClean="0">
                <a:ln>
                  <a:noFill/>
                </a:ln>
                <a:solidFill>
                  <a:prstClr val="black"/>
                </a:solidFill>
                <a:effectLst/>
                <a:uLnTx/>
                <a:uFillTx/>
                <a:ea typeface="+mn-ea"/>
                <a:cs typeface="Calibri"/>
              </a:rPr>
              <a:t> </a:t>
            </a:r>
            <a:r>
              <a:rPr kumimoji="0" sz="1400" b="0" i="0" u="none" strike="noStrike" kern="1200" cap="none" spc="-5" normalizeH="0" baseline="0" noProof="0" dirty="0">
                <a:ln>
                  <a:noFill/>
                </a:ln>
                <a:solidFill>
                  <a:prstClr val="black"/>
                </a:solidFill>
                <a:effectLst/>
                <a:uLnTx/>
                <a:uFillTx/>
                <a:ea typeface="+mn-ea"/>
                <a:cs typeface="Calibri"/>
              </a:rPr>
              <a:t>and </a:t>
            </a:r>
            <a:r>
              <a:rPr kumimoji="0" sz="1400" b="0" i="0" u="none" strike="noStrike" kern="1200" cap="none" spc="-10" normalizeH="0" baseline="0" noProof="0" dirty="0">
                <a:ln>
                  <a:noFill/>
                </a:ln>
                <a:solidFill>
                  <a:prstClr val="black"/>
                </a:solidFill>
                <a:effectLst/>
                <a:uLnTx/>
                <a:uFillTx/>
                <a:ea typeface="+mn-ea"/>
                <a:cs typeface="Calibri"/>
              </a:rPr>
              <a:t>must </a:t>
            </a:r>
            <a:r>
              <a:rPr kumimoji="0" sz="1400" b="0" i="0" u="none" strike="noStrike" kern="1200" cap="none" spc="-5" normalizeH="0" baseline="0" noProof="0" dirty="0">
                <a:ln>
                  <a:noFill/>
                </a:ln>
                <a:solidFill>
                  <a:prstClr val="black"/>
                </a:solidFill>
                <a:effectLst/>
                <a:uLnTx/>
                <a:uFillTx/>
                <a:ea typeface="+mn-ea"/>
                <a:cs typeface="Calibri"/>
              </a:rPr>
              <a:t>be </a:t>
            </a:r>
            <a:r>
              <a:rPr kumimoji="0" sz="1400" b="0" i="0" u="none" strike="noStrike" kern="1200" cap="none" spc="-5" normalizeH="0" baseline="0" noProof="0" dirty="0" smtClean="0">
                <a:ln>
                  <a:noFill/>
                </a:ln>
                <a:solidFill>
                  <a:prstClr val="black"/>
                </a:solidFill>
                <a:effectLst/>
                <a:uLnTx/>
                <a:uFillTx/>
                <a:ea typeface="+mn-ea"/>
                <a:cs typeface="Calibri"/>
              </a:rPr>
              <a:t>properly</a:t>
            </a:r>
            <a:r>
              <a:rPr kumimoji="0" lang="en-US" sz="1400" b="0" i="0" u="none" strike="noStrike" kern="1200" cap="none" spc="-5" normalizeH="0" baseline="0" noProof="0" dirty="0" smtClean="0">
                <a:ln>
                  <a:noFill/>
                </a:ln>
                <a:solidFill>
                  <a:prstClr val="black"/>
                </a:solidFill>
                <a:effectLst/>
                <a:uLnTx/>
                <a:uFillTx/>
                <a:ea typeface="+mn-ea"/>
                <a:cs typeface="Calibri"/>
              </a:rPr>
              <a:t> </a:t>
            </a:r>
            <a:r>
              <a:rPr kumimoji="0" sz="1400" b="0" i="0" u="none" strike="noStrike" kern="1200" cap="none" spc="-10" normalizeH="0" baseline="0" noProof="0" dirty="0" smtClean="0">
                <a:ln>
                  <a:noFill/>
                </a:ln>
                <a:solidFill>
                  <a:prstClr val="black"/>
                </a:solidFill>
                <a:effectLst/>
                <a:uLnTx/>
                <a:uFillTx/>
                <a:ea typeface="+mn-ea"/>
                <a:cs typeface="Calibri"/>
              </a:rPr>
              <a:t>executed </a:t>
            </a:r>
            <a:r>
              <a:rPr kumimoji="0" sz="1400" b="0" i="0" u="none" strike="noStrike" kern="1200" cap="none" spc="-5" normalizeH="0" baseline="0" noProof="0" dirty="0">
                <a:ln>
                  <a:noFill/>
                </a:ln>
                <a:solidFill>
                  <a:prstClr val="black"/>
                </a:solidFill>
                <a:effectLst/>
                <a:uLnTx/>
                <a:uFillTx/>
                <a:ea typeface="+mn-ea"/>
                <a:cs typeface="Calibri"/>
              </a:rPr>
              <a:t>by an authorized </a:t>
            </a:r>
            <a:r>
              <a:rPr kumimoji="0" sz="1400" b="0" i="0" u="none" strike="noStrike" kern="1200" cap="none" spc="-10" normalizeH="0" baseline="0" noProof="0" dirty="0">
                <a:ln>
                  <a:noFill/>
                </a:ln>
                <a:solidFill>
                  <a:prstClr val="black"/>
                </a:solidFill>
                <a:effectLst/>
                <a:uLnTx/>
                <a:uFillTx/>
                <a:ea typeface="+mn-ea"/>
                <a:cs typeface="Calibri"/>
              </a:rPr>
              <a:t>person, </a:t>
            </a:r>
            <a:r>
              <a:rPr kumimoji="0" sz="1400" b="0" i="0" u="none" strike="noStrike" kern="1200" cap="none" spc="-5" normalizeH="0" baseline="0" noProof="0" dirty="0">
                <a:ln>
                  <a:noFill/>
                </a:ln>
                <a:solidFill>
                  <a:prstClr val="black"/>
                </a:solidFill>
                <a:effectLst/>
                <a:uLnTx/>
                <a:uFillTx/>
                <a:ea typeface="+mn-ea"/>
                <a:cs typeface="Calibri"/>
              </a:rPr>
              <a:t>with full knowledge and acceptance of </a:t>
            </a:r>
            <a:r>
              <a:rPr kumimoji="0" sz="1400" b="0" i="0" u="none" strike="noStrike" kern="1200" cap="none" spc="0" normalizeH="0" baseline="0" noProof="0" dirty="0">
                <a:ln>
                  <a:noFill/>
                </a:ln>
                <a:solidFill>
                  <a:prstClr val="black"/>
                </a:solidFill>
                <a:effectLst/>
                <a:uLnTx/>
                <a:uFillTx/>
                <a:ea typeface="+mn-ea"/>
                <a:cs typeface="Calibri"/>
              </a:rPr>
              <a:t>all its</a:t>
            </a:r>
            <a:r>
              <a:rPr kumimoji="0" sz="1400" b="0" i="0" u="none" strike="noStrike" kern="1200" cap="none" spc="200" normalizeH="0" baseline="0" noProof="0" dirty="0">
                <a:ln>
                  <a:noFill/>
                </a:ln>
                <a:solidFill>
                  <a:prstClr val="black"/>
                </a:solidFill>
                <a:effectLst/>
                <a:uLnTx/>
                <a:uFillTx/>
                <a:ea typeface="+mn-ea"/>
                <a:cs typeface="Calibri"/>
              </a:rPr>
              <a:t> </a:t>
            </a:r>
            <a:r>
              <a:rPr kumimoji="0" sz="1400" b="0" i="0" u="none" strike="noStrike" kern="1200" cap="none" spc="-5" normalizeH="0" baseline="0" noProof="0" dirty="0">
                <a:ln>
                  <a:noFill/>
                </a:ln>
                <a:solidFill>
                  <a:prstClr val="black"/>
                </a:solidFill>
                <a:effectLst/>
                <a:uLnTx/>
                <a:uFillTx/>
                <a:ea typeface="+mn-ea"/>
                <a:cs typeface="Calibri"/>
              </a:rPr>
              <a:t>provisions.</a:t>
            </a:r>
            <a:endParaRPr kumimoji="0" sz="1400" b="0" i="0" u="none" strike="noStrike" kern="1200" cap="none" spc="0" normalizeH="0" baseline="0" noProof="0" dirty="0">
              <a:ln>
                <a:noFill/>
              </a:ln>
              <a:solidFill>
                <a:prstClr val="black"/>
              </a:solidFill>
              <a:effectLst/>
              <a:uLnTx/>
              <a:uFillTx/>
              <a:ea typeface="+mn-ea"/>
              <a:cs typeface="Calibri"/>
            </a:endParaRPr>
          </a:p>
          <a:p>
            <a:pPr marL="346075" marR="46355" lvl="0" indent="-346075" algn="l" defTabSz="914400" rtl="0" eaLnBrk="1" fontAlgn="auto" latinLnBrk="0" hangingPunct="1">
              <a:spcBef>
                <a:spcPts val="600"/>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ea typeface="+mn-ea"/>
                <a:cs typeface="Calibri"/>
              </a:rPr>
              <a:t>A.2.4. </a:t>
            </a:r>
            <a:r>
              <a:rPr kumimoji="0" sz="1400" b="0" i="0" u="none" strike="noStrike" kern="1200" cap="none" spc="0" normalizeH="0" baseline="0" noProof="0" dirty="0">
                <a:ln>
                  <a:noFill/>
                </a:ln>
                <a:solidFill>
                  <a:prstClr val="black"/>
                </a:solidFill>
                <a:effectLst/>
                <a:uLnTx/>
                <a:uFillTx/>
                <a:ea typeface="+mn-ea"/>
                <a:cs typeface="Calibri"/>
              </a:rPr>
              <a:t>All </a:t>
            </a:r>
            <a:r>
              <a:rPr kumimoji="0" sz="1400" b="0" i="0" u="none" strike="noStrike" kern="1200" cap="none" spc="-5" normalizeH="0" baseline="0" noProof="0" dirty="0">
                <a:ln>
                  <a:noFill/>
                </a:ln>
                <a:solidFill>
                  <a:prstClr val="black"/>
                </a:solidFill>
                <a:effectLst/>
                <a:uLnTx/>
                <a:uFillTx/>
                <a:ea typeface="+mn-ea"/>
                <a:cs typeface="Calibri"/>
              </a:rPr>
              <a:t>bids </a:t>
            </a:r>
            <a:r>
              <a:rPr kumimoji="0" sz="1400" b="0" i="0" u="none" strike="noStrike" kern="1200" cap="none" spc="0" normalizeH="0" baseline="0" noProof="0" dirty="0">
                <a:ln>
                  <a:noFill/>
                </a:ln>
                <a:solidFill>
                  <a:prstClr val="black"/>
                </a:solidFill>
                <a:effectLst/>
                <a:uLnTx/>
                <a:uFillTx/>
                <a:ea typeface="+mn-ea"/>
                <a:cs typeface="Calibri"/>
              </a:rPr>
              <a:t>shall </a:t>
            </a:r>
            <a:r>
              <a:rPr kumimoji="0" sz="1400" b="0" i="0" u="none" strike="noStrike" kern="1200" cap="none" spc="-5" normalizeH="0" baseline="0" noProof="0" dirty="0">
                <a:ln>
                  <a:noFill/>
                </a:ln>
                <a:solidFill>
                  <a:prstClr val="black"/>
                </a:solidFill>
                <a:effectLst/>
                <a:uLnTx/>
                <a:uFillTx/>
                <a:ea typeface="+mn-ea"/>
                <a:cs typeface="Calibri"/>
              </a:rPr>
              <a:t>be legible </a:t>
            </a:r>
            <a:r>
              <a:rPr kumimoji="0" sz="1400" b="0" i="0" u="none" strike="noStrike" kern="1200" cap="none" spc="0" normalizeH="0" baseline="0" noProof="0" dirty="0">
                <a:ln>
                  <a:noFill/>
                </a:ln>
                <a:solidFill>
                  <a:prstClr val="black"/>
                </a:solidFill>
                <a:effectLst/>
                <a:uLnTx/>
                <a:uFillTx/>
                <a:ea typeface="+mn-ea"/>
                <a:cs typeface="Calibri"/>
              </a:rPr>
              <a:t>and </a:t>
            </a:r>
            <a:r>
              <a:rPr kumimoji="0" sz="1400" b="0" i="0" u="none" strike="noStrike" kern="1200" cap="none" spc="-5" normalizeH="0" baseline="0" noProof="0" dirty="0">
                <a:ln>
                  <a:noFill/>
                </a:ln>
                <a:solidFill>
                  <a:prstClr val="black"/>
                </a:solidFill>
                <a:effectLst/>
                <a:uLnTx/>
                <a:uFillTx/>
                <a:ea typeface="+mn-ea"/>
                <a:cs typeface="Calibri"/>
              </a:rPr>
              <a:t>completed </a:t>
            </a:r>
            <a:r>
              <a:rPr kumimoji="0" sz="1400" b="0" i="0" u="none" strike="noStrike" kern="1200" cap="none" spc="0" normalizeH="0" baseline="0" noProof="0" dirty="0">
                <a:ln>
                  <a:noFill/>
                </a:ln>
                <a:solidFill>
                  <a:prstClr val="black"/>
                </a:solidFill>
                <a:effectLst/>
                <a:uLnTx/>
                <a:uFillTx/>
                <a:ea typeface="+mn-ea"/>
                <a:cs typeface="Calibri"/>
              </a:rPr>
              <a:t>in </a:t>
            </a:r>
            <a:r>
              <a:rPr kumimoji="0" sz="1400" b="0" i="0" u="none" strike="noStrike" kern="1200" cap="none" spc="-5" normalizeH="0" baseline="0" noProof="0" dirty="0">
                <a:ln>
                  <a:noFill/>
                </a:ln>
                <a:solidFill>
                  <a:prstClr val="black"/>
                </a:solidFill>
                <a:effectLst/>
                <a:uLnTx/>
                <a:uFillTx/>
                <a:ea typeface="+mn-ea"/>
                <a:cs typeface="Calibri"/>
              </a:rPr>
              <a:t>ink or with electronic printer or other similar </a:t>
            </a:r>
            <a:r>
              <a:rPr kumimoji="0" sz="1400" b="0" i="0" u="none" strike="noStrike" kern="1200" cap="none" spc="-5" normalizeH="0" baseline="0" noProof="0" dirty="0" smtClean="0">
                <a:ln>
                  <a:noFill/>
                </a:ln>
                <a:solidFill>
                  <a:prstClr val="black"/>
                </a:solidFill>
                <a:effectLst/>
                <a:uLnTx/>
                <a:uFillTx/>
                <a:ea typeface="+mn-ea"/>
                <a:cs typeface="Calibri"/>
              </a:rPr>
              <a:t>office</a:t>
            </a:r>
            <a:r>
              <a:rPr kumimoji="0" lang="en-US" sz="1400" b="0" i="0" u="none" strike="noStrike" kern="1200" cap="none" spc="-5" normalizeH="0" baseline="0" noProof="0" dirty="0" smtClean="0">
                <a:ln>
                  <a:noFill/>
                </a:ln>
                <a:solidFill>
                  <a:prstClr val="black"/>
                </a:solidFill>
                <a:effectLst/>
                <a:uLnTx/>
                <a:uFillTx/>
                <a:ea typeface="+mn-ea"/>
                <a:cs typeface="Calibri"/>
              </a:rPr>
              <a:t> </a:t>
            </a:r>
            <a:r>
              <a:rPr kumimoji="0" sz="1400" b="0" i="0" u="none" strike="noStrike" kern="1200" cap="none" spc="-5" normalizeH="0" baseline="0" noProof="0" dirty="0" smtClean="0">
                <a:ln>
                  <a:noFill/>
                </a:ln>
                <a:solidFill>
                  <a:prstClr val="black"/>
                </a:solidFill>
                <a:effectLst/>
                <a:uLnTx/>
                <a:uFillTx/>
                <a:ea typeface="+mn-ea"/>
                <a:cs typeface="Calibri"/>
              </a:rPr>
              <a:t>equipment</a:t>
            </a:r>
            <a:r>
              <a:rPr kumimoji="0" sz="1400" b="0" i="0" u="none" strike="noStrike" kern="1200" cap="none" spc="-5" normalizeH="0" baseline="0" noProof="0" dirty="0">
                <a:ln>
                  <a:noFill/>
                </a:ln>
                <a:solidFill>
                  <a:prstClr val="black"/>
                </a:solidFill>
                <a:effectLst/>
                <a:uLnTx/>
                <a:uFillTx/>
                <a:ea typeface="+mn-ea"/>
                <a:cs typeface="Calibri"/>
              </a:rPr>
              <a:t>. </a:t>
            </a:r>
            <a:r>
              <a:rPr kumimoji="0" sz="1400" b="0" i="0" u="none" strike="noStrike" kern="1200" cap="none" spc="-10" normalizeH="0" baseline="0" noProof="0" dirty="0">
                <a:ln>
                  <a:noFill/>
                </a:ln>
                <a:solidFill>
                  <a:prstClr val="black"/>
                </a:solidFill>
                <a:effectLst/>
                <a:uLnTx/>
                <a:uFillTx/>
                <a:ea typeface="+mn-ea"/>
                <a:cs typeface="Calibri"/>
              </a:rPr>
              <a:t>Any </a:t>
            </a:r>
            <a:r>
              <a:rPr kumimoji="0" sz="1400" b="0" i="0" u="none" strike="noStrike" kern="1200" cap="none" spc="-5" normalizeH="0" baseline="0" noProof="0" dirty="0">
                <a:ln>
                  <a:noFill/>
                </a:ln>
                <a:solidFill>
                  <a:prstClr val="black"/>
                </a:solidFill>
                <a:effectLst/>
                <a:uLnTx/>
                <a:uFillTx/>
                <a:ea typeface="+mn-ea"/>
                <a:cs typeface="Calibri"/>
              </a:rPr>
              <a:t>corrections </a:t>
            </a:r>
            <a:r>
              <a:rPr kumimoji="0" sz="1400" b="0" i="0" u="none" strike="noStrike" kern="1200" cap="none" spc="-10" normalizeH="0" baseline="0" noProof="0" dirty="0">
                <a:ln>
                  <a:noFill/>
                </a:ln>
                <a:solidFill>
                  <a:prstClr val="black"/>
                </a:solidFill>
                <a:effectLst/>
                <a:uLnTx/>
                <a:uFillTx/>
                <a:ea typeface="+mn-ea"/>
                <a:cs typeface="Calibri"/>
              </a:rPr>
              <a:t>to </a:t>
            </a:r>
            <a:r>
              <a:rPr kumimoji="0" sz="1400" b="0" i="0" u="none" strike="noStrike" kern="1200" cap="none" spc="-5" normalizeH="0" baseline="0" noProof="0" dirty="0">
                <a:ln>
                  <a:noFill/>
                </a:ln>
                <a:solidFill>
                  <a:prstClr val="black"/>
                </a:solidFill>
                <a:effectLst/>
                <a:uLnTx/>
                <a:uFillTx/>
                <a:ea typeface="+mn-ea"/>
                <a:cs typeface="Calibri"/>
              </a:rPr>
              <a:t>bids shall be identified and </a:t>
            </a:r>
            <a:r>
              <a:rPr kumimoji="0" sz="1400" b="0" i="0" u="none" strike="noStrike" kern="1200" cap="none" spc="0" normalizeH="0" baseline="0" noProof="0" dirty="0">
                <a:ln>
                  <a:noFill/>
                </a:ln>
                <a:solidFill>
                  <a:prstClr val="black"/>
                </a:solidFill>
                <a:effectLst/>
                <a:uLnTx/>
                <a:uFillTx/>
                <a:ea typeface="+mn-ea"/>
                <a:cs typeface="Calibri"/>
              </a:rPr>
              <a:t>initialed in </a:t>
            </a:r>
            <a:r>
              <a:rPr kumimoji="0" sz="1400" b="0" i="0" u="none" strike="noStrike" kern="1200" cap="none" spc="-5" normalizeH="0" baseline="0" noProof="0" dirty="0">
                <a:ln>
                  <a:noFill/>
                </a:ln>
                <a:solidFill>
                  <a:prstClr val="black"/>
                </a:solidFill>
                <a:effectLst/>
                <a:uLnTx/>
                <a:uFillTx/>
                <a:ea typeface="+mn-ea"/>
                <a:cs typeface="Calibri"/>
              </a:rPr>
              <a:t>ink by the </a:t>
            </a:r>
            <a:r>
              <a:rPr kumimoji="0" lang="en-US" sz="1400" b="0" i="0" u="none" strike="noStrike" kern="1200" cap="none" spc="-5" normalizeH="0" baseline="0" noProof="0" dirty="0" smtClean="0">
                <a:ln>
                  <a:noFill/>
                </a:ln>
                <a:solidFill>
                  <a:prstClr val="black"/>
                </a:solidFill>
                <a:effectLst/>
                <a:uLnTx/>
                <a:uFillTx/>
                <a:ea typeface="+mn-ea"/>
                <a:cs typeface="Calibri"/>
              </a:rPr>
              <a:t>b</a:t>
            </a:r>
            <a:r>
              <a:rPr kumimoji="0" lang="en-US" sz="1400" b="0" i="0" u="none" strike="noStrike" kern="1200" cap="none" spc="-25" normalizeH="0" baseline="0" noProof="0" dirty="0" smtClean="0">
                <a:ln>
                  <a:noFill/>
                </a:ln>
                <a:solidFill>
                  <a:prstClr val="black"/>
                </a:solidFill>
                <a:effectLst/>
                <a:uLnTx/>
                <a:uFillTx/>
                <a:ea typeface="+mn-ea"/>
                <a:cs typeface="Calibri"/>
              </a:rPr>
              <a:t>idder</a:t>
            </a:r>
            <a:r>
              <a:rPr kumimoji="0" sz="1400" b="0" i="0" u="none" strike="noStrike" kern="1200" cap="none" spc="-25" normalizeH="0" baseline="0" noProof="0" dirty="0" smtClean="0">
                <a:ln>
                  <a:noFill/>
                </a:ln>
                <a:solidFill>
                  <a:prstClr val="black"/>
                </a:solidFill>
                <a:effectLst/>
                <a:uLnTx/>
                <a:uFillTx/>
                <a:ea typeface="+mn-ea"/>
                <a:cs typeface="Calibri"/>
              </a:rPr>
              <a:t>. </a:t>
            </a:r>
            <a:r>
              <a:rPr kumimoji="0" sz="1400" b="0" i="0" u="none" strike="noStrike" kern="1200" cap="none" spc="-5" normalizeH="0" baseline="0" noProof="0" dirty="0">
                <a:ln>
                  <a:noFill/>
                </a:ln>
                <a:solidFill>
                  <a:prstClr val="black"/>
                </a:solidFill>
                <a:effectLst/>
                <a:uLnTx/>
                <a:uFillTx/>
                <a:ea typeface="+mn-ea"/>
                <a:cs typeface="Calibri"/>
              </a:rPr>
              <a:t>Penciled bids </a:t>
            </a:r>
            <a:r>
              <a:rPr kumimoji="0" sz="1400" b="0" i="0" u="none" strike="noStrike" kern="1200" cap="none" spc="-5" normalizeH="0" baseline="0" noProof="0" dirty="0" smtClean="0">
                <a:ln>
                  <a:noFill/>
                </a:ln>
                <a:solidFill>
                  <a:prstClr val="black"/>
                </a:solidFill>
                <a:effectLst/>
                <a:uLnTx/>
                <a:uFillTx/>
                <a:ea typeface="+mn-ea"/>
                <a:cs typeface="Calibri"/>
              </a:rPr>
              <a:t>and</a:t>
            </a:r>
            <a:r>
              <a:rPr kumimoji="0" lang="en-US" sz="1400" b="0" i="0" u="none" strike="noStrike" kern="1200" cap="none" spc="-5" normalizeH="0" baseline="0" noProof="0" dirty="0" smtClean="0">
                <a:ln>
                  <a:noFill/>
                </a:ln>
                <a:solidFill>
                  <a:prstClr val="black"/>
                </a:solidFill>
                <a:effectLst/>
                <a:uLnTx/>
                <a:uFillTx/>
                <a:ea typeface="+mn-ea"/>
                <a:cs typeface="Calibri"/>
              </a:rPr>
              <a:t> </a:t>
            </a:r>
            <a:r>
              <a:rPr kumimoji="0" sz="1400" b="0" i="0" u="none" strike="noStrike" kern="1200" cap="none" spc="-5" normalizeH="0" baseline="0" noProof="0" dirty="0" smtClean="0">
                <a:ln>
                  <a:noFill/>
                </a:ln>
                <a:solidFill>
                  <a:prstClr val="black"/>
                </a:solidFill>
                <a:effectLst/>
                <a:uLnTx/>
                <a:uFillTx/>
                <a:ea typeface="+mn-ea"/>
                <a:cs typeface="Calibri"/>
              </a:rPr>
              <a:t>penciled </a:t>
            </a:r>
            <a:r>
              <a:rPr kumimoji="0" sz="1400" b="0" i="0" u="none" strike="noStrike" kern="1200" cap="none" spc="-5" normalizeH="0" baseline="0" noProof="0" dirty="0">
                <a:ln>
                  <a:noFill/>
                </a:ln>
                <a:solidFill>
                  <a:prstClr val="black"/>
                </a:solidFill>
                <a:effectLst/>
                <a:uLnTx/>
                <a:uFillTx/>
                <a:ea typeface="+mn-ea"/>
                <a:cs typeface="Calibri"/>
              </a:rPr>
              <a:t>corrections shall </a:t>
            </a:r>
            <a:r>
              <a:rPr kumimoji="0" sz="1400" b="0" i="0" u="none" strike="noStrike" kern="1200" cap="none" spc="-15" normalizeH="0" baseline="0" noProof="0" dirty="0">
                <a:ln>
                  <a:noFill/>
                </a:ln>
                <a:solidFill>
                  <a:prstClr val="black"/>
                </a:solidFill>
                <a:effectLst/>
                <a:uLnTx/>
                <a:uFillTx/>
                <a:ea typeface="+mn-ea"/>
                <a:cs typeface="Calibri"/>
              </a:rPr>
              <a:t>NOT </a:t>
            </a:r>
            <a:r>
              <a:rPr kumimoji="0" sz="1400" b="0" i="0" u="none" strike="noStrike" kern="1200" cap="none" spc="-5" normalizeH="0" baseline="0" noProof="0" dirty="0">
                <a:ln>
                  <a:noFill/>
                </a:ln>
                <a:solidFill>
                  <a:prstClr val="black"/>
                </a:solidFill>
                <a:effectLst/>
                <a:uLnTx/>
                <a:uFillTx/>
                <a:ea typeface="+mn-ea"/>
                <a:cs typeface="Calibri"/>
              </a:rPr>
              <a:t>be accepted and will be rejected </a:t>
            </a:r>
            <a:r>
              <a:rPr kumimoji="0" sz="1400" b="0" i="0" u="none" strike="noStrike" kern="1200" cap="none" spc="0" normalizeH="0" baseline="0" noProof="0" dirty="0">
                <a:ln>
                  <a:noFill/>
                </a:ln>
                <a:solidFill>
                  <a:prstClr val="black"/>
                </a:solidFill>
                <a:effectLst/>
                <a:uLnTx/>
                <a:uFillTx/>
                <a:ea typeface="+mn-ea"/>
                <a:cs typeface="Calibri"/>
              </a:rPr>
              <a:t>as </a:t>
            </a:r>
            <a:r>
              <a:rPr kumimoji="0" sz="1400" b="0" i="0" u="none" strike="noStrike" kern="1200" cap="none" spc="-5" normalizeH="0" baseline="0" noProof="0" dirty="0">
                <a:ln>
                  <a:noFill/>
                </a:ln>
                <a:solidFill>
                  <a:prstClr val="black"/>
                </a:solidFill>
                <a:effectLst/>
                <a:uLnTx/>
                <a:uFillTx/>
                <a:ea typeface="+mn-ea"/>
                <a:cs typeface="Calibri"/>
              </a:rPr>
              <a:t>non-responsive. </a:t>
            </a:r>
            <a:r>
              <a:rPr kumimoji="0" sz="1400" b="0" i="0" u="none" strike="noStrike" kern="1200" cap="none" spc="0" normalizeH="0" baseline="0" noProof="0" dirty="0">
                <a:ln>
                  <a:noFill/>
                </a:ln>
                <a:solidFill>
                  <a:prstClr val="black"/>
                </a:solidFill>
                <a:effectLst/>
                <a:uLnTx/>
                <a:uFillTx/>
                <a:ea typeface="+mn-ea"/>
                <a:cs typeface="Calibri"/>
              </a:rPr>
              <a:t>In addition </a:t>
            </a:r>
            <a:r>
              <a:rPr kumimoji="0" sz="1400" b="0" i="0" u="none" strike="noStrike" kern="1200" cap="none" spc="-10" normalizeH="0" baseline="0" noProof="0" dirty="0">
                <a:ln>
                  <a:noFill/>
                </a:ln>
                <a:solidFill>
                  <a:prstClr val="black"/>
                </a:solidFill>
                <a:effectLst/>
                <a:uLnTx/>
                <a:uFillTx/>
                <a:ea typeface="+mn-ea"/>
                <a:cs typeface="Calibri"/>
              </a:rPr>
              <a:t>to </a:t>
            </a:r>
            <a:r>
              <a:rPr kumimoji="0" sz="1400" b="0" i="0" u="none" strike="noStrike" kern="1200" cap="none" spc="0" normalizeH="0" baseline="0" noProof="0" dirty="0">
                <a:ln>
                  <a:noFill/>
                </a:ln>
                <a:solidFill>
                  <a:prstClr val="black"/>
                </a:solidFill>
                <a:effectLst/>
                <a:uLnTx/>
                <a:uFillTx/>
                <a:ea typeface="+mn-ea"/>
                <a:cs typeface="Calibri"/>
              </a:rPr>
              <a:t>a </a:t>
            </a:r>
            <a:r>
              <a:rPr kumimoji="0" sz="1400" b="0" i="0" u="none" strike="noStrike" kern="1200" cap="none" spc="-10" normalizeH="0" baseline="0" noProof="0" dirty="0">
                <a:ln>
                  <a:noFill/>
                </a:ln>
                <a:solidFill>
                  <a:prstClr val="black"/>
                </a:solidFill>
                <a:effectLst/>
                <a:uLnTx/>
                <a:uFillTx/>
                <a:ea typeface="+mn-ea"/>
                <a:cs typeface="Calibri"/>
              </a:rPr>
              <a:t>hard </a:t>
            </a:r>
            <a:r>
              <a:rPr kumimoji="0" sz="1400" b="0" i="0" u="none" strike="noStrike" kern="1200" cap="none" spc="-10" normalizeH="0" baseline="0" noProof="0" dirty="0" smtClean="0">
                <a:ln>
                  <a:noFill/>
                </a:ln>
                <a:solidFill>
                  <a:prstClr val="black"/>
                </a:solidFill>
                <a:effectLst/>
                <a:uLnTx/>
                <a:uFillTx/>
                <a:ea typeface="+mn-ea"/>
                <a:cs typeface="Calibri"/>
              </a:rPr>
              <a:t>copy</a:t>
            </a:r>
            <a:r>
              <a:rPr kumimoji="0" lang="en-US" sz="1400" b="0" i="0" u="none" strike="noStrike" kern="1200" cap="none" spc="-10" normalizeH="0" baseline="0" noProof="0" dirty="0" smtClean="0">
                <a:ln>
                  <a:noFill/>
                </a:ln>
                <a:solidFill>
                  <a:prstClr val="black"/>
                </a:solidFill>
                <a:effectLst/>
                <a:uLnTx/>
                <a:uFillTx/>
                <a:ea typeface="+mn-ea"/>
                <a:cs typeface="Calibri"/>
              </a:rPr>
              <a:t> </a:t>
            </a:r>
            <a:r>
              <a:rPr kumimoji="0" sz="1400" b="0" i="0" u="none" strike="noStrike" kern="1200" cap="none" spc="-5" normalizeH="0" baseline="0" noProof="0" dirty="0" smtClean="0">
                <a:ln>
                  <a:noFill/>
                </a:ln>
                <a:solidFill>
                  <a:prstClr val="black"/>
                </a:solidFill>
                <a:effectLst/>
                <a:uLnTx/>
                <a:uFillTx/>
                <a:ea typeface="+mn-ea"/>
                <a:cs typeface="Calibri"/>
              </a:rPr>
              <a:t>submittal</a:t>
            </a:r>
            <a:r>
              <a:rPr kumimoji="0" sz="1400" b="0" i="0" u="none" strike="noStrike" kern="1200" cap="none" spc="-5" normalizeH="0" baseline="0" noProof="0" dirty="0">
                <a:ln>
                  <a:noFill/>
                </a:ln>
                <a:solidFill>
                  <a:prstClr val="black"/>
                </a:solidFill>
                <a:effectLst/>
                <a:uLnTx/>
                <a:uFillTx/>
                <a:ea typeface="+mn-ea"/>
                <a:cs typeface="Calibri"/>
              </a:rPr>
              <a:t>, the </a:t>
            </a:r>
            <a:r>
              <a:rPr kumimoji="0" lang="en-US" sz="1400" b="0" i="0" u="none" strike="noStrike" kern="1200" cap="none" spc="-5" normalizeH="0" baseline="0" noProof="0" dirty="0" smtClean="0">
                <a:ln>
                  <a:noFill/>
                </a:ln>
                <a:solidFill>
                  <a:prstClr val="black"/>
                </a:solidFill>
                <a:effectLst/>
                <a:uLnTx/>
                <a:uFillTx/>
                <a:ea typeface="+mn-ea"/>
                <a:cs typeface="Calibri"/>
              </a:rPr>
              <a:t>bidder</a:t>
            </a:r>
            <a:r>
              <a:rPr kumimoji="0" sz="1400" b="0" i="0" u="none" strike="noStrike" kern="1200" cap="none" spc="-5" normalizeH="0" baseline="0" noProof="0" dirty="0" smtClean="0">
                <a:ln>
                  <a:noFill/>
                </a:ln>
                <a:solidFill>
                  <a:prstClr val="black"/>
                </a:solidFill>
                <a:effectLst/>
                <a:uLnTx/>
                <a:uFillTx/>
                <a:ea typeface="+mn-ea"/>
                <a:cs typeface="Calibri"/>
              </a:rPr>
              <a:t> </a:t>
            </a:r>
            <a:r>
              <a:rPr kumimoji="0" sz="1400" b="0" i="0" u="none" strike="noStrike" kern="1200" cap="none" spc="-5" normalizeH="0" baseline="0" noProof="0" dirty="0">
                <a:ln>
                  <a:noFill/>
                </a:ln>
                <a:solidFill>
                  <a:prstClr val="black"/>
                </a:solidFill>
                <a:effectLst/>
                <a:uLnTx/>
                <a:uFillTx/>
                <a:ea typeface="+mn-ea"/>
                <a:cs typeface="Calibri"/>
              </a:rPr>
              <a:t>will </a:t>
            </a:r>
            <a:r>
              <a:rPr kumimoji="0" sz="1400" b="0" i="0" u="none" strike="noStrike" kern="1200" cap="none" spc="0" normalizeH="0" baseline="0" noProof="0" dirty="0">
                <a:ln>
                  <a:noFill/>
                </a:ln>
                <a:solidFill>
                  <a:prstClr val="black"/>
                </a:solidFill>
                <a:effectLst/>
                <a:uLnTx/>
                <a:uFillTx/>
                <a:ea typeface="+mn-ea"/>
                <a:cs typeface="Calibri"/>
              </a:rPr>
              <a:t>also </a:t>
            </a:r>
            <a:r>
              <a:rPr kumimoji="0" sz="1400" b="0" i="0" u="none" strike="noStrike" kern="1200" cap="none" spc="-5" normalizeH="0" baseline="0" noProof="0" dirty="0">
                <a:ln>
                  <a:noFill/>
                </a:ln>
                <a:solidFill>
                  <a:prstClr val="black"/>
                </a:solidFill>
                <a:effectLst/>
                <a:uLnTx/>
                <a:uFillTx/>
                <a:ea typeface="+mn-ea"/>
                <a:cs typeface="Calibri"/>
              </a:rPr>
              <a:t>be required </a:t>
            </a:r>
            <a:r>
              <a:rPr kumimoji="0" sz="1400" b="0" i="0" u="none" strike="noStrike" kern="1200" cap="none" spc="-10" normalizeH="0" baseline="0" noProof="0" dirty="0">
                <a:ln>
                  <a:noFill/>
                </a:ln>
                <a:solidFill>
                  <a:prstClr val="black"/>
                </a:solidFill>
                <a:effectLst/>
                <a:uLnTx/>
                <a:uFillTx/>
                <a:ea typeface="+mn-ea"/>
                <a:cs typeface="Calibri"/>
              </a:rPr>
              <a:t>to </a:t>
            </a:r>
            <a:r>
              <a:rPr kumimoji="0" sz="1400" b="0" i="0" u="none" strike="noStrike" kern="1200" cap="none" spc="-5" normalizeH="0" baseline="0" noProof="0" dirty="0">
                <a:ln>
                  <a:noFill/>
                </a:ln>
                <a:solidFill>
                  <a:prstClr val="black"/>
                </a:solidFill>
                <a:effectLst/>
                <a:uLnTx/>
                <a:uFillTx/>
                <a:ea typeface="+mn-ea"/>
                <a:cs typeface="Calibri"/>
              </a:rPr>
              <a:t>submit an electronic </a:t>
            </a:r>
            <a:r>
              <a:rPr kumimoji="0" sz="1400" b="0" i="0" u="none" strike="noStrike" kern="1200" cap="none" spc="-25" normalizeH="0" baseline="0" noProof="0" dirty="0">
                <a:ln>
                  <a:noFill/>
                </a:ln>
                <a:solidFill>
                  <a:prstClr val="black"/>
                </a:solidFill>
                <a:effectLst/>
                <a:uLnTx/>
                <a:uFillTx/>
                <a:ea typeface="+mn-ea"/>
                <a:cs typeface="Calibri"/>
              </a:rPr>
              <a:t>copy. </a:t>
            </a:r>
            <a:r>
              <a:rPr kumimoji="0" sz="1400" b="0" i="0" u="none" strike="noStrike" kern="1200" cap="none" spc="-5" normalizeH="0" baseline="0" noProof="0" dirty="0">
                <a:ln>
                  <a:noFill/>
                </a:ln>
                <a:solidFill>
                  <a:prstClr val="black"/>
                </a:solidFill>
                <a:effectLst/>
                <a:uLnTx/>
                <a:uFillTx/>
                <a:ea typeface="+mn-ea"/>
                <a:cs typeface="Calibri"/>
              </a:rPr>
              <a:t>Electronic responses </a:t>
            </a:r>
            <a:r>
              <a:rPr kumimoji="0" sz="1400" b="0" i="0" u="none" strike="noStrike" kern="1200" cap="none" spc="-10" normalizeH="0" baseline="0" noProof="0" dirty="0">
                <a:ln>
                  <a:noFill/>
                </a:ln>
                <a:solidFill>
                  <a:prstClr val="black"/>
                </a:solidFill>
                <a:effectLst/>
                <a:uLnTx/>
                <a:uFillTx/>
                <a:ea typeface="+mn-ea"/>
                <a:cs typeface="Calibri"/>
              </a:rPr>
              <a:t>must </a:t>
            </a:r>
            <a:r>
              <a:rPr kumimoji="0" sz="1400" b="0" i="0" u="none" strike="noStrike" kern="1200" cap="none" spc="-5" normalizeH="0" baseline="0" noProof="0" dirty="0" smtClean="0">
                <a:ln>
                  <a:noFill/>
                </a:ln>
                <a:solidFill>
                  <a:prstClr val="black"/>
                </a:solidFill>
                <a:effectLst/>
                <a:uLnTx/>
                <a:uFillTx/>
                <a:ea typeface="+mn-ea"/>
                <a:cs typeface="Calibri"/>
              </a:rPr>
              <a:t>be</a:t>
            </a:r>
            <a:r>
              <a:rPr kumimoji="0" lang="en-US" sz="1400" b="0" i="0" u="none" strike="noStrike" kern="1200" cap="none" spc="-5" normalizeH="0" baseline="0" noProof="0" dirty="0" smtClean="0">
                <a:ln>
                  <a:noFill/>
                </a:ln>
                <a:solidFill>
                  <a:prstClr val="black"/>
                </a:solidFill>
                <a:effectLst/>
                <a:uLnTx/>
                <a:uFillTx/>
                <a:ea typeface="+mn-ea"/>
                <a:cs typeface="Calibri"/>
              </a:rPr>
              <a:t> </a:t>
            </a:r>
            <a:r>
              <a:rPr kumimoji="0" sz="1400" b="0" i="0" u="none" strike="noStrike" kern="1200" cap="none" spc="-5" normalizeH="0" baseline="0" noProof="0" dirty="0" smtClean="0">
                <a:ln>
                  <a:noFill/>
                </a:ln>
                <a:solidFill>
                  <a:prstClr val="black"/>
                </a:solidFill>
                <a:effectLst/>
                <a:uLnTx/>
                <a:uFillTx/>
                <a:ea typeface="+mn-ea"/>
                <a:cs typeface="Calibri"/>
              </a:rPr>
              <a:t>submitted </a:t>
            </a:r>
            <a:r>
              <a:rPr kumimoji="0" sz="1400" b="0" i="0" u="none" strike="noStrike" kern="1200" cap="none" spc="0" normalizeH="0" baseline="0" noProof="0" dirty="0">
                <a:ln>
                  <a:noFill/>
                </a:ln>
                <a:solidFill>
                  <a:prstClr val="black"/>
                </a:solidFill>
                <a:effectLst/>
                <a:uLnTx/>
                <a:uFillTx/>
                <a:ea typeface="+mn-ea"/>
                <a:cs typeface="Calibri"/>
              </a:rPr>
              <a:t>in the </a:t>
            </a:r>
            <a:r>
              <a:rPr kumimoji="0" sz="1400" b="0" i="0" u="none" strike="noStrike" kern="1200" cap="none" spc="-5" normalizeH="0" baseline="0" noProof="0" dirty="0">
                <a:ln>
                  <a:noFill/>
                </a:ln>
                <a:solidFill>
                  <a:prstClr val="black"/>
                </a:solidFill>
                <a:effectLst/>
                <a:uLnTx/>
                <a:uFillTx/>
                <a:ea typeface="+mn-ea"/>
                <a:cs typeface="Calibri"/>
              </a:rPr>
              <a:t>identical </a:t>
            </a:r>
            <a:r>
              <a:rPr kumimoji="0" sz="1400" b="0" i="0" u="none" strike="noStrike" kern="1200" cap="none" spc="-10" normalizeH="0" baseline="0" noProof="0" dirty="0">
                <a:ln>
                  <a:noFill/>
                </a:ln>
                <a:solidFill>
                  <a:prstClr val="black"/>
                </a:solidFill>
                <a:effectLst/>
                <a:uLnTx/>
                <a:uFillTx/>
                <a:ea typeface="+mn-ea"/>
                <a:cs typeface="Calibri"/>
              </a:rPr>
              <a:t>format contained </a:t>
            </a:r>
            <a:r>
              <a:rPr kumimoji="0" sz="1400" b="0" i="0" u="none" strike="noStrike" kern="1200" cap="none" spc="0" normalizeH="0" baseline="0" noProof="0" dirty="0">
                <a:ln>
                  <a:noFill/>
                </a:ln>
                <a:solidFill>
                  <a:prstClr val="black"/>
                </a:solidFill>
                <a:effectLst/>
                <a:uLnTx/>
                <a:uFillTx/>
                <a:ea typeface="+mn-ea"/>
                <a:cs typeface="Calibri"/>
              </a:rPr>
              <a:t>in the </a:t>
            </a:r>
            <a:r>
              <a:rPr kumimoji="0" sz="1400" b="0" i="0" u="none" strike="noStrike" kern="1200" cap="none" spc="-5" normalizeH="0" baseline="0" noProof="0" dirty="0">
                <a:ln>
                  <a:noFill/>
                </a:ln>
                <a:solidFill>
                  <a:prstClr val="black"/>
                </a:solidFill>
                <a:effectLst/>
                <a:uLnTx/>
                <a:uFillTx/>
                <a:ea typeface="+mn-ea"/>
                <a:cs typeface="Calibri"/>
              </a:rPr>
              <a:t>solicitation </a:t>
            </a:r>
            <a:r>
              <a:rPr kumimoji="0" sz="1400" b="0" i="0" u="none" strike="noStrike" kern="1200" cap="none" spc="-10" normalizeH="0" baseline="0" noProof="0" dirty="0" smtClean="0">
                <a:ln>
                  <a:noFill/>
                </a:ln>
                <a:solidFill>
                  <a:prstClr val="black"/>
                </a:solidFill>
                <a:effectLst/>
                <a:uLnTx/>
                <a:uFillTx/>
                <a:ea typeface="+mn-ea"/>
                <a:cs typeface="Calibri"/>
              </a:rPr>
              <a:t>(</a:t>
            </a:r>
            <a:r>
              <a:rPr kumimoji="0" lang="en-US" sz="1400" b="0" i="0" u="none" strike="noStrike" kern="1200" cap="none" spc="-10" normalizeH="0" baseline="0" noProof="0" dirty="0" smtClean="0">
                <a:ln>
                  <a:noFill/>
                </a:ln>
                <a:solidFill>
                  <a:prstClr val="black"/>
                </a:solidFill>
                <a:effectLst/>
                <a:uLnTx/>
                <a:uFillTx/>
                <a:ea typeface="+mn-ea"/>
                <a:cs typeface="Calibri"/>
              </a:rPr>
              <a:t>e.g.,</a:t>
            </a:r>
            <a:r>
              <a:rPr kumimoji="0" sz="1400" b="0" i="0" u="none" strike="noStrike" kern="1200" cap="none" spc="-10" normalizeH="0" baseline="0" noProof="0" dirty="0" smtClean="0">
                <a:ln>
                  <a:noFill/>
                </a:ln>
                <a:solidFill>
                  <a:prstClr val="black"/>
                </a:solidFill>
                <a:effectLst/>
                <a:uLnTx/>
                <a:uFillTx/>
                <a:ea typeface="+mn-ea"/>
                <a:cs typeface="Calibri"/>
              </a:rPr>
              <a:t> </a:t>
            </a:r>
            <a:r>
              <a:rPr kumimoji="0" sz="1400" b="0" i="0" u="none" strike="noStrike" kern="1200" cap="none" spc="-5" normalizeH="0" baseline="0" noProof="0" dirty="0">
                <a:ln>
                  <a:noFill/>
                </a:ln>
                <a:solidFill>
                  <a:prstClr val="black"/>
                </a:solidFill>
                <a:effectLst/>
                <a:uLnTx/>
                <a:uFillTx/>
                <a:ea typeface="+mn-ea"/>
                <a:cs typeface="Calibri"/>
              </a:rPr>
              <a:t>Microsoft </a:t>
            </a:r>
            <a:r>
              <a:rPr kumimoji="0" sz="1400" b="0" i="0" u="none" strike="noStrike" kern="1200" cap="none" spc="-20" normalizeH="0" baseline="0" noProof="0" dirty="0" smtClean="0">
                <a:ln>
                  <a:noFill/>
                </a:ln>
                <a:solidFill>
                  <a:prstClr val="black"/>
                </a:solidFill>
                <a:effectLst/>
                <a:uLnTx/>
                <a:uFillTx/>
                <a:ea typeface="+mn-ea"/>
                <a:cs typeface="Calibri"/>
              </a:rPr>
              <a:t>Word</a:t>
            </a:r>
            <a:r>
              <a:rPr kumimoji="0" lang="en-US" sz="1400" b="0" i="0" u="none" strike="noStrike" kern="1200" cap="none" spc="-20" normalizeH="0" baseline="0" noProof="0" dirty="0" smtClean="0">
                <a:ln>
                  <a:noFill/>
                </a:ln>
                <a:solidFill>
                  <a:prstClr val="black"/>
                </a:solidFill>
                <a:effectLst/>
                <a:uLnTx/>
                <a:uFillTx/>
                <a:ea typeface="+mn-ea"/>
                <a:cs typeface="Calibri"/>
              </a:rPr>
              <a:t> or</a:t>
            </a:r>
            <a:r>
              <a:rPr kumimoji="0" sz="1400" b="0" i="0" u="none" strike="noStrike" kern="1200" cap="none" spc="-20" normalizeH="0" baseline="0" noProof="0" dirty="0" smtClean="0">
                <a:ln>
                  <a:noFill/>
                </a:ln>
                <a:solidFill>
                  <a:prstClr val="black"/>
                </a:solidFill>
                <a:effectLst/>
                <a:uLnTx/>
                <a:uFillTx/>
                <a:ea typeface="+mn-ea"/>
                <a:cs typeface="Calibri"/>
              </a:rPr>
              <a:t> </a:t>
            </a:r>
            <a:r>
              <a:rPr kumimoji="0" sz="1400" b="0" i="0" u="none" strike="noStrike" kern="1200" cap="none" spc="-5" normalizeH="0" baseline="0" noProof="0" dirty="0">
                <a:ln>
                  <a:noFill/>
                </a:ln>
                <a:solidFill>
                  <a:prstClr val="black"/>
                </a:solidFill>
                <a:effectLst/>
                <a:uLnTx/>
                <a:uFillTx/>
                <a:ea typeface="+mn-ea"/>
                <a:cs typeface="Calibri"/>
              </a:rPr>
              <a:t>Microsoft </a:t>
            </a:r>
            <a:r>
              <a:rPr kumimoji="0" sz="1400" b="0" i="0" u="none" strike="noStrike" kern="1200" cap="none" spc="-10" normalizeH="0" baseline="0" noProof="0" dirty="0">
                <a:ln>
                  <a:noFill/>
                </a:ln>
                <a:solidFill>
                  <a:prstClr val="black"/>
                </a:solidFill>
                <a:effectLst/>
                <a:uLnTx/>
                <a:uFillTx/>
                <a:ea typeface="+mn-ea"/>
                <a:cs typeface="Calibri"/>
              </a:rPr>
              <a:t>Excel</a:t>
            </a:r>
            <a:r>
              <a:rPr kumimoji="0" sz="1400" b="0" i="0" u="none" strike="noStrike" kern="1200" cap="none" spc="-10" normalizeH="0" baseline="0" noProof="0" dirty="0" smtClean="0">
                <a:ln>
                  <a:noFill/>
                </a:ln>
                <a:solidFill>
                  <a:prstClr val="black"/>
                </a:solidFill>
                <a:effectLst/>
                <a:uLnTx/>
                <a:uFillTx/>
                <a:ea typeface="+mn-ea"/>
                <a:cs typeface="Calibri"/>
              </a:rPr>
              <a:t>,</a:t>
            </a:r>
            <a:r>
              <a:rPr kumimoji="0" lang="en-US" sz="1400" b="0" i="0" u="none" strike="noStrike" kern="1200" cap="none" spc="-10" normalizeH="0" baseline="0" noProof="0" dirty="0" smtClean="0">
                <a:ln>
                  <a:noFill/>
                </a:ln>
                <a:solidFill>
                  <a:prstClr val="black"/>
                </a:solidFill>
                <a:effectLst/>
                <a:uLnTx/>
                <a:uFillTx/>
                <a:ea typeface="+mn-ea"/>
                <a:cs typeface="Calibri"/>
              </a:rPr>
              <a:t> </a:t>
            </a:r>
            <a:r>
              <a:rPr kumimoji="0" sz="1400" b="0" i="0" u="none" strike="noStrike" kern="1200" cap="none" spc="-5" normalizeH="0" baseline="0" noProof="0" dirty="0" smtClean="0">
                <a:ln>
                  <a:noFill/>
                </a:ln>
                <a:solidFill>
                  <a:prstClr val="black"/>
                </a:solidFill>
                <a:effectLst/>
                <a:uLnTx/>
                <a:uFillTx/>
                <a:ea typeface="+mn-ea"/>
                <a:cs typeface="Calibri"/>
              </a:rPr>
              <a:t>but </a:t>
            </a:r>
            <a:r>
              <a:rPr kumimoji="0" sz="1400" b="0" i="0" u="none" strike="noStrike" kern="1200" cap="none" spc="-5" normalizeH="0" baseline="0" noProof="0" dirty="0">
                <a:ln>
                  <a:noFill/>
                </a:ln>
                <a:solidFill>
                  <a:prstClr val="black"/>
                </a:solidFill>
                <a:effectLst/>
                <a:uLnTx/>
                <a:uFillTx/>
                <a:ea typeface="+mn-ea"/>
                <a:cs typeface="Calibri"/>
              </a:rPr>
              <a:t>not Adobe PDF). </a:t>
            </a:r>
            <a:r>
              <a:rPr kumimoji="0" sz="1400" b="0" i="0" u="none" strike="noStrike" kern="1200" cap="none" spc="0" normalizeH="0" baseline="0" noProof="0" dirty="0">
                <a:ln>
                  <a:noFill/>
                </a:ln>
                <a:solidFill>
                  <a:prstClr val="black"/>
                </a:solidFill>
                <a:effectLst/>
                <a:uLnTx/>
                <a:uFillTx/>
                <a:ea typeface="+mn-ea"/>
                <a:cs typeface="Calibri"/>
              </a:rPr>
              <a:t>In </a:t>
            </a:r>
            <a:r>
              <a:rPr kumimoji="0" sz="1400" b="0" i="0" u="none" strike="noStrike" kern="1200" cap="none" spc="-5" normalizeH="0" baseline="0" noProof="0" dirty="0">
                <a:ln>
                  <a:noFill/>
                </a:ln>
                <a:solidFill>
                  <a:prstClr val="black"/>
                </a:solidFill>
                <a:effectLst/>
                <a:uLnTx/>
                <a:uFillTx/>
                <a:ea typeface="+mn-ea"/>
                <a:cs typeface="Calibri"/>
              </a:rPr>
              <a:t>the </a:t>
            </a:r>
            <a:r>
              <a:rPr kumimoji="0" sz="1400" b="0" i="0" u="none" strike="noStrike" kern="1200" cap="none" spc="-10" normalizeH="0" baseline="0" noProof="0" dirty="0">
                <a:ln>
                  <a:noFill/>
                </a:ln>
                <a:solidFill>
                  <a:prstClr val="black"/>
                </a:solidFill>
                <a:effectLst/>
                <a:uLnTx/>
                <a:uFillTx/>
                <a:ea typeface="+mn-ea"/>
                <a:cs typeface="Calibri"/>
              </a:rPr>
              <a:t>event </a:t>
            </a:r>
            <a:r>
              <a:rPr kumimoji="0" sz="1400" b="0" i="0" u="none" strike="noStrike" kern="1200" cap="none" spc="-5" normalizeH="0" baseline="0" noProof="0" dirty="0">
                <a:ln>
                  <a:noFill/>
                </a:ln>
                <a:solidFill>
                  <a:prstClr val="black"/>
                </a:solidFill>
                <a:effectLst/>
                <a:uLnTx/>
                <a:uFillTx/>
                <a:ea typeface="+mn-ea"/>
                <a:cs typeface="Calibri"/>
              </a:rPr>
              <a:t>the </a:t>
            </a:r>
            <a:r>
              <a:rPr kumimoji="0" sz="1400" b="0" i="0" u="none" strike="noStrike" kern="1200" cap="none" spc="-10" normalizeH="0" baseline="0" noProof="0" dirty="0">
                <a:ln>
                  <a:noFill/>
                </a:ln>
                <a:solidFill>
                  <a:prstClr val="black"/>
                </a:solidFill>
                <a:effectLst/>
                <a:uLnTx/>
                <a:uFillTx/>
                <a:ea typeface="+mn-ea"/>
                <a:cs typeface="Calibri"/>
              </a:rPr>
              <a:t>hard copy </a:t>
            </a:r>
            <a:r>
              <a:rPr kumimoji="0" sz="1400" b="0" i="0" u="none" strike="noStrike" kern="1200" cap="none" spc="-5" normalizeH="0" baseline="0" noProof="0" dirty="0">
                <a:ln>
                  <a:noFill/>
                </a:ln>
                <a:solidFill>
                  <a:prstClr val="black"/>
                </a:solidFill>
                <a:effectLst/>
                <a:uLnTx/>
                <a:uFillTx/>
                <a:ea typeface="+mn-ea"/>
                <a:cs typeface="Calibri"/>
              </a:rPr>
              <a:t>of the price worksheets and electronic </a:t>
            </a:r>
            <a:r>
              <a:rPr kumimoji="0" sz="1400" b="0" i="0" u="none" strike="noStrike" kern="1200" cap="none" spc="-10" normalizeH="0" baseline="0" noProof="0" dirty="0">
                <a:ln>
                  <a:noFill/>
                </a:ln>
                <a:solidFill>
                  <a:prstClr val="black"/>
                </a:solidFill>
                <a:effectLst/>
                <a:uLnTx/>
                <a:uFillTx/>
                <a:ea typeface="+mn-ea"/>
                <a:cs typeface="Calibri"/>
              </a:rPr>
              <a:t>copy </a:t>
            </a:r>
            <a:r>
              <a:rPr kumimoji="0" sz="1400" b="0" i="0" u="none" strike="noStrike" kern="1200" cap="none" spc="-5" normalizeH="0" baseline="0" noProof="0" dirty="0">
                <a:ln>
                  <a:noFill/>
                </a:ln>
                <a:solidFill>
                  <a:prstClr val="black"/>
                </a:solidFill>
                <a:effectLst/>
                <a:uLnTx/>
                <a:uFillTx/>
                <a:ea typeface="+mn-ea"/>
                <a:cs typeface="Calibri"/>
              </a:rPr>
              <a:t>of the </a:t>
            </a:r>
            <a:r>
              <a:rPr kumimoji="0" sz="1400" b="0" i="0" u="none" strike="noStrike" kern="1200" cap="none" spc="-5" normalizeH="0" baseline="0" noProof="0" dirty="0" smtClean="0">
                <a:ln>
                  <a:noFill/>
                </a:ln>
                <a:solidFill>
                  <a:prstClr val="black"/>
                </a:solidFill>
                <a:effectLst/>
                <a:uLnTx/>
                <a:uFillTx/>
                <a:ea typeface="+mn-ea"/>
                <a:cs typeface="Calibri"/>
              </a:rPr>
              <a:t>price</a:t>
            </a:r>
            <a:r>
              <a:rPr kumimoji="0" lang="en-US" sz="1400" b="0" i="0" u="none" strike="noStrike" kern="1200" cap="none" spc="-5" normalizeH="0" baseline="0" noProof="0" dirty="0" smtClean="0">
                <a:ln>
                  <a:noFill/>
                </a:ln>
                <a:solidFill>
                  <a:prstClr val="black"/>
                </a:solidFill>
                <a:effectLst/>
                <a:uLnTx/>
                <a:uFillTx/>
                <a:ea typeface="+mn-ea"/>
                <a:cs typeface="Calibri"/>
              </a:rPr>
              <a:t> </a:t>
            </a:r>
            <a:r>
              <a:rPr kumimoji="0" sz="1400" b="0" i="0" u="none" strike="noStrike" kern="1200" cap="none" spc="-5" normalizeH="0" baseline="0" noProof="0" dirty="0" smtClean="0">
                <a:ln>
                  <a:noFill/>
                </a:ln>
                <a:solidFill>
                  <a:prstClr val="black"/>
                </a:solidFill>
                <a:effectLst/>
                <a:uLnTx/>
                <a:uFillTx/>
                <a:ea typeface="+mn-ea"/>
                <a:cs typeface="Calibri"/>
              </a:rPr>
              <a:t>worksheets </a:t>
            </a:r>
            <a:r>
              <a:rPr kumimoji="0" sz="1400" b="0" i="0" u="none" strike="noStrike" kern="1200" cap="none" spc="0" normalizeH="0" baseline="0" noProof="0" dirty="0">
                <a:ln>
                  <a:noFill/>
                </a:ln>
                <a:solidFill>
                  <a:prstClr val="black"/>
                </a:solidFill>
                <a:effectLst/>
                <a:uLnTx/>
                <a:uFillTx/>
                <a:ea typeface="+mn-ea"/>
                <a:cs typeface="Calibri"/>
              </a:rPr>
              <a:t>do </a:t>
            </a:r>
            <a:r>
              <a:rPr kumimoji="0" sz="1400" b="0" i="0" u="none" strike="noStrike" kern="1200" cap="none" spc="-5" normalizeH="0" baseline="0" noProof="0" dirty="0">
                <a:ln>
                  <a:noFill/>
                </a:ln>
                <a:solidFill>
                  <a:prstClr val="black"/>
                </a:solidFill>
                <a:effectLst/>
                <a:uLnTx/>
                <a:uFillTx/>
                <a:ea typeface="+mn-ea"/>
                <a:cs typeface="Calibri"/>
              </a:rPr>
              <a:t>not agree, </a:t>
            </a:r>
            <a:r>
              <a:rPr kumimoji="0" sz="1400" b="0" i="0" u="none" strike="noStrike" kern="1200" cap="none" spc="0" normalizeH="0" baseline="0" noProof="0" dirty="0">
                <a:ln>
                  <a:noFill/>
                </a:ln>
                <a:solidFill>
                  <a:prstClr val="black"/>
                </a:solidFill>
                <a:effectLst/>
                <a:uLnTx/>
                <a:uFillTx/>
                <a:ea typeface="+mn-ea"/>
                <a:cs typeface="Calibri"/>
              </a:rPr>
              <a:t>the </a:t>
            </a:r>
            <a:r>
              <a:rPr kumimoji="0" sz="1400" b="0" i="0" u="none" strike="noStrike" kern="1200" cap="none" spc="-5" normalizeH="0" baseline="0" noProof="0" dirty="0">
                <a:ln>
                  <a:noFill/>
                </a:ln>
                <a:solidFill>
                  <a:prstClr val="black"/>
                </a:solidFill>
                <a:effectLst/>
                <a:uLnTx/>
                <a:uFillTx/>
                <a:ea typeface="+mn-ea"/>
                <a:cs typeface="Calibri"/>
              </a:rPr>
              <a:t>electronic </a:t>
            </a:r>
            <a:r>
              <a:rPr kumimoji="0" sz="1400" b="0" i="0" u="none" strike="noStrike" kern="1200" cap="none" spc="-10" normalizeH="0" baseline="0" noProof="0" dirty="0">
                <a:ln>
                  <a:noFill/>
                </a:ln>
                <a:solidFill>
                  <a:prstClr val="black"/>
                </a:solidFill>
                <a:effectLst/>
                <a:uLnTx/>
                <a:uFillTx/>
                <a:ea typeface="+mn-ea"/>
                <a:cs typeface="Calibri"/>
              </a:rPr>
              <a:t>copy </a:t>
            </a:r>
            <a:r>
              <a:rPr kumimoji="0" sz="1400" b="0" i="0" u="none" strike="noStrike" kern="1200" cap="none" spc="-5" normalizeH="0" baseline="0" noProof="0" dirty="0">
                <a:ln>
                  <a:noFill/>
                </a:ln>
                <a:solidFill>
                  <a:prstClr val="black"/>
                </a:solidFill>
                <a:effectLst/>
                <a:uLnTx/>
                <a:uFillTx/>
                <a:ea typeface="+mn-ea"/>
                <a:cs typeface="Calibri"/>
              </a:rPr>
              <a:t>will</a:t>
            </a:r>
            <a:r>
              <a:rPr kumimoji="0" sz="1400" b="0" i="0" u="none" strike="noStrike" kern="1200" cap="none" spc="75" normalizeH="0" baseline="0" noProof="0" dirty="0">
                <a:ln>
                  <a:noFill/>
                </a:ln>
                <a:solidFill>
                  <a:prstClr val="black"/>
                </a:solidFill>
                <a:effectLst/>
                <a:uLnTx/>
                <a:uFillTx/>
                <a:ea typeface="+mn-ea"/>
                <a:cs typeface="Calibri"/>
              </a:rPr>
              <a:t> </a:t>
            </a:r>
            <a:r>
              <a:rPr kumimoji="0" sz="1400" b="0" i="0" u="none" strike="noStrike" kern="1200" cap="none" spc="-10" normalizeH="0" baseline="0" noProof="0" dirty="0">
                <a:ln>
                  <a:noFill/>
                </a:ln>
                <a:solidFill>
                  <a:prstClr val="black"/>
                </a:solidFill>
                <a:effectLst/>
                <a:uLnTx/>
                <a:uFillTx/>
                <a:ea typeface="+mn-ea"/>
                <a:cs typeface="Calibri"/>
              </a:rPr>
              <a:t>prevail.</a:t>
            </a:r>
            <a:endParaRPr kumimoji="0" sz="1400" b="0" i="0" u="none" strike="noStrike" kern="1200" cap="none" spc="0" normalizeH="0" baseline="0" noProof="0" dirty="0">
              <a:ln>
                <a:noFill/>
              </a:ln>
              <a:solidFill>
                <a:prstClr val="black"/>
              </a:solidFill>
              <a:effectLst/>
              <a:uLnTx/>
              <a:uFillTx/>
              <a:ea typeface="+mn-ea"/>
              <a:cs typeface="Calibri"/>
            </a:endParaRPr>
          </a:p>
          <a:p>
            <a:pPr marL="346075" marR="5080" lvl="0" indent="-346075" algn="l" defTabSz="914400" rtl="0" eaLnBrk="1" fontAlgn="auto" latinLnBrk="0" hangingPunct="1">
              <a:spcBef>
                <a:spcPts val="600"/>
              </a:spcBef>
              <a:spcAft>
                <a:spcPts val="0"/>
              </a:spcAft>
              <a:buClrTx/>
              <a:buSzTx/>
              <a:buFont typeface="Arial"/>
              <a:buChar char="•"/>
              <a:defRPr/>
            </a:pPr>
            <a:r>
              <a:rPr kumimoji="0" sz="1400" b="0" i="0" u="none" strike="noStrike" kern="1200" cap="none" spc="0" normalizeH="0" baseline="0" noProof="0" dirty="0">
                <a:ln>
                  <a:noFill/>
                </a:ln>
                <a:solidFill>
                  <a:prstClr val="black"/>
                </a:solidFill>
                <a:effectLst/>
                <a:uLnTx/>
                <a:uFillTx/>
                <a:ea typeface="+mn-ea"/>
                <a:cs typeface="Calibri"/>
              </a:rPr>
              <a:t>A.2.5. All </a:t>
            </a:r>
            <a:r>
              <a:rPr kumimoji="0" sz="1400" b="0" i="0" u="none" strike="noStrike" kern="1200" cap="none" spc="-5" normalizeH="0" baseline="0" noProof="0" dirty="0">
                <a:ln>
                  <a:noFill/>
                </a:ln>
                <a:solidFill>
                  <a:prstClr val="black"/>
                </a:solidFill>
                <a:effectLst/>
                <a:uLnTx/>
                <a:uFillTx/>
                <a:ea typeface="+mn-ea"/>
                <a:cs typeface="Calibri"/>
              </a:rPr>
              <a:t>bids submitted shall be subject </a:t>
            </a:r>
            <a:r>
              <a:rPr kumimoji="0" sz="1400" b="0" i="0" u="none" strike="noStrike" kern="1200" cap="none" spc="-10" normalizeH="0" baseline="0" noProof="0" dirty="0">
                <a:ln>
                  <a:noFill/>
                </a:ln>
                <a:solidFill>
                  <a:prstClr val="black"/>
                </a:solidFill>
                <a:effectLst/>
                <a:uLnTx/>
                <a:uFillTx/>
                <a:ea typeface="+mn-ea"/>
                <a:cs typeface="Calibri"/>
              </a:rPr>
              <a:t>to </a:t>
            </a:r>
            <a:r>
              <a:rPr kumimoji="0" sz="1400" b="0" i="0" u="none" strike="noStrike" kern="1200" cap="none" spc="-5" normalizeH="0" baseline="0" noProof="0" dirty="0">
                <a:ln>
                  <a:noFill/>
                </a:ln>
                <a:solidFill>
                  <a:prstClr val="black"/>
                </a:solidFill>
                <a:effectLst/>
                <a:uLnTx/>
                <a:uFillTx/>
                <a:ea typeface="+mn-ea"/>
                <a:cs typeface="Calibri"/>
              </a:rPr>
              <a:t>the Oklahoma Central Purchasing </a:t>
            </a:r>
            <a:r>
              <a:rPr kumimoji="0" sz="1400" b="0" i="0" u="none" strike="noStrike" kern="1200" cap="none" spc="0" normalizeH="0" baseline="0" noProof="0" dirty="0">
                <a:ln>
                  <a:noFill/>
                </a:ln>
                <a:solidFill>
                  <a:prstClr val="black"/>
                </a:solidFill>
                <a:effectLst/>
                <a:uLnTx/>
                <a:uFillTx/>
                <a:ea typeface="+mn-ea"/>
                <a:cs typeface="Calibri"/>
              </a:rPr>
              <a:t>Act, </a:t>
            </a:r>
            <a:r>
              <a:rPr kumimoji="0" sz="1400" b="0" i="0" u="none" strike="noStrike" kern="1200" cap="none" spc="-5" normalizeH="0" baseline="0" noProof="0" dirty="0">
                <a:ln>
                  <a:noFill/>
                </a:ln>
                <a:solidFill>
                  <a:prstClr val="black"/>
                </a:solidFill>
                <a:effectLst/>
                <a:uLnTx/>
                <a:uFillTx/>
                <a:ea typeface="+mn-ea"/>
                <a:cs typeface="Calibri"/>
              </a:rPr>
              <a:t>Central Purchasing Rules</a:t>
            </a:r>
            <a:r>
              <a:rPr kumimoji="0" sz="1400" b="0" i="0" u="none" strike="noStrike" kern="1200" cap="none" spc="-5" normalizeH="0" baseline="0" noProof="0" dirty="0" smtClean="0">
                <a:ln>
                  <a:noFill/>
                </a:ln>
                <a:solidFill>
                  <a:prstClr val="black"/>
                </a:solidFill>
                <a:effectLst/>
                <a:uLnTx/>
                <a:uFillTx/>
                <a:ea typeface="+mn-ea"/>
                <a:cs typeface="Calibri"/>
              </a:rPr>
              <a:t>,</a:t>
            </a:r>
            <a:r>
              <a:rPr kumimoji="0" lang="en-US" sz="1400" b="0" i="0" u="none" strike="noStrike" kern="1200" cap="none" spc="-5" normalizeH="0" baseline="0" noProof="0" dirty="0" smtClean="0">
                <a:ln>
                  <a:noFill/>
                </a:ln>
                <a:solidFill>
                  <a:prstClr val="black"/>
                </a:solidFill>
                <a:effectLst/>
                <a:uLnTx/>
                <a:uFillTx/>
                <a:ea typeface="+mn-ea"/>
                <a:cs typeface="Calibri"/>
              </a:rPr>
              <a:t> </a:t>
            </a:r>
            <a:r>
              <a:rPr kumimoji="0" sz="1400" b="0" i="0" u="none" strike="noStrike" kern="1200" cap="none" spc="-5" normalizeH="0" baseline="0" noProof="0" dirty="0" smtClean="0">
                <a:ln>
                  <a:noFill/>
                </a:ln>
                <a:solidFill>
                  <a:prstClr val="black"/>
                </a:solidFill>
                <a:effectLst/>
                <a:uLnTx/>
                <a:uFillTx/>
                <a:ea typeface="+mn-ea"/>
                <a:cs typeface="Calibri"/>
              </a:rPr>
              <a:t>and </a:t>
            </a:r>
            <a:r>
              <a:rPr kumimoji="0" sz="1400" b="0" i="0" u="none" strike="noStrike" kern="1200" cap="none" spc="-5" normalizeH="0" baseline="0" noProof="0" dirty="0">
                <a:ln>
                  <a:noFill/>
                </a:ln>
                <a:solidFill>
                  <a:prstClr val="black"/>
                </a:solidFill>
                <a:effectLst/>
                <a:uLnTx/>
                <a:uFillTx/>
                <a:ea typeface="+mn-ea"/>
                <a:cs typeface="Calibri"/>
              </a:rPr>
              <a:t>other </a:t>
            </a:r>
            <a:r>
              <a:rPr kumimoji="0" sz="1400" b="0" i="0" u="none" strike="noStrike" kern="1200" cap="none" spc="-10" normalizeH="0" baseline="0" noProof="0" dirty="0">
                <a:ln>
                  <a:noFill/>
                </a:ln>
                <a:solidFill>
                  <a:prstClr val="black"/>
                </a:solidFill>
                <a:effectLst/>
                <a:uLnTx/>
                <a:uFillTx/>
                <a:ea typeface="+mn-ea"/>
                <a:cs typeface="Calibri"/>
              </a:rPr>
              <a:t>statutory </a:t>
            </a:r>
            <a:r>
              <a:rPr kumimoji="0" sz="1400" b="0" i="0" u="none" strike="noStrike" kern="1200" cap="none" spc="-5" normalizeH="0" baseline="0" noProof="0" dirty="0">
                <a:ln>
                  <a:noFill/>
                </a:ln>
                <a:solidFill>
                  <a:prstClr val="black"/>
                </a:solidFill>
                <a:effectLst/>
                <a:uLnTx/>
                <a:uFillTx/>
                <a:ea typeface="+mn-ea"/>
                <a:cs typeface="Calibri"/>
              </a:rPr>
              <a:t>regulations </a:t>
            </a:r>
            <a:r>
              <a:rPr kumimoji="0" sz="1400" b="0" i="0" u="none" strike="noStrike" kern="1200" cap="none" spc="0" normalizeH="0" baseline="0" noProof="0" dirty="0">
                <a:ln>
                  <a:noFill/>
                </a:ln>
                <a:solidFill>
                  <a:prstClr val="black"/>
                </a:solidFill>
                <a:effectLst/>
                <a:uLnTx/>
                <a:uFillTx/>
                <a:ea typeface="+mn-ea"/>
                <a:cs typeface="Calibri"/>
              </a:rPr>
              <a:t>as </a:t>
            </a:r>
            <a:r>
              <a:rPr kumimoji="0" sz="1400" b="0" i="0" u="none" strike="noStrike" kern="1200" cap="none" spc="-5" normalizeH="0" baseline="0" noProof="0" dirty="0">
                <a:ln>
                  <a:noFill/>
                </a:ln>
                <a:solidFill>
                  <a:prstClr val="black"/>
                </a:solidFill>
                <a:effectLst/>
                <a:uLnTx/>
                <a:uFillTx/>
                <a:ea typeface="+mn-ea"/>
                <a:cs typeface="Calibri"/>
              </a:rPr>
              <a:t>applicable, these General Provisions, </a:t>
            </a:r>
            <a:r>
              <a:rPr kumimoji="0" sz="1400" b="0" i="0" u="none" strike="noStrike" kern="1200" cap="none" spc="-10" normalizeH="0" baseline="0" noProof="0" dirty="0">
                <a:ln>
                  <a:noFill/>
                </a:ln>
                <a:solidFill>
                  <a:prstClr val="black"/>
                </a:solidFill>
                <a:effectLst/>
                <a:uLnTx/>
                <a:uFillTx/>
                <a:ea typeface="+mn-ea"/>
                <a:cs typeface="Calibri"/>
              </a:rPr>
              <a:t>any </a:t>
            </a:r>
            <a:r>
              <a:rPr kumimoji="0" sz="1400" b="0" i="0" u="none" strike="noStrike" kern="1200" cap="none" spc="-5" normalizeH="0" baseline="0" noProof="0" dirty="0">
                <a:ln>
                  <a:noFill/>
                </a:ln>
                <a:solidFill>
                  <a:prstClr val="black"/>
                </a:solidFill>
                <a:effectLst/>
                <a:uLnTx/>
                <a:uFillTx/>
                <a:ea typeface="+mn-ea"/>
                <a:cs typeface="Calibri"/>
              </a:rPr>
              <a:t>Special Provisions, </a:t>
            </a:r>
            <a:r>
              <a:rPr kumimoji="0" sz="1400" b="0" i="0" u="none" strike="noStrike" kern="1200" cap="none" spc="-5" normalizeH="0" baseline="0" noProof="0" dirty="0" smtClean="0">
                <a:ln>
                  <a:noFill/>
                </a:ln>
                <a:solidFill>
                  <a:prstClr val="black"/>
                </a:solidFill>
                <a:effectLst/>
                <a:uLnTx/>
                <a:uFillTx/>
                <a:ea typeface="+mn-ea"/>
                <a:cs typeface="Calibri"/>
              </a:rPr>
              <a:t>solicitation</a:t>
            </a:r>
            <a:r>
              <a:rPr kumimoji="0" lang="en-US" sz="1400" b="0" i="0" u="none" strike="noStrike" kern="1200" cap="none" spc="-5" normalizeH="0" baseline="0" noProof="0" dirty="0" smtClean="0">
                <a:ln>
                  <a:noFill/>
                </a:ln>
                <a:solidFill>
                  <a:prstClr val="black"/>
                </a:solidFill>
                <a:effectLst/>
                <a:uLnTx/>
                <a:uFillTx/>
                <a:ea typeface="+mn-ea"/>
                <a:cs typeface="Calibri"/>
              </a:rPr>
              <a:t> </a:t>
            </a:r>
            <a:r>
              <a:rPr kumimoji="0" sz="1400" b="0" i="0" u="none" strike="noStrike" kern="1200" cap="none" spc="-5" normalizeH="0" baseline="0" noProof="0" dirty="0" smtClean="0">
                <a:ln>
                  <a:noFill/>
                </a:ln>
                <a:solidFill>
                  <a:prstClr val="black"/>
                </a:solidFill>
                <a:effectLst/>
                <a:uLnTx/>
                <a:uFillTx/>
                <a:ea typeface="+mn-ea"/>
                <a:cs typeface="Calibri"/>
              </a:rPr>
              <a:t>specifications</a:t>
            </a:r>
            <a:r>
              <a:rPr kumimoji="0" sz="1400" b="0" i="0" u="none" strike="noStrike" kern="1200" cap="none" spc="-5" normalizeH="0" baseline="0" noProof="0" dirty="0">
                <a:ln>
                  <a:noFill/>
                </a:ln>
                <a:solidFill>
                  <a:prstClr val="black"/>
                </a:solidFill>
                <a:effectLst/>
                <a:uLnTx/>
                <a:uFillTx/>
                <a:ea typeface="+mn-ea"/>
                <a:cs typeface="Calibri"/>
              </a:rPr>
              <a:t>, required certification </a:t>
            </a:r>
            <a:r>
              <a:rPr kumimoji="0" sz="1400" b="0" i="0" u="none" strike="noStrike" kern="1200" cap="none" spc="-10" normalizeH="0" baseline="0" noProof="0" dirty="0">
                <a:ln>
                  <a:noFill/>
                </a:ln>
                <a:solidFill>
                  <a:prstClr val="black"/>
                </a:solidFill>
                <a:effectLst/>
                <a:uLnTx/>
                <a:uFillTx/>
                <a:ea typeface="+mn-ea"/>
                <a:cs typeface="Calibri"/>
              </a:rPr>
              <a:t>statement, </a:t>
            </a:r>
            <a:r>
              <a:rPr kumimoji="0" sz="1400" b="0" i="0" u="none" strike="noStrike" kern="1200" cap="none" spc="-5" normalizeH="0" baseline="0" noProof="0" dirty="0">
                <a:ln>
                  <a:noFill/>
                </a:ln>
                <a:solidFill>
                  <a:prstClr val="black"/>
                </a:solidFill>
                <a:effectLst/>
                <a:uLnTx/>
                <a:uFillTx/>
                <a:ea typeface="+mn-ea"/>
                <a:cs typeface="Calibri"/>
              </a:rPr>
              <a:t>and </a:t>
            </a:r>
            <a:r>
              <a:rPr kumimoji="0" sz="1400" b="0" i="0" u="none" strike="noStrike" kern="1200" cap="none" spc="0" normalizeH="0" baseline="0" noProof="0" dirty="0">
                <a:ln>
                  <a:noFill/>
                </a:ln>
                <a:solidFill>
                  <a:prstClr val="black"/>
                </a:solidFill>
                <a:effectLst/>
                <a:uLnTx/>
                <a:uFillTx/>
                <a:ea typeface="+mn-ea"/>
                <a:cs typeface="Calibri"/>
              </a:rPr>
              <a:t>all </a:t>
            </a:r>
            <a:r>
              <a:rPr kumimoji="0" sz="1400" b="0" i="0" u="none" strike="noStrike" kern="1200" cap="none" spc="-5" normalizeH="0" baseline="0" noProof="0" dirty="0">
                <a:ln>
                  <a:noFill/>
                </a:ln>
                <a:solidFill>
                  <a:prstClr val="black"/>
                </a:solidFill>
                <a:effectLst/>
                <a:uLnTx/>
                <a:uFillTx/>
                <a:ea typeface="+mn-ea"/>
                <a:cs typeface="Calibri"/>
              </a:rPr>
              <a:t>other terms and conditions listed or </a:t>
            </a:r>
            <a:r>
              <a:rPr kumimoji="0" sz="1400" b="0" i="0" u="none" strike="noStrike" kern="1200" cap="none" spc="-10" normalizeH="0" baseline="0" noProof="0" dirty="0">
                <a:ln>
                  <a:noFill/>
                </a:ln>
                <a:solidFill>
                  <a:prstClr val="black"/>
                </a:solidFill>
                <a:effectLst/>
                <a:uLnTx/>
                <a:uFillTx/>
                <a:ea typeface="+mn-ea"/>
                <a:cs typeface="Calibri"/>
              </a:rPr>
              <a:t>attached </a:t>
            </a:r>
            <a:r>
              <a:rPr kumimoji="0" sz="1400" b="0" i="0" u="none" strike="noStrike" kern="1200" cap="none" spc="-5" normalizeH="0" baseline="0" noProof="0" dirty="0" smtClean="0">
                <a:ln>
                  <a:noFill/>
                </a:ln>
                <a:solidFill>
                  <a:prstClr val="black"/>
                </a:solidFill>
                <a:effectLst/>
                <a:uLnTx/>
                <a:uFillTx/>
                <a:ea typeface="+mn-ea"/>
                <a:cs typeface="Calibri"/>
              </a:rPr>
              <a:t>herein—</a:t>
            </a:r>
            <a:r>
              <a:rPr kumimoji="0" sz="1400" b="0" i="0" u="none" strike="noStrike" kern="1200" cap="none" spc="0" normalizeH="0" baseline="0" noProof="0" dirty="0" smtClean="0">
                <a:ln>
                  <a:noFill/>
                </a:ln>
                <a:solidFill>
                  <a:prstClr val="black"/>
                </a:solidFill>
                <a:effectLst/>
                <a:uLnTx/>
                <a:uFillTx/>
                <a:ea typeface="+mn-ea"/>
                <a:cs typeface="Calibri"/>
              </a:rPr>
              <a:t>all </a:t>
            </a:r>
            <a:r>
              <a:rPr kumimoji="0" sz="1400" b="0" i="0" u="none" strike="noStrike" kern="1200" cap="none" spc="-5" normalizeH="0" baseline="0" noProof="0" dirty="0">
                <a:ln>
                  <a:noFill/>
                </a:ln>
                <a:solidFill>
                  <a:prstClr val="black"/>
                </a:solidFill>
                <a:effectLst/>
                <a:uLnTx/>
                <a:uFillTx/>
                <a:ea typeface="+mn-ea"/>
                <a:cs typeface="Calibri"/>
              </a:rPr>
              <a:t>of which </a:t>
            </a:r>
            <a:r>
              <a:rPr kumimoji="0" sz="1400" b="0" i="0" u="none" strike="noStrike" kern="1200" cap="none" spc="-10" normalizeH="0" baseline="0" noProof="0" dirty="0">
                <a:ln>
                  <a:noFill/>
                </a:ln>
                <a:solidFill>
                  <a:prstClr val="black"/>
                </a:solidFill>
                <a:effectLst/>
                <a:uLnTx/>
                <a:uFillTx/>
                <a:ea typeface="+mn-ea"/>
                <a:cs typeface="Calibri"/>
              </a:rPr>
              <a:t>are </a:t>
            </a:r>
            <a:r>
              <a:rPr kumimoji="0" sz="1400" b="0" i="0" u="none" strike="noStrike" kern="1200" cap="none" spc="-5" normalizeH="0" baseline="0" noProof="0" dirty="0">
                <a:ln>
                  <a:noFill/>
                </a:ln>
                <a:solidFill>
                  <a:prstClr val="black"/>
                </a:solidFill>
                <a:effectLst/>
                <a:uLnTx/>
                <a:uFillTx/>
                <a:ea typeface="+mn-ea"/>
                <a:cs typeface="Calibri"/>
              </a:rPr>
              <a:t>made </a:t>
            </a:r>
            <a:r>
              <a:rPr kumimoji="0" sz="1400" b="0" i="0" u="none" strike="noStrike" kern="1200" cap="none" spc="0" normalizeH="0" baseline="0" noProof="0" dirty="0">
                <a:ln>
                  <a:noFill/>
                </a:ln>
                <a:solidFill>
                  <a:prstClr val="black"/>
                </a:solidFill>
                <a:effectLst/>
                <a:uLnTx/>
                <a:uFillTx/>
                <a:ea typeface="+mn-ea"/>
                <a:cs typeface="Calibri"/>
              </a:rPr>
              <a:t>part </a:t>
            </a:r>
            <a:r>
              <a:rPr kumimoji="0" sz="1400" b="0" i="0" u="none" strike="noStrike" kern="1200" cap="none" spc="-5" normalizeH="0" baseline="0" noProof="0" dirty="0">
                <a:ln>
                  <a:noFill/>
                </a:ln>
                <a:solidFill>
                  <a:prstClr val="black"/>
                </a:solidFill>
                <a:effectLst/>
                <a:uLnTx/>
                <a:uFillTx/>
                <a:ea typeface="+mn-ea"/>
                <a:cs typeface="Calibri"/>
              </a:rPr>
              <a:t>of </a:t>
            </a:r>
            <a:r>
              <a:rPr kumimoji="0" sz="1400" b="0" i="0" u="none" strike="noStrike" kern="1200" cap="none" spc="0" normalizeH="0" baseline="0" noProof="0" dirty="0">
                <a:ln>
                  <a:noFill/>
                </a:ln>
                <a:solidFill>
                  <a:prstClr val="black"/>
                </a:solidFill>
                <a:effectLst/>
                <a:uLnTx/>
                <a:uFillTx/>
                <a:ea typeface="+mn-ea"/>
                <a:cs typeface="Calibri"/>
              </a:rPr>
              <a:t>this</a:t>
            </a:r>
            <a:r>
              <a:rPr kumimoji="0" sz="1400" b="0" i="0" u="none" strike="noStrike" kern="1200" cap="none" spc="80" normalizeH="0" baseline="0" noProof="0" dirty="0">
                <a:ln>
                  <a:noFill/>
                </a:ln>
                <a:solidFill>
                  <a:prstClr val="black"/>
                </a:solidFill>
                <a:effectLst/>
                <a:uLnTx/>
                <a:uFillTx/>
                <a:ea typeface="+mn-ea"/>
                <a:cs typeface="Calibri"/>
              </a:rPr>
              <a:t> </a:t>
            </a:r>
            <a:r>
              <a:rPr kumimoji="0" sz="1400" b="0" i="0" u="none" strike="noStrike" kern="1200" cap="none" spc="-5" normalizeH="0" baseline="0" noProof="0" dirty="0">
                <a:ln>
                  <a:noFill/>
                </a:ln>
                <a:solidFill>
                  <a:prstClr val="black"/>
                </a:solidFill>
                <a:effectLst/>
                <a:uLnTx/>
                <a:uFillTx/>
                <a:ea typeface="+mn-ea"/>
                <a:cs typeface="Calibri"/>
              </a:rPr>
              <a:t>solicitation.</a:t>
            </a:r>
            <a:endParaRPr kumimoji="0" sz="1400" b="0" i="0" u="none" strike="noStrike" kern="1200" cap="none" spc="0" normalizeH="0" baseline="0" noProof="0" dirty="0">
              <a:ln>
                <a:noFill/>
              </a:ln>
              <a:solidFill>
                <a:prstClr val="black"/>
              </a:solidFill>
              <a:effectLst/>
              <a:uLnTx/>
              <a:uFillTx/>
              <a:ea typeface="+mn-ea"/>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11</a:t>
            </a:fld>
            <a:endParaRPr lang="en-US" spc="-5" dirty="0">
              <a:solidFill>
                <a:srgbClr val="000000"/>
              </a:solidFill>
            </a:endParaRPr>
          </a:p>
        </p:txBody>
      </p:sp>
      <p:sp>
        <p:nvSpPr>
          <p:cNvPr id="6" name="object 4"/>
          <p:cNvSpPr txBox="1">
            <a:spLocks noGrp="1"/>
          </p:cNvSpPr>
          <p:nvPr>
            <p:ph type="title"/>
          </p:nvPr>
        </p:nvSpPr>
        <p:spPr>
          <a:xfrm>
            <a:off x="553250" y="238169"/>
            <a:ext cx="859075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General Provisions</a:t>
            </a:r>
            <a:endParaRPr sz="3200" dirty="0">
              <a:latin typeface="+mn-lt"/>
              <a:cs typeface="Calibri Light"/>
            </a:endParaRPr>
          </a:p>
        </p:txBody>
      </p:sp>
    </p:spTree>
    <p:extLst>
      <p:ext uri="{BB962C8B-B14F-4D97-AF65-F5344CB8AC3E}">
        <p14:creationId xmlns:p14="http://schemas.microsoft.com/office/powerpoint/2010/main" val="32999296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8951088" cy="6858000"/>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 name="object 3"/>
          <p:cNvSpPr txBox="1"/>
          <p:nvPr/>
        </p:nvSpPr>
        <p:spPr>
          <a:xfrm>
            <a:off x="833312" y="1020350"/>
            <a:ext cx="7135031" cy="3706784"/>
          </a:xfrm>
          <a:prstGeom prst="rect">
            <a:avLst/>
          </a:prstGeom>
        </p:spPr>
        <p:txBody>
          <a:bodyPr vert="horz" wrap="square" lIns="0" tIns="165735" rIns="0" bIns="0" rtlCol="0">
            <a:spAutoFit/>
          </a:bodyPr>
          <a:lstStyle/>
          <a:p>
            <a:pPr marR="0" lvl="0" algn="l" defTabSz="914400" rtl="0" eaLnBrk="1" fontAlgn="auto" latinLnBrk="0" hangingPunct="1">
              <a:spcBef>
                <a:spcPts val="600"/>
              </a:spcBef>
              <a:spcAft>
                <a:spcPts val="600"/>
              </a:spcAft>
              <a:buClrTx/>
              <a:buSzTx/>
              <a:tabLst>
                <a:tab pos="184150" algn="l"/>
              </a:tabLst>
              <a:defRPr/>
            </a:pPr>
            <a:r>
              <a:rPr kumimoji="0" sz="1400" b="1" i="0" strike="noStrike" kern="1200" cap="none" spc="-5" normalizeH="0" baseline="0" noProof="0" dirty="0" smtClean="0">
                <a:ln>
                  <a:noFill/>
                </a:ln>
                <a:solidFill>
                  <a:prstClr val="black"/>
                </a:solidFill>
                <a:effectLst/>
                <a:uLnTx/>
                <a:uFill>
                  <a:solidFill>
                    <a:srgbClr val="000000"/>
                  </a:solidFill>
                </a:uFill>
                <a:latin typeface="+mj-lt"/>
                <a:ea typeface="+mn-ea"/>
                <a:cs typeface="Calibri"/>
              </a:rPr>
              <a:t>A.3</a:t>
            </a:r>
            <a:r>
              <a:rPr kumimoji="0" lang="en-US" sz="1400" b="1" i="0" strike="noStrike" kern="1200" cap="none" spc="-5" normalizeH="0" baseline="0" noProof="0" dirty="0" smtClean="0">
                <a:ln>
                  <a:noFill/>
                </a:ln>
                <a:solidFill>
                  <a:prstClr val="black"/>
                </a:solidFill>
                <a:effectLst/>
                <a:uLnTx/>
                <a:uFill>
                  <a:solidFill>
                    <a:srgbClr val="000000"/>
                  </a:solidFill>
                </a:uFill>
                <a:latin typeface="+mj-lt"/>
                <a:ea typeface="+mn-ea"/>
                <a:cs typeface="Calibri"/>
              </a:rPr>
              <a:t>.</a:t>
            </a:r>
            <a:r>
              <a:rPr kumimoji="0" sz="1400" b="1" i="0" strike="noStrike" kern="1200" cap="none" spc="-5" normalizeH="0" baseline="0" noProof="0" dirty="0" smtClean="0">
                <a:ln>
                  <a:noFill/>
                </a:ln>
                <a:solidFill>
                  <a:prstClr val="black"/>
                </a:solidFill>
                <a:effectLst/>
                <a:uLnTx/>
                <a:uFill>
                  <a:solidFill>
                    <a:srgbClr val="000000"/>
                  </a:solidFill>
                </a:uFill>
                <a:latin typeface="+mj-lt"/>
                <a:ea typeface="+mn-ea"/>
                <a:cs typeface="Calibri"/>
              </a:rPr>
              <a:t> </a:t>
            </a:r>
            <a:r>
              <a:rPr kumimoji="0" sz="1400" b="1" i="0" strike="noStrike" kern="1200" cap="none" spc="-10" normalizeH="0" baseline="0" noProof="0" dirty="0">
                <a:ln>
                  <a:noFill/>
                </a:ln>
                <a:solidFill>
                  <a:prstClr val="black"/>
                </a:solidFill>
                <a:effectLst/>
                <a:uLnTx/>
                <a:uFill>
                  <a:solidFill>
                    <a:srgbClr val="000000"/>
                  </a:solidFill>
                </a:uFill>
                <a:latin typeface="+mj-lt"/>
                <a:ea typeface="+mn-ea"/>
                <a:cs typeface="Calibri"/>
              </a:rPr>
              <a:t>Solicitation</a:t>
            </a:r>
            <a:r>
              <a:rPr kumimoji="0" sz="1400" b="1" i="0" strike="noStrike" kern="1200" cap="none" spc="30" normalizeH="0" baseline="0" noProof="0" dirty="0">
                <a:ln>
                  <a:noFill/>
                </a:ln>
                <a:solidFill>
                  <a:prstClr val="black"/>
                </a:solidFill>
                <a:effectLst/>
                <a:uLnTx/>
                <a:uFill>
                  <a:solidFill>
                    <a:srgbClr val="000000"/>
                  </a:solidFill>
                </a:uFill>
                <a:latin typeface="+mj-lt"/>
                <a:ea typeface="+mn-ea"/>
                <a:cs typeface="Calibri"/>
              </a:rPr>
              <a:t> </a:t>
            </a:r>
            <a:r>
              <a:rPr kumimoji="0" sz="1400" b="1" i="0" strike="noStrike" kern="1200" cap="none" spc="-10" normalizeH="0" baseline="0" noProof="0" dirty="0" smtClean="0">
                <a:ln>
                  <a:noFill/>
                </a:ln>
                <a:solidFill>
                  <a:prstClr val="black"/>
                </a:solidFill>
                <a:effectLst/>
                <a:uLnTx/>
                <a:uFill>
                  <a:solidFill>
                    <a:srgbClr val="000000"/>
                  </a:solidFill>
                </a:uFill>
                <a:latin typeface="+mj-lt"/>
                <a:ea typeface="+mn-ea"/>
                <a:cs typeface="Calibri"/>
              </a:rPr>
              <a:t>Amendments</a:t>
            </a:r>
            <a:endParaRPr kumimoji="0" lang="en-US" sz="1400" b="1" i="0" strike="noStrike" kern="1200" cap="none" spc="-10" normalizeH="0" baseline="0" noProof="0" dirty="0" smtClean="0">
              <a:ln>
                <a:noFill/>
              </a:ln>
              <a:solidFill>
                <a:prstClr val="black"/>
              </a:solidFill>
              <a:effectLst/>
              <a:uLnTx/>
              <a:uFill>
                <a:solidFill>
                  <a:srgbClr val="000000"/>
                </a:solidFill>
              </a:uFill>
              <a:latin typeface="+mj-lt"/>
              <a:ea typeface="+mn-ea"/>
              <a:cs typeface="Calibri"/>
            </a:endParaRPr>
          </a:p>
          <a:p>
            <a:pPr marL="346075" marR="5080" lvl="1" indent="-346075" algn="l" defTabSz="914400" rtl="0" eaLnBrk="1" fontAlgn="auto" latinLnBrk="0" hangingPunct="1">
              <a:spcBef>
                <a:spcPts val="600"/>
              </a:spcBef>
              <a:spcAft>
                <a:spcPts val="0"/>
              </a:spcAft>
              <a:buClrTx/>
              <a:buSzTx/>
              <a:buFont typeface="Arial"/>
              <a:buChar char="•"/>
              <a:defRPr/>
            </a:pPr>
            <a:r>
              <a:rPr kumimoji="0" sz="1400" b="0" i="0" u="none" strike="noStrike" kern="1200" cap="none" spc="-5" normalizeH="0" baseline="0" noProof="0" dirty="0" smtClean="0">
                <a:ln>
                  <a:noFill/>
                </a:ln>
                <a:solidFill>
                  <a:prstClr val="black"/>
                </a:solidFill>
                <a:effectLst/>
                <a:uLnTx/>
                <a:uFillTx/>
                <a:latin typeface="Calibri"/>
                <a:ea typeface="+mn-ea"/>
                <a:cs typeface="Calibri"/>
              </a:rPr>
              <a:t>A.3.1</a:t>
            </a:r>
            <a:r>
              <a:rPr kumimoji="0" sz="1400" b="0" i="0" u="none" strike="noStrike" kern="1200" cap="none" spc="-5" normalizeH="0" baseline="0" noProof="0" dirty="0">
                <a:ln>
                  <a:noFill/>
                </a:ln>
                <a:solidFill>
                  <a:prstClr val="black"/>
                </a:solidFill>
                <a:effectLst/>
                <a:uLnTx/>
                <a:uFillTx/>
                <a:latin typeface="Calibri"/>
                <a:ea typeface="+mn-ea"/>
                <a:cs typeface="Calibri"/>
              </a:rPr>
              <a:t>. If an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A</a:t>
            </a:r>
            <a:r>
              <a:rPr kumimoji="0" sz="1400" b="0" i="0" u="none" strike="noStrike" kern="1200" cap="none" spc="-25" normalizeH="0" baseline="0" noProof="0" dirty="0" smtClean="0">
                <a:ln>
                  <a:noFill/>
                </a:ln>
                <a:solidFill>
                  <a:prstClr val="black"/>
                </a:solidFill>
                <a:effectLst/>
                <a:uLnTx/>
                <a:uFillTx/>
                <a:latin typeface="Calibri"/>
                <a:ea typeface="+mn-ea"/>
                <a:cs typeface="Calibri"/>
              </a:rPr>
              <a:t>mendment </a:t>
            </a:r>
            <a:r>
              <a:rPr kumimoji="0" sz="1400" b="0" i="0" u="none" strike="noStrike" kern="1200" cap="none" spc="-5" normalizeH="0" baseline="0" noProof="0" dirty="0">
                <a:ln>
                  <a:noFill/>
                </a:ln>
                <a:solidFill>
                  <a:prstClr val="black"/>
                </a:solidFill>
                <a:effectLst/>
                <a:uLnTx/>
                <a:uFillTx/>
                <a:latin typeface="Calibri"/>
                <a:ea typeface="+mn-ea"/>
                <a:cs typeface="Calibri"/>
              </a:rPr>
              <a:t>of </a:t>
            </a:r>
            <a:r>
              <a:rPr kumimoji="0" sz="1400" b="0" i="0" u="none" strike="noStrike" kern="1200" cap="none" spc="-15" normalizeH="0" baseline="0" noProof="0" dirty="0" smtClean="0">
                <a:ln>
                  <a:noFill/>
                </a:ln>
                <a:solidFill>
                  <a:prstClr val="black"/>
                </a:solidFill>
                <a:effectLst/>
                <a:uLnTx/>
                <a:uFillTx/>
                <a:latin typeface="Calibri"/>
                <a:ea typeface="+mn-ea"/>
                <a:cs typeface="Calibri"/>
              </a:rPr>
              <a:t>Solicitation </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OMES</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FORM</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CP-011</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is issued, the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shall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acknowledge</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receipt </a:t>
            </a:r>
            <a:r>
              <a:rPr kumimoji="0" sz="1400" b="0" i="0" u="none" strike="noStrike" kern="1200" cap="none" spc="-5" normalizeH="0" baseline="0" noProof="0" dirty="0">
                <a:ln>
                  <a:noFill/>
                </a:ln>
                <a:solidFill>
                  <a:prstClr val="black"/>
                </a:solidFill>
                <a:effectLst/>
                <a:uLnTx/>
                <a:uFillTx/>
                <a:latin typeface="Calibri"/>
                <a:ea typeface="+mn-ea"/>
                <a:cs typeface="Calibri"/>
              </a:rPr>
              <a:t>of </a:t>
            </a:r>
            <a:r>
              <a:rPr kumimoji="0" sz="1400" b="0" i="0" u="none" strike="noStrike" kern="1200" cap="none" spc="-15" normalizeH="0" baseline="0" noProof="0" dirty="0">
                <a:ln>
                  <a:noFill/>
                </a:ln>
                <a:solidFill>
                  <a:prstClr val="black"/>
                </a:solidFill>
                <a:effectLst/>
                <a:uLnTx/>
                <a:uFillTx/>
                <a:latin typeface="Calibri"/>
                <a:ea typeface="+mn-ea"/>
                <a:cs typeface="Calibri"/>
              </a:rPr>
              <a:t>any/all </a:t>
            </a:r>
            <a:r>
              <a:rPr kumimoji="0" sz="1400" b="0" i="0" u="none" strike="noStrike" kern="1200" cap="none" spc="-5" normalizeH="0" baseline="0" noProof="0" dirty="0">
                <a:ln>
                  <a:noFill/>
                </a:ln>
                <a:solidFill>
                  <a:prstClr val="black"/>
                </a:solidFill>
                <a:effectLst/>
                <a:uLnTx/>
                <a:uFillTx/>
                <a:latin typeface="Calibri"/>
                <a:ea typeface="+mn-ea"/>
                <a:cs typeface="Calibri"/>
              </a:rPr>
              <a:t>amendment(s)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solicitations </a:t>
            </a:r>
            <a:r>
              <a:rPr kumimoji="0" sz="1400" b="0" i="0" u="none" strike="noStrike" kern="1200" cap="none" spc="-10" normalizeH="0" baseline="0" noProof="0" dirty="0">
                <a:ln>
                  <a:noFill/>
                </a:ln>
                <a:solidFill>
                  <a:prstClr val="black"/>
                </a:solidFill>
                <a:effectLst/>
                <a:uLnTx/>
                <a:uFillTx/>
                <a:latin typeface="Calibri"/>
                <a:ea typeface="+mn-ea"/>
                <a:cs typeface="Calibri"/>
              </a:rPr>
              <a:t>by </a:t>
            </a:r>
            <a:r>
              <a:rPr kumimoji="0" sz="1400" b="0" i="0" u="none" strike="noStrike" kern="1200" cap="none" spc="-5" normalizeH="0" baseline="0" noProof="0" dirty="0">
                <a:ln>
                  <a:noFill/>
                </a:ln>
                <a:solidFill>
                  <a:prstClr val="black"/>
                </a:solidFill>
                <a:effectLst/>
                <a:uLnTx/>
                <a:uFillTx/>
                <a:latin typeface="Calibri"/>
                <a:ea typeface="+mn-ea"/>
                <a:cs typeface="Calibri"/>
              </a:rPr>
              <a:t>signing and </a:t>
            </a:r>
            <a:r>
              <a:rPr kumimoji="0" sz="1400" b="0" i="0" u="none" strike="noStrike" kern="1200" cap="none" spc="-10" normalizeH="0" baseline="0" noProof="0" dirty="0">
                <a:ln>
                  <a:noFill/>
                </a:ln>
                <a:solidFill>
                  <a:prstClr val="black"/>
                </a:solidFill>
                <a:effectLst/>
                <a:uLnTx/>
                <a:uFillTx/>
                <a:latin typeface="Calibri"/>
                <a:ea typeface="+mn-ea"/>
                <a:cs typeface="Calibri"/>
              </a:rPr>
              <a:t>returning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5" normalizeH="0" baseline="0" noProof="0" dirty="0" smtClean="0">
                <a:ln>
                  <a:noFill/>
                </a:ln>
                <a:solidFill>
                  <a:prstClr val="black"/>
                </a:solidFill>
                <a:effectLst/>
                <a:uLnTx/>
                <a:uFillTx/>
                <a:latin typeface="Calibri"/>
                <a:ea typeface="+mn-ea"/>
                <a:cs typeface="Calibri"/>
              </a:rPr>
              <a:t>solicitation</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amendment(s</a:t>
            </a:r>
            <a:r>
              <a:rPr kumimoji="0" sz="1400" b="0" i="0" u="none" strike="noStrike" kern="1200" cap="none" spc="-5"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Amendment </a:t>
            </a:r>
            <a:r>
              <a:rPr kumimoji="0" sz="1400" b="0" i="0" u="none" strike="noStrike" kern="1200" cap="none" spc="-5" normalizeH="0" baseline="0" noProof="0" dirty="0">
                <a:ln>
                  <a:noFill/>
                </a:ln>
                <a:solidFill>
                  <a:prstClr val="black"/>
                </a:solidFill>
                <a:effectLst/>
                <a:uLnTx/>
                <a:uFillTx/>
                <a:latin typeface="Calibri"/>
                <a:ea typeface="+mn-ea"/>
                <a:cs typeface="Calibri"/>
              </a:rPr>
              <a:t>acknowledgement(s) </a:t>
            </a:r>
            <a:r>
              <a:rPr kumimoji="0" sz="1400" b="0" i="0" u="none" strike="noStrike" kern="1200" cap="none" spc="-15" normalizeH="0" baseline="0" noProof="0" dirty="0">
                <a:ln>
                  <a:noFill/>
                </a:ln>
                <a:solidFill>
                  <a:prstClr val="black"/>
                </a:solidFill>
                <a:effectLst/>
                <a:uLnTx/>
                <a:uFillTx/>
                <a:latin typeface="Calibri"/>
                <a:ea typeface="+mn-ea"/>
                <a:cs typeface="Calibri"/>
              </a:rPr>
              <a:t>may </a:t>
            </a:r>
            <a:r>
              <a:rPr kumimoji="0" sz="1400" b="0" i="0" u="none" strike="noStrike" kern="1200" cap="none" spc="-5" normalizeH="0" baseline="0" noProof="0" dirty="0">
                <a:ln>
                  <a:noFill/>
                </a:ln>
                <a:solidFill>
                  <a:prstClr val="black"/>
                </a:solidFill>
                <a:effectLst/>
                <a:uLnTx/>
                <a:uFillTx/>
                <a:latin typeface="Calibri"/>
                <a:ea typeface="+mn-ea"/>
                <a:cs typeface="Calibri"/>
              </a:rPr>
              <a:t>be </a:t>
            </a:r>
            <a:r>
              <a:rPr kumimoji="0" sz="1400" b="0" i="0" u="none" strike="noStrike" kern="1200" cap="none" spc="-10" normalizeH="0" baseline="0" noProof="0" dirty="0">
                <a:ln>
                  <a:noFill/>
                </a:ln>
                <a:solidFill>
                  <a:prstClr val="black"/>
                </a:solidFill>
                <a:effectLst/>
                <a:uLnTx/>
                <a:uFillTx/>
                <a:latin typeface="Calibri"/>
                <a:ea typeface="+mn-ea"/>
                <a:cs typeface="Calibri"/>
              </a:rPr>
              <a:t>submitted </a:t>
            </a:r>
            <a:r>
              <a:rPr kumimoji="0" sz="1400" b="0" i="0" u="none" strike="noStrike" kern="1200" cap="none" spc="-5" normalizeH="0" baseline="0" noProof="0" dirty="0">
                <a:ln>
                  <a:noFill/>
                </a:ln>
                <a:solidFill>
                  <a:prstClr val="black"/>
                </a:solidFill>
                <a:effectLst/>
                <a:uLnTx/>
                <a:uFillTx/>
                <a:latin typeface="Calibri"/>
                <a:ea typeface="+mn-ea"/>
                <a:cs typeface="Calibri"/>
              </a:rPr>
              <a:t>with the bid or </a:t>
            </a:r>
            <a:r>
              <a:rPr kumimoji="0" sz="1400" b="0" i="0" u="none" strike="noStrike" kern="1200" cap="none" spc="-15" normalizeH="0" baseline="0" noProof="0" dirty="0">
                <a:ln>
                  <a:noFill/>
                </a:ln>
                <a:solidFill>
                  <a:prstClr val="black"/>
                </a:solidFill>
                <a:effectLst/>
                <a:uLnTx/>
                <a:uFillTx/>
                <a:latin typeface="Calibri"/>
                <a:ea typeface="+mn-ea"/>
                <a:cs typeface="Calibri"/>
              </a:rPr>
              <a:t>may </a:t>
            </a:r>
            <a:r>
              <a:rPr kumimoji="0" sz="1400" b="0" i="0" u="none" strike="noStrike" kern="1200" cap="none" spc="-5" normalizeH="0" baseline="0" noProof="0" dirty="0" smtClean="0">
                <a:ln>
                  <a:noFill/>
                </a:ln>
                <a:solidFill>
                  <a:prstClr val="black"/>
                </a:solidFill>
                <a:effectLst/>
                <a:uLnTx/>
                <a:uFillTx/>
                <a:latin typeface="Calibri"/>
                <a:ea typeface="+mn-ea"/>
                <a:cs typeface="Calibri"/>
              </a:rPr>
              <a:t>be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forwarded </a:t>
            </a:r>
            <a:r>
              <a:rPr kumimoji="0" sz="1400" b="0" i="0" u="none" strike="noStrike" kern="1200" cap="none" spc="-20" normalizeH="0" baseline="0" noProof="0" dirty="0">
                <a:ln>
                  <a:noFill/>
                </a:ln>
                <a:solidFill>
                  <a:prstClr val="black"/>
                </a:solidFill>
                <a:effectLst/>
                <a:uLnTx/>
                <a:uFillTx/>
                <a:latin typeface="Calibri"/>
                <a:ea typeface="+mn-ea"/>
                <a:cs typeface="Calibri"/>
              </a:rPr>
              <a:t>separately. </a:t>
            </a:r>
            <a:r>
              <a:rPr kumimoji="0" sz="1400" b="0" i="0" u="none" strike="noStrike" kern="1200" cap="none" spc="-5" normalizeH="0" baseline="0" noProof="0" dirty="0">
                <a:ln>
                  <a:noFill/>
                </a:ln>
                <a:solidFill>
                  <a:prstClr val="black"/>
                </a:solidFill>
                <a:effectLst/>
                <a:uLnTx/>
                <a:uFillTx/>
                <a:latin typeface="Calibri"/>
                <a:ea typeface="+mn-ea"/>
                <a:cs typeface="Calibri"/>
              </a:rPr>
              <a:t>If </a:t>
            </a:r>
            <a:r>
              <a:rPr kumimoji="0" sz="1400" b="0" i="0" u="none" strike="noStrike" kern="1200" cap="none" spc="-10" normalizeH="0" baseline="0" noProof="0" dirty="0">
                <a:ln>
                  <a:noFill/>
                </a:ln>
                <a:solidFill>
                  <a:prstClr val="black"/>
                </a:solidFill>
                <a:effectLst/>
                <a:uLnTx/>
                <a:uFillTx/>
                <a:latin typeface="Calibri"/>
                <a:ea typeface="+mn-ea"/>
                <a:cs typeface="Calibri"/>
              </a:rPr>
              <a:t>forwarded </a:t>
            </a:r>
            <a:r>
              <a:rPr kumimoji="0" sz="1400" b="0" i="0" u="none" strike="noStrike" kern="1200" cap="none" spc="-20" normalizeH="0" baseline="0" noProof="0" dirty="0">
                <a:ln>
                  <a:noFill/>
                </a:ln>
                <a:solidFill>
                  <a:prstClr val="black"/>
                </a:solidFill>
                <a:effectLst/>
                <a:uLnTx/>
                <a:uFillTx/>
                <a:latin typeface="Calibri"/>
                <a:ea typeface="+mn-ea"/>
                <a:cs typeface="Calibri"/>
              </a:rPr>
              <a:t>separately, </a:t>
            </a:r>
            <a:r>
              <a:rPr kumimoji="0" sz="1400" b="0" i="0" u="none" strike="noStrike" kern="1200" cap="none" spc="-5" normalizeH="0" baseline="0" noProof="0" dirty="0">
                <a:ln>
                  <a:noFill/>
                </a:ln>
                <a:solidFill>
                  <a:prstClr val="black"/>
                </a:solidFill>
                <a:effectLst/>
                <a:uLnTx/>
                <a:uFillTx/>
                <a:latin typeface="Calibri"/>
                <a:ea typeface="+mn-ea"/>
                <a:cs typeface="Calibri"/>
              </a:rPr>
              <a:t>amendment acknowledgement(s) </a:t>
            </a:r>
            <a:r>
              <a:rPr kumimoji="0" sz="1400" b="0" i="0" u="none" strike="noStrike" kern="1200" cap="none" spc="-10" normalizeH="0" baseline="0" noProof="0" dirty="0">
                <a:ln>
                  <a:noFill/>
                </a:ln>
                <a:solidFill>
                  <a:prstClr val="black"/>
                </a:solidFill>
                <a:effectLst/>
                <a:uLnTx/>
                <a:uFillTx/>
                <a:latin typeface="Calibri"/>
                <a:ea typeface="+mn-ea"/>
                <a:cs typeface="Calibri"/>
              </a:rPr>
              <a:t>must contain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solicitation </a:t>
            </a:r>
            <a:r>
              <a:rPr kumimoji="0" sz="1400" b="0" i="0" u="none" strike="noStrike" kern="1200" cap="none" spc="-5" normalizeH="0" baseline="0" noProof="0" dirty="0">
                <a:ln>
                  <a:noFill/>
                </a:ln>
                <a:solidFill>
                  <a:prstClr val="black"/>
                </a:solidFill>
                <a:effectLst/>
                <a:uLnTx/>
                <a:uFillTx/>
                <a:latin typeface="Calibri"/>
                <a:ea typeface="+mn-ea"/>
                <a:cs typeface="Calibri"/>
              </a:rPr>
              <a:t>number and </a:t>
            </a:r>
            <a:r>
              <a:rPr kumimoji="0" sz="1400" b="0" i="0" u="none" strike="noStrike" kern="1200" cap="none" spc="-10" normalizeH="0" baseline="0" noProof="0" dirty="0">
                <a:ln>
                  <a:noFill/>
                </a:ln>
                <a:solidFill>
                  <a:prstClr val="black"/>
                </a:solidFill>
                <a:effectLst/>
                <a:uLnTx/>
                <a:uFillTx/>
                <a:latin typeface="Calibri"/>
                <a:ea typeface="+mn-ea"/>
                <a:cs typeface="Calibri"/>
              </a:rPr>
              <a:t>response </a:t>
            </a:r>
            <a:r>
              <a:rPr kumimoji="0" sz="1400" b="0" i="0" u="none" strike="noStrike" kern="1200" cap="none" spc="-5" normalizeH="0" baseline="0" noProof="0" dirty="0">
                <a:ln>
                  <a:noFill/>
                </a:ln>
                <a:solidFill>
                  <a:prstClr val="black"/>
                </a:solidFill>
                <a:effectLst/>
                <a:uLnTx/>
                <a:uFillTx/>
                <a:latin typeface="Calibri"/>
                <a:ea typeface="+mn-ea"/>
                <a:cs typeface="Calibri"/>
              </a:rPr>
              <a:t>due </a:t>
            </a:r>
            <a:r>
              <a:rPr kumimoji="0" sz="1400" b="0" i="0" u="none" strike="noStrike" kern="1200" cap="none" spc="-10" normalizeH="0" baseline="0" noProof="0" dirty="0">
                <a:ln>
                  <a:noFill/>
                </a:ln>
                <a:solidFill>
                  <a:prstClr val="black"/>
                </a:solidFill>
                <a:effectLst/>
                <a:uLnTx/>
                <a:uFillTx/>
                <a:latin typeface="Calibri"/>
                <a:ea typeface="+mn-ea"/>
                <a:cs typeface="Calibri"/>
              </a:rPr>
              <a:t>date </a:t>
            </a:r>
            <a:r>
              <a:rPr kumimoji="0" sz="1400" b="0" i="0" u="none" strike="noStrike" kern="1200" cap="none" spc="-5" normalizeH="0" baseline="0" noProof="0" dirty="0">
                <a:ln>
                  <a:noFill/>
                </a:ln>
                <a:solidFill>
                  <a:prstClr val="black"/>
                </a:solidFill>
                <a:effectLst/>
                <a:uLnTx/>
                <a:uFillTx/>
                <a:latin typeface="Calibri"/>
                <a:ea typeface="+mn-ea"/>
                <a:cs typeface="Calibri"/>
              </a:rPr>
              <a:t>and time on the </a:t>
            </a:r>
            <a:r>
              <a:rPr kumimoji="0" sz="1400" b="0" i="0" u="none" strike="noStrike" kern="1200" cap="none" spc="-15" normalizeH="0" baseline="0" noProof="0" dirty="0">
                <a:ln>
                  <a:noFill/>
                </a:ln>
                <a:solidFill>
                  <a:prstClr val="black"/>
                </a:solidFill>
                <a:effectLst/>
                <a:uLnTx/>
                <a:uFillTx/>
                <a:latin typeface="Calibri"/>
                <a:ea typeface="+mn-ea"/>
                <a:cs typeface="Calibri"/>
              </a:rPr>
              <a:t>front </a:t>
            </a:r>
            <a:r>
              <a:rPr kumimoji="0" sz="1400" b="0" i="0" u="none" strike="noStrike" kern="1200" cap="none" spc="-5" normalizeH="0" baseline="0" noProof="0" dirty="0">
                <a:ln>
                  <a:noFill/>
                </a:ln>
                <a:solidFill>
                  <a:prstClr val="black"/>
                </a:solidFill>
                <a:effectLst/>
                <a:uLnTx/>
                <a:uFillTx/>
                <a:latin typeface="Calibri"/>
                <a:ea typeface="+mn-ea"/>
                <a:cs typeface="Calibri"/>
              </a:rPr>
              <a:t>of the </a:t>
            </a:r>
            <a:r>
              <a:rPr kumimoji="0" sz="1400" b="0" i="0" u="none" strike="noStrike" kern="1200" cap="none" spc="-10" normalizeH="0" baseline="0" noProof="0" dirty="0">
                <a:ln>
                  <a:noFill/>
                </a:ln>
                <a:solidFill>
                  <a:prstClr val="black"/>
                </a:solidFill>
                <a:effectLst/>
                <a:uLnTx/>
                <a:uFillTx/>
                <a:latin typeface="Calibri"/>
                <a:ea typeface="+mn-ea"/>
                <a:cs typeface="Calibri"/>
              </a:rPr>
              <a:t>envelope.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OMES</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must receive </a:t>
            </a:r>
            <a:r>
              <a:rPr kumimoji="0" sz="1400" b="0" i="0" u="none" strike="noStrike" kern="1200" cap="none" spc="-5" normalizeH="0" baseline="0" noProof="0" dirty="0">
                <a:ln>
                  <a:noFill/>
                </a:ln>
                <a:solidFill>
                  <a:prstClr val="black"/>
                </a:solidFill>
                <a:effectLst/>
                <a:uLnTx/>
                <a:uFillTx/>
                <a:latin typeface="Calibri"/>
                <a:ea typeface="+mn-ea"/>
                <a:cs typeface="Calibri"/>
              </a:rPr>
              <a:t>the amendment acknowledgement(s) </a:t>
            </a:r>
            <a:r>
              <a:rPr kumimoji="0" sz="1400" b="0" i="0" u="none" strike="noStrike" kern="1200" cap="none" spc="-10" normalizeH="0" baseline="0" noProof="0" dirty="0">
                <a:ln>
                  <a:noFill/>
                </a:ln>
                <a:solidFill>
                  <a:prstClr val="black"/>
                </a:solidFill>
                <a:effectLst/>
                <a:uLnTx/>
                <a:uFillTx/>
                <a:latin typeface="Calibri"/>
                <a:ea typeface="+mn-ea"/>
                <a:cs typeface="Calibri"/>
              </a:rPr>
              <a:t>by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response </a:t>
            </a:r>
            <a:r>
              <a:rPr kumimoji="0" sz="1400" b="0" i="0" u="none" strike="noStrike" kern="1200" cap="none" spc="-5" normalizeH="0" baseline="0" noProof="0" dirty="0">
                <a:ln>
                  <a:noFill/>
                </a:ln>
                <a:solidFill>
                  <a:prstClr val="black"/>
                </a:solidFill>
                <a:effectLst/>
                <a:uLnTx/>
                <a:uFillTx/>
                <a:latin typeface="Calibri"/>
                <a:ea typeface="+mn-ea"/>
                <a:cs typeface="Calibri"/>
              </a:rPr>
              <a:t>due </a:t>
            </a:r>
            <a:r>
              <a:rPr kumimoji="0" sz="1400" b="0" i="0" u="none" strike="noStrike" kern="1200" cap="none" spc="-10" normalizeH="0" baseline="0" noProof="0" dirty="0">
                <a:ln>
                  <a:noFill/>
                </a:ln>
                <a:solidFill>
                  <a:prstClr val="black"/>
                </a:solidFill>
                <a:effectLst/>
                <a:uLnTx/>
                <a:uFillTx/>
                <a:latin typeface="Calibri"/>
                <a:ea typeface="+mn-ea"/>
                <a:cs typeface="Calibri"/>
              </a:rPr>
              <a:t>date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and</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time </a:t>
            </a:r>
            <a:r>
              <a:rPr kumimoji="0" sz="1400" b="0" i="0" u="none" strike="noStrike" kern="1200" cap="none" spc="-5" normalizeH="0" baseline="0" noProof="0" dirty="0">
                <a:ln>
                  <a:noFill/>
                </a:ln>
                <a:solidFill>
                  <a:prstClr val="black"/>
                </a:solidFill>
                <a:effectLst/>
                <a:uLnTx/>
                <a:uFillTx/>
                <a:latin typeface="Calibri"/>
                <a:ea typeface="+mn-ea"/>
                <a:cs typeface="Calibri"/>
              </a:rPr>
              <a:t>specified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10" normalizeH="0" baseline="0" noProof="0" dirty="0">
                <a:ln>
                  <a:noFill/>
                </a:ln>
                <a:solidFill>
                  <a:prstClr val="black"/>
                </a:solidFill>
                <a:effectLst/>
                <a:uLnTx/>
                <a:uFillTx/>
                <a:latin typeface="Calibri"/>
                <a:ea typeface="+mn-ea"/>
                <a:cs typeface="Calibri"/>
              </a:rPr>
              <a:t>receipt </a:t>
            </a:r>
            <a:r>
              <a:rPr kumimoji="0" sz="1400" b="0" i="0" u="none" strike="noStrike" kern="1200" cap="none" spc="-5" normalizeH="0" baseline="0" noProof="0" dirty="0">
                <a:ln>
                  <a:noFill/>
                </a:ln>
                <a:solidFill>
                  <a:prstClr val="black"/>
                </a:solidFill>
                <a:effectLst/>
                <a:uLnTx/>
                <a:uFillTx/>
                <a:latin typeface="Calibri"/>
                <a:ea typeface="+mn-ea"/>
                <a:cs typeface="Calibri"/>
              </a:rPr>
              <a:t>of bids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5" normalizeH="0" baseline="0" noProof="0" dirty="0">
                <a:ln>
                  <a:noFill/>
                </a:ln>
                <a:solidFill>
                  <a:prstClr val="black"/>
                </a:solidFill>
                <a:effectLst/>
                <a:uLnTx/>
                <a:uFillTx/>
                <a:latin typeface="Calibri"/>
                <a:ea typeface="+mn-ea"/>
                <a:cs typeface="Calibri"/>
              </a:rPr>
              <a:t>the bid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be deemed </a:t>
            </a:r>
            <a:r>
              <a:rPr kumimoji="0" sz="1400" b="0" i="0" u="none" strike="noStrike" kern="1200" cap="none" spc="-10" normalizeH="0" baseline="0" noProof="0" dirty="0">
                <a:ln>
                  <a:noFill/>
                </a:ln>
                <a:solidFill>
                  <a:prstClr val="black"/>
                </a:solidFill>
                <a:effectLst/>
                <a:uLnTx/>
                <a:uFillTx/>
                <a:latin typeface="Calibri"/>
                <a:ea typeface="+mn-ea"/>
                <a:cs typeface="Calibri"/>
              </a:rPr>
              <a:t>responsive. </a:t>
            </a:r>
            <a:r>
              <a:rPr kumimoji="0" sz="1400" b="0" i="0" u="none" strike="noStrike" kern="1200" cap="none" spc="-15" normalizeH="0" baseline="0" noProof="0" dirty="0">
                <a:ln>
                  <a:noFill/>
                </a:ln>
                <a:solidFill>
                  <a:prstClr val="black"/>
                </a:solidFill>
                <a:effectLst/>
                <a:uLnTx/>
                <a:uFillTx/>
                <a:latin typeface="Calibri"/>
                <a:ea typeface="+mn-ea"/>
                <a:cs typeface="Calibri"/>
              </a:rPr>
              <a:t>Failure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acknowledge</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solicitation </a:t>
            </a:r>
            <a:r>
              <a:rPr kumimoji="0" sz="1400" b="0" i="0" u="none" strike="noStrike" kern="1200" cap="none" spc="-10" normalizeH="0" baseline="0" noProof="0" dirty="0">
                <a:ln>
                  <a:noFill/>
                </a:ln>
                <a:solidFill>
                  <a:prstClr val="black"/>
                </a:solidFill>
                <a:effectLst/>
                <a:uLnTx/>
                <a:uFillTx/>
                <a:latin typeface="Calibri"/>
                <a:ea typeface="+mn-ea"/>
                <a:cs typeface="Calibri"/>
              </a:rPr>
              <a:t>amendments </a:t>
            </a:r>
            <a:r>
              <a:rPr kumimoji="0" sz="1400" b="0" i="0" u="none" strike="noStrike" kern="1200" cap="none" spc="-15" normalizeH="0" baseline="0" noProof="0" dirty="0">
                <a:ln>
                  <a:noFill/>
                </a:ln>
                <a:solidFill>
                  <a:prstClr val="black"/>
                </a:solidFill>
                <a:effectLst/>
                <a:uLnTx/>
                <a:uFillTx/>
                <a:latin typeface="Calibri"/>
                <a:ea typeface="+mn-ea"/>
                <a:cs typeface="Calibri"/>
              </a:rPr>
              <a:t>may </a:t>
            </a:r>
            <a:r>
              <a:rPr kumimoji="0" sz="1400" b="0" i="0" u="none" strike="noStrike" kern="1200" cap="none" spc="-5" normalizeH="0" baseline="0" noProof="0" dirty="0">
                <a:ln>
                  <a:noFill/>
                </a:ln>
                <a:solidFill>
                  <a:prstClr val="black"/>
                </a:solidFill>
                <a:effectLst/>
                <a:uLnTx/>
                <a:uFillTx/>
                <a:latin typeface="Calibri"/>
                <a:ea typeface="+mn-ea"/>
                <a:cs typeface="Calibri"/>
              </a:rPr>
              <a:t>be </a:t>
            </a:r>
            <a:r>
              <a:rPr kumimoji="0" sz="1400" b="0" i="0" u="none" strike="noStrike" kern="1200" cap="none" spc="-10" normalizeH="0" baseline="0" noProof="0" dirty="0">
                <a:ln>
                  <a:noFill/>
                </a:ln>
                <a:solidFill>
                  <a:prstClr val="black"/>
                </a:solidFill>
                <a:effectLst/>
                <a:uLnTx/>
                <a:uFillTx/>
                <a:latin typeface="Calibri"/>
                <a:ea typeface="+mn-ea"/>
                <a:cs typeface="Calibri"/>
              </a:rPr>
              <a:t>grounds </a:t>
            </a:r>
            <a:r>
              <a:rPr kumimoji="0" sz="1400" b="0" i="0" u="none" strike="noStrike" kern="1200" cap="none" spc="-15" normalizeH="0" baseline="0" noProof="0" dirty="0">
                <a:ln>
                  <a:noFill/>
                </a:ln>
                <a:solidFill>
                  <a:prstClr val="black"/>
                </a:solidFill>
                <a:effectLst/>
                <a:uLnTx/>
                <a:uFillTx/>
                <a:latin typeface="Calibri"/>
                <a:ea typeface="+mn-ea"/>
                <a:cs typeface="Calibri"/>
              </a:rPr>
              <a:t>for</a:t>
            </a:r>
            <a:r>
              <a:rPr kumimoji="0" sz="1400" b="0" i="0" u="none" strike="noStrike" kern="1200" cap="none" spc="9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rejection.</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31750" lvl="1" indent="-346075" algn="l" defTabSz="914400" rtl="0" eaLnBrk="1" fontAlgn="auto" latinLnBrk="0" hangingPunct="1">
              <a:spcBef>
                <a:spcPts val="600"/>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A.3.2. No </a:t>
            </a:r>
            <a:r>
              <a:rPr kumimoji="0" sz="1400" b="0" i="0" u="none" strike="noStrike" kern="1200" cap="none" spc="-10" normalizeH="0" baseline="0" noProof="0" dirty="0">
                <a:ln>
                  <a:noFill/>
                </a:ln>
                <a:solidFill>
                  <a:prstClr val="black"/>
                </a:solidFill>
                <a:effectLst/>
                <a:uLnTx/>
                <a:uFillTx/>
                <a:latin typeface="Calibri"/>
                <a:ea typeface="+mn-ea"/>
                <a:cs typeface="Calibri"/>
              </a:rPr>
              <a:t>oral </a:t>
            </a:r>
            <a:r>
              <a:rPr kumimoji="0" sz="1400" b="0" i="0" u="none" strike="noStrike" kern="1200" cap="none" spc="-15" normalizeH="0" baseline="0" noProof="0" dirty="0">
                <a:ln>
                  <a:noFill/>
                </a:ln>
                <a:solidFill>
                  <a:prstClr val="black"/>
                </a:solidFill>
                <a:effectLst/>
                <a:uLnTx/>
                <a:uFillTx/>
                <a:latin typeface="Calibri"/>
                <a:ea typeface="+mn-ea"/>
                <a:cs typeface="Calibri"/>
              </a:rPr>
              <a:t>statement </a:t>
            </a:r>
            <a:r>
              <a:rPr kumimoji="0" sz="1400" b="0" i="0" u="none" strike="noStrike" kern="1200" cap="none" spc="-5" normalizeH="0" baseline="0" noProof="0" dirty="0">
                <a:ln>
                  <a:noFill/>
                </a:ln>
                <a:solidFill>
                  <a:prstClr val="black"/>
                </a:solidFill>
                <a:effectLst/>
                <a:uLnTx/>
                <a:uFillTx/>
                <a:latin typeface="Calibri"/>
                <a:ea typeface="+mn-ea"/>
                <a:cs typeface="Calibri"/>
              </a:rPr>
              <a:t>of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10" normalizeH="0" baseline="0" noProof="0" dirty="0">
                <a:ln>
                  <a:noFill/>
                </a:ln>
                <a:solidFill>
                  <a:prstClr val="black"/>
                </a:solidFill>
                <a:effectLst/>
                <a:uLnTx/>
                <a:uFillTx/>
                <a:latin typeface="Calibri"/>
                <a:ea typeface="+mn-ea"/>
                <a:cs typeface="Calibri"/>
              </a:rPr>
              <a:t>person </a:t>
            </a:r>
            <a:r>
              <a:rPr kumimoji="0" sz="1400" b="0" i="0" u="none" strike="noStrike" kern="1200" cap="none" spc="-5" normalizeH="0" baseline="0" noProof="0" dirty="0">
                <a:ln>
                  <a:noFill/>
                </a:ln>
                <a:solidFill>
                  <a:prstClr val="black"/>
                </a:solidFill>
                <a:effectLst/>
                <a:uLnTx/>
                <a:uFillTx/>
                <a:latin typeface="Calibri"/>
                <a:ea typeface="+mn-ea"/>
                <a:cs typeface="Calibri"/>
              </a:rPr>
              <a:t>shall modify or otherwise </a:t>
            </a:r>
            <a:r>
              <a:rPr kumimoji="0" sz="1400" b="0" i="0" u="none" strike="noStrike" kern="1200" cap="none" spc="-15" normalizeH="0" baseline="0" noProof="0" dirty="0">
                <a:ln>
                  <a:noFill/>
                </a:ln>
                <a:solidFill>
                  <a:prstClr val="black"/>
                </a:solidFill>
                <a:effectLst/>
                <a:uLnTx/>
                <a:uFillTx/>
                <a:latin typeface="Calibri"/>
                <a:ea typeface="+mn-ea"/>
                <a:cs typeface="Calibri"/>
              </a:rPr>
              <a:t>affect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terms, </a:t>
            </a:r>
            <a:r>
              <a:rPr kumimoji="0" sz="1400" b="0" i="0" u="none" strike="noStrike" kern="1200" cap="none" spc="-5" normalizeH="0" baseline="0" noProof="0" dirty="0">
                <a:ln>
                  <a:noFill/>
                </a:ln>
                <a:solidFill>
                  <a:prstClr val="black"/>
                </a:solidFill>
                <a:effectLst/>
                <a:uLnTx/>
                <a:uFillTx/>
                <a:latin typeface="Calibri"/>
                <a:ea typeface="+mn-ea"/>
                <a:cs typeface="Calibri"/>
              </a:rPr>
              <a:t>conditions,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or</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specifications </a:t>
            </a:r>
            <a:r>
              <a:rPr kumimoji="0" sz="1400" b="0" i="0" u="none" strike="noStrike" kern="1200" cap="none" spc="-15" normalizeH="0" baseline="0" noProof="0" dirty="0">
                <a:ln>
                  <a:noFill/>
                </a:ln>
                <a:solidFill>
                  <a:prstClr val="black"/>
                </a:solidFill>
                <a:effectLst/>
                <a:uLnTx/>
                <a:uFillTx/>
                <a:latin typeface="Calibri"/>
                <a:ea typeface="+mn-ea"/>
                <a:cs typeface="Calibri"/>
              </a:rPr>
              <a:t>stated </a:t>
            </a:r>
            <a:r>
              <a:rPr kumimoji="0" sz="1400" b="0" i="0" u="none" strike="noStrike" kern="1200" cap="none" spc="-5" normalizeH="0" baseline="0" noProof="0" dirty="0">
                <a:ln>
                  <a:noFill/>
                </a:ln>
                <a:solidFill>
                  <a:prstClr val="black"/>
                </a:solidFill>
                <a:effectLst/>
                <a:uLnTx/>
                <a:uFillTx/>
                <a:latin typeface="Calibri"/>
                <a:ea typeface="+mn-ea"/>
                <a:cs typeface="Calibri"/>
              </a:rPr>
              <a:t>in the solicitation. All </a:t>
            </a:r>
            <a:r>
              <a:rPr kumimoji="0" sz="1400" b="0" i="0" u="none" strike="noStrike" kern="1200" cap="none" spc="-10" normalizeH="0" baseline="0" noProof="0" dirty="0">
                <a:ln>
                  <a:noFill/>
                </a:ln>
                <a:solidFill>
                  <a:prstClr val="black"/>
                </a:solidFill>
                <a:effectLst/>
                <a:uLnTx/>
                <a:uFillTx/>
                <a:latin typeface="Calibri"/>
                <a:ea typeface="+mn-ea"/>
                <a:cs typeface="Calibri"/>
              </a:rPr>
              <a:t>amendments to </a:t>
            </a:r>
            <a:r>
              <a:rPr kumimoji="0" sz="1400" b="0" i="0" u="none" strike="noStrike" kern="1200" cap="none" spc="-5" normalizeH="0" baseline="0" noProof="0" dirty="0">
                <a:ln>
                  <a:noFill/>
                </a:ln>
                <a:solidFill>
                  <a:prstClr val="black"/>
                </a:solidFill>
                <a:effectLst/>
                <a:uLnTx/>
                <a:uFillTx/>
                <a:latin typeface="Calibri"/>
                <a:ea typeface="+mn-ea"/>
                <a:cs typeface="Calibri"/>
              </a:rPr>
              <a:t>the solicitation shall be made in writing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by</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OMES</a:t>
            </a:r>
            <a:r>
              <a:rPr kumimoji="0" sz="1400" b="0" i="0" u="none" strike="noStrike" kern="1200" cap="none" spc="-5" normalizeH="0" baseline="0" noProof="0" dirty="0" smtClean="0">
                <a:ln>
                  <a:noFill/>
                </a:ln>
                <a:solidFill>
                  <a:prstClr val="black"/>
                </a:solidFill>
                <a:effectLst/>
                <a:uLnTx/>
                <a:uFillTx/>
                <a:latin typeface="Calibri"/>
                <a:ea typeface="+mn-ea"/>
                <a:cs typeface="Calibri"/>
              </a:rPr>
              <a: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225425" lvl="1" indent="-346075" algn="l" defTabSz="914400" rtl="0" eaLnBrk="1" fontAlgn="auto" latinLnBrk="0" hangingPunct="1">
              <a:spcBef>
                <a:spcPts val="600"/>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A.3.3. It is the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1400" b="0" i="0" u="none" strike="noStrike" kern="1200" cap="none" spc="-5" normalizeH="0" baseline="0" noProof="0" dirty="0" smtClean="0">
                <a:ln>
                  <a:noFill/>
                </a:ln>
                <a:solidFill>
                  <a:prstClr val="black"/>
                </a:solidFill>
                <a:effectLst/>
                <a:uLnTx/>
                <a:uFillTx/>
                <a:latin typeface="Calibri"/>
                <a:ea typeface="+mn-ea"/>
                <a:cs typeface="Calibri"/>
              </a:rPr>
              <a:t>'s </a:t>
            </a:r>
            <a:r>
              <a:rPr kumimoji="0" sz="1400" b="0" i="0" u="none" strike="noStrike" kern="1200" cap="none" spc="-5" normalizeH="0" baseline="0" noProof="0" dirty="0">
                <a:ln>
                  <a:noFill/>
                </a:ln>
                <a:solidFill>
                  <a:prstClr val="black"/>
                </a:solidFill>
                <a:effectLst/>
                <a:uLnTx/>
                <a:uFillTx/>
                <a:latin typeface="Calibri"/>
                <a:ea typeface="+mn-ea"/>
                <a:cs typeface="Calibri"/>
              </a:rPr>
              <a:t>responsibility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check the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OMES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website</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frequently </a:t>
            </a:r>
            <a:r>
              <a:rPr kumimoji="0" sz="1400" b="0" i="0" u="none" strike="noStrike" kern="1200" cap="none" spc="-15" normalizeH="0" baseline="0" noProof="0" dirty="0">
                <a:ln>
                  <a:noFill/>
                </a:ln>
                <a:solidFill>
                  <a:prstClr val="black"/>
                </a:solidFill>
                <a:effectLst/>
                <a:uLnTx/>
                <a:uFillTx/>
                <a:latin typeface="Calibri"/>
                <a:ea typeface="+mn-ea"/>
                <a:cs typeface="Calibri"/>
              </a:rPr>
              <a:t>for any </a:t>
            </a:r>
            <a:r>
              <a:rPr kumimoji="0" sz="1400" b="0" i="0" u="none" strike="noStrike" kern="1200" cap="none" spc="-5" normalizeH="0" baseline="0" noProof="0" dirty="0">
                <a:ln>
                  <a:noFill/>
                </a:ln>
                <a:solidFill>
                  <a:prstClr val="black"/>
                </a:solidFill>
                <a:effectLst/>
                <a:uLnTx/>
                <a:uFillTx/>
                <a:latin typeface="Calibri"/>
                <a:ea typeface="+mn-ea"/>
                <a:cs typeface="Calibri"/>
              </a:rPr>
              <a:t>possible </a:t>
            </a:r>
            <a:r>
              <a:rPr kumimoji="0" sz="1400" b="0" i="0" u="none" strike="noStrike" kern="1200" cap="none" spc="-10" normalizeH="0" baseline="0" noProof="0" dirty="0">
                <a:ln>
                  <a:noFill/>
                </a:ln>
                <a:solidFill>
                  <a:prstClr val="black"/>
                </a:solidFill>
                <a:effectLst/>
                <a:uLnTx/>
                <a:uFillTx/>
                <a:latin typeface="Calibri"/>
                <a:ea typeface="+mn-ea"/>
                <a:cs typeface="Calibri"/>
              </a:rPr>
              <a:t>amendments that </a:t>
            </a:r>
            <a:r>
              <a:rPr kumimoji="0" sz="1400" b="0" i="0" u="none" strike="noStrike" kern="1200" cap="none" spc="-15" normalizeH="0" baseline="0" noProof="0" dirty="0">
                <a:ln>
                  <a:noFill/>
                </a:ln>
                <a:solidFill>
                  <a:prstClr val="black"/>
                </a:solidFill>
                <a:effectLst/>
                <a:uLnTx/>
                <a:uFillTx/>
                <a:latin typeface="Calibri"/>
                <a:ea typeface="+mn-ea"/>
                <a:cs typeface="Calibri"/>
              </a:rPr>
              <a:t>may </a:t>
            </a:r>
            <a:r>
              <a:rPr kumimoji="0" sz="1400" b="0" i="0" u="none" strike="noStrike" kern="1200" cap="none" spc="-5" normalizeH="0" baseline="0" noProof="0" dirty="0">
                <a:ln>
                  <a:noFill/>
                </a:ln>
                <a:solidFill>
                  <a:prstClr val="black"/>
                </a:solidFill>
                <a:effectLst/>
                <a:uLnTx/>
                <a:uFillTx/>
                <a:latin typeface="Calibri"/>
                <a:ea typeface="+mn-ea"/>
                <a:cs typeface="Calibri"/>
              </a:rPr>
              <a:t>be issued.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OMES</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is not</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responsible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5" normalizeH="0" baseline="0" noProof="0" dirty="0">
                <a:ln>
                  <a:noFill/>
                </a:ln>
                <a:solidFill>
                  <a:prstClr val="black"/>
                </a:solidFill>
                <a:effectLst/>
                <a:uLnTx/>
                <a:uFillTx/>
                <a:latin typeface="Calibri"/>
                <a:ea typeface="+mn-ea"/>
                <a:cs typeface="Calibri"/>
              </a:rPr>
              <a:t>a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1400" b="0" i="0" u="none" strike="noStrike" kern="1200" cap="none" spc="-5" normalizeH="0" baseline="0" noProof="0" dirty="0" smtClean="0">
                <a:ln>
                  <a:noFill/>
                </a:ln>
                <a:solidFill>
                  <a:prstClr val="black"/>
                </a:solidFill>
                <a:effectLst/>
                <a:uLnTx/>
                <a:uFillTx/>
                <a:latin typeface="Calibri"/>
                <a:ea typeface="+mn-ea"/>
                <a:cs typeface="Calibri"/>
              </a:rPr>
              <a:t>'s </a:t>
            </a:r>
            <a:r>
              <a:rPr kumimoji="0" sz="1400" b="0" i="0" u="none" strike="noStrike" kern="1200" cap="none" spc="-15" normalizeH="0" baseline="0" noProof="0" dirty="0">
                <a:ln>
                  <a:noFill/>
                </a:ln>
                <a:solidFill>
                  <a:prstClr val="black"/>
                </a:solidFill>
                <a:effectLst/>
                <a:uLnTx/>
                <a:uFillTx/>
                <a:latin typeface="Calibri"/>
                <a:ea typeface="+mn-ea"/>
                <a:cs typeface="Calibri"/>
              </a:rPr>
              <a:t>failure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download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5" normalizeH="0" baseline="0" noProof="0" dirty="0">
                <a:ln>
                  <a:noFill/>
                </a:ln>
                <a:solidFill>
                  <a:prstClr val="black"/>
                </a:solidFill>
                <a:effectLst/>
                <a:uLnTx/>
                <a:uFillTx/>
                <a:latin typeface="Calibri"/>
                <a:ea typeface="+mn-ea"/>
                <a:cs typeface="Calibri"/>
              </a:rPr>
              <a:t>amendment documents </a:t>
            </a:r>
            <a:r>
              <a:rPr kumimoji="0" sz="1400" b="0" i="0" u="none" strike="noStrike" kern="1200" cap="none" spc="-10" normalizeH="0" baseline="0" noProof="0" dirty="0">
                <a:ln>
                  <a:noFill/>
                </a:ln>
                <a:solidFill>
                  <a:prstClr val="black"/>
                </a:solidFill>
                <a:effectLst/>
                <a:uLnTx/>
                <a:uFillTx/>
                <a:latin typeface="Calibri"/>
                <a:ea typeface="+mn-ea"/>
                <a:cs typeface="Calibri"/>
              </a:rPr>
              <a:t>required to complete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solicitation.</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7" name="Slide Number Placeholder 6"/>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12</a:t>
            </a:fld>
            <a:endParaRPr lang="en-US" spc="-5" dirty="0">
              <a:solidFill>
                <a:srgbClr val="000000"/>
              </a:solidFill>
            </a:endParaRPr>
          </a:p>
        </p:txBody>
      </p:sp>
      <p:sp>
        <p:nvSpPr>
          <p:cNvPr id="8" name="object 4"/>
          <p:cNvSpPr txBox="1">
            <a:spLocks noGrp="1"/>
          </p:cNvSpPr>
          <p:nvPr>
            <p:ph type="title"/>
          </p:nvPr>
        </p:nvSpPr>
        <p:spPr>
          <a:xfrm>
            <a:off x="553250" y="238169"/>
            <a:ext cx="859075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General Provisions</a:t>
            </a:r>
            <a:endParaRPr sz="3200" dirty="0">
              <a:latin typeface="+mn-lt"/>
              <a:cs typeface="Calibri Light"/>
            </a:endParaRPr>
          </a:p>
        </p:txBody>
      </p:sp>
    </p:spTree>
    <p:extLst>
      <p:ext uri="{BB962C8B-B14F-4D97-AF65-F5344CB8AC3E}">
        <p14:creationId xmlns:p14="http://schemas.microsoft.com/office/powerpoint/2010/main" val="5849571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844310" y="1025580"/>
            <a:ext cx="7070246" cy="3863878"/>
          </a:xfrm>
          <a:prstGeom prst="rect">
            <a:avLst/>
          </a:prstGeom>
        </p:spPr>
        <p:txBody>
          <a:bodyPr vert="horz" wrap="square" lIns="0" tIns="92710" rIns="0" bIns="0" rtlCol="0">
            <a:spAutoFit/>
          </a:bodyPr>
          <a:lstStyle/>
          <a:p>
            <a:pPr marR="0" lvl="0" algn="l" defTabSz="914400" rtl="0" eaLnBrk="1" fontAlgn="auto" latinLnBrk="0" hangingPunct="1">
              <a:spcBef>
                <a:spcPts val="600"/>
              </a:spcBef>
              <a:spcAft>
                <a:spcPts val="0"/>
              </a:spcAft>
              <a:buClrTx/>
              <a:buSzTx/>
              <a:defRPr/>
            </a:pPr>
            <a:r>
              <a:rPr kumimoji="0" sz="1400" b="1" i="0" strike="noStrike" kern="1200" cap="none" spc="-5" normalizeH="0" baseline="0" noProof="0" dirty="0" smtClean="0">
                <a:ln>
                  <a:noFill/>
                </a:ln>
                <a:solidFill>
                  <a:prstClr val="black"/>
                </a:solidFill>
                <a:effectLst/>
                <a:uLnTx/>
                <a:uFill>
                  <a:solidFill>
                    <a:srgbClr val="000000"/>
                  </a:solidFill>
                </a:uFill>
                <a:latin typeface="Calibri"/>
                <a:cs typeface="Calibri"/>
              </a:rPr>
              <a:t>A.4</a:t>
            </a:r>
            <a:r>
              <a:rPr kumimoji="0" lang="en-US" sz="1400" b="1" i="0" strike="noStrike" kern="1200" cap="none" spc="-5" normalizeH="0" baseline="0" noProof="0" dirty="0" smtClean="0">
                <a:ln>
                  <a:noFill/>
                </a:ln>
                <a:solidFill>
                  <a:prstClr val="black"/>
                </a:solidFill>
                <a:effectLst/>
                <a:uLnTx/>
                <a:uFill>
                  <a:solidFill>
                    <a:srgbClr val="000000"/>
                  </a:solidFill>
                </a:uFill>
                <a:latin typeface="Calibri"/>
                <a:cs typeface="Calibri"/>
              </a:rPr>
              <a:t>.</a:t>
            </a:r>
            <a:r>
              <a:rPr kumimoji="0" sz="1400" b="1" i="0" strike="noStrike" kern="1200" cap="none" spc="-5" normalizeH="0" baseline="0" noProof="0" dirty="0" smtClean="0">
                <a:ln>
                  <a:noFill/>
                </a:ln>
                <a:solidFill>
                  <a:prstClr val="black"/>
                </a:solidFill>
                <a:effectLst/>
                <a:uLnTx/>
                <a:uFill>
                  <a:solidFill>
                    <a:srgbClr val="000000"/>
                  </a:solidFill>
                </a:uFill>
                <a:latin typeface="Calibri"/>
                <a:cs typeface="Calibri"/>
              </a:rPr>
              <a:t> </a:t>
            </a:r>
            <a:r>
              <a:rPr kumimoji="0" sz="1400" b="1" i="0" strike="noStrike" kern="1200" cap="none" spc="-5" normalizeH="0" baseline="0" noProof="0" dirty="0">
                <a:ln>
                  <a:noFill/>
                </a:ln>
                <a:solidFill>
                  <a:prstClr val="black"/>
                </a:solidFill>
                <a:effectLst/>
                <a:uLnTx/>
                <a:uFill>
                  <a:solidFill>
                    <a:srgbClr val="000000"/>
                  </a:solidFill>
                </a:uFill>
                <a:latin typeface="Calibri"/>
                <a:cs typeface="Calibri"/>
              </a:rPr>
              <a:t>Bid</a:t>
            </a:r>
            <a:r>
              <a:rPr kumimoji="0" sz="1400" b="1" i="0" strike="noStrike" kern="1200" cap="none" spc="0" normalizeH="0" baseline="0" noProof="0" dirty="0">
                <a:ln>
                  <a:noFill/>
                </a:ln>
                <a:solidFill>
                  <a:prstClr val="black"/>
                </a:solidFill>
                <a:effectLst/>
                <a:uLnTx/>
                <a:uFill>
                  <a:solidFill>
                    <a:srgbClr val="000000"/>
                  </a:solidFill>
                </a:uFill>
                <a:latin typeface="Calibri"/>
                <a:cs typeface="Calibri"/>
              </a:rPr>
              <a:t> </a:t>
            </a:r>
            <a:r>
              <a:rPr kumimoji="0" sz="1400" b="1" i="0" strike="noStrike" kern="1200" cap="none" spc="-10" normalizeH="0" baseline="0" noProof="0" dirty="0" smtClean="0">
                <a:ln>
                  <a:noFill/>
                </a:ln>
                <a:solidFill>
                  <a:prstClr val="black"/>
                </a:solidFill>
                <a:effectLst/>
                <a:uLnTx/>
                <a:uFill>
                  <a:solidFill>
                    <a:srgbClr val="000000"/>
                  </a:solidFill>
                </a:uFill>
                <a:latin typeface="Calibri"/>
                <a:cs typeface="Calibri"/>
              </a:rPr>
              <a:t>Change</a:t>
            </a:r>
            <a:endParaRPr lang="en-US" sz="1400" dirty="0">
              <a:solidFill>
                <a:prstClr val="black"/>
              </a:solidFill>
              <a:latin typeface="Calibri"/>
              <a:cs typeface="Calibri"/>
            </a:endParaRPr>
          </a:p>
          <a:p>
            <a:pPr marL="346075" marR="0" lvl="0" indent="-346075" algn="l" defTabSz="914400" rtl="0" eaLnBrk="1" fontAlgn="auto" latinLnBrk="0" hangingPunct="1">
              <a:spcBef>
                <a:spcPts val="600"/>
              </a:spcBef>
              <a:spcAft>
                <a:spcPts val="0"/>
              </a:spcAft>
              <a:buClrTx/>
              <a:buSzTx/>
              <a:buFont typeface="Arial" panose="020B0604020202020204" pitchFamily="34" charset="0"/>
              <a:buChar char="•"/>
              <a:defRPr/>
            </a:pPr>
            <a:r>
              <a:rPr kumimoji="0" sz="1400" b="0" i="0" u="none" strike="noStrike" kern="1200" cap="none" spc="-5" normalizeH="0" baseline="0" noProof="0" dirty="0" smtClean="0">
                <a:ln>
                  <a:noFill/>
                </a:ln>
                <a:solidFill>
                  <a:prstClr val="black"/>
                </a:solidFill>
                <a:effectLst/>
                <a:uLnTx/>
                <a:uFillTx/>
                <a:latin typeface="Calibri"/>
                <a:ea typeface="+mn-ea"/>
                <a:cs typeface="Calibri"/>
              </a:rPr>
              <a:t>If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needs </a:t>
            </a:r>
            <a:r>
              <a:rPr kumimoji="0" sz="1400" b="0" i="0" u="none" strike="noStrike" kern="1200" cap="none" spc="-10" normalizeH="0" baseline="0" noProof="0" dirty="0">
                <a:ln>
                  <a:noFill/>
                </a:ln>
                <a:solidFill>
                  <a:prstClr val="black"/>
                </a:solidFill>
                <a:effectLst/>
                <a:uLnTx/>
                <a:uFillTx/>
                <a:latin typeface="Calibri"/>
                <a:ea typeface="+mn-ea"/>
                <a:cs typeface="Calibri"/>
              </a:rPr>
              <a:t>to change </a:t>
            </a:r>
            <a:r>
              <a:rPr kumimoji="0" sz="1400" b="0" i="0" u="none" strike="noStrike" kern="1200" cap="none" spc="-5" normalizeH="0" baseline="0" noProof="0" dirty="0">
                <a:ln>
                  <a:noFill/>
                </a:ln>
                <a:solidFill>
                  <a:prstClr val="black"/>
                </a:solidFill>
                <a:effectLst/>
                <a:uLnTx/>
                <a:uFillTx/>
                <a:latin typeface="Calibri"/>
                <a:ea typeface="+mn-ea"/>
                <a:cs typeface="Calibri"/>
              </a:rPr>
              <a:t>a bid prior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the solicitation </a:t>
            </a:r>
            <a:r>
              <a:rPr kumimoji="0" sz="1400" b="0" i="0" u="none" strike="noStrike" kern="1200" cap="none" spc="-10" normalizeH="0" baseline="0" noProof="0" dirty="0">
                <a:ln>
                  <a:noFill/>
                </a:ln>
                <a:solidFill>
                  <a:prstClr val="black"/>
                </a:solidFill>
                <a:effectLst/>
                <a:uLnTx/>
                <a:uFillTx/>
                <a:latin typeface="Calibri"/>
                <a:ea typeface="+mn-ea"/>
                <a:cs typeface="Calibri"/>
              </a:rPr>
              <a:t>response </a:t>
            </a:r>
            <a:r>
              <a:rPr kumimoji="0" sz="1400" b="0" i="0" u="none" strike="noStrike" kern="1200" cap="none" spc="-5" normalizeH="0" baseline="0" noProof="0" dirty="0">
                <a:ln>
                  <a:noFill/>
                </a:ln>
                <a:solidFill>
                  <a:prstClr val="black"/>
                </a:solidFill>
                <a:effectLst/>
                <a:uLnTx/>
                <a:uFillTx/>
                <a:latin typeface="Calibri"/>
                <a:ea typeface="+mn-ea"/>
                <a:cs typeface="Calibri"/>
              </a:rPr>
              <a:t>due </a:t>
            </a:r>
            <a:r>
              <a:rPr kumimoji="0" sz="1400" b="0" i="0" u="none" strike="noStrike" kern="1200" cap="none" spc="-10" normalizeH="0" baseline="0" noProof="0" dirty="0">
                <a:ln>
                  <a:noFill/>
                </a:ln>
                <a:solidFill>
                  <a:prstClr val="black"/>
                </a:solidFill>
                <a:effectLst/>
                <a:uLnTx/>
                <a:uFillTx/>
                <a:latin typeface="Calibri"/>
                <a:ea typeface="+mn-ea"/>
                <a:cs typeface="Calibri"/>
              </a:rPr>
              <a:t>date, </a:t>
            </a:r>
            <a:r>
              <a:rPr kumimoji="0" sz="1400" b="0" i="0" u="none" strike="noStrike" kern="1200" cap="none" spc="-5" normalizeH="0" baseline="0" noProof="0" dirty="0">
                <a:ln>
                  <a:noFill/>
                </a:ln>
                <a:solidFill>
                  <a:prstClr val="black"/>
                </a:solidFill>
                <a:effectLst/>
                <a:uLnTx/>
                <a:uFillTx/>
                <a:latin typeface="Calibri"/>
                <a:ea typeface="+mn-ea"/>
                <a:cs typeface="Calibri"/>
              </a:rPr>
              <a:t>a </a:t>
            </a:r>
            <a:r>
              <a:rPr kumimoji="0" sz="1400" b="0" i="0" u="none" strike="noStrike" kern="1200" cap="none" spc="-10" normalizeH="0" baseline="0" noProof="0" dirty="0">
                <a:ln>
                  <a:noFill/>
                </a:ln>
                <a:solidFill>
                  <a:prstClr val="black"/>
                </a:solidFill>
                <a:effectLst/>
                <a:uLnTx/>
                <a:uFillTx/>
                <a:latin typeface="Calibri"/>
                <a:ea typeface="+mn-ea"/>
                <a:cs typeface="Calibri"/>
              </a:rPr>
              <a:t>new </a:t>
            </a:r>
            <a:r>
              <a:rPr kumimoji="0" sz="1400" b="0" i="0" u="none" strike="noStrike" kern="1200" cap="none" spc="-5" normalizeH="0" baseline="0" noProof="0" dirty="0">
                <a:ln>
                  <a:noFill/>
                </a:ln>
                <a:solidFill>
                  <a:prstClr val="black"/>
                </a:solidFill>
                <a:effectLst/>
                <a:uLnTx/>
                <a:uFillTx/>
                <a:latin typeface="Calibri"/>
                <a:ea typeface="+mn-ea"/>
                <a:cs typeface="Calibri"/>
              </a:rPr>
              <a:t>bid shall </a:t>
            </a:r>
            <a:r>
              <a:rPr kumimoji="0" sz="1400" b="0" i="0" u="none" strike="noStrike" kern="1200" cap="none" spc="-5" normalizeH="0" baseline="0" noProof="0" dirty="0" smtClean="0">
                <a:ln>
                  <a:noFill/>
                </a:ln>
                <a:solidFill>
                  <a:prstClr val="black"/>
                </a:solidFill>
                <a:effectLst/>
                <a:uLnTx/>
                <a:uFillTx/>
                <a:latin typeface="Calibri"/>
                <a:ea typeface="+mn-ea"/>
                <a:cs typeface="Calibri"/>
              </a:rPr>
              <a:t>be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submitted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OMES</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with the </a:t>
            </a:r>
            <a:r>
              <a:rPr kumimoji="0" sz="1400" b="0" i="0" u="none" strike="noStrike" kern="1200" cap="none" spc="-10" normalizeH="0" baseline="0" noProof="0" dirty="0">
                <a:ln>
                  <a:noFill/>
                </a:ln>
                <a:solidFill>
                  <a:prstClr val="black"/>
                </a:solidFill>
                <a:effectLst/>
                <a:uLnTx/>
                <a:uFillTx/>
                <a:latin typeface="Calibri"/>
                <a:ea typeface="+mn-ea"/>
                <a:cs typeface="Calibri"/>
              </a:rPr>
              <a:t>following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statement</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“T</a:t>
            </a:r>
            <a:r>
              <a:rPr kumimoji="0" sz="1400" b="0" i="0" u="none" strike="noStrike" kern="1200" cap="none" spc="-5" normalizeH="0" baseline="0" noProof="0" dirty="0" smtClean="0">
                <a:ln>
                  <a:noFill/>
                </a:ln>
                <a:solidFill>
                  <a:prstClr val="black"/>
                </a:solidFill>
                <a:effectLst/>
                <a:uLnTx/>
                <a:uFillTx/>
                <a:latin typeface="Calibri"/>
                <a:ea typeface="+mn-ea"/>
                <a:cs typeface="Calibri"/>
              </a:rPr>
              <a:t>his </a:t>
            </a:r>
            <a:r>
              <a:rPr kumimoji="0" sz="1400" b="0" i="0" u="none" strike="noStrike" kern="1200" cap="none" spc="-5" normalizeH="0" baseline="0" noProof="0" dirty="0">
                <a:ln>
                  <a:noFill/>
                </a:ln>
                <a:solidFill>
                  <a:prstClr val="black"/>
                </a:solidFill>
                <a:effectLst/>
                <a:uLnTx/>
                <a:uFillTx/>
                <a:latin typeface="Calibri"/>
                <a:ea typeface="+mn-ea"/>
                <a:cs typeface="Calibri"/>
              </a:rPr>
              <a:t>bid </a:t>
            </a:r>
            <a:r>
              <a:rPr kumimoji="0" sz="1400" b="0" i="0" u="none" strike="noStrike" kern="1200" cap="none" spc="-10" normalizeH="0" baseline="0" noProof="0" dirty="0">
                <a:ln>
                  <a:noFill/>
                </a:ln>
                <a:solidFill>
                  <a:prstClr val="black"/>
                </a:solidFill>
                <a:effectLst/>
                <a:uLnTx/>
                <a:uFillTx/>
                <a:latin typeface="Calibri"/>
                <a:ea typeface="+mn-ea"/>
                <a:cs typeface="Calibri"/>
              </a:rPr>
              <a:t>supersedes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bid</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previously submitted</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in a single </a:t>
            </a:r>
            <a:r>
              <a:rPr kumimoji="0" sz="1400" b="0" i="0" u="none" strike="noStrike" kern="1200" cap="none" spc="-10" normalizeH="0" baseline="0" noProof="0" dirty="0">
                <a:ln>
                  <a:noFill/>
                </a:ln>
                <a:solidFill>
                  <a:prstClr val="black"/>
                </a:solidFill>
                <a:effectLst/>
                <a:uLnTx/>
                <a:uFillTx/>
                <a:latin typeface="Calibri"/>
                <a:ea typeface="+mn-ea"/>
                <a:cs typeface="Calibri"/>
              </a:rPr>
              <a:t>envelope,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package </a:t>
            </a:r>
            <a:r>
              <a:rPr kumimoji="0" sz="1400" b="0" i="0" u="none" strike="noStrike" kern="1200" cap="none" spc="-5" normalizeH="0" baseline="0" noProof="0" dirty="0">
                <a:ln>
                  <a:noFill/>
                </a:ln>
                <a:solidFill>
                  <a:prstClr val="black"/>
                </a:solidFill>
                <a:effectLst/>
                <a:uLnTx/>
                <a:uFillTx/>
                <a:latin typeface="Calibri"/>
                <a:ea typeface="+mn-ea"/>
                <a:cs typeface="Calibri"/>
              </a:rPr>
              <a:t>or </a:t>
            </a:r>
            <a:r>
              <a:rPr kumimoji="0" sz="1400" b="0" i="0" u="none" strike="noStrike" kern="1200" cap="none" spc="-10" normalizeH="0" baseline="0" noProof="0" dirty="0">
                <a:ln>
                  <a:noFill/>
                </a:ln>
                <a:solidFill>
                  <a:prstClr val="black"/>
                </a:solidFill>
                <a:effectLst/>
                <a:uLnTx/>
                <a:uFillTx/>
                <a:latin typeface="Calibri"/>
                <a:ea typeface="+mn-ea"/>
                <a:cs typeface="Calibri"/>
              </a:rPr>
              <a:t>container </a:t>
            </a:r>
            <a:r>
              <a:rPr kumimoji="0" sz="1400" b="0" i="0" u="none" strike="noStrike" kern="1200" cap="none" spc="-5" normalizeH="0" baseline="0" noProof="0" dirty="0">
                <a:ln>
                  <a:noFill/>
                </a:ln>
                <a:solidFill>
                  <a:prstClr val="black"/>
                </a:solidFill>
                <a:effectLst/>
                <a:uLnTx/>
                <a:uFillTx/>
                <a:latin typeface="Calibri"/>
                <a:ea typeface="+mn-ea"/>
                <a:cs typeface="Calibri"/>
              </a:rPr>
              <a:t>and shall be sealed, </a:t>
            </a:r>
            <a:r>
              <a:rPr kumimoji="0" sz="1400" b="0" i="0" u="none" strike="noStrike" kern="1200" cap="none" spc="-10" normalizeH="0" baseline="0" noProof="0" dirty="0">
                <a:ln>
                  <a:noFill/>
                </a:ln>
                <a:solidFill>
                  <a:prstClr val="black"/>
                </a:solidFill>
                <a:effectLst/>
                <a:uLnTx/>
                <a:uFillTx/>
                <a:latin typeface="Calibri"/>
                <a:ea typeface="+mn-ea"/>
                <a:cs typeface="Calibri"/>
              </a:rPr>
              <a:t>unless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otherwise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detailed </a:t>
            </a:r>
            <a:r>
              <a:rPr kumimoji="0" sz="1400" b="0" i="0" u="none" strike="noStrike" kern="1200" cap="none" spc="-5" normalizeH="0" baseline="0" noProof="0" dirty="0">
                <a:ln>
                  <a:noFill/>
                </a:ln>
                <a:solidFill>
                  <a:prstClr val="black"/>
                </a:solidFill>
                <a:effectLst/>
                <a:uLnTx/>
                <a:uFillTx/>
                <a:latin typeface="Calibri"/>
                <a:ea typeface="+mn-ea"/>
                <a:cs typeface="Calibri"/>
              </a:rPr>
              <a:t>in the solicitation. The name and </a:t>
            </a:r>
            <a:r>
              <a:rPr kumimoji="0" sz="1400" b="0" i="0" u="none" strike="noStrike" kern="1200" cap="none" spc="-10" normalizeH="0" baseline="0" noProof="0" dirty="0">
                <a:ln>
                  <a:noFill/>
                </a:ln>
                <a:solidFill>
                  <a:prstClr val="black"/>
                </a:solidFill>
                <a:effectLst/>
                <a:uLnTx/>
                <a:uFillTx/>
                <a:latin typeface="Calibri"/>
                <a:ea typeface="+mn-ea"/>
                <a:cs typeface="Calibri"/>
              </a:rPr>
              <a:t>address </a:t>
            </a:r>
            <a:r>
              <a:rPr kumimoji="0" sz="1400" b="0" i="0" u="none" strike="noStrike" kern="1200" cap="none" spc="-5" normalizeH="0" baseline="0" noProof="0" dirty="0">
                <a:ln>
                  <a:noFill/>
                </a:ln>
                <a:solidFill>
                  <a:prstClr val="black"/>
                </a:solidFill>
                <a:effectLst/>
                <a:uLnTx/>
                <a:uFillTx/>
                <a:latin typeface="Calibri"/>
                <a:ea typeface="+mn-ea"/>
                <a:cs typeface="Calibri"/>
              </a:rPr>
              <a:t>of the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shall be </a:t>
            </a:r>
            <a:r>
              <a:rPr kumimoji="0" sz="1400" b="0" i="0" u="none" strike="noStrike" kern="1200" cap="none" spc="-10" normalizeH="0" baseline="0" noProof="0" dirty="0">
                <a:ln>
                  <a:noFill/>
                </a:ln>
                <a:solidFill>
                  <a:prstClr val="black"/>
                </a:solidFill>
                <a:effectLst/>
                <a:uLnTx/>
                <a:uFillTx/>
                <a:latin typeface="Calibri"/>
                <a:ea typeface="+mn-ea"/>
                <a:cs typeface="Calibri"/>
              </a:rPr>
              <a:t>inserted </a:t>
            </a:r>
            <a:r>
              <a:rPr kumimoji="0" sz="1400" b="0" i="0" u="none" strike="noStrike" kern="1200" cap="none" spc="-5" normalizeH="0" baseline="0" noProof="0" dirty="0">
                <a:ln>
                  <a:noFill/>
                </a:ln>
                <a:solidFill>
                  <a:prstClr val="black"/>
                </a:solidFill>
                <a:effectLst/>
                <a:uLnTx/>
                <a:uFillTx/>
                <a:latin typeface="Calibri"/>
                <a:ea typeface="+mn-ea"/>
                <a:cs typeface="Calibri"/>
              </a:rPr>
              <a:t>in the upper </a:t>
            </a:r>
            <a:r>
              <a:rPr kumimoji="0" sz="1400" b="0" i="0" u="none" strike="noStrike" kern="1200" cap="none" spc="-10" normalizeH="0" baseline="0" noProof="0" dirty="0">
                <a:ln>
                  <a:noFill/>
                </a:ln>
                <a:solidFill>
                  <a:prstClr val="black"/>
                </a:solidFill>
                <a:effectLst/>
                <a:uLnTx/>
                <a:uFillTx/>
                <a:latin typeface="Calibri"/>
                <a:ea typeface="+mn-ea"/>
                <a:cs typeface="Calibri"/>
              </a:rPr>
              <a:t>left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corner</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of </a:t>
            </a:r>
            <a:r>
              <a:rPr kumimoji="0" sz="1400" b="0" i="0" u="none" strike="noStrike" kern="1200" cap="none" spc="-5" normalizeH="0" baseline="0" noProof="0" dirty="0">
                <a:ln>
                  <a:noFill/>
                </a:ln>
                <a:solidFill>
                  <a:prstClr val="black"/>
                </a:solidFill>
                <a:effectLst/>
                <a:uLnTx/>
                <a:uFillTx/>
                <a:latin typeface="Calibri"/>
                <a:ea typeface="+mn-ea"/>
                <a:cs typeface="Calibri"/>
              </a:rPr>
              <a:t>the single </a:t>
            </a:r>
            <a:r>
              <a:rPr kumimoji="0" sz="1400" b="0" i="0" u="none" strike="noStrike" kern="1200" cap="none" spc="-10" normalizeH="0" baseline="0" noProof="0" dirty="0">
                <a:ln>
                  <a:noFill/>
                </a:ln>
                <a:solidFill>
                  <a:prstClr val="black"/>
                </a:solidFill>
                <a:effectLst/>
                <a:uLnTx/>
                <a:uFillTx/>
                <a:latin typeface="Calibri"/>
                <a:ea typeface="+mn-ea"/>
                <a:cs typeface="Calibri"/>
              </a:rPr>
              <a:t>envelope,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package </a:t>
            </a:r>
            <a:r>
              <a:rPr kumimoji="0" sz="1400" b="0" i="0" u="none" strike="noStrike" kern="1200" cap="none" spc="-5" normalizeH="0" baseline="0" noProof="0" dirty="0">
                <a:ln>
                  <a:noFill/>
                </a:ln>
                <a:solidFill>
                  <a:prstClr val="black"/>
                </a:solidFill>
                <a:effectLst/>
                <a:uLnTx/>
                <a:uFillTx/>
                <a:latin typeface="Calibri"/>
                <a:ea typeface="+mn-ea"/>
                <a:cs typeface="Calibri"/>
              </a:rPr>
              <a:t>or </a:t>
            </a:r>
            <a:r>
              <a:rPr kumimoji="0" sz="1400" b="0" i="0" u="none" strike="noStrike" kern="1200" cap="none" spc="-25" normalizeH="0" baseline="0" noProof="0" dirty="0">
                <a:ln>
                  <a:noFill/>
                </a:ln>
                <a:solidFill>
                  <a:prstClr val="black"/>
                </a:solidFill>
                <a:effectLst/>
                <a:uLnTx/>
                <a:uFillTx/>
                <a:latin typeface="Calibri"/>
                <a:ea typeface="+mn-ea"/>
                <a:cs typeface="Calibri"/>
              </a:rPr>
              <a:t>container. </a:t>
            </a:r>
            <a:r>
              <a:rPr kumimoji="0" sz="1400" b="1" i="0" u="none" strike="noStrike" kern="1200" cap="none" spc="-25" normalizeH="0" baseline="0" noProof="0" dirty="0">
                <a:ln>
                  <a:noFill/>
                </a:ln>
                <a:solidFill>
                  <a:prstClr val="black"/>
                </a:solidFill>
                <a:effectLst/>
                <a:uLnTx/>
                <a:uFillTx/>
                <a:latin typeface="Calibri"/>
                <a:ea typeface="+mn-ea"/>
                <a:cs typeface="Calibri"/>
              </a:rPr>
              <a:t>SOLICITATION </a:t>
            </a:r>
            <a:r>
              <a:rPr kumimoji="0" sz="1400" b="1" i="0" u="none" strike="noStrike" kern="1200" cap="none" spc="-5" normalizeH="0" baseline="0" noProof="0" dirty="0">
                <a:ln>
                  <a:noFill/>
                </a:ln>
                <a:solidFill>
                  <a:prstClr val="black"/>
                </a:solidFill>
                <a:effectLst/>
                <a:uLnTx/>
                <a:uFillTx/>
                <a:latin typeface="Calibri"/>
                <a:ea typeface="+mn-ea"/>
                <a:cs typeface="Calibri"/>
              </a:rPr>
              <a:t>NUMBER AND </a:t>
            </a:r>
            <a:r>
              <a:rPr kumimoji="0" sz="1400" b="1" i="0" u="none" strike="noStrike" kern="1200" cap="none" spc="-25" normalizeH="0" baseline="0" noProof="0" dirty="0">
                <a:ln>
                  <a:noFill/>
                </a:ln>
                <a:solidFill>
                  <a:prstClr val="black"/>
                </a:solidFill>
                <a:effectLst/>
                <a:uLnTx/>
                <a:uFillTx/>
                <a:latin typeface="Calibri"/>
                <a:ea typeface="+mn-ea"/>
                <a:cs typeface="Calibri"/>
              </a:rPr>
              <a:t>SOLICITATION </a:t>
            </a:r>
            <a:r>
              <a:rPr kumimoji="0" sz="1400" b="1" i="0" u="none" strike="noStrike" kern="1200" cap="none" spc="-10" normalizeH="0" baseline="0" noProof="0" dirty="0">
                <a:ln>
                  <a:noFill/>
                </a:ln>
                <a:solidFill>
                  <a:prstClr val="black"/>
                </a:solidFill>
                <a:effectLst/>
                <a:uLnTx/>
                <a:uFillTx/>
                <a:latin typeface="Calibri"/>
                <a:ea typeface="+mn-ea"/>
                <a:cs typeface="Calibri"/>
              </a:rPr>
              <a:t>RESPONSE </a:t>
            </a:r>
            <a:r>
              <a:rPr kumimoji="0" sz="1400" b="1" i="0" u="none" strike="noStrike" kern="1200" cap="none" spc="-5" normalizeH="0" baseline="0" noProof="0" dirty="0" smtClean="0">
                <a:ln>
                  <a:noFill/>
                </a:ln>
                <a:solidFill>
                  <a:prstClr val="black"/>
                </a:solidFill>
                <a:effectLst/>
                <a:uLnTx/>
                <a:uFillTx/>
                <a:latin typeface="Calibri"/>
                <a:ea typeface="+mn-ea"/>
                <a:cs typeface="Calibri"/>
              </a:rPr>
              <a:t>DUE</a:t>
            </a:r>
            <a:r>
              <a:rPr kumimoji="0" lang="en-US" sz="1400" b="1" i="0" u="none" strike="noStrike" kern="1200" cap="none" spc="-5" normalizeH="0" baseline="0" noProof="0" dirty="0" smtClean="0">
                <a:ln>
                  <a:noFill/>
                </a:ln>
                <a:solidFill>
                  <a:prstClr val="black"/>
                </a:solidFill>
                <a:effectLst/>
                <a:uLnTx/>
                <a:uFillTx/>
                <a:latin typeface="Calibri"/>
                <a:ea typeface="+mn-ea"/>
                <a:cs typeface="Calibri"/>
              </a:rPr>
              <a:t> </a:t>
            </a:r>
            <a:r>
              <a:rPr kumimoji="0" sz="1400" b="1" i="0" u="none" strike="noStrike" kern="1200" cap="none" spc="-35" normalizeH="0" baseline="0" noProof="0" dirty="0" smtClean="0">
                <a:ln>
                  <a:noFill/>
                </a:ln>
                <a:solidFill>
                  <a:prstClr val="black"/>
                </a:solidFill>
                <a:effectLst/>
                <a:uLnTx/>
                <a:uFillTx/>
                <a:latin typeface="Calibri"/>
                <a:ea typeface="+mn-ea"/>
                <a:cs typeface="Calibri"/>
              </a:rPr>
              <a:t>DATE </a:t>
            </a:r>
            <a:r>
              <a:rPr kumimoji="0" sz="1400" b="1" i="0" u="none" strike="noStrike" kern="1200" cap="none" spc="-5" normalizeH="0" baseline="0" noProof="0" dirty="0">
                <a:ln>
                  <a:noFill/>
                </a:ln>
                <a:solidFill>
                  <a:prstClr val="black"/>
                </a:solidFill>
                <a:effectLst/>
                <a:uLnTx/>
                <a:uFillTx/>
                <a:latin typeface="Calibri"/>
                <a:ea typeface="+mn-ea"/>
                <a:cs typeface="Calibri"/>
              </a:rPr>
              <a:t>AND TIME </a:t>
            </a:r>
            <a:r>
              <a:rPr kumimoji="0" sz="1400" b="1" i="0" u="none" strike="noStrike" kern="1200" cap="none" spc="-10" normalizeH="0" baseline="0" noProof="0" dirty="0">
                <a:ln>
                  <a:noFill/>
                </a:ln>
                <a:solidFill>
                  <a:prstClr val="black"/>
                </a:solidFill>
                <a:effectLst/>
                <a:uLnTx/>
                <a:uFillTx/>
                <a:latin typeface="Calibri"/>
                <a:ea typeface="+mn-ea"/>
                <a:cs typeface="Calibri"/>
              </a:rPr>
              <a:t>MUST APPEAR </a:t>
            </a:r>
            <a:r>
              <a:rPr kumimoji="0" sz="1400" b="1" i="0" u="none" strike="noStrike" kern="1200" cap="none" spc="-5" normalizeH="0" baseline="0" noProof="0" dirty="0">
                <a:ln>
                  <a:noFill/>
                </a:ln>
                <a:solidFill>
                  <a:prstClr val="black"/>
                </a:solidFill>
                <a:effectLst/>
                <a:uLnTx/>
                <a:uFillTx/>
                <a:latin typeface="Calibri"/>
                <a:ea typeface="+mn-ea"/>
                <a:cs typeface="Calibri"/>
              </a:rPr>
              <a:t>ON THE </a:t>
            </a:r>
            <a:r>
              <a:rPr kumimoji="0" sz="1400" b="1" i="0" u="none" strike="noStrike" kern="1200" cap="none" spc="-30" normalizeH="0" baseline="0" noProof="0" dirty="0">
                <a:ln>
                  <a:noFill/>
                </a:ln>
                <a:solidFill>
                  <a:prstClr val="black"/>
                </a:solidFill>
                <a:effectLst/>
                <a:uLnTx/>
                <a:uFillTx/>
                <a:latin typeface="Calibri"/>
                <a:ea typeface="+mn-ea"/>
                <a:cs typeface="Calibri"/>
              </a:rPr>
              <a:t>FACE </a:t>
            </a:r>
            <a:r>
              <a:rPr kumimoji="0" sz="1400" b="1" i="0" u="none" strike="noStrike" kern="1200" cap="none" spc="-5" normalizeH="0" baseline="0" noProof="0" dirty="0">
                <a:ln>
                  <a:noFill/>
                </a:ln>
                <a:solidFill>
                  <a:prstClr val="black"/>
                </a:solidFill>
                <a:effectLst/>
                <a:uLnTx/>
                <a:uFillTx/>
                <a:latin typeface="Calibri"/>
                <a:ea typeface="+mn-ea"/>
                <a:cs typeface="Calibri"/>
              </a:rPr>
              <a:t>OF THE SINGLE </a:t>
            </a:r>
            <a:r>
              <a:rPr kumimoji="0" sz="1400" b="1" i="0" u="none" strike="noStrike" kern="1200" cap="none" spc="-10" normalizeH="0" baseline="0" noProof="0" dirty="0">
                <a:ln>
                  <a:noFill/>
                </a:ln>
                <a:solidFill>
                  <a:prstClr val="black"/>
                </a:solidFill>
                <a:effectLst/>
                <a:uLnTx/>
                <a:uFillTx/>
                <a:latin typeface="Calibri"/>
                <a:ea typeface="+mn-ea"/>
                <a:cs typeface="Calibri"/>
              </a:rPr>
              <a:t>ENVELOPE, </a:t>
            </a:r>
            <a:r>
              <a:rPr kumimoji="0" sz="1400" b="1" i="0" u="none" strike="noStrike" kern="1200" cap="none" spc="-20" normalizeH="0" baseline="0" noProof="0" dirty="0">
                <a:ln>
                  <a:noFill/>
                </a:ln>
                <a:solidFill>
                  <a:prstClr val="black"/>
                </a:solidFill>
                <a:effectLst/>
                <a:uLnTx/>
                <a:uFillTx/>
                <a:latin typeface="Calibri"/>
                <a:ea typeface="+mn-ea"/>
                <a:cs typeface="Calibri"/>
              </a:rPr>
              <a:t>PACKAGE, </a:t>
            </a:r>
            <a:r>
              <a:rPr kumimoji="0" sz="1400" b="1" i="0" u="none" strike="noStrike" kern="1200" cap="none" spc="-5" normalizeH="0" baseline="0" noProof="0" dirty="0">
                <a:ln>
                  <a:noFill/>
                </a:ln>
                <a:solidFill>
                  <a:prstClr val="black"/>
                </a:solidFill>
                <a:effectLst/>
                <a:uLnTx/>
                <a:uFillTx/>
                <a:latin typeface="Calibri"/>
                <a:ea typeface="+mn-ea"/>
                <a:cs typeface="Calibri"/>
              </a:rPr>
              <a:t>OR</a:t>
            </a:r>
            <a:r>
              <a:rPr kumimoji="0" sz="1400" b="1" i="0" u="none" strike="noStrike" kern="1200" cap="none" spc="240" normalizeH="0" baseline="0" noProof="0" dirty="0">
                <a:ln>
                  <a:noFill/>
                </a:ln>
                <a:solidFill>
                  <a:prstClr val="black"/>
                </a:solidFill>
                <a:effectLst/>
                <a:uLnTx/>
                <a:uFillTx/>
                <a:latin typeface="Calibri"/>
                <a:ea typeface="+mn-ea"/>
                <a:cs typeface="Calibri"/>
              </a:rPr>
              <a:t> </a:t>
            </a:r>
            <a:r>
              <a:rPr kumimoji="0" sz="1400" b="1" i="0" u="none" strike="noStrike" kern="1200" cap="none" spc="-20" normalizeH="0" baseline="0" noProof="0" dirty="0">
                <a:ln>
                  <a:noFill/>
                </a:ln>
                <a:solidFill>
                  <a:prstClr val="black"/>
                </a:solidFill>
                <a:effectLst/>
                <a:uLnTx/>
                <a:uFillTx/>
                <a:latin typeface="Calibri"/>
                <a:ea typeface="+mn-ea"/>
                <a:cs typeface="Calibri"/>
              </a:rPr>
              <a:t>CONTAINER</a:t>
            </a:r>
            <a:r>
              <a:rPr kumimoji="0" sz="1400" b="0" i="0" u="none" strike="noStrike" kern="1200" cap="none" spc="-20" normalizeH="0" baseline="0" noProof="0" dirty="0" smtClean="0">
                <a:ln>
                  <a:noFill/>
                </a:ln>
                <a:solidFill>
                  <a:prstClr val="black"/>
                </a:solidFill>
                <a:effectLst/>
                <a:uLnTx/>
                <a:uFillTx/>
                <a:latin typeface="Calibri"/>
                <a:ea typeface="+mn-ea"/>
                <a:cs typeface="Calibri"/>
              </a:rPr>
              <a:t>.</a:t>
            </a:r>
            <a:endParaRPr kumimoji="0" lang="en-US" sz="1400" b="0" i="0" u="none" strike="noStrike" kern="1200" cap="none" spc="-20" normalizeH="0" baseline="0" noProof="0" dirty="0" smtClean="0">
              <a:ln>
                <a:noFill/>
              </a:ln>
              <a:solidFill>
                <a:prstClr val="black"/>
              </a:solidFill>
              <a:effectLst/>
              <a:uLnTx/>
              <a:uFillTx/>
              <a:latin typeface="Calibri"/>
              <a:ea typeface="+mn-ea"/>
              <a:cs typeface="Calibri"/>
            </a:endParaRPr>
          </a:p>
          <a:p>
            <a:pPr marR="0" lvl="0" algn="l" defTabSz="914400" rtl="0" eaLnBrk="1" fontAlgn="auto" latinLnBrk="0" hangingPunct="1">
              <a:spcBef>
                <a:spcPts val="600"/>
              </a:spcBef>
              <a:spcAft>
                <a:spcPts val="0"/>
              </a:spcAft>
              <a:buClrTx/>
              <a:buSzTx/>
              <a:defRPr/>
            </a:pPr>
            <a:r>
              <a:rPr kumimoji="0" sz="14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A.5</a:t>
            </a:r>
            <a:r>
              <a:rPr kumimoji="0" lang="en-US" sz="14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a:t>
            </a:r>
            <a:r>
              <a:rPr kumimoji="0" sz="14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 </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Certification </a:t>
            </a:r>
            <a:r>
              <a:rPr kumimoji="0" sz="1400" b="1" i="0" strike="noStrike" kern="1200" cap="none" spc="-15" normalizeH="0" baseline="0" noProof="0" dirty="0">
                <a:ln>
                  <a:noFill/>
                </a:ln>
                <a:solidFill>
                  <a:prstClr val="black"/>
                </a:solidFill>
                <a:effectLst/>
                <a:uLnTx/>
                <a:uFill>
                  <a:solidFill>
                    <a:srgbClr val="000000"/>
                  </a:solidFill>
                </a:uFill>
                <a:latin typeface="Calibri"/>
                <a:ea typeface="+mn-ea"/>
                <a:cs typeface="Calibri"/>
              </a:rPr>
              <a:t>Regarding </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Debarment, Suspension, and Other Responsibility</a:t>
            </a:r>
            <a:r>
              <a:rPr kumimoji="0" sz="1400" b="1" i="0" strike="noStrike" kern="1200" cap="none" spc="75" normalizeH="0" baseline="0" noProof="0" dirty="0">
                <a:ln>
                  <a:noFill/>
                </a:ln>
                <a:solidFill>
                  <a:prstClr val="black"/>
                </a:solidFill>
                <a:effectLst/>
                <a:uLnTx/>
                <a:uFill>
                  <a:solidFill>
                    <a:srgbClr val="000000"/>
                  </a:solidFill>
                </a:uFill>
                <a:latin typeface="Calibri"/>
                <a:ea typeface="+mn-ea"/>
                <a:cs typeface="Calibri"/>
              </a:rPr>
              <a:t> </a:t>
            </a:r>
            <a:r>
              <a:rPr kumimoji="0" sz="1400" b="1" i="0" strike="noStrike" kern="1200" cap="none" spc="-15" normalizeH="0" baseline="0" noProof="0" dirty="0">
                <a:ln>
                  <a:noFill/>
                </a:ln>
                <a:solidFill>
                  <a:prstClr val="black"/>
                </a:solidFill>
                <a:effectLst/>
                <a:uLnTx/>
                <a:uFill>
                  <a:solidFill>
                    <a:srgbClr val="000000"/>
                  </a:solidFill>
                </a:uFill>
                <a:latin typeface="Calibri"/>
                <a:ea typeface="+mn-ea"/>
                <a:cs typeface="Calibri"/>
              </a:rPr>
              <a:t>Matters</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346075" marR="0" lvl="0" indent="-346075" algn="l" defTabSz="914400" rtl="0" eaLnBrk="1" fontAlgn="auto" latinLnBrk="0" hangingPunct="1">
              <a:spcBef>
                <a:spcPts val="600"/>
              </a:spcBef>
              <a:spcAft>
                <a:spcPts val="0"/>
              </a:spcAft>
              <a:buClrTx/>
              <a:buSzTx/>
              <a:buFontTx/>
              <a:buNone/>
              <a:defRPr/>
            </a:pPr>
            <a:r>
              <a:rPr kumimoji="0" sz="1400" b="0" i="0" u="none" strike="noStrike" kern="1200" cap="none" spc="-10" normalizeH="0" baseline="0" noProof="0" dirty="0">
                <a:ln>
                  <a:noFill/>
                </a:ln>
                <a:solidFill>
                  <a:prstClr val="black"/>
                </a:solidFill>
                <a:effectLst/>
                <a:uLnTx/>
                <a:uFillTx/>
                <a:latin typeface="Calibri"/>
                <a:ea typeface="+mn-ea"/>
                <a:cs typeface="Calibri"/>
              </a:rPr>
              <a:t>By submitting </a:t>
            </a:r>
            <a:r>
              <a:rPr kumimoji="0" sz="1400" b="0" i="0" u="none" strike="noStrike" kern="1200" cap="none" spc="-5" normalizeH="0" baseline="0" noProof="0" dirty="0">
                <a:ln>
                  <a:noFill/>
                </a:ln>
                <a:solidFill>
                  <a:prstClr val="black"/>
                </a:solidFill>
                <a:effectLst/>
                <a:uLnTx/>
                <a:uFillTx/>
                <a:latin typeface="Calibri"/>
                <a:ea typeface="+mn-ea"/>
                <a:cs typeface="Calibri"/>
              </a:rPr>
              <a:t>a </a:t>
            </a:r>
            <a:r>
              <a:rPr kumimoji="0" sz="1400" b="0" i="0" u="none" strike="noStrike" kern="1200" cap="none" spc="-10" normalizeH="0" baseline="0" noProof="0" dirty="0">
                <a:ln>
                  <a:noFill/>
                </a:ln>
                <a:solidFill>
                  <a:prstClr val="black"/>
                </a:solidFill>
                <a:effectLst/>
                <a:uLnTx/>
                <a:uFillTx/>
                <a:latin typeface="Calibri"/>
                <a:ea typeface="+mn-ea"/>
                <a:cs typeface="Calibri"/>
              </a:rPr>
              <a:t>response to </a:t>
            </a:r>
            <a:r>
              <a:rPr kumimoji="0" sz="1400" b="0" i="0" u="none" strike="noStrike" kern="1200" cap="none" spc="-5" normalizeH="0" baseline="0" noProof="0" dirty="0">
                <a:ln>
                  <a:noFill/>
                </a:ln>
                <a:solidFill>
                  <a:prstClr val="black"/>
                </a:solidFill>
                <a:effectLst/>
                <a:uLnTx/>
                <a:uFillTx/>
                <a:latin typeface="Calibri"/>
                <a:ea typeface="+mn-ea"/>
                <a:cs typeface="Calibri"/>
              </a:rPr>
              <a:t>this</a:t>
            </a:r>
            <a:r>
              <a:rPr kumimoji="0" sz="1400" b="0" i="0" u="none" strike="noStrike" kern="1200" cap="none" spc="10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solicitation:</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5080" lvl="2" indent="-346075" algn="l" defTabSz="914400" rtl="0" eaLnBrk="1" fontAlgn="auto" latinLnBrk="0" hangingPunct="1">
              <a:spcBef>
                <a:spcPts val="600"/>
              </a:spcBef>
              <a:spcAft>
                <a:spcPts val="0"/>
              </a:spcAft>
              <a:buClrTx/>
              <a:buSzTx/>
              <a:buFont typeface="Arial" panose="020B0604020202020204" pitchFamily="34" charset="0"/>
              <a:buChar char="•"/>
              <a:defRPr/>
            </a:pP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A.5.1.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prospective </a:t>
            </a:r>
            <a:r>
              <a:rPr kumimoji="0" sz="1400" b="0" i="0" u="none" strike="noStrike" kern="1200" cap="none" spc="-5" normalizeH="0" baseline="0" noProof="0" dirty="0">
                <a:ln>
                  <a:noFill/>
                </a:ln>
                <a:solidFill>
                  <a:prstClr val="black"/>
                </a:solidFill>
                <a:effectLst/>
                <a:uLnTx/>
                <a:uFillTx/>
                <a:latin typeface="Calibri"/>
                <a:ea typeface="+mn-ea"/>
                <a:cs typeface="Calibri"/>
              </a:rPr>
              <a:t>primary participant and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10" normalizeH="0" baseline="0" noProof="0" dirty="0">
                <a:ln>
                  <a:noFill/>
                </a:ln>
                <a:solidFill>
                  <a:prstClr val="black"/>
                </a:solidFill>
                <a:effectLst/>
                <a:uLnTx/>
                <a:uFillTx/>
                <a:latin typeface="Calibri"/>
                <a:ea typeface="+mn-ea"/>
                <a:cs typeface="Calibri"/>
              </a:rPr>
              <a:t>subcontractor </a:t>
            </a:r>
            <a:r>
              <a:rPr kumimoji="0" sz="1400" b="0" i="0" u="none" strike="noStrike" kern="1200" cap="none" spc="-5" normalizeH="0" baseline="0" noProof="0" dirty="0">
                <a:ln>
                  <a:noFill/>
                </a:ln>
                <a:solidFill>
                  <a:prstClr val="black"/>
                </a:solidFill>
                <a:effectLst/>
                <a:uLnTx/>
                <a:uFillTx/>
                <a:latin typeface="Calibri"/>
                <a:ea typeface="+mn-ea"/>
                <a:cs typeface="Calibri"/>
              </a:rPr>
              <a:t>certifies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best </a:t>
            </a:r>
            <a:r>
              <a:rPr kumimoji="0" sz="1400" b="0" i="0" u="none" strike="noStrike" kern="1200" cap="none" spc="-5" normalizeH="0" baseline="0" noProof="0" dirty="0">
                <a:ln>
                  <a:noFill/>
                </a:ln>
                <a:solidFill>
                  <a:prstClr val="black"/>
                </a:solidFill>
                <a:effectLst/>
                <a:uLnTx/>
                <a:uFillTx/>
                <a:latin typeface="Calibri"/>
                <a:ea typeface="+mn-ea"/>
                <a:cs typeface="Calibri"/>
              </a:rPr>
              <a:t>of their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knowledge</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and </a:t>
            </a:r>
            <a:r>
              <a:rPr kumimoji="0" sz="1400" b="0" i="0" u="none" strike="noStrike" kern="1200" cap="none" spc="-20" normalizeH="0" baseline="0" noProof="0" dirty="0">
                <a:ln>
                  <a:noFill/>
                </a:ln>
                <a:solidFill>
                  <a:prstClr val="black"/>
                </a:solidFill>
                <a:effectLst/>
                <a:uLnTx/>
                <a:uFillTx/>
                <a:latin typeface="Calibri"/>
                <a:ea typeface="+mn-ea"/>
                <a:cs typeface="Calibri"/>
              </a:rPr>
              <a:t>belief, </a:t>
            </a:r>
            <a:r>
              <a:rPr kumimoji="0" sz="1400" b="0" i="0" u="none" strike="noStrike" kern="1200" cap="none" spc="-10" normalizeH="0" baseline="0" noProof="0" dirty="0">
                <a:ln>
                  <a:noFill/>
                </a:ln>
                <a:solidFill>
                  <a:prstClr val="black"/>
                </a:solidFill>
                <a:effectLst/>
                <a:uLnTx/>
                <a:uFillTx/>
                <a:latin typeface="Calibri"/>
                <a:ea typeface="+mn-ea"/>
                <a:cs typeface="Calibri"/>
              </a:rPr>
              <a:t>that they </a:t>
            </a:r>
            <a:r>
              <a:rPr kumimoji="0" sz="1400" b="0" i="0" u="none" strike="noStrike" kern="1200" cap="none" spc="-5" normalizeH="0" baseline="0" noProof="0" dirty="0">
                <a:ln>
                  <a:noFill/>
                </a:ln>
                <a:solidFill>
                  <a:prstClr val="black"/>
                </a:solidFill>
                <a:effectLst/>
                <a:uLnTx/>
                <a:uFillTx/>
                <a:latin typeface="Calibri"/>
                <a:ea typeface="+mn-ea"/>
                <a:cs typeface="Calibri"/>
              </a:rPr>
              <a:t>and their principals or</a:t>
            </a:r>
            <a:r>
              <a:rPr kumimoji="0" sz="1400" b="0" i="0" u="none" strike="noStrike" kern="1200" cap="none" spc="15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participants:</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297815" lvl="3" indent="-346075" algn="l" defTabSz="914400" rtl="0" eaLnBrk="1" fontAlgn="auto" latinLnBrk="0" hangingPunct="1">
              <a:spcBef>
                <a:spcPts val="600"/>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A.5.1.1. </a:t>
            </a:r>
            <a:r>
              <a:rPr kumimoji="0" sz="1400" b="0" i="0" u="none" strike="noStrike" kern="1200" cap="none" spc="-10" normalizeH="0" baseline="0" noProof="0" dirty="0">
                <a:ln>
                  <a:noFill/>
                </a:ln>
                <a:solidFill>
                  <a:prstClr val="black"/>
                </a:solidFill>
                <a:effectLst/>
                <a:uLnTx/>
                <a:uFillTx/>
                <a:latin typeface="Calibri"/>
                <a:ea typeface="+mn-ea"/>
                <a:cs typeface="Calibri"/>
              </a:rPr>
              <a:t>Are </a:t>
            </a:r>
            <a:r>
              <a:rPr kumimoji="0" sz="1400" b="0" i="0" u="none" strike="noStrike" kern="1200" cap="none" spc="-5" normalizeH="0" baseline="0" noProof="0" dirty="0">
                <a:ln>
                  <a:noFill/>
                </a:ln>
                <a:solidFill>
                  <a:prstClr val="black"/>
                </a:solidFill>
                <a:effectLst/>
                <a:uLnTx/>
                <a:uFillTx/>
                <a:latin typeface="Calibri"/>
                <a:ea typeface="+mn-ea"/>
                <a:cs typeface="Calibri"/>
              </a:rPr>
              <a:t>not </a:t>
            </a:r>
            <a:r>
              <a:rPr kumimoji="0" sz="1400" b="0" i="0" u="none" strike="noStrike" kern="1200" cap="none" spc="-10" normalizeH="0" baseline="0" noProof="0" dirty="0">
                <a:ln>
                  <a:noFill/>
                </a:ln>
                <a:solidFill>
                  <a:prstClr val="black"/>
                </a:solidFill>
                <a:effectLst/>
                <a:uLnTx/>
                <a:uFillTx/>
                <a:latin typeface="Calibri"/>
                <a:ea typeface="+mn-ea"/>
                <a:cs typeface="Calibri"/>
              </a:rPr>
              <a:t>presently </a:t>
            </a:r>
            <a:r>
              <a:rPr kumimoji="0" sz="1400" b="0" i="0" u="none" strike="noStrike" kern="1200" cap="none" spc="-5" normalizeH="0" baseline="0" noProof="0" dirty="0">
                <a:ln>
                  <a:noFill/>
                </a:ln>
                <a:solidFill>
                  <a:prstClr val="black"/>
                </a:solidFill>
                <a:effectLst/>
                <a:uLnTx/>
                <a:uFillTx/>
                <a:latin typeface="Calibri"/>
                <a:ea typeface="+mn-ea"/>
                <a:cs typeface="Calibri"/>
              </a:rPr>
              <a:t>debarred, suspended, </a:t>
            </a:r>
            <a:r>
              <a:rPr kumimoji="0" sz="1400" b="0" i="0" u="none" strike="noStrike" kern="1200" cap="none" spc="-10" normalizeH="0" baseline="0" noProof="0" dirty="0">
                <a:ln>
                  <a:noFill/>
                </a:ln>
                <a:solidFill>
                  <a:prstClr val="black"/>
                </a:solidFill>
                <a:effectLst/>
                <a:uLnTx/>
                <a:uFillTx/>
                <a:latin typeface="Calibri"/>
                <a:ea typeface="+mn-ea"/>
                <a:cs typeface="Calibri"/>
              </a:rPr>
              <a:t>proposed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5" normalizeH="0" baseline="0" noProof="0" dirty="0">
                <a:ln>
                  <a:noFill/>
                </a:ln>
                <a:solidFill>
                  <a:prstClr val="black"/>
                </a:solidFill>
                <a:effectLst/>
                <a:uLnTx/>
                <a:uFillTx/>
                <a:latin typeface="Calibri"/>
                <a:ea typeface="+mn-ea"/>
                <a:cs typeface="Calibri"/>
              </a:rPr>
              <a:t>debarment, declared ineligible,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or</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voluntarily </a:t>
            </a:r>
            <a:r>
              <a:rPr kumimoji="0" sz="1400" b="0" i="0" u="none" strike="noStrike" kern="1200" cap="none" spc="-10" normalizeH="0" baseline="0" noProof="0" dirty="0">
                <a:ln>
                  <a:noFill/>
                </a:ln>
                <a:solidFill>
                  <a:prstClr val="black"/>
                </a:solidFill>
                <a:effectLst/>
                <a:uLnTx/>
                <a:uFillTx/>
                <a:latin typeface="Calibri"/>
                <a:ea typeface="+mn-ea"/>
                <a:cs typeface="Calibri"/>
              </a:rPr>
              <a:t>excluded by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f</a:t>
            </a:r>
            <a:r>
              <a:rPr kumimoji="0" sz="1400" b="0" i="0" u="none" strike="noStrike" kern="1200" cap="none" spc="-10" normalizeH="0" baseline="0" noProof="0" dirty="0" smtClean="0">
                <a:ln>
                  <a:noFill/>
                </a:ln>
                <a:solidFill>
                  <a:prstClr val="black"/>
                </a:solidFill>
                <a:effectLst/>
                <a:uLnTx/>
                <a:uFillTx/>
                <a:latin typeface="Calibri"/>
                <a:ea typeface="+mn-ea"/>
                <a:cs typeface="Calibri"/>
              </a:rPr>
              <a:t>ederal</a:t>
            </a:r>
            <a:r>
              <a:rPr kumimoji="0" sz="1400" b="0" i="0" u="none" strike="noStrike" kern="1200" cap="none" spc="-10" normalizeH="0" baseline="0" noProof="0" dirty="0">
                <a:ln>
                  <a:noFill/>
                </a:ln>
                <a:solidFill>
                  <a:prstClr val="black"/>
                </a:solidFill>
                <a:effectLst/>
                <a:uLnTx/>
                <a:uFillTx/>
                <a:latin typeface="Calibri"/>
                <a:ea typeface="+mn-ea"/>
                <a:cs typeface="Calibri"/>
              </a:rPr>
              <a:t>,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s</a:t>
            </a:r>
            <a:r>
              <a:rPr kumimoji="0" sz="1400" b="0" i="0" u="none" strike="noStrike" kern="1200" cap="none" spc="-15" normalizeH="0" baseline="0" noProof="0" dirty="0" smtClean="0">
                <a:ln>
                  <a:noFill/>
                </a:ln>
                <a:solidFill>
                  <a:prstClr val="black"/>
                </a:solidFill>
                <a:effectLst/>
                <a:uLnTx/>
                <a:uFillTx/>
                <a:latin typeface="Calibri"/>
                <a:ea typeface="+mn-ea"/>
                <a:cs typeface="Calibri"/>
              </a:rPr>
              <a:t>tate </a:t>
            </a:r>
            <a:r>
              <a:rPr kumimoji="0" sz="1400" b="0" i="0" u="none" strike="noStrike" kern="1200" cap="none" spc="-5" normalizeH="0" baseline="0" noProof="0" dirty="0">
                <a:ln>
                  <a:noFill/>
                </a:ln>
                <a:solidFill>
                  <a:prstClr val="black"/>
                </a:solidFill>
                <a:effectLst/>
                <a:uLnTx/>
                <a:uFillTx/>
                <a:latin typeface="Calibri"/>
                <a:ea typeface="+mn-ea"/>
                <a:cs typeface="Calibri"/>
              </a:rPr>
              <a:t>or local department or</a:t>
            </a:r>
            <a:r>
              <a:rPr kumimoji="0" sz="1400" b="0" i="0" u="none" strike="noStrike" kern="1200" cap="none" spc="190"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agency</a:t>
            </a:r>
            <a:r>
              <a:rPr lang="en-US" sz="1400" spc="-10" dirty="0" smtClean="0">
                <a:solidFill>
                  <a:prstClr val="black"/>
                </a:solidFill>
                <a:latin typeface="Calibri"/>
                <a:cs typeface="Calibri"/>
              </a:rPr>
              <a:t>.</a:t>
            </a:r>
          </a:p>
          <a:p>
            <a:pPr marL="0" marR="297815" lvl="3" algn="l" defTabSz="914400" rtl="0" eaLnBrk="1" fontAlgn="auto" latinLnBrk="0" hangingPunct="1">
              <a:spcBef>
                <a:spcPts val="600"/>
              </a:spcBef>
              <a:spcAft>
                <a:spcPts val="0"/>
              </a:spcAft>
              <a:buClrTx/>
              <a:buSzTx/>
              <a:defRPr/>
            </a:pPr>
            <a:endParaRPr kumimoji="0" sz="14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13</a:t>
            </a:fld>
            <a:endParaRPr lang="en-US" spc="-5" dirty="0">
              <a:solidFill>
                <a:srgbClr val="000000"/>
              </a:solidFill>
            </a:endParaRPr>
          </a:p>
        </p:txBody>
      </p:sp>
      <p:sp>
        <p:nvSpPr>
          <p:cNvPr id="6" name="object 4"/>
          <p:cNvSpPr txBox="1">
            <a:spLocks noGrp="1"/>
          </p:cNvSpPr>
          <p:nvPr>
            <p:ph type="title"/>
          </p:nvPr>
        </p:nvSpPr>
        <p:spPr>
          <a:xfrm>
            <a:off x="553250" y="238169"/>
            <a:ext cx="859075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General Provisions</a:t>
            </a:r>
            <a:endParaRPr sz="3200" dirty="0">
              <a:latin typeface="+mn-lt"/>
              <a:cs typeface="Calibri Light"/>
            </a:endParaRPr>
          </a:p>
        </p:txBody>
      </p:sp>
    </p:spTree>
    <p:extLst>
      <p:ext uri="{BB962C8B-B14F-4D97-AF65-F5344CB8AC3E}">
        <p14:creationId xmlns:p14="http://schemas.microsoft.com/office/powerpoint/2010/main" val="18795701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852929" y="1173087"/>
            <a:ext cx="6930998" cy="4461478"/>
          </a:xfrm>
          <a:prstGeom prst="rect">
            <a:avLst/>
          </a:prstGeom>
        </p:spPr>
        <p:txBody>
          <a:bodyPr vert="horz" wrap="square" lIns="0" tIns="36830" rIns="0" bIns="0" rtlCol="0">
            <a:spAutoFit/>
          </a:bodyPr>
          <a:lstStyle/>
          <a:p>
            <a:pPr marL="1588" marR="22860" defTabSz="914400">
              <a:lnSpc>
                <a:spcPts val="1200"/>
              </a:lnSpc>
              <a:spcBef>
                <a:spcPts val="600"/>
              </a:spcBef>
              <a:defRPr/>
            </a:pPr>
            <a:r>
              <a:rPr lang="en-US" sz="1400" b="1" spc="-5" dirty="0" smtClean="0">
                <a:solidFill>
                  <a:prstClr val="black"/>
                </a:solidFill>
                <a:uFill>
                  <a:solidFill>
                    <a:srgbClr val="000000"/>
                  </a:solidFill>
                </a:uFill>
                <a:cs typeface="Calibri"/>
              </a:rPr>
              <a:t>A.5. </a:t>
            </a:r>
            <a:r>
              <a:rPr lang="en-US" sz="1400" b="1" spc="-5" dirty="0">
                <a:solidFill>
                  <a:prstClr val="black"/>
                </a:solidFill>
                <a:uFill>
                  <a:solidFill>
                    <a:srgbClr val="000000"/>
                  </a:solidFill>
                </a:uFill>
                <a:cs typeface="Calibri"/>
              </a:rPr>
              <a:t>Certification </a:t>
            </a:r>
            <a:r>
              <a:rPr lang="en-US" sz="1400" b="1" spc="-15" dirty="0">
                <a:solidFill>
                  <a:prstClr val="black"/>
                </a:solidFill>
                <a:uFill>
                  <a:solidFill>
                    <a:srgbClr val="000000"/>
                  </a:solidFill>
                </a:uFill>
                <a:cs typeface="Calibri"/>
              </a:rPr>
              <a:t>Regarding </a:t>
            </a:r>
            <a:r>
              <a:rPr lang="en-US" sz="1400" b="1" spc="-5" dirty="0">
                <a:solidFill>
                  <a:prstClr val="black"/>
                </a:solidFill>
                <a:uFill>
                  <a:solidFill>
                    <a:srgbClr val="000000"/>
                  </a:solidFill>
                </a:uFill>
                <a:cs typeface="Calibri"/>
              </a:rPr>
              <a:t>Debarment, Suspension, and Other Responsibility</a:t>
            </a:r>
            <a:r>
              <a:rPr lang="en-US" sz="1400" b="1" spc="75" dirty="0">
                <a:solidFill>
                  <a:prstClr val="black"/>
                </a:solidFill>
                <a:uFill>
                  <a:solidFill>
                    <a:srgbClr val="000000"/>
                  </a:solidFill>
                </a:uFill>
                <a:cs typeface="Calibri"/>
              </a:rPr>
              <a:t> </a:t>
            </a:r>
            <a:r>
              <a:rPr lang="en-US" sz="1400" b="1" spc="-15" dirty="0" smtClean="0">
                <a:solidFill>
                  <a:prstClr val="black"/>
                </a:solidFill>
                <a:uFill>
                  <a:solidFill>
                    <a:srgbClr val="000000"/>
                  </a:solidFill>
                </a:uFill>
                <a:cs typeface="Calibri"/>
              </a:rPr>
              <a:t>Matters (cont.)</a:t>
            </a:r>
            <a:endParaRPr lang="en-US" sz="1400" dirty="0">
              <a:solidFill>
                <a:prstClr val="black"/>
              </a:solidFill>
              <a:cs typeface="Calibri"/>
            </a:endParaRPr>
          </a:p>
          <a:p>
            <a:pPr marL="354013" marR="22860" lvl="0" indent="-354013" algn="l" defTabSz="914400" rtl="0" eaLnBrk="1" fontAlgn="auto" latinLnBrk="0" hangingPunct="1">
              <a:spcBef>
                <a:spcPts val="600"/>
              </a:spcBef>
              <a:spcAft>
                <a:spcPts val="0"/>
              </a:spcAft>
              <a:buClrTx/>
              <a:buSzTx/>
              <a:buFont typeface="Arial"/>
              <a:buChar char="•"/>
              <a:defRPr/>
            </a:pPr>
            <a:r>
              <a:rPr kumimoji="0" sz="1400" b="0" i="0" u="none" strike="noStrike" kern="1200" cap="none" spc="-5" normalizeH="0" baseline="0" noProof="0" dirty="0" smtClean="0">
                <a:ln>
                  <a:noFill/>
                </a:ln>
                <a:solidFill>
                  <a:prstClr val="black"/>
                </a:solidFill>
                <a:effectLst/>
                <a:uLnTx/>
                <a:uFillTx/>
                <a:latin typeface="Calibri"/>
                <a:ea typeface="+mn-ea"/>
                <a:cs typeface="Calibri"/>
              </a:rPr>
              <a:t>A.5.1.2</a:t>
            </a:r>
            <a:r>
              <a:rPr kumimoji="0" sz="1400" b="0" i="0" u="none" strike="noStrike" kern="1200" cap="none" spc="-5" normalizeH="0" baseline="0" noProof="0" dirty="0">
                <a:ln>
                  <a:noFill/>
                </a:ln>
                <a:solidFill>
                  <a:prstClr val="black"/>
                </a:solidFill>
                <a:effectLst/>
                <a:uLnTx/>
                <a:uFillTx/>
                <a:latin typeface="Calibri"/>
                <a:ea typeface="+mn-ea"/>
                <a:cs typeface="Calibri"/>
              </a:rPr>
              <a:t>. </a:t>
            </a:r>
            <a:r>
              <a:rPr kumimoji="0" sz="1400" b="0" i="0" u="none" strike="noStrike" kern="1200" cap="none" spc="-15" normalizeH="0" baseline="0" noProof="0" dirty="0">
                <a:ln>
                  <a:noFill/>
                </a:ln>
                <a:solidFill>
                  <a:prstClr val="black"/>
                </a:solidFill>
                <a:effectLst/>
                <a:uLnTx/>
                <a:uFillTx/>
                <a:latin typeface="Calibri"/>
                <a:ea typeface="+mn-ea"/>
                <a:cs typeface="Calibri"/>
              </a:rPr>
              <a:t>Have </a:t>
            </a:r>
            <a:r>
              <a:rPr kumimoji="0" sz="1400" b="0" i="0" u="none" strike="noStrike" kern="1200" cap="none" spc="-5" normalizeH="0" baseline="0" noProof="0" dirty="0">
                <a:ln>
                  <a:noFill/>
                </a:ln>
                <a:solidFill>
                  <a:prstClr val="black"/>
                </a:solidFill>
                <a:effectLst/>
                <a:uLnTx/>
                <a:uFillTx/>
                <a:latin typeface="Calibri"/>
                <a:ea typeface="+mn-ea"/>
                <a:cs typeface="Calibri"/>
              </a:rPr>
              <a:t>not within a </a:t>
            </a:r>
            <a:r>
              <a:rPr kumimoji="0" sz="1400" b="0" i="0" u="none" strike="noStrike" kern="1200" cap="none" spc="-10" normalizeH="0" baseline="0" noProof="0" dirty="0">
                <a:ln>
                  <a:noFill/>
                </a:ln>
                <a:solidFill>
                  <a:prstClr val="black"/>
                </a:solidFill>
                <a:effectLst/>
                <a:uLnTx/>
                <a:uFillTx/>
                <a:latin typeface="Calibri"/>
                <a:ea typeface="+mn-ea"/>
                <a:cs typeface="Calibri"/>
              </a:rPr>
              <a:t>three-year </a:t>
            </a:r>
            <a:r>
              <a:rPr kumimoji="0" sz="1400" b="0" i="0" u="none" strike="noStrike" kern="1200" cap="none" spc="-5" normalizeH="0" baseline="0" noProof="0" dirty="0">
                <a:ln>
                  <a:noFill/>
                </a:ln>
                <a:solidFill>
                  <a:prstClr val="black"/>
                </a:solidFill>
                <a:effectLst/>
                <a:uLnTx/>
                <a:uFillTx/>
                <a:latin typeface="Calibri"/>
                <a:ea typeface="+mn-ea"/>
                <a:cs typeface="Calibri"/>
              </a:rPr>
              <a:t>period </a:t>
            </a:r>
            <a:r>
              <a:rPr kumimoji="0" sz="1400" b="0" i="0" u="none" strike="noStrike" kern="1200" cap="none" spc="-10" normalizeH="0" baseline="0" noProof="0" dirty="0">
                <a:ln>
                  <a:noFill/>
                </a:ln>
                <a:solidFill>
                  <a:prstClr val="black"/>
                </a:solidFill>
                <a:effectLst/>
                <a:uLnTx/>
                <a:uFillTx/>
                <a:latin typeface="Calibri"/>
                <a:ea typeface="+mn-ea"/>
                <a:cs typeface="Calibri"/>
              </a:rPr>
              <a:t>preceding </a:t>
            </a:r>
            <a:r>
              <a:rPr kumimoji="0" sz="1400" b="0" i="0" u="none" strike="noStrike" kern="1200" cap="none" spc="-5" normalizeH="0" baseline="0" noProof="0" dirty="0">
                <a:ln>
                  <a:noFill/>
                </a:ln>
                <a:solidFill>
                  <a:prstClr val="black"/>
                </a:solidFill>
                <a:effectLst/>
                <a:uLnTx/>
                <a:uFillTx/>
                <a:latin typeface="Calibri"/>
                <a:ea typeface="+mn-ea"/>
                <a:cs typeface="Calibri"/>
              </a:rPr>
              <a:t>this </a:t>
            </a:r>
            <a:r>
              <a:rPr kumimoji="0" sz="1400" b="0" i="0" u="none" strike="noStrike" kern="1200" cap="none" spc="-10" normalizeH="0" baseline="0" noProof="0" dirty="0">
                <a:ln>
                  <a:noFill/>
                </a:ln>
                <a:solidFill>
                  <a:prstClr val="black"/>
                </a:solidFill>
                <a:effectLst/>
                <a:uLnTx/>
                <a:uFillTx/>
                <a:latin typeface="Calibri"/>
                <a:ea typeface="+mn-ea"/>
                <a:cs typeface="Calibri"/>
              </a:rPr>
              <a:t>proposal </a:t>
            </a:r>
            <a:r>
              <a:rPr kumimoji="0" sz="1400" b="0" i="0" u="none" strike="noStrike" kern="1200" cap="none" spc="-5" normalizeH="0" baseline="0" noProof="0" dirty="0">
                <a:ln>
                  <a:noFill/>
                </a:ln>
                <a:solidFill>
                  <a:prstClr val="black"/>
                </a:solidFill>
                <a:effectLst/>
                <a:uLnTx/>
                <a:uFillTx/>
                <a:latin typeface="Calibri"/>
                <a:ea typeface="+mn-ea"/>
                <a:cs typeface="Calibri"/>
              </a:rPr>
              <a:t>been </a:t>
            </a:r>
            <a:r>
              <a:rPr kumimoji="0" sz="1400" b="0" i="0" u="none" strike="noStrike" kern="1200" cap="none" spc="-10" normalizeH="0" baseline="0" noProof="0" dirty="0">
                <a:ln>
                  <a:noFill/>
                </a:ln>
                <a:solidFill>
                  <a:prstClr val="black"/>
                </a:solidFill>
                <a:effectLst/>
                <a:uLnTx/>
                <a:uFillTx/>
                <a:latin typeface="Calibri"/>
                <a:ea typeface="+mn-ea"/>
                <a:cs typeface="Calibri"/>
              </a:rPr>
              <a:t>convicted </a:t>
            </a:r>
            <a:r>
              <a:rPr kumimoji="0" sz="1400" b="0" i="0" u="none" strike="noStrike" kern="1200" cap="none" spc="-5" normalizeH="0" baseline="0" noProof="0" dirty="0">
                <a:ln>
                  <a:noFill/>
                </a:ln>
                <a:solidFill>
                  <a:prstClr val="black"/>
                </a:solidFill>
                <a:effectLst/>
                <a:uLnTx/>
                <a:uFillTx/>
                <a:latin typeface="Calibri"/>
                <a:ea typeface="+mn-ea"/>
                <a:cs typeface="Calibri"/>
              </a:rPr>
              <a:t>of or pled </a:t>
            </a:r>
            <a:r>
              <a:rPr kumimoji="0" sz="1400" b="0" i="0" u="none" strike="noStrike" kern="1200" cap="none" spc="-5" normalizeH="0" baseline="0" noProof="0" dirty="0" smtClean="0">
                <a:ln>
                  <a:noFill/>
                </a:ln>
                <a:solidFill>
                  <a:prstClr val="black"/>
                </a:solidFill>
                <a:effectLst/>
                <a:uLnTx/>
                <a:uFillTx/>
                <a:latin typeface="Calibri"/>
                <a:ea typeface="+mn-ea"/>
                <a:cs typeface="Calibri"/>
              </a:rPr>
              <a:t>guilty</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or </a:t>
            </a:r>
            <a:r>
              <a:rPr kumimoji="0" sz="1400" b="0" i="0" u="none" strike="noStrike" kern="1200" cap="none" spc="-5" normalizeH="0" baseline="0" noProof="0" dirty="0">
                <a:ln>
                  <a:noFill/>
                </a:ln>
                <a:solidFill>
                  <a:prstClr val="black"/>
                </a:solidFill>
                <a:effectLst/>
                <a:uLnTx/>
                <a:uFillTx/>
                <a:latin typeface="Calibri"/>
                <a:ea typeface="+mn-ea"/>
                <a:cs typeface="Calibri"/>
              </a:rPr>
              <a:t>had a civil judgment </a:t>
            </a:r>
            <a:r>
              <a:rPr kumimoji="0" sz="1400" b="0" i="0" u="none" strike="noStrike" kern="1200" cap="none" spc="-10" normalizeH="0" baseline="0" noProof="0" dirty="0">
                <a:ln>
                  <a:noFill/>
                </a:ln>
                <a:solidFill>
                  <a:prstClr val="black"/>
                </a:solidFill>
                <a:effectLst/>
                <a:uLnTx/>
                <a:uFillTx/>
                <a:latin typeface="Calibri"/>
                <a:ea typeface="+mn-ea"/>
                <a:cs typeface="Calibri"/>
              </a:rPr>
              <a:t>rendered against </a:t>
            </a:r>
            <a:r>
              <a:rPr kumimoji="0" sz="1400" b="0" i="0" u="none" strike="noStrike" kern="1200" cap="none" spc="-5" normalizeH="0" baseline="0" noProof="0" dirty="0">
                <a:ln>
                  <a:noFill/>
                </a:ln>
                <a:solidFill>
                  <a:prstClr val="black"/>
                </a:solidFill>
                <a:effectLst/>
                <a:uLnTx/>
                <a:uFillTx/>
                <a:latin typeface="Calibri"/>
                <a:ea typeface="+mn-ea"/>
                <a:cs typeface="Calibri"/>
              </a:rPr>
              <a:t>them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5" normalizeH="0" baseline="0" noProof="0" dirty="0">
                <a:ln>
                  <a:noFill/>
                </a:ln>
                <a:solidFill>
                  <a:prstClr val="black"/>
                </a:solidFill>
                <a:effectLst/>
                <a:uLnTx/>
                <a:uFillTx/>
                <a:latin typeface="Calibri"/>
                <a:ea typeface="+mn-ea"/>
                <a:cs typeface="Calibri"/>
              </a:rPr>
              <a:t>commission of </a:t>
            </a:r>
            <a:r>
              <a:rPr kumimoji="0" sz="1400" b="0" i="0" u="none" strike="noStrike" kern="1200" cap="none" spc="-10" normalizeH="0" baseline="0" noProof="0" dirty="0">
                <a:ln>
                  <a:noFill/>
                </a:ln>
                <a:solidFill>
                  <a:prstClr val="black"/>
                </a:solidFill>
                <a:effectLst/>
                <a:uLnTx/>
                <a:uFillTx/>
                <a:latin typeface="Calibri"/>
                <a:ea typeface="+mn-ea"/>
                <a:cs typeface="Calibri"/>
              </a:rPr>
              <a:t>fraud </a:t>
            </a:r>
            <a:r>
              <a:rPr kumimoji="0" sz="1400" b="0" i="0" u="none" strike="noStrike" kern="1200" cap="none" spc="-5" normalizeH="0" baseline="0" noProof="0" dirty="0">
                <a:ln>
                  <a:noFill/>
                </a:ln>
                <a:solidFill>
                  <a:prstClr val="black"/>
                </a:solidFill>
                <a:effectLst/>
                <a:uLnTx/>
                <a:uFillTx/>
                <a:latin typeface="Calibri"/>
                <a:ea typeface="+mn-ea"/>
                <a:cs typeface="Calibri"/>
              </a:rPr>
              <a:t>or a criminal </a:t>
            </a:r>
            <a:r>
              <a:rPr kumimoji="0" sz="1400" b="0" i="0" u="none" strike="noStrike" kern="1200" cap="none" spc="-15" normalizeH="0" baseline="0" noProof="0" dirty="0">
                <a:ln>
                  <a:noFill/>
                </a:ln>
                <a:solidFill>
                  <a:prstClr val="black"/>
                </a:solidFill>
                <a:effectLst/>
                <a:uLnTx/>
                <a:uFillTx/>
                <a:latin typeface="Calibri"/>
                <a:ea typeface="+mn-ea"/>
                <a:cs typeface="Calibri"/>
              </a:rPr>
              <a:t>offense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in</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connection </a:t>
            </a:r>
            <a:r>
              <a:rPr kumimoji="0" sz="1400" b="0" i="0" u="none" strike="noStrike" kern="1200" cap="none" spc="-5" normalizeH="0" baseline="0" noProof="0" dirty="0">
                <a:ln>
                  <a:noFill/>
                </a:ln>
                <a:solidFill>
                  <a:prstClr val="black"/>
                </a:solidFill>
                <a:effectLst/>
                <a:uLnTx/>
                <a:uFillTx/>
                <a:latin typeface="Calibri"/>
                <a:ea typeface="+mn-ea"/>
                <a:cs typeface="Calibri"/>
              </a:rPr>
              <a:t>with obtaining, </a:t>
            </a:r>
            <a:r>
              <a:rPr kumimoji="0" sz="1400" b="0" i="0" u="none" strike="noStrike" kern="1200" cap="none" spc="-10" normalizeH="0" baseline="0" noProof="0" dirty="0">
                <a:ln>
                  <a:noFill/>
                </a:ln>
                <a:solidFill>
                  <a:prstClr val="black"/>
                </a:solidFill>
                <a:effectLst/>
                <a:uLnTx/>
                <a:uFillTx/>
                <a:latin typeface="Calibri"/>
                <a:ea typeface="+mn-ea"/>
                <a:cs typeface="Calibri"/>
              </a:rPr>
              <a:t>attempting to obtain, </a:t>
            </a:r>
            <a:r>
              <a:rPr kumimoji="0" sz="1400" b="0" i="0" u="none" strike="noStrike" kern="1200" cap="none" spc="-5" normalizeH="0" baseline="0" noProof="0" dirty="0">
                <a:ln>
                  <a:noFill/>
                </a:ln>
                <a:solidFill>
                  <a:prstClr val="black"/>
                </a:solidFill>
                <a:effectLst/>
                <a:uLnTx/>
                <a:uFillTx/>
                <a:latin typeface="Calibri"/>
                <a:ea typeface="+mn-ea"/>
                <a:cs typeface="Calibri"/>
              </a:rPr>
              <a:t>or </a:t>
            </a:r>
            <a:r>
              <a:rPr kumimoji="0" sz="1400" b="0" i="0" u="none" strike="noStrike" kern="1200" cap="none" spc="-10" normalizeH="0" baseline="0" noProof="0" dirty="0">
                <a:ln>
                  <a:noFill/>
                </a:ln>
                <a:solidFill>
                  <a:prstClr val="black"/>
                </a:solidFill>
                <a:effectLst/>
                <a:uLnTx/>
                <a:uFillTx/>
                <a:latin typeface="Calibri"/>
                <a:ea typeface="+mn-ea"/>
                <a:cs typeface="Calibri"/>
              </a:rPr>
              <a:t>performing </a:t>
            </a:r>
            <a:r>
              <a:rPr kumimoji="0" sz="1400" b="0" i="0" u="none" strike="noStrike" kern="1200" cap="none" spc="-5" normalizeH="0" baseline="0" noProof="0" dirty="0">
                <a:ln>
                  <a:noFill/>
                </a:ln>
                <a:solidFill>
                  <a:prstClr val="black"/>
                </a:solidFill>
                <a:effectLst/>
                <a:uLnTx/>
                <a:uFillTx/>
                <a:latin typeface="Calibri"/>
                <a:ea typeface="+mn-ea"/>
                <a:cs typeface="Calibri"/>
              </a:rPr>
              <a:t>a public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f</a:t>
            </a:r>
            <a:r>
              <a:rPr kumimoji="0" sz="1400" b="0" i="0" u="none" strike="noStrike" kern="1200" cap="none" spc="-10" normalizeH="0" baseline="0" noProof="0" dirty="0" smtClean="0">
                <a:ln>
                  <a:noFill/>
                </a:ln>
                <a:solidFill>
                  <a:prstClr val="black"/>
                </a:solidFill>
                <a:effectLst/>
                <a:uLnTx/>
                <a:uFillTx/>
                <a:latin typeface="Calibri"/>
                <a:ea typeface="+mn-ea"/>
                <a:cs typeface="Calibri"/>
              </a:rPr>
              <a:t>ederal</a:t>
            </a:r>
            <a:r>
              <a:rPr kumimoji="0" sz="1400" b="0" i="0" u="none" strike="noStrike" kern="1200" cap="none" spc="-10" normalizeH="0" baseline="0" noProof="0" dirty="0">
                <a:ln>
                  <a:noFill/>
                </a:ln>
                <a:solidFill>
                  <a:prstClr val="black"/>
                </a:solidFill>
                <a:effectLst/>
                <a:uLnTx/>
                <a:uFillTx/>
                <a:latin typeface="Calibri"/>
                <a:ea typeface="+mn-ea"/>
                <a:cs typeface="Calibri"/>
              </a:rPr>
              <a:t>,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s</a:t>
            </a:r>
            <a:r>
              <a:rPr kumimoji="0" sz="1400" b="0" i="0" u="none" strike="noStrike" kern="1200" cap="none" spc="-15" normalizeH="0" baseline="0" noProof="0" dirty="0" smtClean="0">
                <a:ln>
                  <a:noFill/>
                </a:ln>
                <a:solidFill>
                  <a:prstClr val="black"/>
                </a:solidFill>
                <a:effectLst/>
                <a:uLnTx/>
                <a:uFillTx/>
                <a:latin typeface="Calibri"/>
                <a:ea typeface="+mn-ea"/>
                <a:cs typeface="Calibri"/>
              </a:rPr>
              <a:t>tate </a:t>
            </a:r>
            <a:r>
              <a:rPr kumimoji="0" sz="1400" b="0" i="0" u="none" strike="noStrike" kern="1200" cap="none" spc="-5" normalizeH="0" baseline="0" noProof="0" dirty="0">
                <a:ln>
                  <a:noFill/>
                </a:ln>
                <a:solidFill>
                  <a:prstClr val="black"/>
                </a:solidFill>
                <a:effectLst/>
                <a:uLnTx/>
                <a:uFillTx/>
                <a:latin typeface="Calibri"/>
                <a:ea typeface="+mn-ea"/>
                <a:cs typeface="Calibri"/>
              </a:rPr>
              <a:t>or local</a:t>
            </a:r>
            <a:r>
              <a:rPr kumimoji="0" sz="1400" b="0" i="0" u="none" strike="noStrike" kern="1200" cap="none" spc="-5"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contract</a:t>
            </a:r>
            <a:r>
              <a:rPr kumimoji="0" sz="1400" b="0" i="0" u="none" strike="noStrike" kern="1200" cap="none" spc="-1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or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5" normalizeH="0" baseline="0" noProof="0" dirty="0">
                <a:ln>
                  <a:noFill/>
                </a:ln>
                <a:solidFill>
                  <a:prstClr val="black"/>
                </a:solidFill>
                <a:effectLst/>
                <a:uLnTx/>
                <a:uFillTx/>
                <a:latin typeface="Calibri"/>
                <a:ea typeface="+mn-ea"/>
                <a:cs typeface="Calibri"/>
              </a:rPr>
              <a:t>violation of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f</a:t>
            </a:r>
            <a:r>
              <a:rPr kumimoji="0" sz="1400" b="0" i="0" u="none" strike="noStrike" kern="1200" cap="none" spc="-10" normalizeH="0" baseline="0" noProof="0" dirty="0" smtClean="0">
                <a:ln>
                  <a:noFill/>
                </a:ln>
                <a:solidFill>
                  <a:prstClr val="black"/>
                </a:solidFill>
                <a:effectLst/>
                <a:uLnTx/>
                <a:uFillTx/>
                <a:latin typeface="Calibri"/>
                <a:ea typeface="+mn-ea"/>
                <a:cs typeface="Calibri"/>
              </a:rPr>
              <a:t>ederal </a:t>
            </a:r>
            <a:r>
              <a:rPr kumimoji="0" sz="1400" b="0" i="0" u="none" strike="noStrike" kern="1200" cap="none" spc="-5" normalizeH="0" baseline="0" noProof="0" dirty="0">
                <a:ln>
                  <a:noFill/>
                </a:ln>
                <a:solidFill>
                  <a:prstClr val="black"/>
                </a:solidFill>
                <a:effectLst/>
                <a:uLnTx/>
                <a:uFillTx/>
                <a:latin typeface="Calibri"/>
                <a:ea typeface="+mn-ea"/>
                <a:cs typeface="Calibri"/>
              </a:rPr>
              <a:t>or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s</a:t>
            </a:r>
            <a:r>
              <a:rPr kumimoji="0" sz="1400" b="0" i="0" u="none" strike="noStrike" kern="1200" cap="none" spc="-15" normalizeH="0" baseline="0" noProof="0" dirty="0" smtClean="0">
                <a:ln>
                  <a:noFill/>
                </a:ln>
                <a:solidFill>
                  <a:prstClr val="black"/>
                </a:solidFill>
                <a:effectLst/>
                <a:uLnTx/>
                <a:uFillTx/>
                <a:latin typeface="Calibri"/>
                <a:ea typeface="+mn-ea"/>
                <a:cs typeface="Calibri"/>
              </a:rPr>
              <a:t>tate </a:t>
            </a:r>
            <a:r>
              <a:rPr kumimoji="0" sz="1400" b="0" i="0" u="none" strike="noStrike" kern="1200" cap="none" spc="-5" normalizeH="0" baseline="0" noProof="0" dirty="0">
                <a:ln>
                  <a:noFill/>
                </a:ln>
                <a:solidFill>
                  <a:prstClr val="black"/>
                </a:solidFill>
                <a:effectLst/>
                <a:uLnTx/>
                <a:uFillTx/>
                <a:latin typeface="Calibri"/>
                <a:ea typeface="+mn-ea"/>
                <a:cs typeface="Calibri"/>
              </a:rPr>
              <a:t>antitrust </a:t>
            </a:r>
            <a:r>
              <a:rPr kumimoji="0" sz="1400" b="0" i="0" u="none" strike="noStrike" kern="1200" cap="none" spc="-10" normalizeH="0" baseline="0" noProof="0" dirty="0">
                <a:ln>
                  <a:noFill/>
                </a:ln>
                <a:solidFill>
                  <a:prstClr val="black"/>
                </a:solidFill>
                <a:effectLst/>
                <a:uLnTx/>
                <a:uFillTx/>
                <a:latin typeface="Calibri"/>
                <a:ea typeface="+mn-ea"/>
                <a:cs typeface="Calibri"/>
              </a:rPr>
              <a:t>statutes </a:t>
            </a:r>
            <a:r>
              <a:rPr kumimoji="0" sz="1400" b="0" i="0" u="none" strike="noStrike" kern="1200" cap="none" spc="-5" normalizeH="0" baseline="0" noProof="0" dirty="0">
                <a:ln>
                  <a:noFill/>
                </a:ln>
                <a:solidFill>
                  <a:prstClr val="black"/>
                </a:solidFill>
                <a:effectLst/>
                <a:uLnTx/>
                <a:uFillTx/>
                <a:latin typeface="Calibri"/>
                <a:ea typeface="+mn-ea"/>
                <a:cs typeface="Calibri"/>
              </a:rPr>
              <a:t>or commission of </a:t>
            </a:r>
            <a:r>
              <a:rPr kumimoji="0" sz="1400" b="0" i="0" u="none" strike="noStrike" kern="1200" cap="none" spc="-10" normalizeH="0" baseline="0" noProof="0" dirty="0">
                <a:ln>
                  <a:noFill/>
                </a:ln>
                <a:solidFill>
                  <a:prstClr val="black"/>
                </a:solidFill>
                <a:effectLst/>
                <a:uLnTx/>
                <a:uFillTx/>
                <a:latin typeface="Calibri"/>
                <a:ea typeface="+mn-ea"/>
                <a:cs typeface="Calibri"/>
              </a:rPr>
              <a:t>embezzlement, theft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25" normalizeH="0" baseline="0" noProof="0" dirty="0" smtClean="0">
                <a:ln>
                  <a:noFill/>
                </a:ln>
                <a:solidFill>
                  <a:prstClr val="black"/>
                </a:solidFill>
                <a:effectLst/>
                <a:uLnTx/>
                <a:uFillTx/>
                <a:latin typeface="Calibri"/>
                <a:ea typeface="+mn-ea"/>
                <a:cs typeface="Calibri"/>
              </a:rPr>
              <a:t>forgery</a:t>
            </a:r>
            <a:r>
              <a:rPr kumimoji="0" sz="1400" b="0" i="0" u="none" strike="noStrike" kern="1200" cap="none" spc="-25" normalizeH="0" baseline="0" noProof="0" dirty="0">
                <a:ln>
                  <a:noFill/>
                </a:ln>
                <a:solidFill>
                  <a:prstClr val="black"/>
                </a:solidFill>
                <a:effectLst/>
                <a:uLnTx/>
                <a:uFillTx/>
                <a:latin typeface="Calibri"/>
                <a:ea typeface="+mn-ea"/>
                <a:cs typeface="Calibri"/>
              </a:rPr>
              <a:t>, </a:t>
            </a:r>
            <a:r>
              <a:rPr kumimoji="0" sz="1400" b="0" i="0" u="none" strike="noStrike" kern="1200" cap="none" spc="-20" normalizeH="0" baseline="0" noProof="0" dirty="0">
                <a:ln>
                  <a:noFill/>
                </a:ln>
                <a:solidFill>
                  <a:prstClr val="black"/>
                </a:solidFill>
                <a:effectLst/>
                <a:uLnTx/>
                <a:uFillTx/>
                <a:latin typeface="Calibri"/>
                <a:ea typeface="+mn-ea"/>
                <a:cs typeface="Calibri"/>
              </a:rPr>
              <a:t>bribery, </a:t>
            </a:r>
            <a:r>
              <a:rPr kumimoji="0" sz="1400" b="0" i="0" u="none" strike="noStrike" kern="1200" cap="none" spc="-10" normalizeH="0" baseline="0" noProof="0" dirty="0">
                <a:ln>
                  <a:noFill/>
                </a:ln>
                <a:solidFill>
                  <a:prstClr val="black"/>
                </a:solidFill>
                <a:effectLst/>
                <a:uLnTx/>
                <a:uFillTx/>
                <a:latin typeface="Calibri"/>
                <a:ea typeface="+mn-ea"/>
                <a:cs typeface="Calibri"/>
              </a:rPr>
              <a:t>falsification </a:t>
            </a:r>
            <a:r>
              <a:rPr kumimoji="0" sz="1400" b="0" i="0" u="none" strike="noStrike" kern="1200" cap="none" spc="-5" normalizeH="0" baseline="0" noProof="0" dirty="0">
                <a:ln>
                  <a:noFill/>
                </a:ln>
                <a:solidFill>
                  <a:prstClr val="black"/>
                </a:solidFill>
                <a:effectLst/>
                <a:uLnTx/>
                <a:uFillTx/>
                <a:latin typeface="Calibri"/>
                <a:ea typeface="+mn-ea"/>
                <a:cs typeface="Calibri"/>
              </a:rPr>
              <a:t>or destruction of </a:t>
            </a:r>
            <a:r>
              <a:rPr kumimoji="0" sz="1400" b="0" i="0" u="none" strike="noStrike" kern="1200" cap="none" spc="-10" normalizeH="0" baseline="0" noProof="0" dirty="0">
                <a:ln>
                  <a:noFill/>
                </a:ln>
                <a:solidFill>
                  <a:prstClr val="black"/>
                </a:solidFill>
                <a:effectLst/>
                <a:uLnTx/>
                <a:uFillTx/>
                <a:latin typeface="Calibri"/>
                <a:ea typeface="+mn-ea"/>
                <a:cs typeface="Calibri"/>
              </a:rPr>
              <a:t>records, </a:t>
            </a:r>
            <a:r>
              <a:rPr kumimoji="0" sz="1400" b="0" i="0" u="none" strike="noStrike" kern="1200" cap="none" spc="-5" normalizeH="0" baseline="0" noProof="0" dirty="0">
                <a:ln>
                  <a:noFill/>
                </a:ln>
                <a:solidFill>
                  <a:prstClr val="black"/>
                </a:solidFill>
                <a:effectLst/>
                <a:uLnTx/>
                <a:uFillTx/>
                <a:latin typeface="Calibri"/>
                <a:ea typeface="+mn-ea"/>
                <a:cs typeface="Calibri"/>
              </a:rPr>
              <a:t>making </a:t>
            </a:r>
            <a:r>
              <a:rPr kumimoji="0" sz="1400" b="0" i="0" u="none" strike="noStrike" kern="1200" cap="none" spc="-10" normalizeH="0" baseline="0" noProof="0" dirty="0">
                <a:ln>
                  <a:noFill/>
                </a:ln>
                <a:solidFill>
                  <a:prstClr val="black"/>
                </a:solidFill>
                <a:effectLst/>
                <a:uLnTx/>
                <a:uFillTx/>
                <a:latin typeface="Calibri"/>
                <a:ea typeface="+mn-ea"/>
                <a:cs typeface="Calibri"/>
              </a:rPr>
              <a:t>false statements, </a:t>
            </a:r>
            <a:r>
              <a:rPr kumimoji="0" sz="1400" b="0" i="0" u="none" strike="noStrike" kern="1200" cap="none" spc="-5" normalizeH="0" baseline="0" noProof="0" dirty="0">
                <a:ln>
                  <a:noFill/>
                </a:ln>
                <a:solidFill>
                  <a:prstClr val="black"/>
                </a:solidFill>
                <a:effectLst/>
                <a:uLnTx/>
                <a:uFillTx/>
                <a:latin typeface="Calibri"/>
                <a:ea typeface="+mn-ea"/>
                <a:cs typeface="Calibri"/>
              </a:rPr>
              <a:t>or </a:t>
            </a:r>
            <a:r>
              <a:rPr kumimoji="0" sz="1400" b="0" i="0" u="none" strike="noStrike" kern="1200" cap="none" spc="-10" normalizeH="0" baseline="0" noProof="0" dirty="0">
                <a:ln>
                  <a:noFill/>
                </a:ln>
                <a:solidFill>
                  <a:prstClr val="black"/>
                </a:solidFill>
                <a:effectLst/>
                <a:uLnTx/>
                <a:uFillTx/>
                <a:latin typeface="Calibri"/>
                <a:ea typeface="+mn-ea"/>
                <a:cs typeface="Calibri"/>
              </a:rPr>
              <a:t>receiving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stolen</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property</a:t>
            </a:r>
            <a:r>
              <a:rPr lang="en-US" sz="1400" spc="-10" dirty="0">
                <a:solidFill>
                  <a:prstClr val="black"/>
                </a:solidFill>
                <a:latin typeface="Calibri"/>
                <a:cs typeface="Calibri"/>
              </a:rPr>
              <a: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54013" marR="198755" lvl="0" indent="-354013" algn="l" defTabSz="914400" rtl="0" eaLnBrk="1" fontAlgn="auto" latinLnBrk="0" hangingPunct="1">
              <a:spcBef>
                <a:spcPts val="600"/>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A.5.1.3. </a:t>
            </a:r>
            <a:r>
              <a:rPr kumimoji="0" sz="1400" b="0" i="0" u="none" strike="noStrike" kern="1200" cap="none" spc="-10" normalizeH="0" baseline="0" noProof="0" dirty="0">
                <a:ln>
                  <a:noFill/>
                </a:ln>
                <a:solidFill>
                  <a:prstClr val="black"/>
                </a:solidFill>
                <a:effectLst/>
                <a:uLnTx/>
                <a:uFillTx/>
                <a:latin typeface="Calibri"/>
                <a:ea typeface="+mn-ea"/>
                <a:cs typeface="Calibri"/>
              </a:rPr>
              <a:t>Are </a:t>
            </a:r>
            <a:r>
              <a:rPr kumimoji="0" sz="1400" b="0" i="0" u="none" strike="noStrike" kern="1200" cap="none" spc="-5" normalizeH="0" baseline="0" noProof="0" dirty="0">
                <a:ln>
                  <a:noFill/>
                </a:ln>
                <a:solidFill>
                  <a:prstClr val="black"/>
                </a:solidFill>
                <a:effectLst/>
                <a:uLnTx/>
                <a:uFillTx/>
                <a:latin typeface="Calibri"/>
                <a:ea typeface="+mn-ea"/>
                <a:cs typeface="Calibri"/>
              </a:rPr>
              <a:t>not </a:t>
            </a:r>
            <a:r>
              <a:rPr kumimoji="0" sz="1400" b="0" i="0" u="none" strike="noStrike" kern="1200" cap="none" spc="-10" normalizeH="0" baseline="0" noProof="0" dirty="0">
                <a:ln>
                  <a:noFill/>
                </a:ln>
                <a:solidFill>
                  <a:prstClr val="black"/>
                </a:solidFill>
                <a:effectLst/>
                <a:uLnTx/>
                <a:uFillTx/>
                <a:latin typeface="Calibri"/>
                <a:ea typeface="+mn-ea"/>
                <a:cs typeface="Calibri"/>
              </a:rPr>
              <a:t>presently indicted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5" normalizeH="0" baseline="0" noProof="0" dirty="0">
                <a:ln>
                  <a:noFill/>
                </a:ln>
                <a:solidFill>
                  <a:prstClr val="black"/>
                </a:solidFill>
                <a:effectLst/>
                <a:uLnTx/>
                <a:uFillTx/>
                <a:latin typeface="Calibri"/>
                <a:ea typeface="+mn-ea"/>
                <a:cs typeface="Calibri"/>
              </a:rPr>
              <a:t>or otherwise criminally or civilly </a:t>
            </a:r>
            <a:r>
              <a:rPr kumimoji="0" sz="1400" b="0" i="0" u="none" strike="noStrike" kern="1200" cap="none" spc="-10" normalizeH="0" baseline="0" noProof="0" dirty="0">
                <a:ln>
                  <a:noFill/>
                </a:ln>
                <a:solidFill>
                  <a:prstClr val="black"/>
                </a:solidFill>
                <a:effectLst/>
                <a:uLnTx/>
                <a:uFillTx/>
                <a:latin typeface="Calibri"/>
                <a:ea typeface="+mn-ea"/>
                <a:cs typeface="Calibri"/>
              </a:rPr>
              <a:t>charged by </a:t>
            </a:r>
            <a:r>
              <a:rPr kumimoji="0" sz="1400" b="0" i="0" u="none" strike="noStrike" kern="1200" cap="none" spc="-5" normalizeH="0" baseline="0" noProof="0" dirty="0">
                <a:ln>
                  <a:noFill/>
                </a:ln>
                <a:solidFill>
                  <a:prstClr val="black"/>
                </a:solidFill>
                <a:effectLst/>
                <a:uLnTx/>
                <a:uFillTx/>
                <a:latin typeface="Calibri"/>
                <a:ea typeface="+mn-ea"/>
                <a:cs typeface="Calibri"/>
              </a:rPr>
              <a:t>a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governmental</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entity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f</a:t>
            </a:r>
            <a:r>
              <a:rPr kumimoji="0" sz="1400" b="0" i="0" u="none" strike="noStrike" kern="1200" cap="none" spc="-10" normalizeH="0" baseline="0" noProof="0" dirty="0" smtClean="0">
                <a:ln>
                  <a:noFill/>
                </a:ln>
                <a:solidFill>
                  <a:prstClr val="black"/>
                </a:solidFill>
                <a:effectLst/>
                <a:uLnTx/>
                <a:uFillTx/>
                <a:latin typeface="Calibri"/>
                <a:ea typeface="+mn-ea"/>
                <a:cs typeface="Calibri"/>
              </a:rPr>
              <a:t>ederal</a:t>
            </a:r>
            <a:r>
              <a:rPr kumimoji="0" sz="1400" b="0" i="0" u="none" strike="noStrike" kern="1200" cap="none" spc="-10" normalizeH="0" baseline="0" noProof="0" dirty="0">
                <a:ln>
                  <a:noFill/>
                </a:ln>
                <a:solidFill>
                  <a:prstClr val="black"/>
                </a:solidFill>
                <a:effectLst/>
                <a:uLnTx/>
                <a:uFillTx/>
                <a:latin typeface="Calibri"/>
                <a:ea typeface="+mn-ea"/>
                <a:cs typeface="Calibri"/>
              </a:rPr>
              <a:t>,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s</a:t>
            </a:r>
            <a:r>
              <a:rPr kumimoji="0" sz="1400" b="0" i="0" u="none" strike="noStrike" kern="1200" cap="none" spc="-10" normalizeH="0" baseline="0" noProof="0" dirty="0" smtClean="0">
                <a:ln>
                  <a:noFill/>
                </a:ln>
                <a:solidFill>
                  <a:prstClr val="black"/>
                </a:solidFill>
                <a:effectLst/>
                <a:uLnTx/>
                <a:uFillTx/>
                <a:latin typeface="Calibri"/>
                <a:ea typeface="+mn-ea"/>
                <a:cs typeface="Calibri"/>
              </a:rPr>
              <a:t>tate</a:t>
            </a:r>
            <a:r>
              <a:rPr kumimoji="0" lang="en-US" sz="1400" b="0" i="0" u="none" strike="noStrike" kern="1200" cap="none" spc="-10" normalizeH="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or </a:t>
            </a:r>
            <a:r>
              <a:rPr kumimoji="0" sz="1400" b="0" i="0" u="none" strike="noStrike" kern="1200" cap="none" spc="-5" normalizeH="0" baseline="0" noProof="0" dirty="0">
                <a:ln>
                  <a:noFill/>
                </a:ln>
                <a:solidFill>
                  <a:prstClr val="black"/>
                </a:solidFill>
                <a:effectLst/>
                <a:uLnTx/>
                <a:uFillTx/>
                <a:latin typeface="Calibri"/>
                <a:ea typeface="+mn-ea"/>
                <a:cs typeface="Calibri"/>
              </a:rPr>
              <a:t>local) with commission of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5" normalizeH="0" baseline="0" noProof="0" dirty="0">
                <a:ln>
                  <a:noFill/>
                </a:ln>
                <a:solidFill>
                  <a:prstClr val="black"/>
                </a:solidFill>
                <a:effectLst/>
                <a:uLnTx/>
                <a:uFillTx/>
                <a:latin typeface="Calibri"/>
                <a:ea typeface="+mn-ea"/>
                <a:cs typeface="Calibri"/>
              </a:rPr>
              <a:t>of the </a:t>
            </a:r>
            <a:r>
              <a:rPr kumimoji="0" sz="1400" b="0" i="0" u="none" strike="noStrike" kern="1200" cap="none" spc="-10" normalizeH="0" baseline="0" noProof="0" dirty="0">
                <a:ln>
                  <a:noFill/>
                </a:ln>
                <a:solidFill>
                  <a:prstClr val="black"/>
                </a:solidFill>
                <a:effectLst/>
                <a:uLnTx/>
                <a:uFillTx/>
                <a:latin typeface="Calibri"/>
                <a:ea typeface="+mn-ea"/>
                <a:cs typeface="Calibri"/>
              </a:rPr>
              <a:t>offenses enumerated </a:t>
            </a:r>
            <a:r>
              <a:rPr kumimoji="0" sz="1400" b="0" i="0" u="none" strike="noStrike" kern="1200" cap="none" spc="-5" normalizeH="0" baseline="0" noProof="0" dirty="0">
                <a:ln>
                  <a:noFill/>
                </a:ln>
                <a:solidFill>
                  <a:prstClr val="black"/>
                </a:solidFill>
                <a:effectLst/>
                <a:uLnTx/>
                <a:uFillTx/>
                <a:latin typeface="Calibri"/>
                <a:ea typeface="+mn-ea"/>
                <a:cs typeface="Calibri"/>
              </a:rPr>
              <a:t>in</a:t>
            </a:r>
            <a:r>
              <a:rPr kumimoji="0" sz="1400" b="0" i="0" u="none" strike="noStrike" kern="1200" cap="none" spc="185"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paragraph</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A.5.1.2</a:t>
            </a:r>
            <a:r>
              <a:rPr kumimoji="0" sz="1400" b="0" i="0" u="none" strike="noStrike" kern="1200" cap="none" spc="-5" normalizeH="0" baseline="0" noProof="0" dirty="0">
                <a:ln>
                  <a:noFill/>
                </a:ln>
                <a:solidFill>
                  <a:prstClr val="black"/>
                </a:solidFill>
                <a:effectLst/>
                <a:uLnTx/>
                <a:uFillTx/>
                <a:latin typeface="Calibri"/>
                <a:ea typeface="+mn-ea"/>
                <a:cs typeface="Calibri"/>
              </a:rPr>
              <a:t>. of this </a:t>
            </a:r>
            <a:r>
              <a:rPr kumimoji="0" sz="1400" b="0" i="0" u="none" strike="noStrike" kern="1200" cap="none" spc="-5" normalizeH="0" baseline="0" noProof="0" dirty="0" smtClean="0">
                <a:ln>
                  <a:noFill/>
                </a:ln>
                <a:solidFill>
                  <a:prstClr val="black"/>
                </a:solidFill>
                <a:effectLst/>
                <a:uLnTx/>
                <a:uFillTx/>
                <a:latin typeface="Calibri"/>
                <a:ea typeface="+mn-ea"/>
                <a:cs typeface="Calibri"/>
              </a:rPr>
              <a:t>certification</a:t>
            </a:r>
            <a:r>
              <a:rPr lang="en-US" sz="1400" spc="-5" dirty="0">
                <a:solidFill>
                  <a:prstClr val="black"/>
                </a:solidFill>
                <a:latin typeface="Calibri"/>
                <a:cs typeface="Calibri"/>
              </a:rPr>
              <a: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54013" marR="230504" lvl="0" indent="-354013" algn="l" defTabSz="914400" rtl="0" eaLnBrk="1" fontAlgn="auto" latinLnBrk="0" hangingPunct="1">
              <a:spcBef>
                <a:spcPts val="600"/>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A.5.1.4. </a:t>
            </a:r>
            <a:r>
              <a:rPr kumimoji="0" sz="1400" b="0" i="0" u="none" strike="noStrike" kern="1200" cap="none" spc="-15" normalizeH="0" baseline="0" noProof="0" dirty="0">
                <a:ln>
                  <a:noFill/>
                </a:ln>
                <a:solidFill>
                  <a:prstClr val="black"/>
                </a:solidFill>
                <a:effectLst/>
                <a:uLnTx/>
                <a:uFillTx/>
                <a:latin typeface="Calibri"/>
                <a:ea typeface="+mn-ea"/>
                <a:cs typeface="Calibri"/>
              </a:rPr>
              <a:t>Have </a:t>
            </a:r>
            <a:r>
              <a:rPr kumimoji="0" sz="1400" b="0" i="0" u="none" strike="noStrike" kern="1200" cap="none" spc="-5" normalizeH="0" baseline="0" noProof="0" dirty="0">
                <a:ln>
                  <a:noFill/>
                </a:ln>
                <a:solidFill>
                  <a:prstClr val="black"/>
                </a:solidFill>
                <a:effectLst/>
                <a:uLnTx/>
                <a:uFillTx/>
                <a:latin typeface="Calibri"/>
                <a:ea typeface="+mn-ea"/>
                <a:cs typeface="Calibri"/>
              </a:rPr>
              <a:t>not within a </a:t>
            </a:r>
            <a:r>
              <a:rPr kumimoji="0" sz="1400" b="0" i="0" u="none" strike="noStrike" kern="1200" cap="none" spc="-10" normalizeH="0" baseline="0" noProof="0" dirty="0">
                <a:ln>
                  <a:noFill/>
                </a:ln>
                <a:solidFill>
                  <a:prstClr val="black"/>
                </a:solidFill>
                <a:effectLst/>
                <a:uLnTx/>
                <a:uFillTx/>
                <a:latin typeface="Calibri"/>
                <a:ea typeface="+mn-ea"/>
                <a:cs typeface="Calibri"/>
              </a:rPr>
              <a:t>three-year </a:t>
            </a:r>
            <a:r>
              <a:rPr kumimoji="0" sz="1400" b="0" i="0" u="none" strike="noStrike" kern="1200" cap="none" spc="-5" normalizeH="0" baseline="0" noProof="0" dirty="0">
                <a:ln>
                  <a:noFill/>
                </a:ln>
                <a:solidFill>
                  <a:prstClr val="black"/>
                </a:solidFill>
                <a:effectLst/>
                <a:uLnTx/>
                <a:uFillTx/>
                <a:latin typeface="Calibri"/>
                <a:ea typeface="+mn-ea"/>
                <a:cs typeface="Calibri"/>
              </a:rPr>
              <a:t>period </a:t>
            </a:r>
            <a:r>
              <a:rPr kumimoji="0" sz="1400" b="0" i="0" u="none" strike="noStrike" kern="1200" cap="none" spc="-10" normalizeH="0" baseline="0" noProof="0" dirty="0">
                <a:ln>
                  <a:noFill/>
                </a:ln>
                <a:solidFill>
                  <a:prstClr val="black"/>
                </a:solidFill>
                <a:effectLst/>
                <a:uLnTx/>
                <a:uFillTx/>
                <a:latin typeface="Calibri"/>
                <a:ea typeface="+mn-ea"/>
                <a:cs typeface="Calibri"/>
              </a:rPr>
              <a:t>preceding </a:t>
            </a:r>
            <a:r>
              <a:rPr kumimoji="0" sz="1400" b="0" i="0" u="none" strike="noStrike" kern="1200" cap="none" spc="-5" normalizeH="0" baseline="0" noProof="0" dirty="0">
                <a:ln>
                  <a:noFill/>
                </a:ln>
                <a:solidFill>
                  <a:prstClr val="black"/>
                </a:solidFill>
                <a:effectLst/>
                <a:uLnTx/>
                <a:uFillTx/>
                <a:latin typeface="Calibri"/>
                <a:ea typeface="+mn-ea"/>
                <a:cs typeface="Calibri"/>
              </a:rPr>
              <a:t>this </a:t>
            </a:r>
            <a:r>
              <a:rPr kumimoji="0" sz="1400" b="0" i="0" u="none" strike="noStrike" kern="1200" cap="none" spc="-10" normalizeH="0" baseline="0" noProof="0" dirty="0">
                <a:ln>
                  <a:noFill/>
                </a:ln>
                <a:solidFill>
                  <a:prstClr val="black"/>
                </a:solidFill>
                <a:effectLst/>
                <a:uLnTx/>
                <a:uFillTx/>
                <a:latin typeface="Calibri"/>
                <a:ea typeface="+mn-ea"/>
                <a:cs typeface="Calibri"/>
              </a:rPr>
              <a:t>application/proposal </a:t>
            </a:r>
            <a:r>
              <a:rPr kumimoji="0" sz="1400" b="0" i="0" u="none" strike="noStrike" kern="1200" cap="none" spc="-5" normalizeH="0" baseline="0" noProof="0" dirty="0">
                <a:ln>
                  <a:noFill/>
                </a:ln>
                <a:solidFill>
                  <a:prstClr val="black"/>
                </a:solidFill>
                <a:effectLst/>
                <a:uLnTx/>
                <a:uFillTx/>
                <a:latin typeface="Calibri"/>
                <a:ea typeface="+mn-ea"/>
                <a:cs typeface="Calibri"/>
              </a:rPr>
              <a:t>had one or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more</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public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f</a:t>
            </a:r>
            <a:r>
              <a:rPr kumimoji="0" sz="1400" b="0" i="0" u="none" strike="noStrike" kern="1200" cap="none" spc="-10" normalizeH="0" baseline="0" noProof="0" dirty="0" smtClean="0">
                <a:ln>
                  <a:noFill/>
                </a:ln>
                <a:solidFill>
                  <a:prstClr val="black"/>
                </a:solidFill>
                <a:effectLst/>
                <a:uLnTx/>
                <a:uFillTx/>
                <a:latin typeface="Calibri"/>
                <a:ea typeface="+mn-ea"/>
                <a:cs typeface="Calibri"/>
              </a:rPr>
              <a:t>ederal</a:t>
            </a:r>
            <a:r>
              <a:rPr kumimoji="0" sz="1400" b="0" i="0" u="none" strike="noStrike" kern="1200" cap="none" spc="-10" normalizeH="0" baseline="0" noProof="0" dirty="0">
                <a:ln>
                  <a:noFill/>
                </a:ln>
                <a:solidFill>
                  <a:prstClr val="black"/>
                </a:solidFill>
                <a:effectLst/>
                <a:uLnTx/>
                <a:uFillTx/>
                <a:latin typeface="Calibri"/>
                <a:ea typeface="+mn-ea"/>
                <a:cs typeface="Calibri"/>
              </a:rPr>
              <a:t>,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s</a:t>
            </a:r>
            <a:r>
              <a:rPr kumimoji="0" sz="1400" b="0" i="0" u="none" strike="noStrike" kern="1200" cap="none" spc="-10" normalizeH="0" baseline="0" noProof="0" dirty="0" smtClean="0">
                <a:ln>
                  <a:noFill/>
                </a:ln>
                <a:solidFill>
                  <a:prstClr val="black"/>
                </a:solidFill>
                <a:effectLst/>
                <a:uLnTx/>
                <a:uFillTx/>
                <a:latin typeface="Calibri"/>
                <a:ea typeface="+mn-ea"/>
                <a:cs typeface="Calibri"/>
              </a:rPr>
              <a:t>tate </a:t>
            </a:r>
            <a:r>
              <a:rPr kumimoji="0" sz="1400" b="0" i="0" u="none" strike="noStrike" kern="1200" cap="none" spc="-5" normalizeH="0" baseline="0" noProof="0" dirty="0">
                <a:ln>
                  <a:noFill/>
                </a:ln>
                <a:solidFill>
                  <a:prstClr val="black"/>
                </a:solidFill>
                <a:effectLst/>
                <a:uLnTx/>
                <a:uFillTx/>
                <a:latin typeface="Calibri"/>
                <a:ea typeface="+mn-ea"/>
                <a:cs typeface="Calibri"/>
              </a:rPr>
              <a:t>or local) </a:t>
            </a:r>
            <a:r>
              <a:rPr kumimoji="0" sz="1400" b="0" i="0" u="none" strike="noStrike" kern="1200" cap="none" spc="-10" normalizeH="0" baseline="0" noProof="0" dirty="0">
                <a:ln>
                  <a:noFill/>
                </a:ln>
                <a:solidFill>
                  <a:prstClr val="black"/>
                </a:solidFill>
                <a:effectLst/>
                <a:uLnTx/>
                <a:uFillTx/>
                <a:latin typeface="Calibri"/>
                <a:ea typeface="+mn-ea"/>
                <a:cs typeface="Calibri"/>
              </a:rPr>
              <a:t>contracts terminated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5" normalizeH="0" baseline="0" noProof="0" dirty="0">
                <a:ln>
                  <a:noFill/>
                </a:ln>
                <a:solidFill>
                  <a:prstClr val="black"/>
                </a:solidFill>
                <a:effectLst/>
                <a:uLnTx/>
                <a:uFillTx/>
                <a:latin typeface="Calibri"/>
                <a:ea typeface="+mn-ea"/>
                <a:cs typeface="Calibri"/>
              </a:rPr>
              <a:t>cause or</a:t>
            </a:r>
            <a:r>
              <a:rPr kumimoji="0" sz="1400" b="0" i="0" u="none" strike="noStrike" kern="1200" cap="none" spc="130"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default.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54013" marR="212725" lvl="0" indent="-354013" algn="l" defTabSz="914400" rtl="0" eaLnBrk="1" fontAlgn="auto" latinLnBrk="0" hangingPunct="1">
              <a:spcBef>
                <a:spcPts val="600"/>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A.5.2. </a:t>
            </a:r>
            <a:r>
              <a:rPr kumimoji="0" sz="1400" b="0" i="0" u="none" strike="noStrike" kern="1200" cap="none" spc="-10" normalizeH="0" baseline="0" noProof="0" dirty="0">
                <a:ln>
                  <a:noFill/>
                </a:ln>
                <a:solidFill>
                  <a:prstClr val="black"/>
                </a:solidFill>
                <a:effectLst/>
                <a:uLnTx/>
                <a:uFillTx/>
                <a:latin typeface="Calibri"/>
                <a:ea typeface="+mn-ea"/>
                <a:cs typeface="Calibri"/>
              </a:rPr>
              <a:t>Where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prospective </a:t>
            </a:r>
            <a:r>
              <a:rPr kumimoji="0" sz="1400" b="0" i="0" u="none" strike="noStrike" kern="1200" cap="none" spc="-5" normalizeH="0" baseline="0" noProof="0" dirty="0">
                <a:ln>
                  <a:noFill/>
                </a:ln>
                <a:solidFill>
                  <a:prstClr val="black"/>
                </a:solidFill>
                <a:effectLst/>
                <a:uLnTx/>
                <a:uFillTx/>
                <a:latin typeface="Calibri"/>
                <a:ea typeface="+mn-ea"/>
                <a:cs typeface="Calibri"/>
              </a:rPr>
              <a:t>primary participant is unable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certify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5" normalizeH="0" baseline="0" noProof="0" dirty="0">
                <a:ln>
                  <a:noFill/>
                </a:ln>
                <a:solidFill>
                  <a:prstClr val="black"/>
                </a:solidFill>
                <a:effectLst/>
                <a:uLnTx/>
                <a:uFillTx/>
                <a:latin typeface="Calibri"/>
                <a:ea typeface="+mn-ea"/>
                <a:cs typeface="Calibri"/>
              </a:rPr>
              <a:t>of the </a:t>
            </a:r>
            <a:r>
              <a:rPr kumimoji="0" sz="1400" b="0" i="0" u="none" strike="noStrike" kern="1200" cap="none" spc="-10" normalizeH="0" baseline="0" noProof="0" dirty="0">
                <a:ln>
                  <a:noFill/>
                </a:ln>
                <a:solidFill>
                  <a:prstClr val="black"/>
                </a:solidFill>
                <a:effectLst/>
                <a:uLnTx/>
                <a:uFillTx/>
                <a:latin typeface="Calibri"/>
                <a:ea typeface="+mn-ea"/>
                <a:cs typeface="Calibri"/>
              </a:rPr>
              <a:t>statements </a:t>
            </a:r>
            <a:r>
              <a:rPr kumimoji="0" sz="1400" b="0" i="0" u="none" strike="noStrike" kern="1200" cap="none" spc="-5" normalizeH="0" baseline="0" noProof="0" dirty="0">
                <a:ln>
                  <a:noFill/>
                </a:ln>
                <a:solidFill>
                  <a:prstClr val="black"/>
                </a:solidFill>
                <a:effectLst/>
                <a:uLnTx/>
                <a:uFillTx/>
                <a:latin typeface="Calibri"/>
                <a:ea typeface="+mn-ea"/>
                <a:cs typeface="Calibri"/>
              </a:rPr>
              <a:t>in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this</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certification</a:t>
            </a:r>
            <a:r>
              <a:rPr kumimoji="0" sz="1400" b="0" i="0" u="none" strike="noStrike" kern="1200" cap="none" spc="-1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such </a:t>
            </a:r>
            <a:r>
              <a:rPr kumimoji="0" sz="1400" b="0" i="0" u="none" strike="noStrike" kern="1200" cap="none" spc="-10" normalizeH="0" baseline="0" noProof="0" dirty="0">
                <a:ln>
                  <a:noFill/>
                </a:ln>
                <a:solidFill>
                  <a:prstClr val="black"/>
                </a:solidFill>
                <a:effectLst/>
                <a:uLnTx/>
                <a:uFillTx/>
                <a:latin typeface="Calibri"/>
                <a:ea typeface="+mn-ea"/>
                <a:cs typeface="Calibri"/>
              </a:rPr>
              <a:t>prospective </a:t>
            </a:r>
            <a:r>
              <a:rPr kumimoji="0" sz="1400" b="0" i="0" u="none" strike="noStrike" kern="1200" cap="none" spc="-5" normalizeH="0" baseline="0" noProof="0" dirty="0">
                <a:ln>
                  <a:noFill/>
                </a:ln>
                <a:solidFill>
                  <a:prstClr val="black"/>
                </a:solidFill>
                <a:effectLst/>
                <a:uLnTx/>
                <a:uFillTx/>
                <a:latin typeface="Calibri"/>
                <a:ea typeface="+mn-ea"/>
                <a:cs typeface="Calibri"/>
              </a:rPr>
              <a:t>participant shall </a:t>
            </a:r>
            <a:r>
              <a:rPr kumimoji="0" sz="1400" b="0" i="0" u="none" strike="noStrike" kern="1200" cap="none" spc="-10" normalizeH="0" baseline="0" noProof="0" dirty="0">
                <a:ln>
                  <a:noFill/>
                </a:ln>
                <a:solidFill>
                  <a:prstClr val="black"/>
                </a:solidFill>
                <a:effectLst/>
                <a:uLnTx/>
                <a:uFillTx/>
                <a:latin typeface="Calibri"/>
                <a:ea typeface="+mn-ea"/>
                <a:cs typeface="Calibri"/>
              </a:rPr>
              <a:t>attach </a:t>
            </a:r>
            <a:r>
              <a:rPr kumimoji="0" sz="1400" b="0" i="0" u="none" strike="noStrike" kern="1200" cap="none" spc="-5" normalizeH="0" baseline="0" noProof="0" dirty="0">
                <a:ln>
                  <a:noFill/>
                </a:ln>
                <a:solidFill>
                  <a:prstClr val="black"/>
                </a:solidFill>
                <a:effectLst/>
                <a:uLnTx/>
                <a:uFillTx/>
                <a:latin typeface="Calibri"/>
                <a:ea typeface="+mn-ea"/>
                <a:cs typeface="Calibri"/>
              </a:rPr>
              <a:t>an explanation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its solicitation</a:t>
            </a:r>
            <a:r>
              <a:rPr kumimoji="0" sz="1400" b="0" i="0" u="none" strike="noStrike" kern="1200" cap="none" spc="290"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response.</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R="0" lvl="0" algn="l" defTabSz="914400" rtl="0" eaLnBrk="1" fontAlgn="auto" latinLnBrk="0" hangingPunct="1">
              <a:lnSpc>
                <a:spcPct val="100000"/>
              </a:lnSpc>
              <a:spcBef>
                <a:spcPts val="600"/>
              </a:spcBef>
              <a:spcAft>
                <a:spcPts val="0"/>
              </a:spcAft>
              <a:buClrTx/>
              <a:buSzTx/>
              <a:defRPr/>
            </a:pPr>
            <a:r>
              <a:rPr kumimoji="0" sz="1400" b="1" i="0" strike="noStrike" kern="1200" cap="none" spc="0" normalizeH="0" baseline="0" noProof="0" dirty="0" smtClean="0">
                <a:ln>
                  <a:noFill/>
                </a:ln>
                <a:solidFill>
                  <a:prstClr val="black"/>
                </a:solidFill>
                <a:effectLst/>
                <a:uLnTx/>
                <a:uFill>
                  <a:solidFill>
                    <a:srgbClr val="000000"/>
                  </a:solidFill>
                </a:uFill>
                <a:latin typeface="Calibri"/>
                <a:ea typeface="+mn-ea"/>
                <a:cs typeface="Calibri"/>
              </a:rPr>
              <a:t>A.6</a:t>
            </a:r>
            <a:r>
              <a:rPr kumimoji="0" lang="en-US" sz="1400" b="1" i="0" strike="noStrike" kern="1200" cap="none" spc="0" normalizeH="0" baseline="0" noProof="0" dirty="0" smtClean="0">
                <a:ln>
                  <a:noFill/>
                </a:ln>
                <a:solidFill>
                  <a:prstClr val="black"/>
                </a:solidFill>
                <a:effectLst/>
                <a:uLnTx/>
                <a:uFill>
                  <a:solidFill>
                    <a:srgbClr val="000000"/>
                  </a:solidFill>
                </a:uFill>
                <a:latin typeface="Calibri"/>
                <a:ea typeface="+mn-ea"/>
                <a:cs typeface="Calibri"/>
              </a:rPr>
              <a:t>.</a:t>
            </a:r>
            <a:r>
              <a:rPr kumimoji="0" sz="1400" b="1" i="0" strike="noStrike" kern="1200" cap="none" spc="0" normalizeH="0" baseline="0" noProof="0" dirty="0" smtClean="0">
                <a:ln>
                  <a:noFill/>
                </a:ln>
                <a:solidFill>
                  <a:prstClr val="black"/>
                </a:solidFill>
                <a:effectLst/>
                <a:uLnTx/>
                <a:uFill>
                  <a:solidFill>
                    <a:srgbClr val="000000"/>
                  </a:solidFill>
                </a:uFill>
                <a:latin typeface="Calibri"/>
                <a:ea typeface="+mn-ea"/>
                <a:cs typeface="Calibri"/>
              </a:rPr>
              <a:t> </a:t>
            </a:r>
            <a:r>
              <a:rPr kumimoji="0" sz="1400" b="1" i="0" strike="noStrike" kern="1200" cap="none" spc="0" normalizeH="0" baseline="0" noProof="0" dirty="0">
                <a:ln>
                  <a:noFill/>
                </a:ln>
                <a:solidFill>
                  <a:prstClr val="black"/>
                </a:solidFill>
                <a:effectLst/>
                <a:uLnTx/>
                <a:uFill>
                  <a:solidFill>
                    <a:srgbClr val="000000"/>
                  </a:solidFill>
                </a:uFill>
                <a:latin typeface="Calibri"/>
                <a:ea typeface="+mn-ea"/>
                <a:cs typeface="Calibri"/>
              </a:rPr>
              <a:t>Bid</a:t>
            </a: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 </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Opening</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346075" marR="5080" lvl="0" indent="-346075" algn="l" defTabSz="914400" rtl="0" eaLnBrk="1" fontAlgn="auto" latinLnBrk="0" hangingPunct="1">
              <a:lnSpc>
                <a:spcPts val="1510"/>
              </a:lnSpc>
              <a:spcBef>
                <a:spcPts val="600"/>
              </a:spcBef>
              <a:spcAft>
                <a:spcPts val="0"/>
              </a:spcAft>
              <a:buClrTx/>
              <a:buSzTx/>
              <a:buFont typeface="Arial" panose="020B0604020202020204" pitchFamily="34" charset="0"/>
              <a:buChar char="•"/>
              <a:tabLst/>
              <a:defRPr/>
            </a:pPr>
            <a:r>
              <a:rPr kumimoji="0" sz="1400" b="0" i="0" u="none" strike="noStrike" kern="1200" cap="none" spc="-5" normalizeH="0" baseline="0" noProof="0" dirty="0">
                <a:ln>
                  <a:noFill/>
                </a:ln>
                <a:solidFill>
                  <a:prstClr val="black"/>
                </a:solidFill>
                <a:effectLst/>
                <a:uLnTx/>
                <a:uFillTx/>
                <a:latin typeface="Calibri"/>
                <a:ea typeface="+mn-ea"/>
                <a:cs typeface="Calibri"/>
              </a:rPr>
              <a:t>Sealed bids shall be opened </a:t>
            </a:r>
            <a:r>
              <a:rPr kumimoji="0" sz="1400" b="0" i="0" u="none" strike="noStrike" kern="1200" cap="none" spc="-10" normalizeH="0" baseline="0" noProof="0" dirty="0">
                <a:ln>
                  <a:noFill/>
                </a:ln>
                <a:solidFill>
                  <a:prstClr val="black"/>
                </a:solidFill>
                <a:effectLst/>
                <a:uLnTx/>
                <a:uFillTx/>
                <a:latin typeface="Calibri"/>
                <a:ea typeface="+mn-ea"/>
                <a:cs typeface="Calibri"/>
              </a:rPr>
              <a:t>by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OMES</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at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Frates Building 5005 </a:t>
            </a:r>
            <a:r>
              <a:rPr kumimoji="0" sz="1400" b="0" i="0" u="none" strike="noStrike" kern="1200" cap="none" spc="-5" normalizeH="0" baseline="0" noProof="0" dirty="0" smtClean="0">
                <a:ln>
                  <a:noFill/>
                </a:ln>
                <a:solidFill>
                  <a:prstClr val="black"/>
                </a:solidFill>
                <a:effectLst/>
                <a:uLnTx/>
                <a:uFillTx/>
                <a:latin typeface="Calibri"/>
                <a:ea typeface="+mn-ea"/>
                <a:cs typeface="Calibri"/>
              </a:rPr>
              <a:t>N</a:t>
            </a:r>
            <a:r>
              <a:rPr kumimoji="0" sz="1400" b="0" i="0" u="none" strike="noStrike" kern="1200" cap="none" spc="-5"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Lincoln</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Blvd.</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Oklahoma </a:t>
            </a:r>
            <a:r>
              <a:rPr kumimoji="0" sz="1400" b="0" i="0" u="none" strike="noStrike" kern="1200" cap="none" spc="-25" normalizeH="0" baseline="0" noProof="0" dirty="0">
                <a:ln>
                  <a:noFill/>
                </a:ln>
                <a:solidFill>
                  <a:prstClr val="black"/>
                </a:solidFill>
                <a:effectLst/>
                <a:uLnTx/>
                <a:uFillTx/>
                <a:latin typeface="Calibri"/>
                <a:ea typeface="+mn-ea"/>
                <a:cs typeface="Calibri"/>
              </a:rPr>
              <a:t>City,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Oklahoma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73105</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at </a:t>
            </a:r>
            <a:r>
              <a:rPr kumimoji="0" sz="1400" b="0" i="0" u="none" strike="noStrike" kern="1200" cap="none" spc="-5" normalizeH="0" baseline="0" noProof="0" dirty="0">
                <a:ln>
                  <a:noFill/>
                </a:ln>
                <a:solidFill>
                  <a:prstClr val="black"/>
                </a:solidFill>
                <a:effectLst/>
                <a:uLnTx/>
                <a:uFillTx/>
                <a:latin typeface="Calibri"/>
                <a:ea typeface="+mn-ea"/>
                <a:cs typeface="Calibri"/>
              </a:rPr>
              <a:t>the time and </a:t>
            </a:r>
            <a:r>
              <a:rPr kumimoji="0" sz="1400" b="0" i="0" u="none" strike="noStrike" kern="1200" cap="none" spc="-10" normalizeH="0" baseline="0" noProof="0" dirty="0">
                <a:ln>
                  <a:noFill/>
                </a:ln>
                <a:solidFill>
                  <a:prstClr val="black"/>
                </a:solidFill>
                <a:effectLst/>
                <a:uLnTx/>
                <a:uFillTx/>
                <a:latin typeface="Calibri"/>
                <a:ea typeface="+mn-ea"/>
                <a:cs typeface="Calibri"/>
              </a:rPr>
              <a:t>date </a:t>
            </a:r>
            <a:r>
              <a:rPr kumimoji="0" sz="1400" b="0" i="0" u="none" strike="noStrike" kern="1200" cap="none" spc="-5" normalizeH="0" baseline="0" noProof="0" dirty="0">
                <a:ln>
                  <a:noFill/>
                </a:ln>
                <a:solidFill>
                  <a:prstClr val="black"/>
                </a:solidFill>
                <a:effectLst/>
                <a:uLnTx/>
                <a:uFillTx/>
                <a:latin typeface="Calibri"/>
                <a:ea typeface="+mn-ea"/>
                <a:cs typeface="Calibri"/>
              </a:rPr>
              <a:t>specified in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solicitation </a:t>
            </a:r>
            <a:r>
              <a:rPr kumimoji="0" sz="1400" b="0" i="0" u="none" strike="noStrike" kern="1200" cap="none" spc="-5" normalizeH="0" baseline="0" noProof="0" dirty="0">
                <a:ln>
                  <a:noFill/>
                </a:ln>
                <a:solidFill>
                  <a:prstClr val="black"/>
                </a:solidFill>
                <a:effectLst/>
                <a:uLnTx/>
                <a:uFillTx/>
                <a:latin typeface="Calibri"/>
                <a:ea typeface="+mn-ea"/>
                <a:cs typeface="Calibri"/>
              </a:rPr>
              <a:t>as </a:t>
            </a:r>
            <a:r>
              <a:rPr kumimoji="0" sz="1400" b="0" i="0" u="none" strike="noStrike" kern="1200" cap="none" spc="-10" normalizeH="0" baseline="0" noProof="0" dirty="0">
                <a:ln>
                  <a:noFill/>
                </a:ln>
                <a:solidFill>
                  <a:prstClr val="black"/>
                </a:solidFill>
                <a:effectLst/>
                <a:uLnTx/>
                <a:uFillTx/>
                <a:latin typeface="Calibri"/>
                <a:ea typeface="+mn-ea"/>
                <a:cs typeface="Calibri"/>
              </a:rPr>
              <a:t>Response </a:t>
            </a:r>
            <a:r>
              <a:rPr kumimoji="0" sz="1400" b="0" i="0" u="none" strike="noStrike" kern="1200" cap="none" spc="-5" normalizeH="0" baseline="0" noProof="0" dirty="0">
                <a:ln>
                  <a:noFill/>
                </a:ln>
                <a:solidFill>
                  <a:prstClr val="black"/>
                </a:solidFill>
                <a:effectLst/>
                <a:uLnTx/>
                <a:uFillTx/>
                <a:latin typeface="Calibri"/>
                <a:ea typeface="+mn-ea"/>
                <a:cs typeface="Calibri"/>
              </a:rPr>
              <a:t>Due </a:t>
            </a:r>
            <a:r>
              <a:rPr kumimoji="0" sz="1400" b="0" i="0" u="none" strike="noStrike" kern="1200" cap="none" spc="-10" normalizeH="0" baseline="0" noProof="0" dirty="0">
                <a:ln>
                  <a:noFill/>
                </a:ln>
                <a:solidFill>
                  <a:prstClr val="black"/>
                </a:solidFill>
                <a:effectLst/>
                <a:uLnTx/>
                <a:uFillTx/>
                <a:latin typeface="Calibri"/>
                <a:ea typeface="+mn-ea"/>
                <a:cs typeface="Calibri"/>
              </a:rPr>
              <a:t>Date </a:t>
            </a:r>
            <a:r>
              <a:rPr kumimoji="0" sz="1400" b="0" i="0" u="none" strike="noStrike" kern="1200" cap="none" spc="-5" normalizeH="0" baseline="0" noProof="0" dirty="0">
                <a:ln>
                  <a:noFill/>
                </a:ln>
                <a:solidFill>
                  <a:prstClr val="black"/>
                </a:solidFill>
                <a:effectLst/>
                <a:uLnTx/>
                <a:uFillTx/>
                <a:latin typeface="Calibri"/>
                <a:ea typeface="+mn-ea"/>
                <a:cs typeface="Calibri"/>
              </a:rPr>
              <a:t>and</a:t>
            </a:r>
            <a:r>
              <a:rPr kumimoji="0" sz="1400" b="0" i="0" u="none" strike="noStrike" kern="1200" cap="none" spc="10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Time.</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14</a:t>
            </a:fld>
            <a:endParaRPr lang="en-US" spc="-5" dirty="0">
              <a:solidFill>
                <a:srgbClr val="000000"/>
              </a:solidFill>
            </a:endParaRPr>
          </a:p>
        </p:txBody>
      </p:sp>
      <p:sp>
        <p:nvSpPr>
          <p:cNvPr id="6" name="object 4"/>
          <p:cNvSpPr txBox="1">
            <a:spLocks noGrp="1"/>
          </p:cNvSpPr>
          <p:nvPr>
            <p:ph type="title"/>
          </p:nvPr>
        </p:nvSpPr>
        <p:spPr>
          <a:xfrm>
            <a:off x="553250" y="238169"/>
            <a:ext cx="859075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General Provisions</a:t>
            </a:r>
            <a:endParaRPr sz="3200" dirty="0">
              <a:latin typeface="+mn-lt"/>
              <a:cs typeface="Calibri Light"/>
            </a:endParaRPr>
          </a:p>
        </p:txBody>
      </p:sp>
    </p:spTree>
    <p:extLst>
      <p:ext uri="{BB962C8B-B14F-4D97-AF65-F5344CB8AC3E}">
        <p14:creationId xmlns:p14="http://schemas.microsoft.com/office/powerpoint/2010/main" val="40826949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15</a:t>
            </a:fld>
            <a:endParaRPr lang="en-US" spc="-5" dirty="0">
              <a:solidFill>
                <a:srgbClr val="000000"/>
              </a:solidFill>
            </a:endParaRPr>
          </a:p>
        </p:txBody>
      </p:sp>
      <p:sp>
        <p:nvSpPr>
          <p:cNvPr id="5" name="TextBox 4"/>
          <p:cNvSpPr txBox="1"/>
          <p:nvPr/>
        </p:nvSpPr>
        <p:spPr>
          <a:xfrm>
            <a:off x="706931" y="1106501"/>
            <a:ext cx="7207624" cy="4339650"/>
          </a:xfrm>
          <a:prstGeom prst="rect">
            <a:avLst/>
          </a:prstGeom>
          <a:noFill/>
        </p:spPr>
        <p:txBody>
          <a:bodyPr wrap="square" rtlCol="0">
            <a:spAutoFit/>
          </a:bodyPr>
          <a:lstStyle/>
          <a:p>
            <a:pPr marL="346075" marR="5080" lvl="0" indent="-346075" defTabSz="914400">
              <a:spcBef>
                <a:spcPts val="600"/>
              </a:spcBef>
              <a:defRPr/>
            </a:pPr>
            <a:r>
              <a:rPr lang="en-US" sz="1400" b="1" spc="-10" dirty="0" smtClean="0">
                <a:solidFill>
                  <a:prstClr val="black"/>
                </a:solidFill>
                <a:cs typeface="Calibri"/>
              </a:rPr>
              <a:t>A.7. Open Bid/Open Record</a:t>
            </a:r>
          </a:p>
          <a:p>
            <a:pPr marL="346075" marR="5080" lvl="0" indent="-346075" defTabSz="914400">
              <a:spcBef>
                <a:spcPts val="600"/>
              </a:spcBef>
              <a:buFont typeface="Arial" panose="020B0604020202020204" pitchFamily="34" charset="0"/>
              <a:buChar char="•"/>
              <a:defRPr/>
            </a:pPr>
            <a:r>
              <a:rPr lang="en-US" sz="1400" spc="-10" dirty="0" smtClean="0">
                <a:solidFill>
                  <a:prstClr val="black"/>
                </a:solidFill>
                <a:cs typeface="Calibri"/>
              </a:rPr>
              <a:t>Pursuant </a:t>
            </a:r>
            <a:r>
              <a:rPr lang="en-US" sz="1400" spc="-10" dirty="0">
                <a:solidFill>
                  <a:prstClr val="black"/>
                </a:solidFill>
                <a:cs typeface="Calibri"/>
              </a:rPr>
              <a:t>to </a:t>
            </a:r>
            <a:r>
              <a:rPr lang="en-US" sz="1400" spc="-5" dirty="0">
                <a:solidFill>
                  <a:prstClr val="black"/>
                </a:solidFill>
                <a:cs typeface="Calibri"/>
              </a:rPr>
              <a:t>the Oklahoma Public Open </a:t>
            </a:r>
            <a:r>
              <a:rPr lang="en-US" sz="1400" spc="-10" dirty="0">
                <a:solidFill>
                  <a:prstClr val="black"/>
                </a:solidFill>
                <a:cs typeface="Calibri"/>
              </a:rPr>
              <a:t>Records </a:t>
            </a:r>
            <a:r>
              <a:rPr lang="en-US" sz="1400" spc="-5" dirty="0">
                <a:solidFill>
                  <a:prstClr val="black"/>
                </a:solidFill>
                <a:cs typeface="Calibri"/>
              </a:rPr>
              <a:t>Act, a public bid opening does not </a:t>
            </a:r>
            <a:r>
              <a:rPr lang="en-US" sz="1400" spc="-15" dirty="0">
                <a:solidFill>
                  <a:prstClr val="black"/>
                </a:solidFill>
                <a:cs typeface="Calibri"/>
              </a:rPr>
              <a:t>make </a:t>
            </a:r>
            <a:r>
              <a:rPr lang="en-US" sz="1400" spc="-5" dirty="0">
                <a:solidFill>
                  <a:prstClr val="black"/>
                </a:solidFill>
                <a:cs typeface="Calibri"/>
              </a:rPr>
              <a:t>the bid(s) </a:t>
            </a:r>
            <a:r>
              <a:rPr lang="en-US" sz="1400" spc="-10" dirty="0">
                <a:solidFill>
                  <a:prstClr val="black"/>
                </a:solidFill>
                <a:cs typeface="Calibri"/>
              </a:rPr>
              <a:t>immediately </a:t>
            </a:r>
            <a:r>
              <a:rPr lang="en-US" sz="1400" spc="-5" dirty="0">
                <a:solidFill>
                  <a:prstClr val="black"/>
                </a:solidFill>
                <a:cs typeface="Calibri"/>
              </a:rPr>
              <a:t>accessible </a:t>
            </a:r>
            <a:r>
              <a:rPr lang="en-US" sz="1400" spc="-10" dirty="0">
                <a:solidFill>
                  <a:prstClr val="black"/>
                </a:solidFill>
                <a:cs typeface="Calibri"/>
              </a:rPr>
              <a:t>to </a:t>
            </a:r>
            <a:r>
              <a:rPr lang="en-US" sz="1400" spc="-5" dirty="0">
                <a:solidFill>
                  <a:prstClr val="black"/>
                </a:solidFill>
                <a:cs typeface="Calibri"/>
              </a:rPr>
              <a:t>the public. The </a:t>
            </a:r>
            <a:r>
              <a:rPr lang="en-US" sz="1400" spc="-10" dirty="0">
                <a:solidFill>
                  <a:prstClr val="black"/>
                </a:solidFill>
                <a:cs typeface="Calibri"/>
              </a:rPr>
              <a:t>procurement </a:t>
            </a:r>
            <a:r>
              <a:rPr lang="en-US" sz="1400" spc="-5" dirty="0">
                <a:solidFill>
                  <a:prstClr val="black"/>
                </a:solidFill>
                <a:cs typeface="Calibri"/>
              </a:rPr>
              <a:t>or </a:t>
            </a:r>
            <a:r>
              <a:rPr lang="en-US" sz="1400" spc="-10" dirty="0">
                <a:solidFill>
                  <a:prstClr val="black"/>
                </a:solidFill>
                <a:cs typeface="Calibri"/>
              </a:rPr>
              <a:t>contracting </a:t>
            </a:r>
            <a:r>
              <a:rPr lang="en-US" sz="1400" spc="-5" dirty="0">
                <a:solidFill>
                  <a:prstClr val="black"/>
                </a:solidFill>
                <a:cs typeface="Calibri"/>
              </a:rPr>
              <a:t>agency shall </a:t>
            </a:r>
            <a:r>
              <a:rPr lang="en-US" sz="1400" spc="-15" dirty="0">
                <a:solidFill>
                  <a:prstClr val="black"/>
                </a:solidFill>
                <a:cs typeface="Calibri"/>
              </a:rPr>
              <a:t>keep </a:t>
            </a:r>
            <a:r>
              <a:rPr lang="en-US" sz="1400" spc="-5" dirty="0">
                <a:solidFill>
                  <a:prstClr val="black"/>
                </a:solidFill>
                <a:cs typeface="Calibri"/>
              </a:rPr>
              <a:t>the bid(s) </a:t>
            </a:r>
            <a:r>
              <a:rPr lang="en-US" sz="1400" spc="-10" dirty="0">
                <a:solidFill>
                  <a:prstClr val="black"/>
                </a:solidFill>
                <a:cs typeface="Calibri"/>
              </a:rPr>
              <a:t>confidential, </a:t>
            </a:r>
            <a:r>
              <a:rPr lang="en-US" sz="1400" spc="-5" dirty="0">
                <a:solidFill>
                  <a:prstClr val="black"/>
                </a:solidFill>
                <a:cs typeface="Calibri"/>
              </a:rPr>
              <a:t>and </a:t>
            </a:r>
            <a:r>
              <a:rPr lang="en-US" sz="1400" spc="-10" dirty="0">
                <a:solidFill>
                  <a:prstClr val="black"/>
                </a:solidFill>
                <a:cs typeface="Calibri"/>
              </a:rPr>
              <a:t>provide prompt </a:t>
            </a:r>
            <a:r>
              <a:rPr lang="en-US" sz="1400" spc="-5" dirty="0">
                <a:solidFill>
                  <a:prstClr val="black"/>
                </a:solidFill>
                <a:cs typeface="Calibri"/>
              </a:rPr>
              <a:t>and reasonable access </a:t>
            </a:r>
            <a:r>
              <a:rPr lang="en-US" sz="1400" spc="-10" dirty="0">
                <a:solidFill>
                  <a:prstClr val="black"/>
                </a:solidFill>
                <a:cs typeface="Calibri"/>
              </a:rPr>
              <a:t>to </a:t>
            </a:r>
            <a:r>
              <a:rPr lang="en-US" sz="1400" spc="-5" dirty="0">
                <a:solidFill>
                  <a:prstClr val="black"/>
                </a:solidFill>
                <a:cs typeface="Calibri"/>
              </a:rPr>
              <a:t>the </a:t>
            </a:r>
            <a:r>
              <a:rPr lang="en-US" sz="1400" spc="-10" dirty="0">
                <a:solidFill>
                  <a:prstClr val="black"/>
                </a:solidFill>
                <a:cs typeface="Calibri"/>
              </a:rPr>
              <a:t>records </a:t>
            </a:r>
            <a:r>
              <a:rPr lang="en-US" sz="1400" spc="-5" dirty="0">
                <a:solidFill>
                  <a:prstClr val="black"/>
                </a:solidFill>
                <a:cs typeface="Calibri"/>
              </a:rPr>
              <a:t>only </a:t>
            </a:r>
            <a:r>
              <a:rPr lang="en-US" sz="1400" spc="-10" dirty="0">
                <a:solidFill>
                  <a:prstClr val="black"/>
                </a:solidFill>
                <a:cs typeface="Calibri"/>
              </a:rPr>
              <a:t>after </a:t>
            </a:r>
            <a:r>
              <a:rPr lang="en-US" sz="1400" spc="-5" dirty="0">
                <a:solidFill>
                  <a:prstClr val="black"/>
                </a:solidFill>
                <a:cs typeface="Calibri"/>
              </a:rPr>
              <a:t>a </a:t>
            </a:r>
            <a:r>
              <a:rPr lang="en-US" sz="1400" spc="-10" dirty="0">
                <a:solidFill>
                  <a:prstClr val="black"/>
                </a:solidFill>
                <a:cs typeface="Calibri"/>
              </a:rPr>
              <a:t>contract </a:t>
            </a:r>
            <a:r>
              <a:rPr lang="en-US" sz="1400" spc="-5" dirty="0">
                <a:solidFill>
                  <a:prstClr val="black"/>
                </a:solidFill>
                <a:cs typeface="Calibri"/>
              </a:rPr>
              <a:t>is </a:t>
            </a:r>
            <a:r>
              <a:rPr lang="en-US" sz="1400" spc="-10" dirty="0">
                <a:solidFill>
                  <a:prstClr val="black"/>
                </a:solidFill>
                <a:cs typeface="Calibri"/>
              </a:rPr>
              <a:t>awarded </a:t>
            </a:r>
            <a:r>
              <a:rPr lang="en-US" sz="1400" spc="-5" dirty="0">
                <a:solidFill>
                  <a:prstClr val="black"/>
                </a:solidFill>
                <a:cs typeface="Calibri"/>
              </a:rPr>
              <a:t>or the solicitation is cancelled. This </a:t>
            </a:r>
            <a:r>
              <a:rPr lang="en-US" sz="1400" spc="-10" dirty="0">
                <a:solidFill>
                  <a:prstClr val="black"/>
                </a:solidFill>
                <a:cs typeface="Calibri"/>
              </a:rPr>
              <a:t>practice protects </a:t>
            </a:r>
            <a:r>
              <a:rPr lang="en-US" sz="1400" spc="-5" dirty="0">
                <a:solidFill>
                  <a:prstClr val="black"/>
                </a:solidFill>
                <a:cs typeface="Calibri"/>
              </a:rPr>
              <a:t>the </a:t>
            </a:r>
            <a:r>
              <a:rPr lang="en-US" sz="1400" spc="-10" dirty="0">
                <a:solidFill>
                  <a:prstClr val="black"/>
                </a:solidFill>
                <a:cs typeface="Calibri"/>
              </a:rPr>
              <a:t>integrity </a:t>
            </a:r>
            <a:r>
              <a:rPr lang="en-US" sz="1400" spc="-5" dirty="0">
                <a:solidFill>
                  <a:prstClr val="black"/>
                </a:solidFill>
                <a:cs typeface="Calibri"/>
              </a:rPr>
              <a:t>of the </a:t>
            </a:r>
            <a:r>
              <a:rPr lang="en-US" sz="1400" spc="-10" dirty="0">
                <a:solidFill>
                  <a:prstClr val="black"/>
                </a:solidFill>
                <a:cs typeface="Calibri"/>
              </a:rPr>
              <a:t>competitive </a:t>
            </a:r>
            <a:r>
              <a:rPr lang="en-US" sz="1400" spc="-5" dirty="0">
                <a:solidFill>
                  <a:prstClr val="black"/>
                </a:solidFill>
                <a:cs typeface="Calibri"/>
              </a:rPr>
              <a:t>bid </a:t>
            </a:r>
            <a:r>
              <a:rPr lang="en-US" sz="1400" spc="-10" dirty="0">
                <a:solidFill>
                  <a:prstClr val="black"/>
                </a:solidFill>
                <a:cs typeface="Calibri"/>
              </a:rPr>
              <a:t>process </a:t>
            </a:r>
            <a:r>
              <a:rPr lang="en-US" sz="1400" spc="-5" dirty="0">
                <a:solidFill>
                  <a:prstClr val="black"/>
                </a:solidFill>
                <a:cs typeface="Calibri"/>
              </a:rPr>
              <a:t>and </a:t>
            </a:r>
            <a:r>
              <a:rPr lang="en-US" sz="1400" spc="-10" dirty="0">
                <a:solidFill>
                  <a:prstClr val="black"/>
                </a:solidFill>
                <a:cs typeface="Calibri"/>
              </a:rPr>
              <a:t>prevents excessive </a:t>
            </a:r>
            <a:r>
              <a:rPr lang="en-US" sz="1400" spc="-5" dirty="0">
                <a:solidFill>
                  <a:prstClr val="black"/>
                </a:solidFill>
                <a:cs typeface="Calibri"/>
              </a:rPr>
              <a:t>disruption </a:t>
            </a:r>
            <a:r>
              <a:rPr lang="en-US" sz="1400" spc="-10" dirty="0">
                <a:solidFill>
                  <a:prstClr val="black"/>
                </a:solidFill>
                <a:cs typeface="Calibri"/>
              </a:rPr>
              <a:t>to </a:t>
            </a:r>
            <a:r>
              <a:rPr lang="en-US" sz="1400" spc="-5" dirty="0">
                <a:solidFill>
                  <a:prstClr val="black"/>
                </a:solidFill>
                <a:cs typeface="Calibri"/>
              </a:rPr>
              <a:t>the </a:t>
            </a:r>
            <a:r>
              <a:rPr lang="en-US" sz="1400" spc="-10" dirty="0">
                <a:solidFill>
                  <a:prstClr val="black"/>
                </a:solidFill>
                <a:cs typeface="Calibri"/>
              </a:rPr>
              <a:t>procurement process. </a:t>
            </a:r>
            <a:r>
              <a:rPr lang="en-US" sz="1400" spc="-5" dirty="0">
                <a:solidFill>
                  <a:prstClr val="black"/>
                </a:solidFill>
                <a:cs typeface="Calibri"/>
              </a:rPr>
              <a:t>The </a:t>
            </a:r>
            <a:r>
              <a:rPr lang="en-US" sz="1400" spc="-15" dirty="0">
                <a:solidFill>
                  <a:prstClr val="black"/>
                </a:solidFill>
                <a:cs typeface="Calibri"/>
              </a:rPr>
              <a:t>interest </a:t>
            </a:r>
            <a:r>
              <a:rPr lang="en-US" sz="1400" spc="-5" dirty="0">
                <a:solidFill>
                  <a:prstClr val="black"/>
                </a:solidFill>
                <a:cs typeface="Calibri"/>
              </a:rPr>
              <a:t>of achieving the </a:t>
            </a:r>
            <a:r>
              <a:rPr lang="en-US" sz="1400" spc="-10" dirty="0">
                <a:solidFill>
                  <a:prstClr val="black"/>
                </a:solidFill>
                <a:cs typeface="Calibri"/>
              </a:rPr>
              <a:t>best value </a:t>
            </a:r>
            <a:r>
              <a:rPr lang="en-US" sz="1400" spc="-15" dirty="0">
                <a:solidFill>
                  <a:prstClr val="black"/>
                </a:solidFill>
                <a:cs typeface="Calibri"/>
              </a:rPr>
              <a:t>for </a:t>
            </a:r>
            <a:r>
              <a:rPr lang="en-US" sz="1400" spc="-5" dirty="0">
                <a:solidFill>
                  <a:prstClr val="black"/>
                </a:solidFill>
                <a:cs typeface="Calibri"/>
              </a:rPr>
              <a:t>the </a:t>
            </a:r>
            <a:r>
              <a:rPr lang="en-US" sz="1400" spc="-15" dirty="0" smtClean="0">
                <a:solidFill>
                  <a:prstClr val="black"/>
                </a:solidFill>
                <a:cs typeface="Calibri"/>
              </a:rPr>
              <a:t>state </a:t>
            </a:r>
            <a:r>
              <a:rPr lang="en-US" sz="1400" spc="-5" dirty="0">
                <a:solidFill>
                  <a:prstClr val="black"/>
                </a:solidFill>
                <a:cs typeface="Calibri"/>
              </a:rPr>
              <a:t>of Oklahoma outweighs the </a:t>
            </a:r>
            <a:r>
              <a:rPr lang="en-US" sz="1400" spc="-10" dirty="0">
                <a:solidFill>
                  <a:prstClr val="black"/>
                </a:solidFill>
                <a:cs typeface="Calibri"/>
              </a:rPr>
              <a:t>interest </a:t>
            </a:r>
            <a:r>
              <a:rPr lang="en-US" sz="1400" spc="-5" dirty="0">
                <a:solidFill>
                  <a:prstClr val="black"/>
                </a:solidFill>
                <a:cs typeface="Calibri"/>
              </a:rPr>
              <a:t>of </a:t>
            </a:r>
            <a:r>
              <a:rPr lang="en-US" sz="1400" spc="-10" dirty="0">
                <a:solidFill>
                  <a:prstClr val="black"/>
                </a:solidFill>
                <a:cs typeface="Calibri"/>
              </a:rPr>
              <a:t>vendors immediately </a:t>
            </a:r>
            <a:r>
              <a:rPr lang="en-US" sz="1400" spc="-5" dirty="0">
                <a:solidFill>
                  <a:prstClr val="black"/>
                </a:solidFill>
                <a:cs typeface="Calibri"/>
              </a:rPr>
              <a:t>knowing the </a:t>
            </a:r>
            <a:r>
              <a:rPr lang="en-US" sz="1400" spc="-10" dirty="0">
                <a:solidFill>
                  <a:prstClr val="black"/>
                </a:solidFill>
                <a:cs typeface="Calibri"/>
              </a:rPr>
              <a:t>contents </a:t>
            </a:r>
            <a:r>
              <a:rPr lang="en-US" sz="1400" spc="-5" dirty="0">
                <a:solidFill>
                  <a:prstClr val="black"/>
                </a:solidFill>
                <a:cs typeface="Calibri"/>
              </a:rPr>
              <a:t>of </a:t>
            </a:r>
            <a:r>
              <a:rPr lang="en-US" sz="1400" spc="-10" dirty="0">
                <a:solidFill>
                  <a:prstClr val="black"/>
                </a:solidFill>
                <a:cs typeface="Calibri"/>
              </a:rPr>
              <a:t>competitor’s </a:t>
            </a:r>
            <a:r>
              <a:rPr lang="en-US" sz="1400" spc="-5" dirty="0">
                <a:solidFill>
                  <a:prstClr val="black"/>
                </a:solidFill>
                <a:cs typeface="Calibri"/>
              </a:rPr>
              <a:t>bids. [51 </a:t>
            </a:r>
            <a:r>
              <a:rPr lang="en-US" sz="1400" spc="-10" dirty="0">
                <a:solidFill>
                  <a:prstClr val="black"/>
                </a:solidFill>
                <a:cs typeface="Calibri"/>
              </a:rPr>
              <a:t>O.S. </a:t>
            </a:r>
            <a:r>
              <a:rPr lang="en-US" sz="1400" spc="-5" dirty="0">
                <a:solidFill>
                  <a:prstClr val="black"/>
                </a:solidFill>
                <a:cs typeface="Calibri"/>
              </a:rPr>
              <a:t>§</a:t>
            </a:r>
            <a:r>
              <a:rPr lang="en-US" sz="1400" dirty="0">
                <a:solidFill>
                  <a:prstClr val="black"/>
                </a:solidFill>
                <a:cs typeface="Calibri"/>
              </a:rPr>
              <a:t> </a:t>
            </a:r>
            <a:r>
              <a:rPr lang="en-US" sz="1400" spc="-5" dirty="0">
                <a:solidFill>
                  <a:prstClr val="black"/>
                </a:solidFill>
                <a:cs typeface="Calibri"/>
              </a:rPr>
              <a:t>24A.5(5)]</a:t>
            </a:r>
            <a:endParaRPr lang="en-US" sz="1400" dirty="0">
              <a:solidFill>
                <a:prstClr val="black"/>
              </a:solidFill>
              <a:cs typeface="Calibri"/>
            </a:endParaRPr>
          </a:p>
          <a:p>
            <a:pPr marL="346075" marR="327025" lvl="0" indent="-346075" defTabSz="914400">
              <a:spcBef>
                <a:spcPts val="600"/>
              </a:spcBef>
              <a:buFont typeface="Arial" panose="020B0604020202020204" pitchFamily="34" charset="0"/>
              <a:buChar char="•"/>
              <a:defRPr/>
            </a:pPr>
            <a:r>
              <a:rPr lang="en-US" sz="1400" spc="-15" dirty="0">
                <a:solidFill>
                  <a:prstClr val="black"/>
                </a:solidFill>
                <a:cs typeface="Calibri"/>
              </a:rPr>
              <a:t>Additionally, </a:t>
            </a:r>
            <a:r>
              <a:rPr lang="en-US" sz="1400" spc="-5" dirty="0">
                <a:solidFill>
                  <a:prstClr val="black"/>
                </a:solidFill>
                <a:cs typeface="Calibri"/>
              </a:rPr>
              <a:t>financial or </a:t>
            </a:r>
            <a:r>
              <a:rPr lang="en-US" sz="1400" spc="-10" dirty="0">
                <a:solidFill>
                  <a:prstClr val="black"/>
                </a:solidFill>
                <a:cs typeface="Calibri"/>
              </a:rPr>
              <a:t>proprietary information submitted by </a:t>
            </a:r>
            <a:r>
              <a:rPr lang="en-US" sz="1400" spc="-5" dirty="0">
                <a:solidFill>
                  <a:prstClr val="black"/>
                </a:solidFill>
                <a:cs typeface="Calibri"/>
              </a:rPr>
              <a:t>a </a:t>
            </a:r>
            <a:r>
              <a:rPr lang="en-US" sz="1400" spc="-5" dirty="0" smtClean="0">
                <a:solidFill>
                  <a:prstClr val="black"/>
                </a:solidFill>
                <a:cs typeface="Calibri"/>
              </a:rPr>
              <a:t>bidder </a:t>
            </a:r>
            <a:r>
              <a:rPr lang="en-US" sz="1400" spc="-15" dirty="0">
                <a:solidFill>
                  <a:prstClr val="black"/>
                </a:solidFill>
                <a:cs typeface="Calibri"/>
              </a:rPr>
              <a:t>may </a:t>
            </a:r>
            <a:r>
              <a:rPr lang="en-US" sz="1400" spc="-5" dirty="0">
                <a:solidFill>
                  <a:prstClr val="black"/>
                </a:solidFill>
                <a:cs typeface="Calibri"/>
              </a:rPr>
              <a:t>be designated </a:t>
            </a:r>
            <a:r>
              <a:rPr lang="en-US" sz="1400" spc="-10" dirty="0">
                <a:solidFill>
                  <a:prstClr val="black"/>
                </a:solidFill>
                <a:cs typeface="Calibri"/>
              </a:rPr>
              <a:t>by </a:t>
            </a:r>
            <a:r>
              <a:rPr lang="en-US" sz="1400" spc="-5">
                <a:solidFill>
                  <a:prstClr val="black"/>
                </a:solidFill>
                <a:cs typeface="Calibri"/>
              </a:rPr>
              <a:t>the </a:t>
            </a:r>
            <a:r>
              <a:rPr lang="en-US" sz="1400" spc="-5" smtClean="0">
                <a:solidFill>
                  <a:prstClr val="black"/>
                </a:solidFill>
                <a:cs typeface="Calibri"/>
              </a:rPr>
              <a:t>p</a:t>
            </a:r>
            <a:r>
              <a:rPr lang="en-US" sz="1400" spc="-10" smtClean="0">
                <a:solidFill>
                  <a:prstClr val="black"/>
                </a:solidFill>
                <a:cs typeface="Calibri"/>
              </a:rPr>
              <a:t>urchasing director </a:t>
            </a:r>
            <a:r>
              <a:rPr lang="en-US" sz="1400" spc="-5" dirty="0">
                <a:solidFill>
                  <a:prstClr val="black"/>
                </a:solidFill>
                <a:cs typeface="Calibri"/>
              </a:rPr>
              <a:t>as </a:t>
            </a:r>
            <a:r>
              <a:rPr lang="en-US" sz="1400" spc="-10" dirty="0">
                <a:solidFill>
                  <a:prstClr val="black"/>
                </a:solidFill>
                <a:cs typeface="Calibri"/>
              </a:rPr>
              <a:t>confidential </a:t>
            </a:r>
            <a:r>
              <a:rPr lang="en-US" sz="1400" spc="-5" dirty="0">
                <a:solidFill>
                  <a:prstClr val="black"/>
                </a:solidFill>
                <a:cs typeface="Calibri"/>
              </a:rPr>
              <a:t>and the </a:t>
            </a:r>
            <a:r>
              <a:rPr lang="en-US" sz="1400" spc="-10" dirty="0">
                <a:solidFill>
                  <a:prstClr val="black"/>
                </a:solidFill>
                <a:cs typeface="Calibri"/>
              </a:rPr>
              <a:t>procurement </a:t>
            </a:r>
            <a:r>
              <a:rPr lang="en-US" sz="1400" spc="-5" dirty="0">
                <a:solidFill>
                  <a:prstClr val="black"/>
                </a:solidFill>
                <a:cs typeface="Calibri"/>
              </a:rPr>
              <a:t>entity </a:t>
            </a:r>
            <a:r>
              <a:rPr lang="en-US" sz="1400" spc="-15" dirty="0">
                <a:solidFill>
                  <a:prstClr val="black"/>
                </a:solidFill>
                <a:cs typeface="Calibri"/>
              </a:rPr>
              <a:t>may </a:t>
            </a:r>
            <a:r>
              <a:rPr lang="en-US" sz="1400" spc="-5" dirty="0">
                <a:solidFill>
                  <a:prstClr val="black"/>
                </a:solidFill>
                <a:cs typeface="Calibri"/>
              </a:rPr>
              <a:t>reject all </a:t>
            </a:r>
            <a:r>
              <a:rPr lang="en-US" sz="1400" spc="-10" dirty="0">
                <a:solidFill>
                  <a:prstClr val="black"/>
                </a:solidFill>
                <a:cs typeface="Calibri"/>
              </a:rPr>
              <a:t>requests to </a:t>
            </a:r>
            <a:r>
              <a:rPr lang="en-US" sz="1400" spc="-5" dirty="0">
                <a:solidFill>
                  <a:prstClr val="black"/>
                </a:solidFill>
                <a:cs typeface="Calibri"/>
              </a:rPr>
              <a:t>disclose </a:t>
            </a:r>
            <a:r>
              <a:rPr lang="en-US" sz="1400" spc="-10" dirty="0">
                <a:solidFill>
                  <a:prstClr val="black"/>
                </a:solidFill>
                <a:cs typeface="Calibri"/>
              </a:rPr>
              <a:t>information </a:t>
            </a:r>
            <a:r>
              <a:rPr lang="en-US" sz="1400" spc="-5" dirty="0">
                <a:solidFill>
                  <a:prstClr val="black"/>
                </a:solidFill>
                <a:cs typeface="Calibri"/>
              </a:rPr>
              <a:t>designated as </a:t>
            </a:r>
            <a:r>
              <a:rPr lang="en-US" sz="1400" spc="-10" dirty="0">
                <a:solidFill>
                  <a:prstClr val="black"/>
                </a:solidFill>
                <a:cs typeface="Calibri"/>
              </a:rPr>
              <a:t>confidential pursuant to </a:t>
            </a:r>
            <a:r>
              <a:rPr lang="en-US" sz="1400" spc="-5" dirty="0">
                <a:solidFill>
                  <a:prstClr val="black"/>
                </a:solidFill>
                <a:cs typeface="Calibri"/>
              </a:rPr>
              <a:t>62 </a:t>
            </a:r>
            <a:r>
              <a:rPr lang="en-US" sz="1400" spc="-10" dirty="0">
                <a:solidFill>
                  <a:prstClr val="black"/>
                </a:solidFill>
                <a:cs typeface="Calibri"/>
              </a:rPr>
              <a:t>O.S. </a:t>
            </a:r>
            <a:r>
              <a:rPr lang="en-US" sz="1400" spc="-5" dirty="0">
                <a:solidFill>
                  <a:prstClr val="black"/>
                </a:solidFill>
                <a:cs typeface="Calibri"/>
              </a:rPr>
              <a:t>(2012) § 34.11.1(H)(2) and 74 </a:t>
            </a:r>
            <a:r>
              <a:rPr lang="en-US" sz="1400" spc="-10" dirty="0">
                <a:solidFill>
                  <a:prstClr val="black"/>
                </a:solidFill>
                <a:cs typeface="Calibri"/>
              </a:rPr>
              <a:t>O.S. </a:t>
            </a:r>
            <a:r>
              <a:rPr lang="en-US" sz="1400" spc="-5" dirty="0">
                <a:solidFill>
                  <a:prstClr val="black"/>
                </a:solidFill>
                <a:cs typeface="Calibri"/>
              </a:rPr>
              <a:t>(2011)</a:t>
            </a:r>
            <a:r>
              <a:rPr lang="en-US" sz="1400" spc="275" dirty="0">
                <a:solidFill>
                  <a:prstClr val="black"/>
                </a:solidFill>
                <a:cs typeface="Calibri"/>
              </a:rPr>
              <a:t> </a:t>
            </a:r>
            <a:r>
              <a:rPr lang="en-US" sz="1400" spc="-5" dirty="0">
                <a:solidFill>
                  <a:prstClr val="black"/>
                </a:solidFill>
                <a:cs typeface="Calibri"/>
              </a:rPr>
              <a:t>§ 85.10. </a:t>
            </a:r>
            <a:r>
              <a:rPr lang="en-US" sz="1400" spc="-10" dirty="0">
                <a:solidFill>
                  <a:prstClr val="black"/>
                </a:solidFill>
                <a:cs typeface="Calibri"/>
              </a:rPr>
              <a:t>Bidders </a:t>
            </a:r>
            <a:r>
              <a:rPr lang="en-US" sz="1400" spc="-5" dirty="0">
                <a:solidFill>
                  <a:prstClr val="black"/>
                </a:solidFill>
                <a:cs typeface="Calibri"/>
              </a:rPr>
              <a:t>claiming </a:t>
            </a:r>
            <a:r>
              <a:rPr lang="en-US" sz="1400" spc="-15" dirty="0">
                <a:solidFill>
                  <a:prstClr val="black"/>
                </a:solidFill>
                <a:cs typeface="Calibri"/>
              </a:rPr>
              <a:t>any </a:t>
            </a:r>
            <a:r>
              <a:rPr lang="en-US" sz="1400" spc="-5" dirty="0">
                <a:solidFill>
                  <a:prstClr val="black"/>
                </a:solidFill>
                <a:cs typeface="Calibri"/>
              </a:rPr>
              <a:t>portion of their bid as </a:t>
            </a:r>
            <a:r>
              <a:rPr lang="en-US" sz="1400" spc="-10" dirty="0">
                <a:solidFill>
                  <a:prstClr val="black"/>
                </a:solidFill>
                <a:cs typeface="Calibri"/>
              </a:rPr>
              <a:t>proprietary </a:t>
            </a:r>
            <a:r>
              <a:rPr lang="en-US" sz="1400" spc="-5" dirty="0">
                <a:solidFill>
                  <a:prstClr val="black"/>
                </a:solidFill>
                <a:cs typeface="Calibri"/>
              </a:rPr>
              <a:t>or </a:t>
            </a:r>
            <a:r>
              <a:rPr lang="en-US" sz="1400" spc="-10" dirty="0">
                <a:solidFill>
                  <a:prstClr val="black"/>
                </a:solidFill>
                <a:cs typeface="Calibri"/>
              </a:rPr>
              <a:t>confidential must </a:t>
            </a:r>
            <a:r>
              <a:rPr lang="en-US" sz="1400" spc="-5" dirty="0">
                <a:solidFill>
                  <a:prstClr val="black"/>
                </a:solidFill>
                <a:cs typeface="Calibri"/>
              </a:rPr>
              <a:t>specifically identify what documents or portions of documents </a:t>
            </a:r>
            <a:r>
              <a:rPr lang="en-US" sz="1400" spc="-10" dirty="0">
                <a:solidFill>
                  <a:prstClr val="black"/>
                </a:solidFill>
                <a:cs typeface="Calibri"/>
              </a:rPr>
              <a:t>they </a:t>
            </a:r>
            <a:r>
              <a:rPr lang="en-US" sz="1400" spc="-5" dirty="0">
                <a:solidFill>
                  <a:prstClr val="black"/>
                </a:solidFill>
                <a:cs typeface="Calibri"/>
              </a:rPr>
              <a:t>consider </a:t>
            </a:r>
            <a:r>
              <a:rPr lang="en-US" sz="1400" spc="-10" dirty="0">
                <a:solidFill>
                  <a:prstClr val="black"/>
                </a:solidFill>
                <a:cs typeface="Calibri"/>
              </a:rPr>
              <a:t>confidential </a:t>
            </a:r>
            <a:r>
              <a:rPr lang="en-US" sz="1400" spc="-5" dirty="0">
                <a:solidFill>
                  <a:prstClr val="black"/>
                </a:solidFill>
                <a:cs typeface="Calibri"/>
              </a:rPr>
              <a:t>and identify applicable </a:t>
            </a:r>
            <a:r>
              <a:rPr lang="en-US" sz="1400" spc="-10" dirty="0">
                <a:solidFill>
                  <a:prstClr val="black"/>
                </a:solidFill>
                <a:cs typeface="Calibri"/>
              </a:rPr>
              <a:t>law </a:t>
            </a:r>
            <a:r>
              <a:rPr lang="en-US" sz="1400" spc="-5" dirty="0">
                <a:solidFill>
                  <a:prstClr val="black"/>
                </a:solidFill>
                <a:cs typeface="Calibri"/>
              </a:rPr>
              <a:t>supporting their claim of </a:t>
            </a:r>
            <a:r>
              <a:rPr lang="en-US" sz="1400" spc="-15" dirty="0">
                <a:solidFill>
                  <a:prstClr val="black"/>
                </a:solidFill>
                <a:cs typeface="Calibri"/>
              </a:rPr>
              <a:t>confidentiality. </a:t>
            </a:r>
            <a:r>
              <a:rPr lang="en-US" sz="1400" spc="-5" dirty="0">
                <a:solidFill>
                  <a:prstClr val="black"/>
                </a:solidFill>
                <a:cs typeface="Calibri"/>
              </a:rPr>
              <a:t>The </a:t>
            </a:r>
            <a:r>
              <a:rPr lang="en-US" sz="1400" spc="-5" dirty="0" smtClean="0">
                <a:solidFill>
                  <a:prstClr val="black"/>
                </a:solidFill>
                <a:cs typeface="Calibri"/>
              </a:rPr>
              <a:t>s</a:t>
            </a:r>
            <a:r>
              <a:rPr lang="en-US" sz="1400" spc="-15" dirty="0" smtClean="0">
                <a:solidFill>
                  <a:prstClr val="black"/>
                </a:solidFill>
                <a:cs typeface="Calibri"/>
              </a:rPr>
              <a:t>tate p</a:t>
            </a:r>
            <a:r>
              <a:rPr lang="en-US" sz="1400" spc="-10" dirty="0" smtClean="0">
                <a:solidFill>
                  <a:prstClr val="black"/>
                </a:solidFill>
                <a:cs typeface="Calibri"/>
              </a:rPr>
              <a:t>urchasing director </a:t>
            </a:r>
            <a:r>
              <a:rPr lang="en-US" sz="1400" spc="-5" dirty="0">
                <a:solidFill>
                  <a:prstClr val="black"/>
                </a:solidFill>
                <a:cs typeface="Calibri"/>
              </a:rPr>
              <a:t>shall </a:t>
            </a:r>
            <a:r>
              <a:rPr lang="en-US" sz="1400" spc="-15" dirty="0">
                <a:solidFill>
                  <a:prstClr val="black"/>
                </a:solidFill>
                <a:cs typeface="Calibri"/>
              </a:rPr>
              <a:t>make </a:t>
            </a:r>
            <a:r>
              <a:rPr lang="en-US" sz="1400" spc="-5" dirty="0">
                <a:solidFill>
                  <a:prstClr val="black"/>
                </a:solidFill>
                <a:cs typeface="Calibri"/>
              </a:rPr>
              <a:t>the final decision as </a:t>
            </a:r>
            <a:r>
              <a:rPr lang="en-US" sz="1400" spc="-10" dirty="0">
                <a:solidFill>
                  <a:prstClr val="black"/>
                </a:solidFill>
                <a:cs typeface="Calibri"/>
              </a:rPr>
              <a:t>to </a:t>
            </a:r>
            <a:r>
              <a:rPr lang="en-US" sz="1400" spc="-5" dirty="0">
                <a:solidFill>
                  <a:prstClr val="black"/>
                </a:solidFill>
                <a:cs typeface="Calibri"/>
              </a:rPr>
              <a:t>whether the </a:t>
            </a:r>
            <a:r>
              <a:rPr lang="en-US" sz="1400" spc="-10" dirty="0">
                <a:solidFill>
                  <a:prstClr val="black"/>
                </a:solidFill>
                <a:cs typeface="Calibri"/>
              </a:rPr>
              <a:t>documentation </a:t>
            </a:r>
            <a:r>
              <a:rPr lang="en-US" sz="1400" spc="-5" dirty="0">
                <a:solidFill>
                  <a:prstClr val="black"/>
                </a:solidFill>
                <a:cs typeface="Calibri"/>
              </a:rPr>
              <a:t>or </a:t>
            </a:r>
            <a:r>
              <a:rPr lang="en-US" sz="1400" spc="-10" dirty="0">
                <a:solidFill>
                  <a:prstClr val="black"/>
                </a:solidFill>
                <a:cs typeface="Calibri"/>
              </a:rPr>
              <a:t>information </a:t>
            </a:r>
            <a:r>
              <a:rPr lang="en-US" sz="1400" spc="-5" dirty="0">
                <a:solidFill>
                  <a:prstClr val="black"/>
                </a:solidFill>
                <a:cs typeface="Calibri"/>
              </a:rPr>
              <a:t>is </a:t>
            </a:r>
            <a:r>
              <a:rPr lang="en-US" sz="1400" spc="-10" dirty="0">
                <a:solidFill>
                  <a:prstClr val="black"/>
                </a:solidFill>
                <a:cs typeface="Calibri"/>
              </a:rPr>
              <a:t>confidential pursuant to </a:t>
            </a:r>
            <a:r>
              <a:rPr lang="en-US" sz="1400" spc="-5" dirty="0">
                <a:solidFill>
                  <a:prstClr val="black"/>
                </a:solidFill>
                <a:cs typeface="Calibri"/>
              </a:rPr>
              <a:t>74 </a:t>
            </a:r>
            <a:r>
              <a:rPr lang="en-US" sz="1400" spc="-10" dirty="0">
                <a:solidFill>
                  <a:prstClr val="black"/>
                </a:solidFill>
                <a:cs typeface="Calibri"/>
              </a:rPr>
              <a:t>O.S. </a:t>
            </a:r>
            <a:r>
              <a:rPr lang="en-US" sz="1400" spc="-5" dirty="0">
                <a:solidFill>
                  <a:prstClr val="black"/>
                </a:solidFill>
                <a:cs typeface="Calibri"/>
              </a:rPr>
              <a:t>§ 85.10. Otherwise, documents and </a:t>
            </a:r>
            <a:r>
              <a:rPr lang="en-US" sz="1400" spc="-10" dirty="0">
                <a:solidFill>
                  <a:prstClr val="black"/>
                </a:solidFill>
                <a:cs typeface="Calibri"/>
              </a:rPr>
              <a:t>information </a:t>
            </a:r>
            <a:r>
              <a:rPr lang="en-US" sz="1400" spc="-5" dirty="0">
                <a:solidFill>
                  <a:prstClr val="black"/>
                </a:solidFill>
                <a:cs typeface="Calibri"/>
              </a:rPr>
              <a:t>a </a:t>
            </a:r>
            <a:r>
              <a:rPr lang="en-US" sz="1400" spc="-5" dirty="0" smtClean="0">
                <a:solidFill>
                  <a:prstClr val="black"/>
                </a:solidFill>
                <a:cs typeface="Calibri"/>
              </a:rPr>
              <a:t>bidder </a:t>
            </a:r>
            <a:r>
              <a:rPr lang="en-US" sz="1400" spc="-10" dirty="0">
                <a:solidFill>
                  <a:prstClr val="black"/>
                </a:solidFill>
                <a:cs typeface="Calibri"/>
              </a:rPr>
              <a:t>submits </a:t>
            </a:r>
            <a:r>
              <a:rPr lang="en-US" sz="1400" spc="-5" dirty="0">
                <a:solidFill>
                  <a:prstClr val="black"/>
                </a:solidFill>
                <a:cs typeface="Calibri"/>
              </a:rPr>
              <a:t>as part of or in connection with a bid </a:t>
            </a:r>
            <a:r>
              <a:rPr lang="en-US" sz="1400" spc="-10" dirty="0">
                <a:solidFill>
                  <a:prstClr val="black"/>
                </a:solidFill>
                <a:cs typeface="Calibri"/>
              </a:rPr>
              <a:t>are </a:t>
            </a:r>
            <a:r>
              <a:rPr lang="en-US" sz="1400" spc="-5" dirty="0">
                <a:solidFill>
                  <a:prstClr val="black"/>
                </a:solidFill>
                <a:cs typeface="Calibri"/>
              </a:rPr>
              <a:t>public </a:t>
            </a:r>
            <a:r>
              <a:rPr lang="en-US" sz="1400" spc="-10" dirty="0">
                <a:solidFill>
                  <a:prstClr val="black"/>
                </a:solidFill>
                <a:cs typeface="Calibri"/>
              </a:rPr>
              <a:t>records </a:t>
            </a:r>
            <a:r>
              <a:rPr lang="en-US" sz="1400" spc="-5" dirty="0">
                <a:solidFill>
                  <a:prstClr val="black"/>
                </a:solidFill>
                <a:cs typeface="Calibri"/>
              </a:rPr>
              <a:t>and subject </a:t>
            </a:r>
            <a:r>
              <a:rPr lang="en-US" sz="1400" spc="-10" dirty="0">
                <a:solidFill>
                  <a:prstClr val="black"/>
                </a:solidFill>
                <a:cs typeface="Calibri"/>
              </a:rPr>
              <a:t>to disclosure after contract </a:t>
            </a:r>
            <a:r>
              <a:rPr lang="en-US" sz="1400" spc="-15" dirty="0">
                <a:solidFill>
                  <a:prstClr val="black"/>
                </a:solidFill>
                <a:cs typeface="Calibri"/>
              </a:rPr>
              <a:t>award </a:t>
            </a:r>
            <a:r>
              <a:rPr lang="en-US" sz="1400" spc="-5" dirty="0">
                <a:solidFill>
                  <a:prstClr val="black"/>
                </a:solidFill>
                <a:cs typeface="Calibri"/>
              </a:rPr>
              <a:t>or the solicitation is</a:t>
            </a:r>
            <a:r>
              <a:rPr lang="en-US" sz="1400" spc="160" dirty="0">
                <a:solidFill>
                  <a:prstClr val="black"/>
                </a:solidFill>
                <a:cs typeface="Calibri"/>
              </a:rPr>
              <a:t> </a:t>
            </a:r>
            <a:r>
              <a:rPr lang="en-US" sz="1400" spc="-5" dirty="0">
                <a:solidFill>
                  <a:prstClr val="black"/>
                </a:solidFill>
                <a:cs typeface="Calibri"/>
              </a:rPr>
              <a:t>cancelled</a:t>
            </a:r>
            <a:r>
              <a:rPr lang="en-US" sz="1400" spc="-5" dirty="0" smtClean="0">
                <a:solidFill>
                  <a:prstClr val="black"/>
                </a:solidFill>
                <a:cs typeface="Calibri"/>
              </a:rPr>
              <a:t>.</a:t>
            </a:r>
            <a:endParaRPr lang="en-US" sz="1400" dirty="0"/>
          </a:p>
        </p:txBody>
      </p:sp>
      <p:sp>
        <p:nvSpPr>
          <p:cNvPr id="6" name="object 4"/>
          <p:cNvSpPr txBox="1">
            <a:spLocks noGrp="1"/>
          </p:cNvSpPr>
          <p:nvPr>
            <p:ph type="title"/>
          </p:nvPr>
        </p:nvSpPr>
        <p:spPr>
          <a:xfrm>
            <a:off x="553250" y="238169"/>
            <a:ext cx="859075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General Provisions</a:t>
            </a:r>
            <a:endParaRPr sz="3200" dirty="0">
              <a:latin typeface="+mn-lt"/>
              <a:cs typeface="Calibri Light"/>
            </a:endParaRPr>
          </a:p>
        </p:txBody>
      </p:sp>
    </p:spTree>
    <p:extLst>
      <p:ext uri="{BB962C8B-B14F-4D97-AF65-F5344CB8AC3E}">
        <p14:creationId xmlns:p14="http://schemas.microsoft.com/office/powerpoint/2010/main" val="5271501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837559" y="1089182"/>
            <a:ext cx="7069311" cy="4614725"/>
          </a:xfrm>
          <a:prstGeom prst="rect">
            <a:avLst/>
          </a:prstGeom>
        </p:spPr>
        <p:txBody>
          <a:bodyPr vert="horz" wrap="square" lIns="0" tIns="94615" rIns="0" bIns="0" rtlCol="0">
            <a:spAutoFit/>
          </a:bodyPr>
          <a:lstStyle/>
          <a:p>
            <a:pPr marR="0" lvl="0" algn="l" defTabSz="914400" rtl="0" eaLnBrk="1" fontAlgn="auto" latinLnBrk="0" hangingPunct="1">
              <a:lnSpc>
                <a:spcPct val="100000"/>
              </a:lnSpc>
              <a:spcBef>
                <a:spcPts val="600"/>
              </a:spcBef>
              <a:spcAft>
                <a:spcPts val="0"/>
              </a:spcAft>
              <a:buClrTx/>
              <a:buSzTx/>
              <a:defRPr/>
            </a:pPr>
            <a:r>
              <a:rPr kumimoji="0" sz="1400" b="1" i="0" strike="noStrike" kern="1200" cap="none" spc="0" normalizeH="0" baseline="0" noProof="0" dirty="0" smtClean="0">
                <a:ln>
                  <a:noFill/>
                </a:ln>
                <a:solidFill>
                  <a:prstClr val="black"/>
                </a:solidFill>
                <a:effectLst/>
                <a:uLnTx/>
                <a:uFill>
                  <a:solidFill>
                    <a:srgbClr val="000000"/>
                  </a:solidFill>
                </a:uFill>
                <a:latin typeface="Calibri"/>
                <a:ea typeface="+mn-ea"/>
                <a:cs typeface="Calibri"/>
              </a:rPr>
              <a:t>A.8</a:t>
            </a:r>
            <a:r>
              <a:rPr kumimoji="0" lang="en-US" sz="1400" b="1" i="0" strike="noStrike" kern="1200" cap="none" spc="0" normalizeH="0" baseline="0" noProof="0" dirty="0" smtClean="0">
                <a:ln>
                  <a:noFill/>
                </a:ln>
                <a:solidFill>
                  <a:prstClr val="black"/>
                </a:solidFill>
                <a:effectLst/>
                <a:uLnTx/>
                <a:uFill>
                  <a:solidFill>
                    <a:srgbClr val="000000"/>
                  </a:solidFill>
                </a:uFill>
                <a:latin typeface="Calibri"/>
                <a:ea typeface="+mn-ea"/>
                <a:cs typeface="Calibri"/>
              </a:rPr>
              <a:t>.</a:t>
            </a:r>
            <a:r>
              <a:rPr kumimoji="0" sz="1400" b="1" i="0" strike="noStrike" kern="1200" cap="none" spc="0" normalizeH="0" baseline="0" noProof="0" dirty="0" smtClean="0">
                <a:ln>
                  <a:noFill/>
                </a:ln>
                <a:solidFill>
                  <a:prstClr val="black"/>
                </a:solidFill>
                <a:effectLst/>
                <a:uLnTx/>
                <a:uFill>
                  <a:solidFill>
                    <a:srgbClr val="000000"/>
                  </a:solidFill>
                </a:uFill>
                <a:latin typeface="Calibri"/>
                <a:ea typeface="+mn-ea"/>
                <a:cs typeface="Calibri"/>
              </a:rPr>
              <a:t> </a:t>
            </a: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Late </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Bids</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346075" marR="30353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strike="noStrike" kern="1200" cap="none" spc="-5" normalizeH="0" baseline="0" noProof="0" dirty="0">
                <a:ln>
                  <a:noFill/>
                </a:ln>
                <a:solidFill>
                  <a:prstClr val="black"/>
                </a:solidFill>
                <a:effectLst/>
                <a:uLnTx/>
                <a:uFill>
                  <a:solidFill>
                    <a:srgbClr val="000000"/>
                  </a:solidFill>
                </a:uFill>
                <a:latin typeface="Calibri"/>
                <a:ea typeface="+mn-ea"/>
                <a:cs typeface="Calibri"/>
              </a:rPr>
              <a:t>Bids received by </a:t>
            </a:r>
            <a:r>
              <a:rPr kumimoji="0" lang="en-US" sz="14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OMES</a:t>
            </a:r>
            <a:r>
              <a:rPr kumimoji="0" sz="14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 </a:t>
            </a:r>
            <a:r>
              <a:rPr kumimoji="0" sz="1400" strike="noStrike" kern="1200" cap="none" spc="-5" normalizeH="0" baseline="0" noProof="0" dirty="0">
                <a:ln>
                  <a:noFill/>
                </a:ln>
                <a:solidFill>
                  <a:prstClr val="black"/>
                </a:solidFill>
                <a:effectLst/>
                <a:uLnTx/>
                <a:uFill>
                  <a:solidFill>
                    <a:srgbClr val="000000"/>
                  </a:solidFill>
                </a:uFill>
                <a:latin typeface="Calibri"/>
                <a:ea typeface="+mn-ea"/>
                <a:cs typeface="Calibri"/>
              </a:rPr>
              <a:t>after the response due date and time shall </a:t>
            </a:r>
            <a:r>
              <a:rPr kumimoji="0" sz="1400" strike="noStrike" kern="1200" cap="none" spc="0" normalizeH="0" baseline="0" noProof="0" dirty="0">
                <a:ln>
                  <a:noFill/>
                </a:ln>
                <a:solidFill>
                  <a:prstClr val="black"/>
                </a:solidFill>
                <a:effectLst/>
                <a:uLnTx/>
                <a:uFill>
                  <a:solidFill>
                    <a:srgbClr val="000000"/>
                  </a:solidFill>
                </a:uFill>
                <a:latin typeface="Calibri"/>
                <a:ea typeface="+mn-ea"/>
                <a:cs typeface="Calibri"/>
              </a:rPr>
              <a:t>be deemed </a:t>
            </a:r>
            <a:r>
              <a:rPr kumimoji="0" sz="14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non-</a:t>
            </a:r>
            <a:r>
              <a:rPr kumimoji="0" lang="en-US" sz="14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 </a:t>
            </a:r>
            <a:r>
              <a:rPr kumimoji="0" sz="14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responsive </a:t>
            </a:r>
            <a:r>
              <a:rPr kumimoji="0" sz="1400" strike="noStrike" kern="1200" cap="none" spc="-5" normalizeH="0" baseline="0" noProof="0" dirty="0">
                <a:ln>
                  <a:noFill/>
                </a:ln>
                <a:solidFill>
                  <a:prstClr val="black"/>
                </a:solidFill>
                <a:effectLst/>
                <a:uLnTx/>
                <a:uFill>
                  <a:solidFill>
                    <a:srgbClr val="000000"/>
                  </a:solidFill>
                </a:uFill>
                <a:latin typeface="Calibri"/>
                <a:ea typeface="+mn-ea"/>
                <a:cs typeface="Calibri"/>
              </a:rPr>
              <a:t>and shall </a:t>
            </a:r>
            <a:r>
              <a:rPr kumimoji="0" sz="1400" strike="noStrike" kern="1200" cap="none" spc="-15" normalizeH="0" baseline="0" noProof="0" dirty="0">
                <a:ln>
                  <a:noFill/>
                </a:ln>
                <a:solidFill>
                  <a:prstClr val="black"/>
                </a:solidFill>
                <a:effectLst/>
                <a:uLnTx/>
                <a:uFill>
                  <a:solidFill>
                    <a:srgbClr val="000000"/>
                  </a:solidFill>
                </a:uFill>
                <a:latin typeface="Calibri"/>
                <a:ea typeface="+mn-ea"/>
                <a:cs typeface="Calibri"/>
              </a:rPr>
              <a:t>NOT </a:t>
            </a:r>
            <a:r>
              <a:rPr kumimoji="0" sz="1400" strike="noStrike" kern="1200" cap="none" spc="0" normalizeH="0" baseline="0" noProof="0" dirty="0">
                <a:ln>
                  <a:noFill/>
                </a:ln>
                <a:solidFill>
                  <a:prstClr val="black"/>
                </a:solidFill>
                <a:effectLst/>
                <a:uLnTx/>
                <a:uFill>
                  <a:solidFill>
                    <a:srgbClr val="000000"/>
                  </a:solidFill>
                </a:uFill>
                <a:latin typeface="Calibri"/>
                <a:ea typeface="+mn-ea"/>
                <a:cs typeface="Calibri"/>
              </a:rPr>
              <a:t>be </a:t>
            </a:r>
            <a:r>
              <a:rPr kumimoji="0" sz="1400" strike="noStrike" kern="1200" cap="none" spc="-5" normalizeH="0" baseline="0" noProof="0" dirty="0">
                <a:ln>
                  <a:noFill/>
                </a:ln>
                <a:solidFill>
                  <a:prstClr val="black"/>
                </a:solidFill>
                <a:effectLst/>
                <a:uLnTx/>
                <a:uFill>
                  <a:solidFill>
                    <a:srgbClr val="000000"/>
                  </a:solidFill>
                </a:uFill>
                <a:latin typeface="Calibri"/>
                <a:ea typeface="+mn-ea"/>
                <a:cs typeface="Calibri"/>
              </a:rPr>
              <a:t>considered for </a:t>
            </a:r>
            <a:r>
              <a:rPr kumimoji="0" sz="1400" strike="noStrike" kern="1200" cap="none" spc="-10" normalizeH="0" baseline="0" noProof="0" dirty="0">
                <a:ln>
                  <a:noFill/>
                </a:ln>
                <a:solidFill>
                  <a:prstClr val="black"/>
                </a:solidFill>
                <a:effectLst/>
                <a:uLnTx/>
                <a:uFill>
                  <a:solidFill>
                    <a:srgbClr val="000000"/>
                  </a:solidFill>
                </a:uFill>
                <a:latin typeface="Calibri"/>
                <a:ea typeface="+mn-ea"/>
                <a:cs typeface="Calibri"/>
              </a:rPr>
              <a:t>any </a:t>
            </a:r>
            <a:r>
              <a:rPr kumimoji="0" sz="1400" strike="noStrike" kern="1200" cap="none" spc="-5" normalizeH="0" baseline="0" noProof="0" dirty="0">
                <a:ln>
                  <a:noFill/>
                </a:ln>
                <a:solidFill>
                  <a:prstClr val="black"/>
                </a:solidFill>
                <a:effectLst/>
                <a:uLnTx/>
                <a:uFill>
                  <a:solidFill>
                    <a:srgbClr val="000000"/>
                  </a:solidFill>
                </a:uFill>
                <a:latin typeface="Calibri"/>
                <a:ea typeface="+mn-ea"/>
                <a:cs typeface="Calibri"/>
              </a:rPr>
              <a:t>resultant</a:t>
            </a:r>
            <a:r>
              <a:rPr kumimoji="0" sz="1400" strike="noStrike" kern="1200" cap="none" spc="114" normalizeH="0" baseline="0" noProof="0" dirty="0">
                <a:ln>
                  <a:noFill/>
                </a:ln>
                <a:solidFill>
                  <a:prstClr val="black"/>
                </a:solidFill>
                <a:effectLst/>
                <a:uLnTx/>
                <a:uFill>
                  <a:solidFill>
                    <a:srgbClr val="000000"/>
                  </a:solidFill>
                </a:uFill>
                <a:latin typeface="Calibri"/>
                <a:ea typeface="+mn-ea"/>
                <a:cs typeface="Calibri"/>
              </a:rPr>
              <a:t> </a:t>
            </a:r>
            <a:r>
              <a:rPr kumimoji="0" sz="1400" strike="noStrike" kern="1200" cap="none" spc="0" normalizeH="0" baseline="0" noProof="0" dirty="0">
                <a:ln>
                  <a:noFill/>
                </a:ln>
                <a:solidFill>
                  <a:prstClr val="black"/>
                </a:solidFill>
                <a:effectLst/>
                <a:uLnTx/>
                <a:uFill>
                  <a:solidFill>
                    <a:srgbClr val="000000"/>
                  </a:solidFill>
                </a:uFill>
                <a:latin typeface="Calibri"/>
                <a:ea typeface="+mn-ea"/>
                <a:cs typeface="Calibri"/>
              </a:rPr>
              <a:t>award.</a:t>
            </a:r>
            <a:endParaRPr kumimoji="0" sz="1400" strike="noStrike" kern="1200" cap="none" spc="0" normalizeH="0" baseline="0" noProof="0" dirty="0">
              <a:ln>
                <a:noFill/>
              </a:ln>
              <a:solidFill>
                <a:prstClr val="black"/>
              </a:solidFill>
              <a:effectLst/>
              <a:uLnTx/>
              <a:uFillTx/>
              <a:latin typeface="Calibri"/>
              <a:ea typeface="+mn-ea"/>
              <a:cs typeface="Calibri"/>
            </a:endParaRPr>
          </a:p>
          <a:p>
            <a:pPr marR="0" lvl="0" algn="l" defTabSz="914400" rtl="0" eaLnBrk="1" fontAlgn="auto" latinLnBrk="0" hangingPunct="1">
              <a:spcBef>
                <a:spcPts val="600"/>
              </a:spcBef>
              <a:spcAft>
                <a:spcPts val="0"/>
              </a:spcAft>
              <a:buClrTx/>
              <a:buSzTx/>
              <a:defRPr/>
            </a:pPr>
            <a:r>
              <a:rPr kumimoji="0" sz="1400" b="1" i="0" strike="noStrike" kern="1200" cap="none" spc="0" normalizeH="0" baseline="0" noProof="0" dirty="0" smtClean="0">
                <a:ln>
                  <a:noFill/>
                </a:ln>
                <a:solidFill>
                  <a:prstClr val="black"/>
                </a:solidFill>
                <a:effectLst/>
                <a:uLnTx/>
                <a:uFill>
                  <a:solidFill>
                    <a:srgbClr val="000000"/>
                  </a:solidFill>
                </a:uFill>
                <a:latin typeface="Calibri"/>
                <a:ea typeface="+mn-ea"/>
                <a:cs typeface="Calibri"/>
              </a:rPr>
              <a:t>A.9</a:t>
            </a:r>
            <a:r>
              <a:rPr kumimoji="0" lang="en-US" sz="1400" b="1" i="0" strike="noStrike" kern="1200" cap="none" spc="0" normalizeH="0" baseline="0" noProof="0" dirty="0" smtClean="0">
                <a:ln>
                  <a:noFill/>
                </a:ln>
                <a:solidFill>
                  <a:prstClr val="black"/>
                </a:solidFill>
                <a:effectLst/>
                <a:uLnTx/>
                <a:uFill>
                  <a:solidFill>
                    <a:srgbClr val="000000"/>
                  </a:solidFill>
                </a:uFill>
                <a:latin typeface="Calibri"/>
                <a:ea typeface="+mn-ea"/>
                <a:cs typeface="Calibri"/>
              </a:rPr>
              <a:t>.</a:t>
            </a:r>
            <a:r>
              <a:rPr kumimoji="0" sz="1400" b="1" i="0" strike="noStrike" kern="1200" cap="none" spc="0" normalizeH="0" baseline="0" noProof="0" dirty="0" smtClean="0">
                <a:ln>
                  <a:noFill/>
                </a:ln>
                <a:solidFill>
                  <a:prstClr val="black"/>
                </a:solidFill>
                <a:effectLst/>
                <a:uLnTx/>
                <a:uFill>
                  <a:solidFill>
                    <a:srgbClr val="000000"/>
                  </a:solidFill>
                </a:uFill>
                <a:latin typeface="Calibri"/>
                <a:ea typeface="+mn-ea"/>
                <a:cs typeface="Calibri"/>
              </a:rPr>
              <a:t> </a:t>
            </a: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Legal Contract</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346075" marR="247650" lvl="1" indent="-346075" algn="l" defTabSz="914400" rtl="0" eaLnBrk="1" fontAlgn="auto" latinLnBrk="0" hangingPunct="1">
              <a:spcBef>
                <a:spcPts val="600"/>
              </a:spcBef>
              <a:spcAft>
                <a:spcPts val="0"/>
              </a:spcAft>
              <a:buClrTx/>
              <a:buSzTx/>
              <a:buFont typeface="Arial"/>
              <a:buChar char="•"/>
              <a:defRPr/>
            </a:pPr>
            <a:r>
              <a:rPr kumimoji="0" sz="1400" b="0" i="0" u="none" strike="noStrike" kern="1200" cap="none" spc="0" normalizeH="0" baseline="0" noProof="0" dirty="0">
                <a:ln>
                  <a:noFill/>
                </a:ln>
                <a:solidFill>
                  <a:prstClr val="black"/>
                </a:solidFill>
                <a:effectLst/>
                <a:uLnTx/>
                <a:uFillTx/>
                <a:latin typeface="Calibri"/>
                <a:ea typeface="+mn-ea"/>
                <a:cs typeface="Calibri"/>
              </a:rPr>
              <a:t>A.9.1. </a:t>
            </a:r>
            <a:r>
              <a:rPr kumimoji="0" sz="1400" b="0" i="0" u="none" strike="noStrike" kern="1200" cap="none" spc="-5" normalizeH="0" baseline="0" noProof="0" dirty="0">
                <a:ln>
                  <a:noFill/>
                </a:ln>
                <a:solidFill>
                  <a:prstClr val="black"/>
                </a:solidFill>
                <a:effectLst/>
                <a:uLnTx/>
                <a:uFillTx/>
                <a:latin typeface="Calibri"/>
                <a:ea typeface="+mn-ea"/>
                <a:cs typeface="Calibri"/>
              </a:rPr>
              <a:t>Submitted bids </a:t>
            </a:r>
            <a:r>
              <a:rPr kumimoji="0" sz="1400" b="0" i="0" u="none" strike="noStrike" kern="1200" cap="none" spc="-10" normalizeH="0" baseline="0" noProof="0" dirty="0">
                <a:ln>
                  <a:noFill/>
                </a:ln>
                <a:solidFill>
                  <a:prstClr val="black"/>
                </a:solidFill>
                <a:effectLst/>
                <a:uLnTx/>
                <a:uFillTx/>
                <a:latin typeface="Calibri"/>
                <a:ea typeface="+mn-ea"/>
                <a:cs typeface="Calibri"/>
              </a:rPr>
              <a:t>are </a:t>
            </a:r>
            <a:r>
              <a:rPr kumimoji="0" sz="1400" b="0" i="0" u="none" strike="noStrike" kern="1200" cap="none" spc="-5" normalizeH="0" baseline="0" noProof="0" dirty="0">
                <a:ln>
                  <a:noFill/>
                </a:ln>
                <a:solidFill>
                  <a:prstClr val="black"/>
                </a:solidFill>
                <a:effectLst/>
                <a:uLnTx/>
                <a:uFillTx/>
                <a:latin typeface="Calibri"/>
                <a:ea typeface="+mn-ea"/>
                <a:cs typeface="Calibri"/>
              </a:rPr>
              <a:t>rendered </a:t>
            </a:r>
            <a:r>
              <a:rPr kumimoji="0" sz="1400" b="0" i="0" u="none" strike="noStrike" kern="1200" cap="none" spc="0" normalizeH="0" baseline="0" noProof="0" dirty="0">
                <a:ln>
                  <a:noFill/>
                </a:ln>
                <a:solidFill>
                  <a:prstClr val="black"/>
                </a:solidFill>
                <a:effectLst/>
                <a:uLnTx/>
                <a:uFillTx/>
                <a:latin typeface="Calibri"/>
                <a:ea typeface="+mn-ea"/>
                <a:cs typeface="Calibri"/>
              </a:rPr>
              <a:t>as a </a:t>
            </a:r>
            <a:r>
              <a:rPr kumimoji="0" sz="1400" b="0" i="0" u="none" strike="noStrike" kern="1200" cap="none" spc="-5" normalizeH="0" baseline="0" noProof="0" dirty="0">
                <a:ln>
                  <a:noFill/>
                </a:ln>
                <a:solidFill>
                  <a:prstClr val="black"/>
                </a:solidFill>
                <a:effectLst/>
                <a:uLnTx/>
                <a:uFillTx/>
                <a:latin typeface="Calibri"/>
                <a:ea typeface="+mn-ea"/>
                <a:cs typeface="Calibri"/>
              </a:rPr>
              <a:t>legal </a:t>
            </a:r>
            <a:r>
              <a:rPr kumimoji="0" sz="1400" b="0" i="0" u="none" strike="noStrike" kern="1200" cap="none" spc="-15" normalizeH="0" baseline="0" noProof="0" dirty="0">
                <a:ln>
                  <a:noFill/>
                </a:ln>
                <a:solidFill>
                  <a:prstClr val="black"/>
                </a:solidFill>
                <a:effectLst/>
                <a:uLnTx/>
                <a:uFillTx/>
                <a:latin typeface="Calibri"/>
                <a:ea typeface="+mn-ea"/>
                <a:cs typeface="Calibri"/>
              </a:rPr>
              <a:t>offer </a:t>
            </a:r>
            <a:r>
              <a:rPr kumimoji="0" sz="1400" b="0" i="0" u="none" strike="noStrike" kern="1200" cap="none" spc="-5" normalizeH="0" baseline="0" noProof="0" dirty="0">
                <a:ln>
                  <a:noFill/>
                </a:ln>
                <a:solidFill>
                  <a:prstClr val="black"/>
                </a:solidFill>
                <a:effectLst/>
                <a:uLnTx/>
                <a:uFillTx/>
                <a:latin typeface="Calibri"/>
                <a:ea typeface="+mn-ea"/>
                <a:cs typeface="Calibri"/>
              </a:rPr>
              <a:t>and </a:t>
            </a:r>
            <a:r>
              <a:rPr kumimoji="0" sz="1400" b="0" i="0" u="none" strike="noStrike" kern="1200" cap="none" spc="-10" normalizeH="0" baseline="0" noProof="0" dirty="0">
                <a:ln>
                  <a:noFill/>
                </a:ln>
                <a:solidFill>
                  <a:prstClr val="black"/>
                </a:solidFill>
                <a:effectLst/>
                <a:uLnTx/>
                <a:uFillTx/>
                <a:latin typeface="Calibri"/>
                <a:ea typeface="+mn-ea"/>
                <a:cs typeface="Calibri"/>
              </a:rPr>
              <a:t>any </a:t>
            </a:r>
            <a:r>
              <a:rPr kumimoji="0" sz="1400" b="0" i="0" u="none" strike="noStrike" kern="1200" cap="none" spc="-5" normalizeH="0" baseline="0" noProof="0" dirty="0">
                <a:ln>
                  <a:noFill/>
                </a:ln>
                <a:solidFill>
                  <a:prstClr val="black"/>
                </a:solidFill>
                <a:effectLst/>
                <a:uLnTx/>
                <a:uFillTx/>
                <a:latin typeface="Calibri"/>
                <a:ea typeface="+mn-ea"/>
                <a:cs typeface="Calibri"/>
              </a:rPr>
              <a:t>bid, when accepted by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OMES</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0" normalizeH="0" baseline="0" noProof="0" dirty="0">
                <a:ln>
                  <a:noFill/>
                </a:ln>
                <a:solidFill>
                  <a:prstClr val="black"/>
                </a:solidFill>
                <a:effectLst/>
                <a:uLnTx/>
                <a:uFillTx/>
                <a:latin typeface="Calibri"/>
                <a:ea typeface="+mn-ea"/>
                <a:cs typeface="Calibri"/>
              </a:rPr>
              <a:t>shall </a:t>
            </a:r>
            <a:r>
              <a:rPr kumimoji="0" sz="1400" b="0" i="0" u="none" strike="noStrike" kern="1200" cap="none" spc="-5" normalizeH="0" baseline="0" noProof="0" dirty="0">
                <a:ln>
                  <a:noFill/>
                </a:ln>
                <a:solidFill>
                  <a:prstClr val="black"/>
                </a:solidFill>
                <a:effectLst/>
                <a:uLnTx/>
                <a:uFillTx/>
                <a:latin typeface="Calibri"/>
                <a:ea typeface="+mn-ea"/>
                <a:cs typeface="Calibri"/>
              </a:rPr>
              <a:t>constitute </a:t>
            </a:r>
            <a:r>
              <a:rPr kumimoji="0" sz="1400" b="0" i="0" u="none" strike="noStrike" kern="1200" cap="none" spc="0" normalizeH="0" baseline="0" noProof="0" dirty="0">
                <a:ln>
                  <a:noFill/>
                </a:ln>
                <a:solidFill>
                  <a:prstClr val="black"/>
                </a:solidFill>
                <a:effectLst/>
                <a:uLnTx/>
                <a:uFillTx/>
                <a:latin typeface="Calibri"/>
                <a:ea typeface="+mn-ea"/>
                <a:cs typeface="Calibri"/>
              </a:rPr>
              <a:t>a</a:t>
            </a:r>
            <a:r>
              <a:rPr kumimoji="0" sz="1400" b="0" i="0" u="none" strike="noStrike" kern="1200" cap="none" spc="40"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contract.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497840" lvl="1" indent="-346075" algn="l" defTabSz="914400" rtl="0" eaLnBrk="1" fontAlgn="auto" latinLnBrk="0" hangingPunct="1">
              <a:spcBef>
                <a:spcPts val="405"/>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A.9.2. </a:t>
            </a:r>
            <a:r>
              <a:rPr kumimoji="0" sz="1400" b="0" i="0" u="none" strike="noStrike" kern="1200" cap="none" spc="0"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0" normalizeH="0" baseline="0" noProof="0" dirty="0" smtClean="0">
                <a:ln>
                  <a:noFill/>
                </a:ln>
                <a:solidFill>
                  <a:prstClr val="black"/>
                </a:solidFill>
                <a:effectLst/>
                <a:uLnTx/>
                <a:uFillTx/>
                <a:latin typeface="Calibri"/>
                <a:ea typeface="+mn-ea"/>
                <a:cs typeface="Calibri"/>
              </a:rPr>
              <a:t>c</a:t>
            </a:r>
            <a:r>
              <a:rPr kumimoji="0" sz="1400" b="0" i="0" u="none" strike="noStrike" kern="1200" cap="none" spc="-5" normalizeH="0" baseline="0" noProof="0" dirty="0" smtClean="0">
                <a:ln>
                  <a:noFill/>
                </a:ln>
                <a:solidFill>
                  <a:prstClr val="black"/>
                </a:solidFill>
                <a:effectLst/>
                <a:uLnTx/>
                <a:uFillTx/>
                <a:latin typeface="Calibri"/>
                <a:ea typeface="+mn-ea"/>
                <a:cs typeface="Calibri"/>
              </a:rPr>
              <a:t>ontract </a:t>
            </a:r>
            <a:r>
              <a:rPr kumimoji="0" sz="1400" b="0" i="0" u="none" strike="noStrike" kern="1200" cap="none" spc="-5" normalizeH="0" baseline="0" noProof="0" dirty="0">
                <a:ln>
                  <a:noFill/>
                </a:ln>
                <a:solidFill>
                  <a:prstClr val="black"/>
                </a:solidFill>
                <a:effectLst/>
                <a:uLnTx/>
                <a:uFillTx/>
                <a:latin typeface="Calibri"/>
                <a:ea typeface="+mn-ea"/>
                <a:cs typeface="Calibri"/>
              </a:rPr>
              <a:t>resulting </a:t>
            </a:r>
            <a:r>
              <a:rPr kumimoji="0" sz="1400" b="0" i="0" u="none" strike="noStrike" kern="1200" cap="none" spc="-10" normalizeH="0" baseline="0" noProof="0" dirty="0">
                <a:ln>
                  <a:noFill/>
                </a:ln>
                <a:solidFill>
                  <a:prstClr val="black"/>
                </a:solidFill>
                <a:effectLst/>
                <a:uLnTx/>
                <a:uFillTx/>
                <a:latin typeface="Calibri"/>
                <a:ea typeface="+mn-ea"/>
                <a:cs typeface="Calibri"/>
              </a:rPr>
              <a:t>from </a:t>
            </a:r>
            <a:r>
              <a:rPr kumimoji="0" sz="1400" b="0" i="0" u="none" strike="noStrike" kern="1200" cap="none" spc="0" normalizeH="0" baseline="0" noProof="0" dirty="0">
                <a:ln>
                  <a:noFill/>
                </a:ln>
                <a:solidFill>
                  <a:prstClr val="black"/>
                </a:solidFill>
                <a:effectLst/>
                <a:uLnTx/>
                <a:uFillTx/>
                <a:latin typeface="Calibri"/>
                <a:ea typeface="+mn-ea"/>
                <a:cs typeface="Calibri"/>
              </a:rPr>
              <a:t>this </a:t>
            </a:r>
            <a:r>
              <a:rPr kumimoji="0" sz="1400" b="0" i="0" u="none" strike="noStrike" kern="1200" cap="none" spc="-5" normalizeH="0" baseline="0" noProof="0" dirty="0">
                <a:ln>
                  <a:noFill/>
                </a:ln>
                <a:solidFill>
                  <a:prstClr val="black"/>
                </a:solidFill>
                <a:effectLst/>
                <a:uLnTx/>
                <a:uFillTx/>
                <a:latin typeface="Calibri"/>
                <a:ea typeface="+mn-ea"/>
                <a:cs typeface="Calibri"/>
              </a:rPr>
              <a:t>solicitation </a:t>
            </a:r>
            <a:r>
              <a:rPr kumimoji="0" sz="1400" b="0" i="0" u="none" strike="noStrike" kern="1200" cap="none" spc="-10" normalizeH="0" baseline="0" noProof="0" dirty="0">
                <a:ln>
                  <a:noFill/>
                </a:ln>
                <a:solidFill>
                  <a:prstClr val="black"/>
                </a:solidFill>
                <a:effectLst/>
                <a:uLnTx/>
                <a:uFillTx/>
                <a:latin typeface="Calibri"/>
                <a:ea typeface="+mn-ea"/>
                <a:cs typeface="Calibri"/>
              </a:rPr>
              <a:t>may </a:t>
            </a:r>
            <a:r>
              <a:rPr kumimoji="0" sz="1400" b="0" i="0" u="none" strike="noStrike" kern="1200" cap="none" spc="-5" normalizeH="0" baseline="0" noProof="0" dirty="0">
                <a:ln>
                  <a:noFill/>
                </a:ln>
                <a:solidFill>
                  <a:prstClr val="black"/>
                </a:solidFill>
                <a:effectLst/>
                <a:uLnTx/>
                <a:uFillTx/>
                <a:latin typeface="Calibri"/>
                <a:ea typeface="+mn-ea"/>
                <a:cs typeface="Calibri"/>
              </a:rPr>
              <a:t>consist of </a:t>
            </a:r>
            <a:r>
              <a:rPr kumimoji="0" sz="1400" b="0" i="0" u="none" strike="noStrike" kern="1200" cap="none" spc="0"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following </a:t>
            </a:r>
            <a:r>
              <a:rPr kumimoji="0" sz="1400" b="0" i="0" u="none" strike="noStrike" kern="1200" cap="none" spc="-5" normalizeH="0" baseline="0" noProof="0" dirty="0">
                <a:ln>
                  <a:noFill/>
                </a:ln>
                <a:solidFill>
                  <a:prstClr val="black"/>
                </a:solidFill>
                <a:effectLst/>
                <a:uLnTx/>
                <a:uFillTx/>
                <a:latin typeface="Calibri"/>
                <a:ea typeface="+mn-ea"/>
                <a:cs typeface="Calibri"/>
              </a:rPr>
              <a:t>documents </a:t>
            </a:r>
            <a:r>
              <a:rPr kumimoji="0" sz="1400" b="0" i="0" u="none" strike="noStrike" kern="1200" cap="none" spc="0" normalizeH="0" baseline="0" noProof="0" dirty="0">
                <a:ln>
                  <a:noFill/>
                </a:ln>
                <a:solidFill>
                  <a:prstClr val="black"/>
                </a:solidFill>
                <a:effectLst/>
                <a:uLnTx/>
                <a:uFillTx/>
                <a:latin typeface="Calibri"/>
                <a:ea typeface="+mn-ea"/>
                <a:cs typeface="Calibri"/>
              </a:rPr>
              <a:t>in </a:t>
            </a:r>
            <a:r>
              <a:rPr kumimoji="0" sz="1400" b="0" i="0" u="none" strike="noStrike" kern="1200" cap="none" spc="-5" normalizeH="0" baseline="0" noProof="0" dirty="0">
                <a:ln>
                  <a:noFill/>
                </a:ln>
                <a:solidFill>
                  <a:prstClr val="black"/>
                </a:solidFill>
                <a:effectLst/>
                <a:uLnTx/>
                <a:uFillTx/>
                <a:latin typeface="Calibri"/>
                <a:ea typeface="+mn-ea"/>
                <a:cs typeface="Calibri"/>
              </a:rPr>
              <a:t>order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of</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preference</a:t>
            </a:r>
            <a:r>
              <a:rPr kumimoji="0" sz="1400" b="0" i="0" u="none" strike="noStrike" kern="1200" cap="none" spc="-10" normalizeH="0" baseline="0" noProof="0" dirty="0">
                <a:ln>
                  <a:noFill/>
                </a:ln>
                <a:solidFill>
                  <a:prstClr val="black"/>
                </a:solidFill>
                <a:effectLst/>
                <a:uLnTx/>
                <a:uFillTx/>
                <a:latin typeface="Calibri"/>
                <a:ea typeface="+mn-ea"/>
                <a:cs typeface="Calibri"/>
              </a:rPr>
              <a: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0" lvl="1" indent="-346075" algn="l" defTabSz="914400" rtl="0" eaLnBrk="1" fontAlgn="auto" latinLnBrk="0" hangingPunct="1">
              <a:spcBef>
                <a:spcPts val="229"/>
              </a:spcBef>
              <a:spcAft>
                <a:spcPts val="0"/>
              </a:spcAft>
              <a:buClrTx/>
              <a:buSzTx/>
              <a:buFont typeface="Arial"/>
              <a:buChar char="•"/>
              <a:defRPr/>
            </a:pPr>
            <a:r>
              <a:rPr kumimoji="0" sz="1400" b="0" i="0" u="none" strike="noStrike" kern="1200" cap="none" spc="0" normalizeH="0" baseline="0" noProof="0" dirty="0">
                <a:ln>
                  <a:noFill/>
                </a:ln>
                <a:solidFill>
                  <a:prstClr val="black"/>
                </a:solidFill>
                <a:effectLst/>
                <a:uLnTx/>
                <a:uFillTx/>
                <a:latin typeface="Calibri"/>
                <a:ea typeface="+mn-ea"/>
                <a:cs typeface="Calibri"/>
              </a:rPr>
              <a:t>A.9.2.1. </a:t>
            </a:r>
            <a:r>
              <a:rPr kumimoji="0" sz="1400" b="0" i="0" u="none" strike="noStrike" kern="1200" cap="none" spc="-5" normalizeH="0" baseline="0" noProof="0" dirty="0">
                <a:ln>
                  <a:noFill/>
                </a:ln>
                <a:solidFill>
                  <a:prstClr val="black"/>
                </a:solidFill>
                <a:effectLst/>
                <a:uLnTx/>
                <a:uFillTx/>
                <a:latin typeface="Calibri"/>
                <a:ea typeface="+mn-ea"/>
                <a:cs typeface="Calibri"/>
              </a:rPr>
              <a:t>Purchase </a:t>
            </a:r>
            <a:r>
              <a:rPr kumimoji="0" sz="1400" b="0" i="0" u="none" strike="noStrike" kern="1200" cap="none" spc="-25" normalizeH="0" baseline="0" noProof="0" dirty="0">
                <a:ln>
                  <a:noFill/>
                </a:ln>
                <a:solidFill>
                  <a:prstClr val="black"/>
                </a:solidFill>
                <a:effectLst/>
                <a:uLnTx/>
                <a:uFillTx/>
                <a:latin typeface="Calibri"/>
                <a:ea typeface="+mn-ea"/>
                <a:cs typeface="Calibri"/>
              </a:rPr>
              <a:t>order, </a:t>
            </a:r>
            <a:r>
              <a:rPr kumimoji="0" sz="1400" b="0" i="0" u="none" strike="noStrike" kern="1200" cap="none" spc="0" normalizeH="0" baseline="0" noProof="0" dirty="0">
                <a:ln>
                  <a:noFill/>
                </a:ln>
                <a:solidFill>
                  <a:prstClr val="black"/>
                </a:solidFill>
                <a:effectLst/>
                <a:uLnTx/>
                <a:uFillTx/>
                <a:latin typeface="Calibri"/>
                <a:ea typeface="+mn-ea"/>
                <a:cs typeface="Calibri"/>
              </a:rPr>
              <a:t>as amended </a:t>
            </a:r>
            <a:r>
              <a:rPr kumimoji="0" sz="1400" b="0" i="0" u="none" strike="noStrike" kern="1200" cap="none" spc="-5" normalizeH="0" baseline="0" noProof="0" dirty="0">
                <a:ln>
                  <a:noFill/>
                </a:ln>
                <a:solidFill>
                  <a:prstClr val="black"/>
                </a:solidFill>
                <a:effectLst/>
                <a:uLnTx/>
                <a:uFillTx/>
                <a:latin typeface="Calibri"/>
                <a:ea typeface="+mn-ea"/>
                <a:cs typeface="Calibri"/>
              </a:rPr>
              <a:t>by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c</a:t>
            </a:r>
            <a:r>
              <a:rPr kumimoji="0" sz="1400" b="0" i="0" u="none" strike="noStrike" kern="1200" cap="none" spc="-5" normalizeH="0" baseline="0" noProof="0" dirty="0" smtClean="0">
                <a:ln>
                  <a:noFill/>
                </a:ln>
                <a:solidFill>
                  <a:prstClr val="black"/>
                </a:solidFill>
                <a:effectLst/>
                <a:uLnTx/>
                <a:uFillTx/>
                <a:latin typeface="Calibri"/>
                <a:ea typeface="+mn-ea"/>
                <a:cs typeface="Calibri"/>
              </a:rPr>
              <a:t>hange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o</a:t>
            </a:r>
            <a:r>
              <a:rPr kumimoji="0" sz="1400" b="0" i="0" u="none" strike="noStrike" kern="1200" cap="none" spc="-10" normalizeH="0" baseline="0" noProof="0" dirty="0" smtClean="0">
                <a:ln>
                  <a:noFill/>
                </a:ln>
                <a:solidFill>
                  <a:prstClr val="black"/>
                </a:solidFill>
                <a:effectLst/>
                <a:uLnTx/>
                <a:uFillTx/>
                <a:latin typeface="Calibri"/>
                <a:ea typeface="+mn-ea"/>
                <a:cs typeface="Calibri"/>
              </a:rPr>
              <a:t>rder </a:t>
            </a:r>
            <a:r>
              <a:rPr kumimoji="0" sz="1400" b="0" i="0" u="none" strike="noStrike" kern="1200" cap="none" spc="0" normalizeH="0" baseline="0" noProof="0" dirty="0">
                <a:ln>
                  <a:noFill/>
                </a:ln>
                <a:solidFill>
                  <a:prstClr val="black"/>
                </a:solidFill>
                <a:effectLst/>
                <a:uLnTx/>
                <a:uFillTx/>
                <a:latin typeface="Calibri"/>
                <a:ea typeface="+mn-ea"/>
                <a:cs typeface="Calibri"/>
              </a:rPr>
              <a:t>(if</a:t>
            </a:r>
            <a:r>
              <a:rPr kumimoji="0" sz="1400" b="0" i="0" u="none" strike="noStrike" kern="1200" cap="none" spc="105"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applicable</a:t>
            </a:r>
            <a:r>
              <a:rPr kumimoji="0" sz="1400" b="0" i="0" u="none" strike="noStrike" kern="1200" cap="none" spc="-5"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0" lvl="1" indent="-346075" algn="l" defTabSz="914400" rtl="0" eaLnBrk="1" fontAlgn="auto" latinLnBrk="0" hangingPunct="1">
              <a:spcBef>
                <a:spcPts val="245"/>
              </a:spcBef>
              <a:spcAft>
                <a:spcPts val="0"/>
              </a:spcAft>
              <a:buClrTx/>
              <a:buSzTx/>
              <a:buFont typeface="Arial"/>
              <a:buChar char="•"/>
              <a:defRPr/>
            </a:pPr>
            <a:r>
              <a:rPr kumimoji="0" sz="1400" b="0" i="0" u="none" strike="noStrike" kern="1200" cap="none" spc="0" normalizeH="0" baseline="0" noProof="0" dirty="0">
                <a:ln>
                  <a:noFill/>
                </a:ln>
                <a:solidFill>
                  <a:prstClr val="black"/>
                </a:solidFill>
                <a:effectLst/>
                <a:uLnTx/>
                <a:uFillTx/>
                <a:latin typeface="Calibri"/>
                <a:ea typeface="+mn-ea"/>
                <a:cs typeface="Calibri"/>
              </a:rPr>
              <a:t>A.9.2.2. </a:t>
            </a:r>
            <a:r>
              <a:rPr kumimoji="0" sz="1400" b="0" i="0" u="none" strike="noStrike" kern="1200" cap="none" spc="-5" normalizeH="0" baseline="0" noProof="0" dirty="0">
                <a:ln>
                  <a:noFill/>
                </a:ln>
                <a:solidFill>
                  <a:prstClr val="black"/>
                </a:solidFill>
                <a:effectLst/>
                <a:uLnTx/>
                <a:uFillTx/>
                <a:latin typeface="Calibri"/>
                <a:ea typeface="+mn-ea"/>
                <a:cs typeface="Calibri"/>
              </a:rPr>
              <a:t>Solicitation, </a:t>
            </a:r>
            <a:r>
              <a:rPr kumimoji="0" sz="1400" b="0" i="0" u="none" strike="noStrike" kern="1200" cap="none" spc="0" normalizeH="0" baseline="0" noProof="0" dirty="0">
                <a:ln>
                  <a:noFill/>
                </a:ln>
                <a:solidFill>
                  <a:prstClr val="black"/>
                </a:solidFill>
                <a:effectLst/>
                <a:uLnTx/>
                <a:uFillTx/>
                <a:latin typeface="Calibri"/>
                <a:ea typeface="+mn-ea"/>
                <a:cs typeface="Calibri"/>
              </a:rPr>
              <a:t>as amended (if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applicable)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296545" lvl="1" indent="-346075" algn="l" defTabSz="914400" rtl="0" eaLnBrk="1" fontAlgn="auto" latinLnBrk="0" hangingPunct="1">
              <a:spcBef>
                <a:spcPts val="420"/>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A.9.2.3. Successful </a:t>
            </a:r>
            <a:r>
              <a:rPr kumimoji="0" sz="1400" b="0" i="0" u="none" strike="noStrike" kern="1200" cap="none" spc="0" normalizeH="0" baseline="0" noProof="0" dirty="0">
                <a:ln>
                  <a:noFill/>
                </a:ln>
                <a:solidFill>
                  <a:prstClr val="black"/>
                </a:solidFill>
                <a:effectLst/>
                <a:uLnTx/>
                <a:uFillTx/>
                <a:latin typeface="Calibri"/>
                <a:ea typeface="+mn-ea"/>
                <a:cs typeface="Calibri"/>
              </a:rPr>
              <a:t>bid </a:t>
            </a:r>
            <a:r>
              <a:rPr kumimoji="0" sz="1400" b="0" i="0" u="none" strike="noStrike" kern="1200" cap="none" spc="-5" normalizeH="0" baseline="0" noProof="0" dirty="0">
                <a:ln>
                  <a:noFill/>
                </a:ln>
                <a:solidFill>
                  <a:prstClr val="black"/>
                </a:solidFill>
                <a:effectLst/>
                <a:uLnTx/>
                <a:uFillTx/>
                <a:latin typeface="Calibri"/>
                <a:ea typeface="+mn-ea"/>
                <a:cs typeface="Calibri"/>
              </a:rPr>
              <a:t>(including </a:t>
            </a:r>
            <a:r>
              <a:rPr kumimoji="0" sz="1400" b="0" i="0" u="none" strike="noStrike" kern="1200" cap="none" spc="-10" normalizeH="0" baseline="0" noProof="0" dirty="0">
                <a:ln>
                  <a:noFill/>
                </a:ln>
                <a:solidFill>
                  <a:prstClr val="black"/>
                </a:solidFill>
                <a:effectLst/>
                <a:uLnTx/>
                <a:uFillTx/>
                <a:latin typeface="Calibri"/>
                <a:ea typeface="+mn-ea"/>
                <a:cs typeface="Calibri"/>
              </a:rPr>
              <a:t>required </a:t>
            </a:r>
            <a:r>
              <a:rPr kumimoji="0" sz="1400" b="0" i="0" u="none" strike="noStrike" kern="1200" cap="none" spc="-5" normalizeH="0" baseline="0" noProof="0" dirty="0">
                <a:ln>
                  <a:noFill/>
                </a:ln>
                <a:solidFill>
                  <a:prstClr val="black"/>
                </a:solidFill>
                <a:effectLst/>
                <a:uLnTx/>
                <a:uFillTx/>
                <a:latin typeface="Calibri"/>
                <a:ea typeface="+mn-ea"/>
                <a:cs typeface="Calibri"/>
              </a:rPr>
              <a:t>certifications),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0"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extent </a:t>
            </a:r>
            <a:r>
              <a:rPr kumimoji="0" sz="1400" b="0" i="0" u="none" strike="noStrike" kern="1200" cap="none" spc="0" normalizeH="0" baseline="0" noProof="0" dirty="0">
                <a:ln>
                  <a:noFill/>
                </a:ln>
                <a:solidFill>
                  <a:prstClr val="black"/>
                </a:solidFill>
                <a:effectLst/>
                <a:uLnTx/>
                <a:uFillTx/>
                <a:latin typeface="Calibri"/>
                <a:ea typeface="+mn-ea"/>
                <a:cs typeface="Calibri"/>
              </a:rPr>
              <a:t>the </a:t>
            </a:r>
            <a:r>
              <a:rPr kumimoji="0" sz="1400" b="0" i="0" u="none" strike="noStrike" kern="1200" cap="none" spc="-5" normalizeH="0" baseline="0" noProof="0" dirty="0">
                <a:ln>
                  <a:noFill/>
                </a:ln>
                <a:solidFill>
                  <a:prstClr val="black"/>
                </a:solidFill>
                <a:effectLst/>
                <a:uLnTx/>
                <a:uFillTx/>
                <a:latin typeface="Calibri"/>
                <a:ea typeface="+mn-ea"/>
                <a:cs typeface="Calibri"/>
              </a:rPr>
              <a:t>bid does not conflict with </a:t>
            </a:r>
            <a:r>
              <a:rPr kumimoji="0" sz="1400" b="0" i="0" u="none" strike="noStrike" kern="1200" cap="none" spc="0" normalizeH="0" baseline="0" noProof="0" dirty="0" smtClean="0">
                <a:ln>
                  <a:noFill/>
                </a:ln>
                <a:solidFill>
                  <a:prstClr val="black"/>
                </a:solidFill>
                <a:effectLst/>
                <a:uLnTx/>
                <a:uFillTx/>
                <a:latin typeface="Calibri"/>
                <a:ea typeface="+mn-ea"/>
                <a:cs typeface="Calibri"/>
              </a:rPr>
              <a:t>the</a:t>
            </a:r>
            <a:r>
              <a:rPr kumimoji="0" lang="en-US" sz="1400" b="0" i="0" u="none" strike="noStrike" kern="1200" cap="none" spc="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requirements </a:t>
            </a:r>
            <a:r>
              <a:rPr kumimoji="0" sz="1400" b="0" i="0" u="none" strike="noStrike" kern="1200" cap="none" spc="-5" normalizeH="0" baseline="0" noProof="0" dirty="0">
                <a:ln>
                  <a:noFill/>
                </a:ln>
                <a:solidFill>
                  <a:prstClr val="black"/>
                </a:solidFill>
                <a:effectLst/>
                <a:uLnTx/>
                <a:uFillTx/>
                <a:latin typeface="Calibri"/>
                <a:ea typeface="+mn-ea"/>
                <a:cs typeface="Calibri"/>
              </a:rPr>
              <a:t>of </a:t>
            </a:r>
            <a:r>
              <a:rPr kumimoji="0" sz="1400" b="0" i="0" u="none" strike="noStrike" kern="1200" cap="none" spc="0" normalizeH="0" baseline="0" noProof="0" dirty="0">
                <a:ln>
                  <a:noFill/>
                </a:ln>
                <a:solidFill>
                  <a:prstClr val="black"/>
                </a:solidFill>
                <a:effectLst/>
                <a:uLnTx/>
                <a:uFillTx/>
                <a:latin typeface="Calibri"/>
                <a:ea typeface="+mn-ea"/>
                <a:cs typeface="Calibri"/>
              </a:rPr>
              <a:t>the </a:t>
            </a:r>
            <a:r>
              <a:rPr kumimoji="0" sz="1400" b="0" i="0" u="none" strike="noStrike" kern="1200" cap="none" spc="-5" normalizeH="0" baseline="0" noProof="0" dirty="0">
                <a:ln>
                  <a:noFill/>
                </a:ln>
                <a:solidFill>
                  <a:prstClr val="black"/>
                </a:solidFill>
                <a:effectLst/>
                <a:uLnTx/>
                <a:uFillTx/>
                <a:latin typeface="Calibri"/>
                <a:ea typeface="+mn-ea"/>
                <a:cs typeface="Calibri"/>
              </a:rPr>
              <a:t>solicitation or applicable</a:t>
            </a:r>
            <a:r>
              <a:rPr kumimoji="0" sz="1400" b="0" i="0" u="none" strike="noStrike" kern="1200" cap="none" spc="75" normalizeH="0" baseline="0" noProof="0" dirty="0">
                <a:ln>
                  <a:noFill/>
                </a:ln>
                <a:solidFill>
                  <a:prstClr val="black"/>
                </a:solidFill>
                <a:effectLst/>
                <a:uLnTx/>
                <a:uFillTx/>
                <a:latin typeface="Calibri"/>
                <a:ea typeface="+mn-ea"/>
                <a:cs typeface="Calibri"/>
              </a:rPr>
              <a:t> </a:t>
            </a:r>
            <a:r>
              <a:rPr kumimoji="0" sz="1400" b="0" i="0" u="none" strike="noStrike" kern="1200" cap="none" spc="-25" normalizeH="0" baseline="0" noProof="0" dirty="0">
                <a:ln>
                  <a:noFill/>
                </a:ln>
                <a:solidFill>
                  <a:prstClr val="black"/>
                </a:solidFill>
                <a:effectLst/>
                <a:uLnTx/>
                <a:uFillTx/>
                <a:latin typeface="Calibri"/>
                <a:ea typeface="+mn-ea"/>
                <a:cs typeface="Calibri"/>
              </a:rPr>
              <a:t>law.</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0" lvl="1" indent="-346075" algn="l" defTabSz="914400" rtl="0" eaLnBrk="1" fontAlgn="auto" latinLnBrk="0" hangingPunct="1">
              <a:spcBef>
                <a:spcPts val="229"/>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A.9.3. </a:t>
            </a:r>
            <a:r>
              <a:rPr kumimoji="0" sz="1400" b="0" i="0" u="none" strike="noStrike" kern="1200" cap="none" spc="-10" normalizeH="0" baseline="0" noProof="0" dirty="0">
                <a:ln>
                  <a:noFill/>
                </a:ln>
                <a:solidFill>
                  <a:prstClr val="black"/>
                </a:solidFill>
                <a:effectLst/>
                <a:uLnTx/>
                <a:uFillTx/>
                <a:latin typeface="Calibri"/>
                <a:ea typeface="+mn-ea"/>
                <a:cs typeface="Calibri"/>
              </a:rPr>
              <a:t>Any </a:t>
            </a:r>
            <a:r>
              <a:rPr kumimoji="0" sz="1400" b="0" i="0" u="none" strike="noStrike" kern="1200" cap="none" spc="-5" normalizeH="0" baseline="0" noProof="0" dirty="0">
                <a:ln>
                  <a:noFill/>
                </a:ln>
                <a:solidFill>
                  <a:prstClr val="black"/>
                </a:solidFill>
                <a:effectLst/>
                <a:uLnTx/>
                <a:uFillTx/>
                <a:latin typeface="Calibri"/>
                <a:ea typeface="+mn-ea"/>
                <a:cs typeface="Calibri"/>
              </a:rPr>
              <a:t>contract(s) </a:t>
            </a:r>
            <a:r>
              <a:rPr kumimoji="0" sz="1400" b="0" i="0" u="none" strike="noStrike" kern="1200" cap="none" spc="-10" normalizeH="0" baseline="0" noProof="0" dirty="0">
                <a:ln>
                  <a:noFill/>
                </a:ln>
                <a:solidFill>
                  <a:prstClr val="black"/>
                </a:solidFill>
                <a:effectLst/>
                <a:uLnTx/>
                <a:uFillTx/>
                <a:latin typeface="Calibri"/>
                <a:ea typeface="+mn-ea"/>
                <a:cs typeface="Calibri"/>
              </a:rPr>
              <a:t>awarded </a:t>
            </a:r>
            <a:r>
              <a:rPr kumimoji="0" sz="1400" b="0" i="0" u="none" strike="noStrike" kern="1200" cap="none" spc="-5" normalizeH="0" baseline="0" noProof="0" dirty="0">
                <a:ln>
                  <a:noFill/>
                </a:ln>
                <a:solidFill>
                  <a:prstClr val="black"/>
                </a:solidFill>
                <a:effectLst/>
                <a:uLnTx/>
                <a:uFillTx/>
                <a:latin typeface="Calibri"/>
                <a:ea typeface="+mn-ea"/>
                <a:cs typeface="Calibri"/>
              </a:rPr>
              <a:t>pursuant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0" normalizeH="0" baseline="0" noProof="0" dirty="0">
                <a:ln>
                  <a:noFill/>
                </a:ln>
                <a:solidFill>
                  <a:prstClr val="black"/>
                </a:solidFill>
                <a:effectLst/>
                <a:uLnTx/>
                <a:uFillTx/>
                <a:latin typeface="Calibri"/>
                <a:ea typeface="+mn-ea"/>
                <a:cs typeface="Calibri"/>
              </a:rPr>
              <a:t>the </a:t>
            </a:r>
            <a:r>
              <a:rPr kumimoji="0" sz="1400" b="0" i="0" u="none" strike="noStrike" kern="1200" cap="none" spc="-5" normalizeH="0" baseline="0" noProof="0" dirty="0">
                <a:ln>
                  <a:noFill/>
                </a:ln>
                <a:solidFill>
                  <a:prstClr val="black"/>
                </a:solidFill>
                <a:effectLst/>
                <a:uLnTx/>
                <a:uFillTx/>
                <a:latin typeface="Calibri"/>
                <a:ea typeface="+mn-ea"/>
                <a:cs typeface="Calibri"/>
              </a:rPr>
              <a:t>solicitation </a:t>
            </a:r>
            <a:r>
              <a:rPr kumimoji="0" sz="1400" b="0" i="0" u="none" strike="noStrike" kern="1200" cap="none" spc="0" normalizeH="0" baseline="0" noProof="0" dirty="0">
                <a:ln>
                  <a:noFill/>
                </a:ln>
                <a:solidFill>
                  <a:prstClr val="black"/>
                </a:solidFill>
                <a:effectLst/>
                <a:uLnTx/>
                <a:uFillTx/>
                <a:latin typeface="Calibri"/>
                <a:ea typeface="+mn-ea"/>
                <a:cs typeface="Calibri"/>
              </a:rPr>
              <a:t>shall </a:t>
            </a:r>
            <a:r>
              <a:rPr kumimoji="0" sz="1400" b="0" i="0" u="none" strike="noStrike" kern="1200" cap="none" spc="-5" normalizeH="0" baseline="0" noProof="0" dirty="0">
                <a:ln>
                  <a:noFill/>
                </a:ln>
                <a:solidFill>
                  <a:prstClr val="black"/>
                </a:solidFill>
                <a:effectLst/>
                <a:uLnTx/>
                <a:uFillTx/>
                <a:latin typeface="Calibri"/>
                <a:ea typeface="+mn-ea"/>
                <a:cs typeface="Calibri"/>
              </a:rPr>
              <a:t>be legibly written or</a:t>
            </a:r>
            <a:r>
              <a:rPr kumimoji="0" sz="1400" b="0" i="0" u="none" strike="noStrike" kern="1200" cap="none" spc="16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typed.</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R="0" lvl="0" algn="l" defTabSz="914400" rtl="0" eaLnBrk="1" fontAlgn="auto" latinLnBrk="0" hangingPunct="1">
              <a:spcBef>
                <a:spcPts val="600"/>
              </a:spcBef>
              <a:spcAft>
                <a:spcPts val="0"/>
              </a:spcAft>
              <a:buClrTx/>
              <a:buSzTx/>
              <a:defRPr/>
            </a:pPr>
            <a:r>
              <a:rPr kumimoji="0" sz="1400" b="1" i="0" strike="noStrike" kern="1200" cap="none" spc="0" normalizeH="0" baseline="0" noProof="0" dirty="0" smtClean="0">
                <a:ln>
                  <a:noFill/>
                </a:ln>
                <a:solidFill>
                  <a:prstClr val="black"/>
                </a:solidFill>
                <a:effectLst/>
                <a:uLnTx/>
                <a:uFill>
                  <a:solidFill>
                    <a:srgbClr val="000000"/>
                  </a:solidFill>
                </a:uFill>
                <a:latin typeface="Calibri"/>
                <a:ea typeface="+mn-ea"/>
                <a:cs typeface="Calibri"/>
              </a:rPr>
              <a:t>A.10</a:t>
            </a:r>
            <a:r>
              <a:rPr kumimoji="0" lang="en-US" sz="1400" b="1" i="0" strike="noStrike" kern="1200" cap="none" spc="0" normalizeH="0" baseline="0" noProof="0" dirty="0" smtClean="0">
                <a:ln>
                  <a:noFill/>
                </a:ln>
                <a:solidFill>
                  <a:prstClr val="black"/>
                </a:solidFill>
                <a:effectLst/>
                <a:uLnTx/>
                <a:uFill>
                  <a:solidFill>
                    <a:srgbClr val="000000"/>
                  </a:solidFill>
                </a:uFill>
                <a:latin typeface="Calibri"/>
                <a:ea typeface="+mn-ea"/>
                <a:cs typeface="Calibri"/>
              </a:rPr>
              <a:t>.</a:t>
            </a:r>
            <a:r>
              <a:rPr kumimoji="0" sz="1400" b="1" i="0" strike="noStrike" kern="1200" cap="none" spc="0" normalizeH="0" baseline="0" noProof="0" dirty="0" smtClean="0">
                <a:ln>
                  <a:noFill/>
                </a:ln>
                <a:solidFill>
                  <a:prstClr val="black"/>
                </a:solidFill>
                <a:effectLst/>
                <a:uLnTx/>
                <a:uFill>
                  <a:solidFill>
                    <a:srgbClr val="000000"/>
                  </a:solidFill>
                </a:uFill>
                <a:latin typeface="Calibri"/>
                <a:ea typeface="+mn-ea"/>
                <a:cs typeface="Calibri"/>
              </a:rPr>
              <a:t> </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Pricing</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346075" marR="0" lvl="1" indent="-346075" algn="l" defTabSz="914400" rtl="0" eaLnBrk="1" fontAlgn="auto" latinLnBrk="0" hangingPunct="1">
              <a:spcBef>
                <a:spcPts val="600"/>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A.10.1. Bids </a:t>
            </a:r>
            <a:r>
              <a:rPr kumimoji="0" sz="1400" b="0" i="0" u="none" strike="noStrike" kern="1200" cap="none" spc="0" normalizeH="0" baseline="0" noProof="0" dirty="0">
                <a:ln>
                  <a:noFill/>
                </a:ln>
                <a:solidFill>
                  <a:prstClr val="black"/>
                </a:solidFill>
                <a:effectLst/>
                <a:uLnTx/>
                <a:uFillTx/>
                <a:latin typeface="Calibri"/>
                <a:ea typeface="+mn-ea"/>
                <a:cs typeface="Calibri"/>
              </a:rPr>
              <a:t>shall </a:t>
            </a:r>
            <a:r>
              <a:rPr kumimoji="0" sz="1400" b="0" i="0" u="none" strike="noStrike" kern="1200" cap="none" spc="-5" normalizeH="0" baseline="0" noProof="0" dirty="0">
                <a:ln>
                  <a:noFill/>
                </a:ln>
                <a:solidFill>
                  <a:prstClr val="black"/>
                </a:solidFill>
                <a:effectLst/>
                <a:uLnTx/>
                <a:uFillTx/>
                <a:latin typeface="Calibri"/>
                <a:ea typeface="+mn-ea"/>
                <a:cs typeface="Calibri"/>
              </a:rPr>
              <a:t>remain firm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0" normalizeH="0" baseline="0" noProof="0" dirty="0">
                <a:ln>
                  <a:noFill/>
                </a:ln>
                <a:solidFill>
                  <a:prstClr val="black"/>
                </a:solidFill>
                <a:effectLst/>
                <a:uLnTx/>
                <a:uFillTx/>
                <a:latin typeface="Calibri"/>
                <a:ea typeface="+mn-ea"/>
                <a:cs typeface="Calibri"/>
              </a:rPr>
              <a:t>a </a:t>
            </a:r>
            <a:r>
              <a:rPr kumimoji="0" sz="1400" b="0" i="0" u="none" strike="noStrike" kern="1200" cap="none" spc="-5" normalizeH="0" baseline="0" noProof="0" dirty="0">
                <a:ln>
                  <a:noFill/>
                </a:ln>
                <a:solidFill>
                  <a:prstClr val="black"/>
                </a:solidFill>
                <a:effectLst/>
                <a:uLnTx/>
                <a:uFillTx/>
                <a:latin typeface="Calibri"/>
                <a:ea typeface="+mn-ea"/>
                <a:cs typeface="Calibri"/>
              </a:rPr>
              <a:t>minimum of </a:t>
            </a:r>
            <a:r>
              <a:rPr kumimoji="0" sz="1400" b="0" i="0" u="none" strike="noStrike" kern="1200" cap="none" spc="-5" normalizeH="0" baseline="0" noProof="0" dirty="0" smtClean="0">
                <a:ln>
                  <a:noFill/>
                </a:ln>
                <a:solidFill>
                  <a:prstClr val="black"/>
                </a:solidFill>
                <a:effectLst/>
                <a:uLnTx/>
                <a:uFillTx/>
                <a:latin typeface="Calibri"/>
                <a:ea typeface="+mn-ea"/>
                <a:cs typeface="Calibri"/>
              </a:rPr>
              <a:t>60 </a:t>
            </a:r>
            <a:r>
              <a:rPr kumimoji="0" sz="1400" b="0" i="0" u="none" strike="noStrike" kern="1200" cap="none" spc="-15" normalizeH="0" baseline="0" noProof="0" dirty="0">
                <a:ln>
                  <a:noFill/>
                </a:ln>
                <a:solidFill>
                  <a:prstClr val="black"/>
                </a:solidFill>
                <a:effectLst/>
                <a:uLnTx/>
                <a:uFillTx/>
                <a:latin typeface="Calibri"/>
                <a:ea typeface="+mn-ea"/>
                <a:cs typeface="Calibri"/>
              </a:rPr>
              <a:t>days </a:t>
            </a:r>
            <a:r>
              <a:rPr kumimoji="0" sz="1400" b="0" i="0" u="none" strike="noStrike" kern="1200" cap="none" spc="-10" normalizeH="0" baseline="0" noProof="0" dirty="0">
                <a:ln>
                  <a:noFill/>
                </a:ln>
                <a:solidFill>
                  <a:prstClr val="black"/>
                </a:solidFill>
                <a:effectLst/>
                <a:uLnTx/>
                <a:uFillTx/>
                <a:latin typeface="Calibri"/>
                <a:ea typeface="+mn-ea"/>
                <a:cs typeface="Calibri"/>
              </a:rPr>
              <a:t>from </a:t>
            </a:r>
            <a:r>
              <a:rPr kumimoji="0" sz="1400" b="0" i="0" u="none" strike="noStrike" kern="1200" cap="none" spc="0" normalizeH="0" baseline="0" noProof="0" dirty="0">
                <a:ln>
                  <a:noFill/>
                </a:ln>
                <a:solidFill>
                  <a:prstClr val="black"/>
                </a:solidFill>
                <a:effectLst/>
                <a:uLnTx/>
                <a:uFillTx/>
                <a:latin typeface="Calibri"/>
                <a:ea typeface="+mn-ea"/>
                <a:cs typeface="Calibri"/>
              </a:rPr>
              <a:t>the </a:t>
            </a:r>
            <a:r>
              <a:rPr kumimoji="0" sz="1400" b="0" i="0" u="none" strike="noStrike" kern="1200" cap="none" spc="-5" normalizeH="0" baseline="0" noProof="0" dirty="0">
                <a:ln>
                  <a:noFill/>
                </a:ln>
                <a:solidFill>
                  <a:prstClr val="black"/>
                </a:solidFill>
                <a:effectLst/>
                <a:uLnTx/>
                <a:uFillTx/>
                <a:latin typeface="Calibri"/>
                <a:ea typeface="+mn-ea"/>
                <a:cs typeface="Calibri"/>
              </a:rPr>
              <a:t>solicitation </a:t>
            </a:r>
            <a:r>
              <a:rPr kumimoji="0" sz="1400" b="0" i="0" u="none" strike="noStrike" kern="1200" cap="none" spc="0" normalizeH="0" baseline="0" noProof="0" dirty="0">
                <a:ln>
                  <a:noFill/>
                </a:ln>
                <a:solidFill>
                  <a:prstClr val="black"/>
                </a:solidFill>
                <a:effectLst/>
                <a:uLnTx/>
                <a:uFillTx/>
                <a:latin typeface="Calibri"/>
                <a:ea typeface="+mn-ea"/>
                <a:cs typeface="Calibri"/>
              </a:rPr>
              <a:t>closing</a:t>
            </a:r>
            <a:r>
              <a:rPr kumimoji="0" sz="1400" b="0" i="0" u="none" strike="noStrike" kern="1200" cap="none" spc="250"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date.</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0" lvl="1" indent="-346075" algn="l" defTabSz="914400" rtl="0" eaLnBrk="1" fontAlgn="auto" latinLnBrk="0" hangingPunct="1">
              <a:spcBef>
                <a:spcPts val="245"/>
              </a:spcBef>
              <a:spcAft>
                <a:spcPts val="0"/>
              </a:spcAft>
              <a:buClrTx/>
              <a:buSzTx/>
              <a:buFont typeface="Arial"/>
              <a:buChar char="•"/>
              <a:defRPr/>
            </a:pPr>
            <a:r>
              <a:rPr kumimoji="0" sz="1400" b="0" i="0" u="none" strike="noStrike" kern="1200" cap="none" spc="0" normalizeH="0" baseline="0" noProof="0" dirty="0">
                <a:ln>
                  <a:noFill/>
                </a:ln>
                <a:solidFill>
                  <a:prstClr val="black"/>
                </a:solidFill>
                <a:effectLst/>
                <a:uLnTx/>
                <a:uFillTx/>
                <a:latin typeface="Calibri"/>
                <a:ea typeface="+mn-ea"/>
                <a:cs typeface="Calibri"/>
              </a:rPr>
              <a:t>A.10.2. </a:t>
            </a:r>
            <a:r>
              <a:rPr kumimoji="0" sz="1400" b="0" i="0" u="none" strike="noStrike" kern="1200" cap="none" spc="-5" normalizeH="0" baseline="0" noProof="0" dirty="0">
                <a:ln>
                  <a:noFill/>
                </a:ln>
                <a:solidFill>
                  <a:prstClr val="black"/>
                </a:solidFill>
                <a:effectLst/>
                <a:uLnTx/>
                <a:uFillTx/>
                <a:latin typeface="Calibri"/>
                <a:ea typeface="+mn-ea"/>
                <a:cs typeface="Calibri"/>
              </a:rPr>
              <a:t>Bidders </a:t>
            </a:r>
            <a:r>
              <a:rPr kumimoji="0" sz="1400" b="0" i="0" u="none" strike="noStrike" kern="1200" cap="none" spc="-10" normalizeH="0" baseline="0" noProof="0" dirty="0">
                <a:ln>
                  <a:noFill/>
                </a:ln>
                <a:solidFill>
                  <a:prstClr val="black"/>
                </a:solidFill>
                <a:effectLst/>
                <a:uLnTx/>
                <a:uFillTx/>
                <a:latin typeface="Calibri"/>
                <a:ea typeface="+mn-ea"/>
                <a:cs typeface="Calibri"/>
              </a:rPr>
              <a:t>guarantee </a:t>
            </a:r>
            <a:r>
              <a:rPr kumimoji="0" sz="1400" b="0" i="0" u="none" strike="noStrike" kern="1200" cap="none" spc="-5" normalizeH="0" baseline="0" noProof="0" dirty="0">
                <a:ln>
                  <a:noFill/>
                </a:ln>
                <a:solidFill>
                  <a:prstClr val="black"/>
                </a:solidFill>
                <a:effectLst/>
                <a:uLnTx/>
                <a:uFillTx/>
                <a:latin typeface="Calibri"/>
                <a:ea typeface="+mn-ea"/>
                <a:cs typeface="Calibri"/>
              </a:rPr>
              <a:t>unit prices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be</a:t>
            </a:r>
            <a:r>
              <a:rPr kumimoji="0" sz="1400" b="0" i="0" u="none" strike="noStrike" kern="1200" cap="none" spc="85"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correct.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5080" lvl="1" indent="-346075" algn="l" defTabSz="914400" rtl="0" eaLnBrk="1" fontAlgn="auto" latinLnBrk="0" hangingPunct="1">
              <a:spcBef>
                <a:spcPts val="420"/>
              </a:spcBef>
              <a:spcAft>
                <a:spcPts val="0"/>
              </a:spcAft>
              <a:buClrTx/>
              <a:buSzTx/>
              <a:buFont typeface="Arial"/>
              <a:buChar char="•"/>
              <a:defRPr/>
            </a:pPr>
            <a:r>
              <a:rPr kumimoji="0" sz="1400" b="0" i="0" u="none" strike="noStrike" kern="1200" cap="none" spc="0" normalizeH="0" baseline="0" noProof="0" dirty="0">
                <a:ln>
                  <a:noFill/>
                </a:ln>
                <a:solidFill>
                  <a:prstClr val="black"/>
                </a:solidFill>
                <a:effectLst/>
                <a:uLnTx/>
                <a:uFillTx/>
                <a:latin typeface="Calibri"/>
                <a:ea typeface="+mn-ea"/>
                <a:cs typeface="Calibri"/>
              </a:rPr>
              <a:t>A.10.3. In </a:t>
            </a:r>
            <a:r>
              <a:rPr kumimoji="0" sz="1400" b="0" i="0" u="none" strike="noStrike" kern="1200" cap="none" spc="-5" normalizeH="0" baseline="0" noProof="0" dirty="0">
                <a:ln>
                  <a:noFill/>
                </a:ln>
                <a:solidFill>
                  <a:prstClr val="black"/>
                </a:solidFill>
                <a:effectLst/>
                <a:uLnTx/>
                <a:uFillTx/>
                <a:latin typeface="Calibri"/>
                <a:ea typeface="+mn-ea"/>
                <a:cs typeface="Calibri"/>
              </a:rPr>
              <a:t>accordance with </a:t>
            </a:r>
            <a:r>
              <a:rPr kumimoji="0" sz="1400" b="0" i="0" u="none" strike="noStrike" kern="1200" cap="none" spc="0" normalizeH="0" baseline="0" noProof="0" dirty="0">
                <a:ln>
                  <a:noFill/>
                </a:ln>
                <a:solidFill>
                  <a:prstClr val="black"/>
                </a:solidFill>
                <a:effectLst/>
                <a:uLnTx/>
                <a:uFillTx/>
                <a:latin typeface="Calibri"/>
                <a:ea typeface="+mn-ea"/>
                <a:cs typeface="Calibri"/>
              </a:rPr>
              <a:t>74 </a:t>
            </a:r>
            <a:r>
              <a:rPr kumimoji="0" sz="1400" b="0" i="0" u="none" strike="noStrike" kern="1200" cap="none" spc="-5" normalizeH="0" baseline="0" noProof="0" dirty="0">
                <a:ln>
                  <a:noFill/>
                </a:ln>
                <a:solidFill>
                  <a:prstClr val="black"/>
                </a:solidFill>
                <a:effectLst/>
                <a:uLnTx/>
                <a:uFillTx/>
                <a:latin typeface="Calibri"/>
                <a:ea typeface="+mn-ea"/>
                <a:cs typeface="Calibri"/>
              </a:rPr>
              <a:t>O.S. </a:t>
            </a:r>
            <a:r>
              <a:rPr kumimoji="0" sz="1400" b="0" i="0" u="none" strike="noStrike" kern="1200" cap="none" spc="0"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0" normalizeH="0" baseline="0" noProof="0" dirty="0" smtClean="0">
                <a:ln>
                  <a:noFill/>
                </a:ln>
                <a:solidFill>
                  <a:prstClr val="black"/>
                </a:solidFill>
                <a:effectLst/>
                <a:uLnTx/>
                <a:uFillTx/>
                <a:latin typeface="Calibri"/>
                <a:ea typeface="+mn-ea"/>
                <a:cs typeface="Calibri"/>
              </a:rPr>
              <a:t> </a:t>
            </a:r>
            <a:r>
              <a:rPr kumimoji="0" sz="1400" b="0" i="0" u="none" strike="noStrike" kern="1200" cap="none" spc="0" normalizeH="0" baseline="0" noProof="0" dirty="0" smtClean="0">
                <a:ln>
                  <a:noFill/>
                </a:ln>
                <a:solidFill>
                  <a:prstClr val="black"/>
                </a:solidFill>
                <a:effectLst/>
                <a:uLnTx/>
                <a:uFillTx/>
                <a:latin typeface="Calibri"/>
                <a:ea typeface="+mn-ea"/>
                <a:cs typeface="Calibri"/>
              </a:rPr>
              <a:t>85.40</a:t>
            </a:r>
            <a:r>
              <a:rPr kumimoji="0" sz="1400" b="0" i="0" u="none" strike="noStrike" kern="1200" cap="none" spc="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ALL </a:t>
            </a:r>
            <a:r>
              <a:rPr kumimoji="0" sz="1400" b="0" i="0" u="none" strike="noStrike" kern="1200" cap="none" spc="-15" normalizeH="0" baseline="0" noProof="0" dirty="0">
                <a:ln>
                  <a:noFill/>
                </a:ln>
                <a:solidFill>
                  <a:prstClr val="black"/>
                </a:solidFill>
                <a:effectLst/>
                <a:uLnTx/>
                <a:uFillTx/>
                <a:latin typeface="Calibri"/>
                <a:ea typeface="+mn-ea"/>
                <a:cs typeface="Calibri"/>
              </a:rPr>
              <a:t>travel </a:t>
            </a:r>
            <a:r>
              <a:rPr kumimoji="0" sz="1400" b="0" i="0" u="none" strike="noStrike" kern="1200" cap="none" spc="-5" normalizeH="0" baseline="0" noProof="0" dirty="0">
                <a:ln>
                  <a:noFill/>
                </a:ln>
                <a:solidFill>
                  <a:prstClr val="black"/>
                </a:solidFill>
                <a:effectLst/>
                <a:uLnTx/>
                <a:uFillTx/>
                <a:latin typeface="Calibri"/>
                <a:ea typeface="+mn-ea"/>
                <a:cs typeface="Calibri"/>
              </a:rPr>
              <a:t>expenses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be incurred by the supplier </a:t>
            </a:r>
            <a:r>
              <a:rPr kumimoji="0" sz="1400" b="0" i="0" u="none" strike="noStrike" kern="1200" cap="none" spc="0" normalizeH="0" baseline="0" noProof="0" dirty="0">
                <a:ln>
                  <a:noFill/>
                </a:ln>
                <a:solidFill>
                  <a:prstClr val="black"/>
                </a:solidFill>
                <a:effectLst/>
                <a:uLnTx/>
                <a:uFillTx/>
                <a:latin typeface="Calibri"/>
                <a:ea typeface="+mn-ea"/>
                <a:cs typeface="Calibri"/>
              </a:rPr>
              <a:t>in </a:t>
            </a:r>
            <a:r>
              <a:rPr kumimoji="0" sz="1400" b="0" i="0" u="none" strike="noStrike" kern="1200" cap="none" spc="-5" normalizeH="0" baseline="0" noProof="0" dirty="0" smtClean="0">
                <a:ln>
                  <a:noFill/>
                </a:ln>
                <a:solidFill>
                  <a:prstClr val="black"/>
                </a:solidFill>
                <a:effectLst/>
                <a:uLnTx/>
                <a:uFillTx/>
                <a:latin typeface="Calibri"/>
                <a:ea typeface="+mn-ea"/>
                <a:cs typeface="Calibri"/>
              </a:rPr>
              <a:t>performance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of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contract</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shall be included </a:t>
            </a:r>
            <a:r>
              <a:rPr kumimoji="0" sz="1400" b="0" i="0" u="none" strike="noStrike" kern="1200" cap="none" spc="0" normalizeH="0" baseline="0" noProof="0" dirty="0">
                <a:ln>
                  <a:noFill/>
                </a:ln>
                <a:solidFill>
                  <a:prstClr val="black"/>
                </a:solidFill>
                <a:effectLst/>
                <a:uLnTx/>
                <a:uFillTx/>
                <a:latin typeface="Calibri"/>
                <a:ea typeface="+mn-ea"/>
                <a:cs typeface="Calibri"/>
              </a:rPr>
              <a:t>in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total </a:t>
            </a:r>
            <a:r>
              <a:rPr kumimoji="0" sz="1400" b="0" i="0" u="none" strike="noStrike" kern="1200" cap="none" spc="-5" normalizeH="0" baseline="0" noProof="0" dirty="0">
                <a:ln>
                  <a:noFill/>
                </a:ln>
                <a:solidFill>
                  <a:prstClr val="black"/>
                </a:solidFill>
                <a:effectLst/>
                <a:uLnTx/>
                <a:uFillTx/>
                <a:latin typeface="Calibri"/>
                <a:ea typeface="+mn-ea"/>
                <a:cs typeface="Calibri"/>
              </a:rPr>
              <a:t>bid </a:t>
            </a:r>
            <a:r>
              <a:rPr kumimoji="0" sz="1400" b="0" i="0" u="none" strike="noStrike" kern="1200" cap="none" spc="-10" normalizeH="0" baseline="0" noProof="0" dirty="0">
                <a:ln>
                  <a:noFill/>
                </a:ln>
                <a:solidFill>
                  <a:prstClr val="black"/>
                </a:solidFill>
                <a:effectLst/>
                <a:uLnTx/>
                <a:uFillTx/>
                <a:latin typeface="Calibri"/>
                <a:ea typeface="+mn-ea"/>
                <a:cs typeface="Calibri"/>
              </a:rPr>
              <a:t>price/contract</a:t>
            </a:r>
            <a:r>
              <a:rPr kumimoji="0" sz="1400" b="0" i="0" u="none" strike="noStrike" kern="1200" cap="none" spc="14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amount.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16</a:t>
            </a:fld>
            <a:endParaRPr lang="en-US" spc="-5" dirty="0">
              <a:solidFill>
                <a:srgbClr val="000000"/>
              </a:solidFill>
            </a:endParaRPr>
          </a:p>
        </p:txBody>
      </p:sp>
      <p:sp>
        <p:nvSpPr>
          <p:cNvPr id="6" name="object 4"/>
          <p:cNvSpPr txBox="1">
            <a:spLocks noGrp="1"/>
          </p:cNvSpPr>
          <p:nvPr>
            <p:ph type="title"/>
          </p:nvPr>
        </p:nvSpPr>
        <p:spPr>
          <a:xfrm>
            <a:off x="553250" y="238169"/>
            <a:ext cx="859075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General Provisions</a:t>
            </a:r>
            <a:endParaRPr sz="3200" dirty="0">
              <a:latin typeface="+mn-lt"/>
              <a:cs typeface="Calibri Light"/>
            </a:endParaRPr>
          </a:p>
        </p:txBody>
      </p:sp>
    </p:spTree>
    <p:extLst>
      <p:ext uri="{BB962C8B-B14F-4D97-AF65-F5344CB8AC3E}">
        <p14:creationId xmlns:p14="http://schemas.microsoft.com/office/powerpoint/2010/main" val="26194324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799139" y="889058"/>
            <a:ext cx="7053943" cy="5184111"/>
          </a:xfrm>
          <a:prstGeom prst="rect">
            <a:avLst/>
          </a:prstGeom>
        </p:spPr>
        <p:txBody>
          <a:bodyPr vert="horz" wrap="square" lIns="0" tIns="135255" rIns="0" bIns="0" rtlCol="0">
            <a:spAutoFit/>
          </a:bodyPr>
          <a:lstStyle/>
          <a:p>
            <a:pPr marL="12700" marR="0" lvl="0" algn="l" defTabSz="914400" rtl="0" eaLnBrk="1" fontAlgn="auto" latinLnBrk="0" hangingPunct="1">
              <a:spcBef>
                <a:spcPts val="600"/>
              </a:spcBef>
              <a:spcAft>
                <a:spcPts val="0"/>
              </a:spcAft>
              <a:buClrTx/>
              <a:buSzTx/>
              <a:tabLst>
                <a:tab pos="184150" algn="l"/>
              </a:tabLst>
              <a:defRPr/>
            </a:pPr>
            <a:r>
              <a:rPr kumimoji="0" sz="1400" b="1" i="0" strike="noStrike" kern="1200" cap="none" spc="-5" normalizeH="0" baseline="0" noProof="0" dirty="0" smtClean="0">
                <a:ln>
                  <a:noFill/>
                </a:ln>
                <a:solidFill>
                  <a:prstClr val="black"/>
                </a:solidFill>
                <a:effectLst/>
                <a:uLnTx/>
                <a:uFill>
                  <a:solidFill>
                    <a:srgbClr val="000000"/>
                  </a:solidFill>
                </a:uFill>
                <a:latin typeface="+mj-lt"/>
                <a:ea typeface="+mn-ea"/>
                <a:cs typeface="Calibri"/>
              </a:rPr>
              <a:t>A.11</a:t>
            </a:r>
            <a:r>
              <a:rPr kumimoji="0" lang="en-US" sz="1400" b="1" i="0" strike="noStrike" kern="1200" cap="none" spc="-5" normalizeH="0" baseline="0" noProof="0" dirty="0" smtClean="0">
                <a:ln>
                  <a:noFill/>
                </a:ln>
                <a:solidFill>
                  <a:prstClr val="black"/>
                </a:solidFill>
                <a:effectLst/>
                <a:uLnTx/>
                <a:uFill>
                  <a:solidFill>
                    <a:srgbClr val="000000"/>
                  </a:solidFill>
                </a:uFill>
                <a:latin typeface="+mj-lt"/>
                <a:ea typeface="+mn-ea"/>
                <a:cs typeface="Calibri"/>
              </a:rPr>
              <a:t>.</a:t>
            </a:r>
            <a:r>
              <a:rPr kumimoji="0" sz="1400" b="1" i="0" strike="noStrike" kern="1200" cap="none" spc="-5" normalizeH="0" baseline="0" noProof="0" dirty="0" smtClean="0">
                <a:ln>
                  <a:noFill/>
                </a:ln>
                <a:solidFill>
                  <a:prstClr val="black"/>
                </a:solidFill>
                <a:effectLst/>
                <a:uLnTx/>
                <a:uFill>
                  <a:solidFill>
                    <a:srgbClr val="000000"/>
                  </a:solidFill>
                </a:uFill>
                <a:latin typeface="+mj-lt"/>
                <a:ea typeface="+mn-ea"/>
                <a:cs typeface="Calibri"/>
              </a:rPr>
              <a:t> </a:t>
            </a:r>
            <a:r>
              <a:rPr kumimoji="0" sz="1400" b="1" i="0" strike="noStrike" kern="1200" cap="none" spc="-10" normalizeH="0" baseline="0" noProof="0" dirty="0">
                <a:ln>
                  <a:noFill/>
                </a:ln>
                <a:solidFill>
                  <a:prstClr val="black"/>
                </a:solidFill>
                <a:effectLst/>
                <a:uLnTx/>
                <a:uFill>
                  <a:solidFill>
                    <a:srgbClr val="000000"/>
                  </a:solidFill>
                </a:uFill>
                <a:latin typeface="+mj-lt"/>
                <a:ea typeface="+mn-ea"/>
                <a:cs typeface="Calibri"/>
              </a:rPr>
              <a:t>Manufacturers' </a:t>
            </a:r>
            <a:r>
              <a:rPr kumimoji="0" sz="1400" b="1" i="0" strike="noStrike" kern="1200" cap="none" spc="-5" normalizeH="0" baseline="0" noProof="0" dirty="0">
                <a:ln>
                  <a:noFill/>
                </a:ln>
                <a:solidFill>
                  <a:prstClr val="black"/>
                </a:solidFill>
                <a:effectLst/>
                <a:uLnTx/>
                <a:uFill>
                  <a:solidFill>
                    <a:srgbClr val="000000"/>
                  </a:solidFill>
                </a:uFill>
                <a:latin typeface="+mj-lt"/>
                <a:ea typeface="+mn-ea"/>
                <a:cs typeface="Calibri"/>
              </a:rPr>
              <a:t>Name and </a:t>
            </a:r>
            <a:r>
              <a:rPr kumimoji="0" sz="1400" b="1" i="0" strike="noStrike" kern="1200" cap="none" spc="-10" normalizeH="0" baseline="0" noProof="0" dirty="0">
                <a:ln>
                  <a:noFill/>
                </a:ln>
                <a:solidFill>
                  <a:prstClr val="black"/>
                </a:solidFill>
                <a:effectLst/>
                <a:uLnTx/>
                <a:uFill>
                  <a:solidFill>
                    <a:srgbClr val="000000"/>
                  </a:solidFill>
                </a:uFill>
                <a:latin typeface="+mj-lt"/>
                <a:ea typeface="+mn-ea"/>
                <a:cs typeface="Calibri"/>
              </a:rPr>
              <a:t>Approved</a:t>
            </a:r>
            <a:r>
              <a:rPr kumimoji="0" sz="1400" b="1" i="0" strike="noStrike" kern="1200" cap="none" spc="0" normalizeH="0" baseline="0" noProof="0" dirty="0">
                <a:ln>
                  <a:noFill/>
                </a:ln>
                <a:solidFill>
                  <a:prstClr val="black"/>
                </a:solidFill>
                <a:effectLst/>
                <a:uLnTx/>
                <a:uFill>
                  <a:solidFill>
                    <a:srgbClr val="000000"/>
                  </a:solidFill>
                </a:uFill>
                <a:latin typeface="+mj-lt"/>
                <a:ea typeface="+mn-ea"/>
                <a:cs typeface="Calibri"/>
              </a:rPr>
              <a:t> </a:t>
            </a:r>
            <a:r>
              <a:rPr kumimoji="0" sz="1400" b="1" i="0" strike="noStrike" kern="1200" cap="none" spc="-10" normalizeH="0" baseline="0" noProof="0" dirty="0">
                <a:ln>
                  <a:noFill/>
                </a:ln>
                <a:solidFill>
                  <a:prstClr val="black"/>
                </a:solidFill>
                <a:effectLst/>
                <a:uLnTx/>
                <a:uFill>
                  <a:solidFill>
                    <a:srgbClr val="000000"/>
                  </a:solidFill>
                </a:uFill>
                <a:latin typeface="+mj-lt"/>
                <a:ea typeface="+mn-ea"/>
                <a:cs typeface="Calibri"/>
              </a:rPr>
              <a:t>Equivalents</a:t>
            </a:r>
            <a:endParaRPr kumimoji="0" sz="1400" b="0" i="0" strike="noStrike" kern="1200" cap="none" spc="0" normalizeH="0" baseline="0" noProof="0" dirty="0">
              <a:ln>
                <a:noFill/>
              </a:ln>
              <a:solidFill>
                <a:prstClr val="black"/>
              </a:solidFill>
              <a:effectLst/>
              <a:uLnTx/>
              <a:uFillTx/>
              <a:latin typeface="+mj-lt"/>
              <a:ea typeface="+mn-ea"/>
              <a:cs typeface="Calibri"/>
            </a:endParaRPr>
          </a:p>
          <a:p>
            <a:pPr marL="346075" marR="51435"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b="0" i="0" u="none" strike="noStrike" kern="1200" cap="none" spc="-5" normalizeH="0" baseline="0" noProof="0" dirty="0">
                <a:ln>
                  <a:noFill/>
                </a:ln>
                <a:solidFill>
                  <a:prstClr val="black"/>
                </a:solidFill>
                <a:effectLst/>
                <a:uLnTx/>
                <a:uFillTx/>
                <a:latin typeface="Calibri"/>
                <a:ea typeface="+mn-ea"/>
                <a:cs typeface="Calibri"/>
              </a:rPr>
              <a:t>Unless otherwise specified </a:t>
            </a:r>
            <a:r>
              <a:rPr kumimoji="0" sz="1400" b="0" i="0" u="none" strike="noStrike" kern="1200" cap="none" spc="0" normalizeH="0" baseline="0" noProof="0" dirty="0">
                <a:ln>
                  <a:noFill/>
                </a:ln>
                <a:solidFill>
                  <a:prstClr val="black"/>
                </a:solidFill>
                <a:effectLst/>
                <a:uLnTx/>
                <a:uFillTx/>
                <a:latin typeface="Calibri"/>
                <a:ea typeface="+mn-ea"/>
                <a:cs typeface="Calibri"/>
              </a:rPr>
              <a:t>in </a:t>
            </a:r>
            <a:r>
              <a:rPr kumimoji="0" sz="1400" b="0" i="0" u="none" strike="noStrike" kern="1200" cap="none" spc="-5" normalizeH="0" baseline="0" noProof="0" dirty="0">
                <a:ln>
                  <a:noFill/>
                </a:ln>
                <a:solidFill>
                  <a:prstClr val="black"/>
                </a:solidFill>
                <a:effectLst/>
                <a:uLnTx/>
                <a:uFillTx/>
                <a:latin typeface="Calibri"/>
                <a:ea typeface="+mn-ea"/>
                <a:cs typeface="Calibri"/>
              </a:rPr>
              <a:t>the solicitation, </a:t>
            </a:r>
            <a:r>
              <a:rPr kumimoji="0" sz="1400" b="0" i="0" u="none" strike="noStrike" kern="1200" cap="none" spc="-10" normalizeH="0" baseline="0" noProof="0" dirty="0">
                <a:ln>
                  <a:noFill/>
                </a:ln>
                <a:solidFill>
                  <a:prstClr val="black"/>
                </a:solidFill>
                <a:effectLst/>
                <a:uLnTx/>
                <a:uFillTx/>
                <a:latin typeface="Calibri"/>
                <a:ea typeface="+mn-ea"/>
                <a:cs typeface="Calibri"/>
              </a:rPr>
              <a:t>manufacturers' </a:t>
            </a:r>
            <a:r>
              <a:rPr kumimoji="0" sz="1400" b="0" i="0" u="none" strike="noStrike" kern="1200" cap="none" spc="-5" normalizeH="0" baseline="0" noProof="0" dirty="0">
                <a:ln>
                  <a:noFill/>
                </a:ln>
                <a:solidFill>
                  <a:prstClr val="black"/>
                </a:solidFill>
                <a:effectLst/>
                <a:uLnTx/>
                <a:uFillTx/>
                <a:latin typeface="Calibri"/>
                <a:ea typeface="+mn-ea"/>
                <a:cs typeface="Calibri"/>
              </a:rPr>
              <a:t>names, </a:t>
            </a:r>
            <a:r>
              <a:rPr kumimoji="0" sz="1400" b="0" i="0" u="none" strike="noStrike" kern="1200" cap="none" spc="-10" normalizeH="0" baseline="0" noProof="0" dirty="0">
                <a:ln>
                  <a:noFill/>
                </a:ln>
                <a:solidFill>
                  <a:prstClr val="black"/>
                </a:solidFill>
                <a:effectLst/>
                <a:uLnTx/>
                <a:uFillTx/>
                <a:latin typeface="Calibri"/>
                <a:ea typeface="+mn-ea"/>
                <a:cs typeface="Calibri"/>
              </a:rPr>
              <a:t>brand </a:t>
            </a:r>
            <a:r>
              <a:rPr kumimoji="0" sz="1400" b="0" i="0" u="none" strike="noStrike" kern="1200" cap="none" spc="-5" normalizeH="0" baseline="0" noProof="0" dirty="0">
                <a:ln>
                  <a:noFill/>
                </a:ln>
                <a:solidFill>
                  <a:prstClr val="black"/>
                </a:solidFill>
                <a:effectLst/>
                <a:uLnTx/>
                <a:uFillTx/>
                <a:latin typeface="Calibri"/>
                <a:ea typeface="+mn-ea"/>
                <a:cs typeface="Calibri"/>
              </a:rPr>
              <a:t>names, </a:t>
            </a:r>
            <a:r>
              <a:rPr kumimoji="0" sz="1400" b="0" i="0" u="none" strike="noStrike" kern="1200" cap="none" spc="-10" normalizeH="0" baseline="0" noProof="0" dirty="0">
                <a:ln>
                  <a:noFill/>
                </a:ln>
                <a:solidFill>
                  <a:prstClr val="black"/>
                </a:solidFill>
                <a:effectLst/>
                <a:uLnTx/>
                <a:uFillTx/>
                <a:latin typeface="Calibri"/>
                <a:ea typeface="+mn-ea"/>
                <a:cs typeface="Calibri"/>
              </a:rPr>
              <a:t>information </a:t>
            </a:r>
            <a:r>
              <a:rPr kumimoji="0" sz="1400" b="0" i="0" u="none" strike="noStrike" kern="1200" cap="none" spc="-5" normalizeH="0" baseline="0" noProof="0" dirty="0">
                <a:ln>
                  <a:noFill/>
                </a:ln>
                <a:solidFill>
                  <a:prstClr val="black"/>
                </a:solidFill>
                <a:effectLst/>
                <a:uLnTx/>
                <a:uFillTx/>
                <a:latin typeface="Calibri"/>
                <a:ea typeface="+mn-ea"/>
                <a:cs typeface="Calibri"/>
              </a:rPr>
              <a:t>and/or </a:t>
            </a:r>
            <a:r>
              <a:rPr kumimoji="0" sz="1400" b="0" i="0" u="none" strike="noStrike" kern="1200" cap="none" spc="-10" normalizeH="0" baseline="0" noProof="0" dirty="0">
                <a:ln>
                  <a:noFill/>
                </a:ln>
                <a:solidFill>
                  <a:prstClr val="black"/>
                </a:solidFill>
                <a:effectLst/>
                <a:uLnTx/>
                <a:uFillTx/>
                <a:latin typeface="Calibri"/>
                <a:ea typeface="+mn-ea"/>
                <a:cs typeface="Calibri"/>
              </a:rPr>
              <a:t>catalog </a:t>
            </a:r>
            <a:r>
              <a:rPr kumimoji="0" sz="1400" b="0" i="0" u="none" strike="noStrike" kern="1200" cap="none" spc="-5" normalizeH="0" baseline="0" noProof="0" dirty="0" smtClean="0">
                <a:ln>
                  <a:noFill/>
                </a:ln>
                <a:solidFill>
                  <a:prstClr val="black"/>
                </a:solidFill>
                <a:effectLst/>
                <a:uLnTx/>
                <a:uFillTx/>
                <a:latin typeface="Calibri"/>
                <a:ea typeface="+mn-ea"/>
                <a:cs typeface="Calibri"/>
              </a:rPr>
              <a:t>numbers</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listed </a:t>
            </a:r>
            <a:r>
              <a:rPr kumimoji="0" sz="1400" b="0" i="0" u="none" strike="noStrike" kern="1200" cap="none" spc="0" normalizeH="0" baseline="0" noProof="0" dirty="0">
                <a:ln>
                  <a:noFill/>
                </a:ln>
                <a:solidFill>
                  <a:prstClr val="black"/>
                </a:solidFill>
                <a:effectLst/>
                <a:uLnTx/>
                <a:uFillTx/>
                <a:latin typeface="Calibri"/>
                <a:ea typeface="+mn-ea"/>
                <a:cs typeface="Calibri"/>
              </a:rPr>
              <a:t>in a </a:t>
            </a:r>
            <a:r>
              <a:rPr kumimoji="0" sz="1400" b="0" i="0" u="none" strike="noStrike" kern="1200" cap="none" spc="-5" normalizeH="0" baseline="0" noProof="0" dirty="0">
                <a:ln>
                  <a:noFill/>
                </a:ln>
                <a:solidFill>
                  <a:prstClr val="black"/>
                </a:solidFill>
                <a:effectLst/>
                <a:uLnTx/>
                <a:uFillTx/>
                <a:latin typeface="Calibri"/>
                <a:ea typeface="+mn-ea"/>
                <a:cs typeface="Calibri"/>
              </a:rPr>
              <a:t>specification </a:t>
            </a:r>
            <a:r>
              <a:rPr kumimoji="0" sz="1400" b="0" i="0" u="none" strike="noStrike" kern="1200" cap="none" spc="-10" normalizeH="0" baseline="0" noProof="0" dirty="0">
                <a:ln>
                  <a:noFill/>
                </a:ln>
                <a:solidFill>
                  <a:prstClr val="black"/>
                </a:solidFill>
                <a:effectLst/>
                <a:uLnTx/>
                <a:uFillTx/>
                <a:latin typeface="Calibri"/>
                <a:ea typeface="+mn-ea"/>
                <a:cs typeface="Calibri"/>
              </a:rPr>
              <a:t>are for information </a:t>
            </a:r>
            <a:r>
              <a:rPr kumimoji="0" sz="1400" b="0" i="0" u="none" strike="noStrike" kern="1200" cap="none" spc="0" normalizeH="0" baseline="0" noProof="0" dirty="0">
                <a:ln>
                  <a:noFill/>
                </a:ln>
                <a:solidFill>
                  <a:prstClr val="black"/>
                </a:solidFill>
                <a:effectLst/>
                <a:uLnTx/>
                <a:uFillTx/>
                <a:latin typeface="Calibri"/>
                <a:ea typeface="+mn-ea"/>
                <a:cs typeface="Calibri"/>
              </a:rPr>
              <a:t>and </a:t>
            </a:r>
            <a:r>
              <a:rPr kumimoji="0" sz="1400" b="0" i="0" u="none" strike="noStrike" kern="1200" cap="none" spc="-5" normalizeH="0" baseline="0" noProof="0" dirty="0">
                <a:ln>
                  <a:noFill/>
                </a:ln>
                <a:solidFill>
                  <a:prstClr val="black"/>
                </a:solidFill>
                <a:effectLst/>
                <a:uLnTx/>
                <a:uFillTx/>
                <a:latin typeface="Calibri"/>
                <a:ea typeface="+mn-ea"/>
                <a:cs typeface="Calibri"/>
              </a:rPr>
              <a:t>not intended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0" normalizeH="0" baseline="0" noProof="0" dirty="0">
                <a:ln>
                  <a:noFill/>
                </a:ln>
                <a:solidFill>
                  <a:prstClr val="black"/>
                </a:solidFill>
                <a:effectLst/>
                <a:uLnTx/>
                <a:uFillTx/>
                <a:latin typeface="Calibri"/>
                <a:ea typeface="+mn-ea"/>
                <a:cs typeface="Calibri"/>
              </a:rPr>
              <a:t>limit </a:t>
            </a:r>
            <a:r>
              <a:rPr kumimoji="0" sz="1400" b="0" i="0" u="none" strike="noStrike" kern="1200" cap="none" spc="-5" normalizeH="0" baseline="0" noProof="0" dirty="0">
                <a:ln>
                  <a:noFill/>
                </a:ln>
                <a:solidFill>
                  <a:prstClr val="black"/>
                </a:solidFill>
                <a:effectLst/>
                <a:uLnTx/>
                <a:uFillTx/>
                <a:latin typeface="Calibri"/>
                <a:ea typeface="+mn-ea"/>
                <a:cs typeface="Calibri"/>
              </a:rPr>
              <a:t>competition. Bidder </a:t>
            </a:r>
            <a:r>
              <a:rPr kumimoji="0" sz="1400" b="0" i="0" u="none" strike="noStrike" kern="1200" cap="none" spc="-10" normalizeH="0" baseline="0" noProof="0" dirty="0">
                <a:ln>
                  <a:noFill/>
                </a:ln>
                <a:solidFill>
                  <a:prstClr val="black"/>
                </a:solidFill>
                <a:effectLst/>
                <a:uLnTx/>
                <a:uFillTx/>
                <a:latin typeface="Calibri"/>
                <a:ea typeface="+mn-ea"/>
                <a:cs typeface="Calibri"/>
              </a:rPr>
              <a:t>may </a:t>
            </a:r>
            <a:r>
              <a:rPr kumimoji="0" sz="1400" b="0" i="0" u="none" strike="noStrike" kern="1200" cap="none" spc="-15" normalizeH="0" baseline="0" noProof="0" dirty="0">
                <a:ln>
                  <a:noFill/>
                </a:ln>
                <a:solidFill>
                  <a:prstClr val="black"/>
                </a:solidFill>
                <a:effectLst/>
                <a:uLnTx/>
                <a:uFillTx/>
                <a:latin typeface="Calibri"/>
                <a:ea typeface="+mn-ea"/>
                <a:cs typeface="Calibri"/>
              </a:rPr>
              <a:t>offer </a:t>
            </a:r>
            <a:r>
              <a:rPr kumimoji="0" sz="1400" b="0" i="0" u="none" strike="noStrike" kern="1200" cap="none" spc="-10" normalizeH="0" baseline="0" noProof="0" dirty="0">
                <a:ln>
                  <a:noFill/>
                </a:ln>
                <a:solidFill>
                  <a:prstClr val="black"/>
                </a:solidFill>
                <a:effectLst/>
                <a:uLnTx/>
                <a:uFillTx/>
                <a:latin typeface="Calibri"/>
                <a:ea typeface="+mn-ea"/>
                <a:cs typeface="Calibri"/>
              </a:rPr>
              <a:t>any brand for </a:t>
            </a:r>
            <a:r>
              <a:rPr kumimoji="0" sz="1400" b="0" i="0" u="none" strike="noStrike" kern="1200" cap="none" spc="-5" normalizeH="0" baseline="0" noProof="0" dirty="0">
                <a:ln>
                  <a:noFill/>
                </a:ln>
                <a:solidFill>
                  <a:prstClr val="black"/>
                </a:solidFill>
                <a:effectLst/>
                <a:uLnTx/>
                <a:uFillTx/>
                <a:latin typeface="Calibri"/>
                <a:ea typeface="+mn-ea"/>
                <a:cs typeface="Calibri"/>
              </a:rPr>
              <a:t>which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they</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are </a:t>
            </a:r>
            <a:r>
              <a:rPr kumimoji="0" sz="1400" b="0" i="0" u="none" strike="noStrike" kern="1200" cap="none" spc="0" normalizeH="0" baseline="0" noProof="0" dirty="0">
                <a:ln>
                  <a:noFill/>
                </a:ln>
                <a:solidFill>
                  <a:prstClr val="black"/>
                </a:solidFill>
                <a:effectLst/>
                <a:uLnTx/>
                <a:uFillTx/>
                <a:latin typeface="Calibri"/>
                <a:ea typeface="+mn-ea"/>
                <a:cs typeface="Calibri"/>
              </a:rPr>
              <a:t>an </a:t>
            </a:r>
            <a:r>
              <a:rPr kumimoji="0" sz="1400" b="0" i="0" u="none" strike="noStrike" kern="1200" cap="none" spc="-10" normalizeH="0" baseline="0" noProof="0" dirty="0">
                <a:ln>
                  <a:noFill/>
                </a:ln>
                <a:solidFill>
                  <a:prstClr val="black"/>
                </a:solidFill>
                <a:effectLst/>
                <a:uLnTx/>
                <a:uFillTx/>
                <a:latin typeface="Calibri"/>
                <a:ea typeface="+mn-ea"/>
                <a:cs typeface="Calibri"/>
              </a:rPr>
              <a:t>authorized representative, </a:t>
            </a:r>
            <a:r>
              <a:rPr kumimoji="0" sz="1400" b="0" i="0" u="none" strike="noStrike" kern="1200" cap="none" spc="-5" normalizeH="0" baseline="0" noProof="0" dirty="0">
                <a:ln>
                  <a:noFill/>
                </a:ln>
                <a:solidFill>
                  <a:prstClr val="black"/>
                </a:solidFill>
                <a:effectLst/>
                <a:uLnTx/>
                <a:uFillTx/>
                <a:latin typeface="Calibri"/>
                <a:ea typeface="+mn-ea"/>
                <a:cs typeface="Calibri"/>
              </a:rPr>
              <a:t>and </a:t>
            </a:r>
            <a:r>
              <a:rPr kumimoji="0" sz="1400" b="0" i="0" u="none" strike="noStrike" kern="1200" cap="none" spc="0" normalizeH="0" baseline="0" noProof="0" dirty="0">
                <a:ln>
                  <a:noFill/>
                </a:ln>
                <a:solidFill>
                  <a:prstClr val="black"/>
                </a:solidFill>
                <a:effectLst/>
                <a:uLnTx/>
                <a:uFillTx/>
                <a:latin typeface="Calibri"/>
                <a:ea typeface="+mn-ea"/>
                <a:cs typeface="Calibri"/>
              </a:rPr>
              <a:t>which </a:t>
            </a:r>
            <a:r>
              <a:rPr kumimoji="0" sz="1400" b="0" i="0" u="none" strike="noStrike" kern="1200" cap="none" spc="-5" normalizeH="0" baseline="0" noProof="0" dirty="0">
                <a:ln>
                  <a:noFill/>
                </a:ln>
                <a:solidFill>
                  <a:prstClr val="black"/>
                </a:solidFill>
                <a:effectLst/>
                <a:uLnTx/>
                <a:uFillTx/>
                <a:latin typeface="Calibri"/>
                <a:ea typeface="+mn-ea"/>
                <a:cs typeface="Calibri"/>
              </a:rPr>
              <a:t>meets or </a:t>
            </a:r>
            <a:r>
              <a:rPr kumimoji="0" sz="1400" b="0" i="0" u="none" strike="noStrike" kern="1200" cap="none" spc="-10" normalizeH="0" baseline="0" noProof="0" dirty="0">
                <a:ln>
                  <a:noFill/>
                </a:ln>
                <a:solidFill>
                  <a:prstClr val="black"/>
                </a:solidFill>
                <a:effectLst/>
                <a:uLnTx/>
                <a:uFillTx/>
                <a:latin typeface="Calibri"/>
                <a:ea typeface="+mn-ea"/>
                <a:cs typeface="Calibri"/>
              </a:rPr>
              <a:t>exceeds </a:t>
            </a:r>
            <a:r>
              <a:rPr kumimoji="0" sz="1400" b="0" i="0" u="none" strike="noStrike" kern="1200" cap="none" spc="0" normalizeH="0" baseline="0" noProof="0" dirty="0">
                <a:ln>
                  <a:noFill/>
                </a:ln>
                <a:solidFill>
                  <a:prstClr val="black"/>
                </a:solidFill>
                <a:effectLst/>
                <a:uLnTx/>
                <a:uFillTx/>
                <a:latin typeface="Calibri"/>
                <a:ea typeface="+mn-ea"/>
                <a:cs typeface="Calibri"/>
              </a:rPr>
              <a:t>the </a:t>
            </a:r>
            <a:r>
              <a:rPr kumimoji="0" sz="1400" b="0" i="0" u="none" strike="noStrike" kern="1200" cap="none" spc="-5" normalizeH="0" baseline="0" noProof="0" dirty="0">
                <a:ln>
                  <a:noFill/>
                </a:ln>
                <a:solidFill>
                  <a:prstClr val="black"/>
                </a:solidFill>
                <a:effectLst/>
                <a:uLnTx/>
                <a:uFillTx/>
                <a:latin typeface="Calibri"/>
                <a:ea typeface="+mn-ea"/>
                <a:cs typeface="Calibri"/>
              </a:rPr>
              <a:t>specification </a:t>
            </a:r>
            <a:r>
              <a:rPr kumimoji="0" sz="1400" b="0" i="0" u="none" strike="noStrike" kern="1200" cap="none" spc="-10" normalizeH="0" baseline="0" noProof="0" dirty="0">
                <a:ln>
                  <a:noFill/>
                </a:ln>
                <a:solidFill>
                  <a:prstClr val="black"/>
                </a:solidFill>
                <a:effectLst/>
                <a:uLnTx/>
                <a:uFillTx/>
                <a:latin typeface="Calibri"/>
                <a:ea typeface="+mn-ea"/>
                <a:cs typeface="Calibri"/>
              </a:rPr>
              <a:t>for any </a:t>
            </a:r>
            <a:r>
              <a:rPr kumimoji="0" sz="1400" b="0" i="0" u="none" strike="noStrike" kern="1200" cap="none" spc="-5" normalizeH="0" baseline="0" noProof="0" dirty="0">
                <a:ln>
                  <a:noFill/>
                </a:ln>
                <a:solidFill>
                  <a:prstClr val="black"/>
                </a:solidFill>
                <a:effectLst/>
                <a:uLnTx/>
                <a:uFillTx/>
                <a:latin typeface="Calibri"/>
                <a:ea typeface="+mn-ea"/>
                <a:cs typeface="Calibri"/>
              </a:rPr>
              <a:t>item(s). </a:t>
            </a:r>
            <a:r>
              <a:rPr kumimoji="0" sz="1400" b="0" i="0" u="none" strike="noStrike" kern="1200" cap="none" spc="-20" normalizeH="0" baseline="0" noProof="0" dirty="0">
                <a:ln>
                  <a:noFill/>
                </a:ln>
                <a:solidFill>
                  <a:prstClr val="black"/>
                </a:solidFill>
                <a:effectLst/>
                <a:uLnTx/>
                <a:uFillTx/>
                <a:latin typeface="Calibri"/>
                <a:ea typeface="+mn-ea"/>
                <a:cs typeface="Calibri"/>
              </a:rPr>
              <a:t>However, </a:t>
            </a:r>
            <a:r>
              <a:rPr kumimoji="0" sz="1400" b="0" i="0" u="none" strike="noStrike" kern="1200" cap="none" spc="0" normalizeH="0" baseline="0" noProof="0" dirty="0">
                <a:ln>
                  <a:noFill/>
                </a:ln>
                <a:solidFill>
                  <a:prstClr val="black"/>
                </a:solidFill>
                <a:effectLst/>
                <a:uLnTx/>
                <a:uFillTx/>
                <a:latin typeface="Calibri"/>
                <a:ea typeface="+mn-ea"/>
                <a:cs typeface="Calibri"/>
              </a:rPr>
              <a:t>if </a:t>
            </a:r>
            <a:r>
              <a:rPr kumimoji="0" sz="1400" b="0" i="0" u="none" strike="noStrike" kern="1200" cap="none" spc="-5" normalizeH="0" baseline="0" noProof="0" dirty="0">
                <a:ln>
                  <a:noFill/>
                </a:ln>
                <a:solidFill>
                  <a:prstClr val="black"/>
                </a:solidFill>
                <a:effectLst/>
                <a:uLnTx/>
                <a:uFillTx/>
                <a:latin typeface="Calibri"/>
                <a:ea typeface="+mn-ea"/>
                <a:cs typeface="Calibri"/>
              </a:rPr>
              <a:t>bids </a:t>
            </a:r>
            <a:r>
              <a:rPr kumimoji="0" sz="1400" b="0" i="0" u="none" strike="noStrike" kern="1200" cap="none" spc="-10" normalizeH="0" baseline="0" noProof="0" dirty="0">
                <a:ln>
                  <a:noFill/>
                </a:ln>
                <a:solidFill>
                  <a:prstClr val="black"/>
                </a:solidFill>
                <a:effectLst/>
                <a:uLnTx/>
                <a:uFillTx/>
                <a:latin typeface="Calibri"/>
                <a:ea typeface="+mn-ea"/>
                <a:cs typeface="Calibri"/>
              </a:rPr>
              <a:t>are </a:t>
            </a:r>
            <a:r>
              <a:rPr kumimoji="0" sz="1400" b="0" i="0" u="none" strike="noStrike" kern="1200" cap="none" spc="-5" normalizeH="0" baseline="0" noProof="0" dirty="0" smtClean="0">
                <a:ln>
                  <a:noFill/>
                </a:ln>
                <a:solidFill>
                  <a:prstClr val="black"/>
                </a:solidFill>
                <a:effectLst/>
                <a:uLnTx/>
                <a:uFillTx/>
                <a:latin typeface="Calibri"/>
                <a:ea typeface="+mn-ea"/>
                <a:cs typeface="Calibri"/>
              </a:rPr>
              <a:t>based</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on </a:t>
            </a:r>
            <a:r>
              <a:rPr kumimoji="0" sz="1400" b="0" i="0" u="none" strike="noStrike" kern="1200" cap="none" spc="-5" normalizeH="0" baseline="0" noProof="0" dirty="0">
                <a:ln>
                  <a:noFill/>
                </a:ln>
                <a:solidFill>
                  <a:prstClr val="black"/>
                </a:solidFill>
                <a:effectLst/>
                <a:uLnTx/>
                <a:uFillTx/>
                <a:latin typeface="Calibri"/>
                <a:ea typeface="+mn-ea"/>
                <a:cs typeface="Calibri"/>
              </a:rPr>
              <a:t>equivalent products, </a:t>
            </a:r>
            <a:r>
              <a:rPr kumimoji="0" sz="1400" b="0" i="0" u="none" strike="noStrike" kern="1200" cap="none" spc="-10" normalizeH="0" baseline="0" noProof="0" dirty="0">
                <a:ln>
                  <a:noFill/>
                </a:ln>
                <a:solidFill>
                  <a:prstClr val="black"/>
                </a:solidFill>
                <a:effectLst/>
                <a:uLnTx/>
                <a:uFillTx/>
                <a:latin typeface="Calibri"/>
                <a:ea typeface="+mn-ea"/>
                <a:cs typeface="Calibri"/>
              </a:rPr>
              <a:t>indicate </a:t>
            </a:r>
            <a:r>
              <a:rPr kumimoji="0" sz="1400" b="0" i="0" u="none" strike="noStrike" kern="1200" cap="none" spc="-5" normalizeH="0" baseline="0" noProof="0" dirty="0">
                <a:ln>
                  <a:noFill/>
                </a:ln>
                <a:solidFill>
                  <a:prstClr val="black"/>
                </a:solidFill>
                <a:effectLst/>
                <a:uLnTx/>
                <a:uFillTx/>
                <a:latin typeface="Calibri"/>
                <a:ea typeface="+mn-ea"/>
                <a:cs typeface="Calibri"/>
              </a:rPr>
              <a:t>on </a:t>
            </a:r>
            <a:r>
              <a:rPr kumimoji="0" sz="1400" b="0" i="0" u="none" strike="noStrike" kern="1200" cap="none" spc="0" normalizeH="0" baseline="0" noProof="0" dirty="0">
                <a:ln>
                  <a:noFill/>
                </a:ln>
                <a:solidFill>
                  <a:prstClr val="black"/>
                </a:solidFill>
                <a:effectLst/>
                <a:uLnTx/>
                <a:uFillTx/>
                <a:latin typeface="Calibri"/>
                <a:ea typeface="+mn-ea"/>
                <a:cs typeface="Calibri"/>
              </a:rPr>
              <a:t>the </a:t>
            </a:r>
            <a:r>
              <a:rPr kumimoji="0" sz="1400" b="0" i="0" u="none" strike="noStrike" kern="1200" cap="none" spc="-5" normalizeH="0" baseline="0" noProof="0" dirty="0">
                <a:ln>
                  <a:noFill/>
                </a:ln>
                <a:solidFill>
                  <a:prstClr val="black"/>
                </a:solidFill>
                <a:effectLst/>
                <a:uLnTx/>
                <a:uFillTx/>
                <a:latin typeface="Calibri"/>
                <a:ea typeface="+mn-ea"/>
                <a:cs typeface="Calibri"/>
              </a:rPr>
              <a:t>bid </a:t>
            </a:r>
            <a:r>
              <a:rPr kumimoji="0" sz="1400" b="0" i="0" u="none" strike="noStrike" kern="1200" cap="none" spc="-10" normalizeH="0" baseline="0" noProof="0" dirty="0">
                <a:ln>
                  <a:noFill/>
                </a:ln>
                <a:solidFill>
                  <a:prstClr val="black"/>
                </a:solidFill>
                <a:effectLst/>
                <a:uLnTx/>
                <a:uFillTx/>
                <a:latin typeface="Calibri"/>
                <a:ea typeface="+mn-ea"/>
                <a:cs typeface="Calibri"/>
              </a:rPr>
              <a:t>form </a:t>
            </a:r>
            <a:r>
              <a:rPr kumimoji="0" sz="1400" b="0" i="0" u="none" strike="noStrike" kern="1200" cap="none" spc="0" normalizeH="0" baseline="0" noProof="0" dirty="0">
                <a:ln>
                  <a:noFill/>
                </a:ln>
                <a:solidFill>
                  <a:prstClr val="black"/>
                </a:solidFill>
                <a:effectLst/>
                <a:uLnTx/>
                <a:uFillTx/>
                <a:latin typeface="Calibri"/>
                <a:ea typeface="+mn-ea"/>
                <a:cs typeface="Calibri"/>
              </a:rPr>
              <a:t>the </a:t>
            </a:r>
            <a:r>
              <a:rPr kumimoji="0" sz="1400" b="0" i="0" u="none" strike="noStrike" kern="1200" cap="none" spc="-5" normalizeH="0" baseline="0" noProof="0" dirty="0">
                <a:ln>
                  <a:noFill/>
                </a:ln>
                <a:solidFill>
                  <a:prstClr val="black"/>
                </a:solidFill>
                <a:effectLst/>
                <a:uLnTx/>
                <a:uFillTx/>
                <a:latin typeface="Calibri"/>
                <a:ea typeface="+mn-ea"/>
                <a:cs typeface="Calibri"/>
              </a:rPr>
              <a:t>manufacturer's name and </a:t>
            </a:r>
            <a:r>
              <a:rPr kumimoji="0" sz="1400" b="0" i="0" u="none" strike="noStrike" kern="1200" cap="none" spc="-20" normalizeH="0" baseline="0" noProof="0" dirty="0">
                <a:ln>
                  <a:noFill/>
                </a:ln>
                <a:solidFill>
                  <a:prstClr val="black"/>
                </a:solidFill>
                <a:effectLst/>
                <a:uLnTx/>
                <a:uFillTx/>
                <a:latin typeface="Calibri"/>
                <a:ea typeface="+mn-ea"/>
                <a:cs typeface="Calibri"/>
              </a:rPr>
              <a:t>number. </a:t>
            </a:r>
            <a:r>
              <a:rPr kumimoji="0" sz="1400" b="0" i="0" u="none" strike="noStrike" kern="1200" cap="none" spc="-5" normalizeH="0" baseline="0" noProof="0" dirty="0">
                <a:ln>
                  <a:noFill/>
                </a:ln>
                <a:solidFill>
                  <a:prstClr val="black"/>
                </a:solidFill>
                <a:effectLst/>
                <a:uLnTx/>
                <a:uFillTx/>
                <a:latin typeface="Calibri"/>
                <a:ea typeface="+mn-ea"/>
                <a:cs typeface="Calibri"/>
              </a:rPr>
              <a:t>Bidder shall submit </a:t>
            </a:r>
            <a:r>
              <a:rPr kumimoji="0" sz="1400" b="0" i="0" u="none" strike="noStrike" kern="1200" cap="none" spc="-10" normalizeH="0" baseline="0" noProof="0" dirty="0">
                <a:ln>
                  <a:noFill/>
                </a:ln>
                <a:solidFill>
                  <a:prstClr val="black"/>
                </a:solidFill>
                <a:effectLst/>
                <a:uLnTx/>
                <a:uFillTx/>
                <a:latin typeface="Calibri"/>
                <a:ea typeface="+mn-ea"/>
                <a:cs typeface="Calibri"/>
              </a:rPr>
              <a:t>sketches</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descriptive </a:t>
            </a:r>
            <a:r>
              <a:rPr kumimoji="0" sz="1400" b="0" i="0" u="none" strike="noStrike" kern="1200" cap="none" spc="-10" normalizeH="0" baseline="0" noProof="0" dirty="0">
                <a:ln>
                  <a:noFill/>
                </a:ln>
                <a:solidFill>
                  <a:prstClr val="black"/>
                </a:solidFill>
                <a:effectLst/>
                <a:uLnTx/>
                <a:uFillTx/>
                <a:latin typeface="Calibri"/>
                <a:ea typeface="+mn-ea"/>
                <a:cs typeface="Calibri"/>
              </a:rPr>
              <a:t>literature, and/or </a:t>
            </a:r>
            <a:r>
              <a:rPr kumimoji="0" sz="1400" b="0" i="0" u="none" strike="noStrike" kern="1200" cap="none" spc="-5" normalizeH="0" baseline="0" noProof="0" dirty="0">
                <a:ln>
                  <a:noFill/>
                </a:ln>
                <a:solidFill>
                  <a:prstClr val="black"/>
                </a:solidFill>
                <a:effectLst/>
                <a:uLnTx/>
                <a:uFillTx/>
                <a:latin typeface="Calibri"/>
                <a:ea typeface="+mn-ea"/>
                <a:cs typeface="Calibri"/>
              </a:rPr>
              <a:t>complete specifications </a:t>
            </a:r>
            <a:r>
              <a:rPr kumimoji="0" sz="1400" b="0" i="0" u="none" strike="noStrike" kern="1200" cap="none" spc="0" normalizeH="0" baseline="0" noProof="0" dirty="0">
                <a:ln>
                  <a:noFill/>
                </a:ln>
                <a:solidFill>
                  <a:prstClr val="black"/>
                </a:solidFill>
                <a:effectLst/>
                <a:uLnTx/>
                <a:uFillTx/>
                <a:latin typeface="Calibri"/>
                <a:ea typeface="+mn-ea"/>
                <a:cs typeface="Calibri"/>
              </a:rPr>
              <a:t>with their </a:t>
            </a:r>
            <a:r>
              <a:rPr kumimoji="0" sz="1400" b="0" i="0" u="none" strike="noStrike" kern="1200" cap="none" spc="-5" normalizeH="0" baseline="0" noProof="0" dirty="0">
                <a:ln>
                  <a:noFill/>
                </a:ln>
                <a:solidFill>
                  <a:prstClr val="black"/>
                </a:solidFill>
                <a:effectLst/>
                <a:uLnTx/>
                <a:uFillTx/>
                <a:latin typeface="Calibri"/>
                <a:ea typeface="+mn-ea"/>
                <a:cs typeface="Calibri"/>
              </a:rPr>
              <a:t>bid. </a:t>
            </a:r>
            <a:r>
              <a:rPr kumimoji="0" sz="1400" b="0" i="0" u="none" strike="noStrike" kern="1200" cap="none" spc="-15" normalizeH="0" baseline="0" noProof="0" dirty="0">
                <a:ln>
                  <a:noFill/>
                </a:ln>
                <a:solidFill>
                  <a:prstClr val="black"/>
                </a:solidFill>
                <a:effectLst/>
                <a:uLnTx/>
                <a:uFillTx/>
                <a:latin typeface="Calibri"/>
                <a:ea typeface="+mn-ea"/>
                <a:cs typeface="Calibri"/>
              </a:rPr>
              <a:t>Reference </a:t>
            </a:r>
            <a:r>
              <a:rPr kumimoji="0" sz="1400" b="0" i="0" u="none" strike="noStrike" kern="1200" cap="none" spc="-10" normalizeH="0" baseline="0" noProof="0" dirty="0">
                <a:ln>
                  <a:noFill/>
                </a:ln>
                <a:solidFill>
                  <a:prstClr val="black"/>
                </a:solidFill>
                <a:effectLst/>
                <a:uLnTx/>
                <a:uFillTx/>
                <a:latin typeface="Calibri"/>
                <a:ea typeface="+mn-ea"/>
                <a:cs typeface="Calibri"/>
              </a:rPr>
              <a:t>to literature submitted </a:t>
            </a:r>
            <a:r>
              <a:rPr kumimoji="0" sz="1400" b="0" i="0" u="none" strike="noStrike" kern="1200" cap="none" spc="0" normalizeH="0" baseline="0" noProof="0" dirty="0">
                <a:ln>
                  <a:noFill/>
                </a:ln>
                <a:solidFill>
                  <a:prstClr val="black"/>
                </a:solidFill>
                <a:effectLst/>
                <a:uLnTx/>
                <a:uFillTx/>
                <a:latin typeface="Calibri"/>
                <a:ea typeface="+mn-ea"/>
                <a:cs typeface="Calibri"/>
              </a:rPr>
              <a:t>with a </a:t>
            </a:r>
            <a:r>
              <a:rPr kumimoji="0" sz="1400" b="0" i="0" u="none" strike="noStrike" kern="1200" cap="none" spc="-10" normalizeH="0" baseline="0" noProof="0" dirty="0">
                <a:ln>
                  <a:noFill/>
                </a:ln>
                <a:solidFill>
                  <a:prstClr val="black"/>
                </a:solidFill>
                <a:effectLst/>
                <a:uLnTx/>
                <a:uFillTx/>
                <a:latin typeface="Calibri"/>
                <a:ea typeface="+mn-ea"/>
                <a:cs typeface="Calibri"/>
              </a:rPr>
              <a:t>previous </a:t>
            </a:r>
            <a:r>
              <a:rPr kumimoji="0" sz="1400" b="0" i="0" u="none" strike="noStrike" kern="1200" cap="none" spc="-5" normalizeH="0" baseline="0" noProof="0" dirty="0" smtClean="0">
                <a:ln>
                  <a:noFill/>
                </a:ln>
                <a:solidFill>
                  <a:prstClr val="black"/>
                </a:solidFill>
                <a:effectLst/>
                <a:uLnTx/>
                <a:uFillTx/>
                <a:latin typeface="Calibri"/>
                <a:ea typeface="+mn-ea"/>
                <a:cs typeface="Calibri"/>
              </a:rPr>
              <a:t>bid</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0" normalizeH="0" baseline="0" noProof="0" dirty="0" smtClean="0">
                <a:ln>
                  <a:noFill/>
                </a:ln>
                <a:solidFill>
                  <a:prstClr val="black"/>
                </a:solidFill>
                <a:effectLst/>
                <a:uLnTx/>
                <a:uFillTx/>
                <a:latin typeface="Calibri"/>
                <a:ea typeface="+mn-ea"/>
                <a:cs typeface="Calibri"/>
              </a:rPr>
              <a:t>will </a:t>
            </a:r>
            <a:r>
              <a:rPr kumimoji="0" sz="1400" b="0" i="0" u="none" strike="noStrike" kern="1200" cap="none" spc="-5" normalizeH="0" baseline="0" noProof="0" dirty="0">
                <a:ln>
                  <a:noFill/>
                </a:ln>
                <a:solidFill>
                  <a:prstClr val="black"/>
                </a:solidFill>
                <a:effectLst/>
                <a:uLnTx/>
                <a:uFillTx/>
                <a:latin typeface="Calibri"/>
                <a:ea typeface="+mn-ea"/>
                <a:cs typeface="Calibri"/>
              </a:rPr>
              <a:t>not satisfy </a:t>
            </a:r>
            <a:r>
              <a:rPr kumimoji="0" sz="1400" b="0" i="0" u="none" strike="noStrike" kern="1200" cap="none" spc="0" normalizeH="0" baseline="0" noProof="0" dirty="0">
                <a:ln>
                  <a:noFill/>
                </a:ln>
                <a:solidFill>
                  <a:prstClr val="black"/>
                </a:solidFill>
                <a:effectLst/>
                <a:uLnTx/>
                <a:uFillTx/>
                <a:latin typeface="Calibri"/>
                <a:ea typeface="+mn-ea"/>
                <a:cs typeface="Calibri"/>
              </a:rPr>
              <a:t>this </a:t>
            </a:r>
            <a:r>
              <a:rPr kumimoji="0" sz="1400" b="0" i="0" u="none" strike="noStrike" kern="1200" cap="none" spc="-10" normalizeH="0" baseline="0" noProof="0" dirty="0">
                <a:ln>
                  <a:noFill/>
                </a:ln>
                <a:solidFill>
                  <a:prstClr val="black"/>
                </a:solidFill>
                <a:effectLst/>
                <a:uLnTx/>
                <a:uFillTx/>
                <a:latin typeface="Calibri"/>
                <a:ea typeface="+mn-ea"/>
                <a:cs typeface="Calibri"/>
              </a:rPr>
              <a:t>provision.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shall also explain </a:t>
            </a:r>
            <a:r>
              <a:rPr kumimoji="0" sz="1400" b="0" i="0" u="none" strike="noStrike" kern="1200" cap="none" spc="0" normalizeH="0" baseline="0" noProof="0" dirty="0">
                <a:ln>
                  <a:noFill/>
                </a:ln>
                <a:solidFill>
                  <a:prstClr val="black"/>
                </a:solidFill>
                <a:effectLst/>
                <a:uLnTx/>
                <a:uFillTx/>
                <a:latin typeface="Calibri"/>
                <a:ea typeface="+mn-ea"/>
                <a:cs typeface="Calibri"/>
              </a:rPr>
              <a:t>in </a:t>
            </a:r>
            <a:r>
              <a:rPr kumimoji="0" sz="1400" b="0" i="0" u="none" strike="noStrike" kern="1200" cap="none" spc="-5" normalizeH="0" baseline="0" noProof="0" dirty="0">
                <a:ln>
                  <a:noFill/>
                </a:ln>
                <a:solidFill>
                  <a:prstClr val="black"/>
                </a:solidFill>
                <a:effectLst/>
                <a:uLnTx/>
                <a:uFillTx/>
                <a:latin typeface="Calibri"/>
                <a:ea typeface="+mn-ea"/>
                <a:cs typeface="Calibri"/>
              </a:rPr>
              <a:t>detail </a:t>
            </a:r>
            <a:r>
              <a:rPr kumimoji="0" sz="1400" b="0" i="0" u="none" strike="noStrike" kern="1200" cap="none" spc="0" normalizeH="0" baseline="0" noProof="0" dirty="0">
                <a:ln>
                  <a:noFill/>
                </a:ln>
                <a:solidFill>
                  <a:prstClr val="black"/>
                </a:solidFill>
                <a:effectLst/>
                <a:uLnTx/>
                <a:uFillTx/>
                <a:latin typeface="Calibri"/>
                <a:ea typeface="+mn-ea"/>
                <a:cs typeface="Calibri"/>
              </a:rPr>
              <a:t>the </a:t>
            </a:r>
            <a:r>
              <a:rPr kumimoji="0" sz="1400" b="0" i="0" u="none" strike="noStrike" kern="1200" cap="none" spc="-5" normalizeH="0" baseline="0" noProof="0" dirty="0">
                <a:ln>
                  <a:noFill/>
                </a:ln>
                <a:solidFill>
                  <a:prstClr val="black"/>
                </a:solidFill>
                <a:effectLst/>
                <a:uLnTx/>
                <a:uFillTx/>
                <a:latin typeface="Calibri"/>
                <a:ea typeface="+mn-ea"/>
                <a:cs typeface="Calibri"/>
              </a:rPr>
              <a:t>reason(s) </a:t>
            </a:r>
            <a:r>
              <a:rPr kumimoji="0" sz="1400" b="0" i="0" u="none" strike="noStrike" kern="1200" cap="none" spc="-10" normalizeH="0" baseline="0" noProof="0" dirty="0">
                <a:ln>
                  <a:noFill/>
                </a:ln>
                <a:solidFill>
                  <a:prstClr val="black"/>
                </a:solidFill>
                <a:effectLst/>
                <a:uLnTx/>
                <a:uFillTx/>
                <a:latin typeface="Calibri"/>
                <a:ea typeface="+mn-ea"/>
                <a:cs typeface="Calibri"/>
              </a:rPr>
              <a:t>why </a:t>
            </a:r>
            <a:r>
              <a:rPr kumimoji="0" sz="1400" b="0" i="0" u="none" strike="noStrike" kern="1200" cap="none" spc="0"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proposed </a:t>
            </a:r>
            <a:r>
              <a:rPr kumimoji="0" sz="1400" b="0" i="0" u="none" strike="noStrike" kern="1200" cap="none" spc="-5" normalizeH="0" baseline="0" noProof="0" dirty="0">
                <a:ln>
                  <a:noFill/>
                </a:ln>
                <a:solidFill>
                  <a:prstClr val="black"/>
                </a:solidFill>
                <a:effectLst/>
                <a:uLnTx/>
                <a:uFillTx/>
                <a:latin typeface="Calibri"/>
                <a:ea typeface="+mn-ea"/>
                <a:cs typeface="Calibri"/>
              </a:rPr>
              <a:t>equivalent </a:t>
            </a:r>
            <a:r>
              <a:rPr kumimoji="0" sz="1400" b="0" i="0" u="none" strike="noStrike" kern="1200" cap="none" spc="0" normalizeH="0" baseline="0" noProof="0" dirty="0">
                <a:ln>
                  <a:noFill/>
                </a:ln>
                <a:solidFill>
                  <a:prstClr val="black"/>
                </a:solidFill>
                <a:effectLst/>
                <a:uLnTx/>
                <a:uFillTx/>
                <a:latin typeface="Calibri"/>
                <a:ea typeface="+mn-ea"/>
                <a:cs typeface="Calibri"/>
              </a:rPr>
              <a:t>will </a:t>
            </a:r>
            <a:r>
              <a:rPr kumimoji="0" sz="1400" b="0" i="0" u="none" strike="noStrike" kern="1200" cap="none" spc="-5" normalizeH="0" baseline="0" noProof="0" dirty="0">
                <a:ln>
                  <a:noFill/>
                </a:ln>
                <a:solidFill>
                  <a:prstClr val="black"/>
                </a:solidFill>
                <a:effectLst/>
                <a:uLnTx/>
                <a:uFillTx/>
                <a:latin typeface="Calibri"/>
                <a:ea typeface="+mn-ea"/>
                <a:cs typeface="Calibri"/>
              </a:rPr>
              <a:t>meet </a:t>
            </a:r>
            <a:r>
              <a:rPr kumimoji="0" sz="1400" b="0" i="0" u="none" strike="noStrike" kern="1200" cap="none" spc="0" normalizeH="0" baseline="0" noProof="0" dirty="0" smtClean="0">
                <a:ln>
                  <a:noFill/>
                </a:ln>
                <a:solidFill>
                  <a:prstClr val="black"/>
                </a:solidFill>
                <a:effectLst/>
                <a:uLnTx/>
                <a:uFillTx/>
                <a:latin typeface="Calibri"/>
                <a:ea typeface="+mn-ea"/>
                <a:cs typeface="Calibri"/>
              </a:rPr>
              <a:t>the</a:t>
            </a:r>
            <a:r>
              <a:rPr kumimoji="0" lang="en-US" sz="1400" b="0" i="0" u="none" strike="noStrike" kern="1200" cap="none" spc="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specifications </a:t>
            </a:r>
            <a:r>
              <a:rPr kumimoji="0" sz="1400" b="0" i="0" u="none" strike="noStrike" kern="1200" cap="none" spc="-5" normalizeH="0" baseline="0" noProof="0" dirty="0">
                <a:ln>
                  <a:noFill/>
                </a:ln>
                <a:solidFill>
                  <a:prstClr val="black"/>
                </a:solidFill>
                <a:effectLst/>
                <a:uLnTx/>
                <a:uFillTx/>
                <a:latin typeface="Calibri"/>
                <a:ea typeface="+mn-ea"/>
                <a:cs typeface="Calibri"/>
              </a:rPr>
              <a:t>and not be considered </a:t>
            </a:r>
            <a:r>
              <a:rPr kumimoji="0" sz="1400" b="0" i="0" u="none" strike="noStrike" kern="1200" cap="none" spc="0" normalizeH="0" baseline="0" noProof="0" dirty="0">
                <a:ln>
                  <a:noFill/>
                </a:ln>
                <a:solidFill>
                  <a:prstClr val="black"/>
                </a:solidFill>
                <a:effectLst/>
                <a:uLnTx/>
                <a:uFillTx/>
                <a:latin typeface="Calibri"/>
                <a:ea typeface="+mn-ea"/>
                <a:cs typeface="Calibri"/>
              </a:rPr>
              <a:t>an </a:t>
            </a:r>
            <a:r>
              <a:rPr kumimoji="0" sz="1400" b="0" i="0" u="none" strike="noStrike" kern="1200" cap="none" spc="-10" normalizeH="0" baseline="0" noProof="0" dirty="0">
                <a:ln>
                  <a:noFill/>
                </a:ln>
                <a:solidFill>
                  <a:prstClr val="black"/>
                </a:solidFill>
                <a:effectLst/>
                <a:uLnTx/>
                <a:uFillTx/>
                <a:latin typeface="Calibri"/>
                <a:ea typeface="+mn-ea"/>
                <a:cs typeface="Calibri"/>
              </a:rPr>
              <a:t>exception thereto. </a:t>
            </a:r>
            <a:r>
              <a:rPr kumimoji="0" sz="1400" b="0" i="0" u="none" strike="noStrike" kern="1200" cap="none" spc="-5" normalizeH="0" baseline="0" noProof="0" dirty="0">
                <a:ln>
                  <a:noFill/>
                </a:ln>
                <a:solidFill>
                  <a:prstClr val="black"/>
                </a:solidFill>
                <a:effectLst/>
                <a:uLnTx/>
                <a:uFillTx/>
                <a:latin typeface="Calibri"/>
                <a:ea typeface="+mn-ea"/>
                <a:cs typeface="Calibri"/>
              </a:rPr>
              <a:t>Bids that do not comply </a:t>
            </a:r>
            <a:r>
              <a:rPr kumimoji="0" sz="1400" b="0" i="0" u="none" strike="noStrike" kern="1200" cap="none" spc="0" normalizeH="0" baseline="0" noProof="0" dirty="0">
                <a:ln>
                  <a:noFill/>
                </a:ln>
                <a:solidFill>
                  <a:prstClr val="black"/>
                </a:solidFill>
                <a:effectLst/>
                <a:uLnTx/>
                <a:uFillTx/>
                <a:latin typeface="Calibri"/>
                <a:ea typeface="+mn-ea"/>
                <a:cs typeface="Calibri"/>
              </a:rPr>
              <a:t>with </a:t>
            </a:r>
            <a:r>
              <a:rPr kumimoji="0" sz="1400" b="0" i="0" u="none" strike="noStrike" kern="1200" cap="none" spc="-5" normalizeH="0" baseline="0" noProof="0" dirty="0">
                <a:ln>
                  <a:noFill/>
                </a:ln>
                <a:solidFill>
                  <a:prstClr val="black"/>
                </a:solidFill>
                <a:effectLst/>
                <a:uLnTx/>
                <a:uFillTx/>
                <a:latin typeface="Calibri"/>
                <a:ea typeface="+mn-ea"/>
                <a:cs typeface="Calibri"/>
              </a:rPr>
              <a:t>these </a:t>
            </a:r>
            <a:r>
              <a:rPr kumimoji="0" sz="1400" b="0" i="0" u="none" strike="noStrike" kern="1200" cap="none" spc="-10" normalizeH="0" baseline="0" noProof="0" dirty="0">
                <a:ln>
                  <a:noFill/>
                </a:ln>
                <a:solidFill>
                  <a:prstClr val="black"/>
                </a:solidFill>
                <a:effectLst/>
                <a:uLnTx/>
                <a:uFillTx/>
                <a:latin typeface="Calibri"/>
                <a:ea typeface="+mn-ea"/>
                <a:cs typeface="Calibri"/>
              </a:rPr>
              <a:t>requirements are </a:t>
            </a:r>
            <a:r>
              <a:rPr kumimoji="0" sz="1400" b="0" i="0" u="none" strike="noStrike" kern="1200" cap="none" spc="-5" normalizeH="0" baseline="0" noProof="0" dirty="0">
                <a:ln>
                  <a:noFill/>
                </a:ln>
                <a:solidFill>
                  <a:prstClr val="black"/>
                </a:solidFill>
                <a:effectLst/>
                <a:uLnTx/>
                <a:uFillTx/>
                <a:latin typeface="Calibri"/>
                <a:ea typeface="+mn-ea"/>
                <a:cs typeface="Calibri"/>
              </a:rPr>
              <a:t>subject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to</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rejection</a:t>
            </a:r>
            <a:r>
              <a:rPr kumimoji="0" sz="1400" b="0" i="0" u="none" strike="noStrike" kern="1200" cap="none" spc="-5" normalizeH="0" baseline="0" noProof="0" dirty="0">
                <a:ln>
                  <a:noFill/>
                </a:ln>
                <a:solidFill>
                  <a:prstClr val="black"/>
                </a:solidFill>
                <a:effectLst/>
                <a:uLnTx/>
                <a:uFillTx/>
                <a:latin typeface="Calibri"/>
                <a:ea typeface="+mn-ea"/>
                <a:cs typeface="Calibri"/>
              </a:rPr>
              <a: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12700" marR="0" lvl="0" algn="l" defTabSz="914400" rtl="0" eaLnBrk="1" fontAlgn="auto" latinLnBrk="0" hangingPunct="1">
              <a:spcBef>
                <a:spcPts val="600"/>
              </a:spcBef>
              <a:spcAft>
                <a:spcPts val="0"/>
              </a:spcAft>
              <a:buClrTx/>
              <a:buSzTx/>
              <a:tabLst>
                <a:tab pos="184150" algn="l"/>
              </a:tabLst>
              <a:defRPr/>
            </a:pPr>
            <a:r>
              <a:rPr kumimoji="0" sz="1400" b="1" i="0" strike="noStrike" kern="1200" cap="none" spc="0" normalizeH="0" baseline="0" noProof="0" dirty="0" smtClean="0">
                <a:ln>
                  <a:noFill/>
                </a:ln>
                <a:solidFill>
                  <a:prstClr val="black"/>
                </a:solidFill>
                <a:effectLst/>
                <a:uLnTx/>
                <a:uFill>
                  <a:solidFill>
                    <a:srgbClr val="000000"/>
                  </a:solidFill>
                </a:uFill>
                <a:latin typeface="Calibri"/>
                <a:ea typeface="+mn-ea"/>
                <a:cs typeface="Calibri"/>
              </a:rPr>
              <a:t>A.</a:t>
            </a:r>
            <a:r>
              <a:rPr kumimoji="0" sz="14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12 </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Clarification of</a:t>
            </a:r>
            <a:r>
              <a:rPr kumimoji="0" sz="1400" b="1" i="0" strike="noStrike" kern="1200" cap="none" spc="0" normalizeH="0" baseline="0" noProof="0" dirty="0">
                <a:ln>
                  <a:noFill/>
                </a:ln>
                <a:solidFill>
                  <a:prstClr val="black"/>
                </a:solidFill>
                <a:effectLst/>
                <a:uLnTx/>
                <a:uFill>
                  <a:solidFill>
                    <a:srgbClr val="000000"/>
                  </a:solidFill>
                </a:uFill>
                <a:latin typeface="Calibri"/>
                <a:ea typeface="+mn-ea"/>
                <a:cs typeface="Calibri"/>
              </a:rPr>
              <a:t> </a:t>
            </a: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Solicitation</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346075" marR="31750" lvl="1" indent="-346075" algn="l" defTabSz="914400" rtl="0" eaLnBrk="1" fontAlgn="auto" latinLnBrk="0" hangingPunct="1">
              <a:spcBef>
                <a:spcPts val="600"/>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A.12.1. Clarification pertaining to the contents of this solicitation shall be directed in writing to the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OMES c</a:t>
            </a:r>
            <a:r>
              <a:rPr kumimoji="0" sz="1400" b="0" i="0" u="none" strike="noStrike" kern="1200" cap="none" spc="-5" normalizeH="0" baseline="0" noProof="0" dirty="0" smtClean="0">
                <a:ln>
                  <a:noFill/>
                </a:ln>
                <a:solidFill>
                  <a:prstClr val="black"/>
                </a:solidFill>
                <a:effectLst/>
                <a:uLnTx/>
                <a:uFillTx/>
                <a:latin typeface="Calibri"/>
                <a:ea typeface="+mn-ea"/>
                <a:cs typeface="Calibri"/>
              </a:rPr>
              <a:t>ontracting</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o</a:t>
            </a:r>
            <a:r>
              <a:rPr kumimoji="0" sz="1400" b="0" i="0" u="none" strike="noStrike" kern="1200" cap="none" spc="-5" normalizeH="0" baseline="0" noProof="0" dirty="0" smtClean="0">
                <a:ln>
                  <a:noFill/>
                </a:ln>
                <a:solidFill>
                  <a:prstClr val="black"/>
                </a:solidFill>
                <a:effectLst/>
                <a:uLnTx/>
                <a:uFillTx/>
                <a:latin typeface="Calibri"/>
                <a:ea typeface="+mn-ea"/>
                <a:cs typeface="Calibri"/>
              </a:rPr>
              <a:t>fficer </a:t>
            </a:r>
            <a:r>
              <a:rPr kumimoji="0" sz="1400" b="0" i="0" u="none" strike="noStrike" kern="1200" cap="none" spc="-5" normalizeH="0" baseline="0" noProof="0" dirty="0">
                <a:ln>
                  <a:noFill/>
                </a:ln>
                <a:solidFill>
                  <a:prstClr val="black"/>
                </a:solidFill>
                <a:effectLst/>
                <a:uLnTx/>
                <a:uFillTx/>
                <a:latin typeface="Calibri"/>
                <a:ea typeface="+mn-ea"/>
                <a:cs typeface="Calibri"/>
              </a:rPr>
              <a:t>specified in the </a:t>
            </a:r>
            <a:r>
              <a:rPr kumimoji="0" sz="1400" b="0" i="0" u="none" strike="noStrike" kern="1200" cap="none" spc="-10" normalizeH="0" baseline="0" noProof="0" dirty="0">
                <a:ln>
                  <a:noFill/>
                </a:ln>
                <a:solidFill>
                  <a:prstClr val="black"/>
                </a:solidFill>
                <a:effectLst/>
                <a:uLnTx/>
                <a:uFillTx/>
                <a:latin typeface="Calibri"/>
                <a:ea typeface="+mn-ea"/>
                <a:cs typeface="Calibri"/>
              </a:rPr>
              <a:t>solicitation, </a:t>
            </a:r>
            <a:r>
              <a:rPr kumimoji="0" sz="1400" b="0" i="0" u="none" strike="noStrike" kern="1200" cap="none" spc="-5" normalizeH="0" baseline="0" noProof="0" dirty="0">
                <a:ln>
                  <a:noFill/>
                </a:ln>
                <a:solidFill>
                  <a:prstClr val="black"/>
                </a:solidFill>
                <a:effectLst/>
                <a:uLnTx/>
                <a:uFillTx/>
                <a:latin typeface="Calibri"/>
                <a:ea typeface="+mn-ea"/>
                <a:cs typeface="Calibri"/>
              </a:rPr>
              <a:t>and must be prior to the closing date of the</a:t>
            </a:r>
            <a:r>
              <a:rPr kumimoji="0" sz="1400" b="0" i="0" u="none" strike="noStrike" kern="1200" cap="none" spc="0"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solicitation.</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48895" lvl="1" indent="-346075" algn="l" defTabSz="914400" rtl="0" eaLnBrk="1" fontAlgn="auto" latinLnBrk="0" hangingPunct="1">
              <a:spcBef>
                <a:spcPts val="600"/>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A.12.2. If a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fails to notify the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state</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of an error, ambiguity, conflict, discrepancy, omission or other error in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SOLICITATION</a:t>
            </a:r>
            <a:r>
              <a:rPr kumimoji="0" sz="1400" b="0" i="0" u="none" strike="noStrike" kern="1200" cap="none" spc="-5" normalizeH="0" baseline="0" noProof="0" dirty="0">
                <a:ln>
                  <a:noFill/>
                </a:ln>
                <a:solidFill>
                  <a:prstClr val="black"/>
                </a:solidFill>
                <a:effectLst/>
                <a:uLnTx/>
                <a:uFillTx/>
                <a:latin typeface="Calibri"/>
                <a:ea typeface="+mn-ea"/>
                <a:cs typeface="Calibri"/>
              </a:rPr>
              <a:t>, known to the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or that reasonably should have been known by the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shall submit a bid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its</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own </a:t>
            </a:r>
            <a:r>
              <a:rPr kumimoji="0" sz="1400" b="0" i="0" u="none" strike="noStrike" kern="1200" cap="none" spc="-5" normalizeH="0" baseline="0" noProof="0" dirty="0">
                <a:ln>
                  <a:noFill/>
                </a:ln>
                <a:solidFill>
                  <a:prstClr val="black"/>
                </a:solidFill>
                <a:effectLst/>
                <a:uLnTx/>
                <a:uFillTx/>
                <a:latin typeface="Calibri"/>
                <a:ea typeface="+mn-ea"/>
                <a:cs typeface="Calibri"/>
              </a:rPr>
              <a:t>risk; and if awarded the contract, the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shall not be entitled to additional compensation, relief, or time, by reason of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error </a:t>
            </a:r>
            <a:r>
              <a:rPr kumimoji="0" sz="1400" b="0" i="0" u="none" strike="noStrike" kern="1200" cap="none" spc="-5" normalizeH="0" baseline="0" noProof="0" dirty="0">
                <a:ln>
                  <a:noFill/>
                </a:ln>
                <a:solidFill>
                  <a:prstClr val="black"/>
                </a:solidFill>
                <a:effectLst/>
                <a:uLnTx/>
                <a:uFillTx/>
                <a:latin typeface="Calibri"/>
                <a:ea typeface="+mn-ea"/>
                <a:cs typeface="Calibri"/>
              </a:rPr>
              <a:t>or its later correction. If a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takes exception to any requirement or specification contained in the SOLICITATION,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these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exceptions </a:t>
            </a:r>
            <a:r>
              <a:rPr kumimoji="0" sz="1400" b="0" i="0" u="none" strike="noStrike" kern="1200" cap="none" spc="-5" normalizeH="0" baseline="0" noProof="0" dirty="0">
                <a:ln>
                  <a:noFill/>
                </a:ln>
                <a:solidFill>
                  <a:prstClr val="black"/>
                </a:solidFill>
                <a:effectLst/>
                <a:uLnTx/>
                <a:uFillTx/>
                <a:latin typeface="Calibri"/>
                <a:ea typeface="+mn-ea"/>
                <a:cs typeface="Calibri"/>
              </a:rPr>
              <a:t>must be clearly and prominently stated in their</a:t>
            </a:r>
            <a:r>
              <a:rPr kumimoji="0" sz="1400" b="0" i="0" u="none" strike="noStrike" kern="1200" cap="none" spc="-15"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response</a:t>
            </a:r>
            <a:r>
              <a:rPr kumimoji="0" sz="1400" b="0" i="0" u="none" strike="noStrike" kern="1200" cap="none" spc="-5" normalizeH="0" baseline="0" noProof="0" dirty="0" smtClean="0">
                <a:ln>
                  <a:noFill/>
                </a:ln>
                <a:solidFill>
                  <a:prstClr val="black"/>
                </a:solidFill>
                <a:effectLst/>
                <a:uLnTx/>
                <a:uFillTx/>
                <a:latin typeface="Calibri"/>
                <a:ea typeface="+mn-ea"/>
                <a:cs typeface="Calibri"/>
              </a:rPr>
              <a: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8" name="Slide Number Placeholder 7"/>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17</a:t>
            </a:fld>
            <a:endParaRPr lang="en-US" spc="-5" dirty="0">
              <a:solidFill>
                <a:srgbClr val="000000"/>
              </a:solidFill>
            </a:endParaRPr>
          </a:p>
        </p:txBody>
      </p:sp>
      <p:sp>
        <p:nvSpPr>
          <p:cNvPr id="6" name="object 4"/>
          <p:cNvSpPr txBox="1">
            <a:spLocks noGrp="1"/>
          </p:cNvSpPr>
          <p:nvPr>
            <p:ph type="title"/>
          </p:nvPr>
        </p:nvSpPr>
        <p:spPr>
          <a:xfrm>
            <a:off x="553250" y="238169"/>
            <a:ext cx="859075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General Provisions</a:t>
            </a:r>
            <a:endParaRPr sz="3200" dirty="0">
              <a:latin typeface="+mn-lt"/>
              <a:cs typeface="Calibri Light"/>
            </a:endParaRPr>
          </a:p>
        </p:txBody>
      </p:sp>
    </p:spTree>
    <p:extLst>
      <p:ext uri="{BB962C8B-B14F-4D97-AF65-F5344CB8AC3E}">
        <p14:creationId xmlns:p14="http://schemas.microsoft.com/office/powerpoint/2010/main" val="12324877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60718" y="935959"/>
            <a:ext cx="7146153" cy="4637808"/>
          </a:xfrm>
          <a:prstGeom prst="rect">
            <a:avLst/>
          </a:prstGeom>
        </p:spPr>
        <p:txBody>
          <a:bodyPr vert="horz" wrap="square" lIns="0" tIns="165735" rIns="0" bIns="0" rtlCol="0">
            <a:spAutoFit/>
          </a:bodyPr>
          <a:lstStyle/>
          <a:p>
            <a:pPr lvl="0" defTabSz="914400">
              <a:spcBef>
                <a:spcPts val="700"/>
              </a:spcBef>
              <a:defRPr/>
            </a:pPr>
            <a:r>
              <a:rPr lang="en-US" sz="1400" b="1" dirty="0" smtClean="0">
                <a:solidFill>
                  <a:prstClr val="black"/>
                </a:solidFill>
                <a:uFill>
                  <a:solidFill>
                    <a:srgbClr val="000000"/>
                  </a:solidFill>
                </a:uFill>
                <a:cs typeface="Calibri"/>
              </a:rPr>
              <a:t>A.</a:t>
            </a:r>
            <a:r>
              <a:rPr lang="en-US" sz="1400" b="1" spc="-5" dirty="0" smtClean="0">
                <a:solidFill>
                  <a:prstClr val="black"/>
                </a:solidFill>
                <a:uFill>
                  <a:solidFill>
                    <a:srgbClr val="000000"/>
                  </a:solidFill>
                </a:uFill>
                <a:cs typeface="Calibri"/>
              </a:rPr>
              <a:t>12. </a:t>
            </a:r>
            <a:r>
              <a:rPr lang="en-US" sz="1400" b="1" spc="-5" dirty="0">
                <a:solidFill>
                  <a:prstClr val="black"/>
                </a:solidFill>
                <a:uFill>
                  <a:solidFill>
                    <a:srgbClr val="000000"/>
                  </a:solidFill>
                </a:uFill>
                <a:cs typeface="Calibri"/>
              </a:rPr>
              <a:t>Clarification of</a:t>
            </a:r>
            <a:r>
              <a:rPr lang="en-US" sz="1400" b="1" dirty="0">
                <a:solidFill>
                  <a:prstClr val="black"/>
                </a:solidFill>
                <a:uFill>
                  <a:solidFill>
                    <a:srgbClr val="000000"/>
                  </a:solidFill>
                </a:uFill>
                <a:cs typeface="Calibri"/>
              </a:rPr>
              <a:t> </a:t>
            </a:r>
            <a:r>
              <a:rPr lang="en-US" sz="1400" b="1" spc="-10" dirty="0" smtClean="0">
                <a:solidFill>
                  <a:prstClr val="black"/>
                </a:solidFill>
                <a:uFill>
                  <a:solidFill>
                    <a:srgbClr val="000000"/>
                  </a:solidFill>
                </a:uFill>
                <a:cs typeface="Calibri"/>
              </a:rPr>
              <a:t>Solicitation (cont.)</a:t>
            </a:r>
            <a:endParaRPr lang="en-US" sz="1400" spc="-5" dirty="0" smtClean="0">
              <a:solidFill>
                <a:prstClr val="black"/>
              </a:solidFill>
              <a:cs typeface="Calibri"/>
            </a:endParaRPr>
          </a:p>
          <a:p>
            <a:pPr marL="346075" indent="-346075" defTabSz="914400">
              <a:spcBef>
                <a:spcPts val="600"/>
              </a:spcBef>
              <a:buFont typeface="Arial" panose="020B0604020202020204" pitchFamily="34" charset="0"/>
              <a:buChar char="•"/>
              <a:defRPr/>
            </a:pPr>
            <a:r>
              <a:rPr lang="en-US" sz="1400" spc="-5" dirty="0" smtClean="0">
                <a:solidFill>
                  <a:prstClr val="black"/>
                </a:solidFill>
                <a:cs typeface="Calibri"/>
              </a:rPr>
              <a:t>A.12.3. </a:t>
            </a:r>
            <a:r>
              <a:rPr lang="en-US" sz="1400" spc="-5" dirty="0">
                <a:solidFill>
                  <a:prstClr val="black"/>
                </a:solidFill>
                <a:cs typeface="Calibri"/>
              </a:rPr>
              <a:t>Bidders who believe proposal requirements or specifications are unnecessarily restrictive or limit competition may submit a written request for administrative review to the contracting officer listed on the solicitation. This request must be made prior to the closing date of the</a:t>
            </a:r>
            <a:r>
              <a:rPr lang="en-US" sz="1400" spc="-20" dirty="0">
                <a:solidFill>
                  <a:prstClr val="black"/>
                </a:solidFill>
                <a:cs typeface="Calibri"/>
              </a:rPr>
              <a:t> </a:t>
            </a:r>
            <a:r>
              <a:rPr lang="en-US" sz="1400" spc="-10" dirty="0">
                <a:solidFill>
                  <a:prstClr val="black"/>
                </a:solidFill>
                <a:cs typeface="Calibri"/>
              </a:rPr>
              <a:t>solicitation.</a:t>
            </a:r>
            <a:endParaRPr lang="en-US" sz="1400" dirty="0">
              <a:solidFill>
                <a:prstClr val="black"/>
              </a:solidFill>
              <a:cs typeface="Calibri"/>
            </a:endParaRPr>
          </a:p>
          <a:p>
            <a:pPr marR="0" lvl="0" algn="l" defTabSz="914400" rtl="0" eaLnBrk="1" fontAlgn="auto" latinLnBrk="0" hangingPunct="1">
              <a:lnSpc>
                <a:spcPct val="100000"/>
              </a:lnSpc>
              <a:spcBef>
                <a:spcPts val="600"/>
              </a:spcBef>
              <a:spcAft>
                <a:spcPts val="0"/>
              </a:spcAft>
              <a:buClrTx/>
              <a:buSzTx/>
              <a:defRPr/>
            </a:pPr>
            <a:r>
              <a:rPr kumimoji="0" sz="1400" b="1" i="0" strike="noStrike" kern="1200" cap="none" spc="-5" normalizeH="0" baseline="0" noProof="0" dirty="0" smtClean="0">
                <a:ln>
                  <a:noFill/>
                </a:ln>
                <a:solidFill>
                  <a:prstClr val="black"/>
                </a:solidFill>
                <a:effectLst/>
                <a:uLnTx/>
                <a:uFill>
                  <a:solidFill>
                    <a:srgbClr val="000000"/>
                  </a:solidFill>
                </a:uFill>
                <a:latin typeface="Calibri"/>
                <a:cs typeface="Calibri"/>
              </a:rPr>
              <a:t>A.13</a:t>
            </a:r>
            <a:r>
              <a:rPr kumimoji="0" lang="en-US" sz="1400" b="1" i="0" strike="noStrike" kern="1200" cap="none" spc="-5" normalizeH="0" baseline="0" noProof="0" dirty="0" smtClean="0">
                <a:ln>
                  <a:noFill/>
                </a:ln>
                <a:solidFill>
                  <a:prstClr val="black"/>
                </a:solidFill>
                <a:effectLst/>
                <a:uLnTx/>
                <a:uFill>
                  <a:solidFill>
                    <a:srgbClr val="000000"/>
                  </a:solidFill>
                </a:uFill>
                <a:latin typeface="Calibri"/>
                <a:cs typeface="Calibri"/>
              </a:rPr>
              <a:t>.</a:t>
            </a:r>
            <a:r>
              <a:rPr kumimoji="0" sz="1400" b="1" i="0" strike="noStrike" kern="1200" cap="none" spc="0" normalizeH="0" baseline="0" noProof="0" dirty="0" smtClean="0">
                <a:ln>
                  <a:noFill/>
                </a:ln>
                <a:solidFill>
                  <a:prstClr val="black"/>
                </a:solidFill>
                <a:effectLst/>
                <a:uLnTx/>
                <a:uFill>
                  <a:solidFill>
                    <a:srgbClr val="000000"/>
                  </a:solidFill>
                </a:uFill>
                <a:latin typeface="Calibri"/>
                <a:cs typeface="Calibri"/>
              </a:rPr>
              <a:t> </a:t>
            </a:r>
            <a:r>
              <a:rPr kumimoji="0" sz="1400" b="1" i="0" strike="noStrike" kern="1200" cap="none" spc="-10" normalizeH="0" baseline="0" noProof="0" dirty="0">
                <a:ln>
                  <a:noFill/>
                </a:ln>
                <a:solidFill>
                  <a:prstClr val="black"/>
                </a:solidFill>
                <a:effectLst/>
                <a:uLnTx/>
                <a:uFill>
                  <a:solidFill>
                    <a:srgbClr val="000000"/>
                  </a:solidFill>
                </a:uFill>
                <a:latin typeface="Calibri"/>
                <a:cs typeface="Calibri"/>
              </a:rPr>
              <a:t>Negotiations</a:t>
            </a:r>
            <a:endParaRPr kumimoji="0" sz="1400" b="0" i="0" strike="noStrike" kern="1200" cap="none" spc="0" normalizeH="0" baseline="0" noProof="0" dirty="0">
              <a:ln>
                <a:noFill/>
              </a:ln>
              <a:solidFill>
                <a:prstClr val="black"/>
              </a:solidFill>
              <a:effectLst/>
              <a:uLnTx/>
              <a:uFillTx/>
              <a:latin typeface="Calibri"/>
              <a:cs typeface="Calibri"/>
            </a:endParaRPr>
          </a:p>
          <a:p>
            <a:pPr marL="346075" marR="5080" lvl="1" indent="-346075" algn="l" defTabSz="914400" rtl="0" eaLnBrk="1" fontAlgn="auto" latinLnBrk="0" hangingPunct="1">
              <a:lnSpc>
                <a:spcPts val="1510"/>
              </a:lnSpc>
              <a:spcBef>
                <a:spcPts val="600"/>
              </a:spcBef>
              <a:spcAft>
                <a:spcPts val="0"/>
              </a:spcAft>
              <a:buClrTx/>
              <a:buSzTx/>
              <a:buFont typeface="Arial"/>
              <a:buChar char="•"/>
              <a:defRPr/>
            </a:pPr>
            <a:r>
              <a:rPr kumimoji="0" sz="1400" b="0" i="0" u="none" strike="noStrike" kern="1200" cap="none" spc="-5" normalizeH="0" baseline="0" noProof="0" dirty="0" smtClean="0">
                <a:ln>
                  <a:noFill/>
                </a:ln>
                <a:solidFill>
                  <a:prstClr val="black"/>
                </a:solidFill>
                <a:effectLst/>
                <a:uLnTx/>
                <a:uFillTx/>
                <a:latin typeface="Calibri"/>
                <a:ea typeface="+mn-ea"/>
                <a:cs typeface="Calibri"/>
              </a:rPr>
              <a:t>A.13.1</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In accordance with Title 74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85.5</a:t>
            </a:r>
            <a:r>
              <a:rPr kumimoji="0" sz="1400" b="0" i="0" u="none" strike="noStrike" kern="1200" cap="none" spc="-5" normalizeH="0" baseline="0" noProof="0" dirty="0">
                <a:ln>
                  <a:noFill/>
                </a:ln>
                <a:solidFill>
                  <a:prstClr val="black"/>
                </a:solidFill>
                <a:effectLst/>
                <a:uLnTx/>
                <a:uFillTx/>
                <a:latin typeface="Calibri"/>
                <a:ea typeface="+mn-ea"/>
                <a:cs typeface="Calibri"/>
              </a:rPr>
              <a:t>, the </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state</a:t>
            </a:r>
            <a:r>
              <a:rPr kumimoji="0" sz="1400" b="0" i="0" u="none" strike="noStrike" kern="1200" cap="none" spc="-1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of Oklahoma </a:t>
            </a:r>
            <a:r>
              <a:rPr kumimoji="0" sz="1400" b="0" i="0" u="none" strike="noStrike" kern="1200" cap="none" spc="-10" normalizeH="0" baseline="0" noProof="0" dirty="0">
                <a:ln>
                  <a:noFill/>
                </a:ln>
                <a:solidFill>
                  <a:prstClr val="black"/>
                </a:solidFill>
                <a:effectLst/>
                <a:uLnTx/>
                <a:uFillTx/>
                <a:latin typeface="Calibri"/>
                <a:ea typeface="+mn-ea"/>
                <a:cs typeface="Calibri"/>
              </a:rPr>
              <a:t>reserves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right to </a:t>
            </a:r>
            <a:r>
              <a:rPr kumimoji="0" sz="1400" b="0" i="0" u="none" strike="noStrike" kern="1200" cap="none" spc="-5" normalizeH="0" baseline="0" noProof="0" dirty="0">
                <a:ln>
                  <a:noFill/>
                </a:ln>
                <a:solidFill>
                  <a:prstClr val="black"/>
                </a:solidFill>
                <a:effectLst/>
                <a:uLnTx/>
                <a:uFillTx/>
                <a:latin typeface="Calibri"/>
                <a:ea typeface="+mn-ea"/>
                <a:cs typeface="Calibri"/>
              </a:rPr>
              <a:t>negotiate </a:t>
            </a:r>
            <a:r>
              <a:rPr kumimoji="0" sz="1400" b="0" i="0" u="none" strike="noStrike" kern="1200" cap="none" spc="-5" normalizeH="0" baseline="0" noProof="0" dirty="0" smtClean="0">
                <a:ln>
                  <a:noFill/>
                </a:ln>
                <a:solidFill>
                  <a:prstClr val="black"/>
                </a:solidFill>
                <a:effectLst/>
                <a:uLnTx/>
                <a:uFillTx/>
                <a:latin typeface="Calibri"/>
                <a:ea typeface="+mn-ea"/>
                <a:cs typeface="Calibri"/>
              </a:rPr>
              <a:t>with</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one</a:t>
            </a:r>
            <a:r>
              <a:rPr kumimoji="0" sz="1400" b="0" i="0" u="none" strike="noStrike" kern="1200" cap="none" spc="-5" normalizeH="0" baseline="0" noProof="0" dirty="0">
                <a:ln>
                  <a:noFill/>
                </a:ln>
                <a:solidFill>
                  <a:prstClr val="black"/>
                </a:solidFill>
                <a:effectLst/>
                <a:uLnTx/>
                <a:uFillTx/>
                <a:latin typeface="Calibri"/>
                <a:ea typeface="+mn-ea"/>
                <a:cs typeface="Calibri"/>
              </a:rPr>
              <a:t>, selected, all or none of the </a:t>
            </a:r>
            <a:r>
              <a:rPr kumimoji="0" sz="1400" b="0" i="0" u="none" strike="noStrike" kern="1200" cap="none" spc="-10" normalizeH="0" baseline="0" noProof="0" dirty="0">
                <a:ln>
                  <a:noFill/>
                </a:ln>
                <a:solidFill>
                  <a:prstClr val="black"/>
                </a:solidFill>
                <a:effectLst/>
                <a:uLnTx/>
                <a:uFillTx/>
                <a:latin typeface="Calibri"/>
                <a:ea typeface="+mn-ea"/>
                <a:cs typeface="Calibri"/>
              </a:rPr>
              <a:t>vendors </a:t>
            </a:r>
            <a:r>
              <a:rPr kumimoji="0" sz="1400" b="0" i="0" u="none" strike="noStrike" kern="1200" cap="none" spc="-5" normalizeH="0" baseline="0" noProof="0" dirty="0">
                <a:ln>
                  <a:noFill/>
                </a:ln>
                <a:solidFill>
                  <a:prstClr val="black"/>
                </a:solidFill>
                <a:effectLst/>
                <a:uLnTx/>
                <a:uFillTx/>
                <a:latin typeface="Calibri"/>
                <a:ea typeface="+mn-ea"/>
                <a:cs typeface="Calibri"/>
              </a:rPr>
              <a:t>responding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this solicitation </a:t>
            </a:r>
            <a:r>
              <a:rPr kumimoji="0" sz="1400" b="0" i="0" u="none" strike="noStrike" kern="1200" cap="none" spc="-10" normalizeH="0" baseline="0" noProof="0" dirty="0">
                <a:ln>
                  <a:noFill/>
                </a:ln>
                <a:solidFill>
                  <a:prstClr val="black"/>
                </a:solidFill>
                <a:effectLst/>
                <a:uLnTx/>
                <a:uFillTx/>
                <a:latin typeface="Calibri"/>
                <a:ea typeface="+mn-ea"/>
                <a:cs typeface="Calibri"/>
              </a:rPr>
              <a:t>to obtain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best value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state</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Negotiations </a:t>
            </a:r>
            <a:r>
              <a:rPr kumimoji="0" sz="1400" b="0" i="0" u="none" strike="noStrike" kern="1200" cap="none" spc="-5" normalizeH="0" baseline="0" noProof="0" dirty="0">
                <a:ln>
                  <a:noFill/>
                </a:ln>
                <a:solidFill>
                  <a:prstClr val="black"/>
                </a:solidFill>
                <a:effectLst/>
                <a:uLnTx/>
                <a:uFillTx/>
                <a:latin typeface="Calibri"/>
                <a:ea typeface="+mn-ea"/>
                <a:cs typeface="Calibri"/>
              </a:rPr>
              <a:t>could </a:t>
            </a:r>
            <a:r>
              <a:rPr kumimoji="0" sz="1400" b="0" i="0" u="none" strike="noStrike" kern="1200" cap="none" spc="-10" normalizeH="0" baseline="0" noProof="0" dirty="0">
                <a:ln>
                  <a:noFill/>
                </a:ln>
                <a:solidFill>
                  <a:prstClr val="black"/>
                </a:solidFill>
                <a:effectLst/>
                <a:uLnTx/>
                <a:uFillTx/>
                <a:latin typeface="Calibri"/>
                <a:ea typeface="+mn-ea"/>
                <a:cs typeface="Calibri"/>
              </a:rPr>
              <a:t>entail </a:t>
            </a:r>
            <a:r>
              <a:rPr kumimoji="0" sz="1400" b="0" i="0" u="none" strike="noStrike" kern="1200" cap="none" spc="-5" normalizeH="0" baseline="0" noProof="0" dirty="0">
                <a:ln>
                  <a:noFill/>
                </a:ln>
                <a:solidFill>
                  <a:prstClr val="black"/>
                </a:solidFill>
                <a:effectLst/>
                <a:uLnTx/>
                <a:uFillTx/>
                <a:latin typeface="Calibri"/>
                <a:ea typeface="+mn-ea"/>
                <a:cs typeface="Calibri"/>
              </a:rPr>
              <a:t>discussions on </a:t>
            </a:r>
            <a:r>
              <a:rPr kumimoji="0" sz="1400" b="0" i="0" u="none" strike="noStrike" kern="1200" cap="none" spc="-10" normalizeH="0" baseline="0" noProof="0" dirty="0">
                <a:ln>
                  <a:noFill/>
                </a:ln>
                <a:solidFill>
                  <a:prstClr val="black"/>
                </a:solidFill>
                <a:effectLst/>
                <a:uLnTx/>
                <a:uFillTx/>
                <a:latin typeface="Calibri"/>
                <a:ea typeface="+mn-ea"/>
                <a:cs typeface="Calibri"/>
              </a:rPr>
              <a:t>products, </a:t>
            </a:r>
            <a:r>
              <a:rPr kumimoji="0" sz="1400" b="0" i="0" u="none" strike="noStrike" kern="1200" cap="none" spc="-5" normalizeH="0" baseline="0" noProof="0" dirty="0">
                <a:ln>
                  <a:noFill/>
                </a:ln>
                <a:solidFill>
                  <a:prstClr val="black"/>
                </a:solidFill>
                <a:effectLst/>
                <a:uLnTx/>
                <a:uFillTx/>
                <a:latin typeface="Calibri"/>
                <a:ea typeface="+mn-ea"/>
                <a:cs typeface="Calibri"/>
              </a:rPr>
              <a:t>services, pricing, </a:t>
            </a:r>
            <a:r>
              <a:rPr kumimoji="0" sz="1400" b="0" i="0" u="none" strike="noStrike" kern="1200" cap="none" spc="-10" normalizeH="0" baseline="0" noProof="0" dirty="0">
                <a:ln>
                  <a:noFill/>
                </a:ln>
                <a:solidFill>
                  <a:prstClr val="black"/>
                </a:solidFill>
                <a:effectLst/>
                <a:uLnTx/>
                <a:uFillTx/>
                <a:latin typeface="Calibri"/>
                <a:ea typeface="+mn-ea"/>
                <a:cs typeface="Calibri"/>
              </a:rPr>
              <a:t>contract </a:t>
            </a:r>
            <a:r>
              <a:rPr kumimoji="0" sz="1400" b="0" i="0" u="none" strike="noStrike" kern="1200" cap="none" spc="-5" normalizeH="0" baseline="0" noProof="0" dirty="0">
                <a:ln>
                  <a:noFill/>
                </a:ln>
                <a:solidFill>
                  <a:prstClr val="black"/>
                </a:solidFill>
                <a:effectLst/>
                <a:uLnTx/>
                <a:uFillTx/>
                <a:latin typeface="Calibri"/>
                <a:ea typeface="+mn-ea"/>
                <a:cs typeface="Calibri"/>
              </a:rPr>
              <a:t>terminology or </a:t>
            </a:r>
            <a:r>
              <a:rPr kumimoji="0" sz="1400" b="0" i="0" u="none" strike="noStrike" kern="1200" cap="none" spc="-15" normalizeH="0" baseline="0" noProof="0" dirty="0" smtClean="0">
                <a:ln>
                  <a:noFill/>
                </a:ln>
                <a:solidFill>
                  <a:prstClr val="black"/>
                </a:solidFill>
                <a:effectLst/>
                <a:uLnTx/>
                <a:uFillTx/>
                <a:latin typeface="Calibri"/>
                <a:ea typeface="+mn-ea"/>
                <a:cs typeface="Calibri"/>
              </a:rPr>
              <a:t>any</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other </a:t>
            </a:r>
            <a:r>
              <a:rPr kumimoji="0" sz="1400" b="0" i="0" u="none" strike="noStrike" kern="1200" cap="none" spc="-5" normalizeH="0" baseline="0" noProof="0" dirty="0">
                <a:ln>
                  <a:noFill/>
                </a:ln>
                <a:solidFill>
                  <a:prstClr val="black"/>
                </a:solidFill>
                <a:effectLst/>
                <a:uLnTx/>
                <a:uFillTx/>
                <a:latin typeface="Calibri"/>
                <a:ea typeface="+mn-ea"/>
                <a:cs typeface="Calibri"/>
              </a:rPr>
              <a:t>issue </a:t>
            </a:r>
            <a:r>
              <a:rPr kumimoji="0" sz="1400" b="0" i="0" u="none" strike="noStrike" kern="1200" cap="none" spc="-10" normalizeH="0" baseline="0" noProof="0" dirty="0">
                <a:ln>
                  <a:noFill/>
                </a:ln>
                <a:solidFill>
                  <a:prstClr val="black"/>
                </a:solidFill>
                <a:effectLst/>
                <a:uLnTx/>
                <a:uFillTx/>
                <a:latin typeface="Calibri"/>
                <a:ea typeface="+mn-ea"/>
                <a:cs typeface="Calibri"/>
              </a:rPr>
              <a:t>that </a:t>
            </a:r>
            <a:r>
              <a:rPr kumimoji="0" sz="1400" b="0" i="0" u="none" strike="noStrike" kern="1200" cap="none" spc="-15" normalizeH="0" baseline="0" noProof="0" dirty="0">
                <a:ln>
                  <a:noFill/>
                </a:ln>
                <a:solidFill>
                  <a:prstClr val="black"/>
                </a:solidFill>
                <a:effectLst/>
                <a:uLnTx/>
                <a:uFillTx/>
                <a:latin typeface="Calibri"/>
                <a:ea typeface="+mn-ea"/>
                <a:cs typeface="Calibri"/>
              </a:rPr>
              <a:t>may mitigate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state</a:t>
            </a:r>
            <a:r>
              <a:rPr kumimoji="0" sz="1400" b="0" i="0" u="none" strike="noStrike" kern="1200" cap="none" spc="-25" normalizeH="0" baseline="0" noProof="0" dirty="0" smtClean="0">
                <a:ln>
                  <a:noFill/>
                </a:ln>
                <a:solidFill>
                  <a:prstClr val="black"/>
                </a:solidFill>
                <a:effectLst/>
                <a:uLnTx/>
                <a:uFillTx/>
                <a:latin typeface="Calibri"/>
                <a:ea typeface="+mn-ea"/>
                <a:cs typeface="Calibri"/>
              </a:rPr>
              <a:t>’s </a:t>
            </a:r>
            <a:r>
              <a:rPr kumimoji="0" sz="1400" b="0" i="0" u="none" strike="noStrike" kern="1200" cap="none" spc="-10" normalizeH="0" baseline="0" noProof="0" dirty="0">
                <a:ln>
                  <a:noFill/>
                </a:ln>
                <a:solidFill>
                  <a:prstClr val="black"/>
                </a:solidFill>
                <a:effectLst/>
                <a:uLnTx/>
                <a:uFillTx/>
                <a:latin typeface="Calibri"/>
                <a:ea typeface="+mn-ea"/>
                <a:cs typeface="Calibri"/>
              </a:rPr>
              <a:t>risks.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state</a:t>
            </a:r>
            <a:r>
              <a:rPr kumimoji="0" sz="1400" b="0" i="0" u="none" strike="noStrike" kern="1200" cap="none" spc="-1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shall consider all issues negotiable and </a:t>
            </a:r>
            <a:r>
              <a:rPr kumimoji="0" sz="1400" b="0" i="0" u="none" strike="noStrike" kern="1200" cap="none" spc="-5" normalizeH="0" baseline="0" noProof="0" dirty="0" smtClean="0">
                <a:ln>
                  <a:noFill/>
                </a:ln>
                <a:solidFill>
                  <a:prstClr val="black"/>
                </a:solidFill>
                <a:effectLst/>
                <a:uLnTx/>
                <a:uFillTx/>
                <a:latin typeface="Calibri"/>
                <a:ea typeface="+mn-ea"/>
                <a:cs typeface="Calibri"/>
              </a:rPr>
              <a:t>not</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artificially </a:t>
            </a:r>
            <a:r>
              <a:rPr kumimoji="0" sz="1400" b="0" i="0" u="none" strike="noStrike" kern="1200" cap="none" spc="-10" normalizeH="0" baseline="0" noProof="0" dirty="0">
                <a:ln>
                  <a:noFill/>
                </a:ln>
                <a:solidFill>
                  <a:prstClr val="black"/>
                </a:solidFill>
                <a:effectLst/>
                <a:uLnTx/>
                <a:uFillTx/>
                <a:latin typeface="Calibri"/>
                <a:ea typeface="+mn-ea"/>
                <a:cs typeface="Calibri"/>
              </a:rPr>
              <a:t>constrained by internal </a:t>
            </a:r>
            <a:r>
              <a:rPr kumimoji="0" sz="1400" b="0" i="0" u="none" strike="noStrike" kern="1200" cap="none" spc="-15" normalizeH="0" baseline="0" noProof="0" dirty="0">
                <a:ln>
                  <a:noFill/>
                </a:ln>
                <a:solidFill>
                  <a:prstClr val="black"/>
                </a:solidFill>
                <a:effectLst/>
                <a:uLnTx/>
                <a:uFillTx/>
                <a:latin typeface="Calibri"/>
                <a:ea typeface="+mn-ea"/>
                <a:cs typeface="Calibri"/>
              </a:rPr>
              <a:t>corporate </a:t>
            </a:r>
            <a:r>
              <a:rPr kumimoji="0" sz="1400" b="0" i="0" u="none" strike="noStrike" kern="1200" cap="none" spc="-5" normalizeH="0" baseline="0" noProof="0" dirty="0">
                <a:ln>
                  <a:noFill/>
                </a:ln>
                <a:solidFill>
                  <a:prstClr val="black"/>
                </a:solidFill>
                <a:effectLst/>
                <a:uLnTx/>
                <a:uFillTx/>
                <a:latin typeface="Calibri"/>
                <a:ea typeface="+mn-ea"/>
                <a:cs typeface="Calibri"/>
              </a:rPr>
              <a:t>policies. </a:t>
            </a:r>
            <a:r>
              <a:rPr kumimoji="0" sz="1400" b="0" i="0" u="none" strike="noStrike" kern="1200" cap="none" spc="-10" normalizeH="0" baseline="0" noProof="0" dirty="0">
                <a:ln>
                  <a:noFill/>
                </a:ln>
                <a:solidFill>
                  <a:prstClr val="black"/>
                </a:solidFill>
                <a:effectLst/>
                <a:uLnTx/>
                <a:uFillTx/>
                <a:latin typeface="Calibri"/>
                <a:ea typeface="+mn-ea"/>
                <a:cs typeface="Calibri"/>
              </a:rPr>
              <a:t>Negotiation </a:t>
            </a:r>
            <a:r>
              <a:rPr kumimoji="0" sz="1400" b="0" i="0" u="none" strike="noStrike" kern="1200" cap="none" spc="-15" normalizeH="0" baseline="0" noProof="0" dirty="0">
                <a:ln>
                  <a:noFill/>
                </a:ln>
                <a:solidFill>
                  <a:prstClr val="black"/>
                </a:solidFill>
                <a:effectLst/>
                <a:uLnTx/>
                <a:uFillTx/>
                <a:latin typeface="Calibri"/>
                <a:ea typeface="+mn-ea"/>
                <a:cs typeface="Calibri"/>
              </a:rPr>
              <a:t>may </a:t>
            </a:r>
            <a:r>
              <a:rPr kumimoji="0" sz="1400" b="0" i="0" u="none" strike="noStrike" kern="1200" cap="none" spc="-5" normalizeH="0" baseline="0" noProof="0" dirty="0">
                <a:ln>
                  <a:noFill/>
                </a:ln>
                <a:solidFill>
                  <a:prstClr val="black"/>
                </a:solidFill>
                <a:effectLst/>
                <a:uLnTx/>
                <a:uFillTx/>
                <a:latin typeface="Calibri"/>
                <a:ea typeface="+mn-ea"/>
                <a:cs typeface="Calibri"/>
              </a:rPr>
              <a:t>be with one or </a:t>
            </a:r>
            <a:r>
              <a:rPr kumimoji="0" sz="1400" b="0" i="0" u="none" strike="noStrike" kern="1200" cap="none" spc="-10" normalizeH="0" baseline="0" noProof="0" dirty="0">
                <a:ln>
                  <a:noFill/>
                </a:ln>
                <a:solidFill>
                  <a:prstClr val="black"/>
                </a:solidFill>
                <a:effectLst/>
                <a:uLnTx/>
                <a:uFillTx/>
                <a:latin typeface="Calibri"/>
                <a:ea typeface="+mn-ea"/>
                <a:cs typeface="Calibri"/>
              </a:rPr>
              <a:t>more vendors</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5" normalizeH="0" baseline="0" noProof="0" dirty="0" smtClean="0">
                <a:ln>
                  <a:noFill/>
                </a:ln>
                <a:solidFill>
                  <a:prstClr val="black"/>
                </a:solidFill>
                <a:effectLst/>
                <a:uLnTx/>
                <a:uFillTx/>
                <a:latin typeface="Calibri"/>
                <a:ea typeface="+mn-ea"/>
                <a:cs typeface="Calibri"/>
              </a:rPr>
              <a:t>for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5" normalizeH="0" baseline="0" noProof="0" dirty="0">
                <a:ln>
                  <a:noFill/>
                </a:ln>
                <a:solidFill>
                  <a:prstClr val="black"/>
                </a:solidFill>
                <a:effectLst/>
                <a:uLnTx/>
                <a:uFillTx/>
                <a:latin typeface="Calibri"/>
                <a:ea typeface="+mn-ea"/>
                <a:cs typeface="Calibri"/>
              </a:rPr>
              <a:t>and all </a:t>
            </a:r>
            <a:r>
              <a:rPr kumimoji="0" sz="1400" b="0" i="0" u="none" strike="noStrike" kern="1200" cap="none" spc="-10" normalizeH="0" baseline="0" noProof="0" dirty="0">
                <a:ln>
                  <a:noFill/>
                </a:ln>
                <a:solidFill>
                  <a:prstClr val="black"/>
                </a:solidFill>
                <a:effectLst/>
                <a:uLnTx/>
                <a:uFillTx/>
                <a:latin typeface="Calibri"/>
                <a:ea typeface="+mn-ea"/>
                <a:cs typeface="Calibri"/>
              </a:rPr>
              <a:t>items </a:t>
            </a:r>
            <a:r>
              <a:rPr kumimoji="0" sz="1400" b="0" i="0" u="none" strike="noStrike" kern="1200" cap="none" spc="-5" normalizeH="0" baseline="0" noProof="0" dirty="0">
                <a:ln>
                  <a:noFill/>
                </a:ln>
                <a:solidFill>
                  <a:prstClr val="black"/>
                </a:solidFill>
                <a:effectLst/>
                <a:uLnTx/>
                <a:uFillTx/>
                <a:latin typeface="Calibri"/>
                <a:ea typeface="+mn-ea"/>
                <a:cs typeface="Calibri"/>
              </a:rPr>
              <a:t>in the </a:t>
            </a:r>
            <a:r>
              <a:rPr kumimoji="0" sz="1400" b="0" i="0" u="none" strike="noStrike" kern="1200" cap="none" spc="-10" normalizeH="0" baseline="0" noProof="0" dirty="0">
                <a:ln>
                  <a:noFill/>
                </a:ln>
                <a:solidFill>
                  <a:prstClr val="black"/>
                </a:solidFill>
                <a:effectLst/>
                <a:uLnTx/>
                <a:uFillTx/>
                <a:latin typeface="Calibri"/>
                <a:ea typeface="+mn-ea"/>
                <a:cs typeface="Calibri"/>
              </a:rPr>
              <a:t>vendor’s</a:t>
            </a:r>
            <a:r>
              <a:rPr kumimoji="0" sz="1400" b="0" i="0" u="none" strike="noStrike" kern="1200" cap="none" spc="100" normalizeH="0" baseline="0" noProof="0" dirty="0">
                <a:ln>
                  <a:noFill/>
                </a:ln>
                <a:solidFill>
                  <a:prstClr val="black"/>
                </a:solidFill>
                <a:effectLst/>
                <a:uLnTx/>
                <a:uFillTx/>
                <a:latin typeface="Calibri"/>
                <a:ea typeface="+mn-ea"/>
                <a:cs typeface="Calibri"/>
              </a:rPr>
              <a:t> </a:t>
            </a:r>
            <a:r>
              <a:rPr kumimoji="0" sz="1400" b="0" i="0" u="none" strike="noStrike" kern="1200" cap="none" spc="-35" normalizeH="0" baseline="0" noProof="0" dirty="0">
                <a:ln>
                  <a:noFill/>
                </a:ln>
                <a:solidFill>
                  <a:prstClr val="black"/>
                </a:solidFill>
                <a:effectLst/>
                <a:uLnTx/>
                <a:uFillTx/>
                <a:latin typeface="Calibri"/>
                <a:ea typeface="+mn-ea"/>
                <a:cs typeface="Calibri"/>
              </a:rPr>
              <a:t>offer.</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71120" lvl="1" indent="-346075" algn="l" defTabSz="914400" rtl="0" eaLnBrk="1" fontAlgn="auto" latinLnBrk="0" hangingPunct="1">
              <a:lnSpc>
                <a:spcPts val="1510"/>
              </a:lnSpc>
              <a:spcBef>
                <a:spcPts val="600"/>
              </a:spcBef>
              <a:spcAft>
                <a:spcPts val="0"/>
              </a:spcAft>
              <a:buClrTx/>
              <a:buSzTx/>
              <a:buFont typeface="Arial"/>
              <a:buChar char="•"/>
              <a:defRPr/>
            </a:pPr>
            <a:r>
              <a:rPr kumimoji="0" sz="1400" b="0" i="0" u="none" strike="noStrike" kern="1200" cap="none" spc="-5" normalizeH="0" baseline="0" noProof="0" dirty="0" smtClean="0">
                <a:ln>
                  <a:noFill/>
                </a:ln>
                <a:solidFill>
                  <a:prstClr val="black"/>
                </a:solidFill>
                <a:effectLst/>
                <a:uLnTx/>
                <a:uFillTx/>
                <a:latin typeface="Calibri"/>
                <a:ea typeface="+mn-ea"/>
                <a:cs typeface="Calibri"/>
              </a:rPr>
              <a:t>A.13.2</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Firms </a:t>
            </a:r>
            <a:r>
              <a:rPr kumimoji="0" sz="1400" b="0" i="0" u="none" strike="noStrike" kern="1200" cap="none" spc="-10" normalizeH="0" baseline="0" noProof="0" dirty="0">
                <a:ln>
                  <a:noFill/>
                </a:ln>
                <a:solidFill>
                  <a:prstClr val="black"/>
                </a:solidFill>
                <a:effectLst/>
                <a:uLnTx/>
                <a:uFillTx/>
                <a:latin typeface="Calibri"/>
                <a:ea typeface="+mn-ea"/>
                <a:cs typeface="Calibri"/>
              </a:rPr>
              <a:t>that contend that they </a:t>
            </a:r>
            <a:r>
              <a:rPr kumimoji="0" sz="1400" b="0" i="0" u="none" strike="noStrike" kern="1200" cap="none" spc="-5" normalizeH="0" baseline="0" noProof="0" dirty="0">
                <a:ln>
                  <a:noFill/>
                </a:ln>
                <a:solidFill>
                  <a:prstClr val="black"/>
                </a:solidFill>
                <a:effectLst/>
                <a:uLnTx/>
                <a:uFillTx/>
                <a:latin typeface="Calibri"/>
                <a:ea typeface="+mn-ea"/>
                <a:cs typeface="Calibri"/>
              </a:rPr>
              <a:t>lack flexibility because of their </a:t>
            </a:r>
            <a:r>
              <a:rPr kumimoji="0" sz="1400" b="0" i="0" u="none" strike="noStrike" kern="1200" cap="none" spc="-15" normalizeH="0" baseline="0" noProof="0" dirty="0">
                <a:ln>
                  <a:noFill/>
                </a:ln>
                <a:solidFill>
                  <a:prstClr val="black"/>
                </a:solidFill>
                <a:effectLst/>
                <a:uLnTx/>
                <a:uFillTx/>
                <a:latin typeface="Calibri"/>
                <a:ea typeface="+mn-ea"/>
                <a:cs typeface="Calibri"/>
              </a:rPr>
              <a:t>corporate </a:t>
            </a:r>
            <a:r>
              <a:rPr kumimoji="0" sz="1400" b="0" i="0" u="none" strike="noStrike" kern="1200" cap="none" spc="-5" normalizeH="0" baseline="0" noProof="0" dirty="0">
                <a:ln>
                  <a:noFill/>
                </a:ln>
                <a:solidFill>
                  <a:prstClr val="black"/>
                </a:solidFill>
                <a:effectLst/>
                <a:uLnTx/>
                <a:uFillTx/>
                <a:latin typeface="Calibri"/>
                <a:ea typeface="+mn-ea"/>
                <a:cs typeface="Calibri"/>
              </a:rPr>
              <a:t>policy on a </a:t>
            </a:r>
            <a:r>
              <a:rPr kumimoji="0" sz="1400" b="0" i="0" u="none" strike="noStrike" kern="1200" cap="none" spc="-5" normalizeH="0" baseline="0" noProof="0" dirty="0" smtClean="0">
                <a:ln>
                  <a:noFill/>
                </a:ln>
                <a:solidFill>
                  <a:prstClr val="black"/>
                </a:solidFill>
                <a:effectLst/>
                <a:uLnTx/>
                <a:uFillTx/>
                <a:latin typeface="Calibri"/>
                <a:ea typeface="+mn-ea"/>
                <a:cs typeface="Calibri"/>
              </a:rPr>
              <a:t>particular</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negotiation </a:t>
            </a:r>
            <a:r>
              <a:rPr kumimoji="0" sz="1400" b="0" i="0" u="none" strike="noStrike" kern="1200" cap="none" spc="-10" normalizeH="0" baseline="0" noProof="0" dirty="0">
                <a:ln>
                  <a:noFill/>
                </a:ln>
                <a:solidFill>
                  <a:prstClr val="black"/>
                </a:solidFill>
                <a:effectLst/>
                <a:uLnTx/>
                <a:uFillTx/>
                <a:latin typeface="Calibri"/>
                <a:ea typeface="+mn-ea"/>
                <a:cs typeface="Calibri"/>
              </a:rPr>
              <a:t>item </a:t>
            </a:r>
            <a:r>
              <a:rPr kumimoji="0" sz="1400" b="0" i="0" u="none" strike="noStrike" kern="1200" cap="none" spc="-5" normalizeH="0" baseline="0" noProof="0" dirty="0">
                <a:ln>
                  <a:noFill/>
                </a:ln>
                <a:solidFill>
                  <a:prstClr val="black"/>
                </a:solidFill>
                <a:effectLst/>
                <a:uLnTx/>
                <a:uFillTx/>
                <a:latin typeface="Calibri"/>
                <a:ea typeface="+mn-ea"/>
                <a:cs typeface="Calibri"/>
              </a:rPr>
              <a:t>shall </a:t>
            </a:r>
            <a:r>
              <a:rPr kumimoji="0" sz="1400" b="0" i="0" u="none" strike="noStrike" kern="1200" cap="none" spc="-10" normalizeH="0" baseline="0" noProof="0" dirty="0">
                <a:ln>
                  <a:noFill/>
                </a:ln>
                <a:solidFill>
                  <a:prstClr val="black"/>
                </a:solidFill>
                <a:effectLst/>
                <a:uLnTx/>
                <a:uFillTx/>
                <a:latin typeface="Calibri"/>
                <a:ea typeface="+mn-ea"/>
                <a:cs typeface="Calibri"/>
              </a:rPr>
              <a:t>face </a:t>
            </a:r>
            <a:r>
              <a:rPr kumimoji="0" sz="1400" b="0" i="0" u="none" strike="noStrike" kern="1200" cap="none" spc="-5" normalizeH="0" baseline="0" noProof="0" dirty="0">
                <a:ln>
                  <a:noFill/>
                </a:ln>
                <a:solidFill>
                  <a:prstClr val="black"/>
                </a:solidFill>
                <a:effectLst/>
                <a:uLnTx/>
                <a:uFillTx/>
                <a:latin typeface="Calibri"/>
                <a:ea typeface="+mn-ea"/>
                <a:cs typeface="Calibri"/>
              </a:rPr>
              <a:t>a </a:t>
            </a:r>
            <a:r>
              <a:rPr kumimoji="0" sz="1400" b="0" i="0" u="none" strike="noStrike" kern="1200" cap="none" spc="-10" normalizeH="0" baseline="0" noProof="0" dirty="0">
                <a:ln>
                  <a:noFill/>
                </a:ln>
                <a:solidFill>
                  <a:prstClr val="black"/>
                </a:solidFill>
                <a:effectLst/>
                <a:uLnTx/>
                <a:uFillTx/>
                <a:latin typeface="Calibri"/>
                <a:ea typeface="+mn-ea"/>
                <a:cs typeface="Calibri"/>
              </a:rPr>
              <a:t>significant disadvantage </a:t>
            </a:r>
            <a:r>
              <a:rPr kumimoji="0" sz="1400" b="0" i="0" u="none" strike="noStrike" kern="1200" cap="none" spc="-5" normalizeH="0" baseline="0" noProof="0" dirty="0">
                <a:ln>
                  <a:noFill/>
                </a:ln>
                <a:solidFill>
                  <a:prstClr val="black"/>
                </a:solidFill>
                <a:effectLst/>
                <a:uLnTx/>
                <a:uFillTx/>
                <a:latin typeface="Calibri"/>
                <a:ea typeface="+mn-ea"/>
                <a:cs typeface="Calibri"/>
              </a:rPr>
              <a:t>and </a:t>
            </a:r>
            <a:r>
              <a:rPr kumimoji="0" sz="1400" b="0" i="0" u="none" strike="noStrike" kern="1200" cap="none" spc="-15" normalizeH="0" baseline="0" noProof="0" dirty="0">
                <a:ln>
                  <a:noFill/>
                </a:ln>
                <a:solidFill>
                  <a:prstClr val="black"/>
                </a:solidFill>
                <a:effectLst/>
                <a:uLnTx/>
                <a:uFillTx/>
                <a:latin typeface="Calibri"/>
                <a:ea typeface="+mn-ea"/>
                <a:cs typeface="Calibri"/>
              </a:rPr>
              <a:t>may </a:t>
            </a:r>
            <a:r>
              <a:rPr kumimoji="0" sz="1400" b="0" i="0" u="none" strike="noStrike" kern="1200" cap="none" spc="-5" normalizeH="0" baseline="0" noProof="0" dirty="0">
                <a:ln>
                  <a:noFill/>
                </a:ln>
                <a:solidFill>
                  <a:prstClr val="black"/>
                </a:solidFill>
                <a:effectLst/>
                <a:uLnTx/>
                <a:uFillTx/>
                <a:latin typeface="Calibri"/>
                <a:ea typeface="+mn-ea"/>
                <a:cs typeface="Calibri"/>
              </a:rPr>
              <a:t>not be </a:t>
            </a:r>
            <a:r>
              <a:rPr kumimoji="0" sz="1400" b="0" i="0" u="none" strike="noStrike" kern="1200" cap="none" spc="-10" normalizeH="0" baseline="0" noProof="0" dirty="0">
                <a:ln>
                  <a:noFill/>
                </a:ln>
                <a:solidFill>
                  <a:prstClr val="black"/>
                </a:solidFill>
                <a:effectLst/>
                <a:uLnTx/>
                <a:uFillTx/>
                <a:latin typeface="Calibri"/>
                <a:ea typeface="+mn-ea"/>
                <a:cs typeface="Calibri"/>
              </a:rPr>
              <a:t>considered. </a:t>
            </a:r>
            <a:r>
              <a:rPr kumimoji="0" sz="1400" b="0" i="0" u="none" strike="noStrike" kern="1200" cap="none" spc="-5" normalizeH="0" baseline="0" noProof="0" dirty="0">
                <a:ln>
                  <a:noFill/>
                </a:ln>
                <a:solidFill>
                  <a:prstClr val="black"/>
                </a:solidFill>
                <a:effectLst/>
                <a:uLnTx/>
                <a:uFillTx/>
                <a:latin typeface="Calibri"/>
                <a:ea typeface="+mn-ea"/>
                <a:cs typeface="Calibri"/>
              </a:rPr>
              <a:t>If such </a:t>
            </a:r>
            <a:r>
              <a:rPr kumimoji="0" sz="1400" b="0" i="0" u="none" strike="noStrike" kern="1200" cap="none" spc="-5" normalizeH="0" baseline="0" noProof="0" dirty="0" smtClean="0">
                <a:ln>
                  <a:noFill/>
                </a:ln>
                <a:solidFill>
                  <a:prstClr val="black"/>
                </a:solidFill>
                <a:effectLst/>
                <a:uLnTx/>
                <a:uFillTx/>
                <a:latin typeface="Calibri"/>
                <a:ea typeface="+mn-ea"/>
                <a:cs typeface="Calibri"/>
              </a:rPr>
              <a:t>negotiations</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are </a:t>
            </a:r>
            <a:r>
              <a:rPr kumimoji="0" sz="1400" b="0" i="0" u="none" strike="noStrike" kern="1200" cap="none" spc="-10" normalizeH="0" baseline="0" noProof="0" dirty="0">
                <a:ln>
                  <a:noFill/>
                </a:ln>
                <a:solidFill>
                  <a:prstClr val="black"/>
                </a:solidFill>
                <a:effectLst/>
                <a:uLnTx/>
                <a:uFillTx/>
                <a:latin typeface="Calibri"/>
                <a:ea typeface="+mn-ea"/>
                <a:cs typeface="Calibri"/>
              </a:rPr>
              <a:t>conducted,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following </a:t>
            </a:r>
            <a:r>
              <a:rPr kumimoji="0" sz="1400" b="0" i="0" u="none" strike="noStrike" kern="1200" cap="none" spc="-5" normalizeH="0" baseline="0" noProof="0" dirty="0">
                <a:ln>
                  <a:noFill/>
                </a:ln>
                <a:solidFill>
                  <a:prstClr val="black"/>
                </a:solidFill>
                <a:effectLst/>
                <a:uLnTx/>
                <a:uFillTx/>
                <a:latin typeface="Calibri"/>
                <a:ea typeface="+mn-ea"/>
                <a:cs typeface="Calibri"/>
              </a:rPr>
              <a:t>conditions shall</a:t>
            </a:r>
            <a:r>
              <a:rPr kumimoji="0" sz="1400" b="0" i="0" u="none" strike="noStrike" kern="1200" cap="none" spc="11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apply:</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0" lvl="1" indent="-346075" algn="l" defTabSz="914400" rtl="0" eaLnBrk="1" fontAlgn="auto" latinLnBrk="0" hangingPunct="1">
              <a:lnSpc>
                <a:spcPct val="100000"/>
              </a:lnSpc>
              <a:spcBef>
                <a:spcPts val="600"/>
              </a:spcBef>
              <a:spcAft>
                <a:spcPts val="0"/>
              </a:spcAft>
              <a:buClrTx/>
              <a:buSzTx/>
              <a:buFont typeface="Arial"/>
              <a:buChar char="•"/>
              <a:defRPr/>
            </a:pPr>
            <a:r>
              <a:rPr kumimoji="0" sz="1400" b="0" i="0" u="none" strike="noStrike" kern="1200" cap="none" spc="-5" normalizeH="0" baseline="0" noProof="0" dirty="0" smtClean="0">
                <a:ln>
                  <a:noFill/>
                </a:ln>
                <a:solidFill>
                  <a:prstClr val="black"/>
                </a:solidFill>
                <a:effectLst/>
                <a:uLnTx/>
                <a:uFillTx/>
                <a:latin typeface="Calibri"/>
                <a:ea typeface="+mn-ea"/>
                <a:cs typeface="Calibri"/>
              </a:rPr>
              <a:t>A.13.3</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Negotiations </a:t>
            </a:r>
            <a:r>
              <a:rPr kumimoji="0" sz="1400" b="0" i="0" u="none" strike="noStrike" kern="1200" cap="none" spc="-15" normalizeH="0" baseline="0" noProof="0" dirty="0">
                <a:ln>
                  <a:noFill/>
                </a:ln>
                <a:solidFill>
                  <a:prstClr val="black"/>
                </a:solidFill>
                <a:effectLst/>
                <a:uLnTx/>
                <a:uFillTx/>
                <a:latin typeface="Calibri"/>
                <a:ea typeface="+mn-ea"/>
                <a:cs typeface="Calibri"/>
              </a:rPr>
              <a:t>may </a:t>
            </a:r>
            <a:r>
              <a:rPr kumimoji="0" sz="1400" b="0" i="0" u="none" strike="noStrike" kern="1200" cap="none" spc="-5" normalizeH="0" baseline="0" noProof="0" dirty="0">
                <a:ln>
                  <a:noFill/>
                </a:ln>
                <a:solidFill>
                  <a:prstClr val="black"/>
                </a:solidFill>
                <a:effectLst/>
                <a:uLnTx/>
                <a:uFillTx/>
                <a:latin typeface="Calibri"/>
                <a:ea typeface="+mn-ea"/>
                <a:cs typeface="Calibri"/>
              </a:rPr>
              <a:t>be </a:t>
            </a:r>
            <a:r>
              <a:rPr kumimoji="0" sz="1400" b="0" i="0" u="none" strike="noStrike" kern="1200" cap="none" spc="-10" normalizeH="0" baseline="0" noProof="0" dirty="0">
                <a:ln>
                  <a:noFill/>
                </a:ln>
                <a:solidFill>
                  <a:prstClr val="black"/>
                </a:solidFill>
                <a:effectLst/>
                <a:uLnTx/>
                <a:uFillTx/>
                <a:latin typeface="Calibri"/>
                <a:ea typeface="+mn-ea"/>
                <a:cs typeface="Calibri"/>
              </a:rPr>
              <a:t>conducted </a:t>
            </a:r>
            <a:r>
              <a:rPr kumimoji="0" sz="1400" b="0" i="0" u="none" strike="noStrike" kern="1200" cap="none" spc="-5" normalizeH="0" baseline="0" noProof="0" dirty="0">
                <a:ln>
                  <a:noFill/>
                </a:ln>
                <a:solidFill>
                  <a:prstClr val="black"/>
                </a:solidFill>
                <a:effectLst/>
                <a:uLnTx/>
                <a:uFillTx/>
                <a:latin typeface="Calibri"/>
                <a:ea typeface="+mn-ea"/>
                <a:cs typeface="Calibri"/>
              </a:rPr>
              <a:t>in </a:t>
            </a:r>
            <a:r>
              <a:rPr kumimoji="0" sz="1400" b="0" i="0" u="none" strike="noStrike" kern="1200" cap="none" spc="-10" normalizeH="0" baseline="0" noProof="0" dirty="0">
                <a:ln>
                  <a:noFill/>
                </a:ln>
                <a:solidFill>
                  <a:prstClr val="black"/>
                </a:solidFill>
                <a:effectLst/>
                <a:uLnTx/>
                <a:uFillTx/>
                <a:latin typeface="Calibri"/>
                <a:ea typeface="+mn-ea"/>
                <a:cs typeface="Calibri"/>
              </a:rPr>
              <a:t>person, </a:t>
            </a:r>
            <a:r>
              <a:rPr kumimoji="0" sz="1400" b="0" i="0" u="none" strike="noStrike" kern="1200" cap="none" spc="-5" normalizeH="0" baseline="0" noProof="0" dirty="0">
                <a:ln>
                  <a:noFill/>
                </a:ln>
                <a:solidFill>
                  <a:prstClr val="black"/>
                </a:solidFill>
                <a:effectLst/>
                <a:uLnTx/>
                <a:uFillTx/>
                <a:latin typeface="Calibri"/>
                <a:ea typeface="+mn-ea"/>
                <a:cs typeface="Calibri"/>
              </a:rPr>
              <a:t>in writing, or </a:t>
            </a:r>
            <a:r>
              <a:rPr kumimoji="0" sz="1400" b="0" i="0" u="none" strike="noStrike" kern="1200" cap="none" spc="-10" normalizeH="0" baseline="0" noProof="0" dirty="0">
                <a:ln>
                  <a:noFill/>
                </a:ln>
                <a:solidFill>
                  <a:prstClr val="black"/>
                </a:solidFill>
                <a:effectLst/>
                <a:uLnTx/>
                <a:uFillTx/>
                <a:latin typeface="Calibri"/>
                <a:ea typeface="+mn-ea"/>
                <a:cs typeface="Calibri"/>
              </a:rPr>
              <a:t>by</a:t>
            </a:r>
            <a:r>
              <a:rPr kumimoji="0" sz="1400" b="0" i="0" u="none" strike="noStrike" kern="1200" cap="none" spc="165"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telephone.</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16510" lvl="1" indent="-346075" algn="l" defTabSz="914400" rtl="0" eaLnBrk="1" fontAlgn="auto" latinLnBrk="0" hangingPunct="1">
              <a:lnSpc>
                <a:spcPts val="1510"/>
              </a:lnSpc>
              <a:spcBef>
                <a:spcPts val="600"/>
              </a:spcBef>
              <a:spcAft>
                <a:spcPts val="0"/>
              </a:spcAft>
              <a:buClrTx/>
              <a:buSzTx/>
              <a:buFont typeface="Arial"/>
              <a:buChar char="•"/>
              <a:defRPr/>
            </a:pPr>
            <a:r>
              <a:rPr kumimoji="0" sz="1400" b="0" i="0" u="none" strike="noStrike" kern="1200" cap="none" spc="-5" normalizeH="0" baseline="0" noProof="0" dirty="0" smtClean="0">
                <a:ln>
                  <a:noFill/>
                </a:ln>
                <a:solidFill>
                  <a:prstClr val="black"/>
                </a:solidFill>
                <a:effectLst/>
                <a:uLnTx/>
                <a:uFillTx/>
                <a:latin typeface="Calibri"/>
                <a:ea typeface="+mn-ea"/>
                <a:cs typeface="Calibri"/>
              </a:rPr>
              <a:t>A.13.4</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Negotiations </a:t>
            </a:r>
            <a:r>
              <a:rPr kumimoji="0" sz="1400" b="0" i="0" u="none" strike="noStrike" kern="1200" cap="none" spc="-5" normalizeH="0" baseline="0" noProof="0" dirty="0">
                <a:ln>
                  <a:noFill/>
                </a:ln>
                <a:solidFill>
                  <a:prstClr val="black"/>
                </a:solidFill>
                <a:effectLst/>
                <a:uLnTx/>
                <a:uFillTx/>
                <a:latin typeface="Calibri"/>
                <a:ea typeface="+mn-ea"/>
                <a:cs typeface="Calibri"/>
              </a:rPr>
              <a:t>shall only be </a:t>
            </a:r>
            <a:r>
              <a:rPr kumimoji="0" sz="1400" b="0" i="0" u="none" strike="noStrike" kern="1200" cap="none" spc="-10" normalizeH="0" baseline="0" noProof="0" dirty="0">
                <a:ln>
                  <a:noFill/>
                </a:ln>
                <a:solidFill>
                  <a:prstClr val="black"/>
                </a:solidFill>
                <a:effectLst/>
                <a:uLnTx/>
                <a:uFillTx/>
                <a:latin typeface="Calibri"/>
                <a:ea typeface="+mn-ea"/>
                <a:cs typeface="Calibri"/>
              </a:rPr>
              <a:t>conducted </a:t>
            </a:r>
            <a:r>
              <a:rPr kumimoji="0" sz="1400" b="0" i="0" u="none" strike="noStrike" kern="1200" cap="none" spc="-5" normalizeH="0" baseline="0" noProof="0" dirty="0">
                <a:ln>
                  <a:noFill/>
                </a:ln>
                <a:solidFill>
                  <a:prstClr val="black"/>
                </a:solidFill>
                <a:effectLst/>
                <a:uLnTx/>
                <a:uFillTx/>
                <a:latin typeface="Calibri"/>
                <a:ea typeface="+mn-ea"/>
                <a:cs typeface="Calibri"/>
              </a:rPr>
              <a:t>with potentially acceptable </a:t>
            </a:r>
            <a:r>
              <a:rPr kumimoji="0" sz="1400" b="0" i="0" u="none" strike="noStrike" kern="1200" cap="none" spc="-15" normalizeH="0" baseline="0" noProof="0" dirty="0">
                <a:ln>
                  <a:noFill/>
                </a:ln>
                <a:solidFill>
                  <a:prstClr val="black"/>
                </a:solidFill>
                <a:effectLst/>
                <a:uLnTx/>
                <a:uFillTx/>
                <a:latin typeface="Calibri"/>
                <a:ea typeface="+mn-ea"/>
                <a:cs typeface="Calibri"/>
              </a:rPr>
              <a:t>offers.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state</a:t>
            </a:r>
            <a:r>
              <a:rPr kumimoji="0" sz="1400" b="0" i="0" u="none" strike="noStrike" kern="1200" cap="none" spc="-1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reserves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the</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right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limit negotiations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those </a:t>
            </a:r>
            <a:r>
              <a:rPr kumimoji="0" sz="1400" b="0" i="0" u="none" strike="noStrike" kern="1200" cap="none" spc="-15" normalizeH="0" baseline="0" noProof="0" dirty="0">
                <a:ln>
                  <a:noFill/>
                </a:ln>
                <a:solidFill>
                  <a:prstClr val="black"/>
                </a:solidFill>
                <a:effectLst/>
                <a:uLnTx/>
                <a:uFillTx/>
                <a:latin typeface="Calibri"/>
                <a:ea typeface="+mn-ea"/>
                <a:cs typeface="Calibri"/>
              </a:rPr>
              <a:t>offers </a:t>
            </a:r>
            <a:r>
              <a:rPr kumimoji="0" sz="1400" b="0" i="0" u="none" strike="noStrike" kern="1200" cap="none" spc="-10" normalizeH="0" baseline="0" noProof="0" dirty="0">
                <a:ln>
                  <a:noFill/>
                </a:ln>
                <a:solidFill>
                  <a:prstClr val="black"/>
                </a:solidFill>
                <a:effectLst/>
                <a:uLnTx/>
                <a:uFillTx/>
                <a:latin typeface="Calibri"/>
                <a:ea typeface="+mn-ea"/>
                <a:cs typeface="Calibri"/>
              </a:rPr>
              <a:t>that received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highest rankings during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5" normalizeH="0" baseline="0" noProof="0" dirty="0" smtClean="0">
                <a:ln>
                  <a:noFill/>
                </a:ln>
                <a:solidFill>
                  <a:prstClr val="black"/>
                </a:solidFill>
                <a:effectLst/>
                <a:uLnTx/>
                <a:uFillTx/>
                <a:latin typeface="Calibri"/>
                <a:ea typeface="+mn-ea"/>
                <a:cs typeface="Calibri"/>
              </a:rPr>
              <a:t>initial</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evaluation</a:t>
            </a:r>
            <a:r>
              <a:rPr kumimoji="0" sz="1400" b="0" i="0" u="none" strike="noStrike" kern="1200" cap="none" spc="1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phase.</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7" name="Slide Number Placeholder 6"/>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18</a:t>
            </a:fld>
            <a:endParaRPr lang="en-US" spc="-5" dirty="0">
              <a:solidFill>
                <a:srgbClr val="000000"/>
              </a:solidFill>
            </a:endParaRPr>
          </a:p>
        </p:txBody>
      </p:sp>
      <p:sp>
        <p:nvSpPr>
          <p:cNvPr id="8" name="object 4"/>
          <p:cNvSpPr txBox="1">
            <a:spLocks noGrp="1"/>
          </p:cNvSpPr>
          <p:nvPr>
            <p:ph type="title"/>
          </p:nvPr>
        </p:nvSpPr>
        <p:spPr>
          <a:xfrm>
            <a:off x="553250" y="238169"/>
            <a:ext cx="859075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General Provisions</a:t>
            </a:r>
            <a:endParaRPr sz="3200" dirty="0">
              <a:latin typeface="+mn-lt"/>
              <a:cs typeface="Calibri Light"/>
            </a:endParaRPr>
          </a:p>
        </p:txBody>
      </p:sp>
    </p:spTree>
    <p:extLst>
      <p:ext uri="{BB962C8B-B14F-4D97-AF65-F5344CB8AC3E}">
        <p14:creationId xmlns:p14="http://schemas.microsoft.com/office/powerpoint/2010/main" val="12120566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08745" y="948978"/>
            <a:ext cx="7098126" cy="4418517"/>
          </a:xfrm>
          <a:prstGeom prst="rect">
            <a:avLst/>
          </a:prstGeom>
        </p:spPr>
        <p:txBody>
          <a:bodyPr vert="horz" wrap="square" lIns="0" tIns="78105" rIns="0" bIns="0" rtlCol="0">
            <a:spAutoFit/>
          </a:bodyPr>
          <a:lstStyle/>
          <a:p>
            <a:pPr defTabSz="914400">
              <a:tabLst>
                <a:tab pos="3927475" algn="l"/>
              </a:tabLst>
              <a:defRPr/>
            </a:pPr>
            <a:r>
              <a:rPr lang="en-US" sz="1400" b="1" spc="-5" dirty="0" smtClean="0">
                <a:solidFill>
                  <a:prstClr val="black"/>
                </a:solidFill>
                <a:uFill>
                  <a:solidFill>
                    <a:srgbClr val="000000"/>
                  </a:solidFill>
                </a:uFill>
                <a:cs typeface="Calibri"/>
              </a:rPr>
              <a:t>A.13</a:t>
            </a:r>
            <a:r>
              <a:rPr lang="en-US" sz="1400" b="1" dirty="0" smtClean="0">
                <a:solidFill>
                  <a:prstClr val="black"/>
                </a:solidFill>
                <a:uFill>
                  <a:solidFill>
                    <a:srgbClr val="000000"/>
                  </a:solidFill>
                </a:uFill>
                <a:cs typeface="Calibri"/>
              </a:rPr>
              <a:t> </a:t>
            </a:r>
            <a:r>
              <a:rPr lang="en-US" sz="1400" b="1" spc="-10" dirty="0" smtClean="0">
                <a:solidFill>
                  <a:prstClr val="black"/>
                </a:solidFill>
                <a:uFill>
                  <a:solidFill>
                    <a:srgbClr val="000000"/>
                  </a:solidFill>
                </a:uFill>
                <a:cs typeface="Calibri"/>
              </a:rPr>
              <a:t>Negotiations (cont.)</a:t>
            </a:r>
            <a:endParaRPr kumimoji="0" lang="en-US" sz="1400" b="0" i="0" strike="noStrike" kern="1200" cap="none" spc="-5" normalizeH="0" baseline="0" noProof="0" dirty="0" smtClean="0">
              <a:ln>
                <a:noFill/>
              </a:ln>
              <a:solidFill>
                <a:prstClr val="black"/>
              </a:solidFill>
              <a:effectLst/>
              <a:uLnTx/>
              <a:uFillTx/>
              <a:latin typeface="Calibri"/>
              <a:cs typeface="Calibri"/>
            </a:endParaRPr>
          </a:p>
          <a:p>
            <a:pPr marL="346075" marR="29845" lvl="1" indent="-342900" algn="l" defTabSz="914400" rtl="0" eaLnBrk="1" fontAlgn="auto" latinLnBrk="0" hangingPunct="1">
              <a:spcBef>
                <a:spcPts val="600"/>
              </a:spcBef>
              <a:spcAft>
                <a:spcPts val="0"/>
              </a:spcAft>
              <a:buClrTx/>
              <a:buSzTx/>
              <a:buFont typeface="Arial"/>
              <a:buChar char="•"/>
              <a:tabLst>
                <a:tab pos="527685" algn="l"/>
              </a:tabLst>
              <a:defRPr/>
            </a:pPr>
            <a:r>
              <a:rPr kumimoji="0" sz="1400" b="0" i="0" strike="noStrike" kern="1200" cap="none" spc="-5" normalizeH="0" baseline="0" noProof="0" dirty="0" smtClean="0">
                <a:ln>
                  <a:noFill/>
                </a:ln>
                <a:solidFill>
                  <a:prstClr val="black"/>
                </a:solidFill>
                <a:effectLst/>
                <a:uLnTx/>
                <a:uFillTx/>
                <a:latin typeface="Calibri"/>
                <a:cs typeface="Calibri"/>
              </a:rPr>
              <a:t>A.13.5</a:t>
            </a:r>
            <a:r>
              <a:rPr kumimoji="0" lang="en-US" sz="1400" b="0" i="0" strike="noStrike" kern="1200" cap="none" spc="-5" normalizeH="0" baseline="0" noProof="0" dirty="0" smtClean="0">
                <a:ln>
                  <a:noFill/>
                </a:ln>
                <a:solidFill>
                  <a:prstClr val="black"/>
                </a:solidFill>
                <a:effectLst/>
                <a:uLnTx/>
                <a:uFillTx/>
                <a:latin typeface="Calibri"/>
                <a:cs typeface="Calibri"/>
              </a:rPr>
              <a:t>.</a:t>
            </a:r>
            <a:r>
              <a:rPr kumimoji="0" sz="1400" b="0" i="0" strike="noStrike" kern="1200" cap="none" spc="-5" normalizeH="0" baseline="0" noProof="0" dirty="0" smtClean="0">
                <a:ln>
                  <a:noFill/>
                </a:ln>
                <a:solidFill>
                  <a:prstClr val="black"/>
                </a:solidFill>
                <a:effectLst/>
                <a:uLnTx/>
                <a:uFillTx/>
                <a:latin typeface="Calibri"/>
                <a:cs typeface="Calibri"/>
              </a:rPr>
              <a:t> </a:t>
            </a:r>
            <a:r>
              <a:rPr kumimoji="0" sz="1400" b="0" i="0" strike="noStrike" kern="1200" cap="none" spc="-25" normalizeH="0" baseline="0" noProof="0" dirty="0">
                <a:ln>
                  <a:noFill/>
                </a:ln>
                <a:solidFill>
                  <a:prstClr val="black"/>
                </a:solidFill>
                <a:effectLst/>
                <a:uLnTx/>
                <a:uFillTx/>
                <a:latin typeface="Calibri"/>
                <a:cs typeface="Calibri"/>
              </a:rPr>
              <a:t>Terms, </a:t>
            </a:r>
            <a:r>
              <a:rPr kumimoji="0" sz="1400" b="0" i="0" strike="noStrike" kern="1200" cap="none" spc="-5" normalizeH="0" baseline="0" noProof="0" dirty="0">
                <a:ln>
                  <a:noFill/>
                </a:ln>
                <a:solidFill>
                  <a:prstClr val="black"/>
                </a:solidFill>
                <a:effectLst/>
                <a:uLnTx/>
                <a:uFillTx/>
                <a:latin typeface="Calibri"/>
                <a:cs typeface="Calibri"/>
              </a:rPr>
              <a:t>conditions, prices, </a:t>
            </a:r>
            <a:r>
              <a:rPr kumimoji="0" sz="1400" b="0" i="0" strike="noStrike" kern="1200" cap="none" spc="-15" normalizeH="0" baseline="0" noProof="0" dirty="0">
                <a:ln>
                  <a:noFill/>
                </a:ln>
                <a:solidFill>
                  <a:prstClr val="black"/>
                </a:solidFill>
                <a:effectLst/>
                <a:uLnTx/>
                <a:uFillTx/>
                <a:latin typeface="Calibri"/>
                <a:cs typeface="Calibri"/>
              </a:rPr>
              <a:t>methodology, </a:t>
            </a:r>
            <a:r>
              <a:rPr kumimoji="0" sz="1400" b="0" i="0" strike="noStrike" kern="1200" cap="none" spc="-5" normalizeH="0" baseline="0" noProof="0" dirty="0">
                <a:ln>
                  <a:noFill/>
                </a:ln>
                <a:solidFill>
                  <a:prstClr val="black"/>
                </a:solidFill>
                <a:effectLst/>
                <a:uLnTx/>
                <a:uFillTx/>
                <a:latin typeface="Calibri"/>
                <a:cs typeface="Calibri"/>
              </a:rPr>
              <a:t>or other </a:t>
            </a:r>
            <a:r>
              <a:rPr kumimoji="0" sz="1400" b="0" i="0" strike="noStrike" kern="1200" cap="none" spc="-15" normalizeH="0" baseline="0" noProof="0" dirty="0">
                <a:ln>
                  <a:noFill/>
                </a:ln>
                <a:solidFill>
                  <a:prstClr val="black"/>
                </a:solidFill>
                <a:effectLst/>
                <a:uLnTx/>
                <a:uFillTx/>
                <a:latin typeface="Calibri"/>
                <a:cs typeface="Calibri"/>
              </a:rPr>
              <a:t>features </a:t>
            </a:r>
            <a:r>
              <a:rPr kumimoji="0" sz="1400" b="0" i="0" strike="noStrike" kern="1200" cap="none" spc="-5" normalizeH="0" baseline="0" noProof="0" dirty="0">
                <a:ln>
                  <a:noFill/>
                </a:ln>
                <a:solidFill>
                  <a:prstClr val="black"/>
                </a:solidFill>
                <a:effectLst/>
                <a:uLnTx/>
                <a:uFillTx/>
                <a:latin typeface="Calibri"/>
                <a:cs typeface="Calibri"/>
              </a:rPr>
              <a:t>of the </a:t>
            </a:r>
            <a:r>
              <a:rPr kumimoji="0" sz="1400" b="0" i="0" strike="noStrike" kern="1200" cap="none" spc="-15" normalizeH="0" baseline="0" noProof="0" dirty="0">
                <a:ln>
                  <a:noFill/>
                </a:ln>
                <a:solidFill>
                  <a:prstClr val="black"/>
                </a:solidFill>
                <a:effectLst/>
                <a:uLnTx/>
                <a:uFillTx/>
                <a:latin typeface="Calibri"/>
                <a:cs typeface="Calibri"/>
              </a:rPr>
              <a:t>offeror’s offer may </a:t>
            </a:r>
            <a:r>
              <a:rPr kumimoji="0" sz="1400" b="0" i="0" strike="noStrike" kern="1200" cap="none" spc="-5" normalizeH="0" baseline="0" noProof="0" dirty="0">
                <a:ln>
                  <a:noFill/>
                </a:ln>
                <a:solidFill>
                  <a:prstClr val="black"/>
                </a:solidFill>
                <a:effectLst/>
                <a:uLnTx/>
                <a:uFillTx/>
                <a:latin typeface="Calibri"/>
                <a:cs typeface="Calibri"/>
              </a:rPr>
              <a:t>be </a:t>
            </a:r>
            <a:r>
              <a:rPr kumimoji="0" sz="1400" b="0" i="0" strike="noStrike" kern="1200" cap="none" spc="-5" normalizeH="0" baseline="0" noProof="0" dirty="0" smtClean="0">
                <a:ln>
                  <a:noFill/>
                </a:ln>
                <a:solidFill>
                  <a:prstClr val="black"/>
                </a:solidFill>
                <a:effectLst/>
                <a:uLnTx/>
                <a:uFillTx/>
                <a:latin typeface="Calibri"/>
                <a:cs typeface="Calibri"/>
              </a:rPr>
              <a:t>subject</a:t>
            </a:r>
            <a:r>
              <a:rPr kumimoji="0" lang="en-US" sz="1400" b="0" i="0" strike="noStrike" kern="1200" cap="none" spc="-5" normalizeH="0" baseline="0" noProof="0" dirty="0" smtClean="0">
                <a:ln>
                  <a:noFill/>
                </a:ln>
                <a:solidFill>
                  <a:prstClr val="black"/>
                </a:solidFill>
                <a:effectLst/>
                <a:uLnTx/>
                <a:uFillTx/>
                <a:latin typeface="Calibri"/>
                <a:cs typeface="Calibri"/>
              </a:rPr>
              <a:t> </a:t>
            </a:r>
            <a:r>
              <a:rPr kumimoji="0" sz="1400" b="0" i="0" strike="noStrike" kern="1200" cap="none" spc="-10" normalizeH="0" baseline="0" noProof="0" dirty="0" smtClean="0">
                <a:ln>
                  <a:noFill/>
                </a:ln>
                <a:solidFill>
                  <a:prstClr val="black"/>
                </a:solidFill>
                <a:effectLst/>
                <a:uLnTx/>
                <a:uFillTx/>
                <a:latin typeface="Calibri"/>
                <a:cs typeface="Calibri"/>
              </a:rPr>
              <a:t>to </a:t>
            </a:r>
            <a:r>
              <a:rPr kumimoji="0" sz="1400" b="0" i="0" strike="noStrike" kern="1200" cap="none" spc="-5" normalizeH="0" baseline="0" noProof="0" dirty="0">
                <a:ln>
                  <a:noFill/>
                </a:ln>
                <a:solidFill>
                  <a:prstClr val="black"/>
                </a:solidFill>
                <a:effectLst/>
                <a:uLnTx/>
                <a:uFillTx/>
                <a:latin typeface="Calibri"/>
                <a:cs typeface="Calibri"/>
              </a:rPr>
              <a:t>negotiations and subsequent </a:t>
            </a:r>
            <a:r>
              <a:rPr kumimoji="0" sz="1400" b="0" i="0" strike="noStrike" kern="1200" cap="none" spc="-10" normalizeH="0" baseline="0" noProof="0" dirty="0">
                <a:ln>
                  <a:noFill/>
                </a:ln>
                <a:solidFill>
                  <a:prstClr val="black"/>
                </a:solidFill>
                <a:effectLst/>
                <a:uLnTx/>
                <a:uFillTx/>
                <a:latin typeface="Calibri"/>
                <a:cs typeface="Calibri"/>
              </a:rPr>
              <a:t>revision. </a:t>
            </a:r>
            <a:r>
              <a:rPr kumimoji="0" sz="1400" b="0" i="0" strike="noStrike" kern="1200" cap="none" spc="-5" normalizeH="0" baseline="0" noProof="0" dirty="0">
                <a:ln>
                  <a:noFill/>
                </a:ln>
                <a:solidFill>
                  <a:prstClr val="black"/>
                </a:solidFill>
                <a:effectLst/>
                <a:uLnTx/>
                <a:uFillTx/>
                <a:latin typeface="Calibri"/>
                <a:cs typeface="Calibri"/>
              </a:rPr>
              <a:t>As part of the negotiations, the </a:t>
            </a:r>
            <a:r>
              <a:rPr kumimoji="0" sz="1400" b="0" i="0" strike="noStrike" kern="1200" cap="none" spc="-15" normalizeH="0" baseline="0" noProof="0" dirty="0">
                <a:ln>
                  <a:noFill/>
                </a:ln>
                <a:solidFill>
                  <a:prstClr val="black"/>
                </a:solidFill>
                <a:effectLst/>
                <a:uLnTx/>
                <a:uFillTx/>
                <a:latin typeface="Calibri"/>
                <a:cs typeface="Calibri"/>
              </a:rPr>
              <a:t>offeror may </a:t>
            </a:r>
            <a:r>
              <a:rPr kumimoji="0" sz="1400" b="0" i="0" strike="noStrike" kern="1200" cap="none" spc="-5" normalizeH="0" baseline="0" noProof="0" dirty="0">
                <a:ln>
                  <a:noFill/>
                </a:ln>
                <a:solidFill>
                  <a:prstClr val="black"/>
                </a:solidFill>
                <a:effectLst/>
                <a:uLnTx/>
                <a:uFillTx/>
                <a:latin typeface="Calibri"/>
                <a:cs typeface="Calibri"/>
              </a:rPr>
              <a:t>be </a:t>
            </a:r>
            <a:r>
              <a:rPr kumimoji="0" sz="1400" b="0" i="0" strike="noStrike" kern="1200" cap="none" spc="-10" normalizeH="0" baseline="0" noProof="0" dirty="0">
                <a:ln>
                  <a:noFill/>
                </a:ln>
                <a:solidFill>
                  <a:prstClr val="black"/>
                </a:solidFill>
                <a:effectLst/>
                <a:uLnTx/>
                <a:uFillTx/>
                <a:latin typeface="Calibri"/>
                <a:cs typeface="Calibri"/>
              </a:rPr>
              <a:t>required </a:t>
            </a:r>
            <a:r>
              <a:rPr kumimoji="0" sz="1400" b="0" i="0" strike="noStrike" kern="1200" cap="none" spc="-10" normalizeH="0" baseline="0" noProof="0" dirty="0" smtClean="0">
                <a:ln>
                  <a:noFill/>
                </a:ln>
                <a:solidFill>
                  <a:prstClr val="black"/>
                </a:solidFill>
                <a:effectLst/>
                <a:uLnTx/>
                <a:uFillTx/>
                <a:latin typeface="Calibri"/>
                <a:cs typeface="Calibri"/>
              </a:rPr>
              <a:t>to</a:t>
            </a:r>
            <a:r>
              <a:rPr kumimoji="0" lang="en-US" sz="1400" b="0" i="0" strike="noStrike" kern="1200" cap="none" spc="-10" normalizeH="0" baseline="0" noProof="0" dirty="0" smtClean="0">
                <a:ln>
                  <a:noFill/>
                </a:ln>
                <a:solidFill>
                  <a:prstClr val="black"/>
                </a:solidFill>
                <a:effectLst/>
                <a:uLnTx/>
                <a:uFillTx/>
                <a:latin typeface="Calibri"/>
                <a:cs typeface="Calibri"/>
              </a:rPr>
              <a:t> </a:t>
            </a:r>
            <a:r>
              <a:rPr kumimoji="0" sz="1400" b="0" i="0" strike="noStrike" kern="1200" cap="none" spc="-10" normalizeH="0" baseline="0" noProof="0" dirty="0" smtClean="0">
                <a:ln>
                  <a:noFill/>
                </a:ln>
                <a:solidFill>
                  <a:prstClr val="black"/>
                </a:solidFill>
                <a:effectLst/>
                <a:uLnTx/>
                <a:uFillTx/>
                <a:latin typeface="Calibri"/>
                <a:cs typeface="Calibri"/>
              </a:rPr>
              <a:t>submit </a:t>
            </a:r>
            <a:r>
              <a:rPr kumimoji="0" sz="1400" b="0" i="0" strike="noStrike" kern="1200" cap="none" spc="-5" normalizeH="0" baseline="0" noProof="0" dirty="0">
                <a:ln>
                  <a:noFill/>
                </a:ln>
                <a:solidFill>
                  <a:prstClr val="black"/>
                </a:solidFill>
                <a:effectLst/>
                <a:uLnTx/>
                <a:uFillTx/>
                <a:latin typeface="Calibri"/>
                <a:cs typeface="Calibri"/>
              </a:rPr>
              <a:t>supporting financial, pricing, and other </a:t>
            </a:r>
            <a:r>
              <a:rPr kumimoji="0" sz="1400" b="0" i="0" strike="noStrike" kern="1200" cap="none" spc="-10" normalizeH="0" baseline="0" noProof="0" dirty="0">
                <a:ln>
                  <a:noFill/>
                </a:ln>
                <a:solidFill>
                  <a:prstClr val="black"/>
                </a:solidFill>
                <a:effectLst/>
                <a:uLnTx/>
                <a:uFillTx/>
                <a:latin typeface="Calibri"/>
                <a:cs typeface="Calibri"/>
              </a:rPr>
              <a:t>data </a:t>
            </a:r>
            <a:r>
              <a:rPr kumimoji="0" sz="1400" b="0" i="0" strike="noStrike" kern="1200" cap="none" spc="-5" normalizeH="0" baseline="0" noProof="0" dirty="0">
                <a:ln>
                  <a:noFill/>
                </a:ln>
                <a:solidFill>
                  <a:prstClr val="black"/>
                </a:solidFill>
                <a:effectLst/>
                <a:uLnTx/>
                <a:uFillTx/>
                <a:latin typeface="Calibri"/>
                <a:cs typeface="Calibri"/>
              </a:rPr>
              <a:t>in </a:t>
            </a:r>
            <a:r>
              <a:rPr kumimoji="0" sz="1400" b="0" i="0" strike="noStrike" kern="1200" cap="none" spc="-10" normalizeH="0" baseline="0" noProof="0" dirty="0">
                <a:ln>
                  <a:noFill/>
                </a:ln>
                <a:solidFill>
                  <a:prstClr val="black"/>
                </a:solidFill>
                <a:effectLst/>
                <a:uLnTx/>
                <a:uFillTx/>
                <a:latin typeface="Calibri"/>
                <a:cs typeface="Calibri"/>
              </a:rPr>
              <a:t>order to </a:t>
            </a:r>
            <a:r>
              <a:rPr kumimoji="0" sz="1400" b="0" i="0" strike="noStrike" kern="1200" cap="none" spc="-5" normalizeH="0" baseline="0" noProof="0" dirty="0">
                <a:ln>
                  <a:noFill/>
                </a:ln>
                <a:solidFill>
                  <a:prstClr val="black"/>
                </a:solidFill>
                <a:effectLst/>
                <a:uLnTx/>
                <a:uFillTx/>
                <a:latin typeface="Calibri"/>
                <a:cs typeface="Calibri"/>
              </a:rPr>
              <a:t>allow a </a:t>
            </a:r>
            <a:r>
              <a:rPr kumimoji="0" sz="1400" b="0" i="0" strike="noStrike" kern="1200" cap="none" spc="-10" normalizeH="0" baseline="0" noProof="0" dirty="0">
                <a:ln>
                  <a:noFill/>
                </a:ln>
                <a:solidFill>
                  <a:prstClr val="black"/>
                </a:solidFill>
                <a:effectLst/>
                <a:uLnTx/>
                <a:uFillTx/>
                <a:latin typeface="Calibri"/>
                <a:cs typeface="Calibri"/>
              </a:rPr>
              <a:t>detailed evaluation </a:t>
            </a:r>
            <a:r>
              <a:rPr kumimoji="0" sz="1400" b="0" i="0" strike="noStrike" kern="1200" cap="none" spc="-5" normalizeH="0" baseline="0" noProof="0" dirty="0">
                <a:ln>
                  <a:noFill/>
                </a:ln>
                <a:solidFill>
                  <a:prstClr val="black"/>
                </a:solidFill>
                <a:effectLst/>
                <a:uLnTx/>
                <a:uFillTx/>
                <a:latin typeface="Calibri"/>
                <a:cs typeface="Calibri"/>
              </a:rPr>
              <a:t>of </a:t>
            </a:r>
            <a:r>
              <a:rPr kumimoji="0" sz="1400" b="0" i="0" strike="noStrike" kern="1200" cap="none" spc="-5" normalizeH="0" baseline="0" noProof="0" dirty="0" smtClean="0">
                <a:ln>
                  <a:noFill/>
                </a:ln>
                <a:solidFill>
                  <a:prstClr val="black"/>
                </a:solidFill>
                <a:effectLst/>
                <a:uLnTx/>
                <a:uFillTx/>
                <a:latin typeface="Calibri"/>
                <a:cs typeface="Calibri"/>
              </a:rPr>
              <a:t>the</a:t>
            </a:r>
            <a:r>
              <a:rPr kumimoji="0" lang="en-US" sz="1400" b="0" i="0" strike="noStrike" kern="1200" cap="none" spc="-5" normalizeH="0" baseline="0" noProof="0" dirty="0" smtClean="0">
                <a:ln>
                  <a:noFill/>
                </a:ln>
                <a:solidFill>
                  <a:prstClr val="black"/>
                </a:solidFill>
                <a:effectLst/>
                <a:uLnTx/>
                <a:uFillTx/>
                <a:latin typeface="Calibri"/>
                <a:cs typeface="Calibri"/>
              </a:rPr>
              <a:t> </a:t>
            </a:r>
            <a:r>
              <a:rPr kumimoji="0" sz="1400" b="0" i="0" strike="noStrike" kern="1200" cap="none" spc="-15" normalizeH="0" baseline="0" noProof="0" dirty="0" smtClean="0">
                <a:ln>
                  <a:noFill/>
                </a:ln>
                <a:solidFill>
                  <a:prstClr val="black"/>
                </a:solidFill>
                <a:effectLst/>
                <a:uLnTx/>
                <a:uFillTx/>
                <a:latin typeface="Calibri"/>
                <a:cs typeface="Calibri"/>
              </a:rPr>
              <a:t>feasibility</a:t>
            </a:r>
            <a:r>
              <a:rPr kumimoji="0" sz="1400" b="0" i="0" strike="noStrike" kern="1200" cap="none" spc="-15" normalizeH="0" baseline="0" noProof="0" dirty="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reasonableness, and acceptability of the</a:t>
            </a:r>
            <a:r>
              <a:rPr kumimoji="0" sz="1400" b="0" i="0" strike="noStrike" kern="1200" cap="none" spc="100" normalizeH="0" baseline="0" noProof="0" dirty="0">
                <a:ln>
                  <a:noFill/>
                </a:ln>
                <a:solidFill>
                  <a:prstClr val="black"/>
                </a:solidFill>
                <a:effectLst/>
                <a:uLnTx/>
                <a:uFillTx/>
                <a:latin typeface="Calibri"/>
                <a:cs typeface="Calibri"/>
              </a:rPr>
              <a:t> </a:t>
            </a:r>
            <a:r>
              <a:rPr kumimoji="0" sz="1400" b="0" i="0" strike="noStrike" kern="1200" cap="none" spc="-35" normalizeH="0" baseline="0" noProof="0" dirty="0">
                <a:ln>
                  <a:noFill/>
                </a:ln>
                <a:solidFill>
                  <a:prstClr val="black"/>
                </a:solidFill>
                <a:effectLst/>
                <a:uLnTx/>
                <a:uFillTx/>
                <a:latin typeface="Calibri"/>
                <a:cs typeface="Calibri"/>
              </a:rPr>
              <a:t>offer</a:t>
            </a:r>
            <a:r>
              <a:rPr kumimoji="0" sz="1400" b="0" i="0" strike="noStrike" kern="1200" cap="none" spc="-35" normalizeH="0" baseline="0" noProof="0" dirty="0" smtClean="0">
                <a:ln>
                  <a:noFill/>
                </a:ln>
                <a:solidFill>
                  <a:prstClr val="black"/>
                </a:solidFill>
                <a:effectLst/>
                <a:uLnTx/>
                <a:uFillTx/>
                <a:latin typeface="Calibri"/>
                <a:cs typeface="Calibri"/>
              </a:rPr>
              <a:t>.</a:t>
            </a:r>
            <a:r>
              <a:rPr kumimoji="0" lang="en-US" sz="1400" b="0" i="0" strike="noStrike" kern="1200" cap="none" spc="-35" normalizeH="0" baseline="0" noProof="0" dirty="0" smtClean="0">
                <a:ln>
                  <a:noFill/>
                </a:ln>
                <a:solidFill>
                  <a:prstClr val="black"/>
                </a:solidFill>
                <a:effectLst/>
                <a:uLnTx/>
                <a:uFillTx/>
                <a:latin typeface="Calibri"/>
                <a:cs typeface="Calibri"/>
              </a:rPr>
              <a:t> </a:t>
            </a:r>
          </a:p>
          <a:p>
            <a:pPr marL="346075" marR="29845" lvl="1" indent="-342900" algn="l" defTabSz="914400" rtl="0" eaLnBrk="1" fontAlgn="auto" latinLnBrk="0" hangingPunct="1">
              <a:spcBef>
                <a:spcPts val="600"/>
              </a:spcBef>
              <a:spcAft>
                <a:spcPts val="0"/>
              </a:spcAft>
              <a:buClrTx/>
              <a:buSzTx/>
              <a:buFont typeface="Arial"/>
              <a:buChar char="•"/>
              <a:tabLst>
                <a:tab pos="527685" algn="l"/>
              </a:tabLst>
              <a:defRPr/>
            </a:pPr>
            <a:r>
              <a:rPr kumimoji="0" sz="1400" b="0" i="0" strike="noStrike" kern="1200" cap="none" spc="-5" normalizeH="0" baseline="0" noProof="0" dirty="0" smtClean="0">
                <a:ln>
                  <a:noFill/>
                </a:ln>
                <a:solidFill>
                  <a:prstClr val="black"/>
                </a:solidFill>
                <a:effectLst/>
                <a:uLnTx/>
                <a:uFillTx/>
                <a:latin typeface="Calibri"/>
                <a:cs typeface="Calibri"/>
              </a:rPr>
              <a:t>A.13.6</a:t>
            </a:r>
            <a:r>
              <a:rPr kumimoji="0" lang="en-US" sz="1400" b="0" i="0" strike="noStrike" kern="1200" cap="none" spc="-5" normalizeH="0" baseline="0" noProof="0" dirty="0" smtClean="0">
                <a:ln>
                  <a:noFill/>
                </a:ln>
                <a:solidFill>
                  <a:prstClr val="black"/>
                </a:solidFill>
                <a:effectLst/>
                <a:uLnTx/>
                <a:uFillTx/>
                <a:latin typeface="Calibri"/>
                <a:cs typeface="Calibri"/>
              </a:rPr>
              <a:t>.</a:t>
            </a:r>
            <a:r>
              <a:rPr kumimoji="0" sz="1400" b="0" i="0" strike="noStrike" kern="1200" cap="none" spc="-5"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The </a:t>
            </a:r>
            <a:r>
              <a:rPr kumimoji="0" sz="1400" b="0" i="0" strike="noStrike" kern="1200" cap="none" spc="-10" normalizeH="0" baseline="0" noProof="0" dirty="0">
                <a:ln>
                  <a:noFill/>
                </a:ln>
                <a:solidFill>
                  <a:prstClr val="black"/>
                </a:solidFill>
                <a:effectLst/>
                <a:uLnTx/>
                <a:uFillTx/>
                <a:latin typeface="Calibri"/>
                <a:cs typeface="Calibri"/>
              </a:rPr>
              <a:t>requirements </a:t>
            </a:r>
            <a:r>
              <a:rPr kumimoji="0" sz="1400" b="0" i="0" strike="noStrike" kern="1200" cap="none" spc="-5" normalizeH="0" baseline="0" noProof="0" dirty="0">
                <a:ln>
                  <a:noFill/>
                </a:ln>
                <a:solidFill>
                  <a:prstClr val="black"/>
                </a:solidFill>
                <a:effectLst/>
                <a:uLnTx/>
                <a:uFillTx/>
                <a:latin typeface="Calibri"/>
                <a:cs typeface="Calibri"/>
              </a:rPr>
              <a:t>of the </a:t>
            </a:r>
            <a:r>
              <a:rPr kumimoji="0" sz="1400" b="0" i="0" strike="noStrike" kern="1200" cap="none" spc="-10" normalizeH="0" baseline="0" noProof="0" dirty="0">
                <a:ln>
                  <a:noFill/>
                </a:ln>
                <a:solidFill>
                  <a:prstClr val="black"/>
                </a:solidFill>
                <a:effectLst/>
                <a:uLnTx/>
                <a:uFillTx/>
                <a:latin typeface="Calibri"/>
                <a:cs typeface="Calibri"/>
              </a:rPr>
              <a:t>Request </a:t>
            </a:r>
            <a:r>
              <a:rPr kumimoji="0" sz="1400" b="0" i="0" strike="noStrike" kern="1200" cap="none" spc="-15" normalizeH="0" baseline="0" noProof="0" dirty="0">
                <a:ln>
                  <a:noFill/>
                </a:ln>
                <a:solidFill>
                  <a:prstClr val="black"/>
                </a:solidFill>
                <a:effectLst/>
                <a:uLnTx/>
                <a:uFillTx/>
                <a:latin typeface="Calibri"/>
                <a:cs typeface="Calibri"/>
              </a:rPr>
              <a:t>for </a:t>
            </a:r>
            <a:r>
              <a:rPr kumimoji="0" sz="1400" b="0" i="0" strike="noStrike" kern="1200" cap="none" spc="-10" normalizeH="0" baseline="0" noProof="0" dirty="0">
                <a:ln>
                  <a:noFill/>
                </a:ln>
                <a:solidFill>
                  <a:prstClr val="black"/>
                </a:solidFill>
                <a:effectLst/>
                <a:uLnTx/>
                <a:uFillTx/>
                <a:latin typeface="Calibri"/>
                <a:cs typeface="Calibri"/>
              </a:rPr>
              <a:t>Proposal </a:t>
            </a:r>
            <a:r>
              <a:rPr kumimoji="0" sz="1400" b="0" i="0" strike="noStrike" kern="1200" cap="none" spc="-5" normalizeH="0" baseline="0" noProof="0" dirty="0">
                <a:ln>
                  <a:noFill/>
                </a:ln>
                <a:solidFill>
                  <a:prstClr val="black"/>
                </a:solidFill>
                <a:effectLst/>
                <a:uLnTx/>
                <a:uFillTx/>
                <a:latin typeface="Calibri"/>
                <a:cs typeface="Calibri"/>
              </a:rPr>
              <a:t>shall not be </a:t>
            </a:r>
            <a:r>
              <a:rPr kumimoji="0" sz="1400" b="0" i="0" strike="noStrike" kern="1200" cap="none" spc="-5" normalizeH="0" baseline="0" noProof="0" dirty="0" smtClean="0">
                <a:ln>
                  <a:noFill/>
                </a:ln>
                <a:solidFill>
                  <a:prstClr val="black"/>
                </a:solidFill>
                <a:effectLst/>
                <a:uLnTx/>
                <a:uFillTx/>
                <a:latin typeface="Calibri"/>
                <a:cs typeface="Calibri"/>
              </a:rPr>
              <a:t>negotiable</a:t>
            </a:r>
            <a:r>
              <a:rPr kumimoji="0" lang="en-US" sz="1400" b="0" i="0" strike="noStrike" kern="1200" cap="none" spc="-5" normalizeH="0" baseline="0" noProof="0" dirty="0" smtClean="0">
                <a:ln>
                  <a:noFill/>
                </a:ln>
                <a:solidFill>
                  <a:prstClr val="black"/>
                </a:solidFill>
                <a:effectLst/>
                <a:uLnTx/>
                <a:uFillTx/>
                <a:latin typeface="Calibri"/>
                <a:cs typeface="Calibri"/>
              </a:rPr>
              <a:t> and shall remain unchanged unl</a:t>
            </a:r>
            <a:r>
              <a:rPr kumimoji="0" sz="1400" b="0" i="0" strike="noStrike" kern="1200" cap="none" spc="-10" normalizeH="0" baseline="0" noProof="0" dirty="0" smtClean="0">
                <a:ln>
                  <a:noFill/>
                </a:ln>
                <a:solidFill>
                  <a:prstClr val="black"/>
                </a:solidFill>
                <a:effectLst/>
                <a:uLnTx/>
                <a:uFillTx/>
                <a:latin typeface="Calibri"/>
                <a:cs typeface="Calibri"/>
              </a:rPr>
              <a:t>ess </a:t>
            </a:r>
            <a:r>
              <a:rPr kumimoji="0" sz="1400" b="0" i="0" strike="noStrike" kern="1200" cap="none" spc="-5" normalizeH="0" baseline="0" noProof="0" dirty="0">
                <a:ln>
                  <a:noFill/>
                </a:ln>
                <a:solidFill>
                  <a:prstClr val="black"/>
                </a:solidFill>
                <a:effectLst/>
                <a:uLnTx/>
                <a:uFillTx/>
                <a:latin typeface="Calibri"/>
                <a:cs typeface="Calibri"/>
              </a:rPr>
              <a:t>the </a:t>
            </a:r>
            <a:r>
              <a:rPr kumimoji="0" lang="en-US" sz="1400" b="0" i="0" strike="noStrike" kern="1200" cap="none" spc="-15" normalizeH="0" baseline="0" noProof="0" dirty="0" smtClean="0">
                <a:ln>
                  <a:noFill/>
                </a:ln>
                <a:solidFill>
                  <a:prstClr val="black"/>
                </a:solidFill>
                <a:effectLst/>
                <a:uLnTx/>
                <a:uFillTx/>
                <a:latin typeface="Calibri"/>
                <a:cs typeface="Calibri"/>
              </a:rPr>
              <a:t>state</a:t>
            </a:r>
            <a:r>
              <a:rPr kumimoji="0" sz="1400" b="0" i="0" strike="noStrike" kern="1200" cap="none" spc="-15" normalizeH="0" baseline="0" noProof="0" dirty="0" smtClean="0">
                <a:ln>
                  <a:noFill/>
                </a:ln>
                <a:solidFill>
                  <a:prstClr val="black"/>
                </a:solidFill>
                <a:effectLst/>
                <a:uLnTx/>
                <a:uFillTx/>
                <a:latin typeface="Calibri"/>
                <a:cs typeface="Calibri"/>
              </a:rPr>
              <a:t> </a:t>
            </a:r>
            <a:r>
              <a:rPr kumimoji="0" sz="1400" b="0" i="0" strike="noStrike" kern="1200" cap="none" spc="-10" normalizeH="0" baseline="0" noProof="0" dirty="0">
                <a:ln>
                  <a:noFill/>
                </a:ln>
                <a:solidFill>
                  <a:prstClr val="black"/>
                </a:solidFill>
                <a:effectLst/>
                <a:uLnTx/>
                <a:uFillTx/>
                <a:latin typeface="Calibri"/>
                <a:cs typeface="Calibri"/>
              </a:rPr>
              <a:t>determines that </a:t>
            </a:r>
            <a:r>
              <a:rPr kumimoji="0" sz="1400" b="0" i="0" strike="noStrike" kern="1200" cap="none" spc="-5" normalizeH="0" baseline="0" noProof="0" dirty="0">
                <a:ln>
                  <a:noFill/>
                </a:ln>
                <a:solidFill>
                  <a:prstClr val="black"/>
                </a:solidFill>
                <a:effectLst/>
                <a:uLnTx/>
                <a:uFillTx/>
                <a:latin typeface="Calibri"/>
                <a:cs typeface="Calibri"/>
              </a:rPr>
              <a:t>a </a:t>
            </a:r>
            <a:r>
              <a:rPr kumimoji="0" sz="1400" b="0" i="0" strike="noStrike" kern="1200" cap="none" spc="-10" normalizeH="0" baseline="0" noProof="0" dirty="0">
                <a:ln>
                  <a:noFill/>
                </a:ln>
                <a:solidFill>
                  <a:prstClr val="black"/>
                </a:solidFill>
                <a:effectLst/>
                <a:uLnTx/>
                <a:uFillTx/>
                <a:latin typeface="Calibri"/>
                <a:cs typeface="Calibri"/>
              </a:rPr>
              <a:t>change </a:t>
            </a:r>
            <a:r>
              <a:rPr kumimoji="0" sz="1400" b="0" i="0" strike="noStrike" kern="1200" cap="none" spc="-5" normalizeH="0" baseline="0" noProof="0" dirty="0">
                <a:ln>
                  <a:noFill/>
                </a:ln>
                <a:solidFill>
                  <a:prstClr val="black"/>
                </a:solidFill>
                <a:effectLst/>
                <a:uLnTx/>
                <a:uFillTx/>
                <a:latin typeface="Calibri"/>
                <a:cs typeface="Calibri"/>
              </a:rPr>
              <a:t>in such </a:t>
            </a:r>
            <a:r>
              <a:rPr kumimoji="0" sz="1400" b="1" i="0" strike="noStrike" kern="1200" cap="none" spc="-10" normalizeH="0" baseline="0" noProof="0" dirty="0">
                <a:ln>
                  <a:noFill/>
                </a:ln>
                <a:solidFill>
                  <a:prstClr val="black"/>
                </a:solidFill>
                <a:effectLst/>
                <a:uLnTx/>
                <a:uFillTx/>
                <a:latin typeface="Calibri"/>
                <a:cs typeface="Calibri"/>
              </a:rPr>
              <a:t>requirements </a:t>
            </a:r>
            <a:r>
              <a:rPr kumimoji="0" sz="1400" b="1" i="0" strike="noStrike" kern="1200" cap="none" spc="-5" normalizeH="0" baseline="0" noProof="0" dirty="0">
                <a:ln>
                  <a:noFill/>
                </a:ln>
                <a:solidFill>
                  <a:prstClr val="black"/>
                </a:solidFill>
                <a:effectLst/>
                <a:uLnTx/>
                <a:uFillTx/>
                <a:latin typeface="Calibri"/>
                <a:cs typeface="Calibri"/>
              </a:rPr>
              <a:t>is in the </a:t>
            </a:r>
            <a:r>
              <a:rPr kumimoji="0" sz="1400" b="1" i="0" strike="noStrike" kern="1200" cap="none" spc="-10" normalizeH="0" baseline="0" noProof="0" dirty="0">
                <a:ln>
                  <a:noFill/>
                </a:ln>
                <a:solidFill>
                  <a:prstClr val="black"/>
                </a:solidFill>
                <a:effectLst/>
                <a:uLnTx/>
                <a:uFillTx/>
                <a:latin typeface="Calibri"/>
                <a:cs typeface="Calibri"/>
              </a:rPr>
              <a:t>best </a:t>
            </a:r>
            <a:r>
              <a:rPr kumimoji="0" sz="1400" b="1" i="0" strike="noStrike" kern="1200" cap="none" spc="-15" normalizeH="0" baseline="0" noProof="0" dirty="0">
                <a:ln>
                  <a:noFill/>
                </a:ln>
                <a:solidFill>
                  <a:prstClr val="black"/>
                </a:solidFill>
                <a:effectLst/>
                <a:uLnTx/>
                <a:uFillTx/>
                <a:latin typeface="Calibri"/>
                <a:cs typeface="Calibri"/>
              </a:rPr>
              <a:t>interest </a:t>
            </a:r>
            <a:r>
              <a:rPr kumimoji="0" sz="1400" b="1" i="0" strike="noStrike" kern="1200" cap="none" spc="-5" normalizeH="0" baseline="0" noProof="0" dirty="0" smtClean="0">
                <a:ln>
                  <a:noFill/>
                </a:ln>
                <a:solidFill>
                  <a:prstClr val="black"/>
                </a:solidFill>
                <a:effectLst/>
                <a:uLnTx/>
                <a:uFillTx/>
                <a:latin typeface="Calibri"/>
                <a:cs typeface="Calibri"/>
              </a:rPr>
              <a:t>of</a:t>
            </a:r>
            <a:r>
              <a:rPr kumimoji="0" lang="en-US" sz="1400" b="1" i="0" strike="noStrike" kern="1200" cap="none" spc="-5" normalizeH="0" baseline="0" noProof="0" dirty="0" smtClean="0">
                <a:ln>
                  <a:noFill/>
                </a:ln>
                <a:solidFill>
                  <a:prstClr val="black"/>
                </a:solidFill>
                <a:effectLst/>
                <a:uLnTx/>
                <a:uFillTx/>
                <a:latin typeface="Calibri"/>
                <a:cs typeface="Calibri"/>
              </a:rPr>
              <a:t> </a:t>
            </a:r>
            <a:r>
              <a:rPr kumimoji="0" sz="1400" b="1" i="0" strike="noStrike" kern="1200" cap="none" spc="-5" normalizeH="0" baseline="0" noProof="0" dirty="0" smtClean="0">
                <a:ln>
                  <a:noFill/>
                </a:ln>
                <a:solidFill>
                  <a:prstClr val="black"/>
                </a:solidFill>
                <a:effectLst/>
                <a:uLnTx/>
                <a:uFillTx/>
                <a:latin typeface="Calibri"/>
                <a:cs typeface="Calibri"/>
              </a:rPr>
              <a:t>the </a:t>
            </a:r>
            <a:r>
              <a:rPr kumimoji="0" lang="en-US" sz="1400" b="1" i="0" strike="noStrike" kern="1200" cap="none" spc="-15" normalizeH="0" baseline="0" noProof="0" dirty="0" smtClean="0">
                <a:ln>
                  <a:noFill/>
                </a:ln>
                <a:solidFill>
                  <a:prstClr val="black"/>
                </a:solidFill>
                <a:effectLst/>
                <a:uLnTx/>
                <a:uFillTx/>
                <a:latin typeface="Calibri"/>
                <a:cs typeface="Calibri"/>
              </a:rPr>
              <a:t>state</a:t>
            </a:r>
            <a:r>
              <a:rPr kumimoji="0" sz="1400" b="1" i="0" strike="noStrike" kern="1200" cap="none" spc="-15" normalizeH="0" baseline="0" noProof="0" dirty="0" smtClean="0">
                <a:ln>
                  <a:noFill/>
                </a:ln>
                <a:solidFill>
                  <a:prstClr val="black"/>
                </a:solidFill>
                <a:effectLst/>
                <a:uLnTx/>
                <a:uFillTx/>
                <a:latin typeface="Calibri"/>
                <a:cs typeface="Calibri"/>
              </a:rPr>
              <a:t> </a:t>
            </a:r>
            <a:r>
              <a:rPr kumimoji="0" sz="1400" b="1" i="0" strike="noStrike" kern="1200" cap="none" spc="-5" normalizeH="0" baseline="0" noProof="0" dirty="0">
                <a:ln>
                  <a:noFill/>
                </a:ln>
                <a:solidFill>
                  <a:prstClr val="black"/>
                </a:solidFill>
                <a:effectLst/>
                <a:uLnTx/>
                <a:uFillTx/>
                <a:latin typeface="Calibri"/>
                <a:cs typeface="Calibri"/>
              </a:rPr>
              <a:t>Of</a:t>
            </a:r>
            <a:r>
              <a:rPr kumimoji="0" sz="1400" b="1" i="0" strike="noStrike" kern="1200" cap="none" spc="-15" normalizeH="0" baseline="0" noProof="0" dirty="0">
                <a:ln>
                  <a:noFill/>
                </a:ln>
                <a:solidFill>
                  <a:prstClr val="black"/>
                </a:solidFill>
                <a:effectLst/>
                <a:uLnTx/>
                <a:uFillTx/>
                <a:latin typeface="Calibri"/>
                <a:cs typeface="Calibri"/>
              </a:rPr>
              <a:t> </a:t>
            </a:r>
            <a:r>
              <a:rPr kumimoji="0" sz="1400" b="1" i="0" strike="noStrike" kern="1200" cap="none" spc="-5" normalizeH="0" baseline="0" noProof="0" dirty="0">
                <a:ln>
                  <a:noFill/>
                </a:ln>
                <a:solidFill>
                  <a:prstClr val="black"/>
                </a:solidFill>
                <a:effectLst/>
                <a:uLnTx/>
                <a:uFillTx/>
                <a:latin typeface="Calibri"/>
                <a:cs typeface="Calibri"/>
              </a:rPr>
              <a:t>Oklahoma.</a:t>
            </a:r>
            <a:endParaRPr kumimoji="0" sz="1400" b="0" i="0" strike="noStrike" kern="1200" cap="none" spc="0" normalizeH="0" baseline="0" noProof="0" dirty="0">
              <a:ln>
                <a:noFill/>
              </a:ln>
              <a:solidFill>
                <a:prstClr val="black"/>
              </a:solidFill>
              <a:effectLst/>
              <a:uLnTx/>
              <a:uFillTx/>
              <a:latin typeface="Calibri"/>
              <a:cs typeface="Calibri"/>
            </a:endParaRPr>
          </a:p>
          <a:p>
            <a:pPr marR="0" lvl="0" algn="l" defTabSz="914400" rtl="0" eaLnBrk="1" fontAlgn="auto" latinLnBrk="0" hangingPunct="1">
              <a:spcBef>
                <a:spcPts val="600"/>
              </a:spcBef>
              <a:spcAft>
                <a:spcPts val="0"/>
              </a:spcAft>
              <a:buClrTx/>
              <a:buSzTx/>
              <a:tabLst>
                <a:tab pos="184150" algn="l"/>
              </a:tabLst>
              <a:defRPr/>
            </a:pPr>
            <a:r>
              <a:rPr kumimoji="0" sz="1400" b="1" i="0" strike="noStrike" kern="1200" cap="none" spc="-5" normalizeH="0" baseline="0" noProof="0" dirty="0">
                <a:ln>
                  <a:noFill/>
                </a:ln>
                <a:solidFill>
                  <a:prstClr val="black"/>
                </a:solidFill>
                <a:effectLst/>
                <a:uLnTx/>
                <a:uFill>
                  <a:solidFill>
                    <a:srgbClr val="000000"/>
                  </a:solidFill>
                </a:uFill>
                <a:latin typeface="Calibri"/>
                <a:cs typeface="Calibri"/>
              </a:rPr>
              <a:t>A.14. </a:t>
            </a:r>
            <a:r>
              <a:rPr kumimoji="0" sz="1400" b="1" i="0" strike="noStrike" kern="1200" cap="none" spc="-10" normalizeH="0" baseline="0" noProof="0" dirty="0">
                <a:ln>
                  <a:noFill/>
                </a:ln>
                <a:solidFill>
                  <a:prstClr val="black"/>
                </a:solidFill>
                <a:effectLst/>
                <a:uLnTx/>
                <a:uFill>
                  <a:solidFill>
                    <a:srgbClr val="000000"/>
                  </a:solidFill>
                </a:uFill>
                <a:latin typeface="Calibri"/>
                <a:cs typeface="Calibri"/>
              </a:rPr>
              <a:t>Rejection </a:t>
            </a:r>
            <a:r>
              <a:rPr kumimoji="0" sz="1400" b="1" i="0" strike="noStrike" kern="1200" cap="none" spc="-5" normalizeH="0" baseline="0" noProof="0" dirty="0">
                <a:ln>
                  <a:noFill/>
                </a:ln>
                <a:solidFill>
                  <a:prstClr val="black"/>
                </a:solidFill>
                <a:effectLst/>
                <a:uLnTx/>
                <a:uFill>
                  <a:solidFill>
                    <a:srgbClr val="000000"/>
                  </a:solidFill>
                </a:uFill>
                <a:latin typeface="Calibri"/>
                <a:cs typeface="Calibri"/>
              </a:rPr>
              <a:t>of</a:t>
            </a:r>
            <a:r>
              <a:rPr kumimoji="0" sz="1400" b="1" i="0" strike="noStrike" kern="1200" cap="none" spc="5" normalizeH="0" baseline="0" noProof="0" dirty="0">
                <a:ln>
                  <a:noFill/>
                </a:ln>
                <a:solidFill>
                  <a:prstClr val="black"/>
                </a:solidFill>
                <a:effectLst/>
                <a:uLnTx/>
                <a:uFill>
                  <a:solidFill>
                    <a:srgbClr val="000000"/>
                  </a:solidFill>
                </a:uFill>
                <a:latin typeface="Calibri"/>
                <a:cs typeface="Calibri"/>
              </a:rPr>
              <a:t> </a:t>
            </a:r>
            <a:r>
              <a:rPr kumimoji="0" sz="1400" b="1" i="0" strike="noStrike" kern="1200" cap="none" spc="-5" normalizeH="0" baseline="0" noProof="0" dirty="0">
                <a:ln>
                  <a:noFill/>
                </a:ln>
                <a:solidFill>
                  <a:prstClr val="black"/>
                </a:solidFill>
                <a:effectLst/>
                <a:uLnTx/>
                <a:uFill>
                  <a:solidFill>
                    <a:srgbClr val="000000"/>
                  </a:solidFill>
                </a:uFill>
                <a:latin typeface="Calibri"/>
                <a:cs typeface="Calibri"/>
              </a:rPr>
              <a:t>Bid</a:t>
            </a:r>
            <a:endParaRPr kumimoji="0" sz="1400" b="0" i="0" strike="noStrike" kern="1200" cap="none" spc="0" normalizeH="0" baseline="0" noProof="0" dirty="0">
              <a:ln>
                <a:noFill/>
              </a:ln>
              <a:solidFill>
                <a:prstClr val="black"/>
              </a:solidFill>
              <a:effectLst/>
              <a:uLnTx/>
              <a:uFillTx/>
              <a:latin typeface="Calibri"/>
              <a:cs typeface="Calibri"/>
            </a:endParaRPr>
          </a:p>
          <a:p>
            <a:pPr marL="346075" marR="5080" lvl="0" indent="-344488"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b="0" i="0" strike="noStrike" kern="1200" cap="none" spc="-5" normalizeH="0" baseline="0" noProof="0" dirty="0">
                <a:ln>
                  <a:noFill/>
                </a:ln>
                <a:solidFill>
                  <a:prstClr val="black"/>
                </a:solidFill>
                <a:effectLst/>
                <a:uLnTx/>
                <a:uFillTx/>
                <a:latin typeface="Calibri"/>
                <a:cs typeface="Calibri"/>
              </a:rPr>
              <a:t>The </a:t>
            </a:r>
            <a:r>
              <a:rPr kumimoji="0" lang="en-US" sz="1400" b="0" i="0" strike="noStrike" kern="1200" cap="none" spc="-15" normalizeH="0" baseline="0" noProof="0" dirty="0" smtClean="0">
                <a:ln>
                  <a:noFill/>
                </a:ln>
                <a:solidFill>
                  <a:prstClr val="black"/>
                </a:solidFill>
                <a:effectLst/>
                <a:uLnTx/>
                <a:uFillTx/>
                <a:latin typeface="Calibri"/>
                <a:cs typeface="Calibri"/>
              </a:rPr>
              <a:t>state</a:t>
            </a:r>
            <a:r>
              <a:rPr kumimoji="0" sz="1400" b="0" i="0" strike="noStrike" kern="1200" cap="none" spc="-15"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reserves the </a:t>
            </a:r>
            <a:r>
              <a:rPr kumimoji="0" sz="1400" b="0" i="0" strike="noStrike" kern="1200" cap="none" spc="-10" normalizeH="0" baseline="0" noProof="0" dirty="0">
                <a:ln>
                  <a:noFill/>
                </a:ln>
                <a:solidFill>
                  <a:prstClr val="black"/>
                </a:solidFill>
                <a:effectLst/>
                <a:uLnTx/>
                <a:uFillTx/>
                <a:latin typeface="Calibri"/>
                <a:cs typeface="Calibri"/>
              </a:rPr>
              <a:t>right to </a:t>
            </a:r>
            <a:r>
              <a:rPr kumimoji="0" sz="1400" b="0" i="0" strike="noStrike" kern="1200" cap="none" spc="-5" normalizeH="0" baseline="0" noProof="0" dirty="0">
                <a:ln>
                  <a:noFill/>
                </a:ln>
                <a:solidFill>
                  <a:prstClr val="black"/>
                </a:solidFill>
                <a:effectLst/>
                <a:uLnTx/>
                <a:uFillTx/>
                <a:latin typeface="Calibri"/>
                <a:cs typeface="Calibri"/>
              </a:rPr>
              <a:t>reject </a:t>
            </a:r>
            <a:r>
              <a:rPr kumimoji="0" sz="1400" b="0" i="0" strike="noStrike" kern="1200" cap="none" spc="-15" normalizeH="0" baseline="0" noProof="0" dirty="0">
                <a:ln>
                  <a:noFill/>
                </a:ln>
                <a:solidFill>
                  <a:prstClr val="black"/>
                </a:solidFill>
                <a:effectLst/>
                <a:uLnTx/>
                <a:uFillTx/>
                <a:latin typeface="Calibri"/>
                <a:cs typeface="Calibri"/>
              </a:rPr>
              <a:t>any </a:t>
            </a:r>
            <a:r>
              <a:rPr kumimoji="0" sz="1400" b="0" i="0" strike="noStrike" kern="1200" cap="none" spc="-5" normalizeH="0" baseline="0" noProof="0" dirty="0">
                <a:ln>
                  <a:noFill/>
                </a:ln>
                <a:solidFill>
                  <a:prstClr val="black"/>
                </a:solidFill>
                <a:effectLst/>
                <a:uLnTx/>
                <a:uFillTx/>
                <a:latin typeface="Calibri"/>
                <a:cs typeface="Calibri"/>
              </a:rPr>
              <a:t>bids that do not </a:t>
            </a:r>
            <a:r>
              <a:rPr kumimoji="0" sz="1400" b="0" i="0" strike="noStrike" kern="1200" cap="none" spc="-10" normalizeH="0" baseline="0" noProof="0" dirty="0">
                <a:ln>
                  <a:noFill/>
                </a:ln>
                <a:solidFill>
                  <a:prstClr val="black"/>
                </a:solidFill>
                <a:effectLst/>
                <a:uLnTx/>
                <a:uFillTx/>
                <a:latin typeface="Calibri"/>
                <a:cs typeface="Calibri"/>
              </a:rPr>
              <a:t>comply </a:t>
            </a:r>
            <a:r>
              <a:rPr kumimoji="0" sz="1400" b="0" i="0" strike="noStrike" kern="1200" cap="none" spc="-5" normalizeH="0" baseline="0" noProof="0" dirty="0">
                <a:ln>
                  <a:noFill/>
                </a:ln>
                <a:solidFill>
                  <a:prstClr val="black"/>
                </a:solidFill>
                <a:effectLst/>
                <a:uLnTx/>
                <a:uFillTx/>
                <a:latin typeface="Calibri"/>
                <a:cs typeface="Calibri"/>
              </a:rPr>
              <a:t>with the </a:t>
            </a:r>
            <a:r>
              <a:rPr kumimoji="0" sz="1400" b="0" i="0" strike="noStrike" kern="1200" cap="none" spc="-10" normalizeH="0" baseline="0" noProof="0" dirty="0">
                <a:ln>
                  <a:noFill/>
                </a:ln>
                <a:solidFill>
                  <a:prstClr val="black"/>
                </a:solidFill>
                <a:effectLst/>
                <a:uLnTx/>
                <a:uFillTx/>
                <a:latin typeface="Calibri"/>
                <a:cs typeface="Calibri"/>
              </a:rPr>
              <a:t>requirements </a:t>
            </a:r>
            <a:r>
              <a:rPr kumimoji="0" sz="1400" b="0" i="0" strike="noStrike" kern="1200" cap="none" spc="-5" normalizeH="0" baseline="0" noProof="0" dirty="0">
                <a:ln>
                  <a:noFill/>
                </a:ln>
                <a:solidFill>
                  <a:prstClr val="black"/>
                </a:solidFill>
                <a:effectLst/>
                <a:uLnTx/>
                <a:uFillTx/>
                <a:latin typeface="Calibri"/>
                <a:cs typeface="Calibri"/>
              </a:rPr>
              <a:t>and </a:t>
            </a:r>
            <a:r>
              <a:rPr kumimoji="0" sz="1400" b="0" i="0" strike="noStrike" kern="1200" cap="none" spc="-5" normalizeH="0" baseline="0" noProof="0" dirty="0" smtClean="0">
                <a:ln>
                  <a:noFill/>
                </a:ln>
                <a:solidFill>
                  <a:prstClr val="black"/>
                </a:solidFill>
                <a:effectLst/>
                <a:uLnTx/>
                <a:uFillTx/>
                <a:latin typeface="Calibri"/>
                <a:cs typeface="Calibri"/>
              </a:rPr>
              <a:t>specifications</a:t>
            </a:r>
            <a:r>
              <a:rPr kumimoji="0" lang="en-US" sz="1400" b="0" i="0" strike="noStrike" kern="1200" cap="none" spc="-5"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smtClean="0">
                <a:ln>
                  <a:noFill/>
                </a:ln>
                <a:solidFill>
                  <a:prstClr val="black"/>
                </a:solidFill>
                <a:effectLst/>
                <a:uLnTx/>
                <a:uFillTx/>
                <a:latin typeface="Calibri"/>
                <a:cs typeface="Calibri"/>
              </a:rPr>
              <a:t>of </a:t>
            </a:r>
            <a:r>
              <a:rPr kumimoji="0" sz="1400" b="0" i="0" strike="noStrike" kern="1200" cap="none" spc="-5" normalizeH="0" baseline="0" noProof="0" dirty="0">
                <a:ln>
                  <a:noFill/>
                </a:ln>
                <a:solidFill>
                  <a:prstClr val="black"/>
                </a:solidFill>
                <a:effectLst/>
                <a:uLnTx/>
                <a:uFillTx/>
                <a:latin typeface="Calibri"/>
                <a:cs typeface="Calibri"/>
              </a:rPr>
              <a:t>the solicitation. A bid </a:t>
            </a:r>
            <a:r>
              <a:rPr kumimoji="0" sz="1400" b="0" i="0" strike="noStrike" kern="1200" cap="none" spc="-15" normalizeH="0" baseline="0" noProof="0" dirty="0">
                <a:ln>
                  <a:noFill/>
                </a:ln>
                <a:solidFill>
                  <a:prstClr val="black"/>
                </a:solidFill>
                <a:effectLst/>
                <a:uLnTx/>
                <a:uFillTx/>
                <a:latin typeface="Calibri"/>
                <a:cs typeface="Calibri"/>
              </a:rPr>
              <a:t>may </a:t>
            </a:r>
            <a:r>
              <a:rPr kumimoji="0" sz="1400" b="0" i="0" strike="noStrike" kern="1200" cap="none" spc="-5" normalizeH="0" baseline="0" noProof="0" dirty="0">
                <a:ln>
                  <a:noFill/>
                </a:ln>
                <a:solidFill>
                  <a:prstClr val="black"/>
                </a:solidFill>
                <a:effectLst/>
                <a:uLnTx/>
                <a:uFillTx/>
                <a:latin typeface="Calibri"/>
                <a:cs typeface="Calibri"/>
              </a:rPr>
              <a:t>be </a:t>
            </a:r>
            <a:r>
              <a:rPr kumimoji="0" sz="1400" b="0" i="0" strike="noStrike" kern="1200" cap="none" spc="-10" normalizeH="0" baseline="0" noProof="0" dirty="0">
                <a:ln>
                  <a:noFill/>
                </a:ln>
                <a:solidFill>
                  <a:prstClr val="black"/>
                </a:solidFill>
                <a:effectLst/>
                <a:uLnTx/>
                <a:uFillTx/>
                <a:latin typeface="Calibri"/>
                <a:cs typeface="Calibri"/>
              </a:rPr>
              <a:t>rejected </a:t>
            </a:r>
            <a:r>
              <a:rPr kumimoji="0" sz="1400" b="0" i="0" strike="noStrike" kern="1200" cap="none" spc="-5" normalizeH="0" baseline="0" noProof="0" dirty="0">
                <a:ln>
                  <a:noFill/>
                </a:ln>
                <a:solidFill>
                  <a:prstClr val="black"/>
                </a:solidFill>
                <a:effectLst/>
                <a:uLnTx/>
                <a:uFillTx/>
                <a:latin typeface="Calibri"/>
                <a:cs typeface="Calibri"/>
              </a:rPr>
              <a:t>when the </a:t>
            </a:r>
            <a:r>
              <a:rPr kumimoji="0" lang="en-US" sz="1400" b="0" i="0" strike="noStrike" kern="1200" cap="none" spc="-5" normalizeH="0" baseline="0" noProof="0" dirty="0" smtClean="0">
                <a:ln>
                  <a:noFill/>
                </a:ln>
                <a:solidFill>
                  <a:prstClr val="black"/>
                </a:solidFill>
                <a:effectLst/>
                <a:uLnTx/>
                <a:uFillTx/>
                <a:latin typeface="Calibri"/>
                <a:cs typeface="Calibri"/>
              </a:rPr>
              <a:t>bidder</a:t>
            </a:r>
            <a:r>
              <a:rPr kumimoji="0" sz="1400" b="0" i="0" strike="noStrike" kern="1200" cap="none" spc="-5"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imposes </a:t>
            </a:r>
            <a:r>
              <a:rPr kumimoji="0" sz="1400" b="0" i="0" strike="noStrike" kern="1200" cap="none" spc="-10" normalizeH="0" baseline="0" noProof="0" dirty="0">
                <a:ln>
                  <a:noFill/>
                </a:ln>
                <a:solidFill>
                  <a:prstClr val="black"/>
                </a:solidFill>
                <a:effectLst/>
                <a:uLnTx/>
                <a:uFillTx/>
                <a:latin typeface="Calibri"/>
                <a:cs typeface="Calibri"/>
              </a:rPr>
              <a:t>terms </a:t>
            </a:r>
            <a:r>
              <a:rPr kumimoji="0" sz="1400" b="0" i="0" strike="noStrike" kern="1200" cap="none" spc="-5" normalizeH="0" baseline="0" noProof="0" dirty="0">
                <a:ln>
                  <a:noFill/>
                </a:ln>
                <a:solidFill>
                  <a:prstClr val="black"/>
                </a:solidFill>
                <a:effectLst/>
                <a:uLnTx/>
                <a:uFillTx/>
                <a:latin typeface="Calibri"/>
                <a:cs typeface="Calibri"/>
              </a:rPr>
              <a:t>or conditions </a:t>
            </a:r>
            <a:r>
              <a:rPr kumimoji="0" sz="1400" b="0" i="0" strike="noStrike" kern="1200" cap="none" spc="-10" normalizeH="0" baseline="0" noProof="0" dirty="0">
                <a:ln>
                  <a:noFill/>
                </a:ln>
                <a:solidFill>
                  <a:prstClr val="black"/>
                </a:solidFill>
                <a:effectLst/>
                <a:uLnTx/>
                <a:uFillTx/>
                <a:latin typeface="Calibri"/>
                <a:cs typeface="Calibri"/>
              </a:rPr>
              <a:t>that would </a:t>
            </a:r>
            <a:r>
              <a:rPr kumimoji="0" sz="1400" b="0" i="0" strike="noStrike" kern="1200" cap="none" spc="-5" normalizeH="0" baseline="0" noProof="0" dirty="0" smtClean="0">
                <a:ln>
                  <a:noFill/>
                </a:ln>
                <a:solidFill>
                  <a:prstClr val="black"/>
                </a:solidFill>
                <a:effectLst/>
                <a:uLnTx/>
                <a:uFillTx/>
                <a:latin typeface="Calibri"/>
                <a:cs typeface="Calibri"/>
              </a:rPr>
              <a:t>modify</a:t>
            </a:r>
            <a:r>
              <a:rPr kumimoji="0" lang="en-US" sz="1400" b="0" i="0" strike="noStrike" kern="1200" cap="none" spc="-5" normalizeH="0" baseline="0" noProof="0" dirty="0" smtClean="0">
                <a:ln>
                  <a:noFill/>
                </a:ln>
                <a:solidFill>
                  <a:prstClr val="black"/>
                </a:solidFill>
                <a:effectLst/>
                <a:uLnTx/>
                <a:uFillTx/>
                <a:latin typeface="Calibri"/>
                <a:cs typeface="Calibri"/>
              </a:rPr>
              <a:t> </a:t>
            </a:r>
            <a:r>
              <a:rPr kumimoji="0" sz="1400" b="0" i="0" strike="noStrike" kern="1200" cap="none" spc="-10" normalizeH="0" baseline="0" noProof="0" dirty="0" smtClean="0">
                <a:ln>
                  <a:noFill/>
                </a:ln>
                <a:solidFill>
                  <a:prstClr val="black"/>
                </a:solidFill>
                <a:effectLst/>
                <a:uLnTx/>
                <a:uFillTx/>
                <a:latin typeface="Calibri"/>
                <a:cs typeface="Calibri"/>
              </a:rPr>
              <a:t>requirements </a:t>
            </a:r>
            <a:r>
              <a:rPr kumimoji="0" sz="1400" b="0" i="0" strike="noStrike" kern="1200" cap="none" spc="-5" normalizeH="0" baseline="0" noProof="0" dirty="0">
                <a:ln>
                  <a:noFill/>
                </a:ln>
                <a:solidFill>
                  <a:prstClr val="black"/>
                </a:solidFill>
                <a:effectLst/>
                <a:uLnTx/>
                <a:uFillTx/>
                <a:latin typeface="Calibri"/>
                <a:cs typeface="Calibri"/>
              </a:rPr>
              <a:t>of the solicitation or limit the </a:t>
            </a:r>
            <a:r>
              <a:rPr kumimoji="0" lang="en-US" sz="1400" b="0" i="0" strike="noStrike" kern="1200" cap="none" spc="-5" normalizeH="0" baseline="0" noProof="0" dirty="0" smtClean="0">
                <a:ln>
                  <a:noFill/>
                </a:ln>
                <a:solidFill>
                  <a:prstClr val="black"/>
                </a:solidFill>
                <a:effectLst/>
                <a:uLnTx/>
                <a:uFillTx/>
                <a:latin typeface="Calibri"/>
                <a:cs typeface="Calibri"/>
              </a:rPr>
              <a:t>bidder</a:t>
            </a:r>
            <a:r>
              <a:rPr kumimoji="0" sz="1400" b="0" i="0" strike="noStrike" kern="1200" cap="none" spc="-5" normalizeH="0" baseline="0" noProof="0" dirty="0" smtClean="0">
                <a:ln>
                  <a:noFill/>
                </a:ln>
                <a:solidFill>
                  <a:prstClr val="black"/>
                </a:solidFill>
                <a:effectLst/>
                <a:uLnTx/>
                <a:uFillTx/>
                <a:latin typeface="Calibri"/>
                <a:cs typeface="Calibri"/>
              </a:rPr>
              <a:t>'s </a:t>
            </a:r>
            <a:r>
              <a:rPr kumimoji="0" sz="1400" b="0" i="0" strike="noStrike" kern="1200" cap="none" spc="-5" normalizeH="0" baseline="0" noProof="0" dirty="0">
                <a:ln>
                  <a:noFill/>
                </a:ln>
                <a:solidFill>
                  <a:prstClr val="black"/>
                </a:solidFill>
                <a:effectLst/>
                <a:uLnTx/>
                <a:uFillTx/>
                <a:latin typeface="Calibri"/>
                <a:cs typeface="Calibri"/>
              </a:rPr>
              <a:t>liability </a:t>
            </a:r>
            <a:r>
              <a:rPr kumimoji="0" sz="1400" b="0" i="0" strike="noStrike" kern="1200" cap="none" spc="-10" normalizeH="0" baseline="0" noProof="0" dirty="0">
                <a:ln>
                  <a:noFill/>
                </a:ln>
                <a:solidFill>
                  <a:prstClr val="black"/>
                </a:solidFill>
                <a:effectLst/>
                <a:uLnTx/>
                <a:uFillTx/>
                <a:latin typeface="Calibri"/>
                <a:cs typeface="Calibri"/>
              </a:rPr>
              <a:t>to </a:t>
            </a:r>
            <a:r>
              <a:rPr kumimoji="0" sz="1400" b="0" i="0" strike="noStrike" kern="1200" cap="none" spc="-5" normalizeH="0" baseline="0" noProof="0" dirty="0">
                <a:ln>
                  <a:noFill/>
                </a:ln>
                <a:solidFill>
                  <a:prstClr val="black"/>
                </a:solidFill>
                <a:effectLst/>
                <a:uLnTx/>
                <a:uFillTx/>
                <a:latin typeface="Calibri"/>
                <a:cs typeface="Calibri"/>
              </a:rPr>
              <a:t>the </a:t>
            </a:r>
            <a:r>
              <a:rPr kumimoji="0" lang="en-US" sz="1400" b="0" i="0" strike="noStrike" kern="1200" cap="none" spc="-10" normalizeH="0" baseline="0" noProof="0" dirty="0" smtClean="0">
                <a:ln>
                  <a:noFill/>
                </a:ln>
                <a:solidFill>
                  <a:prstClr val="black"/>
                </a:solidFill>
                <a:effectLst/>
                <a:uLnTx/>
                <a:uFillTx/>
                <a:latin typeface="Calibri"/>
                <a:cs typeface="Calibri"/>
              </a:rPr>
              <a:t>state</a:t>
            </a:r>
            <a:r>
              <a:rPr kumimoji="0" sz="1400" b="0" i="0" strike="noStrike" kern="1200" cap="none" spc="-10"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Other possible </a:t>
            </a:r>
            <a:r>
              <a:rPr kumimoji="0" sz="1400" b="0" i="0" strike="noStrike" kern="1200" cap="none" spc="-10" normalizeH="0" baseline="0" noProof="0" dirty="0">
                <a:ln>
                  <a:noFill/>
                </a:ln>
                <a:solidFill>
                  <a:prstClr val="black"/>
                </a:solidFill>
                <a:effectLst/>
                <a:uLnTx/>
                <a:uFillTx/>
                <a:latin typeface="Calibri"/>
                <a:cs typeface="Calibri"/>
              </a:rPr>
              <a:t>reasons </a:t>
            </a:r>
            <a:r>
              <a:rPr kumimoji="0" sz="1400" b="0" i="0" strike="noStrike" kern="1200" cap="none" spc="-15" normalizeH="0" baseline="0" noProof="0" dirty="0" smtClean="0">
                <a:ln>
                  <a:noFill/>
                </a:ln>
                <a:solidFill>
                  <a:prstClr val="black"/>
                </a:solidFill>
                <a:effectLst/>
                <a:uLnTx/>
                <a:uFillTx/>
                <a:latin typeface="Calibri"/>
                <a:cs typeface="Calibri"/>
              </a:rPr>
              <a:t>for</a:t>
            </a:r>
            <a:r>
              <a:rPr kumimoji="0" lang="en-US" sz="1400" b="0" i="0" strike="noStrike" kern="1200" cap="none" spc="-15"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smtClean="0">
                <a:ln>
                  <a:noFill/>
                </a:ln>
                <a:solidFill>
                  <a:prstClr val="black"/>
                </a:solidFill>
                <a:effectLst/>
                <a:uLnTx/>
                <a:uFillTx/>
                <a:latin typeface="Calibri"/>
                <a:cs typeface="Calibri"/>
              </a:rPr>
              <a:t>rejection </a:t>
            </a:r>
            <a:r>
              <a:rPr kumimoji="0" sz="1400" b="0" i="0" strike="noStrike" kern="1200" cap="none" spc="-5" normalizeH="0" baseline="0" noProof="0" dirty="0">
                <a:ln>
                  <a:noFill/>
                </a:ln>
                <a:solidFill>
                  <a:prstClr val="black"/>
                </a:solidFill>
                <a:effectLst/>
                <a:uLnTx/>
                <a:uFillTx/>
                <a:latin typeface="Calibri"/>
                <a:cs typeface="Calibri"/>
              </a:rPr>
              <a:t>of bids </a:t>
            </a:r>
            <a:r>
              <a:rPr kumimoji="0" sz="1400" b="0" i="0" strike="noStrike" kern="1200" cap="none" spc="-10" normalizeH="0" baseline="0" noProof="0" dirty="0">
                <a:ln>
                  <a:noFill/>
                </a:ln>
                <a:solidFill>
                  <a:prstClr val="black"/>
                </a:solidFill>
                <a:effectLst/>
                <a:uLnTx/>
                <a:uFillTx/>
                <a:latin typeface="Calibri"/>
                <a:cs typeface="Calibri"/>
              </a:rPr>
              <a:t>are listed </a:t>
            </a:r>
            <a:r>
              <a:rPr kumimoji="0" sz="1400" b="0" i="0" strike="noStrike" kern="1200" cap="none" spc="-5" normalizeH="0" baseline="0" noProof="0" dirty="0">
                <a:ln>
                  <a:noFill/>
                </a:ln>
                <a:solidFill>
                  <a:prstClr val="black"/>
                </a:solidFill>
                <a:effectLst/>
                <a:uLnTx/>
                <a:uFillTx/>
                <a:latin typeface="Calibri"/>
                <a:cs typeface="Calibri"/>
              </a:rPr>
              <a:t>in </a:t>
            </a:r>
            <a:r>
              <a:rPr kumimoji="0" sz="1400" b="0" i="0" strike="noStrike" kern="1200" cap="none" spc="-15" normalizeH="0" baseline="0" noProof="0" dirty="0">
                <a:ln>
                  <a:noFill/>
                </a:ln>
                <a:solidFill>
                  <a:prstClr val="black"/>
                </a:solidFill>
                <a:effectLst/>
                <a:uLnTx/>
                <a:uFillTx/>
                <a:latin typeface="Calibri"/>
                <a:cs typeface="Calibri"/>
              </a:rPr>
              <a:t>OAC</a:t>
            </a:r>
            <a:r>
              <a:rPr kumimoji="0" sz="1400" b="0" i="0" strike="noStrike" kern="1200" cap="none" spc="80" normalizeH="0" baseline="0" noProof="0" dirty="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580:16-7-32.</a:t>
            </a:r>
            <a:endParaRPr kumimoji="0" sz="1400" b="0" i="0" strike="noStrike" kern="1200" cap="none" spc="0" normalizeH="0" baseline="0" noProof="0" dirty="0">
              <a:ln>
                <a:noFill/>
              </a:ln>
              <a:solidFill>
                <a:prstClr val="black"/>
              </a:solidFill>
              <a:effectLst/>
              <a:uLnTx/>
              <a:uFillTx/>
              <a:latin typeface="Calibri"/>
              <a:cs typeface="Calibri"/>
            </a:endParaRPr>
          </a:p>
          <a:p>
            <a:pPr marR="0" lvl="0" algn="l" defTabSz="914400" rtl="0" eaLnBrk="1" fontAlgn="auto" latinLnBrk="0" hangingPunct="1">
              <a:spcBef>
                <a:spcPts val="600"/>
              </a:spcBef>
              <a:spcAft>
                <a:spcPts val="0"/>
              </a:spcAft>
              <a:buClrTx/>
              <a:buSzTx/>
              <a:defRPr/>
            </a:pPr>
            <a:r>
              <a:rPr kumimoji="0" sz="1400" b="1" i="0" strike="noStrike" kern="1200" cap="none" spc="-5" normalizeH="0" baseline="0" noProof="0" dirty="0" smtClean="0">
                <a:ln>
                  <a:noFill/>
                </a:ln>
                <a:solidFill>
                  <a:prstClr val="black"/>
                </a:solidFill>
                <a:effectLst/>
                <a:uLnTx/>
                <a:uFill>
                  <a:solidFill>
                    <a:srgbClr val="000000"/>
                  </a:solidFill>
                </a:uFill>
                <a:latin typeface="Calibri"/>
                <a:cs typeface="Calibri"/>
              </a:rPr>
              <a:t>A.15 </a:t>
            </a:r>
            <a:r>
              <a:rPr kumimoji="0" sz="1400" b="1" i="0" strike="noStrike" kern="1200" cap="none" spc="-15" normalizeH="0" baseline="0" noProof="0" dirty="0">
                <a:ln>
                  <a:noFill/>
                </a:ln>
                <a:solidFill>
                  <a:prstClr val="black"/>
                </a:solidFill>
                <a:effectLst/>
                <a:uLnTx/>
                <a:uFill>
                  <a:solidFill>
                    <a:srgbClr val="000000"/>
                  </a:solidFill>
                </a:uFill>
                <a:latin typeface="Calibri"/>
                <a:cs typeface="Calibri"/>
              </a:rPr>
              <a:t>Award </a:t>
            </a:r>
            <a:r>
              <a:rPr kumimoji="0" sz="1400" b="1" i="0" strike="noStrike" kern="1200" cap="none" spc="-5" normalizeH="0" baseline="0" noProof="0" dirty="0">
                <a:ln>
                  <a:noFill/>
                </a:ln>
                <a:solidFill>
                  <a:prstClr val="black"/>
                </a:solidFill>
                <a:effectLst/>
                <a:uLnTx/>
                <a:uFill>
                  <a:solidFill>
                    <a:srgbClr val="000000"/>
                  </a:solidFill>
                </a:uFill>
                <a:latin typeface="Calibri"/>
                <a:cs typeface="Calibri"/>
              </a:rPr>
              <a:t>of</a:t>
            </a:r>
            <a:r>
              <a:rPr kumimoji="0" sz="1400" b="1" i="0" strike="noStrike" kern="1200" cap="none" spc="0" normalizeH="0" baseline="0" noProof="0" dirty="0">
                <a:ln>
                  <a:noFill/>
                </a:ln>
                <a:solidFill>
                  <a:prstClr val="black"/>
                </a:solidFill>
                <a:effectLst/>
                <a:uLnTx/>
                <a:uFill>
                  <a:solidFill>
                    <a:srgbClr val="000000"/>
                  </a:solidFill>
                </a:uFill>
                <a:latin typeface="Calibri"/>
                <a:cs typeface="Calibri"/>
              </a:rPr>
              <a:t> </a:t>
            </a:r>
            <a:r>
              <a:rPr kumimoji="0" sz="1400" b="1" i="0" strike="noStrike" kern="1200" cap="none" spc="-10" normalizeH="0" baseline="0" noProof="0" dirty="0">
                <a:ln>
                  <a:noFill/>
                </a:ln>
                <a:solidFill>
                  <a:prstClr val="black"/>
                </a:solidFill>
                <a:effectLst/>
                <a:uLnTx/>
                <a:uFill>
                  <a:solidFill>
                    <a:srgbClr val="000000"/>
                  </a:solidFill>
                </a:uFill>
                <a:latin typeface="Calibri"/>
                <a:cs typeface="Calibri"/>
              </a:rPr>
              <a:t>Contract</a:t>
            </a:r>
            <a:endParaRPr kumimoji="0" sz="1400" b="0" i="0" strike="noStrike" kern="1200" cap="none" spc="0" normalizeH="0" baseline="0" noProof="0" dirty="0">
              <a:ln>
                <a:noFill/>
              </a:ln>
              <a:solidFill>
                <a:prstClr val="black"/>
              </a:solidFill>
              <a:effectLst/>
              <a:uLnTx/>
              <a:uFillTx/>
              <a:latin typeface="Calibri"/>
              <a:cs typeface="Calibri"/>
            </a:endParaRPr>
          </a:p>
          <a:p>
            <a:pPr marL="341313" marR="111760" lvl="1" indent="-341313" algn="l" defTabSz="914400" rtl="0" eaLnBrk="1" fontAlgn="auto" latinLnBrk="0" hangingPunct="1">
              <a:spcBef>
                <a:spcPts val="600"/>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A.15.1. The </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state purchasing director</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5" normalizeH="0" baseline="0" noProof="0" dirty="0">
                <a:ln>
                  <a:noFill/>
                </a:ln>
                <a:solidFill>
                  <a:prstClr val="black"/>
                </a:solidFill>
                <a:effectLst/>
                <a:uLnTx/>
                <a:uFillTx/>
                <a:latin typeface="Calibri"/>
                <a:ea typeface="+mn-ea"/>
                <a:cs typeface="Calibri"/>
              </a:rPr>
              <a:t>may award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c</a:t>
            </a:r>
            <a:r>
              <a:rPr kumimoji="0" sz="1400" b="0" i="0" u="none" strike="noStrike" kern="1200" cap="none" spc="-10" normalizeH="0" baseline="0" noProof="0" dirty="0" smtClean="0">
                <a:ln>
                  <a:noFill/>
                </a:ln>
                <a:solidFill>
                  <a:prstClr val="black"/>
                </a:solidFill>
                <a:effectLst/>
                <a:uLnTx/>
                <a:uFillTx/>
                <a:latin typeface="Calibri"/>
                <a:ea typeface="+mn-ea"/>
                <a:cs typeface="Calibri"/>
              </a:rPr>
              <a:t>ontract </a:t>
            </a:r>
            <a:r>
              <a:rPr kumimoji="0" sz="1400" b="0" i="0" u="none" strike="noStrike" kern="1200" cap="none" spc="-10" normalizeH="0" baseline="0" noProof="0" dirty="0">
                <a:ln>
                  <a:noFill/>
                </a:ln>
                <a:solidFill>
                  <a:prstClr val="black"/>
                </a:solidFill>
                <a:effectLst/>
                <a:uLnTx/>
                <a:uFillTx/>
                <a:latin typeface="Calibri"/>
                <a:ea typeface="+mn-ea"/>
                <a:cs typeface="Calibri"/>
              </a:rPr>
              <a:t>to more </a:t>
            </a:r>
            <a:r>
              <a:rPr kumimoji="0" sz="1400" b="0" i="0" u="none" strike="noStrike" kern="1200" cap="none" spc="-5" normalizeH="0" baseline="0" noProof="0" dirty="0">
                <a:ln>
                  <a:noFill/>
                </a:ln>
                <a:solidFill>
                  <a:prstClr val="black"/>
                </a:solidFill>
                <a:effectLst/>
                <a:uLnTx/>
                <a:uFillTx/>
                <a:latin typeface="Calibri"/>
                <a:ea typeface="+mn-ea"/>
                <a:cs typeface="Calibri"/>
              </a:rPr>
              <a:t>than one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by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awarding</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contract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(s</a:t>
            </a:r>
            <a:r>
              <a:rPr kumimoji="0" sz="1400" b="0" i="0" u="none" strike="noStrike" kern="1200" cap="none" spc="-10" normalizeH="0" baseline="0" noProof="0" dirty="0">
                <a:ln>
                  <a:noFill/>
                </a:ln>
                <a:solidFill>
                  <a:prstClr val="black"/>
                </a:solidFill>
                <a:effectLst/>
                <a:uLnTx/>
                <a:uFillTx/>
                <a:latin typeface="Calibri"/>
                <a:ea typeface="+mn-ea"/>
                <a:cs typeface="Calibri"/>
              </a:rPr>
              <a:t>) by item </a:t>
            </a:r>
            <a:r>
              <a:rPr kumimoji="0" sz="1400" b="0" i="0" u="none" strike="noStrike" kern="1200" cap="none" spc="-5" normalizeH="0" baseline="0" noProof="0" dirty="0">
                <a:ln>
                  <a:noFill/>
                </a:ln>
                <a:solidFill>
                  <a:prstClr val="black"/>
                </a:solidFill>
                <a:effectLst/>
                <a:uLnTx/>
                <a:uFillTx/>
                <a:latin typeface="Calibri"/>
                <a:ea typeface="+mn-ea"/>
                <a:cs typeface="Calibri"/>
              </a:rPr>
              <a:t>or </a:t>
            </a:r>
            <a:r>
              <a:rPr kumimoji="0" sz="1400" b="0" i="0" u="none" strike="noStrike" kern="1200" cap="none" spc="-10" normalizeH="0" baseline="0" noProof="0" dirty="0">
                <a:ln>
                  <a:noFill/>
                </a:ln>
                <a:solidFill>
                  <a:prstClr val="black"/>
                </a:solidFill>
                <a:effectLst/>
                <a:uLnTx/>
                <a:uFillTx/>
                <a:latin typeface="Calibri"/>
                <a:ea typeface="+mn-ea"/>
                <a:cs typeface="Calibri"/>
              </a:rPr>
              <a:t>groups </a:t>
            </a:r>
            <a:r>
              <a:rPr kumimoji="0" sz="1400" b="0" i="0" u="none" strike="noStrike" kern="1200" cap="none" spc="-5" normalizeH="0" baseline="0" noProof="0" dirty="0">
                <a:ln>
                  <a:noFill/>
                </a:ln>
                <a:solidFill>
                  <a:prstClr val="black"/>
                </a:solidFill>
                <a:effectLst/>
                <a:uLnTx/>
                <a:uFillTx/>
                <a:latin typeface="Calibri"/>
                <a:ea typeface="+mn-ea"/>
                <a:cs typeface="Calibri"/>
              </a:rPr>
              <a:t>of </a:t>
            </a:r>
            <a:r>
              <a:rPr kumimoji="0" sz="1400" b="0" i="0" u="none" strike="noStrike" kern="1200" cap="none" spc="-10" normalizeH="0" baseline="0" noProof="0" dirty="0">
                <a:ln>
                  <a:noFill/>
                </a:ln>
                <a:solidFill>
                  <a:prstClr val="black"/>
                </a:solidFill>
                <a:effectLst/>
                <a:uLnTx/>
                <a:uFillTx/>
                <a:latin typeface="Calibri"/>
                <a:ea typeface="+mn-ea"/>
                <a:cs typeface="Calibri"/>
              </a:rPr>
              <a:t>items, </a:t>
            </a:r>
            <a:r>
              <a:rPr kumimoji="0" sz="1400" b="0" i="0" u="none" strike="noStrike" kern="1200" cap="none" spc="-5" normalizeH="0" baseline="0" noProof="0" dirty="0">
                <a:ln>
                  <a:noFill/>
                </a:ln>
                <a:solidFill>
                  <a:prstClr val="black"/>
                </a:solidFill>
                <a:effectLst/>
                <a:uLnTx/>
                <a:uFillTx/>
                <a:latin typeface="Calibri"/>
                <a:ea typeface="+mn-ea"/>
                <a:cs typeface="Calibri"/>
              </a:rPr>
              <a:t>or </a:t>
            </a:r>
            <a:r>
              <a:rPr kumimoji="0" sz="1400" b="0" i="0" u="none" strike="noStrike" kern="1200" cap="none" spc="-15" normalizeH="0" baseline="0" noProof="0" dirty="0">
                <a:ln>
                  <a:noFill/>
                </a:ln>
                <a:solidFill>
                  <a:prstClr val="black"/>
                </a:solidFill>
                <a:effectLst/>
                <a:uLnTx/>
                <a:uFillTx/>
                <a:latin typeface="Calibri"/>
                <a:ea typeface="+mn-ea"/>
                <a:cs typeface="Calibri"/>
              </a:rPr>
              <a:t>may award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contract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on an ALL OR NONE basis</a:t>
            </a:r>
            <a:r>
              <a:rPr kumimoji="0" sz="1400" b="0" i="0" u="none" strike="noStrike" kern="1200" cap="none" spc="-5"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whichever </a:t>
            </a:r>
            <a:r>
              <a:rPr kumimoji="0" sz="1400" b="0" i="0" u="none" strike="noStrike" kern="1200" cap="none" spc="-5" normalizeH="0" baseline="0" noProof="0" dirty="0">
                <a:ln>
                  <a:noFill/>
                </a:ln>
                <a:solidFill>
                  <a:prstClr val="black"/>
                </a:solidFill>
                <a:effectLst/>
                <a:uLnTx/>
                <a:uFillTx/>
                <a:latin typeface="Calibri"/>
                <a:ea typeface="+mn-ea"/>
                <a:cs typeface="Calibri"/>
              </a:rPr>
              <a:t>is deemed </a:t>
            </a:r>
            <a:r>
              <a:rPr kumimoji="0" sz="1400" b="0" i="0" u="none" strike="noStrike" kern="1200" cap="none" spc="-10" normalizeH="0" baseline="0" noProof="0" dirty="0">
                <a:ln>
                  <a:noFill/>
                </a:ln>
                <a:solidFill>
                  <a:prstClr val="black"/>
                </a:solidFill>
                <a:effectLst/>
                <a:uLnTx/>
                <a:uFillTx/>
                <a:latin typeface="Calibri"/>
                <a:ea typeface="+mn-ea"/>
                <a:cs typeface="Calibri"/>
              </a:rPr>
              <a:t>by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state purchasing director</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be in the </a:t>
            </a:r>
            <a:r>
              <a:rPr kumimoji="0" sz="1400" b="0" i="0" u="none" strike="noStrike" kern="1200" cap="none" spc="-10" normalizeH="0" baseline="0" noProof="0" dirty="0">
                <a:ln>
                  <a:noFill/>
                </a:ln>
                <a:solidFill>
                  <a:prstClr val="black"/>
                </a:solidFill>
                <a:effectLst/>
                <a:uLnTx/>
                <a:uFillTx/>
                <a:latin typeface="Calibri"/>
                <a:ea typeface="+mn-ea"/>
                <a:cs typeface="Calibri"/>
              </a:rPr>
              <a:t>best </a:t>
            </a:r>
            <a:r>
              <a:rPr kumimoji="0" sz="1400" b="0" i="0" u="none" strike="noStrike" kern="1200" cap="none" spc="-15" normalizeH="0" baseline="0" noProof="0" dirty="0">
                <a:ln>
                  <a:noFill/>
                </a:ln>
                <a:solidFill>
                  <a:prstClr val="black"/>
                </a:solidFill>
                <a:effectLst/>
                <a:uLnTx/>
                <a:uFillTx/>
                <a:latin typeface="Calibri"/>
                <a:ea typeface="+mn-ea"/>
                <a:cs typeface="Calibri"/>
              </a:rPr>
              <a:t>interest </a:t>
            </a:r>
            <a:r>
              <a:rPr kumimoji="0" sz="1400" b="0" i="0" u="none" strike="noStrike" kern="1200" cap="none" spc="-5" normalizeH="0" baseline="0" noProof="0" dirty="0">
                <a:ln>
                  <a:noFill/>
                </a:ln>
                <a:solidFill>
                  <a:prstClr val="black"/>
                </a:solidFill>
                <a:effectLst/>
                <a:uLnTx/>
                <a:uFillTx/>
                <a:latin typeface="Calibri"/>
                <a:ea typeface="+mn-ea"/>
                <a:cs typeface="Calibri"/>
              </a:rPr>
              <a:t>of the </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state</a:t>
            </a:r>
            <a:r>
              <a:rPr kumimoji="0" sz="1400" b="0" i="0" u="none" strike="noStrike" kern="1200" cap="none" spc="-1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of</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Oklahoma</a:t>
            </a:r>
            <a:r>
              <a:rPr kumimoji="0" sz="1400" b="0" i="0" u="none" strike="noStrike" kern="1200" cap="none" spc="-5" normalizeH="0" baseline="0" noProof="0" dirty="0">
                <a:ln>
                  <a:noFill/>
                </a:ln>
                <a:solidFill>
                  <a:prstClr val="black"/>
                </a:solidFill>
                <a:effectLst/>
                <a:uLnTx/>
                <a:uFillTx/>
                <a:latin typeface="Calibri"/>
                <a:ea typeface="+mn-ea"/>
                <a:cs typeface="Calibri"/>
              </a:rPr>
              <a: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7" name="Slide Number Placeholder 6"/>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19</a:t>
            </a:fld>
            <a:endParaRPr lang="en-US" spc="-5" dirty="0">
              <a:solidFill>
                <a:srgbClr val="000000"/>
              </a:solidFill>
            </a:endParaRPr>
          </a:p>
        </p:txBody>
      </p:sp>
      <p:sp>
        <p:nvSpPr>
          <p:cNvPr id="8" name="object 4"/>
          <p:cNvSpPr txBox="1">
            <a:spLocks noGrp="1"/>
          </p:cNvSpPr>
          <p:nvPr>
            <p:ph type="title"/>
          </p:nvPr>
        </p:nvSpPr>
        <p:spPr>
          <a:xfrm>
            <a:off x="553250" y="238169"/>
            <a:ext cx="859075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General Provisions</a:t>
            </a:r>
            <a:endParaRPr sz="3200" dirty="0">
              <a:latin typeface="+mn-lt"/>
              <a:cs typeface="Calibri Light"/>
            </a:endParaRPr>
          </a:p>
        </p:txBody>
      </p:sp>
    </p:spTree>
    <p:extLst>
      <p:ext uri="{BB962C8B-B14F-4D97-AF65-F5344CB8AC3E}">
        <p14:creationId xmlns:p14="http://schemas.microsoft.com/office/powerpoint/2010/main" val="21298250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8951088" cy="6858000"/>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 name="object 3"/>
          <p:cNvSpPr txBox="1"/>
          <p:nvPr/>
        </p:nvSpPr>
        <p:spPr>
          <a:xfrm>
            <a:off x="783771" y="890378"/>
            <a:ext cx="7107732" cy="4860946"/>
          </a:xfrm>
          <a:prstGeom prst="rect">
            <a:avLst/>
          </a:prstGeom>
        </p:spPr>
        <p:txBody>
          <a:bodyPr vert="horz" wrap="square" lIns="0" tIns="165735" rIns="0" bIns="0" rtlCol="0">
            <a:spAutoFit/>
          </a:bodyPr>
          <a:lstStyle/>
          <a:p>
            <a:pPr marR="0" lvl="0" algn="l" defTabSz="914400" rtl="0" eaLnBrk="1" fontAlgn="auto" latinLnBrk="0" hangingPunct="1">
              <a:spcBef>
                <a:spcPts val="600"/>
              </a:spcBef>
              <a:spcAft>
                <a:spcPts val="0"/>
              </a:spcAft>
              <a:buClrTx/>
              <a:buSzTx/>
              <a:tabLst>
                <a:tab pos="184150" algn="l"/>
              </a:tabLst>
              <a:defRPr/>
            </a:pPr>
            <a:r>
              <a:rPr kumimoji="0" sz="14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A.17 </a:t>
            </a:r>
            <a:r>
              <a:rPr kumimoji="0" sz="1400" b="1" i="0" strike="noStrike" kern="1200" cap="none" spc="-15" normalizeH="0" baseline="0" noProof="0" dirty="0">
                <a:ln>
                  <a:noFill/>
                </a:ln>
                <a:solidFill>
                  <a:prstClr val="black"/>
                </a:solidFill>
                <a:effectLst/>
                <a:uLnTx/>
                <a:uFill>
                  <a:solidFill>
                    <a:srgbClr val="000000"/>
                  </a:solidFill>
                </a:uFill>
                <a:latin typeface="Calibri"/>
                <a:ea typeface="+mn-ea"/>
                <a:cs typeface="Calibri"/>
              </a:rPr>
              <a:t>Delivery, </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Inspection and</a:t>
            </a:r>
            <a:r>
              <a:rPr kumimoji="0" sz="1400" b="1" i="0" strike="noStrike" kern="1200" cap="none" spc="40" normalizeH="0" baseline="0" noProof="0" dirty="0">
                <a:ln>
                  <a:noFill/>
                </a:ln>
                <a:solidFill>
                  <a:prstClr val="black"/>
                </a:solidFill>
                <a:effectLst/>
                <a:uLnTx/>
                <a:uFill>
                  <a:solidFill>
                    <a:srgbClr val="000000"/>
                  </a:solidFill>
                </a:uFill>
                <a:latin typeface="Calibri"/>
                <a:ea typeface="+mn-ea"/>
                <a:cs typeface="Calibri"/>
              </a:rPr>
              <a:t> </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Acceptance</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346075" marR="5080" lvl="1" indent="-346075" algn="l" defTabSz="914400" rtl="0" eaLnBrk="1" fontAlgn="auto" latinLnBrk="0" hangingPunct="1">
              <a:spcBef>
                <a:spcPts val="600"/>
              </a:spcBef>
              <a:spcAft>
                <a:spcPts val="0"/>
              </a:spcAft>
              <a:buClrTx/>
              <a:buSzTx/>
              <a:buFont typeface="Arial"/>
              <a:buChar char="•"/>
              <a:defRPr/>
            </a:pPr>
            <a:r>
              <a:rPr kumimoji="0" sz="1400" b="0" i="0" strike="noStrike" kern="1200" cap="none" spc="-5" normalizeH="0" baseline="0" noProof="0" dirty="0">
                <a:ln>
                  <a:noFill/>
                </a:ln>
                <a:solidFill>
                  <a:prstClr val="black"/>
                </a:solidFill>
                <a:effectLst/>
                <a:uLnTx/>
                <a:uFillTx/>
                <a:latin typeface="Calibri"/>
                <a:ea typeface="+mn-ea"/>
                <a:cs typeface="Calibri"/>
              </a:rPr>
              <a:t>A.17.1. Unless otherwise specified </a:t>
            </a:r>
            <a:r>
              <a:rPr kumimoji="0" sz="1400" b="0" i="0" strike="noStrike" kern="1200" cap="none" spc="0" normalizeH="0" baseline="0" noProof="0" dirty="0">
                <a:ln>
                  <a:noFill/>
                </a:ln>
                <a:solidFill>
                  <a:prstClr val="black"/>
                </a:solidFill>
                <a:effectLst/>
                <a:uLnTx/>
                <a:uFillTx/>
                <a:latin typeface="Calibri"/>
                <a:ea typeface="+mn-ea"/>
                <a:cs typeface="Calibri"/>
              </a:rPr>
              <a:t>in the </a:t>
            </a:r>
            <a:r>
              <a:rPr kumimoji="0" sz="1400" b="0" i="0" strike="noStrike" kern="1200" cap="none" spc="-5" normalizeH="0" baseline="0" noProof="0" dirty="0">
                <a:ln>
                  <a:noFill/>
                </a:ln>
                <a:solidFill>
                  <a:prstClr val="black"/>
                </a:solidFill>
                <a:effectLst/>
                <a:uLnTx/>
                <a:uFillTx/>
                <a:latin typeface="Calibri"/>
                <a:ea typeface="+mn-ea"/>
                <a:cs typeface="Calibri"/>
              </a:rPr>
              <a:t>solicitation or </a:t>
            </a:r>
            <a:r>
              <a:rPr kumimoji="0" sz="1400" b="0" i="0" strike="noStrike" kern="1200" cap="none" spc="-10" normalizeH="0" baseline="0" noProof="0" dirty="0">
                <a:ln>
                  <a:noFill/>
                </a:ln>
                <a:solidFill>
                  <a:prstClr val="black"/>
                </a:solidFill>
                <a:effectLst/>
                <a:uLnTx/>
                <a:uFillTx/>
                <a:latin typeface="Calibri"/>
                <a:ea typeface="+mn-ea"/>
                <a:cs typeface="Calibri"/>
              </a:rPr>
              <a:t>awarding </a:t>
            </a:r>
            <a:r>
              <a:rPr kumimoji="0" sz="1400" b="0" i="0" strike="noStrike" kern="1200" cap="none" spc="-5" normalizeH="0" baseline="0" noProof="0" dirty="0">
                <a:ln>
                  <a:noFill/>
                </a:ln>
                <a:solidFill>
                  <a:prstClr val="black"/>
                </a:solidFill>
                <a:effectLst/>
                <a:uLnTx/>
                <a:uFillTx/>
                <a:latin typeface="Calibri"/>
                <a:ea typeface="+mn-ea"/>
                <a:cs typeface="Calibri"/>
              </a:rPr>
              <a:t>documents, </a:t>
            </a:r>
            <a:r>
              <a:rPr kumimoji="0" sz="1400" b="0" i="0" strike="noStrike" kern="1200" cap="none" spc="0" normalizeH="0" baseline="0" noProof="0" dirty="0">
                <a:ln>
                  <a:noFill/>
                </a:ln>
                <a:solidFill>
                  <a:prstClr val="black"/>
                </a:solidFill>
                <a:effectLst/>
                <a:uLnTx/>
                <a:uFillTx/>
                <a:latin typeface="Calibri"/>
                <a:ea typeface="+mn-ea"/>
                <a:cs typeface="Calibri"/>
              </a:rPr>
              <a:t>all </a:t>
            </a:r>
            <a:r>
              <a:rPr kumimoji="0" sz="1400" b="0" i="0" strike="noStrike" kern="1200" cap="none" spc="-5" normalizeH="0" baseline="0" noProof="0" dirty="0">
                <a:ln>
                  <a:noFill/>
                </a:ln>
                <a:solidFill>
                  <a:prstClr val="black"/>
                </a:solidFill>
                <a:effectLst/>
                <a:uLnTx/>
                <a:uFillTx/>
                <a:latin typeface="Calibri"/>
                <a:ea typeface="+mn-ea"/>
                <a:cs typeface="Calibri"/>
              </a:rPr>
              <a:t>deliveries </a:t>
            </a:r>
            <a:r>
              <a:rPr kumimoji="0" sz="1400" b="0" i="0" strike="noStrike" kern="1200" cap="none" spc="0" normalizeH="0" baseline="0" noProof="0" dirty="0">
                <a:ln>
                  <a:noFill/>
                </a:ln>
                <a:solidFill>
                  <a:prstClr val="black"/>
                </a:solidFill>
                <a:effectLst/>
                <a:uLnTx/>
                <a:uFillTx/>
                <a:latin typeface="Calibri"/>
                <a:ea typeface="+mn-ea"/>
                <a:cs typeface="Calibri"/>
              </a:rPr>
              <a:t>shall </a:t>
            </a:r>
            <a:r>
              <a:rPr kumimoji="0" sz="1400" b="0" i="0" strike="noStrike" kern="1200" cap="none" spc="-5" normalizeH="0" baseline="0" noProof="0" dirty="0">
                <a:ln>
                  <a:noFill/>
                </a:ln>
                <a:solidFill>
                  <a:prstClr val="black"/>
                </a:solidFill>
                <a:effectLst/>
                <a:uLnTx/>
                <a:uFillTx/>
                <a:latin typeface="Calibri"/>
                <a:ea typeface="+mn-ea"/>
                <a:cs typeface="Calibri"/>
              </a:rPr>
              <a:t>be </a:t>
            </a:r>
            <a:r>
              <a:rPr kumimoji="0" sz="1400" b="0" i="0" strike="noStrike" kern="1200" cap="none" spc="-30" normalizeH="0" baseline="0" noProof="0" dirty="0">
                <a:ln>
                  <a:noFill/>
                </a:ln>
                <a:solidFill>
                  <a:prstClr val="black"/>
                </a:solidFill>
                <a:effectLst/>
                <a:uLnTx/>
                <a:uFillTx/>
                <a:latin typeface="Calibri"/>
                <a:ea typeface="+mn-ea"/>
                <a:cs typeface="Calibri"/>
              </a:rPr>
              <a:t>F.O.B</a:t>
            </a:r>
            <a:r>
              <a:rPr kumimoji="0" sz="1400" b="0" i="0" strike="noStrike" kern="1200" cap="none" spc="-30" normalizeH="0" baseline="0" noProof="0" dirty="0" smtClean="0">
                <a:ln>
                  <a:noFill/>
                </a:ln>
                <a:solidFill>
                  <a:prstClr val="black"/>
                </a:solidFill>
                <a:effectLst/>
                <a:uLnTx/>
                <a:uFillTx/>
                <a:latin typeface="Calibri"/>
                <a:ea typeface="+mn-ea"/>
                <a:cs typeface="Calibri"/>
              </a:rPr>
              <a:t>.</a:t>
            </a:r>
            <a:r>
              <a:rPr kumimoji="0" lang="en-US" sz="1400" b="0" i="0" strike="noStrike" kern="1200" cap="none" spc="-30"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Destination</a:t>
            </a:r>
            <a:r>
              <a:rPr kumimoji="0" sz="1400" b="0" i="0" strike="noStrike" kern="1200" cap="none" spc="-5" normalizeH="0" baseline="0" noProof="0" dirty="0">
                <a:ln>
                  <a:noFill/>
                </a:ln>
                <a:solidFill>
                  <a:prstClr val="black"/>
                </a:solidFill>
                <a:effectLst/>
                <a:uLnTx/>
                <a:uFillTx/>
                <a:latin typeface="Calibri"/>
                <a:ea typeface="+mn-ea"/>
                <a:cs typeface="Calibri"/>
              </a:rPr>
              <a:t>. The </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bidder</a:t>
            </a:r>
            <a:r>
              <a:rPr kumimoji="0" sz="1400" b="0" i="0" strike="noStrike" kern="1200" cap="none" spc="-5" normalizeH="0" baseline="0" noProof="0" dirty="0" smtClean="0">
                <a:ln>
                  <a:noFill/>
                </a:ln>
                <a:solidFill>
                  <a:prstClr val="black"/>
                </a:solidFill>
                <a:effectLst/>
                <a:uLnTx/>
                <a:uFillTx/>
                <a:latin typeface="Calibri"/>
                <a:ea typeface="+mn-ea"/>
                <a:cs typeface="Calibri"/>
              </a:rPr>
              <a:t>(s</a:t>
            </a:r>
            <a:r>
              <a:rPr kumimoji="0" sz="1400" b="0" i="0" strike="noStrike" kern="1200" cap="none" spc="-5" normalizeH="0" baseline="0" noProof="0" dirty="0">
                <a:ln>
                  <a:noFill/>
                </a:ln>
                <a:solidFill>
                  <a:prstClr val="black"/>
                </a:solidFill>
                <a:effectLst/>
                <a:uLnTx/>
                <a:uFillTx/>
                <a:latin typeface="Calibri"/>
                <a:ea typeface="+mn-ea"/>
                <a:cs typeface="Calibri"/>
              </a:rPr>
              <a:t>) </a:t>
            </a:r>
            <a:r>
              <a:rPr kumimoji="0" sz="1400" b="0" i="0" strike="noStrike" kern="1200" cap="none" spc="-10" normalizeH="0" baseline="0" noProof="0" dirty="0">
                <a:ln>
                  <a:noFill/>
                </a:ln>
                <a:solidFill>
                  <a:prstClr val="black"/>
                </a:solidFill>
                <a:effectLst/>
                <a:uLnTx/>
                <a:uFillTx/>
                <a:latin typeface="Calibri"/>
                <a:ea typeface="+mn-ea"/>
                <a:cs typeface="Calibri"/>
              </a:rPr>
              <a:t>awarded </a:t>
            </a:r>
            <a:r>
              <a:rPr kumimoji="0" sz="1400" b="0" i="0" strike="noStrike" kern="1200" cap="none" spc="-5" normalizeH="0" baseline="0" noProof="0" dirty="0">
                <a:ln>
                  <a:noFill/>
                </a:ln>
                <a:solidFill>
                  <a:prstClr val="black"/>
                </a:solidFill>
                <a:effectLst/>
                <a:uLnTx/>
                <a:uFillTx/>
                <a:latin typeface="Calibri"/>
                <a:ea typeface="+mn-ea"/>
                <a:cs typeface="Calibri"/>
              </a:rPr>
              <a:t>the </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contract</a:t>
            </a:r>
            <a:r>
              <a:rPr kumimoji="0" sz="1400" b="0" i="0" strike="noStrike" kern="1200" cap="none" spc="-5"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a:ln>
                  <a:noFill/>
                </a:ln>
                <a:solidFill>
                  <a:prstClr val="black"/>
                </a:solidFill>
                <a:effectLst/>
                <a:uLnTx/>
                <a:uFillTx/>
                <a:latin typeface="Calibri"/>
                <a:ea typeface="+mn-ea"/>
                <a:cs typeface="Calibri"/>
              </a:rPr>
              <a:t>shall </a:t>
            </a:r>
            <a:r>
              <a:rPr kumimoji="0" sz="1400" b="0" i="0" strike="noStrike" kern="1200" cap="none" spc="-10" normalizeH="0" baseline="0" noProof="0" dirty="0">
                <a:ln>
                  <a:noFill/>
                </a:ln>
                <a:solidFill>
                  <a:prstClr val="black"/>
                </a:solidFill>
                <a:effectLst/>
                <a:uLnTx/>
                <a:uFillTx/>
                <a:latin typeface="Calibri"/>
                <a:ea typeface="+mn-ea"/>
                <a:cs typeface="Calibri"/>
              </a:rPr>
              <a:t>prepay </a:t>
            </a:r>
            <a:r>
              <a:rPr kumimoji="0" sz="1400" b="0" i="0" strike="noStrike" kern="1200" cap="none" spc="0" normalizeH="0" baseline="0" noProof="0" dirty="0">
                <a:ln>
                  <a:noFill/>
                </a:ln>
                <a:solidFill>
                  <a:prstClr val="black"/>
                </a:solidFill>
                <a:effectLst/>
                <a:uLnTx/>
                <a:uFillTx/>
                <a:latin typeface="Calibri"/>
                <a:ea typeface="+mn-ea"/>
                <a:cs typeface="Calibri"/>
              </a:rPr>
              <a:t>all </a:t>
            </a:r>
            <a:r>
              <a:rPr kumimoji="0" sz="1400" b="0" i="0" strike="noStrike" kern="1200" cap="none" spc="-5" normalizeH="0" baseline="0" noProof="0" dirty="0">
                <a:ln>
                  <a:noFill/>
                </a:ln>
                <a:solidFill>
                  <a:prstClr val="black"/>
                </a:solidFill>
                <a:effectLst/>
                <a:uLnTx/>
                <a:uFillTx/>
                <a:latin typeface="Calibri"/>
                <a:ea typeface="+mn-ea"/>
                <a:cs typeface="Calibri"/>
              </a:rPr>
              <a:t>packaging, handling, shipping and </a:t>
            </a:r>
            <a:r>
              <a:rPr kumimoji="0" sz="1400" b="0" i="0" strike="noStrike" kern="1200" cap="none" spc="-5" normalizeH="0" baseline="0" noProof="0" dirty="0" smtClean="0">
                <a:ln>
                  <a:noFill/>
                </a:ln>
                <a:solidFill>
                  <a:prstClr val="black"/>
                </a:solidFill>
                <a:effectLst/>
                <a:uLnTx/>
                <a:uFillTx/>
                <a:latin typeface="Calibri"/>
                <a:ea typeface="+mn-ea"/>
                <a:cs typeface="Calibri"/>
              </a:rPr>
              <a:t>delivery</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 </a:t>
            </a:r>
            <a:r>
              <a:rPr kumimoji="0" sz="1400" b="0" i="0" strike="noStrike" kern="1200" cap="none" spc="-10" normalizeH="0" baseline="0" noProof="0" dirty="0" smtClean="0">
                <a:ln>
                  <a:noFill/>
                </a:ln>
                <a:solidFill>
                  <a:prstClr val="black"/>
                </a:solidFill>
                <a:effectLst/>
                <a:uLnTx/>
                <a:uFillTx/>
                <a:latin typeface="Calibri"/>
                <a:ea typeface="+mn-ea"/>
                <a:cs typeface="Calibri"/>
              </a:rPr>
              <a:t>charges </a:t>
            </a:r>
            <a:r>
              <a:rPr kumimoji="0" sz="1400" b="0" i="0" strike="noStrike" kern="1200" cap="none" spc="-5" normalizeH="0" baseline="0" noProof="0" dirty="0">
                <a:ln>
                  <a:noFill/>
                </a:ln>
                <a:solidFill>
                  <a:prstClr val="black"/>
                </a:solidFill>
                <a:effectLst/>
                <a:uLnTx/>
                <a:uFillTx/>
                <a:latin typeface="Calibri"/>
                <a:ea typeface="+mn-ea"/>
                <a:cs typeface="Calibri"/>
              </a:rPr>
              <a:t>and firm prices quoted </a:t>
            </a:r>
            <a:r>
              <a:rPr kumimoji="0" sz="1400" b="0" i="0" strike="noStrike" kern="1200" cap="none" spc="0" normalizeH="0" baseline="0" noProof="0" dirty="0">
                <a:ln>
                  <a:noFill/>
                </a:ln>
                <a:solidFill>
                  <a:prstClr val="black"/>
                </a:solidFill>
                <a:effectLst/>
                <a:uLnTx/>
                <a:uFillTx/>
                <a:latin typeface="Calibri"/>
                <a:ea typeface="+mn-ea"/>
                <a:cs typeface="Calibri"/>
              </a:rPr>
              <a:t>in </a:t>
            </a:r>
            <a:r>
              <a:rPr kumimoji="0" sz="1400" b="0" i="0" strike="noStrike" kern="1200" cap="none" spc="-5" normalizeH="0" baseline="0" noProof="0" dirty="0">
                <a:ln>
                  <a:noFill/>
                </a:ln>
                <a:solidFill>
                  <a:prstClr val="black"/>
                </a:solidFill>
                <a:effectLst/>
                <a:uLnTx/>
                <a:uFillTx/>
                <a:latin typeface="Calibri"/>
                <a:ea typeface="+mn-ea"/>
                <a:cs typeface="Calibri"/>
              </a:rPr>
              <a:t>the bid shall include </a:t>
            </a:r>
            <a:r>
              <a:rPr kumimoji="0" sz="1400" b="0" i="0" strike="noStrike" kern="1200" cap="none" spc="0" normalizeH="0" baseline="0" noProof="0" dirty="0">
                <a:ln>
                  <a:noFill/>
                </a:ln>
                <a:solidFill>
                  <a:prstClr val="black"/>
                </a:solidFill>
                <a:effectLst/>
                <a:uLnTx/>
                <a:uFillTx/>
                <a:latin typeface="Calibri"/>
                <a:ea typeface="+mn-ea"/>
                <a:cs typeface="Calibri"/>
              </a:rPr>
              <a:t>all </a:t>
            </a:r>
            <a:r>
              <a:rPr kumimoji="0" sz="1400" b="0" i="0" strike="noStrike" kern="1200" cap="none" spc="-5" normalizeH="0" baseline="0" noProof="0" dirty="0">
                <a:ln>
                  <a:noFill/>
                </a:ln>
                <a:solidFill>
                  <a:prstClr val="black"/>
                </a:solidFill>
                <a:effectLst/>
                <a:uLnTx/>
                <a:uFillTx/>
                <a:latin typeface="Calibri"/>
                <a:ea typeface="+mn-ea"/>
                <a:cs typeface="Calibri"/>
              </a:rPr>
              <a:t>such charges. </a:t>
            </a:r>
            <a:r>
              <a:rPr kumimoji="0" sz="1400" b="0" i="0" strike="noStrike" kern="1200" cap="none" spc="0" normalizeH="0" baseline="0" noProof="0" dirty="0">
                <a:ln>
                  <a:noFill/>
                </a:ln>
                <a:solidFill>
                  <a:prstClr val="black"/>
                </a:solidFill>
                <a:effectLst/>
                <a:uLnTx/>
                <a:uFillTx/>
                <a:latin typeface="Calibri"/>
                <a:ea typeface="+mn-ea"/>
                <a:cs typeface="Calibri"/>
              </a:rPr>
              <a:t>All </a:t>
            </a:r>
            <a:r>
              <a:rPr kumimoji="0" sz="1400" b="0" i="0" strike="noStrike" kern="1200" cap="none" spc="-5" normalizeH="0" baseline="0" noProof="0" dirty="0">
                <a:ln>
                  <a:noFill/>
                </a:ln>
                <a:solidFill>
                  <a:prstClr val="black"/>
                </a:solidFill>
                <a:effectLst/>
                <a:uLnTx/>
                <a:uFillTx/>
                <a:latin typeface="Calibri"/>
                <a:ea typeface="+mn-ea"/>
                <a:cs typeface="Calibri"/>
              </a:rPr>
              <a:t>products and/or </a:t>
            </a:r>
            <a:r>
              <a:rPr kumimoji="0" sz="1400" b="0" i="0" strike="noStrike" kern="1200" cap="none" spc="0" normalizeH="0" baseline="0" noProof="0" dirty="0">
                <a:ln>
                  <a:noFill/>
                </a:ln>
                <a:solidFill>
                  <a:prstClr val="black"/>
                </a:solidFill>
                <a:effectLst/>
                <a:uLnTx/>
                <a:uFillTx/>
                <a:latin typeface="Calibri"/>
                <a:ea typeface="+mn-ea"/>
                <a:cs typeface="Calibri"/>
              </a:rPr>
              <a:t>services </a:t>
            </a:r>
            <a:r>
              <a:rPr kumimoji="0" sz="1400" b="0" i="0" strike="noStrike" kern="1200" cap="none" spc="-10" normalizeH="0" baseline="0" noProof="0" dirty="0">
                <a:ln>
                  <a:noFill/>
                </a:ln>
                <a:solidFill>
                  <a:prstClr val="black"/>
                </a:solidFill>
                <a:effectLst/>
                <a:uLnTx/>
                <a:uFillTx/>
                <a:latin typeface="Calibri"/>
                <a:ea typeface="+mn-ea"/>
                <a:cs typeface="Calibri"/>
              </a:rPr>
              <a:t>to </a:t>
            </a:r>
            <a:r>
              <a:rPr kumimoji="0" sz="1400" b="0" i="0" strike="noStrike" kern="1200" cap="none" spc="-5" normalizeH="0" baseline="0" noProof="0" dirty="0" smtClean="0">
                <a:ln>
                  <a:noFill/>
                </a:ln>
                <a:solidFill>
                  <a:prstClr val="black"/>
                </a:solidFill>
                <a:effectLst/>
                <a:uLnTx/>
                <a:uFillTx/>
                <a:latin typeface="Calibri"/>
                <a:ea typeface="+mn-ea"/>
                <a:cs typeface="Calibri"/>
              </a:rPr>
              <a:t>be</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delivered </a:t>
            </a:r>
            <a:r>
              <a:rPr kumimoji="0" sz="1400" b="0" i="0" strike="noStrike" kern="1200" cap="none" spc="-10" normalizeH="0" baseline="0" noProof="0" dirty="0">
                <a:ln>
                  <a:noFill/>
                </a:ln>
                <a:solidFill>
                  <a:prstClr val="black"/>
                </a:solidFill>
                <a:effectLst/>
                <a:uLnTx/>
                <a:uFillTx/>
                <a:latin typeface="Calibri"/>
                <a:ea typeface="+mn-ea"/>
                <a:cs typeface="Calibri"/>
              </a:rPr>
              <a:t>pursuant to </a:t>
            </a:r>
            <a:r>
              <a:rPr kumimoji="0" sz="1400" b="0" i="0" strike="noStrike" kern="1200" cap="none" spc="-5" normalizeH="0" baseline="0" noProof="0" dirty="0">
                <a:ln>
                  <a:noFill/>
                </a:ln>
                <a:solidFill>
                  <a:prstClr val="black"/>
                </a:solidFill>
                <a:effectLst/>
                <a:uLnTx/>
                <a:uFillTx/>
                <a:latin typeface="Calibri"/>
                <a:ea typeface="+mn-ea"/>
                <a:cs typeface="Calibri"/>
              </a:rPr>
              <a:t>the </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contract</a:t>
            </a:r>
            <a:r>
              <a:rPr kumimoji="0" sz="1400" b="0" i="0" strike="noStrike" kern="1200" cap="none" spc="-5"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a:ln>
                  <a:noFill/>
                </a:ln>
                <a:solidFill>
                  <a:prstClr val="black"/>
                </a:solidFill>
                <a:effectLst/>
                <a:uLnTx/>
                <a:uFillTx/>
                <a:latin typeface="Calibri"/>
                <a:ea typeface="+mn-ea"/>
                <a:cs typeface="Calibri"/>
              </a:rPr>
              <a:t>shall be subject </a:t>
            </a:r>
            <a:r>
              <a:rPr kumimoji="0" sz="1400" b="0" i="0" strike="noStrike" kern="1200" cap="none" spc="-10" normalizeH="0" baseline="0" noProof="0" dirty="0">
                <a:ln>
                  <a:noFill/>
                </a:ln>
                <a:solidFill>
                  <a:prstClr val="black"/>
                </a:solidFill>
                <a:effectLst/>
                <a:uLnTx/>
                <a:uFillTx/>
                <a:latin typeface="Calibri"/>
                <a:ea typeface="+mn-ea"/>
                <a:cs typeface="Calibri"/>
              </a:rPr>
              <a:t>to </a:t>
            </a:r>
            <a:r>
              <a:rPr kumimoji="0" sz="1400" b="0" i="0" strike="noStrike" kern="1200" cap="none" spc="-5" normalizeH="0" baseline="0" noProof="0" dirty="0">
                <a:ln>
                  <a:noFill/>
                </a:ln>
                <a:solidFill>
                  <a:prstClr val="black"/>
                </a:solidFill>
                <a:effectLst/>
                <a:uLnTx/>
                <a:uFillTx/>
                <a:latin typeface="Calibri"/>
                <a:ea typeface="+mn-ea"/>
                <a:cs typeface="Calibri"/>
              </a:rPr>
              <a:t>final inspection and acceptance by the </a:t>
            </a:r>
            <a:r>
              <a:rPr kumimoji="0" lang="en-US" sz="1400" b="0" i="0" strike="noStrike" kern="1200" cap="none" spc="-10" normalizeH="0" baseline="0" noProof="0" dirty="0" smtClean="0">
                <a:ln>
                  <a:noFill/>
                </a:ln>
                <a:solidFill>
                  <a:prstClr val="black"/>
                </a:solidFill>
                <a:effectLst/>
                <a:uLnTx/>
                <a:uFillTx/>
                <a:latin typeface="Calibri"/>
                <a:ea typeface="+mn-ea"/>
                <a:cs typeface="Calibri"/>
              </a:rPr>
              <a:t>state</a:t>
            </a:r>
            <a:r>
              <a:rPr kumimoji="0" sz="1400" b="0" i="0" strike="noStrike" kern="1200" cap="none" spc="-10" normalizeH="0" baseline="0" noProof="0" dirty="0" smtClean="0">
                <a:ln>
                  <a:noFill/>
                </a:ln>
                <a:solidFill>
                  <a:prstClr val="black"/>
                </a:solidFill>
                <a:effectLst/>
                <a:uLnTx/>
                <a:uFillTx/>
                <a:latin typeface="Calibri"/>
                <a:ea typeface="+mn-ea"/>
                <a:cs typeface="Calibri"/>
              </a:rPr>
              <a:t> at</a:t>
            </a:r>
            <a:r>
              <a:rPr kumimoji="0" lang="en-US" sz="1400" b="0" i="0" strike="noStrike" kern="1200" cap="none" spc="-10"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destination</a:t>
            </a:r>
            <a:r>
              <a:rPr kumimoji="0" sz="1400" b="0" i="0" strike="noStrike" kern="1200" cap="none" spc="-5" normalizeH="0" baseline="0" noProof="0" dirty="0">
                <a:ln>
                  <a:noFill/>
                </a:ln>
                <a:solidFill>
                  <a:prstClr val="black"/>
                </a:solidFill>
                <a:effectLst/>
                <a:uLnTx/>
                <a:uFillTx/>
                <a:latin typeface="Calibri"/>
                <a:ea typeface="+mn-ea"/>
                <a:cs typeface="Calibri"/>
              </a:rPr>
              <a:t>. "Destination” shall mean delivered </a:t>
            </a:r>
            <a:r>
              <a:rPr kumimoji="0" sz="1400" b="0" i="0" strike="noStrike" kern="1200" cap="none" spc="-10" normalizeH="0" baseline="0" noProof="0" dirty="0">
                <a:ln>
                  <a:noFill/>
                </a:ln>
                <a:solidFill>
                  <a:prstClr val="black"/>
                </a:solidFill>
                <a:effectLst/>
                <a:uLnTx/>
                <a:uFillTx/>
                <a:latin typeface="Calibri"/>
                <a:ea typeface="+mn-ea"/>
                <a:cs typeface="Calibri"/>
              </a:rPr>
              <a:t>to </a:t>
            </a:r>
            <a:r>
              <a:rPr kumimoji="0" sz="1400" b="0" i="0" strike="noStrike" kern="1200" cap="none" spc="-5" normalizeH="0" baseline="0" noProof="0" dirty="0">
                <a:ln>
                  <a:noFill/>
                </a:ln>
                <a:solidFill>
                  <a:prstClr val="black"/>
                </a:solidFill>
                <a:effectLst/>
                <a:uLnTx/>
                <a:uFillTx/>
                <a:latin typeface="Calibri"/>
                <a:ea typeface="+mn-ea"/>
                <a:cs typeface="Calibri"/>
              </a:rPr>
              <a:t>the receiving dock or other point specified </a:t>
            </a:r>
            <a:r>
              <a:rPr kumimoji="0" sz="1400" b="0" i="0" strike="noStrike" kern="1200" cap="none" spc="0" normalizeH="0" baseline="0" noProof="0" dirty="0">
                <a:ln>
                  <a:noFill/>
                </a:ln>
                <a:solidFill>
                  <a:prstClr val="black"/>
                </a:solidFill>
                <a:effectLst/>
                <a:uLnTx/>
                <a:uFillTx/>
                <a:latin typeface="Calibri"/>
                <a:ea typeface="+mn-ea"/>
                <a:cs typeface="Calibri"/>
              </a:rPr>
              <a:t>in </a:t>
            </a:r>
            <a:r>
              <a:rPr kumimoji="0" sz="1400" b="0" i="0" strike="noStrike" kern="1200" cap="none" spc="-5" normalizeH="0" baseline="0" noProof="0" dirty="0">
                <a:ln>
                  <a:noFill/>
                </a:ln>
                <a:solidFill>
                  <a:prstClr val="black"/>
                </a:solidFill>
                <a:effectLst/>
                <a:uLnTx/>
                <a:uFillTx/>
                <a:latin typeface="Calibri"/>
                <a:ea typeface="+mn-ea"/>
                <a:cs typeface="Calibri"/>
              </a:rPr>
              <a:t>the </a:t>
            </a:r>
            <a:r>
              <a:rPr kumimoji="0" sz="1400" b="0" i="0" strike="noStrike" kern="1200" cap="none" spc="-5" normalizeH="0" baseline="0" noProof="0" dirty="0" smtClean="0">
                <a:ln>
                  <a:noFill/>
                </a:ln>
                <a:solidFill>
                  <a:prstClr val="black"/>
                </a:solidFill>
                <a:effectLst/>
                <a:uLnTx/>
                <a:uFillTx/>
                <a:latin typeface="Calibri"/>
                <a:ea typeface="+mn-ea"/>
                <a:cs typeface="Calibri"/>
              </a:rPr>
              <a:t>purchase</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 </a:t>
            </a:r>
            <a:r>
              <a:rPr kumimoji="0" sz="1400" b="0" i="0" strike="noStrike" kern="1200" cap="none" spc="-30" normalizeH="0" baseline="0" noProof="0" dirty="0" smtClean="0">
                <a:ln>
                  <a:noFill/>
                </a:ln>
                <a:solidFill>
                  <a:prstClr val="black"/>
                </a:solidFill>
                <a:effectLst/>
                <a:uLnTx/>
                <a:uFillTx/>
                <a:latin typeface="Calibri"/>
                <a:ea typeface="+mn-ea"/>
                <a:cs typeface="Calibri"/>
              </a:rPr>
              <a:t>order</a:t>
            </a:r>
            <a:r>
              <a:rPr kumimoji="0" sz="1400" b="0" i="0" strike="noStrike" kern="1200" cap="none" spc="-30" normalizeH="0" baseline="0" noProof="0" dirty="0">
                <a:ln>
                  <a:noFill/>
                </a:ln>
                <a:solidFill>
                  <a:prstClr val="black"/>
                </a:solidFill>
                <a:effectLst/>
                <a:uLnTx/>
                <a:uFillTx/>
                <a:latin typeface="Calibri"/>
                <a:ea typeface="+mn-ea"/>
                <a:cs typeface="Calibri"/>
              </a:rPr>
              <a:t>. </a:t>
            </a:r>
            <a:r>
              <a:rPr kumimoji="0" sz="1400" b="0" i="0" strike="noStrike" kern="1200" cap="none" spc="-5" normalizeH="0" baseline="0" noProof="0" dirty="0">
                <a:ln>
                  <a:noFill/>
                </a:ln>
                <a:solidFill>
                  <a:prstClr val="black"/>
                </a:solidFill>
                <a:effectLst/>
                <a:uLnTx/>
                <a:uFillTx/>
                <a:latin typeface="Calibri"/>
                <a:ea typeface="+mn-ea"/>
                <a:cs typeface="Calibri"/>
              </a:rPr>
              <a:t>The </a:t>
            </a:r>
            <a:r>
              <a:rPr kumimoji="0" lang="en-US" sz="1400" b="0" i="0" strike="noStrike" kern="1200" cap="none" spc="-10" normalizeH="0" baseline="0" noProof="0" dirty="0" smtClean="0">
                <a:ln>
                  <a:noFill/>
                </a:ln>
                <a:solidFill>
                  <a:prstClr val="black"/>
                </a:solidFill>
                <a:effectLst/>
                <a:uLnTx/>
                <a:uFillTx/>
                <a:latin typeface="Calibri"/>
                <a:ea typeface="+mn-ea"/>
                <a:cs typeface="Calibri"/>
              </a:rPr>
              <a:t>state</a:t>
            </a:r>
            <a:r>
              <a:rPr kumimoji="0" sz="1400" b="0" i="0" strike="noStrike" kern="1200" cap="none" spc="-10"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a:ln>
                  <a:noFill/>
                </a:ln>
                <a:solidFill>
                  <a:prstClr val="black"/>
                </a:solidFill>
                <a:effectLst/>
                <a:uLnTx/>
                <a:uFillTx/>
                <a:latin typeface="Calibri"/>
                <a:ea typeface="+mn-ea"/>
                <a:cs typeface="Calibri"/>
              </a:rPr>
              <a:t>assumes no responsibility </a:t>
            </a:r>
            <a:r>
              <a:rPr kumimoji="0" sz="1400" b="0" i="0" strike="noStrike" kern="1200" cap="none" spc="-15" normalizeH="0" baseline="0" noProof="0" dirty="0">
                <a:ln>
                  <a:noFill/>
                </a:ln>
                <a:solidFill>
                  <a:prstClr val="black"/>
                </a:solidFill>
                <a:effectLst/>
                <a:uLnTx/>
                <a:uFillTx/>
                <a:latin typeface="Calibri"/>
                <a:ea typeface="+mn-ea"/>
                <a:cs typeface="Calibri"/>
              </a:rPr>
              <a:t>for </a:t>
            </a:r>
            <a:r>
              <a:rPr kumimoji="0" sz="1400" b="0" i="0" strike="noStrike" kern="1200" cap="none" spc="-10" normalizeH="0" baseline="0" noProof="0" dirty="0">
                <a:ln>
                  <a:noFill/>
                </a:ln>
                <a:solidFill>
                  <a:prstClr val="black"/>
                </a:solidFill>
                <a:effectLst/>
                <a:uLnTx/>
                <a:uFillTx/>
                <a:latin typeface="Calibri"/>
                <a:ea typeface="+mn-ea"/>
                <a:cs typeface="Calibri"/>
              </a:rPr>
              <a:t>goods </a:t>
            </a:r>
            <a:r>
              <a:rPr kumimoji="0" sz="1400" b="0" i="0" strike="noStrike" kern="1200" cap="none" spc="-5" normalizeH="0" baseline="0" noProof="0" dirty="0">
                <a:ln>
                  <a:noFill/>
                </a:ln>
                <a:solidFill>
                  <a:prstClr val="black"/>
                </a:solidFill>
                <a:effectLst/>
                <a:uLnTx/>
                <a:uFillTx/>
                <a:latin typeface="Calibri"/>
                <a:ea typeface="+mn-ea"/>
                <a:cs typeface="Calibri"/>
              </a:rPr>
              <a:t>until accepted by the </a:t>
            </a:r>
            <a:r>
              <a:rPr kumimoji="0" lang="en-US" sz="1400" b="0" i="0" strike="noStrike" kern="1200" cap="none" spc="-10" normalizeH="0" baseline="0" noProof="0" dirty="0" smtClean="0">
                <a:ln>
                  <a:noFill/>
                </a:ln>
                <a:solidFill>
                  <a:prstClr val="black"/>
                </a:solidFill>
                <a:effectLst/>
                <a:uLnTx/>
                <a:uFillTx/>
                <a:latin typeface="Calibri"/>
                <a:ea typeface="+mn-ea"/>
                <a:cs typeface="Calibri"/>
              </a:rPr>
              <a:t>state</a:t>
            </a:r>
            <a:r>
              <a:rPr kumimoji="0" sz="1400" b="0" i="0" strike="noStrike" kern="1200" cap="none" spc="-10" normalizeH="0" baseline="0" noProof="0" dirty="0" smtClean="0">
                <a:ln>
                  <a:noFill/>
                </a:ln>
                <a:solidFill>
                  <a:prstClr val="black"/>
                </a:solidFill>
                <a:effectLst/>
                <a:uLnTx/>
                <a:uFillTx/>
                <a:latin typeface="Calibri"/>
                <a:ea typeface="+mn-ea"/>
                <a:cs typeface="Calibri"/>
              </a:rPr>
              <a:t> </a:t>
            </a:r>
            <a:r>
              <a:rPr kumimoji="0" sz="1400" b="0" i="0" strike="noStrike" kern="1200" cap="none" spc="-10" normalizeH="0" baseline="0" noProof="0" dirty="0">
                <a:ln>
                  <a:noFill/>
                </a:ln>
                <a:solidFill>
                  <a:prstClr val="black"/>
                </a:solidFill>
                <a:effectLst/>
                <a:uLnTx/>
                <a:uFillTx/>
                <a:latin typeface="Calibri"/>
                <a:ea typeface="+mn-ea"/>
                <a:cs typeface="Calibri"/>
              </a:rPr>
              <a:t>at </a:t>
            </a:r>
            <a:r>
              <a:rPr kumimoji="0" sz="1400" b="0" i="0" strike="noStrike" kern="1200" cap="none" spc="-5" normalizeH="0" baseline="0" noProof="0" dirty="0">
                <a:ln>
                  <a:noFill/>
                </a:ln>
                <a:solidFill>
                  <a:prstClr val="black"/>
                </a:solidFill>
                <a:effectLst/>
                <a:uLnTx/>
                <a:uFillTx/>
                <a:latin typeface="Calibri"/>
                <a:ea typeface="+mn-ea"/>
                <a:cs typeface="Calibri"/>
              </a:rPr>
              <a:t>the receiving point </a:t>
            </a:r>
            <a:r>
              <a:rPr kumimoji="0" sz="1400" b="0" i="0" strike="noStrike" kern="1200" cap="none" spc="0" normalizeH="0" baseline="0" noProof="0" dirty="0">
                <a:ln>
                  <a:noFill/>
                </a:ln>
                <a:solidFill>
                  <a:prstClr val="black"/>
                </a:solidFill>
                <a:effectLst/>
                <a:uLnTx/>
                <a:uFillTx/>
                <a:latin typeface="Calibri"/>
                <a:ea typeface="+mn-ea"/>
                <a:cs typeface="Calibri"/>
              </a:rPr>
              <a:t>in </a:t>
            </a:r>
            <a:r>
              <a:rPr kumimoji="0" sz="1400" b="0" i="0" strike="noStrike" kern="1200" cap="none" spc="-10" normalizeH="0" baseline="0" noProof="0" dirty="0" smtClean="0">
                <a:ln>
                  <a:noFill/>
                </a:ln>
                <a:solidFill>
                  <a:prstClr val="black"/>
                </a:solidFill>
                <a:effectLst/>
                <a:uLnTx/>
                <a:uFillTx/>
                <a:latin typeface="Calibri"/>
                <a:ea typeface="+mn-ea"/>
                <a:cs typeface="Calibri"/>
              </a:rPr>
              <a:t>good</a:t>
            </a:r>
            <a:r>
              <a:rPr kumimoji="0" lang="en-US" sz="1400" b="0" i="0" strike="noStrike" kern="1200" cap="none" spc="-10"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condition</a:t>
            </a:r>
            <a:r>
              <a:rPr kumimoji="0" sz="1400" b="0" i="0" strike="noStrike" kern="1200" cap="none" spc="-5" normalizeH="0" baseline="0" noProof="0" dirty="0">
                <a:ln>
                  <a:noFill/>
                </a:ln>
                <a:solidFill>
                  <a:prstClr val="black"/>
                </a:solidFill>
                <a:effectLst/>
                <a:uLnTx/>
                <a:uFillTx/>
                <a:latin typeface="Calibri"/>
                <a:ea typeface="+mn-ea"/>
                <a:cs typeface="Calibri"/>
              </a:rPr>
              <a:t>. </a:t>
            </a:r>
            <a:r>
              <a:rPr kumimoji="0" sz="1400" b="0" i="0" strike="noStrike" kern="1200" cap="none" spc="0" normalizeH="0" baseline="0" noProof="0" dirty="0">
                <a:ln>
                  <a:noFill/>
                </a:ln>
                <a:solidFill>
                  <a:prstClr val="black"/>
                </a:solidFill>
                <a:effectLst/>
                <a:uLnTx/>
                <a:uFillTx/>
                <a:latin typeface="Calibri"/>
                <a:ea typeface="+mn-ea"/>
                <a:cs typeface="Calibri"/>
              </a:rPr>
              <a:t>Title </a:t>
            </a:r>
            <a:r>
              <a:rPr kumimoji="0" sz="1400" b="0" i="0" strike="noStrike" kern="1200" cap="none" spc="-5" normalizeH="0" baseline="0" noProof="0" dirty="0">
                <a:ln>
                  <a:noFill/>
                </a:ln>
                <a:solidFill>
                  <a:prstClr val="black"/>
                </a:solidFill>
                <a:effectLst/>
                <a:uLnTx/>
                <a:uFillTx/>
                <a:latin typeface="Calibri"/>
                <a:ea typeface="+mn-ea"/>
                <a:cs typeface="Calibri"/>
              </a:rPr>
              <a:t>and </a:t>
            </a:r>
            <a:r>
              <a:rPr kumimoji="0" sz="1400" b="0" i="0" strike="noStrike" kern="1200" cap="none" spc="0" normalizeH="0" baseline="0" noProof="0" dirty="0">
                <a:ln>
                  <a:noFill/>
                </a:ln>
                <a:solidFill>
                  <a:prstClr val="black"/>
                </a:solidFill>
                <a:effectLst/>
                <a:uLnTx/>
                <a:uFillTx/>
                <a:latin typeface="Calibri"/>
                <a:ea typeface="+mn-ea"/>
                <a:cs typeface="Calibri"/>
              </a:rPr>
              <a:t>risk </a:t>
            </a:r>
            <a:r>
              <a:rPr kumimoji="0" sz="1400" b="0" i="0" strike="noStrike" kern="1200" cap="none" spc="-5" normalizeH="0" baseline="0" noProof="0" dirty="0">
                <a:ln>
                  <a:noFill/>
                </a:ln>
                <a:solidFill>
                  <a:prstClr val="black"/>
                </a:solidFill>
                <a:effectLst/>
                <a:uLnTx/>
                <a:uFillTx/>
                <a:latin typeface="Calibri"/>
                <a:ea typeface="+mn-ea"/>
                <a:cs typeface="Calibri"/>
              </a:rPr>
              <a:t>of loss or damage </a:t>
            </a:r>
            <a:r>
              <a:rPr kumimoji="0" sz="1400" b="0" i="0" strike="noStrike" kern="1200" cap="none" spc="-10" normalizeH="0" baseline="0" noProof="0" dirty="0">
                <a:ln>
                  <a:noFill/>
                </a:ln>
                <a:solidFill>
                  <a:prstClr val="black"/>
                </a:solidFill>
                <a:effectLst/>
                <a:uLnTx/>
                <a:uFillTx/>
                <a:latin typeface="Calibri"/>
                <a:ea typeface="+mn-ea"/>
                <a:cs typeface="Calibri"/>
              </a:rPr>
              <a:t>to </a:t>
            </a:r>
            <a:r>
              <a:rPr kumimoji="0" sz="1400" b="0" i="0" strike="noStrike" kern="1200" cap="none" spc="0" normalizeH="0" baseline="0" noProof="0" dirty="0">
                <a:ln>
                  <a:noFill/>
                </a:ln>
                <a:solidFill>
                  <a:prstClr val="black"/>
                </a:solidFill>
                <a:effectLst/>
                <a:uLnTx/>
                <a:uFillTx/>
                <a:latin typeface="Calibri"/>
                <a:ea typeface="+mn-ea"/>
                <a:cs typeface="Calibri"/>
              </a:rPr>
              <a:t>all </a:t>
            </a:r>
            <a:r>
              <a:rPr kumimoji="0" sz="1400" b="0" i="0" strike="noStrike" kern="1200" cap="none" spc="-5" normalizeH="0" baseline="0" noProof="0" dirty="0">
                <a:ln>
                  <a:noFill/>
                </a:ln>
                <a:solidFill>
                  <a:prstClr val="black"/>
                </a:solidFill>
                <a:effectLst/>
                <a:uLnTx/>
                <a:uFillTx/>
                <a:latin typeface="Calibri"/>
                <a:ea typeface="+mn-ea"/>
                <a:cs typeface="Calibri"/>
              </a:rPr>
              <a:t>items </a:t>
            </a:r>
            <a:r>
              <a:rPr kumimoji="0" sz="1400" b="0" i="0" strike="noStrike" kern="1200" cap="none" spc="0" normalizeH="0" baseline="0" noProof="0" dirty="0">
                <a:ln>
                  <a:noFill/>
                </a:ln>
                <a:solidFill>
                  <a:prstClr val="black"/>
                </a:solidFill>
                <a:effectLst/>
                <a:uLnTx/>
                <a:uFillTx/>
                <a:latin typeface="Calibri"/>
                <a:ea typeface="+mn-ea"/>
                <a:cs typeface="Calibri"/>
              </a:rPr>
              <a:t>shall be the </a:t>
            </a:r>
            <a:r>
              <a:rPr kumimoji="0" sz="1400" b="0" i="0" strike="noStrike" kern="1200" cap="none" spc="-5" normalizeH="0" baseline="0" noProof="0" dirty="0">
                <a:ln>
                  <a:noFill/>
                </a:ln>
                <a:solidFill>
                  <a:prstClr val="black"/>
                </a:solidFill>
                <a:effectLst/>
                <a:uLnTx/>
                <a:uFillTx/>
                <a:latin typeface="Calibri"/>
                <a:ea typeface="+mn-ea"/>
                <a:cs typeface="Calibri"/>
              </a:rPr>
              <a:t>responsibility of </a:t>
            </a:r>
            <a:r>
              <a:rPr kumimoji="0" sz="1400" b="0" i="0" strike="noStrike" kern="1200" cap="none" spc="0" normalizeH="0" baseline="0" noProof="0" dirty="0">
                <a:ln>
                  <a:noFill/>
                </a:ln>
                <a:solidFill>
                  <a:prstClr val="black"/>
                </a:solidFill>
                <a:effectLst/>
                <a:uLnTx/>
                <a:uFillTx/>
                <a:latin typeface="Calibri"/>
                <a:ea typeface="+mn-ea"/>
                <a:cs typeface="Calibri"/>
              </a:rPr>
              <a:t>the </a:t>
            </a:r>
            <a:r>
              <a:rPr kumimoji="0" sz="1400" b="0" i="0" strike="noStrike" kern="1200" cap="none" spc="-5" normalizeH="0" baseline="0" noProof="0" dirty="0">
                <a:ln>
                  <a:noFill/>
                </a:ln>
                <a:solidFill>
                  <a:prstClr val="black"/>
                </a:solidFill>
                <a:effectLst/>
                <a:uLnTx/>
                <a:uFillTx/>
                <a:latin typeface="Calibri"/>
                <a:ea typeface="+mn-ea"/>
                <a:cs typeface="Calibri"/>
              </a:rPr>
              <a:t>supplier until </a:t>
            </a:r>
            <a:r>
              <a:rPr kumimoji="0" sz="1400" b="0" i="0" strike="noStrike" kern="1200" cap="none" spc="-5" normalizeH="0" baseline="0" noProof="0" dirty="0" smtClean="0">
                <a:ln>
                  <a:noFill/>
                </a:ln>
                <a:solidFill>
                  <a:prstClr val="black"/>
                </a:solidFill>
                <a:effectLst/>
                <a:uLnTx/>
                <a:uFillTx/>
                <a:latin typeface="Calibri"/>
                <a:ea typeface="+mn-ea"/>
                <a:cs typeface="Calibri"/>
              </a:rPr>
              <a:t>accepted</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by </a:t>
            </a:r>
            <a:r>
              <a:rPr kumimoji="0" sz="1400" b="0" i="0" strike="noStrike" kern="1200" cap="none" spc="-5" normalizeH="0" baseline="0" noProof="0" dirty="0">
                <a:ln>
                  <a:noFill/>
                </a:ln>
                <a:solidFill>
                  <a:prstClr val="black"/>
                </a:solidFill>
                <a:effectLst/>
                <a:uLnTx/>
                <a:uFillTx/>
                <a:latin typeface="Calibri"/>
                <a:ea typeface="+mn-ea"/>
                <a:cs typeface="Calibri"/>
              </a:rPr>
              <a:t>the receiving </a:t>
            </a:r>
            <a:r>
              <a:rPr kumimoji="0" sz="1400" b="0" i="0" strike="noStrike" kern="1200" cap="none" spc="-15" normalizeH="0" baseline="0" noProof="0" dirty="0">
                <a:ln>
                  <a:noFill/>
                </a:ln>
                <a:solidFill>
                  <a:prstClr val="black"/>
                </a:solidFill>
                <a:effectLst/>
                <a:uLnTx/>
                <a:uFillTx/>
                <a:latin typeface="Calibri"/>
                <a:ea typeface="+mn-ea"/>
                <a:cs typeface="Calibri"/>
              </a:rPr>
              <a:t>agency. </a:t>
            </a:r>
            <a:r>
              <a:rPr kumimoji="0" sz="1400" b="0" i="0" strike="noStrike" kern="1200" cap="none" spc="-5" normalizeH="0" baseline="0" noProof="0" dirty="0">
                <a:ln>
                  <a:noFill/>
                </a:ln>
                <a:solidFill>
                  <a:prstClr val="black"/>
                </a:solidFill>
                <a:effectLst/>
                <a:uLnTx/>
                <a:uFillTx/>
                <a:latin typeface="Calibri"/>
                <a:ea typeface="+mn-ea"/>
                <a:cs typeface="Calibri"/>
              </a:rPr>
              <a:t>The supplier(s) </a:t>
            </a:r>
            <a:r>
              <a:rPr kumimoji="0" sz="1400" b="0" i="0" strike="noStrike" kern="1200" cap="none" spc="-10" normalizeH="0" baseline="0" noProof="0" dirty="0">
                <a:ln>
                  <a:noFill/>
                </a:ln>
                <a:solidFill>
                  <a:prstClr val="black"/>
                </a:solidFill>
                <a:effectLst/>
                <a:uLnTx/>
                <a:uFillTx/>
                <a:latin typeface="Calibri"/>
                <a:ea typeface="+mn-ea"/>
                <a:cs typeface="Calibri"/>
              </a:rPr>
              <a:t>awarded </a:t>
            </a:r>
            <a:r>
              <a:rPr kumimoji="0" sz="1400" b="0" i="0" strike="noStrike" kern="1200" cap="none" spc="-5" normalizeH="0" baseline="0" noProof="0" dirty="0">
                <a:ln>
                  <a:noFill/>
                </a:ln>
                <a:solidFill>
                  <a:prstClr val="black"/>
                </a:solidFill>
                <a:effectLst/>
                <a:uLnTx/>
                <a:uFillTx/>
                <a:latin typeface="Calibri"/>
                <a:ea typeface="+mn-ea"/>
                <a:cs typeface="Calibri"/>
              </a:rPr>
              <a:t>the </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contract</a:t>
            </a:r>
            <a:r>
              <a:rPr kumimoji="0" sz="1400" b="0" i="0" strike="noStrike" kern="1200" cap="none" spc="-5"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a:ln>
                  <a:noFill/>
                </a:ln>
                <a:solidFill>
                  <a:prstClr val="black"/>
                </a:solidFill>
                <a:effectLst/>
                <a:uLnTx/>
                <a:uFillTx/>
                <a:latin typeface="Calibri"/>
                <a:ea typeface="+mn-ea"/>
                <a:cs typeface="Calibri"/>
              </a:rPr>
              <a:t>shall be responsible </a:t>
            </a:r>
            <a:r>
              <a:rPr kumimoji="0" sz="1400" b="0" i="0" strike="noStrike" kern="1200" cap="none" spc="-15" normalizeH="0" baseline="0" noProof="0" dirty="0">
                <a:ln>
                  <a:noFill/>
                </a:ln>
                <a:solidFill>
                  <a:prstClr val="black"/>
                </a:solidFill>
                <a:effectLst/>
                <a:uLnTx/>
                <a:uFillTx/>
                <a:latin typeface="Calibri"/>
                <a:ea typeface="+mn-ea"/>
                <a:cs typeface="Calibri"/>
              </a:rPr>
              <a:t>for </a:t>
            </a:r>
            <a:r>
              <a:rPr kumimoji="0" sz="1400" b="0" i="0" strike="noStrike" kern="1200" cap="none" spc="-5" normalizeH="0" baseline="0" noProof="0" dirty="0">
                <a:ln>
                  <a:noFill/>
                </a:ln>
                <a:solidFill>
                  <a:prstClr val="black"/>
                </a:solidFill>
                <a:effectLst/>
                <a:uLnTx/>
                <a:uFillTx/>
                <a:latin typeface="Calibri"/>
                <a:ea typeface="+mn-ea"/>
                <a:cs typeface="Calibri"/>
              </a:rPr>
              <a:t>filing, processing, </a:t>
            </a:r>
            <a:r>
              <a:rPr kumimoji="0" sz="1400" b="0" i="0" strike="noStrike" kern="1200" cap="none" spc="-5" normalizeH="0" baseline="0" noProof="0" dirty="0" smtClean="0">
                <a:ln>
                  <a:noFill/>
                </a:ln>
                <a:solidFill>
                  <a:prstClr val="black"/>
                </a:solidFill>
                <a:effectLst/>
                <a:uLnTx/>
                <a:uFillTx/>
                <a:latin typeface="Calibri"/>
                <a:ea typeface="+mn-ea"/>
                <a:cs typeface="Calibri"/>
              </a:rPr>
              <a:t>and</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collecting </a:t>
            </a:r>
            <a:r>
              <a:rPr kumimoji="0" sz="1400" b="0" i="0" strike="noStrike" kern="1200" cap="none" spc="-10" normalizeH="0" baseline="0" noProof="0" dirty="0">
                <a:ln>
                  <a:noFill/>
                </a:ln>
                <a:solidFill>
                  <a:prstClr val="black"/>
                </a:solidFill>
                <a:effectLst/>
                <a:uLnTx/>
                <a:uFillTx/>
                <a:latin typeface="Calibri"/>
                <a:ea typeface="+mn-ea"/>
                <a:cs typeface="Calibri"/>
              </a:rPr>
              <a:t>any </a:t>
            </a:r>
            <a:r>
              <a:rPr kumimoji="0" sz="1400" b="0" i="0" strike="noStrike" kern="1200" cap="none" spc="-5" normalizeH="0" baseline="0" noProof="0" dirty="0">
                <a:ln>
                  <a:noFill/>
                </a:ln>
                <a:solidFill>
                  <a:prstClr val="black"/>
                </a:solidFill>
                <a:effectLst/>
                <a:uLnTx/>
                <a:uFillTx/>
                <a:latin typeface="Calibri"/>
                <a:ea typeface="+mn-ea"/>
                <a:cs typeface="Calibri"/>
              </a:rPr>
              <a:t>and </a:t>
            </a:r>
            <a:r>
              <a:rPr kumimoji="0" sz="1400" b="0" i="0" strike="noStrike" kern="1200" cap="none" spc="0" normalizeH="0" baseline="0" noProof="0" dirty="0">
                <a:ln>
                  <a:noFill/>
                </a:ln>
                <a:solidFill>
                  <a:prstClr val="black"/>
                </a:solidFill>
                <a:effectLst/>
                <a:uLnTx/>
                <a:uFillTx/>
                <a:latin typeface="Calibri"/>
                <a:ea typeface="+mn-ea"/>
                <a:cs typeface="Calibri"/>
              </a:rPr>
              <a:t>all </a:t>
            </a:r>
            <a:r>
              <a:rPr kumimoji="0" sz="1400" b="0" i="0" strike="noStrike" kern="1200" cap="none" spc="-5" normalizeH="0" baseline="0" noProof="0" dirty="0">
                <a:ln>
                  <a:noFill/>
                </a:ln>
                <a:solidFill>
                  <a:prstClr val="black"/>
                </a:solidFill>
                <a:effectLst/>
                <a:uLnTx/>
                <a:uFillTx/>
                <a:latin typeface="Calibri"/>
                <a:ea typeface="+mn-ea"/>
                <a:cs typeface="Calibri"/>
              </a:rPr>
              <a:t>damage </a:t>
            </a:r>
            <a:r>
              <a:rPr kumimoji="0" sz="1400" b="0" i="0" strike="noStrike" kern="1200" cap="none" spc="0" normalizeH="0" baseline="0" noProof="0" dirty="0">
                <a:ln>
                  <a:noFill/>
                </a:ln>
                <a:solidFill>
                  <a:prstClr val="black"/>
                </a:solidFill>
                <a:effectLst/>
                <a:uLnTx/>
                <a:uFillTx/>
                <a:latin typeface="Calibri"/>
                <a:ea typeface="+mn-ea"/>
                <a:cs typeface="Calibri"/>
              </a:rPr>
              <a:t>claims </a:t>
            </a:r>
            <a:r>
              <a:rPr kumimoji="0" sz="1400" b="0" i="0" strike="noStrike" kern="1200" cap="none" spc="-5" normalizeH="0" baseline="0" noProof="0" dirty="0">
                <a:ln>
                  <a:noFill/>
                </a:ln>
                <a:solidFill>
                  <a:prstClr val="black"/>
                </a:solidFill>
                <a:effectLst/>
                <a:uLnTx/>
                <a:uFillTx/>
                <a:latin typeface="Calibri"/>
                <a:ea typeface="+mn-ea"/>
                <a:cs typeface="Calibri"/>
              </a:rPr>
              <a:t>accruing prior </a:t>
            </a:r>
            <a:r>
              <a:rPr kumimoji="0" sz="1400" b="0" i="0" strike="noStrike" kern="1200" cap="none" spc="-10" normalizeH="0" baseline="0" noProof="0" dirty="0">
                <a:ln>
                  <a:noFill/>
                </a:ln>
                <a:solidFill>
                  <a:prstClr val="black"/>
                </a:solidFill>
                <a:effectLst/>
                <a:uLnTx/>
                <a:uFillTx/>
                <a:latin typeface="Calibri"/>
                <a:ea typeface="+mn-ea"/>
                <a:cs typeface="Calibri"/>
              </a:rPr>
              <a:t>to</a:t>
            </a:r>
            <a:r>
              <a:rPr kumimoji="0" sz="1400" b="0" i="0" strike="noStrike" kern="1200" cap="none" spc="90" normalizeH="0" baseline="0" noProof="0" dirty="0">
                <a:ln>
                  <a:noFill/>
                </a:ln>
                <a:solidFill>
                  <a:prstClr val="black"/>
                </a:solidFill>
                <a:effectLst/>
                <a:uLnTx/>
                <a:uFillTx/>
                <a:latin typeface="Calibri"/>
                <a:ea typeface="+mn-ea"/>
                <a:cs typeface="Calibri"/>
              </a:rPr>
              <a:t> </a:t>
            </a:r>
            <a:r>
              <a:rPr kumimoji="0" sz="1400" b="0" i="0" strike="noStrike" kern="1200" cap="none" spc="-5" normalizeH="0" baseline="0" noProof="0" dirty="0">
                <a:ln>
                  <a:noFill/>
                </a:ln>
                <a:solidFill>
                  <a:prstClr val="black"/>
                </a:solidFill>
                <a:effectLst/>
                <a:uLnTx/>
                <a:uFillTx/>
                <a:latin typeface="Calibri"/>
                <a:ea typeface="+mn-ea"/>
                <a:cs typeface="Calibri"/>
              </a:rPr>
              <a:t>acceptance.</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346075" marR="291465" lvl="1" indent="-346075" algn="l" defTabSz="914400" rtl="0" eaLnBrk="1" fontAlgn="auto" latinLnBrk="0" hangingPunct="1">
              <a:spcBef>
                <a:spcPts val="600"/>
              </a:spcBef>
              <a:spcAft>
                <a:spcPts val="0"/>
              </a:spcAft>
              <a:buClrTx/>
              <a:buSzTx/>
              <a:buFont typeface="Arial"/>
              <a:buChar char="•"/>
              <a:defRPr/>
            </a:pPr>
            <a:r>
              <a:rPr kumimoji="0" sz="1400" b="0" i="0" strike="noStrike" kern="1200" cap="none" spc="0" normalizeH="0" baseline="0" noProof="0" dirty="0">
                <a:ln>
                  <a:noFill/>
                </a:ln>
                <a:solidFill>
                  <a:prstClr val="black"/>
                </a:solidFill>
                <a:effectLst/>
                <a:uLnTx/>
                <a:uFillTx/>
                <a:latin typeface="Calibri"/>
                <a:ea typeface="+mn-ea"/>
                <a:cs typeface="Calibri"/>
              </a:rPr>
              <a:t>A.17.2. </a:t>
            </a:r>
            <a:r>
              <a:rPr kumimoji="0" sz="1400" b="0" i="0" strike="noStrike" kern="1200" cap="none" spc="-5" normalizeH="0" baseline="0" noProof="0" dirty="0">
                <a:ln>
                  <a:noFill/>
                </a:ln>
                <a:solidFill>
                  <a:prstClr val="black"/>
                </a:solidFill>
                <a:effectLst/>
                <a:uLnTx/>
                <a:uFillTx/>
                <a:latin typeface="Calibri"/>
                <a:ea typeface="+mn-ea"/>
                <a:cs typeface="Calibri"/>
              </a:rPr>
              <a:t>Supplier(s) </a:t>
            </a:r>
            <a:r>
              <a:rPr kumimoji="0" sz="1400" b="0" i="0" strike="noStrike" kern="1200" cap="none" spc="-10" normalizeH="0" baseline="0" noProof="0" dirty="0">
                <a:ln>
                  <a:noFill/>
                </a:ln>
                <a:solidFill>
                  <a:prstClr val="black"/>
                </a:solidFill>
                <a:effectLst/>
                <a:uLnTx/>
                <a:uFillTx/>
                <a:latin typeface="Calibri"/>
                <a:ea typeface="+mn-ea"/>
                <a:cs typeface="Calibri"/>
              </a:rPr>
              <a:t>awarded </a:t>
            </a:r>
            <a:r>
              <a:rPr kumimoji="0" sz="1400" b="0" i="0" strike="noStrike" kern="1200" cap="none" spc="-5" normalizeH="0" baseline="0" noProof="0" dirty="0">
                <a:ln>
                  <a:noFill/>
                </a:ln>
                <a:solidFill>
                  <a:prstClr val="black"/>
                </a:solidFill>
                <a:effectLst/>
                <a:uLnTx/>
                <a:uFillTx/>
                <a:latin typeface="Calibri"/>
                <a:ea typeface="+mn-ea"/>
                <a:cs typeface="Calibri"/>
              </a:rPr>
              <a:t>the </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contract</a:t>
            </a:r>
            <a:r>
              <a:rPr kumimoji="0" sz="1400" b="0" i="0" strike="noStrike" kern="1200" cap="none" spc="-5"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a:ln>
                  <a:noFill/>
                </a:ln>
                <a:solidFill>
                  <a:prstClr val="black"/>
                </a:solidFill>
                <a:effectLst/>
                <a:uLnTx/>
                <a:uFillTx/>
                <a:latin typeface="Calibri"/>
                <a:ea typeface="+mn-ea"/>
                <a:cs typeface="Calibri"/>
              </a:rPr>
              <a:t>shall be required </a:t>
            </a:r>
            <a:r>
              <a:rPr kumimoji="0" sz="1400" b="0" i="0" strike="noStrike" kern="1200" cap="none" spc="-10" normalizeH="0" baseline="0" noProof="0" dirty="0">
                <a:ln>
                  <a:noFill/>
                </a:ln>
                <a:solidFill>
                  <a:prstClr val="black"/>
                </a:solidFill>
                <a:effectLst/>
                <a:uLnTx/>
                <a:uFillTx/>
                <a:latin typeface="Calibri"/>
                <a:ea typeface="+mn-ea"/>
                <a:cs typeface="Calibri"/>
              </a:rPr>
              <a:t>to </a:t>
            </a:r>
            <a:r>
              <a:rPr kumimoji="0" sz="1400" b="0" i="0" strike="noStrike" kern="1200" cap="none" spc="-5" normalizeH="0" baseline="0" noProof="0" dirty="0">
                <a:ln>
                  <a:noFill/>
                </a:ln>
                <a:solidFill>
                  <a:prstClr val="black"/>
                </a:solidFill>
                <a:effectLst/>
                <a:uLnTx/>
                <a:uFillTx/>
                <a:latin typeface="Calibri"/>
                <a:ea typeface="+mn-ea"/>
                <a:cs typeface="Calibri"/>
              </a:rPr>
              <a:t>deliver products and </a:t>
            </a:r>
            <a:r>
              <a:rPr kumimoji="0" sz="1400" b="0" i="0" strike="noStrike" kern="1200" cap="none" spc="0" normalizeH="0" baseline="0" noProof="0" dirty="0">
                <a:ln>
                  <a:noFill/>
                </a:ln>
                <a:solidFill>
                  <a:prstClr val="black"/>
                </a:solidFill>
                <a:effectLst/>
                <a:uLnTx/>
                <a:uFillTx/>
                <a:latin typeface="Calibri"/>
                <a:ea typeface="+mn-ea"/>
                <a:cs typeface="Calibri"/>
              </a:rPr>
              <a:t>services as </a:t>
            </a:r>
            <a:r>
              <a:rPr kumimoji="0" sz="1400" b="0" i="0" strike="noStrike" kern="1200" cap="none" spc="-5" normalizeH="0" baseline="0" noProof="0" dirty="0">
                <a:ln>
                  <a:noFill/>
                </a:ln>
                <a:solidFill>
                  <a:prstClr val="black"/>
                </a:solidFill>
                <a:effectLst/>
                <a:uLnTx/>
                <a:uFillTx/>
                <a:latin typeface="Calibri"/>
                <a:ea typeface="+mn-ea"/>
                <a:cs typeface="Calibri"/>
              </a:rPr>
              <a:t>bid on </a:t>
            </a:r>
            <a:r>
              <a:rPr kumimoji="0" sz="1400" b="0" i="0" strike="noStrike" kern="1200" cap="none" spc="-5" normalizeH="0" baseline="0" noProof="0" dirty="0" smtClean="0">
                <a:ln>
                  <a:noFill/>
                </a:ln>
                <a:solidFill>
                  <a:prstClr val="black"/>
                </a:solidFill>
                <a:effectLst/>
                <a:uLnTx/>
                <a:uFillTx/>
                <a:latin typeface="Calibri"/>
                <a:ea typeface="+mn-ea"/>
                <a:cs typeface="Calibri"/>
              </a:rPr>
              <a:t>or</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 </a:t>
            </a:r>
            <a:r>
              <a:rPr kumimoji="0" sz="1400" b="0" i="0" strike="noStrike" kern="1200" cap="none" spc="-15" normalizeH="0" baseline="0" noProof="0" dirty="0" smtClean="0">
                <a:ln>
                  <a:noFill/>
                </a:ln>
                <a:solidFill>
                  <a:prstClr val="black"/>
                </a:solidFill>
                <a:effectLst/>
                <a:uLnTx/>
                <a:uFillTx/>
                <a:latin typeface="Calibri"/>
                <a:ea typeface="+mn-ea"/>
                <a:cs typeface="Calibri"/>
              </a:rPr>
              <a:t>before </a:t>
            </a:r>
            <a:r>
              <a:rPr kumimoji="0" sz="1400" b="0" i="0" strike="noStrike" kern="1200" cap="none" spc="-5" normalizeH="0" baseline="0" noProof="0" dirty="0">
                <a:ln>
                  <a:noFill/>
                </a:ln>
                <a:solidFill>
                  <a:prstClr val="black"/>
                </a:solidFill>
                <a:effectLst/>
                <a:uLnTx/>
                <a:uFillTx/>
                <a:latin typeface="Calibri"/>
                <a:ea typeface="+mn-ea"/>
                <a:cs typeface="Calibri"/>
              </a:rPr>
              <a:t>the required </a:t>
            </a:r>
            <a:r>
              <a:rPr kumimoji="0" sz="1400" b="0" i="0" strike="noStrike" kern="1200" cap="none" spc="-10" normalizeH="0" baseline="0" noProof="0" dirty="0">
                <a:ln>
                  <a:noFill/>
                </a:ln>
                <a:solidFill>
                  <a:prstClr val="black"/>
                </a:solidFill>
                <a:effectLst/>
                <a:uLnTx/>
                <a:uFillTx/>
                <a:latin typeface="Calibri"/>
                <a:ea typeface="+mn-ea"/>
                <a:cs typeface="Calibri"/>
              </a:rPr>
              <a:t>date. </a:t>
            </a:r>
            <a:r>
              <a:rPr kumimoji="0" sz="1400" b="0" i="0" strike="noStrike" kern="1200" cap="none" spc="-5" normalizeH="0" baseline="0" noProof="0" dirty="0">
                <a:ln>
                  <a:noFill/>
                </a:ln>
                <a:solidFill>
                  <a:prstClr val="black"/>
                </a:solidFill>
                <a:effectLst/>
                <a:uLnTx/>
                <a:uFillTx/>
                <a:latin typeface="Calibri"/>
                <a:ea typeface="+mn-ea"/>
                <a:cs typeface="Calibri"/>
              </a:rPr>
              <a:t>Deviations, substitutions or changes </a:t>
            </a:r>
            <a:r>
              <a:rPr kumimoji="0" sz="1400" b="0" i="0" strike="noStrike" kern="1200" cap="none" spc="0" normalizeH="0" baseline="0" noProof="0" dirty="0">
                <a:ln>
                  <a:noFill/>
                </a:ln>
                <a:solidFill>
                  <a:prstClr val="black"/>
                </a:solidFill>
                <a:effectLst/>
                <a:uLnTx/>
                <a:uFillTx/>
                <a:latin typeface="Calibri"/>
                <a:ea typeface="+mn-ea"/>
                <a:cs typeface="Calibri"/>
              </a:rPr>
              <a:t>in </a:t>
            </a:r>
            <a:r>
              <a:rPr kumimoji="0" sz="1400" b="0" i="0" strike="noStrike" kern="1200" cap="none" spc="-5" normalizeH="0" baseline="0" noProof="0" dirty="0">
                <a:ln>
                  <a:noFill/>
                </a:ln>
                <a:solidFill>
                  <a:prstClr val="black"/>
                </a:solidFill>
                <a:effectLst/>
                <a:uLnTx/>
                <a:uFillTx/>
                <a:latin typeface="Calibri"/>
                <a:ea typeface="+mn-ea"/>
                <a:cs typeface="Calibri"/>
              </a:rPr>
              <a:t>products and </a:t>
            </a:r>
            <a:r>
              <a:rPr kumimoji="0" sz="1400" b="0" i="0" strike="noStrike" kern="1200" cap="none" spc="0" normalizeH="0" baseline="0" noProof="0" dirty="0">
                <a:ln>
                  <a:noFill/>
                </a:ln>
                <a:solidFill>
                  <a:prstClr val="black"/>
                </a:solidFill>
                <a:effectLst/>
                <a:uLnTx/>
                <a:uFillTx/>
                <a:latin typeface="Calibri"/>
                <a:ea typeface="+mn-ea"/>
                <a:cs typeface="Calibri"/>
              </a:rPr>
              <a:t>services </a:t>
            </a:r>
            <a:r>
              <a:rPr kumimoji="0" sz="1400" b="0" i="0" strike="noStrike" kern="1200" cap="none" spc="-5" normalizeH="0" baseline="0" noProof="0" dirty="0">
                <a:ln>
                  <a:noFill/>
                </a:ln>
                <a:solidFill>
                  <a:prstClr val="black"/>
                </a:solidFill>
                <a:effectLst/>
                <a:uLnTx/>
                <a:uFillTx/>
                <a:latin typeface="Calibri"/>
                <a:ea typeface="+mn-ea"/>
                <a:cs typeface="Calibri"/>
              </a:rPr>
              <a:t>shall not be </a:t>
            </a:r>
            <a:r>
              <a:rPr kumimoji="0" sz="1400" b="0" i="0" strike="noStrike" kern="1200" cap="none" spc="-5" normalizeH="0" baseline="0" noProof="0" dirty="0" smtClean="0">
                <a:ln>
                  <a:noFill/>
                </a:ln>
                <a:solidFill>
                  <a:prstClr val="black"/>
                </a:solidFill>
                <a:effectLst/>
                <a:uLnTx/>
                <a:uFillTx/>
                <a:latin typeface="Calibri"/>
                <a:ea typeface="+mn-ea"/>
                <a:cs typeface="Calibri"/>
              </a:rPr>
              <a:t>made</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unless </a:t>
            </a:r>
            <a:r>
              <a:rPr kumimoji="0" sz="1400" b="0" i="0" strike="noStrike" kern="1200" cap="none" spc="-5" normalizeH="0" baseline="0" noProof="0" dirty="0">
                <a:ln>
                  <a:noFill/>
                </a:ln>
                <a:solidFill>
                  <a:prstClr val="black"/>
                </a:solidFill>
                <a:effectLst/>
                <a:uLnTx/>
                <a:uFillTx/>
                <a:latin typeface="Calibri"/>
                <a:ea typeface="+mn-ea"/>
                <a:cs typeface="Calibri"/>
              </a:rPr>
              <a:t>expressly authorized </a:t>
            </a:r>
            <a:r>
              <a:rPr kumimoji="0" sz="1400" b="0" i="0" strike="noStrike" kern="1200" cap="none" spc="0" normalizeH="0" baseline="0" noProof="0" dirty="0">
                <a:ln>
                  <a:noFill/>
                </a:ln>
                <a:solidFill>
                  <a:prstClr val="black"/>
                </a:solidFill>
                <a:effectLst/>
                <a:uLnTx/>
                <a:uFillTx/>
                <a:latin typeface="Calibri"/>
                <a:ea typeface="+mn-ea"/>
                <a:cs typeface="Calibri"/>
              </a:rPr>
              <a:t>in </a:t>
            </a:r>
            <a:r>
              <a:rPr kumimoji="0" sz="1400" b="0" i="0" strike="noStrike" kern="1200" cap="none" spc="-5" normalizeH="0" baseline="0" noProof="0" dirty="0">
                <a:ln>
                  <a:noFill/>
                </a:ln>
                <a:solidFill>
                  <a:prstClr val="black"/>
                </a:solidFill>
                <a:effectLst/>
                <a:uLnTx/>
                <a:uFillTx/>
                <a:latin typeface="Calibri"/>
                <a:ea typeface="+mn-ea"/>
                <a:cs typeface="Calibri"/>
              </a:rPr>
              <a:t>writing by </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OMES.</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12700" marR="0" lvl="0" algn="l" defTabSz="914400" rtl="0" eaLnBrk="1" fontAlgn="auto" latinLnBrk="0" hangingPunct="1">
              <a:spcBef>
                <a:spcPts val="600"/>
              </a:spcBef>
              <a:spcAft>
                <a:spcPts val="0"/>
              </a:spcAft>
              <a:buClrTx/>
              <a:buSzTx/>
              <a:tabLst>
                <a:tab pos="184150" algn="l"/>
              </a:tabLst>
              <a:defRPr/>
            </a:pP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A.18 </a:t>
            </a: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Invoicing </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and</a:t>
            </a:r>
            <a:r>
              <a:rPr kumimoji="0" sz="1400" b="1" i="0" strike="noStrike" kern="1200" cap="none" spc="25" normalizeH="0" baseline="0" noProof="0" dirty="0">
                <a:ln>
                  <a:noFill/>
                </a:ln>
                <a:solidFill>
                  <a:prstClr val="black"/>
                </a:solidFill>
                <a:effectLst/>
                <a:uLnTx/>
                <a:uFill>
                  <a:solidFill>
                    <a:srgbClr val="000000"/>
                  </a:solidFill>
                </a:uFill>
                <a:latin typeface="Calibri"/>
                <a:ea typeface="+mn-ea"/>
                <a:cs typeface="Calibri"/>
              </a:rPr>
              <a:t> </a:t>
            </a:r>
            <a:r>
              <a:rPr kumimoji="0" sz="1400" b="1" i="0" strike="noStrike" kern="1200" cap="none" spc="-15" normalizeH="0" baseline="0" noProof="0" dirty="0">
                <a:ln>
                  <a:noFill/>
                </a:ln>
                <a:solidFill>
                  <a:prstClr val="black"/>
                </a:solidFill>
                <a:effectLst/>
                <a:uLnTx/>
                <a:uFill>
                  <a:solidFill>
                    <a:srgbClr val="000000"/>
                  </a:solidFill>
                </a:uFill>
                <a:latin typeface="Calibri"/>
                <a:ea typeface="+mn-ea"/>
                <a:cs typeface="Calibri"/>
              </a:rPr>
              <a:t>Payment</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346075" marR="190500" lvl="1" indent="-342900" algn="l" defTabSz="914400" rtl="0" eaLnBrk="1" fontAlgn="auto" latinLnBrk="0" hangingPunct="1">
              <a:spcBef>
                <a:spcPts val="600"/>
              </a:spcBef>
              <a:spcAft>
                <a:spcPts val="0"/>
              </a:spcAft>
              <a:buClrTx/>
              <a:buSzTx/>
              <a:buFont typeface="Arial"/>
              <a:buChar char="•"/>
              <a:tabLst>
                <a:tab pos="527685" algn="l"/>
              </a:tabLst>
              <a:defRPr/>
            </a:pPr>
            <a:r>
              <a:rPr kumimoji="0" sz="1400" b="0" i="0" strike="noStrike" kern="1200" cap="none" spc="0" normalizeH="0" baseline="0" noProof="0" dirty="0">
                <a:ln>
                  <a:noFill/>
                </a:ln>
                <a:solidFill>
                  <a:prstClr val="black"/>
                </a:solidFill>
                <a:effectLst/>
                <a:uLnTx/>
                <a:uFillTx/>
                <a:latin typeface="Calibri"/>
                <a:ea typeface="+mn-ea"/>
                <a:cs typeface="Calibri"/>
              </a:rPr>
              <a:t>A.18.1. </a:t>
            </a:r>
            <a:r>
              <a:rPr kumimoji="0" sz="1400" b="0" i="0" strike="noStrike" kern="1200" cap="none" spc="-10" normalizeH="0" baseline="0" noProof="0" dirty="0">
                <a:ln>
                  <a:noFill/>
                </a:ln>
                <a:solidFill>
                  <a:prstClr val="black"/>
                </a:solidFill>
                <a:effectLst/>
                <a:uLnTx/>
                <a:uFillTx/>
                <a:latin typeface="Calibri"/>
                <a:ea typeface="+mn-ea"/>
                <a:cs typeface="Calibri"/>
              </a:rPr>
              <a:t>Pursuant to </a:t>
            </a:r>
            <a:r>
              <a:rPr kumimoji="0" sz="1400" b="0" i="0" strike="noStrike" kern="1200" cap="none" spc="0" normalizeH="0" baseline="0" noProof="0" dirty="0">
                <a:ln>
                  <a:noFill/>
                </a:ln>
                <a:solidFill>
                  <a:prstClr val="black"/>
                </a:solidFill>
                <a:effectLst/>
                <a:uLnTx/>
                <a:uFillTx/>
                <a:latin typeface="Calibri"/>
                <a:ea typeface="+mn-ea"/>
                <a:cs typeface="Calibri"/>
              </a:rPr>
              <a:t>74 </a:t>
            </a:r>
            <a:r>
              <a:rPr kumimoji="0" sz="1400" b="0" i="0" strike="noStrike" kern="1200" cap="none" spc="-5" normalizeH="0" baseline="0" noProof="0" dirty="0">
                <a:ln>
                  <a:noFill/>
                </a:ln>
                <a:solidFill>
                  <a:prstClr val="black"/>
                </a:solidFill>
                <a:effectLst/>
                <a:uLnTx/>
                <a:uFillTx/>
                <a:latin typeface="Calibri"/>
                <a:ea typeface="+mn-ea"/>
                <a:cs typeface="Calibri"/>
              </a:rPr>
              <a:t>O.S. </a:t>
            </a:r>
            <a:r>
              <a:rPr kumimoji="0" sz="1400" b="0" i="0" strike="noStrike" kern="1200" cap="none" spc="0" normalizeH="0" baseline="0" noProof="0" dirty="0" smtClean="0">
                <a:ln>
                  <a:noFill/>
                </a:ln>
                <a:solidFill>
                  <a:prstClr val="black"/>
                </a:solidFill>
                <a:effectLst/>
                <a:uLnTx/>
                <a:uFillTx/>
                <a:latin typeface="Calibri"/>
                <a:ea typeface="+mn-ea"/>
                <a:cs typeface="Calibri"/>
              </a:rPr>
              <a:t>§</a:t>
            </a:r>
            <a:r>
              <a:rPr kumimoji="0" lang="en-US" sz="1400" b="0" i="0" strike="noStrike" kern="1200" cap="none" spc="0" normalizeH="0" baseline="0" noProof="0" dirty="0" smtClean="0">
                <a:ln>
                  <a:noFill/>
                </a:ln>
                <a:solidFill>
                  <a:prstClr val="black"/>
                </a:solidFill>
                <a:effectLst/>
                <a:uLnTx/>
                <a:uFillTx/>
                <a:latin typeface="Calibri"/>
                <a:ea typeface="+mn-ea"/>
                <a:cs typeface="Calibri"/>
              </a:rPr>
              <a:t> </a:t>
            </a:r>
            <a:r>
              <a:rPr kumimoji="0" sz="1400" b="0" i="0" strike="noStrike" kern="1200" cap="none" spc="0" normalizeH="0" baseline="0" noProof="0" dirty="0" smtClean="0">
                <a:ln>
                  <a:noFill/>
                </a:ln>
                <a:solidFill>
                  <a:prstClr val="black"/>
                </a:solidFill>
                <a:effectLst/>
                <a:uLnTx/>
                <a:uFillTx/>
                <a:latin typeface="Calibri"/>
                <a:ea typeface="+mn-ea"/>
                <a:cs typeface="Calibri"/>
              </a:rPr>
              <a:t>85.44(B</a:t>
            </a:r>
            <a:r>
              <a:rPr kumimoji="0" sz="1400" b="0" i="0" strike="noStrike" kern="1200" cap="none" spc="0" normalizeH="0" baseline="0" noProof="0" dirty="0">
                <a:ln>
                  <a:noFill/>
                </a:ln>
                <a:solidFill>
                  <a:prstClr val="black"/>
                </a:solidFill>
                <a:effectLst/>
                <a:uLnTx/>
                <a:uFillTx/>
                <a:latin typeface="Calibri"/>
                <a:ea typeface="+mn-ea"/>
                <a:cs typeface="Calibri"/>
              </a:rPr>
              <a:t>),</a:t>
            </a:r>
            <a:r>
              <a:rPr kumimoji="0" sz="1400" b="0" i="0" u="none" strike="noStrike" kern="1200" cap="none" spc="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invoices will be paid </a:t>
            </a:r>
            <a:r>
              <a:rPr kumimoji="0" sz="1400" b="0" i="0" u="none" strike="noStrike" kern="1200" cap="none" spc="0" normalizeH="0" baseline="0" noProof="0" dirty="0">
                <a:ln>
                  <a:noFill/>
                </a:ln>
                <a:solidFill>
                  <a:prstClr val="black"/>
                </a:solidFill>
                <a:effectLst/>
                <a:uLnTx/>
                <a:uFillTx/>
                <a:latin typeface="Calibri"/>
                <a:ea typeface="+mn-ea"/>
                <a:cs typeface="Calibri"/>
              </a:rPr>
              <a:t>in </a:t>
            </a:r>
            <a:r>
              <a:rPr kumimoji="0" sz="1400" b="0" i="0" u="none" strike="noStrike" kern="1200" cap="none" spc="-10" normalizeH="0" baseline="0" noProof="0" dirty="0">
                <a:ln>
                  <a:noFill/>
                </a:ln>
                <a:solidFill>
                  <a:prstClr val="black"/>
                </a:solidFill>
                <a:effectLst/>
                <a:uLnTx/>
                <a:uFillTx/>
                <a:latin typeface="Calibri"/>
                <a:ea typeface="+mn-ea"/>
                <a:cs typeface="Calibri"/>
              </a:rPr>
              <a:t>arrears after </a:t>
            </a:r>
            <a:r>
              <a:rPr kumimoji="0" sz="1400" b="0" i="0" u="none" strike="noStrike" kern="1200" cap="none" spc="-5" normalizeH="0" baseline="0" noProof="0" dirty="0">
                <a:ln>
                  <a:noFill/>
                </a:ln>
                <a:solidFill>
                  <a:prstClr val="black"/>
                </a:solidFill>
                <a:effectLst/>
                <a:uLnTx/>
                <a:uFillTx/>
                <a:latin typeface="Calibri"/>
                <a:ea typeface="+mn-ea"/>
                <a:cs typeface="Calibri"/>
              </a:rPr>
              <a:t>products </a:t>
            </a:r>
            <a:r>
              <a:rPr kumimoji="0" sz="1400" b="0" i="0" u="none" strike="noStrike" kern="1200" cap="none" spc="-15" normalizeH="0" baseline="0" noProof="0" dirty="0">
                <a:ln>
                  <a:noFill/>
                </a:ln>
                <a:solidFill>
                  <a:prstClr val="black"/>
                </a:solidFill>
                <a:effectLst/>
                <a:uLnTx/>
                <a:uFillTx/>
                <a:latin typeface="Calibri"/>
                <a:ea typeface="+mn-ea"/>
                <a:cs typeface="Calibri"/>
              </a:rPr>
              <a:t>have </a:t>
            </a:r>
            <a:r>
              <a:rPr kumimoji="0" sz="1400" b="0" i="0" u="none" strike="noStrike" kern="1200" cap="none" spc="-5" normalizeH="0" baseline="0" noProof="0" dirty="0">
                <a:ln>
                  <a:noFill/>
                </a:ln>
                <a:solidFill>
                  <a:prstClr val="black"/>
                </a:solidFill>
                <a:effectLst/>
                <a:uLnTx/>
                <a:uFillTx/>
                <a:latin typeface="Calibri"/>
                <a:ea typeface="+mn-ea"/>
                <a:cs typeface="Calibri"/>
              </a:rPr>
              <a:t>been delivered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or</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0" normalizeH="0" baseline="0" noProof="0" dirty="0" smtClean="0">
                <a:ln>
                  <a:noFill/>
                </a:ln>
                <a:solidFill>
                  <a:prstClr val="black"/>
                </a:solidFill>
                <a:effectLst/>
                <a:uLnTx/>
                <a:uFillTx/>
                <a:latin typeface="Calibri"/>
                <a:ea typeface="+mn-ea"/>
                <a:cs typeface="Calibri"/>
              </a:rPr>
              <a:t>services </a:t>
            </a:r>
            <a:r>
              <a:rPr kumimoji="0" sz="1400" b="0" i="0" u="none" strike="noStrike" kern="1200" cap="none" spc="-10" normalizeH="0" baseline="0" noProof="0" dirty="0">
                <a:ln>
                  <a:noFill/>
                </a:ln>
                <a:solidFill>
                  <a:prstClr val="black"/>
                </a:solidFill>
                <a:effectLst/>
                <a:uLnTx/>
                <a:uFillTx/>
                <a:latin typeface="Calibri"/>
                <a:ea typeface="+mn-ea"/>
                <a:cs typeface="Calibri"/>
              </a:rPr>
              <a:t>provided.</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0" lvl="1" indent="-342900" algn="l" defTabSz="914400" rtl="0" eaLnBrk="1" fontAlgn="auto" latinLnBrk="0" hangingPunct="1">
              <a:spcBef>
                <a:spcPts val="600"/>
              </a:spcBef>
              <a:spcAft>
                <a:spcPts val="0"/>
              </a:spcAft>
              <a:buClrTx/>
              <a:buSzTx/>
              <a:buFont typeface="Arial"/>
              <a:buChar char="•"/>
              <a:tabLst>
                <a:tab pos="527050" algn="l"/>
              </a:tabLst>
              <a:defRPr/>
            </a:pPr>
            <a:r>
              <a:rPr kumimoji="0" sz="1400" b="0" i="0" u="none" strike="noStrike" kern="1200" cap="none" spc="0" normalizeH="0" baseline="0" noProof="0" dirty="0">
                <a:ln>
                  <a:noFill/>
                </a:ln>
                <a:solidFill>
                  <a:prstClr val="black"/>
                </a:solidFill>
                <a:effectLst/>
                <a:uLnTx/>
                <a:uFillTx/>
                <a:latin typeface="Calibri"/>
                <a:ea typeface="+mn-ea"/>
                <a:cs typeface="Calibri"/>
              </a:rPr>
              <a:t>A.18.2. </a:t>
            </a:r>
            <a:r>
              <a:rPr kumimoji="0" sz="1400" b="0" i="0" u="none" strike="noStrike" kern="1200" cap="none" spc="-10" normalizeH="0" baseline="0" noProof="0" dirty="0">
                <a:ln>
                  <a:noFill/>
                </a:ln>
                <a:solidFill>
                  <a:prstClr val="black"/>
                </a:solidFill>
                <a:effectLst/>
                <a:uLnTx/>
                <a:uFillTx/>
                <a:latin typeface="Calibri"/>
                <a:ea typeface="+mn-ea"/>
                <a:cs typeface="Calibri"/>
              </a:rPr>
              <a:t>Interest </a:t>
            </a:r>
            <a:r>
              <a:rPr kumimoji="0" sz="1400" b="0" i="0" u="none" strike="noStrike" kern="1200" cap="none" spc="-5" normalizeH="0" baseline="0" noProof="0" dirty="0">
                <a:ln>
                  <a:noFill/>
                </a:ln>
                <a:solidFill>
                  <a:prstClr val="black"/>
                </a:solidFill>
                <a:effectLst/>
                <a:uLnTx/>
                <a:uFillTx/>
                <a:latin typeface="Calibri"/>
                <a:ea typeface="+mn-ea"/>
                <a:cs typeface="Calibri"/>
              </a:rPr>
              <a:t>on </a:t>
            </a:r>
            <a:r>
              <a:rPr kumimoji="0" sz="1400" b="0" i="0" u="none" strike="noStrike" kern="1200" cap="none" spc="-10" normalizeH="0" baseline="0" noProof="0" dirty="0">
                <a:ln>
                  <a:noFill/>
                </a:ln>
                <a:solidFill>
                  <a:prstClr val="black"/>
                </a:solidFill>
                <a:effectLst/>
                <a:uLnTx/>
                <a:uFillTx/>
                <a:latin typeface="Calibri"/>
                <a:ea typeface="+mn-ea"/>
                <a:cs typeface="Calibri"/>
              </a:rPr>
              <a:t>late payments </a:t>
            </a:r>
            <a:r>
              <a:rPr kumimoji="0" sz="1400" b="0" i="0" u="none" strike="noStrike" kern="1200" cap="none" spc="-5" normalizeH="0" baseline="0" noProof="0" dirty="0">
                <a:ln>
                  <a:noFill/>
                </a:ln>
                <a:solidFill>
                  <a:prstClr val="black"/>
                </a:solidFill>
                <a:effectLst/>
                <a:uLnTx/>
                <a:uFillTx/>
                <a:latin typeface="Calibri"/>
                <a:ea typeface="+mn-ea"/>
                <a:cs typeface="Calibri"/>
              </a:rPr>
              <a:t>made by the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state</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of Oklahoma </a:t>
            </a:r>
            <a:r>
              <a:rPr kumimoji="0" sz="1400" b="0" i="0" u="none" strike="noStrike" kern="1200" cap="none" spc="0" normalizeH="0" baseline="0" noProof="0" dirty="0">
                <a:ln>
                  <a:noFill/>
                </a:ln>
                <a:solidFill>
                  <a:prstClr val="black"/>
                </a:solidFill>
                <a:effectLst/>
                <a:uLnTx/>
                <a:uFillTx/>
                <a:latin typeface="Calibri"/>
                <a:ea typeface="+mn-ea"/>
                <a:cs typeface="Calibri"/>
              </a:rPr>
              <a:t>is </a:t>
            </a:r>
            <a:r>
              <a:rPr kumimoji="0" sz="1400" b="0" i="0" u="none" strike="noStrike" kern="1200" cap="none" spc="-10" normalizeH="0" baseline="0" noProof="0" dirty="0">
                <a:ln>
                  <a:noFill/>
                </a:ln>
                <a:solidFill>
                  <a:prstClr val="black"/>
                </a:solidFill>
                <a:effectLst/>
                <a:uLnTx/>
                <a:uFillTx/>
                <a:latin typeface="Calibri"/>
                <a:ea typeface="+mn-ea"/>
                <a:cs typeface="Calibri"/>
              </a:rPr>
              <a:t>governed </a:t>
            </a:r>
            <a:r>
              <a:rPr kumimoji="0" sz="1400" b="0" i="0" u="none" strike="noStrike" kern="1200" cap="none" spc="-5" normalizeH="0" baseline="0" noProof="0" dirty="0">
                <a:ln>
                  <a:noFill/>
                </a:ln>
                <a:solidFill>
                  <a:prstClr val="black"/>
                </a:solidFill>
                <a:effectLst/>
                <a:uLnTx/>
                <a:uFillTx/>
                <a:latin typeface="Calibri"/>
                <a:ea typeface="+mn-ea"/>
                <a:cs typeface="Calibri"/>
              </a:rPr>
              <a:t>by </a:t>
            </a:r>
            <a:r>
              <a:rPr kumimoji="0" sz="1400" b="0" i="0" u="none" strike="noStrike" kern="1200" cap="none" spc="0" normalizeH="0" baseline="0" noProof="0" dirty="0">
                <a:ln>
                  <a:noFill/>
                </a:ln>
                <a:solidFill>
                  <a:prstClr val="black"/>
                </a:solidFill>
                <a:effectLst/>
                <a:uLnTx/>
                <a:uFillTx/>
                <a:latin typeface="Calibri"/>
                <a:ea typeface="+mn-ea"/>
                <a:cs typeface="Calibri"/>
              </a:rPr>
              <a:t>62 </a:t>
            </a:r>
            <a:r>
              <a:rPr kumimoji="0" sz="1400" b="0" i="0" u="none" strike="noStrike" kern="1200" cap="none" spc="-5" normalizeH="0" baseline="0" noProof="0" dirty="0">
                <a:ln>
                  <a:noFill/>
                </a:ln>
                <a:solidFill>
                  <a:prstClr val="black"/>
                </a:solidFill>
                <a:effectLst/>
                <a:uLnTx/>
                <a:uFillTx/>
                <a:latin typeface="Calibri"/>
                <a:ea typeface="+mn-ea"/>
                <a:cs typeface="Calibri"/>
              </a:rPr>
              <a:t>O.S.</a:t>
            </a:r>
            <a:r>
              <a:rPr kumimoji="0" sz="1400" b="0" i="0" u="none" strike="noStrike" kern="1200" cap="none" spc="30" normalizeH="0" baseline="0" noProof="0" dirty="0">
                <a:ln>
                  <a:noFill/>
                </a:ln>
                <a:solidFill>
                  <a:prstClr val="black"/>
                </a:solidFill>
                <a:effectLst/>
                <a:uLnTx/>
                <a:uFillTx/>
                <a:latin typeface="Calibri"/>
                <a:ea typeface="+mn-ea"/>
                <a:cs typeface="Calibri"/>
              </a:rPr>
              <a:t> </a:t>
            </a:r>
            <a:r>
              <a:rPr kumimoji="0" sz="1400" b="0" i="0" u="none" strike="noStrike" kern="1200" cap="none" spc="0"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0" normalizeH="0" baseline="0" noProof="0" dirty="0" smtClean="0">
                <a:ln>
                  <a:noFill/>
                </a:ln>
                <a:solidFill>
                  <a:prstClr val="black"/>
                </a:solidFill>
                <a:effectLst/>
                <a:uLnTx/>
                <a:uFillTx/>
                <a:latin typeface="Calibri"/>
                <a:ea typeface="+mn-ea"/>
                <a:cs typeface="Calibri"/>
              </a:rPr>
              <a:t> </a:t>
            </a:r>
            <a:r>
              <a:rPr kumimoji="0" sz="1400" b="0" i="0" u="none" strike="noStrike" kern="1200" cap="none" spc="0" normalizeH="0" baseline="0" noProof="0" dirty="0" smtClean="0">
                <a:ln>
                  <a:noFill/>
                </a:ln>
                <a:solidFill>
                  <a:prstClr val="black"/>
                </a:solidFill>
                <a:effectLst/>
                <a:uLnTx/>
                <a:uFillTx/>
                <a:latin typeface="Calibri"/>
                <a:ea typeface="+mn-ea"/>
                <a:cs typeface="Calibri"/>
              </a:rPr>
              <a:t>34.71 </a:t>
            </a:r>
            <a:r>
              <a:rPr kumimoji="0" sz="1400" b="0" i="0" u="none" strike="noStrike" kern="1200" cap="none" spc="-5" normalizeH="0" baseline="0" noProof="0" dirty="0">
                <a:ln>
                  <a:noFill/>
                </a:ln>
                <a:solidFill>
                  <a:prstClr val="black"/>
                </a:solidFill>
                <a:effectLst/>
                <a:uLnTx/>
                <a:uFillTx/>
                <a:latin typeface="Calibri"/>
                <a:ea typeface="+mn-ea"/>
                <a:cs typeface="Calibri"/>
              </a:rPr>
              <a:t>and </a:t>
            </a:r>
            <a:r>
              <a:rPr kumimoji="0" sz="1400" b="0" i="0" u="none" strike="noStrike" kern="1200" cap="none" spc="0" normalizeH="0" baseline="0" noProof="0" dirty="0">
                <a:ln>
                  <a:noFill/>
                </a:ln>
                <a:solidFill>
                  <a:prstClr val="black"/>
                </a:solidFill>
                <a:effectLst/>
                <a:uLnTx/>
                <a:uFillTx/>
                <a:latin typeface="Calibri"/>
                <a:ea typeface="+mn-ea"/>
                <a:cs typeface="Calibri"/>
              </a:rPr>
              <a:t>62 </a:t>
            </a:r>
            <a:r>
              <a:rPr kumimoji="0" sz="1400" b="0" i="0" u="none" strike="noStrike" kern="1200" cap="none" spc="-5" normalizeH="0" baseline="0" noProof="0" dirty="0">
                <a:ln>
                  <a:noFill/>
                </a:ln>
                <a:solidFill>
                  <a:prstClr val="black"/>
                </a:solidFill>
                <a:effectLst/>
                <a:uLnTx/>
                <a:uFillTx/>
                <a:latin typeface="Calibri"/>
                <a:ea typeface="+mn-ea"/>
                <a:cs typeface="Calibri"/>
              </a:rPr>
              <a:t>O.S</a:t>
            </a:r>
            <a:r>
              <a:rPr kumimoji="0" sz="1400" b="0" i="0" u="none" strike="noStrike" kern="1200" cap="none" spc="-5"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34.72</a:t>
            </a:r>
            <a:r>
              <a:rPr kumimoji="0" sz="1400" b="0" i="0" u="none" strike="noStrike" kern="1200" cap="none" spc="-5" normalizeH="0" baseline="0" noProof="0" dirty="0">
                <a:ln>
                  <a:noFill/>
                </a:ln>
                <a:solidFill>
                  <a:prstClr val="black"/>
                </a:solidFill>
                <a:effectLst/>
                <a:uLnTx/>
                <a:uFillTx/>
                <a:latin typeface="Calibri"/>
                <a:ea typeface="+mn-ea"/>
                <a:cs typeface="Calibri"/>
              </a:rPr>
              <a: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66420" y="267081"/>
            <a:ext cx="857758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General Provisions</a:t>
            </a:r>
            <a:endParaRPr sz="3200" dirty="0">
              <a:latin typeface="+mn-lt"/>
              <a:cs typeface="Calibri Light"/>
            </a:endParaRPr>
          </a:p>
        </p:txBody>
      </p:sp>
      <p:sp>
        <p:nvSpPr>
          <p:cNvPr id="7" name="Slide Number Placeholder 6"/>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20</a:t>
            </a:fld>
            <a:endParaRPr lang="en-US" spc="-5" dirty="0">
              <a:solidFill>
                <a:srgbClr val="000000"/>
              </a:solidFill>
            </a:endParaRPr>
          </a:p>
        </p:txBody>
      </p:sp>
    </p:spTree>
    <p:extLst>
      <p:ext uri="{BB962C8B-B14F-4D97-AF65-F5344CB8AC3E}">
        <p14:creationId xmlns:p14="http://schemas.microsoft.com/office/powerpoint/2010/main" val="248070865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783771" y="1110733"/>
            <a:ext cx="7146152" cy="3848489"/>
          </a:xfrm>
          <a:prstGeom prst="rect">
            <a:avLst/>
          </a:prstGeom>
        </p:spPr>
        <p:txBody>
          <a:bodyPr vert="horz" wrap="square" lIns="0" tIns="92710" rIns="0" bIns="0" rtlCol="0">
            <a:spAutoFit/>
          </a:bodyPr>
          <a:lstStyle/>
          <a:p>
            <a:pPr marR="0" lvl="0" algn="l" defTabSz="914400" rtl="0" eaLnBrk="1" fontAlgn="auto" latinLnBrk="0" hangingPunct="1">
              <a:spcBef>
                <a:spcPts val="600"/>
              </a:spcBef>
              <a:spcAft>
                <a:spcPts val="0"/>
              </a:spcAft>
              <a:buClrTx/>
              <a:buSzTx/>
              <a:defRPr/>
            </a:pPr>
            <a:r>
              <a:rPr kumimoji="0" sz="1400" b="1" i="0" strike="noStrike" kern="1200" cap="none" spc="-5" normalizeH="0" baseline="0" noProof="0" dirty="0" smtClean="0">
                <a:ln>
                  <a:noFill/>
                </a:ln>
                <a:solidFill>
                  <a:prstClr val="black"/>
                </a:solidFill>
                <a:effectLst/>
                <a:uLnTx/>
                <a:uFillTx/>
                <a:latin typeface="Calibri"/>
                <a:ea typeface="+mn-ea"/>
                <a:cs typeface="Calibri"/>
              </a:rPr>
              <a:t>A.19 </a:t>
            </a:r>
            <a:r>
              <a:rPr kumimoji="0" sz="1400" b="1" i="0" strike="noStrike" kern="1200" cap="none" spc="-45" normalizeH="0" baseline="0" noProof="0" dirty="0">
                <a:ln>
                  <a:noFill/>
                </a:ln>
                <a:solidFill>
                  <a:prstClr val="black"/>
                </a:solidFill>
                <a:effectLst/>
                <a:uLnTx/>
                <a:uFillTx/>
                <a:latin typeface="Calibri"/>
                <a:ea typeface="+mn-ea"/>
                <a:cs typeface="Calibri"/>
              </a:rPr>
              <a:t>Tax</a:t>
            </a:r>
            <a:r>
              <a:rPr kumimoji="0" sz="1400" b="1" i="0" strike="noStrike" kern="1200" cap="none" spc="-10" normalizeH="0" baseline="0" noProof="0" dirty="0">
                <a:ln>
                  <a:noFill/>
                </a:ln>
                <a:solidFill>
                  <a:prstClr val="black"/>
                </a:solidFill>
                <a:effectLst/>
                <a:uLnTx/>
                <a:uFillTx/>
                <a:latin typeface="Calibri"/>
                <a:ea typeface="+mn-ea"/>
                <a:cs typeface="Calibri"/>
              </a:rPr>
              <a:t> Exemption</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346075" marR="250825" lvl="0" indent="-346075" algn="l" defTabSz="914400" rtl="0" eaLnBrk="1" fontAlgn="auto" latinLnBrk="0" hangingPunct="1">
              <a:spcBef>
                <a:spcPts val="600"/>
              </a:spcBef>
              <a:spcAft>
                <a:spcPts val="0"/>
              </a:spcAft>
              <a:buClrTx/>
              <a:buSzTx/>
              <a:buFont typeface="Arial"/>
              <a:buChar char="•"/>
              <a:defRPr/>
            </a:pPr>
            <a:r>
              <a:rPr kumimoji="0" lang="en-US" sz="1400" b="0" i="0" strike="noStrike" kern="1200" cap="none" spc="-15" normalizeH="0" baseline="0" noProof="0" dirty="0" smtClean="0">
                <a:ln>
                  <a:noFill/>
                </a:ln>
                <a:solidFill>
                  <a:prstClr val="black"/>
                </a:solidFill>
                <a:effectLst/>
                <a:uLnTx/>
                <a:uFillTx/>
                <a:latin typeface="Calibri"/>
                <a:ea typeface="+mn-ea"/>
                <a:cs typeface="Calibri"/>
              </a:rPr>
              <a:t>state</a:t>
            </a:r>
            <a:r>
              <a:rPr kumimoji="0" sz="1400" b="0" i="0" strike="noStrike" kern="1200" cap="none" spc="-15"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a:ln>
                  <a:noFill/>
                </a:ln>
                <a:solidFill>
                  <a:prstClr val="black"/>
                </a:solidFill>
                <a:effectLst/>
                <a:uLnTx/>
                <a:uFillTx/>
                <a:latin typeface="Calibri"/>
                <a:ea typeface="+mn-ea"/>
                <a:cs typeface="Calibri"/>
              </a:rPr>
              <a:t>agency acquisitions </a:t>
            </a:r>
            <a:r>
              <a:rPr kumimoji="0" sz="1400" b="0" i="0" strike="noStrike" kern="1200" cap="none" spc="-10" normalizeH="0" baseline="0" noProof="0" dirty="0">
                <a:ln>
                  <a:noFill/>
                </a:ln>
                <a:solidFill>
                  <a:prstClr val="black"/>
                </a:solidFill>
                <a:effectLst/>
                <a:uLnTx/>
                <a:uFillTx/>
                <a:latin typeface="Calibri"/>
                <a:ea typeface="+mn-ea"/>
                <a:cs typeface="Calibri"/>
              </a:rPr>
              <a:t>are </a:t>
            </a:r>
            <a:r>
              <a:rPr kumimoji="0" sz="1400" b="0" i="0" strike="noStrike" kern="1200" cap="none" spc="-15" normalizeH="0" baseline="0" noProof="0" dirty="0">
                <a:ln>
                  <a:noFill/>
                </a:ln>
                <a:solidFill>
                  <a:prstClr val="black"/>
                </a:solidFill>
                <a:effectLst/>
                <a:uLnTx/>
                <a:uFillTx/>
                <a:latin typeface="Calibri"/>
                <a:ea typeface="+mn-ea"/>
                <a:cs typeface="Calibri"/>
              </a:rPr>
              <a:t>exempt </a:t>
            </a:r>
            <a:r>
              <a:rPr kumimoji="0" sz="1400" b="0" i="0" strike="noStrike" kern="1200" cap="none" spc="-10" normalizeH="0" baseline="0" noProof="0" dirty="0">
                <a:ln>
                  <a:noFill/>
                </a:ln>
                <a:solidFill>
                  <a:prstClr val="black"/>
                </a:solidFill>
                <a:effectLst/>
                <a:uLnTx/>
                <a:uFillTx/>
                <a:latin typeface="Calibri"/>
                <a:ea typeface="+mn-ea"/>
                <a:cs typeface="Calibri"/>
              </a:rPr>
              <a:t>from </a:t>
            </a:r>
            <a:r>
              <a:rPr kumimoji="0" sz="1400" b="0" i="0" strike="noStrike" kern="1200" cap="none" spc="-5" normalizeH="0" baseline="0" noProof="0" dirty="0">
                <a:ln>
                  <a:noFill/>
                </a:ln>
                <a:solidFill>
                  <a:prstClr val="black"/>
                </a:solidFill>
                <a:effectLst/>
                <a:uLnTx/>
                <a:uFillTx/>
                <a:latin typeface="Calibri"/>
                <a:ea typeface="+mn-ea"/>
                <a:cs typeface="Calibri"/>
              </a:rPr>
              <a:t>sales </a:t>
            </a:r>
            <a:r>
              <a:rPr kumimoji="0" sz="1400" b="0" i="0" strike="noStrike" kern="1200" cap="none" spc="-15" normalizeH="0" baseline="0" noProof="0" dirty="0">
                <a:ln>
                  <a:noFill/>
                </a:ln>
                <a:solidFill>
                  <a:prstClr val="black"/>
                </a:solidFill>
                <a:effectLst/>
                <a:uLnTx/>
                <a:uFillTx/>
                <a:latin typeface="Calibri"/>
                <a:ea typeface="+mn-ea"/>
                <a:cs typeface="Calibri"/>
              </a:rPr>
              <a:t>taxes </a:t>
            </a:r>
            <a:r>
              <a:rPr kumimoji="0" sz="1400" b="0" i="0" strike="noStrike" kern="1200" cap="none" spc="-5" normalizeH="0" baseline="0" noProof="0" dirty="0">
                <a:ln>
                  <a:noFill/>
                </a:ln>
                <a:solidFill>
                  <a:prstClr val="black"/>
                </a:solidFill>
                <a:effectLst/>
                <a:uLnTx/>
                <a:uFillTx/>
                <a:latin typeface="Calibri"/>
                <a:ea typeface="+mn-ea"/>
                <a:cs typeface="Calibri"/>
              </a:rPr>
              <a:t>and </a:t>
            </a:r>
            <a:r>
              <a:rPr kumimoji="0" sz="1400" b="0" i="0" strike="noStrike" kern="1200" cap="none" spc="-15" normalizeH="0" baseline="0" noProof="0" dirty="0">
                <a:ln>
                  <a:noFill/>
                </a:ln>
                <a:solidFill>
                  <a:prstClr val="black"/>
                </a:solidFill>
                <a:effectLst/>
                <a:uLnTx/>
                <a:uFillTx/>
                <a:latin typeface="Calibri"/>
                <a:ea typeface="+mn-ea"/>
                <a:cs typeface="Calibri"/>
              </a:rPr>
              <a:t>federal excise taxes. </a:t>
            </a:r>
            <a:r>
              <a:rPr kumimoji="0" sz="1400" b="0" i="0" strike="noStrike" kern="1200" cap="none" spc="-10" normalizeH="0" baseline="0" noProof="0" dirty="0">
                <a:ln>
                  <a:noFill/>
                </a:ln>
                <a:solidFill>
                  <a:prstClr val="black"/>
                </a:solidFill>
                <a:effectLst/>
                <a:uLnTx/>
                <a:uFillTx/>
                <a:latin typeface="Calibri"/>
                <a:ea typeface="+mn-ea"/>
                <a:cs typeface="Calibri"/>
              </a:rPr>
              <a:t>Bidders </a:t>
            </a:r>
            <a:r>
              <a:rPr kumimoji="0" sz="1400" b="0" i="0" strike="noStrike" kern="1200" cap="none" spc="-5" normalizeH="0" baseline="0" noProof="0" dirty="0">
                <a:ln>
                  <a:noFill/>
                </a:ln>
                <a:solidFill>
                  <a:prstClr val="black"/>
                </a:solidFill>
                <a:effectLst/>
                <a:uLnTx/>
                <a:uFillTx/>
                <a:latin typeface="Calibri"/>
                <a:ea typeface="+mn-ea"/>
                <a:cs typeface="Calibri"/>
              </a:rPr>
              <a:t>shall not </a:t>
            </a:r>
            <a:r>
              <a:rPr kumimoji="0" sz="1400" b="0" i="0" strike="noStrike" kern="1200" cap="none" spc="-5" normalizeH="0" baseline="0" noProof="0" dirty="0" smtClean="0">
                <a:ln>
                  <a:noFill/>
                </a:ln>
                <a:solidFill>
                  <a:prstClr val="black"/>
                </a:solidFill>
                <a:effectLst/>
                <a:uLnTx/>
                <a:uFillTx/>
                <a:latin typeface="Calibri"/>
                <a:ea typeface="+mn-ea"/>
                <a:cs typeface="Calibri"/>
              </a:rPr>
              <a:t>include</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these </a:t>
            </a:r>
            <a:r>
              <a:rPr kumimoji="0" sz="1400" b="0" i="0" strike="noStrike" kern="1200" cap="none" spc="-15" normalizeH="0" baseline="0" noProof="0" dirty="0">
                <a:ln>
                  <a:noFill/>
                </a:ln>
                <a:solidFill>
                  <a:prstClr val="black"/>
                </a:solidFill>
                <a:effectLst/>
                <a:uLnTx/>
                <a:uFillTx/>
                <a:latin typeface="Calibri"/>
                <a:ea typeface="+mn-ea"/>
                <a:cs typeface="Calibri"/>
              </a:rPr>
              <a:t>taxes </a:t>
            </a:r>
            <a:r>
              <a:rPr kumimoji="0" sz="1400" b="0" i="0" strike="noStrike" kern="1200" cap="none" spc="-5" normalizeH="0" baseline="0" noProof="0" dirty="0">
                <a:ln>
                  <a:noFill/>
                </a:ln>
                <a:solidFill>
                  <a:prstClr val="black"/>
                </a:solidFill>
                <a:effectLst/>
                <a:uLnTx/>
                <a:uFillTx/>
                <a:latin typeface="Calibri"/>
                <a:ea typeface="+mn-ea"/>
                <a:cs typeface="Calibri"/>
              </a:rPr>
              <a:t>in price</a:t>
            </a:r>
            <a:r>
              <a:rPr kumimoji="0" sz="1400" b="0" i="0" strike="noStrike" kern="1200" cap="none" spc="55" normalizeH="0" baseline="0" noProof="0" dirty="0">
                <a:ln>
                  <a:noFill/>
                </a:ln>
                <a:solidFill>
                  <a:prstClr val="black"/>
                </a:solidFill>
                <a:effectLst/>
                <a:uLnTx/>
                <a:uFillTx/>
                <a:latin typeface="Calibri"/>
                <a:ea typeface="+mn-ea"/>
                <a:cs typeface="Calibri"/>
              </a:rPr>
              <a:t> </a:t>
            </a:r>
            <a:r>
              <a:rPr kumimoji="0" sz="1400" b="0" i="0" strike="noStrike" kern="1200" cap="none" spc="-10" normalizeH="0" baseline="0" noProof="0" dirty="0">
                <a:ln>
                  <a:noFill/>
                </a:ln>
                <a:solidFill>
                  <a:prstClr val="black"/>
                </a:solidFill>
                <a:effectLst/>
                <a:uLnTx/>
                <a:uFillTx/>
                <a:latin typeface="Calibri"/>
                <a:ea typeface="+mn-ea"/>
                <a:cs typeface="Calibri"/>
              </a:rPr>
              <a:t>quotes.</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R="0" lvl="0" algn="l" defTabSz="914400" rtl="0" eaLnBrk="1" fontAlgn="auto" latinLnBrk="0" hangingPunct="1">
              <a:spcBef>
                <a:spcPts val="600"/>
              </a:spcBef>
              <a:spcAft>
                <a:spcPts val="0"/>
              </a:spcAft>
              <a:buClrTx/>
              <a:buSzTx/>
              <a:defRPr/>
            </a:pPr>
            <a:r>
              <a:rPr kumimoji="0" sz="1400" b="1" i="0" strike="noStrike" kern="1200" cap="none" spc="-5" normalizeH="0" baseline="0" noProof="0" dirty="0">
                <a:ln>
                  <a:noFill/>
                </a:ln>
                <a:solidFill>
                  <a:prstClr val="black"/>
                </a:solidFill>
                <a:effectLst/>
                <a:uLnTx/>
                <a:uFillTx/>
                <a:latin typeface="Calibri"/>
                <a:ea typeface="+mn-ea"/>
                <a:cs typeface="Calibri"/>
              </a:rPr>
              <a:t>A.20</a:t>
            </a:r>
            <a:r>
              <a:rPr kumimoji="0" sz="1400" b="1" i="0" strike="noStrike" kern="1200" cap="none" spc="-5" normalizeH="0" baseline="0" noProof="0" dirty="0" smtClean="0">
                <a:ln>
                  <a:noFill/>
                </a:ln>
                <a:solidFill>
                  <a:prstClr val="black"/>
                </a:solidFill>
                <a:effectLst/>
                <a:uLnTx/>
                <a:uFillTx/>
                <a:latin typeface="Calibri"/>
                <a:ea typeface="+mn-ea"/>
                <a:cs typeface="Calibri"/>
              </a:rPr>
              <a:t>.</a:t>
            </a:r>
            <a:r>
              <a:rPr kumimoji="0" lang="en-US" sz="1400" b="1" i="0" strike="noStrike" kern="1200" cap="none" spc="-5" normalizeH="0" baseline="0" noProof="0" dirty="0" smtClean="0">
                <a:ln>
                  <a:noFill/>
                </a:ln>
                <a:solidFill>
                  <a:prstClr val="black"/>
                </a:solidFill>
                <a:effectLst/>
                <a:uLnTx/>
                <a:uFillTx/>
                <a:latin typeface="Calibri"/>
                <a:ea typeface="+mn-ea"/>
                <a:cs typeface="Calibri"/>
              </a:rPr>
              <a:t> </a:t>
            </a:r>
            <a:r>
              <a:rPr kumimoji="0" sz="1400" b="1" i="0" strike="noStrike" kern="1200" cap="none" spc="-5" normalizeH="0" baseline="0" noProof="0" dirty="0" smtClean="0">
                <a:ln>
                  <a:noFill/>
                </a:ln>
                <a:solidFill>
                  <a:prstClr val="black"/>
                </a:solidFill>
                <a:effectLst/>
                <a:uLnTx/>
                <a:uFillTx/>
                <a:latin typeface="Calibri"/>
                <a:ea typeface="+mn-ea"/>
                <a:cs typeface="Calibri"/>
              </a:rPr>
              <a:t>Audit </a:t>
            </a:r>
            <a:r>
              <a:rPr kumimoji="0" sz="1400" b="1" i="0" strike="noStrike" kern="1200" cap="none" spc="-5" normalizeH="0" baseline="0" noProof="0" dirty="0">
                <a:ln>
                  <a:noFill/>
                </a:ln>
                <a:solidFill>
                  <a:prstClr val="black"/>
                </a:solidFill>
                <a:effectLst/>
                <a:uLnTx/>
                <a:uFillTx/>
                <a:latin typeface="Calibri"/>
                <a:ea typeface="+mn-ea"/>
                <a:cs typeface="Calibri"/>
              </a:rPr>
              <a:t>and </a:t>
            </a:r>
            <a:r>
              <a:rPr kumimoji="0" sz="1400" b="1" i="0" strike="noStrike" kern="1200" cap="none" spc="-10" normalizeH="0" baseline="0" noProof="0" dirty="0">
                <a:ln>
                  <a:noFill/>
                </a:ln>
                <a:solidFill>
                  <a:prstClr val="black"/>
                </a:solidFill>
                <a:effectLst/>
                <a:uLnTx/>
                <a:uFillTx/>
                <a:latin typeface="Calibri"/>
                <a:ea typeface="+mn-ea"/>
                <a:cs typeface="Calibri"/>
              </a:rPr>
              <a:t>Records</a:t>
            </a:r>
            <a:r>
              <a:rPr kumimoji="0" sz="1400" b="1" i="0" strike="noStrike" kern="1200" cap="none" spc="-45" normalizeH="0" baseline="0" noProof="0" dirty="0">
                <a:ln>
                  <a:noFill/>
                </a:ln>
                <a:solidFill>
                  <a:prstClr val="black"/>
                </a:solidFill>
                <a:effectLst/>
                <a:uLnTx/>
                <a:uFillTx/>
                <a:latin typeface="Calibri"/>
                <a:ea typeface="+mn-ea"/>
                <a:cs typeface="Calibri"/>
              </a:rPr>
              <a:t> </a:t>
            </a:r>
            <a:r>
              <a:rPr kumimoji="0" sz="1400" b="1" i="0" strike="noStrike" kern="1200" cap="none" spc="-5" normalizeH="0" baseline="0" noProof="0" dirty="0">
                <a:ln>
                  <a:noFill/>
                </a:ln>
                <a:solidFill>
                  <a:prstClr val="black"/>
                </a:solidFill>
                <a:effectLst/>
                <a:uLnTx/>
                <a:uFillTx/>
                <a:latin typeface="Calibri"/>
                <a:ea typeface="+mn-ea"/>
                <a:cs typeface="Calibri"/>
              </a:rPr>
              <a:t>Clause</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346075" marR="5080" lvl="1" indent="-342900" algn="l" defTabSz="914400" rtl="0" eaLnBrk="1" fontAlgn="auto" latinLnBrk="0" hangingPunct="1">
              <a:spcBef>
                <a:spcPts val="600"/>
              </a:spcBef>
              <a:spcAft>
                <a:spcPts val="0"/>
              </a:spcAft>
              <a:buClrTx/>
              <a:buSzTx/>
              <a:buFont typeface="Arial"/>
              <a:buChar char="•"/>
              <a:tabLst>
                <a:tab pos="527685" algn="l"/>
              </a:tabLst>
              <a:defRPr/>
            </a:pPr>
            <a:r>
              <a:rPr kumimoji="0" sz="1400" b="0" i="0" u="none" strike="noStrike" kern="1200" cap="none" spc="-5" normalizeH="0" baseline="0" noProof="0" dirty="0">
                <a:ln>
                  <a:noFill/>
                </a:ln>
                <a:solidFill>
                  <a:prstClr val="black"/>
                </a:solidFill>
                <a:effectLst/>
                <a:uLnTx/>
                <a:uFillTx/>
                <a:latin typeface="Calibri"/>
                <a:ea typeface="+mn-ea"/>
                <a:cs typeface="Calibri"/>
              </a:rPr>
              <a:t>A.20.1. As used in this clause, </a:t>
            </a:r>
            <a:r>
              <a:rPr kumimoji="0" sz="1400" b="0" i="0" u="none" strike="noStrike" kern="1200" cap="none" spc="-10" normalizeH="0" baseline="0" noProof="0" dirty="0">
                <a:ln>
                  <a:noFill/>
                </a:ln>
                <a:solidFill>
                  <a:prstClr val="black"/>
                </a:solidFill>
                <a:effectLst/>
                <a:uLnTx/>
                <a:uFillTx/>
                <a:latin typeface="Calibri"/>
                <a:ea typeface="+mn-ea"/>
                <a:cs typeface="Calibri"/>
              </a:rPr>
              <a:t>“records" </a:t>
            </a:r>
            <a:r>
              <a:rPr kumimoji="0" sz="1400" b="0" i="0" u="none" strike="noStrike" kern="1200" cap="none" spc="-5" normalizeH="0" baseline="0" noProof="0" dirty="0">
                <a:ln>
                  <a:noFill/>
                </a:ln>
                <a:solidFill>
                  <a:prstClr val="black"/>
                </a:solidFill>
                <a:effectLst/>
                <a:uLnTx/>
                <a:uFillTx/>
                <a:latin typeface="Calibri"/>
                <a:ea typeface="+mn-ea"/>
                <a:cs typeface="Calibri"/>
              </a:rPr>
              <a:t>includes </a:t>
            </a:r>
            <a:r>
              <a:rPr kumimoji="0" sz="1400" b="0" i="0" u="none" strike="noStrike" kern="1200" cap="none" spc="-10" normalizeH="0" baseline="0" noProof="0" dirty="0">
                <a:ln>
                  <a:noFill/>
                </a:ln>
                <a:solidFill>
                  <a:prstClr val="black"/>
                </a:solidFill>
                <a:effectLst/>
                <a:uLnTx/>
                <a:uFillTx/>
                <a:latin typeface="Calibri"/>
                <a:ea typeface="+mn-ea"/>
                <a:cs typeface="Calibri"/>
              </a:rPr>
              <a:t>books, </a:t>
            </a:r>
            <a:r>
              <a:rPr kumimoji="0" sz="1400" b="0" i="0" u="none" strike="noStrike" kern="1200" cap="none" spc="-5" normalizeH="0" baseline="0" noProof="0" dirty="0">
                <a:ln>
                  <a:noFill/>
                </a:ln>
                <a:solidFill>
                  <a:prstClr val="black"/>
                </a:solidFill>
                <a:effectLst/>
                <a:uLnTx/>
                <a:uFillTx/>
                <a:latin typeface="Calibri"/>
                <a:ea typeface="+mn-ea"/>
                <a:cs typeface="Calibri"/>
              </a:rPr>
              <a:t>documents, </a:t>
            </a:r>
            <a:r>
              <a:rPr kumimoji="0" sz="1400" b="0" i="0" u="none" strike="noStrike" kern="1200" cap="none" spc="-10" normalizeH="0" baseline="0" noProof="0" dirty="0">
                <a:ln>
                  <a:noFill/>
                </a:ln>
                <a:solidFill>
                  <a:prstClr val="black"/>
                </a:solidFill>
                <a:effectLst/>
                <a:uLnTx/>
                <a:uFillTx/>
                <a:latin typeface="Calibri"/>
                <a:ea typeface="+mn-ea"/>
                <a:cs typeface="Calibri"/>
              </a:rPr>
              <a:t>accounting procedures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and</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practices</a:t>
            </a:r>
            <a:r>
              <a:rPr kumimoji="0" sz="1400" b="0" i="0" u="none" strike="noStrike" kern="1200" cap="none" spc="-1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and other </a:t>
            </a:r>
            <a:r>
              <a:rPr kumimoji="0" sz="1400" b="0" i="0" u="none" strike="noStrike" kern="1200" cap="none" spc="-10" normalizeH="0" baseline="0" noProof="0" dirty="0">
                <a:ln>
                  <a:noFill/>
                </a:ln>
                <a:solidFill>
                  <a:prstClr val="black"/>
                </a:solidFill>
                <a:effectLst/>
                <a:uLnTx/>
                <a:uFillTx/>
                <a:latin typeface="Calibri"/>
                <a:ea typeface="+mn-ea"/>
                <a:cs typeface="Calibri"/>
              </a:rPr>
              <a:t>data, regardless </a:t>
            </a:r>
            <a:r>
              <a:rPr kumimoji="0" sz="1400" b="0" i="0" u="none" strike="noStrike" kern="1200" cap="none" spc="-5" normalizeH="0" baseline="0" noProof="0" dirty="0">
                <a:ln>
                  <a:noFill/>
                </a:ln>
                <a:solidFill>
                  <a:prstClr val="black"/>
                </a:solidFill>
                <a:effectLst/>
                <a:uLnTx/>
                <a:uFillTx/>
                <a:latin typeface="Calibri"/>
                <a:ea typeface="+mn-ea"/>
                <a:cs typeface="Calibri"/>
              </a:rPr>
              <a:t>of type and </a:t>
            </a:r>
            <a:r>
              <a:rPr kumimoji="0" sz="1400" b="0" i="0" u="none" strike="noStrike" kern="1200" cap="none" spc="-10" normalizeH="0" baseline="0" noProof="0" dirty="0">
                <a:ln>
                  <a:noFill/>
                </a:ln>
                <a:solidFill>
                  <a:prstClr val="black"/>
                </a:solidFill>
                <a:effectLst/>
                <a:uLnTx/>
                <a:uFillTx/>
                <a:latin typeface="Calibri"/>
                <a:ea typeface="+mn-ea"/>
                <a:cs typeface="Calibri"/>
              </a:rPr>
              <a:t>regardless </a:t>
            </a:r>
            <a:r>
              <a:rPr kumimoji="0" sz="1400" b="0" i="0" u="none" strike="noStrike" kern="1200" cap="none" spc="-5" normalizeH="0" baseline="0" noProof="0" dirty="0">
                <a:ln>
                  <a:noFill/>
                </a:ln>
                <a:solidFill>
                  <a:prstClr val="black"/>
                </a:solidFill>
                <a:effectLst/>
                <a:uLnTx/>
                <a:uFillTx/>
                <a:latin typeface="Calibri"/>
                <a:ea typeface="+mn-ea"/>
                <a:cs typeface="Calibri"/>
              </a:rPr>
              <a:t>of whether such </a:t>
            </a:r>
            <a:r>
              <a:rPr kumimoji="0" sz="1400" b="0" i="0" u="none" strike="noStrike" kern="1200" cap="none" spc="-10" normalizeH="0" baseline="0" noProof="0" dirty="0">
                <a:ln>
                  <a:noFill/>
                </a:ln>
                <a:solidFill>
                  <a:prstClr val="black"/>
                </a:solidFill>
                <a:effectLst/>
                <a:uLnTx/>
                <a:uFillTx/>
                <a:latin typeface="Calibri"/>
                <a:ea typeface="+mn-ea"/>
                <a:cs typeface="Calibri"/>
              </a:rPr>
              <a:t>items are </a:t>
            </a:r>
            <a:r>
              <a:rPr kumimoji="0" sz="1400" b="0" i="0" u="none" strike="noStrike" kern="1200" cap="none" spc="-5" normalizeH="0" baseline="0" noProof="0" dirty="0">
                <a:ln>
                  <a:noFill/>
                </a:ln>
                <a:solidFill>
                  <a:prstClr val="black"/>
                </a:solidFill>
                <a:effectLst/>
                <a:uLnTx/>
                <a:uFillTx/>
                <a:latin typeface="Calibri"/>
                <a:ea typeface="+mn-ea"/>
                <a:cs typeface="Calibri"/>
              </a:rPr>
              <a:t>in </a:t>
            </a:r>
            <a:r>
              <a:rPr kumimoji="0" sz="1400" b="0" i="0" u="none" strike="noStrike" kern="1200" cap="none" spc="-10" normalizeH="0" baseline="0" noProof="0" dirty="0">
                <a:ln>
                  <a:noFill/>
                </a:ln>
                <a:solidFill>
                  <a:prstClr val="black"/>
                </a:solidFill>
                <a:effectLst/>
                <a:uLnTx/>
                <a:uFillTx/>
                <a:latin typeface="Calibri"/>
                <a:ea typeface="+mn-ea"/>
                <a:cs typeface="Calibri"/>
              </a:rPr>
              <a:t>written form</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in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5" normalizeH="0" baseline="0" noProof="0" dirty="0">
                <a:ln>
                  <a:noFill/>
                </a:ln>
                <a:solidFill>
                  <a:prstClr val="black"/>
                </a:solidFill>
                <a:effectLst/>
                <a:uLnTx/>
                <a:uFillTx/>
                <a:latin typeface="Calibri"/>
                <a:ea typeface="+mn-ea"/>
                <a:cs typeface="Calibri"/>
              </a:rPr>
              <a:t>form </a:t>
            </a:r>
            <a:r>
              <a:rPr kumimoji="0" sz="1400" b="0" i="0" u="none" strike="noStrike" kern="1200" cap="none" spc="-5" normalizeH="0" baseline="0" noProof="0" dirty="0">
                <a:ln>
                  <a:noFill/>
                </a:ln>
                <a:solidFill>
                  <a:prstClr val="black"/>
                </a:solidFill>
                <a:effectLst/>
                <a:uLnTx/>
                <a:uFillTx/>
                <a:latin typeface="Calibri"/>
                <a:ea typeface="+mn-ea"/>
                <a:cs typeface="Calibri"/>
              </a:rPr>
              <a:t>of </a:t>
            </a:r>
            <a:r>
              <a:rPr kumimoji="0" sz="1400" b="0" i="0" u="none" strike="noStrike" kern="1200" cap="none" spc="-10" normalizeH="0" baseline="0" noProof="0" dirty="0">
                <a:ln>
                  <a:noFill/>
                </a:ln>
                <a:solidFill>
                  <a:prstClr val="black"/>
                </a:solidFill>
                <a:effectLst/>
                <a:uLnTx/>
                <a:uFillTx/>
                <a:latin typeface="Calibri"/>
                <a:ea typeface="+mn-ea"/>
                <a:cs typeface="Calibri"/>
              </a:rPr>
              <a:t>computer data, </a:t>
            </a:r>
            <a:r>
              <a:rPr kumimoji="0" sz="1400" b="0" i="0" u="none" strike="noStrike" kern="1200" cap="none" spc="-5" normalizeH="0" baseline="0" noProof="0" dirty="0">
                <a:ln>
                  <a:noFill/>
                </a:ln>
                <a:solidFill>
                  <a:prstClr val="black"/>
                </a:solidFill>
                <a:effectLst/>
                <a:uLnTx/>
                <a:uFillTx/>
                <a:latin typeface="Calibri"/>
                <a:ea typeface="+mn-ea"/>
                <a:cs typeface="Calibri"/>
              </a:rPr>
              <a:t>or in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5" normalizeH="0" baseline="0" noProof="0" dirty="0">
                <a:ln>
                  <a:noFill/>
                </a:ln>
                <a:solidFill>
                  <a:prstClr val="black"/>
                </a:solidFill>
                <a:effectLst/>
                <a:uLnTx/>
                <a:uFillTx/>
                <a:latin typeface="Calibri"/>
                <a:ea typeface="+mn-ea"/>
                <a:cs typeface="Calibri"/>
              </a:rPr>
              <a:t>other </a:t>
            </a:r>
            <a:r>
              <a:rPr kumimoji="0" sz="1400" b="0" i="0" u="none" strike="noStrike" kern="1200" cap="none" spc="-10" normalizeH="0" baseline="0" noProof="0" dirty="0">
                <a:ln>
                  <a:noFill/>
                </a:ln>
                <a:solidFill>
                  <a:prstClr val="black"/>
                </a:solidFill>
                <a:effectLst/>
                <a:uLnTx/>
                <a:uFillTx/>
                <a:latin typeface="Calibri"/>
                <a:ea typeface="+mn-ea"/>
                <a:cs typeface="Calibri"/>
              </a:rPr>
              <a:t>form. </a:t>
            </a:r>
            <a:r>
              <a:rPr kumimoji="0" sz="1400" b="0" i="0" u="none" strike="noStrike" kern="1200" cap="none" spc="-5" normalizeH="0" baseline="0" noProof="0" dirty="0">
                <a:ln>
                  <a:noFill/>
                </a:ln>
                <a:solidFill>
                  <a:prstClr val="black"/>
                </a:solidFill>
                <a:effectLst/>
                <a:uLnTx/>
                <a:uFillTx/>
                <a:latin typeface="Calibri"/>
                <a:ea typeface="+mn-ea"/>
                <a:cs typeface="Calibri"/>
              </a:rPr>
              <a:t>In accepting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contract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with the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state</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successful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1400" b="0" i="0" u="none" strike="noStrike" kern="1200" cap="none" spc="-5" normalizeH="0" baseline="0" noProof="0" dirty="0" smtClean="0">
                <a:ln>
                  <a:noFill/>
                </a:ln>
                <a:solidFill>
                  <a:prstClr val="black"/>
                </a:solidFill>
                <a:effectLst/>
                <a:uLnTx/>
                <a:uFillTx/>
                <a:latin typeface="Calibri"/>
                <a:ea typeface="+mn-ea"/>
                <a:cs typeface="Calibri"/>
              </a:rPr>
              <a:t>(s</a:t>
            </a:r>
            <a:r>
              <a:rPr kumimoji="0" sz="1400" b="0" i="0" u="none" strike="noStrike" kern="1200" cap="none" spc="-5" normalizeH="0" baseline="0" noProof="0" dirty="0">
                <a:ln>
                  <a:noFill/>
                </a:ln>
                <a:solidFill>
                  <a:prstClr val="black"/>
                </a:solidFill>
                <a:effectLst/>
                <a:uLnTx/>
                <a:uFillTx/>
                <a:latin typeface="Calibri"/>
                <a:ea typeface="+mn-ea"/>
                <a:cs typeface="Calibri"/>
              </a:rPr>
              <a:t>) agree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5" normalizeH="0" baseline="0" noProof="0" dirty="0">
                <a:ln>
                  <a:noFill/>
                </a:ln>
                <a:solidFill>
                  <a:prstClr val="black"/>
                </a:solidFill>
                <a:effectLst/>
                <a:uLnTx/>
                <a:uFillTx/>
                <a:latin typeface="Calibri"/>
                <a:ea typeface="+mn-ea"/>
                <a:cs typeface="Calibri"/>
              </a:rPr>
              <a:t>pertinent </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state</a:t>
            </a:r>
            <a:r>
              <a:rPr kumimoji="0" sz="1400" b="0" i="0" u="none" strike="noStrike" kern="1200" cap="none" spc="-1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or </a:t>
            </a:r>
            <a:r>
              <a:rPr kumimoji="0" sz="1400" b="0" i="0" u="none" strike="noStrike" kern="1200" cap="none" spc="-10" normalizeH="0" baseline="0" noProof="0" dirty="0">
                <a:ln>
                  <a:noFill/>
                </a:ln>
                <a:solidFill>
                  <a:prstClr val="black"/>
                </a:solidFill>
                <a:effectLst/>
                <a:uLnTx/>
                <a:uFillTx/>
                <a:latin typeface="Calibri"/>
                <a:ea typeface="+mn-ea"/>
                <a:cs typeface="Calibri"/>
              </a:rPr>
              <a:t>Federal </a:t>
            </a:r>
            <a:r>
              <a:rPr kumimoji="0" sz="1400" b="0" i="0" u="none" strike="noStrike" kern="1200" cap="none" spc="-5" normalizeH="0" baseline="0" noProof="0" dirty="0">
                <a:ln>
                  <a:noFill/>
                </a:ln>
                <a:solidFill>
                  <a:prstClr val="black"/>
                </a:solidFill>
                <a:effectLst/>
                <a:uLnTx/>
                <a:uFillTx/>
                <a:latin typeface="Calibri"/>
                <a:ea typeface="+mn-ea"/>
                <a:cs typeface="Calibri"/>
              </a:rPr>
              <a:t>agency will </a:t>
            </a:r>
            <a:r>
              <a:rPr kumimoji="0" sz="1400" b="0" i="0" u="none" strike="noStrike" kern="1200" cap="none" spc="-15" normalizeH="0" baseline="0" noProof="0" dirty="0">
                <a:ln>
                  <a:noFill/>
                </a:ln>
                <a:solidFill>
                  <a:prstClr val="black"/>
                </a:solidFill>
                <a:effectLst/>
                <a:uLnTx/>
                <a:uFillTx/>
                <a:latin typeface="Calibri"/>
                <a:ea typeface="+mn-ea"/>
                <a:cs typeface="Calibri"/>
              </a:rPr>
              <a:t>have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right to </a:t>
            </a:r>
            <a:r>
              <a:rPr kumimoji="0" sz="1400" b="0" i="0" u="none" strike="noStrike" kern="1200" cap="none" spc="-15" normalizeH="0" baseline="0" noProof="0" dirty="0">
                <a:ln>
                  <a:noFill/>
                </a:ln>
                <a:solidFill>
                  <a:prstClr val="black"/>
                </a:solidFill>
                <a:effectLst/>
                <a:uLnTx/>
                <a:uFillTx/>
                <a:latin typeface="Calibri"/>
                <a:ea typeface="+mn-ea"/>
                <a:cs typeface="Calibri"/>
              </a:rPr>
              <a:t>examine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and</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audit </a:t>
            </a:r>
            <a:r>
              <a:rPr kumimoji="0" sz="1400" b="0" i="0" u="none" strike="noStrike" kern="1200" cap="none" spc="-5" normalizeH="0" baseline="0" noProof="0" dirty="0">
                <a:ln>
                  <a:noFill/>
                </a:ln>
                <a:solidFill>
                  <a:prstClr val="black"/>
                </a:solidFill>
                <a:effectLst/>
                <a:uLnTx/>
                <a:uFillTx/>
                <a:latin typeface="Calibri"/>
                <a:ea typeface="+mn-ea"/>
                <a:cs typeface="Calibri"/>
              </a:rPr>
              <a:t>all </a:t>
            </a:r>
            <a:r>
              <a:rPr kumimoji="0" sz="1400" b="0" i="0" u="none" strike="noStrike" kern="1200" cap="none" spc="-10" normalizeH="0" baseline="0" noProof="0" dirty="0">
                <a:ln>
                  <a:noFill/>
                </a:ln>
                <a:solidFill>
                  <a:prstClr val="black"/>
                </a:solidFill>
                <a:effectLst/>
                <a:uLnTx/>
                <a:uFillTx/>
                <a:latin typeface="Calibri"/>
                <a:ea typeface="+mn-ea"/>
                <a:cs typeface="Calibri"/>
              </a:rPr>
              <a:t>records relevant to execution </a:t>
            </a:r>
            <a:r>
              <a:rPr kumimoji="0" sz="1400" b="0" i="0" u="none" strike="noStrike" kern="1200" cap="none" spc="-5" normalizeH="0" baseline="0" noProof="0" dirty="0">
                <a:ln>
                  <a:noFill/>
                </a:ln>
                <a:solidFill>
                  <a:prstClr val="black"/>
                </a:solidFill>
                <a:effectLst/>
                <a:uLnTx/>
                <a:uFillTx/>
                <a:latin typeface="Calibri"/>
                <a:ea typeface="+mn-ea"/>
                <a:cs typeface="Calibri"/>
              </a:rPr>
              <a:t>and </a:t>
            </a:r>
            <a:r>
              <a:rPr kumimoji="0" sz="1400" b="0" i="0" u="none" strike="noStrike" kern="1200" cap="none" spc="-10" normalizeH="0" baseline="0" noProof="0" dirty="0">
                <a:ln>
                  <a:noFill/>
                </a:ln>
                <a:solidFill>
                  <a:prstClr val="black"/>
                </a:solidFill>
                <a:effectLst/>
                <a:uLnTx/>
                <a:uFillTx/>
                <a:latin typeface="Calibri"/>
                <a:ea typeface="+mn-ea"/>
                <a:cs typeface="Calibri"/>
              </a:rPr>
              <a:t>performance </a:t>
            </a:r>
            <a:r>
              <a:rPr kumimoji="0" sz="1400" b="0" i="0" u="none" strike="noStrike" kern="1200" cap="none" spc="-5" normalizeH="0" baseline="0" noProof="0" dirty="0">
                <a:ln>
                  <a:noFill/>
                </a:ln>
                <a:solidFill>
                  <a:prstClr val="black"/>
                </a:solidFill>
                <a:effectLst/>
                <a:uLnTx/>
                <a:uFillTx/>
                <a:latin typeface="Calibri"/>
                <a:ea typeface="+mn-ea"/>
                <a:cs typeface="Calibri"/>
              </a:rPr>
              <a:t>of the </a:t>
            </a:r>
            <a:r>
              <a:rPr kumimoji="0" sz="1400" b="0" i="0" u="none" strike="noStrike" kern="1200" cap="none" spc="-10" normalizeH="0" baseline="0" noProof="0" dirty="0">
                <a:ln>
                  <a:noFill/>
                </a:ln>
                <a:solidFill>
                  <a:prstClr val="black"/>
                </a:solidFill>
                <a:effectLst/>
                <a:uLnTx/>
                <a:uFillTx/>
                <a:latin typeface="Calibri"/>
                <a:ea typeface="+mn-ea"/>
                <a:cs typeface="Calibri"/>
              </a:rPr>
              <a:t>resultant</a:t>
            </a:r>
            <a:r>
              <a:rPr kumimoji="0" sz="1400" b="0" i="0" u="none" strike="noStrike" kern="1200" cap="none" spc="185" normalizeH="0" baseline="0" noProof="0" dirty="0">
                <a:ln>
                  <a:noFill/>
                </a:ln>
                <a:solidFill>
                  <a:prstClr val="black"/>
                </a:solidFill>
                <a:effectLst/>
                <a:uLnTx/>
                <a:uFillTx/>
                <a:latin typeface="Calibri"/>
                <a:ea typeface="+mn-ea"/>
                <a:cs typeface="Calibri"/>
              </a:rPr>
              <a:t>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contract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29845" lvl="1" indent="-342900" algn="l" defTabSz="914400" rtl="0" eaLnBrk="1" fontAlgn="auto" latinLnBrk="0" hangingPunct="1">
              <a:spcBef>
                <a:spcPts val="600"/>
              </a:spcBef>
              <a:spcAft>
                <a:spcPts val="0"/>
              </a:spcAft>
              <a:buClrTx/>
              <a:buSzTx/>
              <a:buFont typeface="Arial"/>
              <a:buChar char="•"/>
              <a:tabLst>
                <a:tab pos="527050" algn="l"/>
              </a:tabLst>
              <a:defRPr/>
            </a:pPr>
            <a:r>
              <a:rPr kumimoji="0" sz="1400" b="0" i="0" u="none" strike="noStrike" kern="1200" cap="none" spc="-5" normalizeH="0" baseline="0" noProof="0" dirty="0">
                <a:ln>
                  <a:noFill/>
                </a:ln>
                <a:solidFill>
                  <a:prstClr val="black"/>
                </a:solidFill>
                <a:effectLst/>
                <a:uLnTx/>
                <a:uFillTx/>
                <a:latin typeface="Calibri"/>
                <a:ea typeface="+mn-ea"/>
                <a:cs typeface="Calibri"/>
              </a:rPr>
              <a:t>A.20.2. The successful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1400" b="0" i="0" u="none" strike="noStrike" kern="1200" cap="none" spc="-5" normalizeH="0" baseline="0" noProof="0" dirty="0" smtClean="0">
                <a:ln>
                  <a:noFill/>
                </a:ln>
                <a:solidFill>
                  <a:prstClr val="black"/>
                </a:solidFill>
                <a:effectLst/>
                <a:uLnTx/>
                <a:uFillTx/>
                <a:latin typeface="Calibri"/>
                <a:ea typeface="+mn-ea"/>
                <a:cs typeface="Calibri"/>
              </a:rPr>
              <a:t>(s</a:t>
            </a:r>
            <a:r>
              <a:rPr kumimoji="0" sz="1400" b="0" i="0" u="none" strike="noStrike" kern="1200" cap="none" spc="-5"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awarded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contract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(s</a:t>
            </a:r>
            <a:r>
              <a:rPr kumimoji="0" sz="1400" b="0" i="0" u="none" strike="noStrike" kern="1200" cap="none" spc="-1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is </a:t>
            </a:r>
            <a:r>
              <a:rPr kumimoji="0" sz="1400" b="0" i="0" u="none" strike="noStrike" kern="1200" cap="none" spc="-10" normalizeH="0" baseline="0" noProof="0" dirty="0">
                <a:ln>
                  <a:noFill/>
                </a:ln>
                <a:solidFill>
                  <a:prstClr val="black"/>
                </a:solidFill>
                <a:effectLst/>
                <a:uLnTx/>
                <a:uFillTx/>
                <a:latin typeface="Calibri"/>
                <a:ea typeface="+mn-ea"/>
                <a:cs typeface="Calibri"/>
              </a:rPr>
              <a:t>required to retain records relative to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contract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duration </a:t>
            </a:r>
            <a:r>
              <a:rPr kumimoji="0" sz="1400" b="0" i="0" u="none" strike="noStrike" kern="1200" cap="none" spc="-5" normalizeH="0" baseline="0" noProof="0" dirty="0">
                <a:ln>
                  <a:noFill/>
                </a:ln>
                <a:solidFill>
                  <a:prstClr val="black"/>
                </a:solidFill>
                <a:effectLst/>
                <a:uLnTx/>
                <a:uFillTx/>
                <a:latin typeface="Calibri"/>
                <a:ea typeface="+mn-ea"/>
                <a:cs typeface="Calibri"/>
              </a:rPr>
              <a:t>of the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contract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and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5" normalizeH="0" baseline="0" noProof="0" dirty="0">
                <a:ln>
                  <a:noFill/>
                </a:ln>
                <a:solidFill>
                  <a:prstClr val="black"/>
                </a:solidFill>
                <a:effectLst/>
                <a:uLnTx/>
                <a:uFillTx/>
                <a:latin typeface="Calibri"/>
                <a:ea typeface="+mn-ea"/>
                <a:cs typeface="Calibri"/>
              </a:rPr>
              <a:t>a period of </a:t>
            </a:r>
            <a:r>
              <a:rPr kumimoji="0" sz="1400" b="0" i="0" u="none" strike="noStrike" kern="1200" cap="none" spc="-10" normalizeH="0" baseline="0" noProof="0" dirty="0">
                <a:ln>
                  <a:noFill/>
                </a:ln>
                <a:solidFill>
                  <a:prstClr val="black"/>
                </a:solidFill>
                <a:effectLst/>
                <a:uLnTx/>
                <a:uFillTx/>
                <a:latin typeface="Calibri"/>
                <a:ea typeface="+mn-ea"/>
                <a:cs typeface="Calibri"/>
              </a:rPr>
              <a:t>seven </a:t>
            </a:r>
            <a:r>
              <a:rPr kumimoji="0" sz="1400" b="0" i="0" u="none" strike="noStrike" kern="1200" cap="none" spc="-15" normalizeH="0" baseline="0" noProof="0" dirty="0" smtClean="0">
                <a:ln>
                  <a:noFill/>
                </a:ln>
                <a:solidFill>
                  <a:prstClr val="black"/>
                </a:solidFill>
                <a:effectLst/>
                <a:uLnTx/>
                <a:uFillTx/>
                <a:latin typeface="Calibri"/>
                <a:ea typeface="+mn-ea"/>
                <a:cs typeface="Calibri"/>
              </a:rPr>
              <a:t>years </a:t>
            </a:r>
            <a:r>
              <a:rPr kumimoji="0" sz="1400" b="0" i="0" u="none" strike="noStrike" kern="1200" cap="none" spc="-10" normalizeH="0" baseline="0" noProof="0" dirty="0">
                <a:ln>
                  <a:noFill/>
                </a:ln>
                <a:solidFill>
                  <a:prstClr val="black"/>
                </a:solidFill>
                <a:effectLst/>
                <a:uLnTx/>
                <a:uFillTx/>
                <a:latin typeface="Calibri"/>
                <a:ea typeface="+mn-ea"/>
                <a:cs typeface="Calibri"/>
              </a:rPr>
              <a:t>following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completion</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and/or </a:t>
            </a:r>
            <a:r>
              <a:rPr kumimoji="0" sz="1400" b="0" i="0" u="none" strike="noStrike" kern="1200" cap="none" spc="-10" normalizeH="0" baseline="0" noProof="0" dirty="0">
                <a:ln>
                  <a:noFill/>
                </a:ln>
                <a:solidFill>
                  <a:prstClr val="black"/>
                </a:solidFill>
                <a:effectLst/>
                <a:uLnTx/>
                <a:uFillTx/>
                <a:latin typeface="Calibri"/>
                <a:ea typeface="+mn-ea"/>
                <a:cs typeface="Calibri"/>
              </a:rPr>
              <a:t>termination </a:t>
            </a:r>
            <a:r>
              <a:rPr kumimoji="0" sz="1400" b="0" i="0" u="none" strike="noStrike" kern="1200" cap="none" spc="-5" normalizeH="0" baseline="0" noProof="0" dirty="0">
                <a:ln>
                  <a:noFill/>
                </a:ln>
                <a:solidFill>
                  <a:prstClr val="black"/>
                </a:solidFill>
                <a:effectLst/>
                <a:uLnTx/>
                <a:uFillTx/>
                <a:latin typeface="Calibri"/>
                <a:ea typeface="+mn-ea"/>
                <a:cs typeface="Calibri"/>
              </a:rPr>
              <a:t>of the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contract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If an audit, </a:t>
            </a:r>
            <a:r>
              <a:rPr kumimoji="0" sz="1400" b="0" i="0" u="none" strike="noStrike" kern="1200" cap="none" spc="-10" normalizeH="0" baseline="0" noProof="0" dirty="0">
                <a:ln>
                  <a:noFill/>
                </a:ln>
                <a:solidFill>
                  <a:prstClr val="black"/>
                </a:solidFill>
                <a:effectLst/>
                <a:uLnTx/>
                <a:uFillTx/>
                <a:latin typeface="Calibri"/>
                <a:ea typeface="+mn-ea"/>
                <a:cs typeface="Calibri"/>
              </a:rPr>
              <a:t>litigation, </a:t>
            </a:r>
            <a:r>
              <a:rPr kumimoji="0" sz="1400" b="0" i="0" u="none" strike="noStrike" kern="1200" cap="none" spc="-5" normalizeH="0" baseline="0" noProof="0" dirty="0">
                <a:ln>
                  <a:noFill/>
                </a:ln>
                <a:solidFill>
                  <a:prstClr val="black"/>
                </a:solidFill>
                <a:effectLst/>
                <a:uLnTx/>
                <a:uFillTx/>
                <a:latin typeface="Calibri"/>
                <a:ea typeface="+mn-ea"/>
                <a:cs typeface="Calibri"/>
              </a:rPr>
              <a:t>or other action </a:t>
            </a:r>
            <a:r>
              <a:rPr kumimoji="0" sz="1400" b="0" i="0" u="none" strike="noStrike" kern="1200" cap="none" spc="-10" normalizeH="0" baseline="0" noProof="0" dirty="0">
                <a:ln>
                  <a:noFill/>
                </a:ln>
                <a:solidFill>
                  <a:prstClr val="black"/>
                </a:solidFill>
                <a:effectLst/>
                <a:uLnTx/>
                <a:uFillTx/>
                <a:latin typeface="Calibri"/>
                <a:ea typeface="+mn-ea"/>
                <a:cs typeface="Calibri"/>
              </a:rPr>
              <a:t>involving </a:t>
            </a:r>
            <a:r>
              <a:rPr kumimoji="0" sz="1400" b="0" i="0" u="none" strike="noStrike" kern="1200" cap="none" spc="-5" normalizeH="0" baseline="0" noProof="0" dirty="0">
                <a:ln>
                  <a:noFill/>
                </a:ln>
                <a:solidFill>
                  <a:prstClr val="black"/>
                </a:solidFill>
                <a:effectLst/>
                <a:uLnTx/>
                <a:uFillTx/>
                <a:latin typeface="Calibri"/>
                <a:ea typeface="+mn-ea"/>
                <a:cs typeface="Calibri"/>
              </a:rPr>
              <a:t>such </a:t>
            </a:r>
            <a:r>
              <a:rPr kumimoji="0" sz="1400" b="0" i="0" u="none" strike="noStrike" kern="1200" cap="none" spc="-10" normalizeH="0" baseline="0" noProof="0" dirty="0">
                <a:ln>
                  <a:noFill/>
                </a:ln>
                <a:solidFill>
                  <a:prstClr val="black"/>
                </a:solidFill>
                <a:effectLst/>
                <a:uLnTx/>
                <a:uFillTx/>
                <a:latin typeface="Calibri"/>
                <a:ea typeface="+mn-ea"/>
                <a:cs typeface="Calibri"/>
              </a:rPr>
              <a:t>records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is</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started</a:t>
            </a:r>
            <a:r>
              <a:rPr kumimoji="0" sz="1400" b="0" i="0" u="none" strike="noStrike" kern="1200" cap="none" spc="6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5" normalizeH="0" baseline="0" noProof="0" dirty="0">
                <a:ln>
                  <a:noFill/>
                </a:ln>
                <a:solidFill>
                  <a:prstClr val="black"/>
                </a:solidFill>
                <a:effectLst/>
                <a:uLnTx/>
                <a:uFillTx/>
                <a:latin typeface="Calibri"/>
                <a:ea typeface="+mn-ea"/>
                <a:cs typeface="Calibri"/>
              </a:rPr>
              <a:t>before </a:t>
            </a:r>
            <a:r>
              <a:rPr kumimoji="0" sz="1400" b="0" i="0" u="none" strike="noStrike" kern="1200" cap="none" spc="-5" normalizeH="0" baseline="0" noProof="0" dirty="0">
                <a:ln>
                  <a:noFill/>
                </a:ln>
                <a:solidFill>
                  <a:prstClr val="black"/>
                </a:solidFill>
                <a:effectLst/>
                <a:uLnTx/>
                <a:uFillTx/>
                <a:latin typeface="Calibri"/>
                <a:ea typeface="+mn-ea"/>
                <a:cs typeface="Calibri"/>
              </a:rPr>
              <a:t>the end of the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seven</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year </a:t>
            </a:r>
            <a:r>
              <a:rPr kumimoji="0" sz="1400" b="0" i="0" u="none" strike="noStrike" kern="1200" cap="none" spc="-5" normalizeH="0" baseline="0" noProof="0" dirty="0">
                <a:ln>
                  <a:noFill/>
                </a:ln>
                <a:solidFill>
                  <a:prstClr val="black"/>
                </a:solidFill>
                <a:effectLst/>
                <a:uLnTx/>
                <a:uFillTx/>
                <a:latin typeface="Calibri"/>
                <a:ea typeface="+mn-ea"/>
                <a:cs typeface="Calibri"/>
              </a:rPr>
              <a:t>period, the </a:t>
            </a:r>
            <a:r>
              <a:rPr kumimoji="0" sz="1400" b="0" i="0" u="none" strike="noStrike" kern="1200" cap="none" spc="-10" normalizeH="0" baseline="0" noProof="0" dirty="0">
                <a:ln>
                  <a:noFill/>
                </a:ln>
                <a:solidFill>
                  <a:prstClr val="black"/>
                </a:solidFill>
                <a:effectLst/>
                <a:uLnTx/>
                <a:uFillTx/>
                <a:latin typeface="Calibri"/>
                <a:ea typeface="+mn-ea"/>
                <a:cs typeface="Calibri"/>
              </a:rPr>
              <a:t>records are required to </a:t>
            </a:r>
            <a:r>
              <a:rPr kumimoji="0" sz="1400" b="0" i="0" u="none" strike="noStrike" kern="1200" cap="none" spc="-5" normalizeH="0" baseline="0" noProof="0" dirty="0">
                <a:ln>
                  <a:noFill/>
                </a:ln>
                <a:solidFill>
                  <a:prstClr val="black"/>
                </a:solidFill>
                <a:effectLst/>
                <a:uLnTx/>
                <a:uFillTx/>
                <a:latin typeface="Calibri"/>
                <a:ea typeface="+mn-ea"/>
                <a:cs typeface="Calibri"/>
              </a:rPr>
              <a:t>be </a:t>
            </a:r>
            <a:r>
              <a:rPr kumimoji="0" sz="1400" b="0" i="0" u="none" strike="noStrike" kern="1200" cap="none" spc="-10" normalizeH="0" baseline="0" noProof="0" dirty="0">
                <a:ln>
                  <a:noFill/>
                </a:ln>
                <a:solidFill>
                  <a:prstClr val="black"/>
                </a:solidFill>
                <a:effectLst/>
                <a:uLnTx/>
                <a:uFillTx/>
                <a:latin typeface="Calibri"/>
                <a:ea typeface="+mn-ea"/>
                <a:cs typeface="Calibri"/>
              </a:rPr>
              <a:t>maintained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two</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5" normalizeH="0" baseline="0" noProof="0" dirty="0" smtClean="0">
                <a:ln>
                  <a:noFill/>
                </a:ln>
                <a:solidFill>
                  <a:prstClr val="black"/>
                </a:solidFill>
                <a:effectLst/>
                <a:uLnTx/>
                <a:uFillTx/>
                <a:latin typeface="Calibri"/>
                <a:ea typeface="+mn-ea"/>
                <a:cs typeface="Calibri"/>
              </a:rPr>
              <a:t>years </a:t>
            </a:r>
            <a:r>
              <a:rPr kumimoji="0" sz="1400" b="0" i="0" u="none" strike="noStrike" kern="1200" cap="none" spc="-10" normalizeH="0" baseline="0" noProof="0" dirty="0">
                <a:ln>
                  <a:noFill/>
                </a:ln>
                <a:solidFill>
                  <a:prstClr val="black"/>
                </a:solidFill>
                <a:effectLst/>
                <a:uLnTx/>
                <a:uFillTx/>
                <a:latin typeface="Calibri"/>
                <a:ea typeface="+mn-ea"/>
                <a:cs typeface="Calibri"/>
              </a:rPr>
              <a:t>from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date </a:t>
            </a:r>
            <a:r>
              <a:rPr kumimoji="0" sz="1400" b="0" i="0" u="none" strike="noStrike" kern="1200" cap="none" spc="-5" normalizeH="0" baseline="0" noProof="0" dirty="0">
                <a:ln>
                  <a:noFill/>
                </a:ln>
                <a:solidFill>
                  <a:prstClr val="black"/>
                </a:solidFill>
                <a:effectLst/>
                <a:uLnTx/>
                <a:uFillTx/>
                <a:latin typeface="Calibri"/>
                <a:ea typeface="+mn-ea"/>
                <a:cs typeface="Calibri"/>
              </a:rPr>
              <a:t>that all issues arising out of the action </a:t>
            </a:r>
            <a:r>
              <a:rPr kumimoji="0" sz="1400" b="0" i="0" u="none" strike="noStrike" kern="1200" cap="none" spc="-10" normalizeH="0" baseline="0" noProof="0" dirty="0">
                <a:ln>
                  <a:noFill/>
                </a:ln>
                <a:solidFill>
                  <a:prstClr val="black"/>
                </a:solidFill>
                <a:effectLst/>
                <a:uLnTx/>
                <a:uFillTx/>
                <a:latin typeface="Calibri"/>
                <a:ea typeface="+mn-ea"/>
                <a:cs typeface="Calibri"/>
              </a:rPr>
              <a:t>are resolved, </a:t>
            </a:r>
            <a:r>
              <a:rPr kumimoji="0" sz="1400" b="0" i="0" u="none" strike="noStrike" kern="1200" cap="none" spc="-5" normalizeH="0" baseline="0" noProof="0" dirty="0">
                <a:ln>
                  <a:noFill/>
                </a:ln>
                <a:solidFill>
                  <a:prstClr val="black"/>
                </a:solidFill>
                <a:effectLst/>
                <a:uLnTx/>
                <a:uFillTx/>
                <a:latin typeface="Calibri"/>
                <a:ea typeface="+mn-ea"/>
                <a:cs typeface="Calibri"/>
              </a:rPr>
              <a:t>or </a:t>
            </a:r>
            <a:r>
              <a:rPr kumimoji="0" sz="1400" b="0" i="0" u="none" strike="noStrike" kern="1200" cap="none" spc="-10" normalizeH="0" baseline="0" noProof="0" dirty="0">
                <a:ln>
                  <a:noFill/>
                </a:ln>
                <a:solidFill>
                  <a:prstClr val="black"/>
                </a:solidFill>
                <a:effectLst/>
                <a:uLnTx/>
                <a:uFillTx/>
                <a:latin typeface="Calibri"/>
                <a:ea typeface="+mn-ea"/>
                <a:cs typeface="Calibri"/>
              </a:rPr>
              <a:t>until </a:t>
            </a:r>
            <a:r>
              <a:rPr kumimoji="0" sz="1400" b="0" i="0" u="none" strike="noStrike" kern="1200" cap="none" spc="-5" normalizeH="0" baseline="0" noProof="0" dirty="0">
                <a:ln>
                  <a:noFill/>
                </a:ln>
                <a:solidFill>
                  <a:prstClr val="black"/>
                </a:solidFill>
                <a:effectLst/>
                <a:uLnTx/>
                <a:uFillTx/>
                <a:latin typeface="Calibri"/>
                <a:ea typeface="+mn-ea"/>
                <a:cs typeface="Calibri"/>
              </a:rPr>
              <a:t>the end of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seven</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year </a:t>
            </a:r>
            <a:r>
              <a:rPr kumimoji="0" sz="1400" b="0" i="0" u="none" strike="noStrike" kern="1200" cap="none" spc="-10" normalizeH="0" baseline="0" noProof="0" dirty="0">
                <a:ln>
                  <a:noFill/>
                </a:ln>
                <a:solidFill>
                  <a:prstClr val="black"/>
                </a:solidFill>
                <a:effectLst/>
                <a:uLnTx/>
                <a:uFillTx/>
                <a:latin typeface="Calibri"/>
                <a:ea typeface="+mn-ea"/>
                <a:cs typeface="Calibri"/>
              </a:rPr>
              <a:t>retention </a:t>
            </a:r>
            <a:r>
              <a:rPr kumimoji="0" sz="1400" b="0" i="0" u="none" strike="noStrike" kern="1200" cap="none" spc="-5" normalizeH="0" baseline="0" noProof="0" dirty="0">
                <a:ln>
                  <a:noFill/>
                </a:ln>
                <a:solidFill>
                  <a:prstClr val="black"/>
                </a:solidFill>
                <a:effectLst/>
                <a:uLnTx/>
                <a:uFillTx/>
                <a:latin typeface="Calibri"/>
                <a:ea typeface="+mn-ea"/>
                <a:cs typeface="Calibri"/>
              </a:rPr>
              <a:t>period, </a:t>
            </a:r>
            <a:r>
              <a:rPr kumimoji="0" sz="1400" b="0" i="0" u="none" strike="noStrike" kern="1200" cap="none" spc="-10" normalizeH="0" baseline="0" noProof="0" dirty="0">
                <a:ln>
                  <a:noFill/>
                </a:ln>
                <a:solidFill>
                  <a:prstClr val="black"/>
                </a:solidFill>
                <a:effectLst/>
                <a:uLnTx/>
                <a:uFillTx/>
                <a:latin typeface="Calibri"/>
                <a:ea typeface="+mn-ea"/>
                <a:cs typeface="Calibri"/>
              </a:rPr>
              <a:t>whichever </a:t>
            </a:r>
            <a:r>
              <a:rPr kumimoji="0" sz="1400" b="0" i="0" u="none" strike="noStrike" kern="1200" cap="none" spc="-5" normalizeH="0" baseline="0" noProof="0" dirty="0">
                <a:ln>
                  <a:noFill/>
                </a:ln>
                <a:solidFill>
                  <a:prstClr val="black"/>
                </a:solidFill>
                <a:effectLst/>
                <a:uLnTx/>
                <a:uFillTx/>
                <a:latin typeface="Calibri"/>
                <a:ea typeface="+mn-ea"/>
                <a:cs typeface="Calibri"/>
              </a:rPr>
              <a:t>is</a:t>
            </a:r>
            <a:r>
              <a:rPr kumimoji="0" sz="1400" b="0" i="0" u="none" strike="noStrike" kern="1200" cap="none" spc="125" normalizeH="0" baseline="0" noProof="0" dirty="0">
                <a:ln>
                  <a:noFill/>
                </a:ln>
                <a:solidFill>
                  <a:prstClr val="black"/>
                </a:solidFill>
                <a:effectLst/>
                <a:uLnTx/>
                <a:uFillTx/>
                <a:latin typeface="Calibri"/>
                <a:ea typeface="+mn-ea"/>
                <a:cs typeface="Calibri"/>
              </a:rPr>
              <a:t> </a:t>
            </a:r>
            <a:r>
              <a:rPr kumimoji="0" sz="1400" b="0" i="0" u="none" strike="noStrike" kern="1200" cap="none" spc="-35" normalizeH="0" baseline="0" noProof="0" dirty="0">
                <a:ln>
                  <a:noFill/>
                </a:ln>
                <a:solidFill>
                  <a:prstClr val="black"/>
                </a:solidFill>
                <a:effectLst/>
                <a:uLnTx/>
                <a:uFillTx/>
                <a:latin typeface="Calibri"/>
                <a:ea typeface="+mn-ea"/>
                <a:cs typeface="Calibri"/>
              </a:rPr>
              <a:t>later.</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5" name="object 5"/>
          <p:cNvSpPr txBox="1">
            <a:spLocks noGrp="1"/>
          </p:cNvSpPr>
          <p:nvPr>
            <p:ph type="title"/>
          </p:nvPr>
        </p:nvSpPr>
        <p:spPr>
          <a:xfrm>
            <a:off x="553250" y="327781"/>
            <a:ext cx="859075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General Provisions</a:t>
            </a:r>
            <a:endParaRPr sz="320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21</a:t>
            </a:fld>
            <a:endParaRPr lang="en-US" spc="-5" dirty="0">
              <a:solidFill>
                <a:srgbClr val="000000"/>
              </a:solidFill>
            </a:endParaRPr>
          </a:p>
        </p:txBody>
      </p:sp>
    </p:spTree>
    <p:extLst>
      <p:ext uri="{BB962C8B-B14F-4D97-AF65-F5344CB8AC3E}">
        <p14:creationId xmlns:p14="http://schemas.microsoft.com/office/powerpoint/2010/main" val="2499354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773506" y="981869"/>
            <a:ext cx="7164101" cy="4297971"/>
          </a:xfrm>
          <a:prstGeom prst="rect">
            <a:avLst/>
          </a:prstGeom>
        </p:spPr>
        <p:txBody>
          <a:bodyPr vert="horz" wrap="square" lIns="0" tIns="95885" rIns="0" bIns="0" rtlCol="0">
            <a:spAutoFit/>
          </a:bodyPr>
          <a:lstStyle/>
          <a:p>
            <a:pPr marR="0" lvl="0" algn="l" defTabSz="914400" rtl="0" eaLnBrk="1" fontAlgn="auto" latinLnBrk="0" hangingPunct="1">
              <a:spcBef>
                <a:spcPts val="600"/>
              </a:spcBef>
              <a:spcAft>
                <a:spcPts val="0"/>
              </a:spcAft>
              <a:buClrTx/>
              <a:buSzTx/>
              <a:defRPr/>
            </a:pPr>
            <a:r>
              <a:rPr kumimoji="0" sz="14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A.21</a:t>
            </a:r>
            <a:r>
              <a:rPr kumimoji="0" lang="en-US" sz="14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a:t>
            </a:r>
            <a:r>
              <a:rPr kumimoji="0" sz="14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 </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Non-Appropriation</a:t>
            </a:r>
            <a:r>
              <a:rPr kumimoji="0" sz="1400" b="1" i="0" strike="noStrike" kern="1200" cap="none" spc="50" normalizeH="0" baseline="0" noProof="0" dirty="0">
                <a:ln>
                  <a:noFill/>
                </a:ln>
                <a:solidFill>
                  <a:prstClr val="black"/>
                </a:solidFill>
                <a:effectLst/>
                <a:uLnTx/>
                <a:uFill>
                  <a:solidFill>
                    <a:srgbClr val="000000"/>
                  </a:solidFill>
                </a:uFill>
                <a:latin typeface="Calibri"/>
                <a:ea typeface="+mn-ea"/>
                <a:cs typeface="Calibri"/>
              </a:rPr>
              <a:t> </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Clause</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346075" marR="508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b="0" i="0" strike="noStrike" kern="1200" cap="none" spc="-5" normalizeH="0" baseline="0" noProof="0" dirty="0">
                <a:ln>
                  <a:noFill/>
                </a:ln>
                <a:solidFill>
                  <a:prstClr val="black"/>
                </a:solidFill>
                <a:effectLst/>
                <a:uLnTx/>
                <a:uFillTx/>
                <a:latin typeface="Calibri"/>
                <a:ea typeface="+mn-ea"/>
                <a:cs typeface="Calibri"/>
              </a:rPr>
              <a:t>The terms of </a:t>
            </a:r>
            <a:r>
              <a:rPr kumimoji="0" sz="1400" b="0" i="0" strike="noStrike" kern="1200" cap="none" spc="-10" normalizeH="0" baseline="0" noProof="0" dirty="0">
                <a:ln>
                  <a:noFill/>
                </a:ln>
                <a:solidFill>
                  <a:prstClr val="black"/>
                </a:solidFill>
                <a:effectLst/>
                <a:uLnTx/>
                <a:uFillTx/>
                <a:latin typeface="Calibri"/>
                <a:ea typeface="+mn-ea"/>
                <a:cs typeface="Calibri"/>
              </a:rPr>
              <a:t>any </a:t>
            </a:r>
            <a:r>
              <a:rPr kumimoji="0" lang="en-US" sz="1400" b="0" i="0" strike="noStrike" kern="1200" cap="none" spc="-10" normalizeH="0" baseline="0" noProof="0" dirty="0" smtClean="0">
                <a:ln>
                  <a:noFill/>
                </a:ln>
                <a:solidFill>
                  <a:prstClr val="black"/>
                </a:solidFill>
                <a:effectLst/>
                <a:uLnTx/>
                <a:uFillTx/>
                <a:latin typeface="Calibri"/>
                <a:ea typeface="+mn-ea"/>
                <a:cs typeface="Calibri"/>
              </a:rPr>
              <a:t>contract</a:t>
            </a:r>
            <a:r>
              <a:rPr kumimoji="0" sz="1400" b="0" i="0" strike="noStrike" kern="1200" cap="none" spc="-10"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a:ln>
                  <a:noFill/>
                </a:ln>
                <a:solidFill>
                  <a:prstClr val="black"/>
                </a:solidFill>
                <a:effectLst/>
                <a:uLnTx/>
                <a:uFillTx/>
                <a:latin typeface="Calibri"/>
                <a:ea typeface="+mn-ea"/>
                <a:cs typeface="Calibri"/>
              </a:rPr>
              <a:t>resulting </a:t>
            </a:r>
            <a:r>
              <a:rPr kumimoji="0" sz="1400" b="0" i="0" strike="noStrike" kern="1200" cap="none" spc="-10" normalizeH="0" baseline="0" noProof="0" dirty="0">
                <a:ln>
                  <a:noFill/>
                </a:ln>
                <a:solidFill>
                  <a:prstClr val="black"/>
                </a:solidFill>
                <a:effectLst/>
                <a:uLnTx/>
                <a:uFillTx/>
                <a:latin typeface="Calibri"/>
                <a:ea typeface="+mn-ea"/>
                <a:cs typeface="Calibri"/>
              </a:rPr>
              <a:t>from </a:t>
            </a:r>
            <a:r>
              <a:rPr kumimoji="0" sz="1400" b="0" i="0" strike="noStrike" kern="1200" cap="none" spc="0" normalizeH="0" baseline="0" noProof="0" dirty="0">
                <a:ln>
                  <a:noFill/>
                </a:ln>
                <a:solidFill>
                  <a:prstClr val="black"/>
                </a:solidFill>
                <a:effectLst/>
                <a:uLnTx/>
                <a:uFillTx/>
                <a:latin typeface="Calibri"/>
                <a:ea typeface="+mn-ea"/>
                <a:cs typeface="Calibri"/>
              </a:rPr>
              <a:t>the </a:t>
            </a:r>
            <a:r>
              <a:rPr kumimoji="0" sz="1400" b="0" i="0" strike="noStrike" kern="1200" cap="none" spc="-5" normalizeH="0" baseline="0" noProof="0" dirty="0">
                <a:ln>
                  <a:noFill/>
                </a:ln>
                <a:solidFill>
                  <a:prstClr val="black"/>
                </a:solidFill>
                <a:effectLst/>
                <a:uLnTx/>
                <a:uFillTx/>
                <a:latin typeface="Calibri"/>
                <a:ea typeface="+mn-ea"/>
                <a:cs typeface="Calibri"/>
              </a:rPr>
              <a:t>solicitation and </a:t>
            </a:r>
            <a:r>
              <a:rPr kumimoji="0" sz="1400" b="0" i="0" strike="noStrike" kern="1200" cap="none" spc="-10" normalizeH="0" baseline="0" noProof="0" dirty="0">
                <a:ln>
                  <a:noFill/>
                </a:ln>
                <a:solidFill>
                  <a:prstClr val="black"/>
                </a:solidFill>
                <a:effectLst/>
                <a:uLnTx/>
                <a:uFillTx/>
                <a:latin typeface="Calibri"/>
                <a:ea typeface="+mn-ea"/>
                <a:cs typeface="Calibri"/>
              </a:rPr>
              <a:t>any </a:t>
            </a:r>
            <a:r>
              <a:rPr kumimoji="0" sz="1400" b="0" i="0" strike="noStrike" kern="1200" cap="none" spc="-5" normalizeH="0" baseline="0" noProof="0" dirty="0">
                <a:ln>
                  <a:noFill/>
                </a:ln>
                <a:solidFill>
                  <a:prstClr val="black"/>
                </a:solidFill>
                <a:effectLst/>
                <a:uLnTx/>
                <a:uFillTx/>
                <a:latin typeface="Calibri"/>
                <a:ea typeface="+mn-ea"/>
                <a:cs typeface="Calibri"/>
              </a:rPr>
              <a:t>Purchase </a:t>
            </a:r>
            <a:r>
              <a:rPr kumimoji="0" sz="1400" b="0" i="0" strike="noStrike" kern="1200" cap="none" spc="-10" normalizeH="0" baseline="0" noProof="0" dirty="0">
                <a:ln>
                  <a:noFill/>
                </a:ln>
                <a:solidFill>
                  <a:prstClr val="black"/>
                </a:solidFill>
                <a:effectLst/>
                <a:uLnTx/>
                <a:uFillTx/>
                <a:latin typeface="Calibri"/>
                <a:ea typeface="+mn-ea"/>
                <a:cs typeface="Calibri"/>
              </a:rPr>
              <a:t>Order </a:t>
            </a:r>
            <a:r>
              <a:rPr kumimoji="0" sz="1400" b="0" i="0" strike="noStrike" kern="1200" cap="none" spc="-5" normalizeH="0" baseline="0" noProof="0" dirty="0">
                <a:ln>
                  <a:noFill/>
                </a:ln>
                <a:solidFill>
                  <a:prstClr val="black"/>
                </a:solidFill>
                <a:effectLst/>
                <a:uLnTx/>
                <a:uFillTx/>
                <a:latin typeface="Calibri"/>
                <a:ea typeface="+mn-ea"/>
                <a:cs typeface="Calibri"/>
              </a:rPr>
              <a:t>issued </a:t>
            </a:r>
            <a:r>
              <a:rPr kumimoji="0" sz="1400" b="0" i="0" strike="noStrike" kern="1200" cap="none" spc="-10" normalizeH="0" baseline="0" noProof="0" dirty="0">
                <a:ln>
                  <a:noFill/>
                </a:ln>
                <a:solidFill>
                  <a:prstClr val="black"/>
                </a:solidFill>
                <a:effectLst/>
                <a:uLnTx/>
                <a:uFillTx/>
                <a:latin typeface="Calibri"/>
                <a:ea typeface="+mn-ea"/>
                <a:cs typeface="Calibri"/>
              </a:rPr>
              <a:t>for </a:t>
            </a:r>
            <a:r>
              <a:rPr kumimoji="0" sz="1400" b="0" i="0" strike="noStrike" kern="1200" cap="none" spc="-5" normalizeH="0" baseline="0" noProof="0" dirty="0">
                <a:ln>
                  <a:noFill/>
                </a:ln>
                <a:solidFill>
                  <a:prstClr val="black"/>
                </a:solidFill>
                <a:effectLst/>
                <a:uLnTx/>
                <a:uFillTx/>
                <a:latin typeface="Calibri"/>
                <a:ea typeface="+mn-ea"/>
                <a:cs typeface="Calibri"/>
              </a:rPr>
              <a:t>multiple </a:t>
            </a:r>
            <a:r>
              <a:rPr kumimoji="0" sz="1400" b="0" i="0" strike="noStrike" kern="1200" cap="none" spc="-10" normalizeH="0" baseline="0" noProof="0" dirty="0">
                <a:ln>
                  <a:noFill/>
                </a:ln>
                <a:solidFill>
                  <a:prstClr val="black"/>
                </a:solidFill>
                <a:effectLst/>
                <a:uLnTx/>
                <a:uFillTx/>
                <a:latin typeface="Calibri"/>
                <a:ea typeface="+mn-ea"/>
                <a:cs typeface="Calibri"/>
              </a:rPr>
              <a:t>years </a:t>
            </a:r>
            <a:r>
              <a:rPr kumimoji="0" sz="1400" b="0" i="0" strike="noStrike" kern="1200" cap="none" spc="-5" normalizeH="0" baseline="0" noProof="0" dirty="0">
                <a:ln>
                  <a:noFill/>
                </a:ln>
                <a:solidFill>
                  <a:prstClr val="black"/>
                </a:solidFill>
                <a:effectLst/>
                <a:uLnTx/>
                <a:uFillTx/>
                <a:latin typeface="Calibri"/>
                <a:ea typeface="+mn-ea"/>
                <a:cs typeface="Calibri"/>
              </a:rPr>
              <a:t>under </a:t>
            </a:r>
            <a:r>
              <a:rPr kumimoji="0" sz="1400" b="0" i="0" strike="noStrike" kern="1200" cap="none" spc="0" normalizeH="0" baseline="0" noProof="0" dirty="0">
                <a:ln>
                  <a:noFill/>
                </a:ln>
                <a:solidFill>
                  <a:prstClr val="black"/>
                </a:solidFill>
                <a:effectLst/>
                <a:uLnTx/>
                <a:uFillTx/>
                <a:latin typeface="Calibri"/>
                <a:ea typeface="+mn-ea"/>
                <a:cs typeface="Calibri"/>
              </a:rPr>
              <a:t>the </a:t>
            </a:r>
            <a:r>
              <a:rPr kumimoji="0" lang="en-US" sz="1400" b="0" i="0" strike="noStrike" kern="1200" cap="none" spc="-10" normalizeH="0" baseline="0" noProof="0" dirty="0" smtClean="0">
                <a:ln>
                  <a:noFill/>
                </a:ln>
                <a:solidFill>
                  <a:prstClr val="black"/>
                </a:solidFill>
                <a:effectLst/>
                <a:uLnTx/>
                <a:uFillTx/>
                <a:latin typeface="Calibri"/>
                <a:ea typeface="+mn-ea"/>
                <a:cs typeface="Calibri"/>
              </a:rPr>
              <a:t>contract </a:t>
            </a:r>
            <a:r>
              <a:rPr kumimoji="0" sz="1400" b="0" i="0" strike="noStrike" kern="1200" cap="none" spc="-10" normalizeH="0" baseline="0" noProof="0" dirty="0" smtClean="0">
                <a:ln>
                  <a:noFill/>
                </a:ln>
                <a:solidFill>
                  <a:prstClr val="black"/>
                </a:solidFill>
                <a:effectLst/>
                <a:uLnTx/>
                <a:uFillTx/>
                <a:latin typeface="Calibri"/>
                <a:ea typeface="+mn-ea"/>
                <a:cs typeface="Calibri"/>
              </a:rPr>
              <a:t>are </a:t>
            </a:r>
            <a:r>
              <a:rPr kumimoji="0" sz="1400" b="0" i="0" strike="noStrike" kern="1200" cap="none" spc="-10" normalizeH="0" baseline="0" noProof="0" dirty="0">
                <a:ln>
                  <a:noFill/>
                </a:ln>
                <a:solidFill>
                  <a:prstClr val="black"/>
                </a:solidFill>
                <a:effectLst/>
                <a:uLnTx/>
                <a:uFillTx/>
                <a:latin typeface="Calibri"/>
                <a:ea typeface="+mn-ea"/>
                <a:cs typeface="Calibri"/>
              </a:rPr>
              <a:t>contingent </a:t>
            </a:r>
            <a:r>
              <a:rPr kumimoji="0" sz="1400" b="0" i="0" strike="noStrike" kern="1200" cap="none" spc="-5" normalizeH="0" baseline="0" noProof="0" dirty="0">
                <a:ln>
                  <a:noFill/>
                </a:ln>
                <a:solidFill>
                  <a:prstClr val="black"/>
                </a:solidFill>
                <a:effectLst/>
                <a:uLnTx/>
                <a:uFillTx/>
                <a:latin typeface="Calibri"/>
                <a:ea typeface="+mn-ea"/>
                <a:cs typeface="Calibri"/>
              </a:rPr>
              <a:t>upon sufficient </a:t>
            </a:r>
            <a:r>
              <a:rPr kumimoji="0" sz="1400" b="0" i="0" strike="noStrike" kern="1200" cap="none" spc="-10" normalizeH="0" baseline="0" noProof="0" dirty="0">
                <a:ln>
                  <a:noFill/>
                </a:ln>
                <a:solidFill>
                  <a:prstClr val="black"/>
                </a:solidFill>
                <a:effectLst/>
                <a:uLnTx/>
                <a:uFillTx/>
                <a:latin typeface="Calibri"/>
                <a:ea typeface="+mn-ea"/>
                <a:cs typeface="Calibri"/>
              </a:rPr>
              <a:t>appropriations </a:t>
            </a:r>
            <a:r>
              <a:rPr kumimoji="0" sz="1400" b="0" i="0" strike="noStrike" kern="1200" cap="none" spc="-5" normalizeH="0" baseline="0" noProof="0" dirty="0">
                <a:ln>
                  <a:noFill/>
                </a:ln>
                <a:solidFill>
                  <a:prstClr val="black"/>
                </a:solidFill>
                <a:effectLst/>
                <a:uLnTx/>
                <a:uFillTx/>
                <a:latin typeface="Calibri"/>
                <a:ea typeface="+mn-ea"/>
                <a:cs typeface="Calibri"/>
              </a:rPr>
              <a:t>being made by </a:t>
            </a:r>
            <a:r>
              <a:rPr kumimoji="0" sz="1400" b="0" i="0" strike="noStrike" kern="1200" cap="none" spc="0" normalizeH="0" baseline="0" noProof="0" dirty="0">
                <a:ln>
                  <a:noFill/>
                </a:ln>
                <a:solidFill>
                  <a:prstClr val="black"/>
                </a:solidFill>
                <a:effectLst/>
                <a:uLnTx/>
                <a:uFillTx/>
                <a:latin typeface="Calibri"/>
                <a:ea typeface="+mn-ea"/>
                <a:cs typeface="Calibri"/>
              </a:rPr>
              <a:t>the </a:t>
            </a:r>
            <a:r>
              <a:rPr kumimoji="0" sz="1400" b="0" i="0" strike="noStrike" kern="1200" cap="none" spc="-5" normalizeH="0" baseline="0" noProof="0" dirty="0">
                <a:ln>
                  <a:noFill/>
                </a:ln>
                <a:solidFill>
                  <a:prstClr val="black"/>
                </a:solidFill>
                <a:effectLst/>
                <a:uLnTx/>
                <a:uFillTx/>
                <a:latin typeface="Calibri"/>
                <a:ea typeface="+mn-ea"/>
                <a:cs typeface="Calibri"/>
              </a:rPr>
              <a:t>Legislature or other </a:t>
            </a:r>
            <a:r>
              <a:rPr kumimoji="0" sz="1400" b="0" i="0" strike="noStrike" kern="1200" cap="none" spc="-10" normalizeH="0" baseline="0" noProof="0" dirty="0">
                <a:ln>
                  <a:noFill/>
                </a:ln>
                <a:solidFill>
                  <a:prstClr val="black"/>
                </a:solidFill>
                <a:effectLst/>
                <a:uLnTx/>
                <a:uFillTx/>
                <a:latin typeface="Calibri"/>
                <a:ea typeface="+mn-ea"/>
                <a:cs typeface="Calibri"/>
              </a:rPr>
              <a:t>appropriate government</a:t>
            </a:r>
            <a:r>
              <a:rPr kumimoji="0" sz="1400" b="0" i="0" strike="noStrike" kern="1200" cap="none" spc="55" normalizeH="0" baseline="0" noProof="0" dirty="0">
                <a:ln>
                  <a:noFill/>
                </a:ln>
                <a:solidFill>
                  <a:prstClr val="black"/>
                </a:solidFill>
                <a:effectLst/>
                <a:uLnTx/>
                <a:uFillTx/>
                <a:latin typeface="Calibri"/>
                <a:ea typeface="+mn-ea"/>
                <a:cs typeface="Calibri"/>
              </a:rPr>
              <a:t> </a:t>
            </a:r>
            <a:r>
              <a:rPr kumimoji="0" sz="1400" b="0" i="0" strike="noStrike" kern="1200" cap="none" spc="-15" normalizeH="0" baseline="0" noProof="0" dirty="0">
                <a:ln>
                  <a:noFill/>
                </a:ln>
                <a:solidFill>
                  <a:prstClr val="black"/>
                </a:solidFill>
                <a:effectLst/>
                <a:uLnTx/>
                <a:uFillTx/>
                <a:latin typeface="Calibri"/>
                <a:ea typeface="+mn-ea"/>
                <a:cs typeface="Calibri"/>
              </a:rPr>
              <a:t>entity.</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346075" marR="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b="0" i="0" strike="noStrike" kern="1200" cap="none" spc="-5" normalizeH="0" baseline="0" noProof="0" dirty="0">
                <a:ln>
                  <a:noFill/>
                </a:ln>
                <a:solidFill>
                  <a:prstClr val="black"/>
                </a:solidFill>
                <a:effectLst/>
                <a:uLnTx/>
                <a:uFillTx/>
                <a:latin typeface="Calibri"/>
                <a:ea typeface="+mn-ea"/>
                <a:cs typeface="Calibri"/>
              </a:rPr>
              <a:t>Notwithstanding </a:t>
            </a:r>
            <a:r>
              <a:rPr kumimoji="0" sz="1400" b="0" i="0" strike="noStrike" kern="1200" cap="none" spc="-10" normalizeH="0" baseline="0" noProof="0" dirty="0">
                <a:ln>
                  <a:noFill/>
                </a:ln>
                <a:solidFill>
                  <a:prstClr val="black"/>
                </a:solidFill>
                <a:effectLst/>
                <a:uLnTx/>
                <a:uFillTx/>
                <a:latin typeface="Calibri"/>
                <a:ea typeface="+mn-ea"/>
                <a:cs typeface="Calibri"/>
              </a:rPr>
              <a:t>any </a:t>
            </a:r>
            <a:r>
              <a:rPr kumimoji="0" sz="1400" b="0" i="0" strike="noStrike" kern="1200" cap="none" spc="-5" normalizeH="0" baseline="0" noProof="0" dirty="0">
                <a:ln>
                  <a:noFill/>
                </a:ln>
                <a:solidFill>
                  <a:prstClr val="black"/>
                </a:solidFill>
                <a:effectLst/>
                <a:uLnTx/>
                <a:uFillTx/>
                <a:latin typeface="Calibri"/>
                <a:ea typeface="+mn-ea"/>
                <a:cs typeface="Calibri"/>
              </a:rPr>
              <a:t>language </a:t>
            </a:r>
            <a:r>
              <a:rPr kumimoji="0" sz="1400" b="0" i="0" strike="noStrike" kern="1200" cap="none" spc="-10" normalizeH="0" baseline="0" noProof="0" dirty="0">
                <a:ln>
                  <a:noFill/>
                </a:ln>
                <a:solidFill>
                  <a:prstClr val="black"/>
                </a:solidFill>
                <a:effectLst/>
                <a:uLnTx/>
                <a:uFillTx/>
                <a:latin typeface="Calibri"/>
                <a:ea typeface="+mn-ea"/>
                <a:cs typeface="Calibri"/>
              </a:rPr>
              <a:t>to </a:t>
            </a:r>
            <a:r>
              <a:rPr kumimoji="0" sz="1400" b="0" i="0" strike="noStrike" kern="1200" cap="none" spc="0" normalizeH="0" baseline="0" noProof="0" dirty="0">
                <a:ln>
                  <a:noFill/>
                </a:ln>
                <a:solidFill>
                  <a:prstClr val="black"/>
                </a:solidFill>
                <a:effectLst/>
                <a:uLnTx/>
                <a:uFillTx/>
                <a:latin typeface="Calibri"/>
                <a:ea typeface="+mn-ea"/>
                <a:cs typeface="Calibri"/>
              </a:rPr>
              <a:t>the </a:t>
            </a:r>
            <a:r>
              <a:rPr kumimoji="0" sz="1400" b="0" i="0" strike="noStrike" kern="1200" cap="none" spc="-10" normalizeH="0" baseline="0" noProof="0" dirty="0">
                <a:ln>
                  <a:noFill/>
                </a:ln>
                <a:solidFill>
                  <a:prstClr val="black"/>
                </a:solidFill>
                <a:effectLst/>
                <a:uLnTx/>
                <a:uFillTx/>
                <a:latin typeface="Calibri"/>
                <a:ea typeface="+mn-ea"/>
                <a:cs typeface="Calibri"/>
              </a:rPr>
              <a:t>contrary </a:t>
            </a:r>
            <a:r>
              <a:rPr kumimoji="0" sz="1400" b="0" i="0" strike="noStrike" kern="1200" cap="none" spc="0" normalizeH="0" baseline="0" noProof="0" dirty="0">
                <a:ln>
                  <a:noFill/>
                </a:ln>
                <a:solidFill>
                  <a:prstClr val="black"/>
                </a:solidFill>
                <a:effectLst/>
                <a:uLnTx/>
                <a:uFillTx/>
                <a:latin typeface="Calibri"/>
                <a:ea typeface="+mn-ea"/>
                <a:cs typeface="Calibri"/>
              </a:rPr>
              <a:t>in the </a:t>
            </a:r>
            <a:r>
              <a:rPr kumimoji="0" sz="1400" b="0" i="0" strike="noStrike" kern="1200" cap="none" spc="-5" normalizeH="0" baseline="0" noProof="0" dirty="0">
                <a:ln>
                  <a:noFill/>
                </a:ln>
                <a:solidFill>
                  <a:prstClr val="black"/>
                </a:solidFill>
                <a:effectLst/>
                <a:uLnTx/>
                <a:uFillTx/>
                <a:latin typeface="Calibri"/>
                <a:ea typeface="+mn-ea"/>
                <a:cs typeface="Calibri"/>
              </a:rPr>
              <a:t>solicitation, </a:t>
            </a:r>
            <a:r>
              <a:rPr kumimoji="0" sz="1400" b="0" i="0" strike="noStrike" kern="1200" cap="none" spc="-10" normalizeH="0" baseline="0" noProof="0" dirty="0">
                <a:ln>
                  <a:noFill/>
                </a:ln>
                <a:solidFill>
                  <a:prstClr val="black"/>
                </a:solidFill>
                <a:effectLst/>
                <a:uLnTx/>
                <a:uFillTx/>
                <a:latin typeface="Calibri"/>
                <a:ea typeface="+mn-ea"/>
                <a:cs typeface="Calibri"/>
              </a:rPr>
              <a:t>purchase </a:t>
            </a:r>
            <a:r>
              <a:rPr kumimoji="0" sz="1400" b="0" i="0" strike="noStrike" kern="1200" cap="none" spc="-25" normalizeH="0" baseline="0" noProof="0" dirty="0">
                <a:ln>
                  <a:noFill/>
                </a:ln>
                <a:solidFill>
                  <a:prstClr val="black"/>
                </a:solidFill>
                <a:effectLst/>
                <a:uLnTx/>
                <a:uFillTx/>
                <a:latin typeface="Calibri"/>
                <a:ea typeface="+mn-ea"/>
                <a:cs typeface="Calibri"/>
              </a:rPr>
              <a:t>order, </a:t>
            </a:r>
            <a:r>
              <a:rPr kumimoji="0" sz="1400" b="0" i="0" strike="noStrike" kern="1200" cap="none" spc="-5" normalizeH="0" baseline="0" noProof="0" dirty="0">
                <a:ln>
                  <a:noFill/>
                </a:ln>
                <a:solidFill>
                  <a:prstClr val="black"/>
                </a:solidFill>
                <a:effectLst/>
                <a:uLnTx/>
                <a:uFillTx/>
                <a:latin typeface="Calibri"/>
                <a:ea typeface="+mn-ea"/>
                <a:cs typeface="Calibri"/>
              </a:rPr>
              <a:t>or </a:t>
            </a:r>
            <a:r>
              <a:rPr kumimoji="0" sz="1400" b="0" i="0" strike="noStrike" kern="1200" cap="none" spc="-10" normalizeH="0" baseline="0" noProof="0" dirty="0">
                <a:ln>
                  <a:noFill/>
                </a:ln>
                <a:solidFill>
                  <a:prstClr val="black"/>
                </a:solidFill>
                <a:effectLst/>
                <a:uLnTx/>
                <a:uFillTx/>
                <a:latin typeface="Calibri"/>
                <a:ea typeface="+mn-ea"/>
                <a:cs typeface="Calibri"/>
              </a:rPr>
              <a:t>any </a:t>
            </a:r>
            <a:r>
              <a:rPr kumimoji="0" sz="1400" b="0" i="0" strike="noStrike" kern="1200" cap="none" spc="-5" normalizeH="0" baseline="0" noProof="0" dirty="0">
                <a:ln>
                  <a:noFill/>
                </a:ln>
                <a:solidFill>
                  <a:prstClr val="black"/>
                </a:solidFill>
                <a:effectLst/>
                <a:uLnTx/>
                <a:uFillTx/>
                <a:latin typeface="Calibri"/>
                <a:ea typeface="+mn-ea"/>
                <a:cs typeface="Calibri"/>
              </a:rPr>
              <a:t>other </a:t>
            </a:r>
            <a:r>
              <a:rPr kumimoji="0" lang="en-US" sz="1400" b="0" i="0" strike="noStrike" kern="1200" cap="none" spc="-10" normalizeH="0" baseline="0" noProof="0" dirty="0" smtClean="0">
                <a:ln>
                  <a:noFill/>
                </a:ln>
                <a:solidFill>
                  <a:prstClr val="black"/>
                </a:solidFill>
                <a:effectLst/>
                <a:uLnTx/>
                <a:uFillTx/>
                <a:latin typeface="Calibri"/>
                <a:ea typeface="+mn-ea"/>
                <a:cs typeface="Calibri"/>
              </a:rPr>
              <a:t>contract</a:t>
            </a:r>
            <a:r>
              <a:rPr kumimoji="0" sz="1400" b="0" i="0" strike="noStrike" kern="1200" cap="none" spc="-10"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a:ln>
                  <a:noFill/>
                </a:ln>
                <a:solidFill>
                  <a:prstClr val="black"/>
                </a:solidFill>
                <a:effectLst/>
                <a:uLnTx/>
                <a:uFillTx/>
                <a:latin typeface="Calibri"/>
                <a:ea typeface="+mn-ea"/>
                <a:cs typeface="Calibri"/>
              </a:rPr>
              <a:t>document,</a:t>
            </a:r>
            <a:r>
              <a:rPr kumimoji="0" sz="1400" b="0" i="0" strike="noStrike" kern="1200" cap="none" spc="90" normalizeH="0" baseline="0" noProof="0" dirty="0">
                <a:ln>
                  <a:noFill/>
                </a:ln>
                <a:solidFill>
                  <a:prstClr val="black"/>
                </a:solidFill>
                <a:effectLst/>
                <a:uLnTx/>
                <a:uFillTx/>
                <a:latin typeface="Calibri"/>
                <a:ea typeface="+mn-ea"/>
                <a:cs typeface="Calibri"/>
              </a:rPr>
              <a:t> </a:t>
            </a:r>
            <a:r>
              <a:rPr kumimoji="0" sz="1400" b="0" i="0" strike="noStrike" kern="1200" cap="none" spc="0" normalizeH="0" baseline="0" noProof="0" dirty="0" smtClean="0">
                <a:ln>
                  <a:noFill/>
                </a:ln>
                <a:solidFill>
                  <a:prstClr val="black"/>
                </a:solidFill>
                <a:effectLst/>
                <a:uLnTx/>
                <a:uFillTx/>
                <a:latin typeface="Calibri"/>
                <a:ea typeface="+mn-ea"/>
                <a:cs typeface="Calibri"/>
              </a:rPr>
              <a:t>the</a:t>
            </a:r>
            <a:r>
              <a:rPr kumimoji="0" lang="en-US" sz="1400" b="0" i="0" strike="noStrike" kern="1200" cap="none" spc="0"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procuring </a:t>
            </a:r>
            <a:r>
              <a:rPr kumimoji="0" sz="1400" b="0" i="0" strike="noStrike" kern="1200" cap="none" spc="-5" normalizeH="0" baseline="0" noProof="0" dirty="0">
                <a:ln>
                  <a:noFill/>
                </a:ln>
                <a:solidFill>
                  <a:prstClr val="black"/>
                </a:solidFill>
                <a:effectLst/>
                <a:uLnTx/>
                <a:uFillTx/>
                <a:latin typeface="Calibri"/>
                <a:ea typeface="+mn-ea"/>
                <a:cs typeface="Calibri"/>
              </a:rPr>
              <a:t>agency </a:t>
            </a:r>
            <a:r>
              <a:rPr kumimoji="0" sz="1400" b="0" i="0" strike="noStrike" kern="1200" cap="none" spc="-10" normalizeH="0" baseline="0" noProof="0" dirty="0">
                <a:ln>
                  <a:noFill/>
                </a:ln>
                <a:solidFill>
                  <a:prstClr val="black"/>
                </a:solidFill>
                <a:effectLst/>
                <a:uLnTx/>
                <a:uFillTx/>
                <a:latin typeface="Calibri"/>
                <a:ea typeface="+mn-ea"/>
                <a:cs typeface="Calibri"/>
              </a:rPr>
              <a:t>may terminate </a:t>
            </a:r>
            <a:r>
              <a:rPr kumimoji="0" sz="1400" b="0" i="0" strike="noStrike" kern="1200" cap="none" spc="0" normalizeH="0" baseline="0" noProof="0" dirty="0">
                <a:ln>
                  <a:noFill/>
                </a:ln>
                <a:solidFill>
                  <a:prstClr val="black"/>
                </a:solidFill>
                <a:effectLst/>
                <a:uLnTx/>
                <a:uFillTx/>
                <a:latin typeface="Calibri"/>
                <a:ea typeface="+mn-ea"/>
                <a:cs typeface="Calibri"/>
              </a:rPr>
              <a:t>its </a:t>
            </a:r>
            <a:r>
              <a:rPr kumimoji="0" sz="1400" b="0" i="0" strike="noStrike" kern="1200" cap="none" spc="-10" normalizeH="0" baseline="0" noProof="0" dirty="0">
                <a:ln>
                  <a:noFill/>
                </a:ln>
                <a:solidFill>
                  <a:prstClr val="black"/>
                </a:solidFill>
                <a:effectLst/>
                <a:uLnTx/>
                <a:uFillTx/>
                <a:latin typeface="Calibri"/>
                <a:ea typeface="+mn-ea"/>
                <a:cs typeface="Calibri"/>
              </a:rPr>
              <a:t>obligations </a:t>
            </a:r>
            <a:r>
              <a:rPr kumimoji="0" sz="1400" b="0" i="0" strike="noStrike" kern="1200" cap="none" spc="-5" normalizeH="0" baseline="0" noProof="0" dirty="0">
                <a:ln>
                  <a:noFill/>
                </a:ln>
                <a:solidFill>
                  <a:prstClr val="black"/>
                </a:solidFill>
                <a:effectLst/>
                <a:uLnTx/>
                <a:uFillTx/>
                <a:latin typeface="Calibri"/>
                <a:ea typeface="+mn-ea"/>
                <a:cs typeface="Calibri"/>
              </a:rPr>
              <a:t>under </a:t>
            </a:r>
            <a:r>
              <a:rPr kumimoji="0" sz="1400" b="0" i="0" strike="noStrike" kern="1200" cap="none" spc="0" normalizeH="0" baseline="0" noProof="0" dirty="0">
                <a:ln>
                  <a:noFill/>
                </a:ln>
                <a:solidFill>
                  <a:prstClr val="black"/>
                </a:solidFill>
                <a:effectLst/>
                <a:uLnTx/>
                <a:uFillTx/>
                <a:latin typeface="Calibri"/>
                <a:ea typeface="+mn-ea"/>
                <a:cs typeface="Calibri"/>
              </a:rPr>
              <a:t>the </a:t>
            </a:r>
            <a:r>
              <a:rPr kumimoji="0" lang="en-US" sz="1400" b="0" i="0" strike="noStrike" kern="1200" cap="none" spc="-10" normalizeH="0" baseline="0" noProof="0" dirty="0" smtClean="0">
                <a:ln>
                  <a:noFill/>
                </a:ln>
                <a:solidFill>
                  <a:prstClr val="black"/>
                </a:solidFill>
                <a:effectLst/>
                <a:uLnTx/>
                <a:uFillTx/>
                <a:latin typeface="Calibri"/>
                <a:ea typeface="+mn-ea"/>
                <a:cs typeface="Calibri"/>
              </a:rPr>
              <a:t>contract</a:t>
            </a:r>
            <a:r>
              <a:rPr kumimoji="0" sz="1400" b="0" i="0" strike="noStrike" kern="1200" cap="none" spc="-10" normalizeH="0" baseline="0" noProof="0" dirty="0" smtClean="0">
                <a:ln>
                  <a:noFill/>
                </a:ln>
                <a:solidFill>
                  <a:prstClr val="black"/>
                </a:solidFill>
                <a:effectLst/>
                <a:uLnTx/>
                <a:uFillTx/>
                <a:latin typeface="Calibri"/>
                <a:ea typeface="+mn-ea"/>
                <a:cs typeface="Calibri"/>
              </a:rPr>
              <a:t> </a:t>
            </a:r>
            <a:r>
              <a:rPr kumimoji="0" sz="1400" b="0" i="0" strike="noStrike" kern="1200" cap="none" spc="0" normalizeH="0" baseline="0" noProof="0" dirty="0">
                <a:ln>
                  <a:noFill/>
                </a:ln>
                <a:solidFill>
                  <a:prstClr val="black"/>
                </a:solidFill>
                <a:effectLst/>
                <a:uLnTx/>
                <a:uFillTx/>
                <a:latin typeface="Calibri"/>
                <a:ea typeface="+mn-ea"/>
                <a:cs typeface="Calibri"/>
              </a:rPr>
              <a:t>if </a:t>
            </a:r>
            <a:r>
              <a:rPr kumimoji="0" sz="1400" b="0" i="0" strike="noStrike" kern="1200" cap="none" spc="-5" normalizeH="0" baseline="0" noProof="0" dirty="0">
                <a:ln>
                  <a:noFill/>
                </a:ln>
                <a:solidFill>
                  <a:prstClr val="black"/>
                </a:solidFill>
                <a:effectLst/>
                <a:uLnTx/>
                <a:uFillTx/>
                <a:latin typeface="Calibri"/>
                <a:ea typeface="+mn-ea"/>
                <a:cs typeface="Calibri"/>
              </a:rPr>
              <a:t>sufficient </a:t>
            </a:r>
            <a:r>
              <a:rPr kumimoji="0" sz="1400" b="0" i="0" strike="noStrike" kern="1200" cap="none" spc="-10" normalizeH="0" baseline="0" noProof="0" dirty="0">
                <a:ln>
                  <a:noFill/>
                </a:ln>
                <a:solidFill>
                  <a:prstClr val="black"/>
                </a:solidFill>
                <a:effectLst/>
                <a:uLnTx/>
                <a:uFillTx/>
                <a:latin typeface="Calibri"/>
                <a:ea typeface="+mn-ea"/>
                <a:cs typeface="Calibri"/>
              </a:rPr>
              <a:t>appropriations are </a:t>
            </a:r>
            <a:r>
              <a:rPr kumimoji="0" sz="1400" b="0" i="0" strike="noStrike" kern="1200" cap="none" spc="-5" normalizeH="0" baseline="0" noProof="0" dirty="0">
                <a:ln>
                  <a:noFill/>
                </a:ln>
                <a:solidFill>
                  <a:prstClr val="black"/>
                </a:solidFill>
                <a:effectLst/>
                <a:uLnTx/>
                <a:uFillTx/>
                <a:latin typeface="Calibri"/>
                <a:ea typeface="+mn-ea"/>
                <a:cs typeface="Calibri"/>
              </a:rPr>
              <a:t>not made by </a:t>
            </a:r>
            <a:r>
              <a:rPr kumimoji="0" sz="1400" b="0" i="0" strike="noStrike" kern="1200" cap="none" spc="0" normalizeH="0" baseline="0" noProof="0" dirty="0" smtClean="0">
                <a:ln>
                  <a:noFill/>
                </a:ln>
                <a:solidFill>
                  <a:prstClr val="black"/>
                </a:solidFill>
                <a:effectLst/>
                <a:uLnTx/>
                <a:uFillTx/>
                <a:latin typeface="Calibri"/>
                <a:ea typeface="+mn-ea"/>
                <a:cs typeface="Calibri"/>
              </a:rPr>
              <a:t>the</a:t>
            </a:r>
            <a:r>
              <a:rPr kumimoji="0" lang="en-US" sz="1400" b="0" i="0" strike="noStrike" kern="1200" cap="none" spc="0"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Legislature </a:t>
            </a:r>
            <a:r>
              <a:rPr kumimoji="0" sz="1400" b="0" i="0" strike="noStrike" kern="1200" cap="none" spc="-5" normalizeH="0" baseline="0" noProof="0" dirty="0">
                <a:ln>
                  <a:noFill/>
                </a:ln>
                <a:solidFill>
                  <a:prstClr val="black"/>
                </a:solidFill>
                <a:effectLst/>
                <a:uLnTx/>
                <a:uFillTx/>
                <a:latin typeface="Calibri"/>
                <a:ea typeface="+mn-ea"/>
                <a:cs typeface="Calibri"/>
              </a:rPr>
              <a:t>or other </a:t>
            </a:r>
            <a:r>
              <a:rPr kumimoji="0" sz="1400" b="0" i="0" strike="noStrike" kern="1200" cap="none" spc="-10" normalizeH="0" baseline="0" noProof="0" dirty="0">
                <a:ln>
                  <a:noFill/>
                </a:ln>
                <a:solidFill>
                  <a:prstClr val="black"/>
                </a:solidFill>
                <a:effectLst/>
                <a:uLnTx/>
                <a:uFillTx/>
                <a:latin typeface="Calibri"/>
                <a:ea typeface="+mn-ea"/>
                <a:cs typeface="Calibri"/>
              </a:rPr>
              <a:t>appropriate </a:t>
            </a:r>
            <a:r>
              <a:rPr kumimoji="0" sz="1400" b="0" i="0" strike="noStrike" kern="1200" cap="none" spc="-5" normalizeH="0" baseline="0" noProof="0" dirty="0">
                <a:ln>
                  <a:noFill/>
                </a:ln>
                <a:solidFill>
                  <a:prstClr val="black"/>
                </a:solidFill>
                <a:effectLst/>
                <a:uLnTx/>
                <a:uFillTx/>
                <a:latin typeface="Calibri"/>
                <a:ea typeface="+mn-ea"/>
                <a:cs typeface="Calibri"/>
              </a:rPr>
              <a:t>governing entity </a:t>
            </a:r>
            <a:r>
              <a:rPr kumimoji="0" sz="1400" b="0" i="0" strike="noStrike" kern="1200" cap="none" spc="-10" normalizeH="0" baseline="0" noProof="0" dirty="0">
                <a:ln>
                  <a:noFill/>
                </a:ln>
                <a:solidFill>
                  <a:prstClr val="black"/>
                </a:solidFill>
                <a:effectLst/>
                <a:uLnTx/>
                <a:uFillTx/>
                <a:latin typeface="Calibri"/>
                <a:ea typeface="+mn-ea"/>
                <a:cs typeface="Calibri"/>
              </a:rPr>
              <a:t>to pay </a:t>
            </a:r>
            <a:r>
              <a:rPr kumimoji="0" sz="1400" b="0" i="0" strike="noStrike" kern="1200" cap="none" spc="-5" normalizeH="0" baseline="0" noProof="0" dirty="0">
                <a:ln>
                  <a:noFill/>
                </a:ln>
                <a:solidFill>
                  <a:prstClr val="black"/>
                </a:solidFill>
                <a:effectLst/>
                <a:uLnTx/>
                <a:uFillTx/>
                <a:latin typeface="Calibri"/>
                <a:ea typeface="+mn-ea"/>
                <a:cs typeface="Calibri"/>
              </a:rPr>
              <a:t>amounts due </a:t>
            </a:r>
            <a:r>
              <a:rPr kumimoji="0" sz="1400" b="0" i="0" strike="noStrike" kern="1200" cap="none" spc="-10" normalizeH="0" baseline="0" noProof="0" dirty="0">
                <a:ln>
                  <a:noFill/>
                </a:ln>
                <a:solidFill>
                  <a:prstClr val="black"/>
                </a:solidFill>
                <a:effectLst/>
                <a:uLnTx/>
                <a:uFillTx/>
                <a:latin typeface="Calibri"/>
                <a:ea typeface="+mn-ea"/>
                <a:cs typeface="Calibri"/>
              </a:rPr>
              <a:t>for </a:t>
            </a:r>
            <a:r>
              <a:rPr kumimoji="0" sz="1400" b="0" i="0" strike="noStrike" kern="1200" cap="none" spc="-5" normalizeH="0" baseline="0" noProof="0" dirty="0">
                <a:ln>
                  <a:noFill/>
                </a:ln>
                <a:solidFill>
                  <a:prstClr val="black"/>
                </a:solidFill>
                <a:effectLst/>
                <a:uLnTx/>
                <a:uFillTx/>
                <a:latin typeface="Calibri"/>
                <a:ea typeface="+mn-ea"/>
                <a:cs typeface="Calibri"/>
              </a:rPr>
              <a:t>multiple year agreements. </a:t>
            </a:r>
            <a:endParaRPr kumimoji="0" lang="en-US" sz="1400" b="0" i="0" strike="noStrike" kern="1200" cap="none" spc="-5" normalizeH="0" baseline="0" noProof="0" dirty="0" smtClean="0">
              <a:ln>
                <a:noFill/>
              </a:ln>
              <a:solidFill>
                <a:prstClr val="black"/>
              </a:solidFill>
              <a:effectLst/>
              <a:uLnTx/>
              <a:uFillTx/>
              <a:latin typeface="Calibri"/>
              <a:ea typeface="+mn-ea"/>
              <a:cs typeface="Calibri"/>
            </a:endParaRPr>
          </a:p>
          <a:p>
            <a:pPr marL="346075" marR="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b="0" i="0" strike="noStrike" kern="1200" cap="none" spc="-5" normalizeH="0" baseline="0" noProof="0" dirty="0" smtClean="0">
                <a:ln>
                  <a:noFill/>
                </a:ln>
                <a:solidFill>
                  <a:prstClr val="black"/>
                </a:solidFill>
                <a:effectLst/>
                <a:uLnTx/>
                <a:uFillTx/>
                <a:latin typeface="Calibri"/>
                <a:ea typeface="+mn-ea"/>
                <a:cs typeface="Calibri"/>
              </a:rPr>
              <a:t>The </a:t>
            </a:r>
            <a:r>
              <a:rPr kumimoji="0" sz="1400" b="0" i="0" strike="noStrike" kern="1200" cap="none" spc="-10" normalizeH="0" baseline="0" noProof="0" dirty="0" smtClean="0">
                <a:ln>
                  <a:noFill/>
                </a:ln>
                <a:solidFill>
                  <a:prstClr val="black"/>
                </a:solidFill>
                <a:effectLst/>
                <a:uLnTx/>
                <a:uFillTx/>
                <a:latin typeface="Calibri"/>
                <a:ea typeface="+mn-ea"/>
                <a:cs typeface="Calibri"/>
              </a:rPr>
              <a:t>Requesting</a:t>
            </a:r>
            <a:r>
              <a:rPr kumimoji="0" lang="en-US" sz="1400" b="0" i="0" strike="noStrike" kern="1200" cap="none" spc="-10"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a:t>
            </a:r>
            <a:r>
              <a:rPr kumimoji="0" sz="1400" b="0" i="0" strike="noStrike" kern="1200" cap="none" spc="-5" normalizeH="0" baseline="0" noProof="0" dirty="0">
                <a:ln>
                  <a:noFill/>
                </a:ln>
                <a:solidFill>
                  <a:prstClr val="black"/>
                </a:solidFill>
                <a:effectLst/>
                <a:uLnTx/>
                <a:uFillTx/>
                <a:latin typeface="Calibri"/>
                <a:ea typeface="+mn-ea"/>
                <a:cs typeface="Calibri"/>
              </a:rPr>
              <a:t>procuring) Agency's decisions </a:t>
            </a:r>
            <a:r>
              <a:rPr kumimoji="0" sz="1400" b="0" i="0" strike="noStrike" kern="1200" cap="none" spc="0" normalizeH="0" baseline="0" noProof="0" dirty="0">
                <a:ln>
                  <a:noFill/>
                </a:ln>
                <a:solidFill>
                  <a:prstClr val="black"/>
                </a:solidFill>
                <a:effectLst/>
                <a:uLnTx/>
                <a:uFillTx/>
                <a:latin typeface="Calibri"/>
                <a:ea typeface="+mn-ea"/>
                <a:cs typeface="Calibri"/>
              </a:rPr>
              <a:t>as </a:t>
            </a:r>
            <a:r>
              <a:rPr kumimoji="0" sz="1400" b="0" i="0" strike="noStrike" kern="1200" cap="none" spc="-10" normalizeH="0" baseline="0" noProof="0" dirty="0">
                <a:ln>
                  <a:noFill/>
                </a:ln>
                <a:solidFill>
                  <a:prstClr val="black"/>
                </a:solidFill>
                <a:effectLst/>
                <a:uLnTx/>
                <a:uFillTx/>
                <a:latin typeface="Calibri"/>
                <a:ea typeface="+mn-ea"/>
                <a:cs typeface="Calibri"/>
              </a:rPr>
              <a:t>to </a:t>
            </a:r>
            <a:r>
              <a:rPr kumimoji="0" sz="1400" b="0" i="0" strike="noStrike" kern="1200" cap="none" spc="-5" normalizeH="0" baseline="0" noProof="0" dirty="0">
                <a:ln>
                  <a:noFill/>
                </a:ln>
                <a:solidFill>
                  <a:prstClr val="black"/>
                </a:solidFill>
                <a:effectLst/>
                <a:uLnTx/>
                <a:uFillTx/>
                <a:latin typeface="Calibri"/>
                <a:ea typeface="+mn-ea"/>
                <a:cs typeface="Calibri"/>
              </a:rPr>
              <a:t>whether sufficient </a:t>
            </a:r>
            <a:r>
              <a:rPr kumimoji="0" sz="1400" b="0" i="0" strike="noStrike" kern="1200" cap="none" spc="-10" normalizeH="0" baseline="0" noProof="0" dirty="0">
                <a:ln>
                  <a:noFill/>
                </a:ln>
                <a:solidFill>
                  <a:prstClr val="black"/>
                </a:solidFill>
                <a:effectLst/>
                <a:uLnTx/>
                <a:uFillTx/>
                <a:latin typeface="Calibri"/>
                <a:ea typeface="+mn-ea"/>
                <a:cs typeface="Calibri"/>
              </a:rPr>
              <a:t>appropriations are </a:t>
            </a:r>
            <a:r>
              <a:rPr kumimoji="0" sz="1400" b="0" i="0" strike="noStrike" kern="1200" cap="none" spc="-5" normalizeH="0" baseline="0" noProof="0" dirty="0">
                <a:ln>
                  <a:noFill/>
                </a:ln>
                <a:solidFill>
                  <a:prstClr val="black"/>
                </a:solidFill>
                <a:effectLst/>
                <a:uLnTx/>
                <a:uFillTx/>
                <a:latin typeface="Calibri"/>
                <a:ea typeface="+mn-ea"/>
                <a:cs typeface="Calibri"/>
              </a:rPr>
              <a:t>available shall be accepted by </a:t>
            </a:r>
            <a:r>
              <a:rPr kumimoji="0" sz="1400" b="0" i="0" strike="noStrike" kern="1200" cap="none" spc="0" normalizeH="0" baseline="0" noProof="0" dirty="0">
                <a:ln>
                  <a:noFill/>
                </a:ln>
                <a:solidFill>
                  <a:prstClr val="black"/>
                </a:solidFill>
                <a:effectLst/>
                <a:uLnTx/>
                <a:uFillTx/>
                <a:latin typeface="Calibri"/>
                <a:ea typeface="+mn-ea"/>
                <a:cs typeface="Calibri"/>
              </a:rPr>
              <a:t>the </a:t>
            </a:r>
            <a:r>
              <a:rPr kumimoji="0" sz="1400" b="0" i="0" strike="noStrike" kern="1200" cap="none" spc="-5" normalizeH="0" baseline="0" noProof="0" dirty="0">
                <a:ln>
                  <a:noFill/>
                </a:ln>
                <a:solidFill>
                  <a:prstClr val="black"/>
                </a:solidFill>
                <a:effectLst/>
                <a:uLnTx/>
                <a:uFillTx/>
                <a:latin typeface="Calibri"/>
                <a:ea typeface="+mn-ea"/>
                <a:cs typeface="Calibri"/>
              </a:rPr>
              <a:t>supplier </a:t>
            </a:r>
            <a:r>
              <a:rPr kumimoji="0" sz="1400" b="0" i="0" strike="noStrike" kern="1200" cap="none" spc="-5" normalizeH="0" baseline="0" noProof="0" dirty="0" smtClean="0">
                <a:ln>
                  <a:noFill/>
                </a:ln>
                <a:solidFill>
                  <a:prstClr val="black"/>
                </a:solidFill>
                <a:effectLst/>
                <a:uLnTx/>
                <a:uFillTx/>
                <a:latin typeface="Calibri"/>
                <a:ea typeface="+mn-ea"/>
                <a:cs typeface="Calibri"/>
              </a:rPr>
              <a:t>and</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shall </a:t>
            </a:r>
            <a:r>
              <a:rPr kumimoji="0" sz="1400" b="0" i="0" strike="noStrike" kern="1200" cap="none" spc="-5" normalizeH="0" baseline="0" noProof="0" dirty="0">
                <a:ln>
                  <a:noFill/>
                </a:ln>
                <a:solidFill>
                  <a:prstClr val="black"/>
                </a:solidFill>
                <a:effectLst/>
                <a:uLnTx/>
                <a:uFillTx/>
                <a:latin typeface="Calibri"/>
                <a:ea typeface="+mn-ea"/>
                <a:cs typeface="Calibri"/>
              </a:rPr>
              <a:t>be final and binding.</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R="0" lvl="0" algn="l" defTabSz="914400" rtl="0" eaLnBrk="1" fontAlgn="auto" latinLnBrk="0" hangingPunct="1">
              <a:spcBef>
                <a:spcPts val="600"/>
              </a:spcBef>
              <a:spcAft>
                <a:spcPts val="0"/>
              </a:spcAft>
              <a:buClrTx/>
              <a:buSzTx/>
              <a:defRPr/>
            </a:pP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A.22. Choice </a:t>
            </a:r>
            <a:r>
              <a:rPr kumimoji="0" sz="1400" b="1" i="0" strike="noStrike" kern="1200" cap="none" spc="0" normalizeH="0" baseline="0" noProof="0" dirty="0">
                <a:ln>
                  <a:noFill/>
                </a:ln>
                <a:solidFill>
                  <a:prstClr val="black"/>
                </a:solidFill>
                <a:effectLst/>
                <a:uLnTx/>
                <a:uFill>
                  <a:solidFill>
                    <a:srgbClr val="000000"/>
                  </a:solidFill>
                </a:uFill>
                <a:latin typeface="Calibri"/>
                <a:ea typeface="+mn-ea"/>
                <a:cs typeface="Calibri"/>
              </a:rPr>
              <a:t>of</a:t>
            </a:r>
            <a:r>
              <a:rPr kumimoji="0" sz="1400" b="1" i="0" strike="noStrike" kern="1200" cap="none" spc="40" normalizeH="0" baseline="0" noProof="0" dirty="0">
                <a:ln>
                  <a:noFill/>
                </a:ln>
                <a:solidFill>
                  <a:prstClr val="black"/>
                </a:solidFill>
                <a:effectLst/>
                <a:uLnTx/>
                <a:uFill>
                  <a:solidFill>
                    <a:srgbClr val="000000"/>
                  </a:solidFill>
                </a:uFill>
                <a:latin typeface="Calibri"/>
                <a:ea typeface="+mn-ea"/>
                <a:cs typeface="Calibri"/>
              </a:rPr>
              <a:t> </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Law</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346075" marR="142875"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b="0" i="0" strike="noStrike" kern="1200" cap="none" spc="-10" normalizeH="0" baseline="0" noProof="0" dirty="0">
                <a:ln>
                  <a:noFill/>
                </a:ln>
                <a:solidFill>
                  <a:prstClr val="black"/>
                </a:solidFill>
                <a:effectLst/>
                <a:uLnTx/>
                <a:uFillTx/>
                <a:latin typeface="Calibri"/>
                <a:ea typeface="+mn-ea"/>
                <a:cs typeface="Calibri"/>
              </a:rPr>
              <a:t>Any </a:t>
            </a:r>
            <a:r>
              <a:rPr kumimoji="0" sz="1400" b="0" i="0" strike="noStrike" kern="1200" cap="none" spc="-5" normalizeH="0" baseline="0" noProof="0" dirty="0">
                <a:ln>
                  <a:noFill/>
                </a:ln>
                <a:solidFill>
                  <a:prstClr val="black"/>
                </a:solidFill>
                <a:effectLst/>
                <a:uLnTx/>
                <a:uFillTx/>
                <a:latin typeface="Calibri"/>
                <a:ea typeface="+mn-ea"/>
                <a:cs typeface="Calibri"/>
              </a:rPr>
              <a:t>claims, disputes, or </a:t>
            </a:r>
            <a:r>
              <a:rPr kumimoji="0" sz="1400" b="0" i="0" strike="noStrike" kern="1200" cap="none" spc="-10" normalizeH="0" baseline="0" noProof="0" dirty="0">
                <a:ln>
                  <a:noFill/>
                </a:ln>
                <a:solidFill>
                  <a:prstClr val="black"/>
                </a:solidFill>
                <a:effectLst/>
                <a:uLnTx/>
                <a:uFillTx/>
                <a:latin typeface="Calibri"/>
                <a:ea typeface="+mn-ea"/>
                <a:cs typeface="Calibri"/>
              </a:rPr>
              <a:t>litigation </a:t>
            </a:r>
            <a:r>
              <a:rPr kumimoji="0" sz="1400" b="0" i="0" strike="noStrike" kern="1200" cap="none" spc="-5" normalizeH="0" baseline="0" noProof="0" dirty="0">
                <a:ln>
                  <a:noFill/>
                </a:ln>
                <a:solidFill>
                  <a:prstClr val="black"/>
                </a:solidFill>
                <a:effectLst/>
                <a:uLnTx/>
                <a:uFillTx/>
                <a:latin typeface="Calibri"/>
                <a:ea typeface="+mn-ea"/>
                <a:cs typeface="Calibri"/>
              </a:rPr>
              <a:t>relating </a:t>
            </a:r>
            <a:r>
              <a:rPr kumimoji="0" sz="1400" b="0" i="0" strike="noStrike" kern="1200" cap="none" spc="-10" normalizeH="0" baseline="0" noProof="0" dirty="0">
                <a:ln>
                  <a:noFill/>
                </a:ln>
                <a:solidFill>
                  <a:prstClr val="black"/>
                </a:solidFill>
                <a:effectLst/>
                <a:uLnTx/>
                <a:uFillTx/>
                <a:latin typeface="Calibri"/>
                <a:ea typeface="+mn-ea"/>
                <a:cs typeface="Calibri"/>
              </a:rPr>
              <a:t>to </a:t>
            </a:r>
            <a:r>
              <a:rPr kumimoji="0" sz="1400" b="0" i="0" strike="noStrike" kern="1200" cap="none" spc="-5" normalizeH="0" baseline="0" noProof="0" dirty="0">
                <a:ln>
                  <a:noFill/>
                </a:ln>
                <a:solidFill>
                  <a:prstClr val="black"/>
                </a:solidFill>
                <a:effectLst/>
                <a:uLnTx/>
                <a:uFillTx/>
                <a:latin typeface="Calibri"/>
                <a:ea typeface="+mn-ea"/>
                <a:cs typeface="Calibri"/>
              </a:rPr>
              <a:t>the solicitation, or the </a:t>
            </a:r>
            <a:r>
              <a:rPr kumimoji="0" sz="1400" b="0" i="0" strike="noStrike" kern="1200" cap="none" spc="-10" normalizeH="0" baseline="0" noProof="0" dirty="0">
                <a:ln>
                  <a:noFill/>
                </a:ln>
                <a:solidFill>
                  <a:prstClr val="black"/>
                </a:solidFill>
                <a:effectLst/>
                <a:uLnTx/>
                <a:uFillTx/>
                <a:latin typeface="Calibri"/>
                <a:ea typeface="+mn-ea"/>
                <a:cs typeface="Calibri"/>
              </a:rPr>
              <a:t>execution, interpretation, </a:t>
            </a:r>
            <a:r>
              <a:rPr kumimoji="0" sz="1400" b="0" i="0" strike="noStrike" kern="1200" cap="none" spc="-5" normalizeH="0" baseline="0" noProof="0" dirty="0">
                <a:ln>
                  <a:noFill/>
                </a:ln>
                <a:solidFill>
                  <a:prstClr val="black"/>
                </a:solidFill>
                <a:effectLst/>
                <a:uLnTx/>
                <a:uFillTx/>
                <a:latin typeface="Calibri"/>
                <a:ea typeface="+mn-ea"/>
                <a:cs typeface="Calibri"/>
              </a:rPr>
              <a:t>performance, or </a:t>
            </a:r>
            <a:r>
              <a:rPr kumimoji="0" sz="1400" b="0" i="0" strike="noStrike" kern="1200" cap="none" spc="-10" normalizeH="0" baseline="0" noProof="0" dirty="0" smtClean="0">
                <a:ln>
                  <a:noFill/>
                </a:ln>
                <a:solidFill>
                  <a:prstClr val="black"/>
                </a:solidFill>
                <a:effectLst/>
                <a:uLnTx/>
                <a:uFillTx/>
                <a:latin typeface="Calibri"/>
                <a:ea typeface="+mn-ea"/>
                <a:cs typeface="Calibri"/>
              </a:rPr>
              <a:t>enforcement</a:t>
            </a:r>
            <a:r>
              <a:rPr kumimoji="0" lang="en-US" sz="1400" b="0" i="0" strike="noStrike" kern="1200" cap="none" spc="-10"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of </a:t>
            </a:r>
            <a:r>
              <a:rPr kumimoji="0" sz="1400" b="0" i="0" strike="noStrike" kern="1200" cap="none" spc="0" normalizeH="0" baseline="0" noProof="0" dirty="0">
                <a:ln>
                  <a:noFill/>
                </a:ln>
                <a:solidFill>
                  <a:prstClr val="black"/>
                </a:solidFill>
                <a:effectLst/>
                <a:uLnTx/>
                <a:uFillTx/>
                <a:latin typeface="Calibri"/>
                <a:ea typeface="+mn-ea"/>
                <a:cs typeface="Calibri"/>
              </a:rPr>
              <a:t>the </a:t>
            </a:r>
            <a:r>
              <a:rPr kumimoji="0" lang="en-US" sz="1400" b="0" i="0" strike="noStrike" kern="1200" cap="none" spc="-10" normalizeH="0" baseline="0" noProof="0" dirty="0" smtClean="0">
                <a:ln>
                  <a:noFill/>
                </a:ln>
                <a:solidFill>
                  <a:prstClr val="black"/>
                </a:solidFill>
                <a:effectLst/>
                <a:uLnTx/>
                <a:uFillTx/>
                <a:latin typeface="Calibri"/>
                <a:ea typeface="+mn-ea"/>
                <a:cs typeface="Calibri"/>
              </a:rPr>
              <a:t>contract</a:t>
            </a:r>
            <a:r>
              <a:rPr kumimoji="0" sz="1400" b="0" i="0" strike="noStrike" kern="1200" cap="none" spc="-10"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a:ln>
                  <a:noFill/>
                </a:ln>
                <a:solidFill>
                  <a:prstClr val="black"/>
                </a:solidFill>
                <a:effectLst/>
                <a:uLnTx/>
                <a:uFillTx/>
                <a:latin typeface="Calibri"/>
                <a:ea typeface="+mn-ea"/>
                <a:cs typeface="Calibri"/>
              </a:rPr>
              <a:t>shall be governed by </a:t>
            </a:r>
            <a:r>
              <a:rPr kumimoji="0" sz="1400" b="0" i="0" strike="noStrike" kern="1200" cap="none" spc="0" normalizeH="0" baseline="0" noProof="0" dirty="0">
                <a:ln>
                  <a:noFill/>
                </a:ln>
                <a:solidFill>
                  <a:prstClr val="black"/>
                </a:solidFill>
                <a:effectLst/>
                <a:uLnTx/>
                <a:uFillTx/>
                <a:latin typeface="Calibri"/>
                <a:ea typeface="+mn-ea"/>
                <a:cs typeface="Calibri"/>
              </a:rPr>
              <a:t>the </a:t>
            </a:r>
            <a:r>
              <a:rPr kumimoji="0" sz="1400" b="0" i="0" strike="noStrike" kern="1200" cap="none" spc="-5" normalizeH="0" baseline="0" noProof="0" dirty="0">
                <a:ln>
                  <a:noFill/>
                </a:ln>
                <a:solidFill>
                  <a:prstClr val="black"/>
                </a:solidFill>
                <a:effectLst/>
                <a:uLnTx/>
                <a:uFillTx/>
                <a:latin typeface="Calibri"/>
                <a:ea typeface="+mn-ea"/>
                <a:cs typeface="Calibri"/>
              </a:rPr>
              <a:t>laws of </a:t>
            </a:r>
            <a:r>
              <a:rPr kumimoji="0" sz="1400" b="0" i="0" strike="noStrike" kern="1200" cap="none" spc="0" normalizeH="0" baseline="0" noProof="0" dirty="0">
                <a:ln>
                  <a:noFill/>
                </a:ln>
                <a:solidFill>
                  <a:prstClr val="black"/>
                </a:solidFill>
                <a:effectLst/>
                <a:uLnTx/>
                <a:uFillTx/>
                <a:latin typeface="Calibri"/>
                <a:ea typeface="+mn-ea"/>
                <a:cs typeface="Calibri"/>
              </a:rPr>
              <a:t>the </a:t>
            </a:r>
            <a:r>
              <a:rPr kumimoji="0" lang="en-US" sz="1400" b="0" i="0" strike="noStrike" kern="1200" cap="none" spc="-10" normalizeH="0" baseline="0" noProof="0" dirty="0" smtClean="0">
                <a:ln>
                  <a:noFill/>
                </a:ln>
                <a:solidFill>
                  <a:prstClr val="black"/>
                </a:solidFill>
                <a:effectLst/>
                <a:uLnTx/>
                <a:uFillTx/>
                <a:latin typeface="Calibri"/>
                <a:ea typeface="+mn-ea"/>
                <a:cs typeface="Calibri"/>
              </a:rPr>
              <a:t>state</a:t>
            </a:r>
            <a:r>
              <a:rPr kumimoji="0" sz="1400" b="0" i="0" strike="noStrike" kern="1200" cap="none" spc="-10"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a:ln>
                  <a:noFill/>
                </a:ln>
                <a:solidFill>
                  <a:prstClr val="black"/>
                </a:solidFill>
                <a:effectLst/>
                <a:uLnTx/>
                <a:uFillTx/>
                <a:latin typeface="Calibri"/>
                <a:ea typeface="+mn-ea"/>
                <a:cs typeface="Calibri"/>
              </a:rPr>
              <a:t>of</a:t>
            </a:r>
            <a:r>
              <a:rPr kumimoji="0" sz="1400" b="0" i="0" strike="noStrike" kern="1200" cap="none" spc="50" normalizeH="0" baseline="0" noProof="0" dirty="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Oklahoma.</a:t>
            </a:r>
            <a:endParaRPr kumimoji="0" sz="1400" b="0" i="0" strike="noStrike" kern="1200" cap="none" spc="0" normalizeH="0" baseline="0" noProof="0" dirty="0" smtClean="0">
              <a:ln>
                <a:noFill/>
              </a:ln>
              <a:solidFill>
                <a:prstClr val="black"/>
              </a:solidFill>
              <a:effectLst/>
              <a:uLnTx/>
              <a:uFillTx/>
              <a:latin typeface="Calibri"/>
              <a:ea typeface="+mn-ea"/>
              <a:cs typeface="Calibri"/>
            </a:endParaRPr>
          </a:p>
          <a:p>
            <a:pPr marR="0" lvl="0" algn="l" defTabSz="914400" rtl="0" eaLnBrk="1" fontAlgn="auto" latinLnBrk="0" hangingPunct="1">
              <a:spcBef>
                <a:spcPts val="600"/>
              </a:spcBef>
              <a:spcAft>
                <a:spcPts val="0"/>
              </a:spcAft>
              <a:buClrTx/>
              <a:buSzTx/>
              <a:defRPr/>
            </a:pPr>
            <a:r>
              <a:rPr kumimoji="0" sz="14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A.23. Choice </a:t>
            </a:r>
            <a:r>
              <a:rPr kumimoji="0" sz="1400" b="1" i="0" strike="noStrike" kern="1200" cap="none" spc="0" normalizeH="0" baseline="0" noProof="0" dirty="0" smtClean="0">
                <a:ln>
                  <a:noFill/>
                </a:ln>
                <a:solidFill>
                  <a:prstClr val="black"/>
                </a:solidFill>
                <a:effectLst/>
                <a:uLnTx/>
                <a:uFill>
                  <a:solidFill>
                    <a:srgbClr val="000000"/>
                  </a:solidFill>
                </a:uFill>
                <a:latin typeface="Calibri"/>
                <a:ea typeface="+mn-ea"/>
                <a:cs typeface="Calibri"/>
              </a:rPr>
              <a:t>of</a:t>
            </a:r>
            <a:r>
              <a:rPr kumimoji="0" sz="1400" b="1" i="0" strike="noStrike" kern="1200" cap="none" spc="40" normalizeH="0" baseline="0" noProof="0" dirty="0" smtClean="0">
                <a:ln>
                  <a:noFill/>
                </a:ln>
                <a:solidFill>
                  <a:prstClr val="black"/>
                </a:solidFill>
                <a:effectLst/>
                <a:uLnTx/>
                <a:uFill>
                  <a:solidFill>
                    <a:srgbClr val="000000"/>
                  </a:solidFill>
                </a:uFill>
                <a:latin typeface="Calibri"/>
                <a:ea typeface="+mn-ea"/>
                <a:cs typeface="Calibri"/>
              </a:rPr>
              <a:t> </a:t>
            </a:r>
            <a:r>
              <a:rPr kumimoji="0" sz="1400" b="1" i="0" strike="noStrike" kern="1200" cap="none" spc="-20" normalizeH="0" baseline="0" noProof="0" dirty="0" smtClean="0">
                <a:ln>
                  <a:noFill/>
                </a:ln>
                <a:solidFill>
                  <a:prstClr val="black"/>
                </a:solidFill>
                <a:effectLst/>
                <a:uLnTx/>
                <a:uFill>
                  <a:solidFill>
                    <a:srgbClr val="000000"/>
                  </a:solidFill>
                </a:uFill>
                <a:latin typeface="Calibri"/>
                <a:ea typeface="+mn-ea"/>
                <a:cs typeface="Calibri"/>
              </a:rPr>
              <a:t>Venue</a:t>
            </a:r>
            <a:endParaRPr kumimoji="0" sz="1400" b="0" i="0" strike="noStrike" kern="1200" cap="none" spc="0" normalizeH="0" baseline="0" noProof="0" dirty="0" smtClean="0">
              <a:ln>
                <a:noFill/>
              </a:ln>
              <a:solidFill>
                <a:prstClr val="black"/>
              </a:solidFill>
              <a:effectLst/>
              <a:uLnTx/>
              <a:uFillTx/>
              <a:latin typeface="Calibri"/>
              <a:ea typeface="+mn-ea"/>
              <a:cs typeface="Calibri"/>
            </a:endParaRPr>
          </a:p>
          <a:p>
            <a:pPr marL="346075" marR="0" lvl="0" indent="-346075" algn="l" defTabSz="914400" rtl="0" eaLnBrk="1" fontAlgn="auto" latinLnBrk="0" hangingPunct="1">
              <a:spcBef>
                <a:spcPts val="600"/>
              </a:spcBef>
              <a:spcAft>
                <a:spcPts val="0"/>
              </a:spcAft>
              <a:buClrTx/>
              <a:buSzTx/>
              <a:buFont typeface="Arial"/>
              <a:buChar char="•"/>
              <a:defRPr/>
            </a:pPr>
            <a:r>
              <a:rPr kumimoji="0" sz="1400" b="0" i="0" u="none" strike="noStrike" kern="1200" cap="none" spc="-15" normalizeH="0" baseline="0" noProof="0" dirty="0" smtClean="0">
                <a:ln>
                  <a:noFill/>
                </a:ln>
                <a:solidFill>
                  <a:prstClr val="black"/>
                </a:solidFill>
                <a:effectLst/>
                <a:uLnTx/>
                <a:uFillTx/>
                <a:latin typeface="Calibri"/>
                <a:ea typeface="+mn-ea"/>
                <a:cs typeface="Calibri"/>
              </a:rPr>
              <a:t>Venue </a:t>
            </a:r>
            <a:r>
              <a:rPr kumimoji="0" sz="1400" b="0" i="0" u="none" strike="noStrike" kern="1200" cap="none" spc="-10" normalizeH="0" baseline="0" noProof="0" dirty="0">
                <a:ln>
                  <a:noFill/>
                </a:ln>
                <a:solidFill>
                  <a:prstClr val="black"/>
                </a:solidFill>
                <a:effectLst/>
                <a:uLnTx/>
                <a:uFillTx/>
                <a:latin typeface="Calibri"/>
                <a:ea typeface="+mn-ea"/>
                <a:cs typeface="Calibri"/>
              </a:rPr>
              <a:t>for any </a:t>
            </a:r>
            <a:r>
              <a:rPr kumimoji="0" sz="1400" b="0" i="0" u="none" strike="noStrike" kern="1200" cap="none" spc="-5" normalizeH="0" baseline="0" noProof="0" dirty="0">
                <a:ln>
                  <a:noFill/>
                </a:ln>
                <a:solidFill>
                  <a:prstClr val="black"/>
                </a:solidFill>
                <a:effectLst/>
                <a:uLnTx/>
                <a:uFillTx/>
                <a:latin typeface="Calibri"/>
                <a:ea typeface="+mn-ea"/>
                <a:cs typeface="Calibri"/>
              </a:rPr>
              <a:t>action, </a:t>
            </a:r>
            <a:r>
              <a:rPr kumimoji="0" sz="1400" b="0" i="0" u="none" strike="noStrike" kern="1200" cap="none" spc="0" normalizeH="0" baseline="0" noProof="0" dirty="0">
                <a:ln>
                  <a:noFill/>
                </a:ln>
                <a:solidFill>
                  <a:prstClr val="black"/>
                </a:solidFill>
                <a:effectLst/>
                <a:uLnTx/>
                <a:uFillTx/>
                <a:latin typeface="Calibri"/>
                <a:ea typeface="+mn-ea"/>
                <a:cs typeface="Calibri"/>
              </a:rPr>
              <a:t>claim, </a:t>
            </a:r>
            <a:r>
              <a:rPr kumimoji="0" sz="1400" b="0" i="0" u="none" strike="noStrike" kern="1200" cap="none" spc="-5" normalizeH="0" baseline="0" noProof="0" dirty="0">
                <a:ln>
                  <a:noFill/>
                </a:ln>
                <a:solidFill>
                  <a:prstClr val="black"/>
                </a:solidFill>
                <a:effectLst/>
                <a:uLnTx/>
                <a:uFillTx/>
                <a:latin typeface="Calibri"/>
                <a:ea typeface="+mn-ea"/>
                <a:cs typeface="Calibri"/>
              </a:rPr>
              <a:t>dispute or </a:t>
            </a:r>
            <a:r>
              <a:rPr kumimoji="0" sz="1400" b="0" i="0" u="none" strike="noStrike" kern="1200" cap="none" spc="-10" normalizeH="0" baseline="0" noProof="0" dirty="0">
                <a:ln>
                  <a:noFill/>
                </a:ln>
                <a:solidFill>
                  <a:prstClr val="black"/>
                </a:solidFill>
                <a:effectLst/>
                <a:uLnTx/>
                <a:uFillTx/>
                <a:latin typeface="Calibri"/>
                <a:ea typeface="+mn-ea"/>
                <a:cs typeface="Calibri"/>
              </a:rPr>
              <a:t>litigation </a:t>
            </a:r>
            <a:r>
              <a:rPr kumimoji="0" sz="1400" b="0" i="0" u="none" strike="noStrike" kern="1200" cap="none" spc="-5" normalizeH="0" baseline="0" noProof="0" dirty="0">
                <a:ln>
                  <a:noFill/>
                </a:ln>
                <a:solidFill>
                  <a:prstClr val="black"/>
                </a:solidFill>
                <a:effectLst/>
                <a:uLnTx/>
                <a:uFillTx/>
                <a:latin typeface="Calibri"/>
                <a:ea typeface="+mn-ea"/>
                <a:cs typeface="Calibri"/>
              </a:rPr>
              <a:t>relating </a:t>
            </a:r>
            <a:r>
              <a:rPr kumimoji="0" sz="1400" b="0" i="0" u="none" strike="noStrike" kern="1200" cap="none" spc="0" normalizeH="0" baseline="0" noProof="0" dirty="0">
                <a:ln>
                  <a:noFill/>
                </a:ln>
                <a:solidFill>
                  <a:prstClr val="black"/>
                </a:solidFill>
                <a:effectLst/>
                <a:uLnTx/>
                <a:uFillTx/>
                <a:latin typeface="Calibri"/>
                <a:ea typeface="+mn-ea"/>
                <a:cs typeface="Calibri"/>
              </a:rPr>
              <a:t>in </a:t>
            </a:r>
            <a:r>
              <a:rPr kumimoji="0" sz="1400" b="0" i="0" u="none" strike="noStrike" kern="1200" cap="none" spc="-10" normalizeH="0" baseline="0" noProof="0" dirty="0">
                <a:ln>
                  <a:noFill/>
                </a:ln>
                <a:solidFill>
                  <a:prstClr val="black"/>
                </a:solidFill>
                <a:effectLst/>
                <a:uLnTx/>
                <a:uFillTx/>
                <a:latin typeface="Calibri"/>
                <a:ea typeface="+mn-ea"/>
                <a:cs typeface="Calibri"/>
              </a:rPr>
              <a:t>any </a:t>
            </a:r>
            <a:r>
              <a:rPr kumimoji="0" sz="1400" b="0" i="0" u="none" strike="noStrike" kern="1200" cap="none" spc="-15" normalizeH="0" baseline="0" noProof="0" dirty="0">
                <a:ln>
                  <a:noFill/>
                </a:ln>
                <a:solidFill>
                  <a:prstClr val="black"/>
                </a:solidFill>
                <a:effectLst/>
                <a:uLnTx/>
                <a:uFillTx/>
                <a:latin typeface="Calibri"/>
                <a:ea typeface="+mn-ea"/>
                <a:cs typeface="Calibri"/>
              </a:rPr>
              <a:t>way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contract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shall be </a:t>
            </a:r>
            <a:r>
              <a:rPr kumimoji="0" sz="1400" b="0" i="0" u="none" strike="noStrike" kern="1200" cap="none" spc="0" normalizeH="0" baseline="0" noProof="0" dirty="0">
                <a:ln>
                  <a:noFill/>
                </a:ln>
                <a:solidFill>
                  <a:prstClr val="black"/>
                </a:solidFill>
                <a:effectLst/>
                <a:uLnTx/>
                <a:uFillTx/>
                <a:latin typeface="Calibri"/>
                <a:ea typeface="+mn-ea"/>
                <a:cs typeface="Calibri"/>
              </a:rPr>
              <a:t>in </a:t>
            </a:r>
            <a:r>
              <a:rPr kumimoji="0" sz="1400" b="0" i="0" u="none" strike="noStrike" kern="1200" cap="none" spc="-5" normalizeH="0" baseline="0" noProof="0" dirty="0">
                <a:ln>
                  <a:noFill/>
                </a:ln>
                <a:solidFill>
                  <a:prstClr val="black"/>
                </a:solidFill>
                <a:effectLst/>
                <a:uLnTx/>
                <a:uFillTx/>
                <a:latin typeface="Calibri"/>
                <a:ea typeface="+mn-ea"/>
                <a:cs typeface="Calibri"/>
              </a:rPr>
              <a:t>Oklahoma </a:t>
            </a:r>
            <a:r>
              <a:rPr kumimoji="0" sz="1400" b="0" i="0" u="none" strike="noStrike" kern="1200" cap="none" spc="-20" normalizeH="0" baseline="0" noProof="0" dirty="0">
                <a:ln>
                  <a:noFill/>
                </a:ln>
                <a:solidFill>
                  <a:prstClr val="black"/>
                </a:solidFill>
                <a:effectLst/>
                <a:uLnTx/>
                <a:uFillTx/>
                <a:latin typeface="Calibri"/>
                <a:ea typeface="+mn-ea"/>
                <a:cs typeface="Calibri"/>
              </a:rPr>
              <a:t>County,</a:t>
            </a:r>
            <a:r>
              <a:rPr kumimoji="0" sz="1400" b="0" i="0" u="none" strike="noStrike" kern="1200" cap="none" spc="19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Oklahoma</a:t>
            </a:r>
            <a:r>
              <a:rPr kumimoji="0" sz="1400" b="0" i="0" u="none" strike="noStrike" kern="1200" cap="none" spc="-5" normalizeH="0" baseline="0" noProof="0" dirty="0" smtClean="0">
                <a:ln>
                  <a:noFill/>
                </a:ln>
                <a:solidFill>
                  <a:prstClr val="black"/>
                </a:solidFill>
                <a:effectLst/>
                <a:uLnTx/>
                <a:uFillTx/>
                <a:latin typeface="Calibri"/>
                <a:ea typeface="+mn-ea"/>
                <a:cs typeface="Calibri"/>
              </a:rPr>
              <a: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5" name="object 5"/>
          <p:cNvSpPr txBox="1">
            <a:spLocks noGrp="1"/>
          </p:cNvSpPr>
          <p:nvPr>
            <p:ph type="title"/>
          </p:nvPr>
        </p:nvSpPr>
        <p:spPr>
          <a:xfrm>
            <a:off x="535940" y="226841"/>
            <a:ext cx="860806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General Provisions</a:t>
            </a:r>
            <a:endParaRPr sz="3200" b="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22</a:t>
            </a:fld>
            <a:endParaRPr lang="en-US" spc="-5" dirty="0">
              <a:solidFill>
                <a:srgbClr val="000000"/>
              </a:solidFill>
            </a:endParaRPr>
          </a:p>
        </p:txBody>
      </p:sp>
    </p:spTree>
    <p:extLst>
      <p:ext uri="{BB962C8B-B14F-4D97-AF65-F5344CB8AC3E}">
        <p14:creationId xmlns:p14="http://schemas.microsoft.com/office/powerpoint/2010/main" val="5795728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76088" y="862764"/>
            <a:ext cx="7169204" cy="5280292"/>
          </a:xfrm>
          <a:prstGeom prst="rect">
            <a:avLst/>
          </a:prstGeom>
        </p:spPr>
        <p:txBody>
          <a:bodyPr vert="horz" wrap="square" lIns="0" tIns="78105" rIns="0" bIns="0" rtlCol="0">
            <a:spAutoFit/>
          </a:bodyPr>
          <a:lstStyle/>
          <a:p>
            <a:pPr marL="346075" lvl="0" indent="-346075" defTabSz="914400">
              <a:spcBef>
                <a:spcPts val="600"/>
              </a:spcBef>
              <a:defRPr/>
            </a:pPr>
            <a:r>
              <a:rPr lang="en-US" sz="1400" b="1" spc="-5" dirty="0" smtClean="0">
                <a:solidFill>
                  <a:prstClr val="black"/>
                </a:solidFill>
                <a:uFill>
                  <a:solidFill>
                    <a:srgbClr val="000000"/>
                  </a:solidFill>
                </a:uFill>
                <a:cs typeface="Calibri"/>
              </a:rPr>
              <a:t>A.24</a:t>
            </a:r>
            <a:r>
              <a:rPr lang="en-US" sz="1400" b="1" spc="-5" dirty="0">
                <a:solidFill>
                  <a:prstClr val="black"/>
                </a:solidFill>
                <a:uFill>
                  <a:solidFill>
                    <a:srgbClr val="000000"/>
                  </a:solidFill>
                </a:uFill>
                <a:cs typeface="Calibri"/>
              </a:rPr>
              <a:t>. </a:t>
            </a:r>
            <a:r>
              <a:rPr lang="en-US" sz="1400" b="1" spc="-15" dirty="0">
                <a:solidFill>
                  <a:prstClr val="black"/>
                </a:solidFill>
                <a:uFill>
                  <a:solidFill>
                    <a:srgbClr val="000000"/>
                  </a:solidFill>
                </a:uFill>
                <a:cs typeface="Calibri"/>
              </a:rPr>
              <a:t>Termination </a:t>
            </a:r>
            <a:r>
              <a:rPr lang="en-US" sz="1400" b="1" spc="-10" dirty="0">
                <a:solidFill>
                  <a:prstClr val="black"/>
                </a:solidFill>
                <a:uFill>
                  <a:solidFill>
                    <a:srgbClr val="000000"/>
                  </a:solidFill>
                </a:uFill>
                <a:cs typeface="Calibri"/>
              </a:rPr>
              <a:t>for</a:t>
            </a:r>
            <a:r>
              <a:rPr lang="en-US" sz="1400" b="1" spc="60" dirty="0">
                <a:solidFill>
                  <a:prstClr val="black"/>
                </a:solidFill>
                <a:uFill>
                  <a:solidFill>
                    <a:srgbClr val="000000"/>
                  </a:solidFill>
                </a:uFill>
                <a:cs typeface="Calibri"/>
              </a:rPr>
              <a:t> </a:t>
            </a:r>
            <a:r>
              <a:rPr lang="en-US" sz="1400" b="1" spc="-5" dirty="0">
                <a:solidFill>
                  <a:prstClr val="black"/>
                </a:solidFill>
                <a:uFill>
                  <a:solidFill>
                    <a:srgbClr val="000000"/>
                  </a:solidFill>
                </a:uFill>
                <a:cs typeface="Calibri"/>
              </a:rPr>
              <a:t>Cause</a:t>
            </a:r>
            <a:endParaRPr lang="en-US" sz="1400" dirty="0">
              <a:solidFill>
                <a:prstClr val="black"/>
              </a:solidFill>
              <a:cs typeface="Calibri"/>
            </a:endParaRPr>
          </a:p>
          <a:p>
            <a:pPr marL="346075" marR="17780" lvl="1" indent="-346075" defTabSz="914400">
              <a:spcBef>
                <a:spcPts val="600"/>
              </a:spcBef>
              <a:buFont typeface="Arial"/>
              <a:buChar char="•"/>
              <a:defRPr/>
            </a:pPr>
            <a:r>
              <a:rPr lang="en-US" sz="1400" spc="-5" dirty="0">
                <a:solidFill>
                  <a:prstClr val="black"/>
                </a:solidFill>
                <a:cs typeface="Calibri"/>
              </a:rPr>
              <a:t>A.24.1. The supplier </a:t>
            </a:r>
            <a:r>
              <a:rPr lang="en-US" sz="1400" spc="-10" dirty="0">
                <a:solidFill>
                  <a:prstClr val="black"/>
                </a:solidFill>
                <a:cs typeface="Calibri"/>
              </a:rPr>
              <a:t>may terminate </a:t>
            </a:r>
            <a:r>
              <a:rPr lang="en-US" sz="1400" dirty="0">
                <a:solidFill>
                  <a:prstClr val="black"/>
                </a:solidFill>
                <a:cs typeface="Calibri"/>
              </a:rPr>
              <a:t>the </a:t>
            </a:r>
            <a:r>
              <a:rPr lang="en-US" sz="1400" spc="-10" dirty="0" smtClean="0">
                <a:solidFill>
                  <a:prstClr val="black"/>
                </a:solidFill>
                <a:cs typeface="Calibri"/>
              </a:rPr>
              <a:t>contract </a:t>
            </a:r>
            <a:r>
              <a:rPr lang="en-US" sz="1400" spc="-10" dirty="0">
                <a:solidFill>
                  <a:prstClr val="black"/>
                </a:solidFill>
                <a:cs typeface="Calibri"/>
              </a:rPr>
              <a:t>for default </a:t>
            </a:r>
            <a:r>
              <a:rPr lang="en-US" sz="1400" spc="-5" dirty="0">
                <a:solidFill>
                  <a:prstClr val="black"/>
                </a:solidFill>
                <a:cs typeface="Calibri"/>
              </a:rPr>
              <a:t>or other just cause </a:t>
            </a:r>
            <a:r>
              <a:rPr lang="en-US" sz="1400" dirty="0">
                <a:solidFill>
                  <a:prstClr val="black"/>
                </a:solidFill>
                <a:cs typeface="Calibri"/>
              </a:rPr>
              <a:t>with a </a:t>
            </a:r>
            <a:r>
              <a:rPr lang="en-US" sz="1400" spc="-10" dirty="0">
                <a:solidFill>
                  <a:prstClr val="black"/>
                </a:solidFill>
                <a:cs typeface="Calibri"/>
              </a:rPr>
              <a:t>30-day </a:t>
            </a:r>
            <a:r>
              <a:rPr lang="en-US" sz="1400" spc="-5" dirty="0">
                <a:solidFill>
                  <a:prstClr val="black"/>
                </a:solidFill>
                <a:cs typeface="Calibri"/>
              </a:rPr>
              <a:t>written </a:t>
            </a:r>
            <a:r>
              <a:rPr lang="en-US" sz="1400" spc="-10" dirty="0">
                <a:solidFill>
                  <a:prstClr val="black"/>
                </a:solidFill>
                <a:cs typeface="Calibri"/>
              </a:rPr>
              <a:t>request </a:t>
            </a:r>
            <a:r>
              <a:rPr lang="en-US" sz="1400" spc="-5" dirty="0">
                <a:solidFill>
                  <a:prstClr val="black"/>
                </a:solidFill>
                <a:cs typeface="Calibri"/>
              </a:rPr>
              <a:t>and upon </a:t>
            </a:r>
            <a:r>
              <a:rPr lang="en-US" sz="1400" spc="-5" dirty="0" smtClean="0">
                <a:solidFill>
                  <a:prstClr val="black"/>
                </a:solidFill>
                <a:cs typeface="Calibri"/>
              </a:rPr>
              <a:t>written </a:t>
            </a:r>
            <a:r>
              <a:rPr lang="en-US" sz="1400" spc="-10" dirty="0">
                <a:solidFill>
                  <a:prstClr val="black"/>
                </a:solidFill>
                <a:cs typeface="Calibri"/>
              </a:rPr>
              <a:t>approval from </a:t>
            </a:r>
            <a:r>
              <a:rPr lang="en-US" sz="1400" spc="-10" dirty="0" smtClean="0">
                <a:solidFill>
                  <a:prstClr val="black"/>
                </a:solidFill>
                <a:cs typeface="Calibri"/>
              </a:rPr>
              <a:t>OMES</a:t>
            </a:r>
            <a:r>
              <a:rPr lang="en-US" sz="1400" spc="-5" dirty="0" smtClean="0">
                <a:solidFill>
                  <a:prstClr val="black"/>
                </a:solidFill>
                <a:cs typeface="Calibri"/>
              </a:rPr>
              <a:t>. </a:t>
            </a:r>
            <a:r>
              <a:rPr lang="en-US" sz="1400" spc="-5" dirty="0">
                <a:solidFill>
                  <a:prstClr val="black"/>
                </a:solidFill>
                <a:cs typeface="Calibri"/>
              </a:rPr>
              <a:t>The </a:t>
            </a:r>
            <a:r>
              <a:rPr lang="en-US" sz="1400" spc="-10" dirty="0" smtClean="0">
                <a:solidFill>
                  <a:prstClr val="black"/>
                </a:solidFill>
                <a:cs typeface="Calibri"/>
              </a:rPr>
              <a:t>state </a:t>
            </a:r>
            <a:r>
              <a:rPr lang="en-US" sz="1400" spc="-10" dirty="0">
                <a:solidFill>
                  <a:prstClr val="black"/>
                </a:solidFill>
                <a:cs typeface="Calibri"/>
              </a:rPr>
              <a:t>may </a:t>
            </a:r>
            <a:r>
              <a:rPr lang="en-US" sz="1400" spc="-5" dirty="0">
                <a:solidFill>
                  <a:prstClr val="black"/>
                </a:solidFill>
                <a:cs typeface="Calibri"/>
              </a:rPr>
              <a:t>terminate the </a:t>
            </a:r>
            <a:r>
              <a:rPr lang="en-US" sz="1400" spc="-10" dirty="0" smtClean="0">
                <a:solidFill>
                  <a:prstClr val="black"/>
                </a:solidFill>
                <a:cs typeface="Calibri"/>
              </a:rPr>
              <a:t>contract </a:t>
            </a:r>
            <a:r>
              <a:rPr lang="en-US" sz="1400" spc="-10" dirty="0">
                <a:solidFill>
                  <a:prstClr val="black"/>
                </a:solidFill>
                <a:cs typeface="Calibri"/>
              </a:rPr>
              <a:t>for default </a:t>
            </a:r>
            <a:r>
              <a:rPr lang="en-US" sz="1400" spc="-5" dirty="0">
                <a:solidFill>
                  <a:prstClr val="black"/>
                </a:solidFill>
                <a:cs typeface="Calibri"/>
              </a:rPr>
              <a:t>or </a:t>
            </a:r>
            <a:r>
              <a:rPr lang="en-US" sz="1400" spc="-10" dirty="0">
                <a:solidFill>
                  <a:prstClr val="black"/>
                </a:solidFill>
                <a:cs typeface="Calibri"/>
              </a:rPr>
              <a:t>any </a:t>
            </a:r>
            <a:r>
              <a:rPr lang="en-US" sz="1400" spc="-5" dirty="0">
                <a:solidFill>
                  <a:prstClr val="black"/>
                </a:solidFill>
                <a:cs typeface="Calibri"/>
              </a:rPr>
              <a:t>other  just cause upon </a:t>
            </a:r>
            <a:r>
              <a:rPr lang="en-US" sz="1400" dirty="0">
                <a:solidFill>
                  <a:prstClr val="black"/>
                </a:solidFill>
                <a:cs typeface="Calibri"/>
              </a:rPr>
              <a:t>a </a:t>
            </a:r>
            <a:r>
              <a:rPr lang="en-US" sz="1400" spc="-10" dirty="0">
                <a:solidFill>
                  <a:prstClr val="black"/>
                </a:solidFill>
                <a:cs typeface="Calibri"/>
              </a:rPr>
              <a:t>30-day </a:t>
            </a:r>
            <a:r>
              <a:rPr lang="en-US" sz="1400" spc="-5" dirty="0">
                <a:solidFill>
                  <a:prstClr val="black"/>
                </a:solidFill>
                <a:cs typeface="Calibri"/>
              </a:rPr>
              <a:t>written notification </a:t>
            </a:r>
            <a:r>
              <a:rPr lang="en-US" sz="1400" spc="-10" dirty="0">
                <a:solidFill>
                  <a:prstClr val="black"/>
                </a:solidFill>
                <a:cs typeface="Calibri"/>
              </a:rPr>
              <a:t>to </a:t>
            </a:r>
            <a:r>
              <a:rPr lang="en-US" sz="1400" dirty="0">
                <a:solidFill>
                  <a:prstClr val="black"/>
                </a:solidFill>
                <a:cs typeface="Calibri"/>
              </a:rPr>
              <a:t>the</a:t>
            </a:r>
            <a:r>
              <a:rPr lang="en-US" sz="1400" spc="30" dirty="0">
                <a:solidFill>
                  <a:prstClr val="black"/>
                </a:solidFill>
                <a:cs typeface="Calibri"/>
              </a:rPr>
              <a:t> </a:t>
            </a:r>
            <a:r>
              <a:rPr lang="en-US" sz="1400" spc="-20" dirty="0">
                <a:solidFill>
                  <a:prstClr val="black"/>
                </a:solidFill>
                <a:cs typeface="Calibri"/>
              </a:rPr>
              <a:t>supplier</a:t>
            </a:r>
            <a:r>
              <a:rPr lang="en-US" sz="1400" spc="-20" dirty="0" smtClean="0">
                <a:solidFill>
                  <a:prstClr val="black"/>
                </a:solidFill>
                <a:cs typeface="Calibri"/>
              </a:rPr>
              <a:t>. </a:t>
            </a:r>
            <a:endParaRPr kumimoji="0" lang="en-US" sz="1400" b="0" i="0" strike="noStrike" kern="1200" cap="none" spc="-5" normalizeH="0" baseline="0" noProof="0" dirty="0" smtClean="0">
              <a:ln>
                <a:noFill/>
              </a:ln>
              <a:solidFill>
                <a:prstClr val="black"/>
              </a:solidFill>
              <a:effectLst/>
              <a:uLnTx/>
              <a:uFillTx/>
              <a:latin typeface="Calibri"/>
              <a:cs typeface="Calibri"/>
            </a:endParaRPr>
          </a:p>
          <a:p>
            <a:pPr marL="346075" marR="5080" lvl="1" indent="-346075" algn="l" defTabSz="914400" rtl="0" eaLnBrk="1" fontAlgn="auto" latinLnBrk="0" hangingPunct="1">
              <a:spcBef>
                <a:spcPts val="600"/>
              </a:spcBef>
              <a:spcAft>
                <a:spcPts val="0"/>
              </a:spcAft>
              <a:buClrTx/>
              <a:buSzTx/>
              <a:buFont typeface="Arial"/>
              <a:buChar char="•"/>
              <a:defRPr/>
            </a:pPr>
            <a:r>
              <a:rPr kumimoji="0" sz="1400" b="0" i="0" strike="noStrike" kern="1200" cap="none" spc="-5" normalizeH="0" baseline="0" noProof="0" dirty="0" smtClean="0">
                <a:ln>
                  <a:noFill/>
                </a:ln>
                <a:solidFill>
                  <a:prstClr val="black"/>
                </a:solidFill>
                <a:effectLst/>
                <a:uLnTx/>
                <a:uFillTx/>
                <a:latin typeface="Calibri"/>
                <a:cs typeface="Calibri"/>
              </a:rPr>
              <a:t>A.24.2</a:t>
            </a:r>
            <a:r>
              <a:rPr kumimoji="0" sz="1400" b="0" i="0" strike="noStrike" kern="1200" cap="none" spc="-5" normalizeH="0" baseline="0" noProof="0" dirty="0">
                <a:ln>
                  <a:noFill/>
                </a:ln>
                <a:solidFill>
                  <a:prstClr val="black"/>
                </a:solidFill>
                <a:effectLst/>
                <a:uLnTx/>
                <a:uFillTx/>
                <a:latin typeface="Calibri"/>
                <a:cs typeface="Calibri"/>
              </a:rPr>
              <a:t>. The </a:t>
            </a:r>
            <a:r>
              <a:rPr kumimoji="0" lang="en-US" sz="1400" b="0" i="0" strike="noStrike" kern="1200" cap="none" spc="-15" normalizeH="0" baseline="0" noProof="0" dirty="0" smtClean="0">
                <a:ln>
                  <a:noFill/>
                </a:ln>
                <a:solidFill>
                  <a:prstClr val="black"/>
                </a:solidFill>
                <a:effectLst/>
                <a:uLnTx/>
                <a:uFillTx/>
                <a:latin typeface="Calibri"/>
                <a:cs typeface="Calibri"/>
              </a:rPr>
              <a:t>state</a:t>
            </a:r>
            <a:r>
              <a:rPr kumimoji="0" sz="1400" b="0" i="0" strike="noStrike" kern="1200" cap="none" spc="-15" normalizeH="0" baseline="0" noProof="0" dirty="0" smtClean="0">
                <a:ln>
                  <a:noFill/>
                </a:ln>
                <a:solidFill>
                  <a:prstClr val="black"/>
                </a:solidFill>
                <a:effectLst/>
                <a:uLnTx/>
                <a:uFillTx/>
                <a:latin typeface="Calibri"/>
                <a:cs typeface="Calibri"/>
              </a:rPr>
              <a:t> </a:t>
            </a:r>
            <a:r>
              <a:rPr kumimoji="0" sz="1400" b="0" i="0" strike="noStrike" kern="1200" cap="none" spc="-15" normalizeH="0" baseline="0" noProof="0" dirty="0">
                <a:ln>
                  <a:noFill/>
                </a:ln>
                <a:solidFill>
                  <a:prstClr val="black"/>
                </a:solidFill>
                <a:effectLst/>
                <a:uLnTx/>
                <a:uFillTx/>
                <a:latin typeface="Calibri"/>
                <a:cs typeface="Calibri"/>
              </a:rPr>
              <a:t>may </a:t>
            </a:r>
            <a:r>
              <a:rPr kumimoji="0" sz="1400" b="0" i="0" strike="noStrike" kern="1200" cap="none" spc="-10" normalizeH="0" baseline="0" noProof="0" dirty="0">
                <a:ln>
                  <a:noFill/>
                </a:ln>
                <a:solidFill>
                  <a:prstClr val="black"/>
                </a:solidFill>
                <a:effectLst/>
                <a:uLnTx/>
                <a:uFillTx/>
                <a:latin typeface="Calibri"/>
                <a:cs typeface="Calibri"/>
              </a:rPr>
              <a:t>terminate </a:t>
            </a:r>
            <a:r>
              <a:rPr kumimoji="0" sz="1400" b="0" i="0" strike="noStrike" kern="1200" cap="none" spc="-5" normalizeH="0" baseline="0" noProof="0" dirty="0">
                <a:ln>
                  <a:noFill/>
                </a:ln>
                <a:solidFill>
                  <a:prstClr val="black"/>
                </a:solidFill>
                <a:effectLst/>
                <a:uLnTx/>
                <a:uFillTx/>
                <a:latin typeface="Calibri"/>
                <a:cs typeface="Calibri"/>
              </a:rPr>
              <a:t>the </a:t>
            </a:r>
            <a:r>
              <a:rPr kumimoji="0" lang="en-US" sz="1400" b="0" i="0" strike="noStrike" kern="1200" cap="none" spc="-10" normalizeH="0" baseline="0" noProof="0" dirty="0" smtClean="0">
                <a:ln>
                  <a:noFill/>
                </a:ln>
                <a:solidFill>
                  <a:prstClr val="black"/>
                </a:solidFill>
                <a:effectLst/>
                <a:uLnTx/>
                <a:uFillTx/>
                <a:latin typeface="Calibri"/>
                <a:cs typeface="Calibri"/>
              </a:rPr>
              <a:t>contract</a:t>
            </a:r>
            <a:r>
              <a:rPr kumimoji="0" sz="1400" b="0" i="0" strike="noStrike" kern="1200" cap="none" spc="-10" normalizeH="0" baseline="0" noProof="0" dirty="0" smtClean="0">
                <a:ln>
                  <a:noFill/>
                </a:ln>
                <a:solidFill>
                  <a:prstClr val="black"/>
                </a:solidFill>
                <a:effectLst/>
                <a:uLnTx/>
                <a:uFillTx/>
                <a:latin typeface="Calibri"/>
                <a:cs typeface="Calibri"/>
              </a:rPr>
              <a:t> </a:t>
            </a:r>
            <a:r>
              <a:rPr kumimoji="0" sz="1400" b="0" i="0" strike="noStrike" kern="1200" cap="none" spc="-15" normalizeH="0" baseline="0" noProof="0" dirty="0">
                <a:ln>
                  <a:noFill/>
                </a:ln>
                <a:solidFill>
                  <a:prstClr val="black"/>
                </a:solidFill>
                <a:effectLst/>
                <a:uLnTx/>
                <a:uFillTx/>
                <a:latin typeface="Calibri"/>
                <a:cs typeface="Calibri"/>
              </a:rPr>
              <a:t>immediately, </a:t>
            </a:r>
            <a:r>
              <a:rPr kumimoji="0" sz="1400" b="0" i="0" strike="noStrike" kern="1200" cap="none" spc="-5" normalizeH="0" baseline="0" noProof="0" dirty="0">
                <a:ln>
                  <a:noFill/>
                </a:ln>
                <a:solidFill>
                  <a:prstClr val="black"/>
                </a:solidFill>
                <a:effectLst/>
                <a:uLnTx/>
                <a:uFillTx/>
                <a:latin typeface="Calibri"/>
                <a:cs typeface="Calibri"/>
              </a:rPr>
              <a:t>without a </a:t>
            </a:r>
            <a:r>
              <a:rPr kumimoji="0" sz="1400" b="0" i="0" strike="noStrike" kern="1200" cap="none" spc="-10" normalizeH="0" baseline="0" noProof="0" dirty="0">
                <a:ln>
                  <a:noFill/>
                </a:ln>
                <a:solidFill>
                  <a:prstClr val="black"/>
                </a:solidFill>
                <a:effectLst/>
                <a:uLnTx/>
                <a:uFillTx/>
                <a:latin typeface="Calibri"/>
                <a:cs typeface="Calibri"/>
              </a:rPr>
              <a:t>30-day written </a:t>
            </a:r>
            <a:r>
              <a:rPr kumimoji="0" sz="1400" b="0" i="0" strike="noStrike" kern="1200" cap="none" spc="-5" normalizeH="0" baseline="0" noProof="0" dirty="0">
                <a:ln>
                  <a:noFill/>
                </a:ln>
                <a:solidFill>
                  <a:prstClr val="black"/>
                </a:solidFill>
                <a:effectLst/>
                <a:uLnTx/>
                <a:uFillTx/>
                <a:latin typeface="Calibri"/>
                <a:cs typeface="Calibri"/>
              </a:rPr>
              <a:t>notice </a:t>
            </a:r>
            <a:r>
              <a:rPr kumimoji="0" sz="1400" b="0" i="0" strike="noStrike" kern="1200" cap="none" spc="-10" normalizeH="0" baseline="0" noProof="0" dirty="0">
                <a:ln>
                  <a:noFill/>
                </a:ln>
                <a:solidFill>
                  <a:prstClr val="black"/>
                </a:solidFill>
                <a:effectLst/>
                <a:uLnTx/>
                <a:uFillTx/>
                <a:latin typeface="Calibri"/>
                <a:cs typeface="Calibri"/>
              </a:rPr>
              <a:t>to </a:t>
            </a:r>
            <a:r>
              <a:rPr kumimoji="0" sz="1400" b="0" i="0" strike="noStrike" kern="1200" cap="none" spc="-5" normalizeH="0" baseline="0" noProof="0" dirty="0" smtClean="0">
                <a:ln>
                  <a:noFill/>
                </a:ln>
                <a:solidFill>
                  <a:prstClr val="black"/>
                </a:solidFill>
                <a:effectLst/>
                <a:uLnTx/>
                <a:uFillTx/>
                <a:latin typeface="Calibri"/>
                <a:cs typeface="Calibri"/>
              </a:rPr>
              <a:t>the</a:t>
            </a:r>
            <a:r>
              <a:rPr kumimoji="0" lang="en-US" sz="1400" b="0" i="0" strike="noStrike" kern="1200" cap="none" spc="-5" normalizeH="0" baseline="0" noProof="0" dirty="0" smtClean="0">
                <a:ln>
                  <a:noFill/>
                </a:ln>
                <a:solidFill>
                  <a:prstClr val="black"/>
                </a:solidFill>
                <a:effectLst/>
                <a:uLnTx/>
                <a:uFillTx/>
                <a:latin typeface="Calibri"/>
                <a:cs typeface="Calibri"/>
              </a:rPr>
              <a:t> </a:t>
            </a:r>
            <a:r>
              <a:rPr kumimoji="0" sz="1400" b="0" i="0" strike="noStrike" kern="1200" cap="none" spc="-20" normalizeH="0" baseline="0" noProof="0" dirty="0" smtClean="0">
                <a:ln>
                  <a:noFill/>
                </a:ln>
                <a:solidFill>
                  <a:prstClr val="black"/>
                </a:solidFill>
                <a:effectLst/>
                <a:uLnTx/>
                <a:uFillTx/>
                <a:latin typeface="Calibri"/>
                <a:cs typeface="Calibri"/>
              </a:rPr>
              <a:t>supplier</a:t>
            </a:r>
            <a:r>
              <a:rPr kumimoji="0" sz="1400" b="0" i="0" strike="noStrike" kern="1200" cap="none" spc="-20" normalizeH="0" baseline="0" noProof="0" dirty="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when violations </a:t>
            </a:r>
            <a:r>
              <a:rPr kumimoji="0" sz="1400" b="0" i="0" strike="noStrike" kern="1200" cap="none" spc="-10" normalizeH="0" baseline="0" noProof="0" dirty="0">
                <a:ln>
                  <a:noFill/>
                </a:ln>
                <a:solidFill>
                  <a:prstClr val="black"/>
                </a:solidFill>
                <a:effectLst/>
                <a:uLnTx/>
                <a:uFillTx/>
                <a:latin typeface="Calibri"/>
                <a:cs typeface="Calibri"/>
              </a:rPr>
              <a:t>are found to </a:t>
            </a:r>
            <a:r>
              <a:rPr kumimoji="0" sz="1400" b="0" i="0" strike="noStrike" kern="1200" cap="none" spc="-5" normalizeH="0" baseline="0" noProof="0" dirty="0">
                <a:ln>
                  <a:noFill/>
                </a:ln>
                <a:solidFill>
                  <a:prstClr val="black"/>
                </a:solidFill>
                <a:effectLst/>
                <a:uLnTx/>
                <a:uFillTx/>
                <a:latin typeface="Calibri"/>
                <a:cs typeface="Calibri"/>
              </a:rPr>
              <a:t>be an impediment </a:t>
            </a:r>
            <a:r>
              <a:rPr kumimoji="0" sz="1400" b="0" i="0" strike="noStrike" kern="1200" cap="none" spc="-10" normalizeH="0" baseline="0" noProof="0" dirty="0">
                <a:ln>
                  <a:noFill/>
                </a:ln>
                <a:solidFill>
                  <a:prstClr val="black"/>
                </a:solidFill>
                <a:effectLst/>
                <a:uLnTx/>
                <a:uFillTx/>
                <a:latin typeface="Calibri"/>
                <a:cs typeface="Calibri"/>
              </a:rPr>
              <a:t>to </a:t>
            </a:r>
            <a:r>
              <a:rPr kumimoji="0" sz="1400" b="0" i="0" strike="noStrike" kern="1200" cap="none" spc="-5" normalizeH="0" baseline="0" noProof="0" dirty="0">
                <a:ln>
                  <a:noFill/>
                </a:ln>
                <a:solidFill>
                  <a:prstClr val="black"/>
                </a:solidFill>
                <a:effectLst/>
                <a:uLnTx/>
                <a:uFillTx/>
                <a:latin typeface="Calibri"/>
                <a:cs typeface="Calibri"/>
              </a:rPr>
              <a:t>the function of an agency and </a:t>
            </a:r>
            <a:r>
              <a:rPr kumimoji="0" sz="1400" b="0" i="0" strike="noStrike" kern="1200" cap="none" spc="-10" normalizeH="0" baseline="0" noProof="0" dirty="0" smtClean="0">
                <a:ln>
                  <a:noFill/>
                </a:ln>
                <a:solidFill>
                  <a:prstClr val="black"/>
                </a:solidFill>
                <a:effectLst/>
                <a:uLnTx/>
                <a:uFillTx/>
                <a:latin typeface="Calibri"/>
                <a:cs typeface="Calibri"/>
              </a:rPr>
              <a:t>detrimental</a:t>
            </a:r>
            <a:r>
              <a:rPr kumimoji="0" lang="en-US" sz="1400" b="0" i="0" strike="noStrike" kern="1200" cap="none" spc="-10" normalizeH="0" baseline="0" noProof="0" dirty="0" smtClean="0">
                <a:ln>
                  <a:noFill/>
                </a:ln>
                <a:solidFill>
                  <a:prstClr val="black"/>
                </a:solidFill>
                <a:effectLst/>
                <a:uLnTx/>
                <a:uFillTx/>
                <a:latin typeface="Calibri"/>
                <a:cs typeface="Calibri"/>
              </a:rPr>
              <a:t> </a:t>
            </a:r>
            <a:r>
              <a:rPr kumimoji="0" sz="1400" b="0" i="0" strike="noStrike" kern="1200" cap="none" spc="-10" normalizeH="0" baseline="0" noProof="0" dirty="0" smtClean="0">
                <a:ln>
                  <a:noFill/>
                </a:ln>
                <a:solidFill>
                  <a:prstClr val="black"/>
                </a:solidFill>
                <a:effectLst/>
                <a:uLnTx/>
                <a:uFillTx/>
                <a:latin typeface="Calibri"/>
                <a:cs typeface="Calibri"/>
              </a:rPr>
              <a:t>to </a:t>
            </a:r>
            <a:r>
              <a:rPr kumimoji="0" sz="1400" b="0" i="0" strike="noStrike" kern="1200" cap="none" spc="-5" normalizeH="0" baseline="0" noProof="0" dirty="0">
                <a:ln>
                  <a:noFill/>
                </a:ln>
                <a:solidFill>
                  <a:prstClr val="black"/>
                </a:solidFill>
                <a:effectLst/>
                <a:uLnTx/>
                <a:uFillTx/>
                <a:latin typeface="Calibri"/>
                <a:cs typeface="Calibri"/>
              </a:rPr>
              <a:t>its cause, when conditions </a:t>
            </a:r>
            <a:r>
              <a:rPr kumimoji="0" sz="1400" b="0" i="0" strike="noStrike" kern="1200" cap="none" spc="-10" normalizeH="0" baseline="0" noProof="0" dirty="0">
                <a:ln>
                  <a:noFill/>
                </a:ln>
                <a:solidFill>
                  <a:prstClr val="black"/>
                </a:solidFill>
                <a:effectLst/>
                <a:uLnTx/>
                <a:uFillTx/>
                <a:latin typeface="Calibri"/>
                <a:cs typeface="Calibri"/>
              </a:rPr>
              <a:t>preclude </a:t>
            </a:r>
            <a:r>
              <a:rPr kumimoji="0" sz="1400" b="0" i="0" strike="noStrike" kern="1200" cap="none" spc="-5" normalizeH="0" baseline="0" noProof="0" dirty="0">
                <a:ln>
                  <a:noFill/>
                </a:ln>
                <a:solidFill>
                  <a:prstClr val="black"/>
                </a:solidFill>
                <a:effectLst/>
                <a:uLnTx/>
                <a:uFillTx/>
                <a:latin typeface="Calibri"/>
                <a:cs typeface="Calibri"/>
              </a:rPr>
              <a:t>the </a:t>
            </a:r>
            <a:r>
              <a:rPr kumimoji="0" sz="1400" b="0" i="0" strike="noStrike" kern="1200" cap="none" spc="-10" normalizeH="0" baseline="0" noProof="0" dirty="0">
                <a:ln>
                  <a:noFill/>
                </a:ln>
                <a:solidFill>
                  <a:prstClr val="black"/>
                </a:solidFill>
                <a:effectLst/>
                <a:uLnTx/>
                <a:uFillTx/>
                <a:latin typeface="Calibri"/>
                <a:cs typeface="Calibri"/>
              </a:rPr>
              <a:t>30-day </a:t>
            </a:r>
            <a:r>
              <a:rPr kumimoji="0" sz="1400" b="0" i="0" strike="noStrike" kern="1200" cap="none" spc="-5" normalizeH="0" baseline="0" noProof="0" dirty="0">
                <a:ln>
                  <a:noFill/>
                </a:ln>
                <a:solidFill>
                  <a:prstClr val="black"/>
                </a:solidFill>
                <a:effectLst/>
                <a:uLnTx/>
                <a:uFillTx/>
                <a:latin typeface="Calibri"/>
                <a:cs typeface="Calibri"/>
              </a:rPr>
              <a:t>notice, or when the </a:t>
            </a:r>
            <a:r>
              <a:rPr kumimoji="0" lang="en-US" sz="1400" b="0" i="0" strike="noStrike" kern="1200" cap="none" spc="-15" normalizeH="0" baseline="0" noProof="0" dirty="0" smtClean="0">
                <a:ln>
                  <a:noFill/>
                </a:ln>
                <a:solidFill>
                  <a:prstClr val="black"/>
                </a:solidFill>
                <a:effectLst/>
                <a:uLnTx/>
                <a:uFillTx/>
                <a:latin typeface="Calibri"/>
                <a:cs typeface="Calibri"/>
              </a:rPr>
              <a:t>state purchasing director</a:t>
            </a:r>
            <a:r>
              <a:rPr kumimoji="0" lang="en-US" sz="1400" b="0" i="0" strike="noStrike" kern="1200" cap="none" spc="-10" normalizeH="0" baseline="0" noProof="0" dirty="0" smtClean="0">
                <a:ln>
                  <a:noFill/>
                </a:ln>
                <a:solidFill>
                  <a:prstClr val="black"/>
                </a:solidFill>
                <a:effectLst/>
                <a:uLnTx/>
                <a:uFillTx/>
                <a:latin typeface="Calibri"/>
                <a:cs typeface="Calibri"/>
              </a:rPr>
              <a:t> </a:t>
            </a:r>
            <a:r>
              <a:rPr kumimoji="0" sz="1400" b="0" i="0" strike="noStrike" kern="1200" cap="none" spc="-10" normalizeH="0" baseline="0" noProof="0" dirty="0" smtClean="0">
                <a:ln>
                  <a:noFill/>
                </a:ln>
                <a:solidFill>
                  <a:prstClr val="black"/>
                </a:solidFill>
                <a:effectLst/>
                <a:uLnTx/>
                <a:uFillTx/>
                <a:latin typeface="Calibri"/>
                <a:cs typeface="Calibri"/>
              </a:rPr>
              <a:t>determines </a:t>
            </a:r>
            <a:r>
              <a:rPr kumimoji="0" sz="1400" b="0" i="0" strike="noStrike" kern="1200" cap="none" spc="-10" normalizeH="0" baseline="0" noProof="0" dirty="0">
                <a:ln>
                  <a:noFill/>
                </a:ln>
                <a:solidFill>
                  <a:prstClr val="black"/>
                </a:solidFill>
                <a:effectLst/>
                <a:uLnTx/>
                <a:uFillTx/>
                <a:latin typeface="Calibri"/>
                <a:cs typeface="Calibri"/>
              </a:rPr>
              <a:t>that </a:t>
            </a:r>
            <a:r>
              <a:rPr kumimoji="0" sz="1400" b="0" i="0" strike="noStrike" kern="1200" cap="none" spc="-5" normalizeH="0" baseline="0" noProof="0" dirty="0">
                <a:ln>
                  <a:noFill/>
                </a:ln>
                <a:solidFill>
                  <a:prstClr val="black"/>
                </a:solidFill>
                <a:effectLst/>
                <a:uLnTx/>
                <a:uFillTx/>
                <a:latin typeface="Calibri"/>
                <a:cs typeface="Calibri"/>
              </a:rPr>
              <a:t>an </a:t>
            </a:r>
            <a:r>
              <a:rPr kumimoji="0" sz="1400" b="0" i="0" strike="noStrike" kern="1200" cap="none" spc="-10" normalizeH="0" baseline="0" noProof="0" dirty="0">
                <a:ln>
                  <a:noFill/>
                </a:ln>
                <a:solidFill>
                  <a:prstClr val="black"/>
                </a:solidFill>
                <a:effectLst/>
                <a:uLnTx/>
                <a:uFillTx/>
                <a:latin typeface="Calibri"/>
                <a:cs typeface="Calibri"/>
              </a:rPr>
              <a:t>administrative error </a:t>
            </a:r>
            <a:r>
              <a:rPr kumimoji="0" sz="1400" b="0" i="0" strike="noStrike" kern="1200" cap="none" spc="-5" normalizeH="0" baseline="0" noProof="0" dirty="0">
                <a:ln>
                  <a:noFill/>
                </a:ln>
                <a:solidFill>
                  <a:prstClr val="black"/>
                </a:solidFill>
                <a:effectLst/>
                <a:uLnTx/>
                <a:uFillTx/>
                <a:latin typeface="Calibri"/>
                <a:cs typeface="Calibri"/>
              </a:rPr>
              <a:t>occurred prior </a:t>
            </a:r>
            <a:r>
              <a:rPr kumimoji="0" sz="1400" b="0" i="0" strike="noStrike" kern="1200" cap="none" spc="-10" normalizeH="0" baseline="0" noProof="0" dirty="0">
                <a:ln>
                  <a:noFill/>
                </a:ln>
                <a:solidFill>
                  <a:prstClr val="black"/>
                </a:solidFill>
                <a:effectLst/>
                <a:uLnTx/>
                <a:uFillTx/>
                <a:latin typeface="Calibri"/>
                <a:cs typeface="Calibri"/>
              </a:rPr>
              <a:t>to </a:t>
            </a:r>
            <a:r>
              <a:rPr kumimoji="0" lang="en-US" sz="1400" b="0" i="0" strike="noStrike" kern="1200" cap="none" spc="-10" normalizeH="0" baseline="0" noProof="0" dirty="0" smtClean="0">
                <a:ln>
                  <a:noFill/>
                </a:ln>
                <a:solidFill>
                  <a:prstClr val="black"/>
                </a:solidFill>
                <a:effectLst/>
                <a:uLnTx/>
                <a:uFillTx/>
                <a:latin typeface="Calibri"/>
                <a:cs typeface="Calibri"/>
              </a:rPr>
              <a:t>contract</a:t>
            </a:r>
            <a:r>
              <a:rPr kumimoji="0" sz="1400" b="0" i="0" strike="noStrike" kern="1200" cap="none" spc="150" normalizeH="0" baseline="0" noProof="0" dirty="0" smtClean="0">
                <a:ln>
                  <a:noFill/>
                </a:ln>
                <a:solidFill>
                  <a:prstClr val="black"/>
                </a:solidFill>
                <a:effectLst/>
                <a:uLnTx/>
                <a:uFillTx/>
                <a:latin typeface="Calibri"/>
                <a:cs typeface="Calibri"/>
              </a:rPr>
              <a:t> </a:t>
            </a:r>
            <a:r>
              <a:rPr kumimoji="0" sz="1400" b="0" i="0" strike="noStrike" kern="1200" cap="none" spc="-10" normalizeH="0" baseline="0" noProof="0" dirty="0">
                <a:ln>
                  <a:noFill/>
                </a:ln>
                <a:solidFill>
                  <a:prstClr val="black"/>
                </a:solidFill>
                <a:effectLst/>
                <a:uLnTx/>
                <a:uFillTx/>
                <a:latin typeface="Calibri"/>
                <a:cs typeface="Calibri"/>
              </a:rPr>
              <a:t>performance.</a:t>
            </a:r>
            <a:endParaRPr kumimoji="0" sz="1400" b="0" i="0" strike="noStrike" kern="1200" cap="none" spc="0" normalizeH="0" baseline="0" noProof="0" dirty="0">
              <a:ln>
                <a:noFill/>
              </a:ln>
              <a:solidFill>
                <a:prstClr val="black"/>
              </a:solidFill>
              <a:effectLst/>
              <a:uLnTx/>
              <a:uFillTx/>
              <a:latin typeface="Calibri"/>
              <a:cs typeface="Calibri"/>
            </a:endParaRPr>
          </a:p>
          <a:p>
            <a:pPr marL="346075" marR="245110" lvl="1" indent="-346075" algn="l" defTabSz="914400" rtl="0" eaLnBrk="1" fontAlgn="auto" latinLnBrk="0" hangingPunct="1">
              <a:spcBef>
                <a:spcPts val="600"/>
              </a:spcBef>
              <a:spcAft>
                <a:spcPts val="0"/>
              </a:spcAft>
              <a:buClrTx/>
              <a:buSzTx/>
              <a:buFont typeface="Arial"/>
              <a:buChar char="•"/>
              <a:defRPr/>
            </a:pPr>
            <a:r>
              <a:rPr kumimoji="0" sz="1400" b="0" i="0" strike="noStrike" kern="1200" cap="none" spc="-5" normalizeH="0" baseline="0" noProof="0" dirty="0">
                <a:ln>
                  <a:noFill/>
                </a:ln>
                <a:solidFill>
                  <a:prstClr val="black"/>
                </a:solidFill>
                <a:effectLst/>
                <a:uLnTx/>
                <a:uFillTx/>
                <a:latin typeface="Calibri"/>
                <a:cs typeface="Calibri"/>
              </a:rPr>
              <a:t>A.24.3. If the </a:t>
            </a:r>
            <a:r>
              <a:rPr kumimoji="0" lang="en-US" sz="1400" b="0" i="0" strike="noStrike" kern="1200" cap="none" spc="-10" normalizeH="0" baseline="0" noProof="0" dirty="0" smtClean="0">
                <a:ln>
                  <a:noFill/>
                </a:ln>
                <a:solidFill>
                  <a:prstClr val="black"/>
                </a:solidFill>
                <a:effectLst/>
                <a:uLnTx/>
                <a:uFillTx/>
                <a:latin typeface="Calibri"/>
                <a:cs typeface="Calibri"/>
              </a:rPr>
              <a:t>contract</a:t>
            </a:r>
            <a:r>
              <a:rPr kumimoji="0" sz="1400" b="0" i="0" strike="noStrike" kern="1200" cap="none" spc="-10"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is </a:t>
            </a:r>
            <a:r>
              <a:rPr kumimoji="0" sz="1400" b="0" i="0" strike="noStrike" kern="1200" cap="none" spc="-10" normalizeH="0" baseline="0" noProof="0" dirty="0">
                <a:ln>
                  <a:noFill/>
                </a:ln>
                <a:solidFill>
                  <a:prstClr val="black"/>
                </a:solidFill>
                <a:effectLst/>
                <a:uLnTx/>
                <a:uFillTx/>
                <a:latin typeface="Calibri"/>
                <a:cs typeface="Calibri"/>
              </a:rPr>
              <a:t>terminated, </a:t>
            </a:r>
            <a:r>
              <a:rPr kumimoji="0" sz="1400" b="0" i="0" strike="noStrike" kern="1200" cap="none" spc="-5" normalizeH="0" baseline="0" noProof="0" dirty="0">
                <a:ln>
                  <a:noFill/>
                </a:ln>
                <a:solidFill>
                  <a:prstClr val="black"/>
                </a:solidFill>
                <a:effectLst/>
                <a:uLnTx/>
                <a:uFillTx/>
                <a:latin typeface="Calibri"/>
                <a:cs typeface="Calibri"/>
              </a:rPr>
              <a:t>the </a:t>
            </a:r>
            <a:r>
              <a:rPr kumimoji="0" lang="en-US" sz="1400" b="0" i="0" strike="noStrike" kern="1200" cap="none" spc="-15" normalizeH="0" baseline="0" noProof="0" dirty="0" smtClean="0">
                <a:ln>
                  <a:noFill/>
                </a:ln>
                <a:solidFill>
                  <a:prstClr val="black"/>
                </a:solidFill>
                <a:effectLst/>
                <a:uLnTx/>
                <a:uFillTx/>
                <a:latin typeface="Calibri"/>
                <a:cs typeface="Calibri"/>
              </a:rPr>
              <a:t>state</a:t>
            </a:r>
            <a:r>
              <a:rPr kumimoji="0" sz="1400" b="0" i="0" strike="noStrike" kern="1200" cap="none" spc="-15"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shall be liable only </a:t>
            </a:r>
            <a:r>
              <a:rPr kumimoji="0" sz="1400" b="0" i="0" strike="noStrike" kern="1200" cap="none" spc="-15" normalizeH="0" baseline="0" noProof="0" dirty="0">
                <a:ln>
                  <a:noFill/>
                </a:ln>
                <a:solidFill>
                  <a:prstClr val="black"/>
                </a:solidFill>
                <a:effectLst/>
                <a:uLnTx/>
                <a:uFillTx/>
                <a:latin typeface="Calibri"/>
                <a:cs typeface="Calibri"/>
              </a:rPr>
              <a:t>for </a:t>
            </a:r>
            <a:r>
              <a:rPr kumimoji="0" sz="1400" b="0" i="0" strike="noStrike" kern="1200" cap="none" spc="-10" normalizeH="0" baseline="0" noProof="0" dirty="0">
                <a:ln>
                  <a:noFill/>
                </a:ln>
                <a:solidFill>
                  <a:prstClr val="black"/>
                </a:solidFill>
                <a:effectLst/>
                <a:uLnTx/>
                <a:uFillTx/>
                <a:latin typeface="Calibri"/>
                <a:cs typeface="Calibri"/>
              </a:rPr>
              <a:t>payment </a:t>
            </a:r>
            <a:r>
              <a:rPr kumimoji="0" sz="1400" b="0" i="0" strike="noStrike" kern="1200" cap="none" spc="-15" normalizeH="0" baseline="0" noProof="0" dirty="0">
                <a:ln>
                  <a:noFill/>
                </a:ln>
                <a:solidFill>
                  <a:prstClr val="black"/>
                </a:solidFill>
                <a:effectLst/>
                <a:uLnTx/>
                <a:uFillTx/>
                <a:latin typeface="Calibri"/>
                <a:cs typeface="Calibri"/>
              </a:rPr>
              <a:t>for </a:t>
            </a:r>
            <a:r>
              <a:rPr kumimoji="0" sz="1400" b="0" i="0" strike="noStrike" kern="1200" cap="none" spc="-10" normalizeH="0" baseline="0" noProof="0" dirty="0">
                <a:ln>
                  <a:noFill/>
                </a:ln>
                <a:solidFill>
                  <a:prstClr val="black"/>
                </a:solidFill>
                <a:effectLst/>
                <a:uLnTx/>
                <a:uFillTx/>
                <a:latin typeface="Calibri"/>
                <a:cs typeface="Calibri"/>
              </a:rPr>
              <a:t>products </a:t>
            </a:r>
            <a:r>
              <a:rPr kumimoji="0" sz="1400" b="0" i="0" strike="noStrike" kern="1200" cap="none" spc="-10" normalizeH="0" baseline="0" noProof="0" dirty="0" smtClean="0">
                <a:ln>
                  <a:noFill/>
                </a:ln>
                <a:solidFill>
                  <a:prstClr val="black"/>
                </a:solidFill>
                <a:effectLst/>
                <a:uLnTx/>
                <a:uFillTx/>
                <a:latin typeface="Calibri"/>
                <a:cs typeface="Calibri"/>
              </a:rPr>
              <a:t>and/or</a:t>
            </a:r>
            <a:r>
              <a:rPr kumimoji="0" lang="en-US" sz="1400" b="0" i="0" strike="noStrike" kern="1200" cap="none" spc="-10"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smtClean="0">
                <a:ln>
                  <a:noFill/>
                </a:ln>
                <a:solidFill>
                  <a:prstClr val="black"/>
                </a:solidFill>
                <a:effectLst/>
                <a:uLnTx/>
                <a:uFillTx/>
                <a:latin typeface="Calibri"/>
                <a:cs typeface="Calibri"/>
              </a:rPr>
              <a:t>services </a:t>
            </a:r>
            <a:r>
              <a:rPr kumimoji="0" sz="1400" b="0" i="0" strike="noStrike" kern="1200" cap="none" spc="-10" normalizeH="0" baseline="0" noProof="0" dirty="0">
                <a:ln>
                  <a:noFill/>
                </a:ln>
                <a:solidFill>
                  <a:prstClr val="black"/>
                </a:solidFill>
                <a:effectLst/>
                <a:uLnTx/>
                <a:uFillTx/>
                <a:latin typeface="Calibri"/>
                <a:cs typeface="Calibri"/>
              </a:rPr>
              <a:t>delivered </a:t>
            </a:r>
            <a:r>
              <a:rPr kumimoji="0" sz="1400" b="0" i="0" strike="noStrike" kern="1200" cap="none" spc="-5" normalizeH="0" baseline="0" noProof="0" dirty="0">
                <a:ln>
                  <a:noFill/>
                </a:ln>
                <a:solidFill>
                  <a:prstClr val="black"/>
                </a:solidFill>
                <a:effectLst/>
                <a:uLnTx/>
                <a:uFillTx/>
                <a:latin typeface="Calibri"/>
                <a:cs typeface="Calibri"/>
              </a:rPr>
              <a:t>and</a:t>
            </a:r>
            <a:r>
              <a:rPr kumimoji="0" sz="1400" b="0" i="0" strike="noStrike" kern="1200" cap="none" spc="55" normalizeH="0" baseline="0" noProof="0" dirty="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accepted.</a:t>
            </a:r>
            <a:endParaRPr kumimoji="0" sz="1400" b="0" i="0"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spcBef>
                <a:spcPts val="600"/>
              </a:spcBef>
              <a:spcAft>
                <a:spcPts val="0"/>
              </a:spcAft>
              <a:buClrTx/>
              <a:buSzTx/>
              <a:defRPr/>
            </a:pPr>
            <a:r>
              <a:rPr kumimoji="0" sz="1400" b="1" i="0" strike="noStrike" kern="1200" cap="none" spc="-5" normalizeH="0" baseline="0" noProof="0" dirty="0">
                <a:ln>
                  <a:noFill/>
                </a:ln>
                <a:solidFill>
                  <a:prstClr val="black"/>
                </a:solidFill>
                <a:effectLst/>
                <a:uLnTx/>
                <a:uFillTx/>
                <a:latin typeface="Calibri"/>
                <a:cs typeface="Calibri"/>
              </a:rPr>
              <a:t>A.25. </a:t>
            </a:r>
            <a:r>
              <a:rPr kumimoji="0" sz="1400" b="1" i="0" strike="noStrike" kern="1200" cap="none" spc="-20" normalizeH="0" baseline="0" noProof="0" dirty="0">
                <a:ln>
                  <a:noFill/>
                </a:ln>
                <a:solidFill>
                  <a:prstClr val="black"/>
                </a:solidFill>
                <a:effectLst/>
                <a:uLnTx/>
                <a:uFillTx/>
                <a:latin typeface="Calibri"/>
                <a:cs typeface="Calibri"/>
              </a:rPr>
              <a:t>Termination </a:t>
            </a:r>
            <a:r>
              <a:rPr kumimoji="0" sz="1400" b="1" i="0" strike="noStrike" kern="1200" cap="none" spc="-15" normalizeH="0" baseline="0" noProof="0" dirty="0">
                <a:ln>
                  <a:noFill/>
                </a:ln>
                <a:solidFill>
                  <a:prstClr val="black"/>
                </a:solidFill>
                <a:effectLst/>
                <a:uLnTx/>
                <a:uFillTx/>
                <a:latin typeface="Calibri"/>
                <a:cs typeface="Calibri"/>
              </a:rPr>
              <a:t>for</a:t>
            </a:r>
            <a:r>
              <a:rPr kumimoji="0" sz="1400" b="1" i="0" strike="noStrike" kern="1200" cap="none" spc="25" normalizeH="0" baseline="0" noProof="0" dirty="0">
                <a:ln>
                  <a:noFill/>
                </a:ln>
                <a:solidFill>
                  <a:prstClr val="black"/>
                </a:solidFill>
                <a:effectLst/>
                <a:uLnTx/>
                <a:uFillTx/>
                <a:latin typeface="Calibri"/>
                <a:cs typeface="Calibri"/>
              </a:rPr>
              <a:t> </a:t>
            </a:r>
            <a:r>
              <a:rPr kumimoji="0" sz="1400" b="1" i="0" strike="noStrike" kern="1200" cap="none" spc="-10" normalizeH="0" baseline="0" noProof="0" dirty="0">
                <a:ln>
                  <a:noFill/>
                </a:ln>
                <a:solidFill>
                  <a:prstClr val="black"/>
                </a:solidFill>
                <a:effectLst/>
                <a:uLnTx/>
                <a:uFillTx/>
                <a:latin typeface="Calibri"/>
                <a:cs typeface="Calibri"/>
              </a:rPr>
              <a:t>Convenience</a:t>
            </a:r>
            <a:endParaRPr kumimoji="0" sz="1400" b="0" i="0" strike="noStrike" kern="1200" cap="none" spc="0" normalizeH="0" baseline="0" noProof="0" dirty="0">
              <a:ln>
                <a:noFill/>
              </a:ln>
              <a:solidFill>
                <a:prstClr val="black"/>
              </a:solidFill>
              <a:effectLst/>
              <a:uLnTx/>
              <a:uFillTx/>
              <a:latin typeface="Calibri"/>
              <a:cs typeface="Calibri"/>
            </a:endParaRPr>
          </a:p>
          <a:p>
            <a:pPr marL="346075" marR="146050" lvl="1" indent="-346075" algn="l" defTabSz="914400" rtl="0" eaLnBrk="1" fontAlgn="auto" latinLnBrk="0" hangingPunct="1">
              <a:spcBef>
                <a:spcPts val="600"/>
              </a:spcBef>
              <a:spcAft>
                <a:spcPts val="0"/>
              </a:spcAft>
              <a:buClrTx/>
              <a:buSzTx/>
              <a:buFont typeface="Arial"/>
              <a:buChar char="•"/>
              <a:defRPr/>
            </a:pPr>
            <a:r>
              <a:rPr kumimoji="0" sz="1400" b="0" i="0" strike="noStrike" kern="1200" cap="none" spc="-5" normalizeH="0" baseline="0" noProof="0" dirty="0">
                <a:ln>
                  <a:noFill/>
                </a:ln>
                <a:solidFill>
                  <a:prstClr val="black"/>
                </a:solidFill>
                <a:effectLst/>
                <a:uLnTx/>
                <a:uFillTx/>
                <a:latin typeface="Calibri"/>
                <a:cs typeface="Calibri"/>
              </a:rPr>
              <a:t>A.25.1. The </a:t>
            </a:r>
            <a:r>
              <a:rPr kumimoji="0" lang="en-US" sz="1400" b="0" i="0" strike="noStrike" kern="1200" cap="none" spc="-15" normalizeH="0" baseline="0" noProof="0" dirty="0" smtClean="0">
                <a:ln>
                  <a:noFill/>
                </a:ln>
                <a:solidFill>
                  <a:prstClr val="black"/>
                </a:solidFill>
                <a:effectLst/>
                <a:uLnTx/>
                <a:uFillTx/>
                <a:latin typeface="Calibri"/>
                <a:cs typeface="Calibri"/>
              </a:rPr>
              <a:t>state</a:t>
            </a:r>
            <a:r>
              <a:rPr kumimoji="0" sz="1400" b="0" i="0" strike="noStrike" kern="1200" cap="none" spc="-15" normalizeH="0" baseline="0" noProof="0" dirty="0" smtClean="0">
                <a:ln>
                  <a:noFill/>
                </a:ln>
                <a:solidFill>
                  <a:prstClr val="black"/>
                </a:solidFill>
                <a:effectLst/>
                <a:uLnTx/>
                <a:uFillTx/>
                <a:latin typeface="Calibri"/>
                <a:cs typeface="Calibri"/>
              </a:rPr>
              <a:t> </a:t>
            </a:r>
            <a:r>
              <a:rPr kumimoji="0" sz="1400" b="0" i="0" strike="noStrike" kern="1200" cap="none" spc="-15" normalizeH="0" baseline="0" noProof="0" dirty="0">
                <a:ln>
                  <a:noFill/>
                </a:ln>
                <a:solidFill>
                  <a:prstClr val="black"/>
                </a:solidFill>
                <a:effectLst/>
                <a:uLnTx/>
                <a:uFillTx/>
                <a:latin typeface="Calibri"/>
                <a:cs typeface="Calibri"/>
              </a:rPr>
              <a:t>may </a:t>
            </a:r>
            <a:r>
              <a:rPr kumimoji="0" sz="1400" b="0" i="0" strike="noStrike" kern="1200" cap="none" spc="-10" normalizeH="0" baseline="0" noProof="0" dirty="0">
                <a:ln>
                  <a:noFill/>
                </a:ln>
                <a:solidFill>
                  <a:prstClr val="black"/>
                </a:solidFill>
                <a:effectLst/>
                <a:uLnTx/>
                <a:uFillTx/>
                <a:latin typeface="Calibri"/>
                <a:cs typeface="Calibri"/>
              </a:rPr>
              <a:t>terminate </a:t>
            </a:r>
            <a:r>
              <a:rPr kumimoji="0" sz="1400" b="0" i="0" strike="noStrike" kern="1200" cap="none" spc="-5" normalizeH="0" baseline="0" noProof="0" dirty="0">
                <a:ln>
                  <a:noFill/>
                </a:ln>
                <a:solidFill>
                  <a:prstClr val="black"/>
                </a:solidFill>
                <a:effectLst/>
                <a:uLnTx/>
                <a:uFillTx/>
                <a:latin typeface="Calibri"/>
                <a:cs typeface="Calibri"/>
              </a:rPr>
              <a:t>the </a:t>
            </a:r>
            <a:r>
              <a:rPr kumimoji="0" lang="en-US" sz="1400" b="0" i="0" strike="noStrike" kern="1200" cap="none" spc="-10" normalizeH="0" baseline="0" noProof="0" dirty="0" smtClean="0">
                <a:ln>
                  <a:noFill/>
                </a:ln>
                <a:solidFill>
                  <a:prstClr val="black"/>
                </a:solidFill>
                <a:effectLst/>
                <a:uLnTx/>
                <a:uFillTx/>
                <a:latin typeface="Calibri"/>
                <a:cs typeface="Calibri"/>
              </a:rPr>
              <a:t>contract</a:t>
            </a:r>
            <a:r>
              <a:rPr kumimoji="0" sz="1400" b="0" i="0" strike="noStrike" kern="1200" cap="none" spc="-10"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in whole or in part, </a:t>
            </a:r>
            <a:r>
              <a:rPr kumimoji="0" sz="1400" b="0" i="0" strike="noStrike" kern="1200" cap="none" spc="-15" normalizeH="0" baseline="0" noProof="0" dirty="0">
                <a:ln>
                  <a:noFill/>
                </a:ln>
                <a:solidFill>
                  <a:prstClr val="black"/>
                </a:solidFill>
                <a:effectLst/>
                <a:uLnTx/>
                <a:uFillTx/>
                <a:latin typeface="Calibri"/>
                <a:cs typeface="Calibri"/>
              </a:rPr>
              <a:t>for </a:t>
            </a:r>
            <a:r>
              <a:rPr kumimoji="0" sz="1400" b="0" i="0" strike="noStrike" kern="1200" cap="none" spc="-10" normalizeH="0" baseline="0" noProof="0" dirty="0">
                <a:ln>
                  <a:noFill/>
                </a:ln>
                <a:solidFill>
                  <a:prstClr val="black"/>
                </a:solidFill>
                <a:effectLst/>
                <a:uLnTx/>
                <a:uFillTx/>
                <a:latin typeface="Calibri"/>
                <a:cs typeface="Calibri"/>
              </a:rPr>
              <a:t>convenience </a:t>
            </a:r>
            <a:r>
              <a:rPr kumimoji="0" sz="1400" b="0" i="0" strike="noStrike" kern="1200" cap="none" spc="-5" normalizeH="0" baseline="0" noProof="0" dirty="0">
                <a:ln>
                  <a:noFill/>
                </a:ln>
                <a:solidFill>
                  <a:prstClr val="black"/>
                </a:solidFill>
                <a:effectLst/>
                <a:uLnTx/>
                <a:uFillTx/>
                <a:latin typeface="Calibri"/>
                <a:cs typeface="Calibri"/>
              </a:rPr>
              <a:t>if the </a:t>
            </a:r>
            <a:r>
              <a:rPr kumimoji="0" lang="en-US" sz="1400" b="0" i="0" strike="noStrike" kern="1200" cap="none" spc="-15" normalizeH="0" baseline="0" noProof="0" dirty="0" smtClean="0">
                <a:ln>
                  <a:noFill/>
                </a:ln>
                <a:solidFill>
                  <a:prstClr val="black"/>
                </a:solidFill>
                <a:effectLst/>
                <a:uLnTx/>
                <a:uFillTx/>
                <a:latin typeface="Calibri"/>
                <a:cs typeface="Calibri"/>
              </a:rPr>
              <a:t>state purchasing director</a:t>
            </a:r>
            <a:r>
              <a:rPr kumimoji="0" sz="1400" b="0" i="0" strike="noStrike" kern="1200" cap="none" spc="-10" normalizeH="0" baseline="0" noProof="0" dirty="0" smtClean="0">
                <a:ln>
                  <a:noFill/>
                </a:ln>
                <a:solidFill>
                  <a:prstClr val="black"/>
                </a:solidFill>
                <a:effectLst/>
                <a:uLnTx/>
                <a:uFillTx/>
                <a:latin typeface="Calibri"/>
                <a:cs typeface="Calibri"/>
              </a:rPr>
              <a:t> </a:t>
            </a:r>
            <a:r>
              <a:rPr kumimoji="0" sz="1400" b="0" i="0" strike="noStrike" kern="1200" cap="none" spc="-10" normalizeH="0" baseline="0" noProof="0" dirty="0">
                <a:ln>
                  <a:noFill/>
                </a:ln>
                <a:solidFill>
                  <a:prstClr val="black"/>
                </a:solidFill>
                <a:effectLst/>
                <a:uLnTx/>
                <a:uFillTx/>
                <a:latin typeface="Calibri"/>
                <a:cs typeface="Calibri"/>
              </a:rPr>
              <a:t>determines that </a:t>
            </a:r>
            <a:r>
              <a:rPr kumimoji="0" sz="1400" b="0" i="0" u="none" strike="noStrike" kern="1200" cap="none" spc="-10" normalizeH="0" baseline="0" noProof="0" dirty="0">
                <a:ln>
                  <a:noFill/>
                </a:ln>
                <a:solidFill>
                  <a:prstClr val="black"/>
                </a:solidFill>
                <a:effectLst/>
                <a:uLnTx/>
                <a:uFillTx/>
                <a:latin typeface="Calibri"/>
                <a:cs typeface="Calibri"/>
              </a:rPr>
              <a:t>termination </a:t>
            </a:r>
            <a:r>
              <a:rPr kumimoji="0" sz="1400" b="0" i="0" u="none" strike="noStrike" kern="1200" cap="none" spc="-5" normalizeH="0" baseline="0" noProof="0" dirty="0">
                <a:ln>
                  <a:noFill/>
                </a:ln>
                <a:solidFill>
                  <a:prstClr val="black"/>
                </a:solidFill>
                <a:effectLst/>
                <a:uLnTx/>
                <a:uFillTx/>
                <a:latin typeface="Calibri"/>
                <a:cs typeface="Calibri"/>
              </a:rPr>
              <a:t>is in the </a:t>
            </a:r>
            <a:r>
              <a:rPr kumimoji="0" lang="en-US" sz="1400" b="0" i="0" u="none" strike="noStrike" kern="1200" cap="none" spc="-10" normalizeH="0" baseline="0" noProof="0" dirty="0" smtClean="0">
                <a:ln>
                  <a:noFill/>
                </a:ln>
                <a:solidFill>
                  <a:prstClr val="black"/>
                </a:solidFill>
                <a:effectLst/>
                <a:uLnTx/>
                <a:uFillTx/>
                <a:latin typeface="Calibri"/>
                <a:cs typeface="Calibri"/>
              </a:rPr>
              <a:t>state</a:t>
            </a:r>
            <a:r>
              <a:rPr kumimoji="0" sz="1400" b="0" i="0" u="none" strike="noStrike" kern="1200" cap="none" spc="-10" normalizeH="0" baseline="0" noProof="0" dirty="0" smtClean="0">
                <a:ln>
                  <a:noFill/>
                </a:ln>
                <a:solidFill>
                  <a:prstClr val="black"/>
                </a:solidFill>
                <a:effectLst/>
                <a:uLnTx/>
                <a:uFillTx/>
                <a:latin typeface="Calibri"/>
                <a:cs typeface="Calibri"/>
              </a:rPr>
              <a:t>'s </a:t>
            </a:r>
            <a:r>
              <a:rPr kumimoji="0" sz="1400" b="0" i="0" u="none" strike="noStrike" kern="1200" cap="none" spc="-10" normalizeH="0" baseline="0" noProof="0" dirty="0">
                <a:ln>
                  <a:noFill/>
                </a:ln>
                <a:solidFill>
                  <a:prstClr val="black"/>
                </a:solidFill>
                <a:effectLst/>
                <a:uLnTx/>
                <a:uFillTx/>
                <a:latin typeface="Calibri"/>
                <a:cs typeface="Calibri"/>
              </a:rPr>
              <a:t>best interest. </a:t>
            </a:r>
            <a:r>
              <a:rPr kumimoji="0" sz="1400" b="0" i="0" u="none" strike="noStrike" kern="1200" cap="none" spc="-5" normalizeH="0" baseline="0" noProof="0" dirty="0">
                <a:ln>
                  <a:noFill/>
                </a:ln>
                <a:solidFill>
                  <a:prstClr val="black"/>
                </a:solidFill>
                <a:effectLst/>
                <a:uLnTx/>
                <a:uFillTx/>
                <a:latin typeface="Calibri"/>
                <a:cs typeface="Calibri"/>
              </a:rPr>
              <a:t>The </a:t>
            </a:r>
            <a:r>
              <a:rPr kumimoji="0" lang="en-US" sz="1400" b="0" i="0" u="none" strike="noStrike" kern="1200" cap="none" spc="-15" normalizeH="0" baseline="0" noProof="0" dirty="0" smtClean="0">
                <a:ln>
                  <a:noFill/>
                </a:ln>
                <a:solidFill>
                  <a:prstClr val="black"/>
                </a:solidFill>
                <a:effectLst/>
                <a:uLnTx/>
                <a:uFillTx/>
                <a:latin typeface="Calibri"/>
                <a:cs typeface="Calibri"/>
              </a:rPr>
              <a:t>state purchasing director</a:t>
            </a:r>
            <a:r>
              <a:rPr kumimoji="0" sz="1400" b="0" i="0" u="none" strike="noStrike" kern="1200" cap="none" spc="-10" normalizeH="0" baseline="0" noProof="0" dirty="0" smtClean="0">
                <a:ln>
                  <a:noFill/>
                </a:ln>
                <a:solidFill>
                  <a:prstClr val="black"/>
                </a:solidFill>
                <a:effectLst/>
                <a:uLnTx/>
                <a:uFillTx/>
                <a:latin typeface="Calibri"/>
                <a:cs typeface="Calibri"/>
              </a:rPr>
              <a:t> </a:t>
            </a:r>
            <a:r>
              <a:rPr kumimoji="0" sz="1400" b="0" i="0" u="none" strike="noStrike" kern="1200" cap="none" spc="-5" normalizeH="0" baseline="0" noProof="0" dirty="0">
                <a:ln>
                  <a:noFill/>
                </a:ln>
                <a:solidFill>
                  <a:prstClr val="black"/>
                </a:solidFill>
                <a:effectLst/>
                <a:uLnTx/>
                <a:uFillTx/>
                <a:latin typeface="Calibri"/>
                <a:cs typeface="Calibri"/>
              </a:rPr>
              <a:t>shall </a:t>
            </a:r>
            <a:r>
              <a:rPr kumimoji="0" sz="1400" b="0" i="0" u="none" strike="noStrike" kern="1200" cap="none" spc="-10" normalizeH="0" baseline="0" noProof="0" dirty="0">
                <a:ln>
                  <a:noFill/>
                </a:ln>
                <a:solidFill>
                  <a:prstClr val="black"/>
                </a:solidFill>
                <a:effectLst/>
                <a:uLnTx/>
                <a:uFillTx/>
                <a:latin typeface="Calibri"/>
                <a:cs typeface="Calibri"/>
              </a:rPr>
              <a:t>terminate </a:t>
            </a:r>
            <a:r>
              <a:rPr kumimoji="0" sz="1400" b="0" i="0" u="none" strike="noStrike" kern="1200" cap="none" spc="-5" normalizeH="0" baseline="0" noProof="0" dirty="0">
                <a:ln>
                  <a:noFill/>
                </a:ln>
                <a:solidFill>
                  <a:prstClr val="black"/>
                </a:solidFill>
                <a:effectLst/>
                <a:uLnTx/>
                <a:uFillTx/>
                <a:latin typeface="Calibri"/>
                <a:cs typeface="Calibri"/>
              </a:rPr>
              <a:t>the </a:t>
            </a:r>
            <a:r>
              <a:rPr kumimoji="0" lang="en-US" sz="1400" b="0" i="0" u="none" strike="noStrike" kern="1200" cap="none" spc="-10" normalizeH="0" baseline="0" noProof="0" dirty="0" smtClean="0">
                <a:ln>
                  <a:noFill/>
                </a:ln>
                <a:solidFill>
                  <a:prstClr val="black"/>
                </a:solidFill>
                <a:effectLst/>
                <a:uLnTx/>
                <a:uFillTx/>
                <a:latin typeface="Calibri"/>
                <a:cs typeface="Calibri"/>
              </a:rPr>
              <a:t>contract</a:t>
            </a:r>
            <a:r>
              <a:rPr kumimoji="0" sz="1400" b="0" i="0" u="none" strike="noStrike" kern="1200" cap="none" spc="-10" normalizeH="0" baseline="0" noProof="0" dirty="0" smtClean="0">
                <a:ln>
                  <a:noFill/>
                </a:ln>
                <a:solidFill>
                  <a:prstClr val="black"/>
                </a:solidFill>
                <a:effectLst/>
                <a:uLnTx/>
                <a:uFillTx/>
                <a:latin typeface="Calibri"/>
                <a:cs typeface="Calibri"/>
              </a:rPr>
              <a:t> </a:t>
            </a:r>
            <a:r>
              <a:rPr kumimoji="0" sz="1400" b="0" i="0" u="none" strike="noStrike" kern="1200" cap="none" spc="-10" normalizeH="0" baseline="0" noProof="0" dirty="0">
                <a:ln>
                  <a:noFill/>
                </a:ln>
                <a:solidFill>
                  <a:prstClr val="black"/>
                </a:solidFill>
                <a:effectLst/>
                <a:uLnTx/>
                <a:uFillTx/>
                <a:latin typeface="Calibri"/>
                <a:cs typeface="Calibri"/>
              </a:rPr>
              <a:t>by </a:t>
            </a:r>
            <a:r>
              <a:rPr kumimoji="0" sz="1400" b="0" i="0" u="none" strike="noStrike" kern="1200" cap="none" spc="-5" normalizeH="0" baseline="0" noProof="0" dirty="0">
                <a:ln>
                  <a:noFill/>
                </a:ln>
                <a:solidFill>
                  <a:prstClr val="black"/>
                </a:solidFill>
                <a:effectLst/>
                <a:uLnTx/>
                <a:uFillTx/>
                <a:latin typeface="Calibri"/>
                <a:cs typeface="Calibri"/>
              </a:rPr>
              <a:t>delivering </a:t>
            </a:r>
            <a:r>
              <a:rPr kumimoji="0" sz="1400" b="0" i="0" u="none" strike="noStrike" kern="1200" cap="none" spc="-10" normalizeH="0" baseline="0" noProof="0" dirty="0">
                <a:ln>
                  <a:noFill/>
                </a:ln>
                <a:solidFill>
                  <a:prstClr val="black"/>
                </a:solidFill>
                <a:effectLst/>
                <a:uLnTx/>
                <a:uFillTx/>
                <a:latin typeface="Calibri"/>
                <a:cs typeface="Calibri"/>
              </a:rPr>
              <a:t>to </a:t>
            </a:r>
            <a:r>
              <a:rPr kumimoji="0" sz="1400" b="0" i="0" u="none" strike="noStrike" kern="1200" cap="none" spc="-5" normalizeH="0" baseline="0" noProof="0" dirty="0">
                <a:ln>
                  <a:noFill/>
                </a:ln>
                <a:solidFill>
                  <a:prstClr val="black"/>
                </a:solidFill>
                <a:effectLst/>
                <a:uLnTx/>
                <a:uFillTx/>
                <a:latin typeface="Calibri"/>
                <a:cs typeface="Calibri"/>
              </a:rPr>
              <a:t>the supplier a Notice of </a:t>
            </a:r>
            <a:r>
              <a:rPr kumimoji="0" sz="1400" b="0" i="0" u="none" strike="noStrike" kern="1200" cap="none" spc="-20" normalizeH="0" baseline="0" noProof="0" dirty="0">
                <a:ln>
                  <a:noFill/>
                </a:ln>
                <a:solidFill>
                  <a:prstClr val="black"/>
                </a:solidFill>
                <a:effectLst/>
                <a:uLnTx/>
                <a:uFillTx/>
                <a:latin typeface="Calibri"/>
                <a:cs typeface="Calibri"/>
              </a:rPr>
              <a:t>Termination </a:t>
            </a:r>
            <a:r>
              <a:rPr kumimoji="0" sz="1400" b="0" i="0" u="none" strike="noStrike" kern="1200" cap="none" spc="-15" normalizeH="0" baseline="0" noProof="0" dirty="0" smtClean="0">
                <a:ln>
                  <a:noFill/>
                </a:ln>
                <a:solidFill>
                  <a:prstClr val="black"/>
                </a:solidFill>
                <a:effectLst/>
                <a:uLnTx/>
                <a:uFillTx/>
                <a:latin typeface="Calibri"/>
                <a:cs typeface="Calibri"/>
              </a:rPr>
              <a:t>for</a:t>
            </a:r>
            <a:r>
              <a:rPr kumimoji="0" lang="en-US" sz="1400" b="0" i="0" u="none" strike="noStrike" kern="1200" cap="none" spc="-15" normalizeH="0" baseline="0" noProof="0" dirty="0" smtClean="0">
                <a:ln>
                  <a:noFill/>
                </a:ln>
                <a:solidFill>
                  <a:prstClr val="black"/>
                </a:solidFill>
                <a:effectLst/>
                <a:uLnTx/>
                <a:uFillTx/>
                <a:latin typeface="Calibri"/>
                <a:cs typeface="Calibri"/>
              </a:rPr>
              <a:t> </a:t>
            </a:r>
            <a:r>
              <a:rPr kumimoji="0" sz="1400" b="0" i="0" u="none" strike="noStrike" kern="1200" cap="none" spc="-10" normalizeH="0" baseline="0" noProof="0" dirty="0" smtClean="0">
                <a:ln>
                  <a:noFill/>
                </a:ln>
                <a:solidFill>
                  <a:prstClr val="black"/>
                </a:solidFill>
                <a:effectLst/>
                <a:uLnTx/>
                <a:uFillTx/>
                <a:latin typeface="Calibri"/>
                <a:cs typeface="Calibri"/>
              </a:rPr>
              <a:t>Convenience </a:t>
            </a:r>
            <a:r>
              <a:rPr kumimoji="0" sz="1400" b="0" i="0" u="none" strike="noStrike" kern="1200" cap="none" spc="-5" normalizeH="0" baseline="0" noProof="0" dirty="0">
                <a:ln>
                  <a:noFill/>
                </a:ln>
                <a:solidFill>
                  <a:prstClr val="black"/>
                </a:solidFill>
                <a:effectLst/>
                <a:uLnTx/>
                <a:uFillTx/>
                <a:latin typeface="Calibri"/>
                <a:cs typeface="Calibri"/>
              </a:rPr>
              <a:t>specifying the </a:t>
            </a:r>
            <a:r>
              <a:rPr kumimoji="0" sz="1400" b="0" i="0" u="none" strike="noStrike" kern="1200" cap="none" spc="-10" normalizeH="0" baseline="0" noProof="0" dirty="0">
                <a:ln>
                  <a:noFill/>
                </a:ln>
                <a:solidFill>
                  <a:prstClr val="black"/>
                </a:solidFill>
                <a:effectLst/>
                <a:uLnTx/>
                <a:uFillTx/>
                <a:latin typeface="Calibri"/>
                <a:cs typeface="Calibri"/>
              </a:rPr>
              <a:t>terms </a:t>
            </a:r>
            <a:r>
              <a:rPr kumimoji="0" sz="1400" b="0" i="0" u="none" strike="noStrike" kern="1200" cap="none" spc="-5" normalizeH="0" baseline="0" noProof="0" dirty="0">
                <a:ln>
                  <a:noFill/>
                </a:ln>
                <a:solidFill>
                  <a:prstClr val="black"/>
                </a:solidFill>
                <a:effectLst/>
                <a:uLnTx/>
                <a:uFillTx/>
                <a:latin typeface="Calibri"/>
                <a:cs typeface="Calibri"/>
              </a:rPr>
              <a:t>and </a:t>
            </a:r>
            <a:r>
              <a:rPr kumimoji="0" sz="1400" b="0" i="0" u="none" strike="noStrike" kern="1200" cap="none" spc="-15" normalizeH="0" baseline="0" noProof="0" dirty="0">
                <a:ln>
                  <a:noFill/>
                </a:ln>
                <a:solidFill>
                  <a:prstClr val="black"/>
                </a:solidFill>
                <a:effectLst/>
                <a:uLnTx/>
                <a:uFillTx/>
                <a:latin typeface="Calibri"/>
                <a:cs typeface="Calibri"/>
              </a:rPr>
              <a:t>effective </a:t>
            </a:r>
            <a:r>
              <a:rPr kumimoji="0" sz="1400" b="0" i="0" u="none" strike="noStrike" kern="1200" cap="none" spc="-10" normalizeH="0" baseline="0" noProof="0" dirty="0">
                <a:ln>
                  <a:noFill/>
                </a:ln>
                <a:solidFill>
                  <a:prstClr val="black"/>
                </a:solidFill>
                <a:effectLst/>
                <a:uLnTx/>
                <a:uFillTx/>
                <a:latin typeface="Calibri"/>
                <a:cs typeface="Calibri"/>
              </a:rPr>
              <a:t>date </a:t>
            </a:r>
            <a:r>
              <a:rPr kumimoji="0" sz="1400" b="0" i="0" u="none" strike="noStrike" kern="1200" cap="none" spc="-5" normalizeH="0" baseline="0" noProof="0" dirty="0">
                <a:ln>
                  <a:noFill/>
                </a:ln>
                <a:solidFill>
                  <a:prstClr val="black"/>
                </a:solidFill>
                <a:effectLst/>
                <a:uLnTx/>
                <a:uFillTx/>
                <a:latin typeface="Calibri"/>
                <a:cs typeface="Calibri"/>
              </a:rPr>
              <a:t>of </a:t>
            </a:r>
            <a:r>
              <a:rPr kumimoji="0" lang="en-US" sz="1400" b="0" i="0" u="none" strike="noStrike" kern="1200" cap="none" spc="-10" normalizeH="0" baseline="0" noProof="0" dirty="0" smtClean="0">
                <a:ln>
                  <a:noFill/>
                </a:ln>
                <a:solidFill>
                  <a:prstClr val="black"/>
                </a:solidFill>
                <a:effectLst/>
                <a:uLnTx/>
                <a:uFillTx/>
                <a:latin typeface="Calibri"/>
                <a:cs typeface="Calibri"/>
              </a:rPr>
              <a:t>contract</a:t>
            </a:r>
            <a:r>
              <a:rPr kumimoji="0" sz="1400" b="0" i="0" u="none" strike="noStrike" kern="1200" cap="none" spc="-10" normalizeH="0" baseline="0" noProof="0" dirty="0" smtClean="0">
                <a:ln>
                  <a:noFill/>
                </a:ln>
                <a:solidFill>
                  <a:prstClr val="black"/>
                </a:solidFill>
                <a:effectLst/>
                <a:uLnTx/>
                <a:uFillTx/>
                <a:latin typeface="Calibri"/>
                <a:cs typeface="Calibri"/>
              </a:rPr>
              <a:t> </a:t>
            </a:r>
            <a:r>
              <a:rPr kumimoji="0" sz="1400" b="0" i="0" u="none" strike="noStrike" kern="1200" cap="none" spc="-10" normalizeH="0" baseline="0" noProof="0" dirty="0">
                <a:ln>
                  <a:noFill/>
                </a:ln>
                <a:solidFill>
                  <a:prstClr val="black"/>
                </a:solidFill>
                <a:effectLst/>
                <a:uLnTx/>
                <a:uFillTx/>
                <a:latin typeface="Calibri"/>
                <a:cs typeface="Calibri"/>
              </a:rPr>
              <a:t>termination. </a:t>
            </a:r>
            <a:r>
              <a:rPr kumimoji="0" sz="1400" b="0" i="0" u="none" strike="noStrike" kern="1200" cap="none" spc="-5" normalizeH="0" baseline="0" noProof="0" dirty="0">
                <a:ln>
                  <a:noFill/>
                </a:ln>
                <a:solidFill>
                  <a:prstClr val="black"/>
                </a:solidFill>
                <a:effectLst/>
                <a:uLnTx/>
                <a:uFillTx/>
                <a:latin typeface="Calibri"/>
                <a:cs typeface="Calibri"/>
              </a:rPr>
              <a:t>The </a:t>
            </a:r>
            <a:r>
              <a:rPr kumimoji="0" lang="en-US" sz="1400" b="0" i="0" u="none" strike="noStrike" kern="1200" cap="none" spc="-10" normalizeH="0" baseline="0" noProof="0" dirty="0" smtClean="0">
                <a:ln>
                  <a:noFill/>
                </a:ln>
                <a:solidFill>
                  <a:prstClr val="black"/>
                </a:solidFill>
                <a:effectLst/>
                <a:uLnTx/>
                <a:uFillTx/>
                <a:latin typeface="Calibri"/>
                <a:cs typeface="Calibri"/>
              </a:rPr>
              <a:t>contract </a:t>
            </a:r>
            <a:r>
              <a:rPr kumimoji="0" sz="1400" b="0" i="0" u="none" strike="noStrike" kern="1200" cap="none" spc="-10" normalizeH="0" baseline="0" noProof="0" dirty="0" smtClean="0">
                <a:ln>
                  <a:noFill/>
                </a:ln>
                <a:solidFill>
                  <a:prstClr val="black"/>
                </a:solidFill>
                <a:effectLst/>
                <a:uLnTx/>
                <a:uFillTx/>
                <a:latin typeface="Calibri"/>
                <a:cs typeface="Calibri"/>
              </a:rPr>
              <a:t>termination </a:t>
            </a:r>
            <a:r>
              <a:rPr kumimoji="0" sz="1400" b="0" i="0" u="none" strike="noStrike" kern="1200" cap="none" spc="-10" normalizeH="0" baseline="0" noProof="0" dirty="0">
                <a:ln>
                  <a:noFill/>
                </a:ln>
                <a:solidFill>
                  <a:prstClr val="black"/>
                </a:solidFill>
                <a:effectLst/>
                <a:uLnTx/>
                <a:uFillTx/>
                <a:latin typeface="Calibri"/>
                <a:cs typeface="Calibri"/>
              </a:rPr>
              <a:t>date </a:t>
            </a:r>
            <a:r>
              <a:rPr kumimoji="0" sz="1400" b="0" i="0" u="none" strike="noStrike" kern="1200" cap="none" spc="-5" normalizeH="0" baseline="0" noProof="0" dirty="0">
                <a:ln>
                  <a:noFill/>
                </a:ln>
                <a:solidFill>
                  <a:prstClr val="black"/>
                </a:solidFill>
                <a:effectLst/>
                <a:uLnTx/>
                <a:uFillTx/>
                <a:latin typeface="Calibri"/>
                <a:cs typeface="Calibri"/>
              </a:rPr>
              <a:t>shall be a </a:t>
            </a:r>
            <a:r>
              <a:rPr kumimoji="0" sz="1400" b="0" i="0" u="none" strike="noStrike" kern="1200" cap="none" spc="-10" normalizeH="0" baseline="0" noProof="0" dirty="0">
                <a:ln>
                  <a:noFill/>
                </a:ln>
                <a:solidFill>
                  <a:prstClr val="black"/>
                </a:solidFill>
                <a:effectLst/>
                <a:uLnTx/>
                <a:uFillTx/>
                <a:latin typeface="Calibri"/>
                <a:cs typeface="Calibri"/>
              </a:rPr>
              <a:t>minimum </a:t>
            </a:r>
            <a:r>
              <a:rPr kumimoji="0" sz="1400" b="0" i="0" u="none" strike="noStrike" kern="1200" cap="none" spc="-5" normalizeH="0" baseline="0" noProof="0" dirty="0">
                <a:ln>
                  <a:noFill/>
                </a:ln>
                <a:solidFill>
                  <a:prstClr val="black"/>
                </a:solidFill>
                <a:effectLst/>
                <a:uLnTx/>
                <a:uFillTx/>
                <a:latin typeface="Calibri"/>
                <a:cs typeface="Calibri"/>
              </a:rPr>
              <a:t>of 60 </a:t>
            </a:r>
            <a:r>
              <a:rPr kumimoji="0" sz="1400" b="0" i="0" u="none" strike="noStrike" kern="1200" cap="none" spc="-15" normalizeH="0" baseline="0" noProof="0" dirty="0">
                <a:ln>
                  <a:noFill/>
                </a:ln>
                <a:solidFill>
                  <a:prstClr val="black"/>
                </a:solidFill>
                <a:effectLst/>
                <a:uLnTx/>
                <a:uFillTx/>
                <a:latin typeface="Calibri"/>
                <a:cs typeface="Calibri"/>
              </a:rPr>
              <a:t>days </a:t>
            </a:r>
            <a:r>
              <a:rPr kumimoji="0" sz="1400" b="0" i="0" u="none" strike="noStrike" kern="1200" cap="none" spc="-10" normalizeH="0" baseline="0" noProof="0" dirty="0">
                <a:ln>
                  <a:noFill/>
                </a:ln>
                <a:solidFill>
                  <a:prstClr val="black"/>
                </a:solidFill>
                <a:effectLst/>
                <a:uLnTx/>
                <a:uFillTx/>
                <a:latin typeface="Calibri"/>
                <a:cs typeface="Calibri"/>
              </a:rPr>
              <a:t>from </a:t>
            </a:r>
            <a:r>
              <a:rPr kumimoji="0" sz="1400" b="0" i="0" u="none" strike="noStrike" kern="1200" cap="none" spc="-5" normalizeH="0" baseline="0" noProof="0" dirty="0">
                <a:ln>
                  <a:noFill/>
                </a:ln>
                <a:solidFill>
                  <a:prstClr val="black"/>
                </a:solidFill>
                <a:effectLst/>
                <a:uLnTx/>
                <a:uFillTx/>
                <a:latin typeface="Calibri"/>
                <a:cs typeface="Calibri"/>
              </a:rPr>
              <a:t>the </a:t>
            </a:r>
            <a:r>
              <a:rPr kumimoji="0" sz="1400" b="0" i="0" u="none" strike="noStrike" kern="1200" cap="none" spc="-10" normalizeH="0" baseline="0" noProof="0" dirty="0">
                <a:ln>
                  <a:noFill/>
                </a:ln>
                <a:solidFill>
                  <a:prstClr val="black"/>
                </a:solidFill>
                <a:effectLst/>
                <a:uLnTx/>
                <a:uFillTx/>
                <a:latin typeface="Calibri"/>
                <a:cs typeface="Calibri"/>
              </a:rPr>
              <a:t>date </a:t>
            </a:r>
            <a:r>
              <a:rPr kumimoji="0" sz="1400" b="0" i="0" u="none" strike="noStrike" kern="1200" cap="none" spc="-5" normalizeH="0" baseline="0" noProof="0" dirty="0">
                <a:ln>
                  <a:noFill/>
                </a:ln>
                <a:solidFill>
                  <a:prstClr val="black"/>
                </a:solidFill>
                <a:effectLst/>
                <a:uLnTx/>
                <a:uFillTx/>
                <a:latin typeface="Calibri"/>
                <a:cs typeface="Calibri"/>
              </a:rPr>
              <a:t>the Notice of </a:t>
            </a:r>
            <a:r>
              <a:rPr kumimoji="0" sz="1400" b="0" i="0" u="none" strike="noStrike" kern="1200" cap="none" spc="-20" normalizeH="0" baseline="0" noProof="0" dirty="0">
                <a:ln>
                  <a:noFill/>
                </a:ln>
                <a:solidFill>
                  <a:prstClr val="black"/>
                </a:solidFill>
                <a:effectLst/>
                <a:uLnTx/>
                <a:uFillTx/>
                <a:latin typeface="Calibri"/>
                <a:cs typeface="Calibri"/>
              </a:rPr>
              <a:t>Termination </a:t>
            </a:r>
            <a:r>
              <a:rPr kumimoji="0" sz="1400" b="0" i="0" u="none" strike="noStrike" kern="1200" cap="none" spc="-15" normalizeH="0" baseline="0" noProof="0" dirty="0" smtClean="0">
                <a:ln>
                  <a:noFill/>
                </a:ln>
                <a:solidFill>
                  <a:prstClr val="black"/>
                </a:solidFill>
                <a:effectLst/>
                <a:uLnTx/>
                <a:uFillTx/>
                <a:latin typeface="Calibri"/>
                <a:cs typeface="Calibri"/>
              </a:rPr>
              <a:t>for</a:t>
            </a:r>
            <a:r>
              <a:rPr kumimoji="0" lang="en-US" sz="1400" b="0" i="0" u="none" strike="noStrike" kern="1200" cap="none" spc="-15" normalizeH="0" baseline="0" noProof="0" dirty="0" smtClean="0">
                <a:ln>
                  <a:noFill/>
                </a:ln>
                <a:solidFill>
                  <a:prstClr val="black"/>
                </a:solidFill>
                <a:effectLst/>
                <a:uLnTx/>
                <a:uFillTx/>
                <a:latin typeface="Calibri"/>
                <a:cs typeface="Calibri"/>
              </a:rPr>
              <a:t> </a:t>
            </a:r>
            <a:r>
              <a:rPr kumimoji="0" sz="1400" b="0" i="0" u="none" strike="noStrike" kern="1200" cap="none" spc="-10" normalizeH="0" baseline="0" noProof="0" dirty="0" smtClean="0">
                <a:ln>
                  <a:noFill/>
                </a:ln>
                <a:solidFill>
                  <a:prstClr val="black"/>
                </a:solidFill>
                <a:effectLst/>
                <a:uLnTx/>
                <a:uFillTx/>
                <a:latin typeface="Calibri"/>
                <a:cs typeface="Calibri"/>
              </a:rPr>
              <a:t>Convenience </a:t>
            </a:r>
            <a:r>
              <a:rPr kumimoji="0" sz="1400" b="0" i="0" u="none" strike="noStrike" kern="1200" cap="none" spc="-5" normalizeH="0" baseline="0" noProof="0" dirty="0">
                <a:ln>
                  <a:noFill/>
                </a:ln>
                <a:solidFill>
                  <a:prstClr val="black"/>
                </a:solidFill>
                <a:effectLst/>
                <a:uLnTx/>
                <a:uFillTx/>
                <a:latin typeface="Calibri"/>
                <a:cs typeface="Calibri"/>
              </a:rPr>
              <a:t>is issued </a:t>
            </a:r>
            <a:r>
              <a:rPr kumimoji="0" sz="1400" b="0" i="0" u="none" strike="noStrike" kern="1200" cap="none" spc="-10" normalizeH="0" baseline="0" noProof="0" dirty="0">
                <a:ln>
                  <a:noFill/>
                </a:ln>
                <a:solidFill>
                  <a:prstClr val="black"/>
                </a:solidFill>
                <a:effectLst/>
                <a:uLnTx/>
                <a:uFillTx/>
                <a:latin typeface="Calibri"/>
                <a:cs typeface="Calibri"/>
              </a:rPr>
              <a:t>by </a:t>
            </a:r>
            <a:r>
              <a:rPr kumimoji="0" sz="1400" b="0" i="0" u="none" strike="noStrike" kern="1200" cap="none" spc="-5" normalizeH="0" baseline="0" noProof="0" dirty="0">
                <a:ln>
                  <a:noFill/>
                </a:ln>
                <a:solidFill>
                  <a:prstClr val="black"/>
                </a:solidFill>
                <a:effectLst/>
                <a:uLnTx/>
                <a:uFillTx/>
                <a:latin typeface="Calibri"/>
                <a:cs typeface="Calibri"/>
              </a:rPr>
              <a:t>the </a:t>
            </a:r>
            <a:r>
              <a:rPr kumimoji="0" lang="en-US" sz="1400" b="0" i="0" u="none" strike="noStrike" kern="1200" cap="none" spc="-15" normalizeH="0" baseline="0" noProof="0" dirty="0" smtClean="0">
                <a:ln>
                  <a:noFill/>
                </a:ln>
                <a:solidFill>
                  <a:prstClr val="black"/>
                </a:solidFill>
                <a:effectLst/>
                <a:uLnTx/>
                <a:uFillTx/>
                <a:latin typeface="Calibri"/>
                <a:cs typeface="Calibri"/>
              </a:rPr>
              <a:t>state purchasing director</a:t>
            </a:r>
            <a:r>
              <a:rPr kumimoji="0" sz="1400" b="0" i="0" u="none" strike="noStrike" kern="1200" cap="none" spc="-25" normalizeH="0" baseline="0" noProof="0" dirty="0" smtClean="0">
                <a:ln>
                  <a:noFill/>
                </a:ln>
                <a:solidFill>
                  <a:prstClr val="black"/>
                </a:solidFill>
                <a:effectLst/>
                <a:uLnTx/>
                <a:uFillTx/>
                <a:latin typeface="Calibri"/>
                <a:cs typeface="Calibri"/>
              </a:rPr>
              <a:t>.</a:t>
            </a:r>
            <a:endParaRPr kumimoji="0" sz="1400" b="0" i="0" u="none" strike="noStrike" kern="1200" cap="none" spc="0" normalizeH="0" baseline="0" noProof="0" dirty="0">
              <a:ln>
                <a:noFill/>
              </a:ln>
              <a:solidFill>
                <a:prstClr val="black"/>
              </a:solidFill>
              <a:effectLst/>
              <a:uLnTx/>
              <a:uFillTx/>
              <a:latin typeface="Calibri"/>
              <a:cs typeface="Calibri"/>
            </a:endParaRPr>
          </a:p>
          <a:p>
            <a:pPr marL="346075" marR="164465" lvl="1" indent="-346075" algn="l" defTabSz="914400" rtl="0" eaLnBrk="1" fontAlgn="auto" latinLnBrk="0" hangingPunct="1">
              <a:spcBef>
                <a:spcPts val="600"/>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cs typeface="Calibri"/>
              </a:rPr>
              <a:t>A.25.2. If the </a:t>
            </a:r>
            <a:r>
              <a:rPr kumimoji="0" lang="en-US" sz="1400" b="0" i="0" u="none" strike="noStrike" kern="1200" cap="none" spc="-10" normalizeH="0" baseline="0" noProof="0" dirty="0" smtClean="0">
                <a:ln>
                  <a:noFill/>
                </a:ln>
                <a:solidFill>
                  <a:prstClr val="black"/>
                </a:solidFill>
                <a:effectLst/>
                <a:uLnTx/>
                <a:uFillTx/>
                <a:latin typeface="Calibri"/>
                <a:cs typeface="Calibri"/>
              </a:rPr>
              <a:t>contract</a:t>
            </a:r>
            <a:r>
              <a:rPr kumimoji="0" sz="1400" b="0" i="0" u="none" strike="noStrike" kern="1200" cap="none" spc="-10" normalizeH="0" baseline="0" noProof="0" dirty="0" smtClean="0">
                <a:ln>
                  <a:noFill/>
                </a:ln>
                <a:solidFill>
                  <a:prstClr val="black"/>
                </a:solidFill>
                <a:effectLst/>
                <a:uLnTx/>
                <a:uFillTx/>
                <a:latin typeface="Calibri"/>
                <a:cs typeface="Calibri"/>
              </a:rPr>
              <a:t> </a:t>
            </a:r>
            <a:r>
              <a:rPr kumimoji="0" sz="1400" b="0" i="0" u="none" strike="noStrike" kern="1200" cap="none" spc="-5" normalizeH="0" baseline="0" noProof="0" dirty="0">
                <a:ln>
                  <a:noFill/>
                </a:ln>
                <a:solidFill>
                  <a:prstClr val="black"/>
                </a:solidFill>
                <a:effectLst/>
                <a:uLnTx/>
                <a:uFillTx/>
                <a:latin typeface="Calibri"/>
                <a:cs typeface="Calibri"/>
              </a:rPr>
              <a:t>is </a:t>
            </a:r>
            <a:r>
              <a:rPr kumimoji="0" sz="1400" b="0" i="0" u="none" strike="noStrike" kern="1200" cap="none" spc="-10" normalizeH="0" baseline="0" noProof="0" dirty="0">
                <a:ln>
                  <a:noFill/>
                </a:ln>
                <a:solidFill>
                  <a:prstClr val="black"/>
                </a:solidFill>
                <a:effectLst/>
                <a:uLnTx/>
                <a:uFillTx/>
                <a:latin typeface="Calibri"/>
                <a:cs typeface="Calibri"/>
              </a:rPr>
              <a:t>terminated, </a:t>
            </a:r>
            <a:r>
              <a:rPr kumimoji="0" sz="1400" b="0" i="0" u="none" strike="noStrike" kern="1200" cap="none" spc="-5" normalizeH="0" baseline="0" noProof="0" dirty="0">
                <a:ln>
                  <a:noFill/>
                </a:ln>
                <a:solidFill>
                  <a:prstClr val="black"/>
                </a:solidFill>
                <a:effectLst/>
                <a:uLnTx/>
                <a:uFillTx/>
                <a:latin typeface="Calibri"/>
                <a:cs typeface="Calibri"/>
              </a:rPr>
              <a:t>the </a:t>
            </a:r>
            <a:r>
              <a:rPr kumimoji="0" lang="en-US" sz="1400" b="0" i="0" u="none" strike="noStrike" kern="1200" cap="none" spc="-15" normalizeH="0" baseline="0" noProof="0" dirty="0" smtClean="0">
                <a:ln>
                  <a:noFill/>
                </a:ln>
                <a:solidFill>
                  <a:prstClr val="black"/>
                </a:solidFill>
                <a:effectLst/>
                <a:uLnTx/>
                <a:uFillTx/>
                <a:latin typeface="Calibri"/>
                <a:cs typeface="Calibri"/>
              </a:rPr>
              <a:t>state</a:t>
            </a:r>
            <a:r>
              <a:rPr kumimoji="0" sz="1400" b="0" i="0" u="none" strike="noStrike" kern="1200" cap="none" spc="-15" normalizeH="0" baseline="0" noProof="0" dirty="0" smtClean="0">
                <a:ln>
                  <a:noFill/>
                </a:ln>
                <a:solidFill>
                  <a:prstClr val="black"/>
                </a:solidFill>
                <a:effectLst/>
                <a:uLnTx/>
                <a:uFillTx/>
                <a:latin typeface="Calibri"/>
                <a:cs typeface="Calibri"/>
              </a:rPr>
              <a:t> </a:t>
            </a:r>
            <a:r>
              <a:rPr kumimoji="0" sz="1400" b="0" i="0" u="none" strike="noStrike" kern="1200" cap="none" spc="-5" normalizeH="0" baseline="0" noProof="0" dirty="0">
                <a:ln>
                  <a:noFill/>
                </a:ln>
                <a:solidFill>
                  <a:prstClr val="black"/>
                </a:solidFill>
                <a:effectLst/>
                <a:uLnTx/>
                <a:uFillTx/>
                <a:latin typeface="Calibri"/>
                <a:cs typeface="Calibri"/>
              </a:rPr>
              <a:t>shall be liable only </a:t>
            </a:r>
            <a:r>
              <a:rPr kumimoji="0" sz="1400" b="0" i="0" u="none" strike="noStrike" kern="1200" cap="none" spc="-15" normalizeH="0" baseline="0" noProof="0" dirty="0">
                <a:ln>
                  <a:noFill/>
                </a:ln>
                <a:solidFill>
                  <a:prstClr val="black"/>
                </a:solidFill>
                <a:effectLst/>
                <a:uLnTx/>
                <a:uFillTx/>
                <a:latin typeface="Calibri"/>
                <a:cs typeface="Calibri"/>
              </a:rPr>
              <a:t>for </a:t>
            </a:r>
            <a:r>
              <a:rPr kumimoji="0" sz="1400" b="0" i="0" u="none" strike="noStrike" kern="1200" cap="none" spc="-10" normalizeH="0" baseline="0" noProof="0" dirty="0">
                <a:ln>
                  <a:noFill/>
                </a:ln>
                <a:solidFill>
                  <a:prstClr val="black"/>
                </a:solidFill>
                <a:effectLst/>
                <a:uLnTx/>
                <a:uFillTx/>
                <a:latin typeface="Calibri"/>
                <a:cs typeface="Calibri"/>
              </a:rPr>
              <a:t>products and/or </a:t>
            </a:r>
            <a:r>
              <a:rPr kumimoji="0" sz="1400" b="0" i="0" u="none" strike="noStrike" kern="1200" cap="none" spc="-5" normalizeH="0" baseline="0" noProof="0" dirty="0" smtClean="0">
                <a:ln>
                  <a:noFill/>
                </a:ln>
                <a:solidFill>
                  <a:prstClr val="black"/>
                </a:solidFill>
                <a:effectLst/>
                <a:uLnTx/>
                <a:uFillTx/>
                <a:latin typeface="Calibri"/>
                <a:cs typeface="Calibri"/>
              </a:rPr>
              <a:t>services</a:t>
            </a:r>
            <a:r>
              <a:rPr kumimoji="0" lang="en-US" sz="1400" b="0" i="0" u="none" strike="noStrike" kern="1200" cap="none" spc="-5" normalizeH="0" baseline="0" noProof="0" dirty="0" smtClean="0">
                <a:ln>
                  <a:noFill/>
                </a:ln>
                <a:solidFill>
                  <a:prstClr val="black"/>
                </a:solidFill>
                <a:effectLst/>
                <a:uLnTx/>
                <a:uFillTx/>
                <a:latin typeface="Calibri"/>
                <a:cs typeface="Calibri"/>
              </a:rPr>
              <a:t> </a:t>
            </a:r>
            <a:r>
              <a:rPr kumimoji="0" sz="1400" b="0" i="0" u="none" strike="noStrike" kern="1200" cap="none" spc="-10" normalizeH="0" baseline="0" noProof="0" dirty="0" smtClean="0">
                <a:ln>
                  <a:noFill/>
                </a:ln>
                <a:solidFill>
                  <a:prstClr val="black"/>
                </a:solidFill>
                <a:effectLst/>
                <a:uLnTx/>
                <a:uFillTx/>
                <a:latin typeface="Calibri"/>
                <a:cs typeface="Calibri"/>
              </a:rPr>
              <a:t>delivered </a:t>
            </a:r>
            <a:r>
              <a:rPr kumimoji="0" sz="1400" b="0" i="0" u="none" strike="noStrike" kern="1200" cap="none" spc="-5" normalizeH="0" baseline="0" noProof="0" dirty="0">
                <a:ln>
                  <a:noFill/>
                </a:ln>
                <a:solidFill>
                  <a:prstClr val="black"/>
                </a:solidFill>
                <a:effectLst/>
                <a:uLnTx/>
                <a:uFillTx/>
                <a:latin typeface="Calibri"/>
                <a:cs typeface="Calibri"/>
              </a:rPr>
              <a:t>and accepted, and </a:t>
            </a:r>
            <a:r>
              <a:rPr kumimoji="0" sz="1400" b="0" i="0" u="none" strike="noStrike" kern="1200" cap="none" spc="-15" normalizeH="0" baseline="0" noProof="0" dirty="0">
                <a:ln>
                  <a:noFill/>
                </a:ln>
                <a:solidFill>
                  <a:prstClr val="black"/>
                </a:solidFill>
                <a:effectLst/>
                <a:uLnTx/>
                <a:uFillTx/>
                <a:latin typeface="Calibri"/>
                <a:cs typeface="Calibri"/>
              </a:rPr>
              <a:t>for </a:t>
            </a:r>
            <a:r>
              <a:rPr kumimoji="0" sz="1400" b="0" i="0" u="none" strike="noStrike" kern="1200" cap="none" spc="-10" normalizeH="0" baseline="0" noProof="0" dirty="0">
                <a:ln>
                  <a:noFill/>
                </a:ln>
                <a:solidFill>
                  <a:prstClr val="black"/>
                </a:solidFill>
                <a:effectLst/>
                <a:uLnTx/>
                <a:uFillTx/>
                <a:latin typeface="Calibri"/>
                <a:cs typeface="Calibri"/>
              </a:rPr>
              <a:t>costs </a:t>
            </a:r>
            <a:r>
              <a:rPr kumimoji="0" sz="1400" b="0" i="0" u="none" strike="noStrike" kern="1200" cap="none" spc="-5" normalizeH="0" baseline="0" noProof="0" dirty="0">
                <a:ln>
                  <a:noFill/>
                </a:ln>
                <a:solidFill>
                  <a:prstClr val="black"/>
                </a:solidFill>
                <a:effectLst/>
                <a:uLnTx/>
                <a:uFillTx/>
                <a:latin typeface="Calibri"/>
                <a:cs typeface="Calibri"/>
              </a:rPr>
              <a:t>and </a:t>
            </a:r>
            <a:r>
              <a:rPr kumimoji="0" sz="1400" b="0" i="0" u="none" strike="noStrike" kern="1200" cap="none" spc="-10" normalizeH="0" baseline="0" noProof="0" dirty="0">
                <a:ln>
                  <a:noFill/>
                </a:ln>
                <a:solidFill>
                  <a:prstClr val="black"/>
                </a:solidFill>
                <a:effectLst/>
                <a:uLnTx/>
                <a:uFillTx/>
                <a:latin typeface="Calibri"/>
                <a:cs typeface="Calibri"/>
              </a:rPr>
              <a:t>expenses (exclusive </a:t>
            </a:r>
            <a:r>
              <a:rPr kumimoji="0" sz="1400" b="0" i="0" u="none" strike="noStrike" kern="1200" cap="none" spc="-5" normalizeH="0" baseline="0" noProof="0" dirty="0">
                <a:ln>
                  <a:noFill/>
                </a:ln>
                <a:solidFill>
                  <a:prstClr val="black"/>
                </a:solidFill>
                <a:effectLst/>
                <a:uLnTx/>
                <a:uFillTx/>
                <a:latin typeface="Calibri"/>
                <a:cs typeface="Calibri"/>
              </a:rPr>
              <a:t>of </a:t>
            </a:r>
            <a:r>
              <a:rPr kumimoji="0" sz="1400" b="0" i="0" u="none" strike="noStrike" kern="1200" cap="none" spc="-10" normalizeH="0" baseline="0" noProof="0" dirty="0">
                <a:ln>
                  <a:noFill/>
                </a:ln>
                <a:solidFill>
                  <a:prstClr val="black"/>
                </a:solidFill>
                <a:effectLst/>
                <a:uLnTx/>
                <a:uFillTx/>
                <a:latin typeface="Calibri"/>
                <a:cs typeface="Calibri"/>
              </a:rPr>
              <a:t>profit) </a:t>
            </a:r>
            <a:r>
              <a:rPr kumimoji="0" sz="1400" b="0" i="0" u="none" strike="noStrike" kern="1200" cap="none" spc="-5" normalizeH="0" baseline="0" noProof="0" dirty="0">
                <a:ln>
                  <a:noFill/>
                </a:ln>
                <a:solidFill>
                  <a:prstClr val="black"/>
                </a:solidFill>
                <a:effectLst/>
                <a:uLnTx/>
                <a:uFillTx/>
                <a:latin typeface="Calibri"/>
                <a:cs typeface="Calibri"/>
              </a:rPr>
              <a:t>reasonably </a:t>
            </a:r>
            <a:r>
              <a:rPr kumimoji="0" sz="1400" b="0" i="0" u="none" strike="noStrike" kern="1200" cap="none" spc="-10" normalizeH="0" baseline="0" noProof="0" dirty="0">
                <a:ln>
                  <a:noFill/>
                </a:ln>
                <a:solidFill>
                  <a:prstClr val="black"/>
                </a:solidFill>
                <a:effectLst/>
                <a:uLnTx/>
                <a:uFillTx/>
                <a:latin typeface="Calibri"/>
                <a:cs typeface="Calibri"/>
              </a:rPr>
              <a:t>incurred </a:t>
            </a:r>
            <a:r>
              <a:rPr kumimoji="0" sz="1400" b="0" i="0" u="none" strike="noStrike" kern="1200" cap="none" spc="-5" normalizeH="0" baseline="0" noProof="0" dirty="0">
                <a:ln>
                  <a:noFill/>
                </a:ln>
                <a:solidFill>
                  <a:prstClr val="black"/>
                </a:solidFill>
                <a:effectLst/>
                <a:uLnTx/>
                <a:uFillTx/>
                <a:latin typeface="Calibri"/>
                <a:cs typeface="Calibri"/>
              </a:rPr>
              <a:t>prior </a:t>
            </a:r>
            <a:r>
              <a:rPr kumimoji="0" sz="1400" b="0" i="0" u="none" strike="noStrike" kern="1200" cap="none" spc="-10" normalizeH="0" baseline="0" noProof="0" dirty="0" smtClean="0">
                <a:ln>
                  <a:noFill/>
                </a:ln>
                <a:solidFill>
                  <a:prstClr val="black"/>
                </a:solidFill>
                <a:effectLst/>
                <a:uLnTx/>
                <a:uFillTx/>
                <a:latin typeface="Calibri"/>
                <a:cs typeface="Calibri"/>
              </a:rPr>
              <a:t>to</a:t>
            </a:r>
            <a:r>
              <a:rPr kumimoji="0" lang="en-US" sz="1400" b="0" i="0" u="none" strike="noStrike" kern="1200" cap="none" spc="-10" normalizeH="0" baseline="0" noProof="0" dirty="0" smtClean="0">
                <a:ln>
                  <a:noFill/>
                </a:ln>
                <a:solidFill>
                  <a:prstClr val="black"/>
                </a:solidFill>
                <a:effectLst/>
                <a:uLnTx/>
                <a:uFillTx/>
                <a:latin typeface="Calibri"/>
                <a:cs typeface="Calibri"/>
              </a:rPr>
              <a:t> </a:t>
            </a:r>
            <a:r>
              <a:rPr kumimoji="0" sz="1400" b="0" i="0" u="none" strike="noStrike" kern="1200" cap="none" spc="-5" normalizeH="0" baseline="0" noProof="0" dirty="0" smtClean="0">
                <a:ln>
                  <a:noFill/>
                </a:ln>
                <a:solidFill>
                  <a:prstClr val="black"/>
                </a:solidFill>
                <a:effectLst/>
                <a:uLnTx/>
                <a:uFillTx/>
                <a:latin typeface="Calibri"/>
                <a:cs typeface="Calibri"/>
              </a:rPr>
              <a:t>the </a:t>
            </a:r>
            <a:r>
              <a:rPr kumimoji="0" sz="1400" b="0" i="0" u="none" strike="noStrike" kern="1200" cap="none" spc="-10" normalizeH="0" baseline="0" noProof="0" dirty="0">
                <a:ln>
                  <a:noFill/>
                </a:ln>
                <a:solidFill>
                  <a:prstClr val="black"/>
                </a:solidFill>
                <a:effectLst/>
                <a:uLnTx/>
                <a:uFillTx/>
                <a:latin typeface="Calibri"/>
                <a:cs typeface="Calibri"/>
              </a:rPr>
              <a:t>date </a:t>
            </a:r>
            <a:r>
              <a:rPr kumimoji="0" sz="1400" b="0" i="0" u="none" strike="noStrike" kern="1200" cap="none" spc="-5" normalizeH="0" baseline="0" noProof="0" dirty="0">
                <a:ln>
                  <a:noFill/>
                </a:ln>
                <a:solidFill>
                  <a:prstClr val="black"/>
                </a:solidFill>
                <a:effectLst/>
                <a:uLnTx/>
                <a:uFillTx/>
                <a:latin typeface="Calibri"/>
                <a:cs typeface="Calibri"/>
              </a:rPr>
              <a:t>upon which the Notice of </a:t>
            </a:r>
            <a:r>
              <a:rPr kumimoji="0" sz="1400" b="0" i="0" u="none" strike="noStrike" kern="1200" cap="none" spc="-20" normalizeH="0" baseline="0" noProof="0" dirty="0">
                <a:ln>
                  <a:noFill/>
                </a:ln>
                <a:solidFill>
                  <a:prstClr val="black"/>
                </a:solidFill>
                <a:effectLst/>
                <a:uLnTx/>
                <a:uFillTx/>
                <a:latin typeface="Calibri"/>
                <a:cs typeface="Calibri"/>
              </a:rPr>
              <a:t>Termination </a:t>
            </a:r>
            <a:r>
              <a:rPr kumimoji="0" sz="1400" b="0" i="0" u="none" strike="noStrike" kern="1200" cap="none" spc="-15" normalizeH="0" baseline="0" noProof="0" dirty="0">
                <a:ln>
                  <a:noFill/>
                </a:ln>
                <a:solidFill>
                  <a:prstClr val="black"/>
                </a:solidFill>
                <a:effectLst/>
                <a:uLnTx/>
                <a:uFillTx/>
                <a:latin typeface="Calibri"/>
                <a:cs typeface="Calibri"/>
              </a:rPr>
              <a:t>for </a:t>
            </a:r>
            <a:r>
              <a:rPr kumimoji="0" sz="1400" b="0" i="0" u="none" strike="noStrike" kern="1200" cap="none" spc="-10" normalizeH="0" baseline="0" noProof="0" dirty="0">
                <a:ln>
                  <a:noFill/>
                </a:ln>
                <a:solidFill>
                  <a:prstClr val="black"/>
                </a:solidFill>
                <a:effectLst/>
                <a:uLnTx/>
                <a:uFillTx/>
                <a:latin typeface="Calibri"/>
                <a:cs typeface="Calibri"/>
              </a:rPr>
              <a:t>Convenience was received by </a:t>
            </a:r>
            <a:r>
              <a:rPr kumimoji="0" sz="1400" b="0" i="0" u="none" strike="noStrike" kern="1200" cap="none" spc="-5" normalizeH="0" baseline="0" noProof="0" dirty="0">
                <a:ln>
                  <a:noFill/>
                </a:ln>
                <a:solidFill>
                  <a:prstClr val="black"/>
                </a:solidFill>
                <a:effectLst/>
                <a:uLnTx/>
                <a:uFillTx/>
                <a:latin typeface="Calibri"/>
                <a:cs typeface="Calibri"/>
              </a:rPr>
              <a:t>the</a:t>
            </a:r>
            <a:r>
              <a:rPr kumimoji="0" sz="1400" b="0" i="0" u="none" strike="noStrike" kern="1200" cap="none" spc="300" normalizeH="0" baseline="0" noProof="0" dirty="0">
                <a:ln>
                  <a:noFill/>
                </a:ln>
                <a:solidFill>
                  <a:prstClr val="black"/>
                </a:solidFill>
                <a:effectLst/>
                <a:uLnTx/>
                <a:uFillTx/>
                <a:latin typeface="Calibri"/>
                <a:cs typeface="Calibri"/>
              </a:rPr>
              <a:t> </a:t>
            </a:r>
            <a:r>
              <a:rPr kumimoji="0" sz="1400" b="0" i="0" u="none" strike="noStrike" kern="1200" cap="none" spc="-25" normalizeH="0" baseline="0" noProof="0" dirty="0">
                <a:ln>
                  <a:noFill/>
                </a:ln>
                <a:solidFill>
                  <a:prstClr val="black"/>
                </a:solidFill>
                <a:effectLst/>
                <a:uLnTx/>
                <a:uFillTx/>
                <a:latin typeface="Calibri"/>
                <a:cs typeface="Calibri"/>
              </a:rPr>
              <a:t>supplier.</a:t>
            </a:r>
            <a:endParaRPr kumimoji="0" sz="1400" b="0" i="0" u="none" strike="noStrike" kern="1200" cap="none" spc="0" normalizeH="0" baseline="0" noProof="0" dirty="0">
              <a:ln>
                <a:noFill/>
              </a:ln>
              <a:solidFill>
                <a:prstClr val="black"/>
              </a:solidFill>
              <a:effectLst/>
              <a:uLnTx/>
              <a:uFillTx/>
              <a:latin typeface="Calibri"/>
              <a:cs typeface="Calibri"/>
            </a:endParaRPr>
          </a:p>
        </p:txBody>
      </p:sp>
      <p:sp>
        <p:nvSpPr>
          <p:cNvPr id="4" name="object 4"/>
          <p:cNvSpPr txBox="1">
            <a:spLocks noGrp="1"/>
          </p:cNvSpPr>
          <p:nvPr>
            <p:ph type="title"/>
          </p:nvPr>
        </p:nvSpPr>
        <p:spPr>
          <a:xfrm>
            <a:off x="535940" y="149863"/>
            <a:ext cx="860806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General Provisions</a:t>
            </a:r>
            <a:endParaRPr sz="320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23</a:t>
            </a:fld>
            <a:endParaRPr lang="en-US" spc="-5" dirty="0">
              <a:solidFill>
                <a:srgbClr val="000000"/>
              </a:solidFill>
            </a:endParaRPr>
          </a:p>
        </p:txBody>
      </p:sp>
    </p:spTree>
    <p:extLst>
      <p:ext uri="{BB962C8B-B14F-4D97-AF65-F5344CB8AC3E}">
        <p14:creationId xmlns:p14="http://schemas.microsoft.com/office/powerpoint/2010/main" val="29338573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06824" y="855980"/>
            <a:ext cx="7130783" cy="4680127"/>
          </a:xfrm>
          <a:prstGeom prst="rect">
            <a:avLst/>
          </a:prstGeom>
        </p:spPr>
        <p:txBody>
          <a:bodyPr vert="horz" wrap="square" lIns="0" tIns="200025" rIns="0" bIns="0" rtlCol="0">
            <a:spAutoFit/>
          </a:bodyPr>
          <a:lstStyle/>
          <a:p>
            <a:pPr marR="0" lvl="0" algn="l" defTabSz="914400" rtl="0" eaLnBrk="1" fontAlgn="auto" latinLnBrk="0" hangingPunct="1">
              <a:spcAft>
                <a:spcPts val="0"/>
              </a:spcAft>
              <a:buClrTx/>
              <a:buSzTx/>
              <a:defRPr/>
            </a:pPr>
            <a:r>
              <a:rPr kumimoji="0" sz="1400" b="1" i="0" strike="noStrike" kern="1200" cap="none" spc="-5" normalizeH="0" baseline="0" noProof="0" dirty="0" smtClean="0">
                <a:ln>
                  <a:noFill/>
                </a:ln>
                <a:solidFill>
                  <a:prstClr val="black"/>
                </a:solidFill>
                <a:effectLst/>
                <a:uLnTx/>
                <a:uFill>
                  <a:solidFill>
                    <a:srgbClr val="000000"/>
                  </a:solidFill>
                </a:uFill>
                <a:latin typeface="Calibri"/>
                <a:cs typeface="Calibri"/>
              </a:rPr>
              <a:t>A.26</a:t>
            </a:r>
            <a:r>
              <a:rPr kumimoji="0" sz="1400" b="1" i="0" strike="noStrike" kern="1200" cap="none" spc="10" normalizeH="0" baseline="0" noProof="0" dirty="0" smtClean="0">
                <a:ln>
                  <a:noFill/>
                </a:ln>
                <a:solidFill>
                  <a:prstClr val="black"/>
                </a:solidFill>
                <a:effectLst/>
                <a:uLnTx/>
                <a:uFill>
                  <a:solidFill>
                    <a:srgbClr val="000000"/>
                  </a:solidFill>
                </a:uFill>
                <a:latin typeface="Calibri"/>
                <a:cs typeface="Calibri"/>
              </a:rPr>
              <a:t> </a:t>
            </a:r>
            <a:r>
              <a:rPr kumimoji="0" sz="1400" b="1" i="0" strike="noStrike" kern="1200" cap="none" spc="-5" normalizeH="0" baseline="0" noProof="0" dirty="0" smtClean="0">
                <a:ln>
                  <a:noFill/>
                </a:ln>
                <a:solidFill>
                  <a:prstClr val="black"/>
                </a:solidFill>
                <a:effectLst/>
                <a:uLnTx/>
                <a:uFill>
                  <a:solidFill>
                    <a:srgbClr val="000000"/>
                  </a:solidFill>
                </a:uFill>
                <a:latin typeface="Calibri"/>
                <a:cs typeface="Calibri"/>
              </a:rPr>
              <a:t>Insurance</a:t>
            </a:r>
            <a:endParaRPr kumimoji="0" sz="1400" b="0" i="0" strike="noStrike" kern="1200" cap="none" spc="0" normalizeH="0" baseline="0" noProof="0" dirty="0" smtClean="0">
              <a:ln>
                <a:noFill/>
              </a:ln>
              <a:solidFill>
                <a:prstClr val="black"/>
              </a:solidFill>
              <a:effectLst/>
              <a:uLnTx/>
              <a:uFillTx/>
              <a:latin typeface="Calibri"/>
              <a:cs typeface="Calibri"/>
            </a:endParaRPr>
          </a:p>
          <a:p>
            <a:pPr marL="346075" marR="508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b="0" i="0" strike="noStrike" kern="1200" cap="none" spc="-5" normalizeH="0" baseline="0" noProof="0" dirty="0" smtClean="0">
                <a:ln>
                  <a:noFill/>
                </a:ln>
                <a:solidFill>
                  <a:prstClr val="black"/>
                </a:solidFill>
                <a:effectLst/>
                <a:uLnTx/>
                <a:uFillTx/>
                <a:latin typeface="Calibri"/>
                <a:cs typeface="Calibri"/>
              </a:rPr>
              <a:t>The </a:t>
            </a:r>
            <a:r>
              <a:rPr kumimoji="0" sz="1400" b="0" i="0" strike="noStrike" kern="1200" cap="none" spc="-5" normalizeH="0" baseline="0" noProof="0" dirty="0">
                <a:ln>
                  <a:noFill/>
                </a:ln>
                <a:solidFill>
                  <a:prstClr val="black"/>
                </a:solidFill>
                <a:effectLst/>
                <a:uLnTx/>
                <a:uFillTx/>
                <a:latin typeface="Calibri"/>
                <a:cs typeface="Calibri"/>
              </a:rPr>
              <a:t>successful </a:t>
            </a:r>
            <a:r>
              <a:rPr kumimoji="0" lang="en-US" sz="1400" b="0" i="0" strike="noStrike" kern="1200" cap="none" spc="-5" normalizeH="0" baseline="0" noProof="0" dirty="0" smtClean="0">
                <a:ln>
                  <a:noFill/>
                </a:ln>
                <a:solidFill>
                  <a:prstClr val="black"/>
                </a:solidFill>
                <a:effectLst/>
                <a:uLnTx/>
                <a:uFillTx/>
                <a:latin typeface="Calibri"/>
                <a:cs typeface="Calibri"/>
              </a:rPr>
              <a:t>bidder</a:t>
            </a:r>
            <a:r>
              <a:rPr kumimoji="0" sz="1400" b="0" i="0" strike="noStrike" kern="1200" cap="none" spc="-5" normalizeH="0" baseline="0" noProof="0" dirty="0" smtClean="0">
                <a:ln>
                  <a:noFill/>
                </a:ln>
                <a:solidFill>
                  <a:prstClr val="black"/>
                </a:solidFill>
                <a:effectLst/>
                <a:uLnTx/>
                <a:uFillTx/>
                <a:latin typeface="Calibri"/>
                <a:cs typeface="Calibri"/>
              </a:rPr>
              <a:t>(s</a:t>
            </a:r>
            <a:r>
              <a:rPr kumimoji="0" sz="1400" b="0" i="0" strike="noStrike" kern="1200" cap="none" spc="-5" normalizeH="0" baseline="0" noProof="0" dirty="0">
                <a:ln>
                  <a:noFill/>
                </a:ln>
                <a:solidFill>
                  <a:prstClr val="black"/>
                </a:solidFill>
                <a:effectLst/>
                <a:uLnTx/>
                <a:uFillTx/>
                <a:latin typeface="Calibri"/>
                <a:cs typeface="Calibri"/>
              </a:rPr>
              <a:t>) </a:t>
            </a:r>
            <a:r>
              <a:rPr kumimoji="0" sz="1400" b="0" i="0" strike="noStrike" kern="1200" cap="none" spc="-10" normalizeH="0" baseline="0" noProof="0" dirty="0">
                <a:ln>
                  <a:noFill/>
                </a:ln>
                <a:solidFill>
                  <a:prstClr val="black"/>
                </a:solidFill>
                <a:effectLst/>
                <a:uLnTx/>
                <a:uFillTx/>
                <a:latin typeface="Calibri"/>
                <a:cs typeface="Calibri"/>
              </a:rPr>
              <a:t>awarded </a:t>
            </a:r>
            <a:r>
              <a:rPr kumimoji="0" sz="1400" b="0" i="0" strike="noStrike" kern="1200" cap="none" spc="0" normalizeH="0" baseline="0" noProof="0" dirty="0">
                <a:ln>
                  <a:noFill/>
                </a:ln>
                <a:solidFill>
                  <a:prstClr val="black"/>
                </a:solidFill>
                <a:effectLst/>
                <a:uLnTx/>
                <a:uFillTx/>
                <a:latin typeface="Calibri"/>
                <a:cs typeface="Calibri"/>
              </a:rPr>
              <a:t>the </a:t>
            </a:r>
            <a:r>
              <a:rPr kumimoji="0" lang="en-US" sz="1400" b="0" i="0" strike="noStrike" kern="1200" cap="none" spc="-10" normalizeH="0" baseline="0" noProof="0" dirty="0" smtClean="0">
                <a:ln>
                  <a:noFill/>
                </a:ln>
                <a:solidFill>
                  <a:prstClr val="black"/>
                </a:solidFill>
                <a:effectLst/>
                <a:uLnTx/>
                <a:uFillTx/>
                <a:latin typeface="Calibri"/>
                <a:cs typeface="Calibri"/>
              </a:rPr>
              <a:t>contract</a:t>
            </a:r>
            <a:r>
              <a:rPr kumimoji="0" sz="1400" b="0" i="0" strike="noStrike" kern="1200" cap="none" spc="-10"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shall obtain and </a:t>
            </a:r>
            <a:r>
              <a:rPr kumimoji="0" sz="1400" b="0" i="0" strike="noStrike" kern="1200" cap="none" spc="-10" normalizeH="0" baseline="0" noProof="0" dirty="0">
                <a:ln>
                  <a:noFill/>
                </a:ln>
                <a:solidFill>
                  <a:prstClr val="black"/>
                </a:solidFill>
                <a:effectLst/>
                <a:uLnTx/>
                <a:uFillTx/>
                <a:latin typeface="Calibri"/>
                <a:cs typeface="Calibri"/>
              </a:rPr>
              <a:t>retain </a:t>
            </a:r>
            <a:r>
              <a:rPr kumimoji="0" sz="1400" b="0" i="0" strike="noStrike" kern="1200" cap="none" spc="-5" normalizeH="0" baseline="0" noProof="0" dirty="0">
                <a:ln>
                  <a:noFill/>
                </a:ln>
                <a:solidFill>
                  <a:prstClr val="black"/>
                </a:solidFill>
                <a:effectLst/>
                <a:uLnTx/>
                <a:uFillTx/>
                <a:latin typeface="Calibri"/>
                <a:cs typeface="Calibri"/>
              </a:rPr>
              <a:t>insurance, including </a:t>
            </a:r>
            <a:r>
              <a:rPr kumimoji="0" sz="1400" b="0" i="0" strike="noStrike" kern="1200" cap="none" spc="-15" normalizeH="0" baseline="0" noProof="0" dirty="0">
                <a:ln>
                  <a:noFill/>
                </a:ln>
                <a:solidFill>
                  <a:prstClr val="black"/>
                </a:solidFill>
                <a:effectLst/>
                <a:uLnTx/>
                <a:uFillTx/>
                <a:latin typeface="Calibri"/>
                <a:cs typeface="Calibri"/>
              </a:rPr>
              <a:t>workers' </a:t>
            </a:r>
            <a:r>
              <a:rPr kumimoji="0" sz="1400" b="0" i="0" strike="noStrike" kern="1200" cap="none" spc="-5" normalizeH="0" baseline="0" noProof="0" dirty="0">
                <a:ln>
                  <a:noFill/>
                </a:ln>
                <a:solidFill>
                  <a:prstClr val="black"/>
                </a:solidFill>
                <a:effectLst/>
                <a:uLnTx/>
                <a:uFillTx/>
                <a:latin typeface="Calibri"/>
                <a:cs typeface="Calibri"/>
              </a:rPr>
              <a:t>compensation</a:t>
            </a:r>
            <a:r>
              <a:rPr kumimoji="0" sz="1400" b="0" i="0" strike="noStrike" kern="1200" cap="none" spc="-5" normalizeH="0" baseline="0" noProof="0" dirty="0" smtClean="0">
                <a:ln>
                  <a:noFill/>
                </a:ln>
                <a:solidFill>
                  <a:prstClr val="black"/>
                </a:solidFill>
                <a:effectLst/>
                <a:uLnTx/>
                <a:uFillTx/>
                <a:latin typeface="Calibri"/>
                <a:cs typeface="Calibri"/>
              </a:rPr>
              <a:t>,</a:t>
            </a:r>
            <a:r>
              <a:rPr kumimoji="0" lang="en-US" sz="1400" b="0" i="0" strike="noStrike" kern="1200" cap="none" spc="-5"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smtClean="0">
                <a:ln>
                  <a:noFill/>
                </a:ln>
                <a:solidFill>
                  <a:prstClr val="black"/>
                </a:solidFill>
                <a:effectLst/>
                <a:uLnTx/>
                <a:uFillTx/>
                <a:latin typeface="Calibri"/>
                <a:cs typeface="Calibri"/>
              </a:rPr>
              <a:t>automobile </a:t>
            </a:r>
            <a:r>
              <a:rPr kumimoji="0" sz="1400" b="0" i="0" strike="noStrike" kern="1200" cap="none" spc="-5" normalizeH="0" baseline="0" noProof="0" dirty="0">
                <a:ln>
                  <a:noFill/>
                </a:ln>
                <a:solidFill>
                  <a:prstClr val="black"/>
                </a:solidFill>
                <a:effectLst/>
                <a:uLnTx/>
                <a:uFillTx/>
                <a:latin typeface="Calibri"/>
                <a:cs typeface="Calibri"/>
              </a:rPr>
              <a:t>insurance, medical malpractice, </a:t>
            </a:r>
            <a:r>
              <a:rPr kumimoji="0" sz="1400" b="0" i="0" strike="noStrike" kern="1200" cap="none" spc="0" normalizeH="0" baseline="0" noProof="0" dirty="0">
                <a:ln>
                  <a:noFill/>
                </a:ln>
                <a:solidFill>
                  <a:prstClr val="black"/>
                </a:solidFill>
                <a:effectLst/>
                <a:uLnTx/>
                <a:uFillTx/>
                <a:latin typeface="Calibri"/>
                <a:cs typeface="Calibri"/>
              </a:rPr>
              <a:t>and </a:t>
            </a:r>
            <a:r>
              <a:rPr kumimoji="0" sz="1400" b="0" i="0" strike="noStrike" kern="1200" cap="none" spc="-10" normalizeH="0" baseline="0" noProof="0" dirty="0">
                <a:ln>
                  <a:noFill/>
                </a:ln>
                <a:solidFill>
                  <a:prstClr val="black"/>
                </a:solidFill>
                <a:effectLst/>
                <a:uLnTx/>
                <a:uFillTx/>
                <a:latin typeface="Calibri"/>
                <a:cs typeface="Calibri"/>
              </a:rPr>
              <a:t>general liability, </a:t>
            </a:r>
            <a:r>
              <a:rPr kumimoji="0" sz="1400" b="0" i="0" strike="noStrike" kern="1200" cap="none" spc="0" normalizeH="0" baseline="0" noProof="0" dirty="0">
                <a:ln>
                  <a:noFill/>
                </a:ln>
                <a:solidFill>
                  <a:prstClr val="black"/>
                </a:solidFill>
                <a:effectLst/>
                <a:uLnTx/>
                <a:uFillTx/>
                <a:latin typeface="Calibri"/>
                <a:cs typeface="Calibri"/>
              </a:rPr>
              <a:t>as </a:t>
            </a:r>
            <a:r>
              <a:rPr kumimoji="0" sz="1400" b="0" i="0" strike="noStrike" kern="1200" cap="none" spc="-5" normalizeH="0" baseline="0" noProof="0" dirty="0">
                <a:ln>
                  <a:noFill/>
                </a:ln>
                <a:solidFill>
                  <a:prstClr val="black"/>
                </a:solidFill>
                <a:effectLst/>
                <a:uLnTx/>
                <a:uFillTx/>
                <a:latin typeface="Calibri"/>
                <a:cs typeface="Calibri"/>
              </a:rPr>
              <a:t>applicable, or </a:t>
            </a:r>
            <a:r>
              <a:rPr kumimoji="0" sz="1400" b="0" i="0" strike="noStrike" kern="1200" cap="none" spc="0" normalizeH="0" baseline="0" noProof="0" dirty="0">
                <a:ln>
                  <a:noFill/>
                </a:ln>
                <a:solidFill>
                  <a:prstClr val="black"/>
                </a:solidFill>
                <a:effectLst/>
                <a:uLnTx/>
                <a:uFillTx/>
                <a:latin typeface="Calibri"/>
                <a:cs typeface="Calibri"/>
              </a:rPr>
              <a:t>as </a:t>
            </a:r>
            <a:r>
              <a:rPr kumimoji="0" sz="1400" b="0" i="0" strike="noStrike" kern="1200" cap="none" spc="-10" normalizeH="0" baseline="0" noProof="0" dirty="0">
                <a:ln>
                  <a:noFill/>
                </a:ln>
                <a:solidFill>
                  <a:prstClr val="black"/>
                </a:solidFill>
                <a:effectLst/>
                <a:uLnTx/>
                <a:uFillTx/>
                <a:latin typeface="Calibri"/>
                <a:cs typeface="Calibri"/>
              </a:rPr>
              <a:t>required by </a:t>
            </a:r>
            <a:r>
              <a:rPr kumimoji="0" lang="en-US" sz="1400" b="0" i="0" strike="noStrike" kern="1200" cap="none" spc="-10" normalizeH="0" baseline="0" noProof="0" dirty="0" smtClean="0">
                <a:ln>
                  <a:noFill/>
                </a:ln>
                <a:solidFill>
                  <a:prstClr val="black"/>
                </a:solidFill>
                <a:effectLst/>
                <a:uLnTx/>
                <a:uFillTx/>
                <a:latin typeface="Calibri"/>
                <a:cs typeface="Calibri"/>
              </a:rPr>
              <a:t>state</a:t>
            </a:r>
            <a:r>
              <a:rPr kumimoji="0" sz="1400" b="0" i="0" strike="noStrike" kern="1200" cap="none" spc="-10"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or </a:t>
            </a:r>
            <a:r>
              <a:rPr kumimoji="0" sz="1400" b="0" i="0" strike="noStrike" kern="1200" cap="none" spc="-10" normalizeH="0" baseline="0" noProof="0" dirty="0">
                <a:ln>
                  <a:noFill/>
                </a:ln>
                <a:solidFill>
                  <a:prstClr val="black"/>
                </a:solidFill>
                <a:effectLst/>
                <a:uLnTx/>
                <a:uFillTx/>
                <a:latin typeface="Calibri"/>
                <a:cs typeface="Calibri"/>
              </a:rPr>
              <a:t>Federal </a:t>
            </a:r>
            <a:r>
              <a:rPr kumimoji="0" sz="1400" b="0" i="0" strike="noStrike" kern="1200" cap="none" spc="-30" normalizeH="0" baseline="0" noProof="0" dirty="0">
                <a:ln>
                  <a:noFill/>
                </a:ln>
                <a:solidFill>
                  <a:prstClr val="black"/>
                </a:solidFill>
                <a:effectLst/>
                <a:uLnTx/>
                <a:uFillTx/>
                <a:latin typeface="Calibri"/>
                <a:cs typeface="Calibri"/>
              </a:rPr>
              <a:t>law, </a:t>
            </a:r>
            <a:r>
              <a:rPr kumimoji="0" sz="1400" b="0" i="0" strike="noStrike" kern="1200" cap="none" spc="-5" normalizeH="0" baseline="0" noProof="0" dirty="0">
                <a:ln>
                  <a:noFill/>
                </a:ln>
                <a:solidFill>
                  <a:prstClr val="black"/>
                </a:solidFill>
                <a:effectLst/>
                <a:uLnTx/>
                <a:uFillTx/>
                <a:latin typeface="Calibri"/>
                <a:cs typeface="Calibri"/>
              </a:rPr>
              <a:t>prior </a:t>
            </a:r>
            <a:r>
              <a:rPr kumimoji="0" sz="1400" b="0" i="0" strike="noStrike" kern="1200" cap="none" spc="-10" normalizeH="0" baseline="0" noProof="0" dirty="0" smtClean="0">
                <a:ln>
                  <a:noFill/>
                </a:ln>
                <a:solidFill>
                  <a:prstClr val="black"/>
                </a:solidFill>
                <a:effectLst/>
                <a:uLnTx/>
                <a:uFillTx/>
                <a:latin typeface="Calibri"/>
                <a:cs typeface="Calibri"/>
              </a:rPr>
              <a:t>to</a:t>
            </a:r>
            <a:r>
              <a:rPr kumimoji="0" lang="en-US" sz="1400" b="0" i="0" strike="noStrike" kern="1200" cap="none" spc="-10"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smtClean="0">
                <a:ln>
                  <a:noFill/>
                </a:ln>
                <a:solidFill>
                  <a:prstClr val="black"/>
                </a:solidFill>
                <a:effectLst/>
                <a:uLnTx/>
                <a:uFillTx/>
                <a:latin typeface="Calibri"/>
                <a:cs typeface="Calibri"/>
              </a:rPr>
              <a:t>commencement </a:t>
            </a:r>
            <a:r>
              <a:rPr kumimoji="0" sz="1400" b="0" i="0" strike="noStrike" kern="1200" cap="none" spc="-5" normalizeH="0" baseline="0" noProof="0" dirty="0">
                <a:ln>
                  <a:noFill/>
                </a:ln>
                <a:solidFill>
                  <a:prstClr val="black"/>
                </a:solidFill>
                <a:effectLst/>
                <a:uLnTx/>
                <a:uFillTx/>
                <a:latin typeface="Calibri"/>
                <a:cs typeface="Calibri"/>
              </a:rPr>
              <a:t>of </a:t>
            </a:r>
            <a:r>
              <a:rPr kumimoji="0" sz="1400" b="0" i="0" strike="noStrike" kern="1200" cap="none" spc="-10" normalizeH="0" baseline="0" noProof="0" dirty="0">
                <a:ln>
                  <a:noFill/>
                </a:ln>
                <a:solidFill>
                  <a:prstClr val="black"/>
                </a:solidFill>
                <a:effectLst/>
                <a:uLnTx/>
                <a:uFillTx/>
                <a:latin typeface="Calibri"/>
                <a:cs typeface="Calibri"/>
              </a:rPr>
              <a:t>any </a:t>
            </a:r>
            <a:r>
              <a:rPr kumimoji="0" sz="1400" b="0" i="0" strike="noStrike" kern="1200" cap="none" spc="-5" normalizeH="0" baseline="0" noProof="0" dirty="0">
                <a:ln>
                  <a:noFill/>
                </a:ln>
                <a:solidFill>
                  <a:prstClr val="black"/>
                </a:solidFill>
                <a:effectLst/>
                <a:uLnTx/>
                <a:uFillTx/>
                <a:latin typeface="Calibri"/>
                <a:cs typeface="Calibri"/>
              </a:rPr>
              <a:t>work </a:t>
            </a:r>
            <a:r>
              <a:rPr kumimoji="0" sz="1400" b="0" i="0" strike="noStrike" kern="1200" cap="none" spc="0" normalizeH="0" baseline="0" noProof="0" dirty="0">
                <a:ln>
                  <a:noFill/>
                </a:ln>
                <a:solidFill>
                  <a:prstClr val="black"/>
                </a:solidFill>
                <a:effectLst/>
                <a:uLnTx/>
                <a:uFillTx/>
                <a:latin typeface="Calibri"/>
                <a:cs typeface="Calibri"/>
              </a:rPr>
              <a:t>in </a:t>
            </a:r>
            <a:r>
              <a:rPr kumimoji="0" sz="1400" b="0" i="0" strike="noStrike" kern="1200" cap="none" spc="-5" normalizeH="0" baseline="0" noProof="0" dirty="0">
                <a:ln>
                  <a:noFill/>
                </a:ln>
                <a:solidFill>
                  <a:prstClr val="black"/>
                </a:solidFill>
                <a:effectLst/>
                <a:uLnTx/>
                <a:uFillTx/>
                <a:latin typeface="Calibri"/>
                <a:cs typeface="Calibri"/>
              </a:rPr>
              <a:t>connection </a:t>
            </a:r>
            <a:r>
              <a:rPr kumimoji="0" sz="1400" b="0" i="0" strike="noStrike" kern="1200" cap="none" spc="0" normalizeH="0" baseline="0" noProof="0" dirty="0">
                <a:ln>
                  <a:noFill/>
                </a:ln>
                <a:solidFill>
                  <a:prstClr val="black"/>
                </a:solidFill>
                <a:effectLst/>
                <a:uLnTx/>
                <a:uFillTx/>
                <a:latin typeface="Calibri"/>
                <a:cs typeface="Calibri"/>
              </a:rPr>
              <a:t>with the </a:t>
            </a:r>
            <a:r>
              <a:rPr kumimoji="0" lang="en-US" sz="1400" b="0" i="0" strike="noStrike" kern="1200" cap="none" spc="-5" normalizeH="0" baseline="0" noProof="0" dirty="0" smtClean="0">
                <a:ln>
                  <a:noFill/>
                </a:ln>
                <a:solidFill>
                  <a:prstClr val="black"/>
                </a:solidFill>
                <a:effectLst/>
                <a:uLnTx/>
                <a:uFillTx/>
                <a:latin typeface="Calibri"/>
                <a:cs typeface="Calibri"/>
              </a:rPr>
              <a:t>contract</a:t>
            </a:r>
            <a:r>
              <a:rPr kumimoji="0" sz="1400" b="0" i="0" strike="noStrike" kern="1200" cap="none" spc="-5"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The supplier </a:t>
            </a:r>
            <a:r>
              <a:rPr kumimoji="0" sz="1400" b="0" i="0" strike="noStrike" kern="1200" cap="none" spc="-10" normalizeH="0" baseline="0" noProof="0" dirty="0">
                <a:ln>
                  <a:noFill/>
                </a:ln>
                <a:solidFill>
                  <a:prstClr val="black"/>
                </a:solidFill>
                <a:effectLst/>
                <a:uLnTx/>
                <a:uFillTx/>
                <a:latin typeface="Calibri"/>
                <a:cs typeface="Calibri"/>
              </a:rPr>
              <a:t>awarded </a:t>
            </a:r>
            <a:r>
              <a:rPr kumimoji="0" sz="1400" b="0" i="0" strike="noStrike" kern="1200" cap="none" spc="0" normalizeH="0" baseline="0" noProof="0" dirty="0">
                <a:ln>
                  <a:noFill/>
                </a:ln>
                <a:solidFill>
                  <a:prstClr val="black"/>
                </a:solidFill>
                <a:effectLst/>
                <a:uLnTx/>
                <a:uFillTx/>
                <a:latin typeface="Calibri"/>
                <a:cs typeface="Calibri"/>
              </a:rPr>
              <a:t>the </a:t>
            </a:r>
            <a:r>
              <a:rPr kumimoji="0" lang="en-US" sz="1400" b="0" i="0" strike="noStrike" kern="1200" cap="none" spc="-10" normalizeH="0" baseline="0" noProof="0" dirty="0" smtClean="0">
                <a:ln>
                  <a:noFill/>
                </a:ln>
                <a:solidFill>
                  <a:prstClr val="black"/>
                </a:solidFill>
                <a:effectLst/>
                <a:uLnTx/>
                <a:uFillTx/>
                <a:latin typeface="Calibri"/>
                <a:cs typeface="Calibri"/>
              </a:rPr>
              <a:t>contract</a:t>
            </a:r>
            <a:r>
              <a:rPr kumimoji="0" sz="1400" b="0" i="0" strike="noStrike" kern="1200" cap="none" spc="-10"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shall </a:t>
            </a:r>
            <a:r>
              <a:rPr kumimoji="0" sz="1400" b="0" i="0" strike="noStrike" kern="1200" cap="none" spc="0" normalizeH="0" baseline="0" noProof="0" dirty="0">
                <a:ln>
                  <a:noFill/>
                </a:ln>
                <a:solidFill>
                  <a:prstClr val="black"/>
                </a:solidFill>
                <a:effectLst/>
                <a:uLnTx/>
                <a:uFillTx/>
                <a:latin typeface="Calibri"/>
                <a:cs typeface="Calibri"/>
              </a:rPr>
              <a:t>timely </a:t>
            </a:r>
            <a:r>
              <a:rPr kumimoji="0" sz="1400" b="0" i="0" strike="noStrike" kern="1200" cap="none" spc="-10" normalizeH="0" baseline="0" noProof="0" dirty="0">
                <a:ln>
                  <a:noFill/>
                </a:ln>
                <a:solidFill>
                  <a:prstClr val="black"/>
                </a:solidFill>
                <a:effectLst/>
                <a:uLnTx/>
                <a:uFillTx/>
                <a:latin typeface="Calibri"/>
                <a:cs typeface="Calibri"/>
              </a:rPr>
              <a:t>renew </a:t>
            </a:r>
            <a:r>
              <a:rPr kumimoji="0" sz="1400" b="0" i="0" strike="noStrike" kern="1200" cap="none" spc="0" normalizeH="0" baseline="0" noProof="0" dirty="0" smtClean="0">
                <a:ln>
                  <a:noFill/>
                </a:ln>
                <a:solidFill>
                  <a:prstClr val="black"/>
                </a:solidFill>
                <a:effectLst/>
                <a:uLnTx/>
                <a:uFillTx/>
                <a:latin typeface="Calibri"/>
                <a:cs typeface="Calibri"/>
              </a:rPr>
              <a:t>the</a:t>
            </a:r>
            <a:r>
              <a:rPr kumimoji="0" lang="en-US" sz="1400" b="0" i="0" strike="noStrike" kern="1200" cap="none" spc="0"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smtClean="0">
                <a:ln>
                  <a:noFill/>
                </a:ln>
                <a:solidFill>
                  <a:prstClr val="black"/>
                </a:solidFill>
                <a:effectLst/>
                <a:uLnTx/>
                <a:uFillTx/>
                <a:latin typeface="Calibri"/>
                <a:cs typeface="Calibri"/>
              </a:rPr>
              <a:t>policies </a:t>
            </a:r>
            <a:r>
              <a:rPr kumimoji="0" sz="1400" b="0" i="0" strike="noStrike" kern="1200" cap="none" spc="-10" normalizeH="0" baseline="0" noProof="0" dirty="0">
                <a:ln>
                  <a:noFill/>
                </a:ln>
                <a:solidFill>
                  <a:prstClr val="black"/>
                </a:solidFill>
                <a:effectLst/>
                <a:uLnTx/>
                <a:uFillTx/>
                <a:latin typeface="Calibri"/>
                <a:cs typeface="Calibri"/>
              </a:rPr>
              <a:t>to </a:t>
            </a:r>
            <a:r>
              <a:rPr kumimoji="0" sz="1400" b="0" i="0" strike="noStrike" kern="1200" cap="none" spc="-5" normalizeH="0" baseline="0" noProof="0" dirty="0">
                <a:ln>
                  <a:noFill/>
                </a:ln>
                <a:solidFill>
                  <a:prstClr val="black"/>
                </a:solidFill>
                <a:effectLst/>
                <a:uLnTx/>
                <a:uFillTx/>
                <a:latin typeface="Calibri"/>
                <a:cs typeface="Calibri"/>
              </a:rPr>
              <a:t>be carried </a:t>
            </a:r>
            <a:r>
              <a:rPr kumimoji="0" sz="1400" b="0" i="0" strike="noStrike" kern="1200" cap="none" spc="-10" normalizeH="0" baseline="0" noProof="0" dirty="0">
                <a:ln>
                  <a:noFill/>
                </a:ln>
                <a:solidFill>
                  <a:prstClr val="black"/>
                </a:solidFill>
                <a:effectLst/>
                <a:uLnTx/>
                <a:uFillTx/>
                <a:latin typeface="Calibri"/>
                <a:cs typeface="Calibri"/>
              </a:rPr>
              <a:t>pursuant to </a:t>
            </a:r>
            <a:r>
              <a:rPr kumimoji="0" sz="1400" b="0" i="0" strike="noStrike" kern="1200" cap="none" spc="0" normalizeH="0" baseline="0" noProof="0" dirty="0">
                <a:ln>
                  <a:noFill/>
                </a:ln>
                <a:solidFill>
                  <a:prstClr val="black"/>
                </a:solidFill>
                <a:effectLst/>
                <a:uLnTx/>
                <a:uFillTx/>
                <a:latin typeface="Calibri"/>
                <a:cs typeface="Calibri"/>
              </a:rPr>
              <a:t>this </a:t>
            </a:r>
            <a:r>
              <a:rPr kumimoji="0" sz="1400" b="0" i="0" strike="noStrike" kern="1200" cap="none" spc="-5" normalizeH="0" baseline="0" noProof="0" dirty="0">
                <a:ln>
                  <a:noFill/>
                </a:ln>
                <a:solidFill>
                  <a:prstClr val="black"/>
                </a:solidFill>
                <a:effectLst/>
                <a:uLnTx/>
                <a:uFillTx/>
                <a:latin typeface="Calibri"/>
                <a:cs typeface="Calibri"/>
              </a:rPr>
              <a:t>section </a:t>
            </a:r>
            <a:r>
              <a:rPr kumimoji="0" sz="1400" b="0" i="0" strike="noStrike" kern="1200" cap="none" spc="-10" normalizeH="0" baseline="0" noProof="0" dirty="0">
                <a:ln>
                  <a:noFill/>
                </a:ln>
                <a:solidFill>
                  <a:prstClr val="black"/>
                </a:solidFill>
                <a:effectLst/>
                <a:uLnTx/>
                <a:uFillTx/>
                <a:latin typeface="Calibri"/>
                <a:cs typeface="Calibri"/>
              </a:rPr>
              <a:t>throughout </a:t>
            </a:r>
            <a:r>
              <a:rPr kumimoji="0" sz="1400" b="0" i="0" strike="noStrike" kern="1200" cap="none" spc="0" normalizeH="0" baseline="0" noProof="0" dirty="0">
                <a:ln>
                  <a:noFill/>
                </a:ln>
                <a:solidFill>
                  <a:prstClr val="black"/>
                </a:solidFill>
                <a:effectLst/>
                <a:uLnTx/>
                <a:uFillTx/>
                <a:latin typeface="Calibri"/>
                <a:cs typeface="Calibri"/>
              </a:rPr>
              <a:t>the </a:t>
            </a:r>
            <a:r>
              <a:rPr kumimoji="0" sz="1400" b="0" i="0" strike="noStrike" kern="1200" cap="none" spc="-5" normalizeH="0" baseline="0" noProof="0" dirty="0">
                <a:ln>
                  <a:noFill/>
                </a:ln>
                <a:solidFill>
                  <a:prstClr val="black"/>
                </a:solidFill>
                <a:effectLst/>
                <a:uLnTx/>
                <a:uFillTx/>
                <a:latin typeface="Calibri"/>
                <a:cs typeface="Calibri"/>
              </a:rPr>
              <a:t>term of </a:t>
            </a:r>
            <a:r>
              <a:rPr kumimoji="0" sz="1400" b="0" i="0" strike="noStrike" kern="1200" cap="none" spc="0" normalizeH="0" baseline="0" noProof="0" dirty="0">
                <a:ln>
                  <a:noFill/>
                </a:ln>
                <a:solidFill>
                  <a:prstClr val="black"/>
                </a:solidFill>
                <a:effectLst/>
                <a:uLnTx/>
                <a:uFillTx/>
                <a:latin typeface="Calibri"/>
                <a:cs typeface="Calibri"/>
              </a:rPr>
              <a:t>the </a:t>
            </a:r>
            <a:r>
              <a:rPr kumimoji="0" lang="en-US" sz="1400" b="0" i="0" strike="noStrike" kern="1200" cap="none" spc="-10" normalizeH="0" baseline="0" noProof="0" dirty="0" smtClean="0">
                <a:ln>
                  <a:noFill/>
                </a:ln>
                <a:solidFill>
                  <a:prstClr val="black"/>
                </a:solidFill>
                <a:effectLst/>
                <a:uLnTx/>
                <a:uFillTx/>
                <a:latin typeface="Calibri"/>
                <a:cs typeface="Calibri"/>
              </a:rPr>
              <a:t>contract</a:t>
            </a:r>
            <a:r>
              <a:rPr kumimoji="0" sz="1400" b="0" i="0" strike="noStrike" kern="1200" cap="none" spc="-10"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and shall </a:t>
            </a:r>
            <a:r>
              <a:rPr kumimoji="0" sz="1400" b="0" i="0" strike="noStrike" kern="1200" cap="none" spc="-10" normalizeH="0" baseline="0" noProof="0" dirty="0">
                <a:ln>
                  <a:noFill/>
                </a:ln>
                <a:solidFill>
                  <a:prstClr val="black"/>
                </a:solidFill>
                <a:effectLst/>
                <a:uLnTx/>
                <a:uFillTx/>
                <a:latin typeface="Calibri"/>
                <a:cs typeface="Calibri"/>
              </a:rPr>
              <a:t>provide </a:t>
            </a:r>
            <a:r>
              <a:rPr kumimoji="0" lang="en-US" sz="1400" b="0" i="0" strike="noStrike" kern="1200" cap="none" spc="0" normalizeH="0" baseline="0" noProof="0" dirty="0" smtClean="0">
                <a:ln>
                  <a:noFill/>
                </a:ln>
                <a:solidFill>
                  <a:prstClr val="black"/>
                </a:solidFill>
                <a:effectLst/>
                <a:uLnTx/>
                <a:uFillTx/>
                <a:latin typeface="Calibri"/>
                <a:cs typeface="Calibri"/>
              </a:rPr>
              <a:t>OMES</a:t>
            </a:r>
            <a:r>
              <a:rPr kumimoji="0" sz="1400" b="0" i="0" strike="noStrike" kern="1200" cap="none" spc="-5"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and </a:t>
            </a:r>
            <a:r>
              <a:rPr kumimoji="0" sz="1400" b="0" i="0" strike="noStrike" kern="1200" cap="none" spc="0" normalizeH="0" baseline="0" noProof="0" dirty="0">
                <a:ln>
                  <a:noFill/>
                </a:ln>
                <a:solidFill>
                  <a:prstClr val="black"/>
                </a:solidFill>
                <a:effectLst/>
                <a:uLnTx/>
                <a:uFillTx/>
                <a:latin typeface="Calibri"/>
                <a:cs typeface="Calibri"/>
              </a:rPr>
              <a:t>the </a:t>
            </a:r>
            <a:r>
              <a:rPr kumimoji="0" sz="1400" b="0" i="0" strike="noStrike" kern="1200" cap="none" spc="-5" normalizeH="0" baseline="0" noProof="0" dirty="0">
                <a:ln>
                  <a:noFill/>
                </a:ln>
                <a:solidFill>
                  <a:prstClr val="black"/>
                </a:solidFill>
                <a:effectLst/>
                <a:uLnTx/>
                <a:uFillTx/>
                <a:latin typeface="Calibri"/>
                <a:cs typeface="Calibri"/>
              </a:rPr>
              <a:t>procuring agency </a:t>
            </a:r>
            <a:r>
              <a:rPr kumimoji="0" sz="1400" b="0" i="0" strike="noStrike" kern="1200" cap="none" spc="0" normalizeH="0" baseline="0" noProof="0" dirty="0">
                <a:ln>
                  <a:noFill/>
                </a:ln>
                <a:solidFill>
                  <a:prstClr val="black"/>
                </a:solidFill>
                <a:effectLst/>
                <a:uLnTx/>
                <a:uFillTx/>
                <a:latin typeface="Calibri"/>
                <a:cs typeface="Calibri"/>
              </a:rPr>
              <a:t>with </a:t>
            </a:r>
            <a:r>
              <a:rPr kumimoji="0" sz="1400" b="0" i="0" strike="noStrike" kern="1200" cap="none" spc="-5" normalizeH="0" baseline="0" noProof="0" dirty="0">
                <a:ln>
                  <a:noFill/>
                </a:ln>
                <a:solidFill>
                  <a:prstClr val="black"/>
                </a:solidFill>
                <a:effectLst/>
                <a:uLnTx/>
                <a:uFillTx/>
                <a:latin typeface="Calibri"/>
                <a:cs typeface="Calibri"/>
              </a:rPr>
              <a:t>evidence of such insurance and</a:t>
            </a:r>
            <a:r>
              <a:rPr kumimoji="0" sz="1400" b="0" i="0" strike="noStrike" kern="1200" cap="none" spc="-10" normalizeH="0" baseline="0" noProof="0" dirty="0">
                <a:ln>
                  <a:noFill/>
                </a:ln>
                <a:solidFill>
                  <a:prstClr val="black"/>
                </a:solidFill>
                <a:effectLst/>
                <a:uLnTx/>
                <a:uFillTx/>
                <a:latin typeface="Calibri"/>
                <a:cs typeface="Calibri"/>
              </a:rPr>
              <a:t> renewals.</a:t>
            </a:r>
            <a:endParaRPr kumimoji="0" sz="1400" b="0" i="0" strike="noStrike" kern="1200" cap="none" spc="0" normalizeH="0" baseline="0" noProof="0" dirty="0">
              <a:ln>
                <a:noFill/>
              </a:ln>
              <a:solidFill>
                <a:prstClr val="black"/>
              </a:solidFill>
              <a:effectLst/>
              <a:uLnTx/>
              <a:uFillTx/>
              <a:latin typeface="Calibri"/>
              <a:cs typeface="Calibri"/>
            </a:endParaRPr>
          </a:p>
          <a:p>
            <a:pPr marR="0" lvl="0" algn="l" defTabSz="914400" rtl="0" eaLnBrk="1" fontAlgn="auto" latinLnBrk="0" hangingPunct="1">
              <a:spcBef>
                <a:spcPts val="600"/>
              </a:spcBef>
              <a:spcAft>
                <a:spcPts val="0"/>
              </a:spcAft>
              <a:buClrTx/>
              <a:buSzTx/>
              <a:defRPr/>
            </a:pPr>
            <a:r>
              <a:rPr kumimoji="0" sz="1400" b="1" i="0" strike="noStrike" kern="1200" cap="none" spc="-5" normalizeH="0" baseline="0" noProof="0" dirty="0" smtClean="0">
                <a:ln>
                  <a:noFill/>
                </a:ln>
                <a:solidFill>
                  <a:prstClr val="black"/>
                </a:solidFill>
                <a:effectLst/>
                <a:uLnTx/>
                <a:uFill>
                  <a:solidFill>
                    <a:srgbClr val="000000"/>
                  </a:solidFill>
                </a:uFill>
                <a:latin typeface="Calibri"/>
                <a:cs typeface="Calibri"/>
              </a:rPr>
              <a:t>A.27</a:t>
            </a:r>
            <a:r>
              <a:rPr kumimoji="0" sz="1400" b="1" i="0" strike="noStrike" kern="1200" cap="none" spc="-5" normalizeH="0" baseline="0" noProof="0" dirty="0">
                <a:ln>
                  <a:noFill/>
                </a:ln>
                <a:solidFill>
                  <a:prstClr val="black"/>
                </a:solidFill>
                <a:effectLst/>
                <a:uLnTx/>
                <a:uFill>
                  <a:solidFill>
                    <a:srgbClr val="000000"/>
                  </a:solidFill>
                </a:uFill>
                <a:latin typeface="Calibri"/>
                <a:cs typeface="Calibri"/>
              </a:rPr>
              <a:t>. Employment</a:t>
            </a:r>
            <a:r>
              <a:rPr kumimoji="0" sz="1400" b="1" i="0" strike="noStrike" kern="1200" cap="none" spc="30" normalizeH="0" baseline="0" noProof="0" dirty="0">
                <a:ln>
                  <a:noFill/>
                </a:ln>
                <a:solidFill>
                  <a:prstClr val="black"/>
                </a:solidFill>
                <a:effectLst/>
                <a:uLnTx/>
                <a:uFill>
                  <a:solidFill>
                    <a:srgbClr val="000000"/>
                  </a:solidFill>
                </a:uFill>
                <a:latin typeface="Calibri"/>
                <a:cs typeface="Calibri"/>
              </a:rPr>
              <a:t> </a:t>
            </a:r>
            <a:r>
              <a:rPr kumimoji="0" sz="1400" b="1" i="0" strike="noStrike" kern="1200" cap="none" spc="-10" normalizeH="0" baseline="0" noProof="0" dirty="0">
                <a:ln>
                  <a:noFill/>
                </a:ln>
                <a:solidFill>
                  <a:prstClr val="black"/>
                </a:solidFill>
                <a:effectLst/>
                <a:uLnTx/>
                <a:uFill>
                  <a:solidFill>
                    <a:srgbClr val="000000"/>
                  </a:solidFill>
                </a:uFill>
                <a:latin typeface="Calibri"/>
                <a:cs typeface="Calibri"/>
              </a:rPr>
              <a:t>Relationship</a:t>
            </a:r>
            <a:endParaRPr kumimoji="0" sz="1400" b="0" i="0" strike="noStrike" kern="1200" cap="none" spc="0" normalizeH="0" baseline="0" noProof="0" dirty="0">
              <a:ln>
                <a:noFill/>
              </a:ln>
              <a:solidFill>
                <a:prstClr val="black"/>
              </a:solidFill>
              <a:effectLst/>
              <a:uLnTx/>
              <a:uFillTx/>
              <a:latin typeface="Calibri"/>
              <a:cs typeface="Calibri"/>
            </a:endParaRPr>
          </a:p>
          <a:p>
            <a:pPr marL="346075" marR="5969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b="0" i="0" strike="noStrike" kern="1200" cap="none" spc="-5" normalizeH="0" baseline="0" noProof="0" dirty="0">
                <a:ln>
                  <a:noFill/>
                </a:ln>
                <a:solidFill>
                  <a:prstClr val="black"/>
                </a:solidFill>
                <a:effectLst/>
                <a:uLnTx/>
                <a:uFillTx/>
                <a:latin typeface="Calibri"/>
                <a:cs typeface="Calibri"/>
              </a:rPr>
              <a:t>The </a:t>
            </a:r>
            <a:r>
              <a:rPr kumimoji="0" lang="en-US" sz="1400" b="0" i="0" strike="noStrike" kern="1200" cap="none" spc="-10" normalizeH="0" baseline="0" noProof="0" dirty="0" smtClean="0">
                <a:ln>
                  <a:noFill/>
                </a:ln>
                <a:solidFill>
                  <a:prstClr val="black"/>
                </a:solidFill>
                <a:effectLst/>
                <a:uLnTx/>
                <a:uFillTx/>
                <a:latin typeface="Calibri"/>
                <a:cs typeface="Calibri"/>
              </a:rPr>
              <a:t>contract</a:t>
            </a:r>
            <a:r>
              <a:rPr kumimoji="0" sz="1400" b="0" i="0" strike="noStrike" kern="1200" cap="none" spc="-10"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does not </a:t>
            </a:r>
            <a:r>
              <a:rPr kumimoji="0" sz="1400" b="0" i="0" strike="noStrike" kern="1200" cap="none" spc="-10" normalizeH="0" baseline="0" noProof="0" dirty="0">
                <a:ln>
                  <a:noFill/>
                </a:ln>
                <a:solidFill>
                  <a:prstClr val="black"/>
                </a:solidFill>
                <a:effectLst/>
                <a:uLnTx/>
                <a:uFillTx/>
                <a:latin typeface="Calibri"/>
                <a:cs typeface="Calibri"/>
              </a:rPr>
              <a:t>create </a:t>
            </a:r>
            <a:r>
              <a:rPr kumimoji="0" sz="1400" b="0" i="0" strike="noStrike" kern="1200" cap="none" spc="0" normalizeH="0" baseline="0" noProof="0" dirty="0">
                <a:ln>
                  <a:noFill/>
                </a:ln>
                <a:solidFill>
                  <a:prstClr val="black"/>
                </a:solidFill>
                <a:effectLst/>
                <a:uLnTx/>
                <a:uFillTx/>
                <a:latin typeface="Calibri"/>
                <a:cs typeface="Calibri"/>
              </a:rPr>
              <a:t>an </a:t>
            </a:r>
            <a:r>
              <a:rPr kumimoji="0" sz="1400" b="0" i="0" strike="noStrike" kern="1200" cap="none" spc="-5" normalizeH="0" baseline="0" noProof="0" dirty="0">
                <a:ln>
                  <a:noFill/>
                </a:ln>
                <a:solidFill>
                  <a:prstClr val="black"/>
                </a:solidFill>
                <a:effectLst/>
                <a:uLnTx/>
                <a:uFillTx/>
                <a:latin typeface="Calibri"/>
                <a:cs typeface="Calibri"/>
              </a:rPr>
              <a:t>employment relationship. Individuals performing services </a:t>
            </a:r>
            <a:r>
              <a:rPr kumimoji="0" sz="1400" b="0" i="0" strike="noStrike" kern="1200" cap="none" spc="-10" normalizeH="0" baseline="0" noProof="0" dirty="0">
                <a:ln>
                  <a:noFill/>
                </a:ln>
                <a:solidFill>
                  <a:prstClr val="black"/>
                </a:solidFill>
                <a:effectLst/>
                <a:uLnTx/>
                <a:uFillTx/>
                <a:latin typeface="Calibri"/>
                <a:cs typeface="Calibri"/>
              </a:rPr>
              <a:t>required </a:t>
            </a:r>
            <a:r>
              <a:rPr kumimoji="0" sz="1400" b="0" i="0" strike="noStrike" kern="1200" cap="none" spc="-5" normalizeH="0" baseline="0" noProof="0" dirty="0">
                <a:ln>
                  <a:noFill/>
                </a:ln>
                <a:solidFill>
                  <a:prstClr val="black"/>
                </a:solidFill>
                <a:effectLst/>
                <a:uLnTx/>
                <a:uFillTx/>
                <a:latin typeface="Calibri"/>
                <a:cs typeface="Calibri"/>
              </a:rPr>
              <a:t>by </a:t>
            </a:r>
            <a:r>
              <a:rPr kumimoji="0" sz="1400" b="0" i="0" strike="noStrike" kern="1200" cap="none" spc="0" normalizeH="0" baseline="0" noProof="0" dirty="0">
                <a:ln>
                  <a:noFill/>
                </a:ln>
                <a:solidFill>
                  <a:prstClr val="black"/>
                </a:solidFill>
                <a:effectLst/>
                <a:uLnTx/>
                <a:uFillTx/>
                <a:latin typeface="Calibri"/>
                <a:cs typeface="Calibri"/>
              </a:rPr>
              <a:t>this </a:t>
            </a:r>
            <a:r>
              <a:rPr kumimoji="0" lang="en-US" sz="1400" b="0" i="0" strike="noStrike" kern="1200" cap="none" spc="-10" normalizeH="0" baseline="0" noProof="0" dirty="0" smtClean="0">
                <a:ln>
                  <a:noFill/>
                </a:ln>
                <a:solidFill>
                  <a:prstClr val="black"/>
                </a:solidFill>
                <a:effectLst/>
                <a:uLnTx/>
                <a:uFillTx/>
                <a:latin typeface="Calibri"/>
                <a:cs typeface="Calibri"/>
              </a:rPr>
              <a:t>contract</a:t>
            </a:r>
            <a:r>
              <a:rPr kumimoji="0" sz="1400" b="0" i="0" strike="noStrike" kern="1200" cap="none" spc="-10" normalizeH="0" baseline="0" noProof="0" dirty="0" smtClean="0">
                <a:ln>
                  <a:noFill/>
                </a:ln>
                <a:solidFill>
                  <a:prstClr val="black"/>
                </a:solidFill>
                <a:effectLst/>
                <a:uLnTx/>
                <a:uFillTx/>
                <a:latin typeface="Calibri"/>
                <a:cs typeface="Calibri"/>
              </a:rPr>
              <a:t> </a:t>
            </a:r>
            <a:r>
              <a:rPr kumimoji="0" sz="1400" b="0" i="0" strike="noStrike" kern="1200" cap="none" spc="-10" normalizeH="0" baseline="0" noProof="0" dirty="0">
                <a:ln>
                  <a:noFill/>
                </a:ln>
                <a:solidFill>
                  <a:prstClr val="black"/>
                </a:solidFill>
                <a:effectLst/>
                <a:uLnTx/>
                <a:uFillTx/>
                <a:latin typeface="Calibri"/>
                <a:cs typeface="Calibri"/>
              </a:rPr>
              <a:t>are </a:t>
            </a:r>
            <a:r>
              <a:rPr kumimoji="0" sz="1400" b="0" i="0" strike="noStrike" kern="1200" cap="none" spc="-5" normalizeH="0" baseline="0" noProof="0" dirty="0" smtClean="0">
                <a:ln>
                  <a:noFill/>
                </a:ln>
                <a:solidFill>
                  <a:prstClr val="black"/>
                </a:solidFill>
                <a:effectLst/>
                <a:uLnTx/>
                <a:uFillTx/>
                <a:latin typeface="Calibri"/>
                <a:cs typeface="Calibri"/>
              </a:rPr>
              <a:t>not</a:t>
            </a:r>
            <a:r>
              <a:rPr kumimoji="0" lang="en-US" sz="1400" b="0" i="0" strike="noStrike" kern="1200" cap="none" spc="-5"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smtClean="0">
                <a:ln>
                  <a:noFill/>
                </a:ln>
                <a:solidFill>
                  <a:prstClr val="black"/>
                </a:solidFill>
                <a:effectLst/>
                <a:uLnTx/>
                <a:uFillTx/>
                <a:latin typeface="Calibri"/>
                <a:cs typeface="Calibri"/>
              </a:rPr>
              <a:t>employees </a:t>
            </a:r>
            <a:r>
              <a:rPr kumimoji="0" sz="1400" b="0" i="0" strike="noStrike" kern="1200" cap="none" spc="-5" normalizeH="0" baseline="0" noProof="0" dirty="0">
                <a:ln>
                  <a:noFill/>
                </a:ln>
                <a:solidFill>
                  <a:prstClr val="black"/>
                </a:solidFill>
                <a:effectLst/>
                <a:uLnTx/>
                <a:uFillTx/>
                <a:latin typeface="Calibri"/>
                <a:cs typeface="Calibri"/>
              </a:rPr>
              <a:t>of </a:t>
            </a:r>
            <a:r>
              <a:rPr kumimoji="0" sz="1400" b="0" i="0" strike="noStrike" kern="1200" cap="none" spc="0" normalizeH="0" baseline="0" noProof="0" dirty="0">
                <a:ln>
                  <a:noFill/>
                </a:ln>
                <a:solidFill>
                  <a:prstClr val="black"/>
                </a:solidFill>
                <a:effectLst/>
                <a:uLnTx/>
                <a:uFillTx/>
                <a:latin typeface="Calibri"/>
                <a:cs typeface="Calibri"/>
              </a:rPr>
              <a:t>the </a:t>
            </a:r>
            <a:r>
              <a:rPr kumimoji="0" lang="en-US" sz="1400" b="0" i="0" strike="noStrike" kern="1200" cap="none" spc="-10" normalizeH="0" baseline="0" noProof="0" dirty="0" smtClean="0">
                <a:ln>
                  <a:noFill/>
                </a:ln>
                <a:solidFill>
                  <a:prstClr val="black"/>
                </a:solidFill>
                <a:effectLst/>
                <a:uLnTx/>
                <a:uFillTx/>
                <a:latin typeface="Calibri"/>
                <a:cs typeface="Calibri"/>
              </a:rPr>
              <a:t>state</a:t>
            </a:r>
            <a:r>
              <a:rPr kumimoji="0" sz="1400" b="0" i="0" strike="noStrike" kern="1200" cap="none" spc="-10"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of Oklahoma or </a:t>
            </a:r>
            <a:r>
              <a:rPr kumimoji="0" sz="1400" b="0" i="0" strike="noStrike" kern="1200" cap="none" spc="0" normalizeH="0" baseline="0" noProof="0" dirty="0">
                <a:ln>
                  <a:noFill/>
                </a:ln>
                <a:solidFill>
                  <a:prstClr val="black"/>
                </a:solidFill>
                <a:effectLst/>
                <a:uLnTx/>
                <a:uFillTx/>
                <a:latin typeface="Calibri"/>
                <a:cs typeface="Calibri"/>
              </a:rPr>
              <a:t>the </a:t>
            </a:r>
            <a:r>
              <a:rPr kumimoji="0" sz="1400" b="0" i="0" strike="noStrike" kern="1200" cap="none" spc="-5" normalizeH="0" baseline="0" noProof="0" dirty="0">
                <a:ln>
                  <a:noFill/>
                </a:ln>
                <a:solidFill>
                  <a:prstClr val="black"/>
                </a:solidFill>
                <a:effectLst/>
                <a:uLnTx/>
                <a:uFillTx/>
                <a:latin typeface="Calibri"/>
                <a:cs typeface="Calibri"/>
              </a:rPr>
              <a:t>procuring </a:t>
            </a:r>
            <a:r>
              <a:rPr kumimoji="0" sz="1400" b="0" i="0" strike="noStrike" kern="1200" cap="none" spc="-15" normalizeH="0" baseline="0" noProof="0" dirty="0">
                <a:ln>
                  <a:noFill/>
                </a:ln>
                <a:solidFill>
                  <a:prstClr val="black"/>
                </a:solidFill>
                <a:effectLst/>
                <a:uLnTx/>
                <a:uFillTx/>
                <a:latin typeface="Calibri"/>
                <a:cs typeface="Calibri"/>
              </a:rPr>
              <a:t>agency. </a:t>
            </a:r>
            <a:r>
              <a:rPr kumimoji="0" sz="1400" b="0" i="0" strike="noStrike" kern="1200" cap="none" spc="-5" normalizeH="0" baseline="0" noProof="0" dirty="0">
                <a:ln>
                  <a:noFill/>
                </a:ln>
                <a:solidFill>
                  <a:prstClr val="black"/>
                </a:solidFill>
                <a:effectLst/>
                <a:uLnTx/>
                <a:uFillTx/>
                <a:latin typeface="Calibri"/>
                <a:cs typeface="Calibri"/>
              </a:rPr>
              <a:t>The supplier's employees shall not be considered </a:t>
            </a:r>
            <a:r>
              <a:rPr kumimoji="0" sz="1400" b="0" i="0" strike="noStrike" kern="1200" cap="none" spc="-5" normalizeH="0" baseline="0" noProof="0" dirty="0" smtClean="0">
                <a:ln>
                  <a:noFill/>
                </a:ln>
                <a:solidFill>
                  <a:prstClr val="black"/>
                </a:solidFill>
                <a:effectLst/>
                <a:uLnTx/>
                <a:uFillTx/>
                <a:latin typeface="Calibri"/>
                <a:cs typeface="Calibri"/>
              </a:rPr>
              <a:t>employees</a:t>
            </a:r>
            <a:r>
              <a:rPr kumimoji="0" lang="en-US" sz="1400" b="0" i="0" strike="noStrike" kern="1200" cap="none" spc="-5"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smtClean="0">
                <a:ln>
                  <a:noFill/>
                </a:ln>
                <a:solidFill>
                  <a:prstClr val="black"/>
                </a:solidFill>
                <a:effectLst/>
                <a:uLnTx/>
                <a:uFillTx/>
                <a:latin typeface="Calibri"/>
                <a:cs typeface="Calibri"/>
              </a:rPr>
              <a:t>of </a:t>
            </a:r>
            <a:r>
              <a:rPr kumimoji="0" sz="1400" b="0" i="0" strike="noStrike" kern="1200" cap="none" spc="-5" normalizeH="0" baseline="0" noProof="0" dirty="0">
                <a:ln>
                  <a:noFill/>
                </a:ln>
                <a:solidFill>
                  <a:prstClr val="black"/>
                </a:solidFill>
                <a:effectLst/>
                <a:uLnTx/>
                <a:uFillTx/>
                <a:latin typeface="Calibri"/>
                <a:cs typeface="Calibri"/>
              </a:rPr>
              <a:t>the </a:t>
            </a:r>
            <a:r>
              <a:rPr kumimoji="0" lang="en-US" sz="1400" b="0" i="0" strike="noStrike" kern="1200" cap="none" spc="-10" normalizeH="0" baseline="0" noProof="0" dirty="0" smtClean="0">
                <a:ln>
                  <a:noFill/>
                </a:ln>
                <a:solidFill>
                  <a:prstClr val="black"/>
                </a:solidFill>
                <a:effectLst/>
                <a:uLnTx/>
                <a:uFillTx/>
                <a:latin typeface="Calibri"/>
                <a:cs typeface="Calibri"/>
              </a:rPr>
              <a:t>state</a:t>
            </a:r>
            <a:r>
              <a:rPr kumimoji="0" sz="1400" b="0" i="0" strike="noStrike" kern="1200" cap="none" spc="-10"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of Oklahoma nor of the procuring agency </a:t>
            </a:r>
            <a:r>
              <a:rPr kumimoji="0" sz="1400" b="0" i="0" strike="noStrike" kern="1200" cap="none" spc="-10" normalizeH="0" baseline="0" noProof="0" dirty="0">
                <a:ln>
                  <a:noFill/>
                </a:ln>
                <a:solidFill>
                  <a:prstClr val="black"/>
                </a:solidFill>
                <a:effectLst/>
                <a:uLnTx/>
                <a:uFillTx/>
                <a:latin typeface="Calibri"/>
                <a:cs typeface="Calibri"/>
              </a:rPr>
              <a:t>for any </a:t>
            </a:r>
            <a:r>
              <a:rPr kumimoji="0" sz="1400" b="0" i="0" strike="noStrike" kern="1200" cap="none" spc="-5" normalizeH="0" baseline="0" noProof="0" dirty="0">
                <a:ln>
                  <a:noFill/>
                </a:ln>
                <a:solidFill>
                  <a:prstClr val="black"/>
                </a:solidFill>
                <a:effectLst/>
                <a:uLnTx/>
                <a:uFillTx/>
                <a:latin typeface="Calibri"/>
                <a:cs typeface="Calibri"/>
              </a:rPr>
              <a:t>purpose, </a:t>
            </a:r>
            <a:r>
              <a:rPr kumimoji="0" sz="1400" b="0" i="0" strike="noStrike" kern="1200" cap="none" spc="0" normalizeH="0" baseline="0" noProof="0" dirty="0">
                <a:ln>
                  <a:noFill/>
                </a:ln>
                <a:solidFill>
                  <a:prstClr val="black"/>
                </a:solidFill>
                <a:effectLst/>
                <a:uLnTx/>
                <a:uFillTx/>
                <a:latin typeface="Calibri"/>
                <a:cs typeface="Calibri"/>
              </a:rPr>
              <a:t>and </a:t>
            </a:r>
            <a:r>
              <a:rPr kumimoji="0" sz="1400" b="0" i="0" strike="noStrike" kern="1200" cap="none" spc="-5" normalizeH="0" baseline="0" noProof="0" dirty="0">
                <a:ln>
                  <a:noFill/>
                </a:ln>
                <a:solidFill>
                  <a:prstClr val="black"/>
                </a:solidFill>
                <a:effectLst/>
                <a:uLnTx/>
                <a:uFillTx/>
                <a:latin typeface="Calibri"/>
                <a:cs typeface="Calibri"/>
              </a:rPr>
              <a:t>accordingly shall not be eligible </a:t>
            </a:r>
            <a:r>
              <a:rPr kumimoji="0" sz="1400" b="0" i="0" strike="noStrike" kern="1200" cap="none" spc="-10" normalizeH="0" baseline="0" noProof="0" dirty="0">
                <a:ln>
                  <a:noFill/>
                </a:ln>
                <a:solidFill>
                  <a:prstClr val="black"/>
                </a:solidFill>
                <a:effectLst/>
                <a:uLnTx/>
                <a:uFillTx/>
                <a:latin typeface="Calibri"/>
                <a:cs typeface="Calibri"/>
              </a:rPr>
              <a:t>for </a:t>
            </a:r>
            <a:r>
              <a:rPr kumimoji="0" sz="1400" b="0" i="0" strike="noStrike" kern="1200" cap="none" spc="-5" normalizeH="0" baseline="0" noProof="0" dirty="0">
                <a:ln>
                  <a:noFill/>
                </a:ln>
                <a:solidFill>
                  <a:prstClr val="black"/>
                </a:solidFill>
                <a:effectLst/>
                <a:uLnTx/>
                <a:uFillTx/>
                <a:latin typeface="Calibri"/>
                <a:cs typeface="Calibri"/>
              </a:rPr>
              <a:t>rights </a:t>
            </a:r>
            <a:r>
              <a:rPr kumimoji="0" sz="1400" b="0" i="0" strike="noStrike" kern="1200" cap="none" spc="-5" normalizeH="0" baseline="0" noProof="0" dirty="0" smtClean="0">
                <a:ln>
                  <a:noFill/>
                </a:ln>
                <a:solidFill>
                  <a:prstClr val="black"/>
                </a:solidFill>
                <a:effectLst/>
                <a:uLnTx/>
                <a:uFillTx/>
                <a:latin typeface="Calibri"/>
                <a:cs typeface="Calibri"/>
              </a:rPr>
              <a:t>or</a:t>
            </a:r>
            <a:r>
              <a:rPr kumimoji="0" lang="en-US" sz="1400" b="0" i="0" strike="noStrike" kern="1200" cap="none" spc="-5" normalizeH="0" baseline="0" noProof="0" dirty="0" smtClean="0">
                <a:ln>
                  <a:noFill/>
                </a:ln>
                <a:solidFill>
                  <a:prstClr val="black"/>
                </a:solidFill>
                <a:effectLst/>
                <a:uLnTx/>
                <a:uFillTx/>
                <a:latin typeface="Calibri"/>
                <a:cs typeface="Calibri"/>
              </a:rPr>
              <a:t> </a:t>
            </a:r>
            <a:r>
              <a:rPr kumimoji="0" sz="1400" b="0" i="0" strike="noStrike" kern="1200" cap="none" spc="-5" normalizeH="0" baseline="0" noProof="0" dirty="0" smtClean="0">
                <a:ln>
                  <a:noFill/>
                </a:ln>
                <a:solidFill>
                  <a:prstClr val="black"/>
                </a:solidFill>
                <a:effectLst/>
                <a:uLnTx/>
                <a:uFillTx/>
                <a:latin typeface="Calibri"/>
                <a:cs typeface="Calibri"/>
              </a:rPr>
              <a:t>benefits </a:t>
            </a:r>
            <a:r>
              <a:rPr kumimoji="0" sz="1400" b="0" i="0" strike="noStrike" kern="1200" cap="none" spc="-5" normalizeH="0" baseline="0" noProof="0" dirty="0">
                <a:ln>
                  <a:noFill/>
                </a:ln>
                <a:solidFill>
                  <a:prstClr val="black"/>
                </a:solidFill>
                <a:effectLst/>
                <a:uLnTx/>
                <a:uFillTx/>
                <a:latin typeface="Calibri"/>
                <a:cs typeface="Calibri"/>
              </a:rPr>
              <a:t>accruing </a:t>
            </a:r>
            <a:r>
              <a:rPr kumimoji="0" sz="1400" b="0" i="0" strike="noStrike" kern="1200" cap="none" spc="-10" normalizeH="0" baseline="0" noProof="0" dirty="0">
                <a:ln>
                  <a:noFill/>
                </a:ln>
                <a:solidFill>
                  <a:prstClr val="black"/>
                </a:solidFill>
                <a:effectLst/>
                <a:uLnTx/>
                <a:uFillTx/>
                <a:latin typeface="Calibri"/>
                <a:cs typeface="Calibri"/>
              </a:rPr>
              <a:t>to </a:t>
            </a:r>
            <a:r>
              <a:rPr kumimoji="0" sz="1400" b="0" i="0" strike="noStrike" kern="1200" cap="none" spc="-15" normalizeH="0" baseline="0" noProof="0" dirty="0">
                <a:ln>
                  <a:noFill/>
                </a:ln>
                <a:solidFill>
                  <a:prstClr val="black"/>
                </a:solidFill>
                <a:effectLst/>
                <a:uLnTx/>
                <a:uFillTx/>
                <a:latin typeface="Calibri"/>
                <a:cs typeface="Calibri"/>
              </a:rPr>
              <a:t>state</a:t>
            </a:r>
            <a:r>
              <a:rPr kumimoji="0" sz="1400" b="0" i="0" strike="noStrike" kern="1200" cap="none" spc="0" normalizeH="0" baseline="0" noProof="0" dirty="0">
                <a:ln>
                  <a:noFill/>
                </a:ln>
                <a:solidFill>
                  <a:prstClr val="black"/>
                </a:solidFill>
                <a:effectLst/>
                <a:uLnTx/>
                <a:uFillTx/>
                <a:latin typeface="Calibri"/>
                <a:cs typeface="Calibri"/>
              </a:rPr>
              <a:t> </a:t>
            </a:r>
            <a:r>
              <a:rPr kumimoji="0" sz="1400" b="0" i="0" strike="noStrike" kern="1200" cap="none" spc="-5" normalizeH="0" baseline="0" noProof="0" dirty="0">
                <a:ln>
                  <a:noFill/>
                </a:ln>
                <a:solidFill>
                  <a:prstClr val="black"/>
                </a:solidFill>
                <a:effectLst/>
                <a:uLnTx/>
                <a:uFillTx/>
                <a:latin typeface="Calibri"/>
                <a:cs typeface="Calibri"/>
              </a:rPr>
              <a:t>employees.</a:t>
            </a:r>
            <a:endParaRPr kumimoji="0" sz="1400" b="0" i="0" strike="noStrike" kern="1200" cap="none" spc="0" normalizeH="0" baseline="0" noProof="0" dirty="0">
              <a:ln>
                <a:noFill/>
              </a:ln>
              <a:solidFill>
                <a:prstClr val="black"/>
              </a:solidFill>
              <a:effectLst/>
              <a:uLnTx/>
              <a:uFillTx/>
              <a:latin typeface="Calibri"/>
              <a:cs typeface="Calibri"/>
            </a:endParaRPr>
          </a:p>
          <a:p>
            <a:pPr marR="0" lvl="0" algn="l" defTabSz="914400" rtl="0" eaLnBrk="1" fontAlgn="auto" latinLnBrk="0" hangingPunct="1">
              <a:spcBef>
                <a:spcPts val="600"/>
              </a:spcBef>
              <a:spcAft>
                <a:spcPts val="0"/>
              </a:spcAft>
              <a:buClrTx/>
              <a:buSzTx/>
              <a:defRPr/>
            </a:pPr>
            <a:r>
              <a:rPr kumimoji="0" sz="1400" b="1" i="0" strike="noStrike" kern="1200" cap="none" spc="-5" normalizeH="0" baseline="0" noProof="0" dirty="0" smtClean="0">
                <a:ln>
                  <a:noFill/>
                </a:ln>
                <a:solidFill>
                  <a:prstClr val="black"/>
                </a:solidFill>
                <a:effectLst/>
                <a:uLnTx/>
                <a:uFill>
                  <a:solidFill>
                    <a:srgbClr val="000000"/>
                  </a:solidFill>
                </a:uFill>
                <a:latin typeface="Calibri"/>
                <a:cs typeface="Calibri"/>
              </a:rPr>
              <a:t>A.28</a:t>
            </a:r>
            <a:r>
              <a:rPr kumimoji="0" sz="1400" b="1" i="0" strike="noStrike" kern="1200" cap="none" spc="-5" normalizeH="0" baseline="0" noProof="0" dirty="0">
                <a:ln>
                  <a:noFill/>
                </a:ln>
                <a:solidFill>
                  <a:prstClr val="black"/>
                </a:solidFill>
                <a:effectLst/>
                <a:uLnTx/>
                <a:uFill>
                  <a:solidFill>
                    <a:srgbClr val="000000"/>
                  </a:solidFill>
                </a:uFill>
                <a:latin typeface="Calibri"/>
                <a:cs typeface="Calibri"/>
              </a:rPr>
              <a:t>. Compliance with the Oklahoma </a:t>
            </a:r>
            <a:r>
              <a:rPr kumimoji="0" sz="1400" b="1" i="0" strike="noStrike" kern="1200" cap="none" spc="-20" normalizeH="0" baseline="0" noProof="0" dirty="0">
                <a:ln>
                  <a:noFill/>
                </a:ln>
                <a:solidFill>
                  <a:prstClr val="black"/>
                </a:solidFill>
                <a:effectLst/>
                <a:uLnTx/>
                <a:uFill>
                  <a:solidFill>
                    <a:srgbClr val="000000"/>
                  </a:solidFill>
                </a:uFill>
                <a:latin typeface="Calibri"/>
                <a:cs typeface="Calibri"/>
              </a:rPr>
              <a:t>Taxpayer </a:t>
            </a:r>
            <a:r>
              <a:rPr kumimoji="0" sz="1400" b="1" i="0" strike="noStrike" kern="1200" cap="none" spc="-5" normalizeH="0" baseline="0" noProof="0" dirty="0">
                <a:ln>
                  <a:noFill/>
                </a:ln>
                <a:solidFill>
                  <a:prstClr val="black"/>
                </a:solidFill>
                <a:effectLst/>
                <a:uLnTx/>
                <a:uFill>
                  <a:solidFill>
                    <a:srgbClr val="000000"/>
                  </a:solidFill>
                </a:uFill>
                <a:latin typeface="Calibri"/>
                <a:cs typeface="Calibri"/>
              </a:rPr>
              <a:t>and </a:t>
            </a:r>
            <a:r>
              <a:rPr kumimoji="0" sz="1400" b="1" i="0" strike="noStrike" kern="1200" cap="none" spc="-10" normalizeH="0" baseline="0" noProof="0" dirty="0">
                <a:ln>
                  <a:noFill/>
                </a:ln>
                <a:solidFill>
                  <a:prstClr val="black"/>
                </a:solidFill>
                <a:effectLst/>
                <a:uLnTx/>
                <a:uFill>
                  <a:solidFill>
                    <a:srgbClr val="000000"/>
                  </a:solidFill>
                </a:uFill>
                <a:latin typeface="Calibri"/>
                <a:cs typeface="Calibri"/>
              </a:rPr>
              <a:t>Citizen </a:t>
            </a:r>
            <a:r>
              <a:rPr kumimoji="0" sz="1400" b="1" i="0" strike="noStrike" kern="1200" cap="none" spc="-5" normalizeH="0" baseline="0" noProof="0" dirty="0">
                <a:ln>
                  <a:noFill/>
                </a:ln>
                <a:solidFill>
                  <a:prstClr val="black"/>
                </a:solidFill>
                <a:effectLst/>
                <a:uLnTx/>
                <a:uFill>
                  <a:solidFill>
                    <a:srgbClr val="000000"/>
                  </a:solidFill>
                </a:uFill>
                <a:latin typeface="Calibri"/>
                <a:cs typeface="Calibri"/>
              </a:rPr>
              <a:t>Protection Act </a:t>
            </a:r>
            <a:r>
              <a:rPr kumimoji="0" sz="1400" b="1" i="0" strike="noStrike" kern="1200" cap="none" spc="0" normalizeH="0" baseline="0" noProof="0" dirty="0">
                <a:ln>
                  <a:noFill/>
                </a:ln>
                <a:solidFill>
                  <a:prstClr val="black"/>
                </a:solidFill>
                <a:effectLst/>
                <a:uLnTx/>
                <a:uFill>
                  <a:solidFill>
                    <a:srgbClr val="000000"/>
                  </a:solidFill>
                </a:uFill>
                <a:latin typeface="Calibri"/>
                <a:cs typeface="Calibri"/>
              </a:rPr>
              <a:t>of</a:t>
            </a:r>
            <a:r>
              <a:rPr kumimoji="0" sz="1400" b="1" i="0" strike="noStrike" kern="1200" cap="none" spc="150" normalizeH="0" baseline="0" noProof="0" dirty="0">
                <a:ln>
                  <a:noFill/>
                </a:ln>
                <a:solidFill>
                  <a:prstClr val="black"/>
                </a:solidFill>
                <a:effectLst/>
                <a:uLnTx/>
                <a:uFill>
                  <a:solidFill>
                    <a:srgbClr val="000000"/>
                  </a:solidFill>
                </a:uFill>
                <a:latin typeface="Calibri"/>
                <a:cs typeface="Calibri"/>
              </a:rPr>
              <a:t> </a:t>
            </a:r>
            <a:r>
              <a:rPr kumimoji="0" sz="1400" b="1" i="0" strike="noStrike" kern="1200" cap="none" spc="-5" normalizeH="0" baseline="0" noProof="0" dirty="0">
                <a:ln>
                  <a:noFill/>
                </a:ln>
                <a:solidFill>
                  <a:prstClr val="black"/>
                </a:solidFill>
                <a:effectLst/>
                <a:uLnTx/>
                <a:uFill>
                  <a:solidFill>
                    <a:srgbClr val="000000"/>
                  </a:solidFill>
                </a:uFill>
                <a:latin typeface="Calibri"/>
                <a:cs typeface="Calibri"/>
              </a:rPr>
              <a:t>2007</a:t>
            </a:r>
            <a:endParaRPr kumimoji="0" sz="1400" b="0" i="0"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b="0" i="0" u="none" strike="noStrike" kern="1200" cap="none" spc="-10" normalizeH="0" baseline="0" noProof="0" dirty="0">
                <a:ln>
                  <a:noFill/>
                </a:ln>
                <a:solidFill>
                  <a:prstClr val="black"/>
                </a:solidFill>
                <a:effectLst/>
                <a:uLnTx/>
                <a:uFillTx/>
                <a:latin typeface="Calibri"/>
                <a:cs typeface="Calibri"/>
              </a:rPr>
              <a:t>By </a:t>
            </a:r>
            <a:r>
              <a:rPr kumimoji="0" sz="1400" b="0" i="0" u="none" strike="noStrike" kern="1200" cap="none" spc="-5" normalizeH="0" baseline="0" noProof="0" dirty="0">
                <a:ln>
                  <a:noFill/>
                </a:ln>
                <a:solidFill>
                  <a:prstClr val="black"/>
                </a:solidFill>
                <a:effectLst/>
                <a:uLnTx/>
                <a:uFillTx/>
                <a:latin typeface="Calibri"/>
                <a:cs typeface="Calibri"/>
              </a:rPr>
              <a:t>submitting </a:t>
            </a:r>
            <a:r>
              <a:rPr kumimoji="0" sz="1400" b="0" i="0" u="none" strike="noStrike" kern="1200" cap="none" spc="0" normalizeH="0" baseline="0" noProof="0" dirty="0">
                <a:ln>
                  <a:noFill/>
                </a:ln>
                <a:solidFill>
                  <a:prstClr val="black"/>
                </a:solidFill>
                <a:effectLst/>
                <a:uLnTx/>
                <a:uFillTx/>
                <a:latin typeface="Calibri"/>
                <a:cs typeface="Calibri"/>
              </a:rPr>
              <a:t>a </a:t>
            </a:r>
            <a:r>
              <a:rPr kumimoji="0" sz="1400" b="0" i="0" u="none" strike="noStrike" kern="1200" cap="none" spc="-5" normalizeH="0" baseline="0" noProof="0" dirty="0">
                <a:ln>
                  <a:noFill/>
                </a:ln>
                <a:solidFill>
                  <a:prstClr val="black"/>
                </a:solidFill>
                <a:effectLst/>
                <a:uLnTx/>
                <a:uFillTx/>
                <a:latin typeface="Calibri"/>
                <a:cs typeface="Calibri"/>
              </a:rPr>
              <a:t>bid </a:t>
            </a:r>
            <a:r>
              <a:rPr kumimoji="0" sz="1400" b="0" i="0" u="none" strike="noStrike" kern="1200" cap="none" spc="-10" normalizeH="0" baseline="0" noProof="0" dirty="0">
                <a:ln>
                  <a:noFill/>
                </a:ln>
                <a:solidFill>
                  <a:prstClr val="black"/>
                </a:solidFill>
                <a:effectLst/>
                <a:uLnTx/>
                <a:uFillTx/>
                <a:latin typeface="Calibri"/>
                <a:cs typeface="Calibri"/>
              </a:rPr>
              <a:t>for </a:t>
            </a:r>
            <a:r>
              <a:rPr kumimoji="0" sz="1400" b="0" i="0" u="none" strike="noStrike" kern="1200" cap="none" spc="-5" normalizeH="0" baseline="0" noProof="0" dirty="0">
                <a:ln>
                  <a:noFill/>
                </a:ln>
                <a:solidFill>
                  <a:prstClr val="black"/>
                </a:solidFill>
                <a:effectLst/>
                <a:uLnTx/>
                <a:uFillTx/>
                <a:latin typeface="Calibri"/>
                <a:cs typeface="Calibri"/>
              </a:rPr>
              <a:t>services, </a:t>
            </a:r>
            <a:r>
              <a:rPr kumimoji="0" sz="1400" b="0" i="0" u="none" strike="noStrike" kern="1200" cap="none" spc="0" normalizeH="0" baseline="0" noProof="0" dirty="0">
                <a:ln>
                  <a:noFill/>
                </a:ln>
                <a:solidFill>
                  <a:prstClr val="black"/>
                </a:solidFill>
                <a:effectLst/>
                <a:uLnTx/>
                <a:uFillTx/>
                <a:latin typeface="Calibri"/>
                <a:cs typeface="Calibri"/>
              </a:rPr>
              <a:t>the </a:t>
            </a:r>
            <a:r>
              <a:rPr kumimoji="0" lang="en-US" sz="1400" b="0" i="0" u="none" strike="noStrike" kern="1200" cap="none" spc="-5" normalizeH="0" baseline="0" noProof="0" dirty="0" smtClean="0">
                <a:ln>
                  <a:noFill/>
                </a:ln>
                <a:solidFill>
                  <a:prstClr val="black"/>
                </a:solidFill>
                <a:effectLst/>
                <a:uLnTx/>
                <a:uFillTx/>
                <a:latin typeface="Calibri"/>
                <a:cs typeface="Calibri"/>
              </a:rPr>
              <a:t>bidder</a:t>
            </a:r>
            <a:r>
              <a:rPr kumimoji="0" sz="1400" b="0" i="0" u="none" strike="noStrike" kern="1200" cap="none" spc="-5" normalizeH="0" baseline="0" noProof="0" dirty="0" smtClean="0">
                <a:ln>
                  <a:noFill/>
                </a:ln>
                <a:solidFill>
                  <a:prstClr val="black"/>
                </a:solidFill>
                <a:effectLst/>
                <a:uLnTx/>
                <a:uFillTx/>
                <a:latin typeface="Calibri"/>
                <a:cs typeface="Calibri"/>
              </a:rPr>
              <a:t> </a:t>
            </a:r>
            <a:r>
              <a:rPr kumimoji="0" sz="1400" b="0" i="0" u="none" strike="noStrike" kern="1200" cap="none" spc="-5" normalizeH="0" baseline="0" noProof="0" dirty="0">
                <a:ln>
                  <a:noFill/>
                </a:ln>
                <a:solidFill>
                  <a:prstClr val="black"/>
                </a:solidFill>
                <a:effectLst/>
                <a:uLnTx/>
                <a:uFillTx/>
                <a:latin typeface="Calibri"/>
                <a:cs typeface="Calibri"/>
              </a:rPr>
              <a:t>certifies that </a:t>
            </a:r>
            <a:r>
              <a:rPr kumimoji="0" sz="1400" b="0" i="0" u="none" strike="noStrike" kern="1200" cap="none" spc="-20" normalizeH="0" baseline="0" noProof="0" dirty="0">
                <a:ln>
                  <a:noFill/>
                </a:ln>
                <a:solidFill>
                  <a:prstClr val="black"/>
                </a:solidFill>
                <a:effectLst/>
                <a:uLnTx/>
                <a:uFillTx/>
                <a:latin typeface="Calibri"/>
                <a:cs typeface="Calibri"/>
              </a:rPr>
              <a:t>they, </a:t>
            </a:r>
            <a:r>
              <a:rPr kumimoji="0" sz="1400" b="0" i="0" u="none" strike="noStrike" kern="1200" cap="none" spc="-5" normalizeH="0" baseline="0" noProof="0" dirty="0">
                <a:ln>
                  <a:noFill/>
                </a:ln>
                <a:solidFill>
                  <a:prstClr val="black"/>
                </a:solidFill>
                <a:effectLst/>
                <a:uLnTx/>
                <a:uFillTx/>
                <a:latin typeface="Calibri"/>
                <a:cs typeface="Calibri"/>
              </a:rPr>
              <a:t>and </a:t>
            </a:r>
            <a:r>
              <a:rPr kumimoji="0" sz="1400" b="0" i="0" u="none" strike="noStrike" kern="1200" cap="none" spc="-10" normalizeH="0" baseline="0" noProof="0" dirty="0">
                <a:ln>
                  <a:noFill/>
                </a:ln>
                <a:solidFill>
                  <a:prstClr val="black"/>
                </a:solidFill>
                <a:effectLst/>
                <a:uLnTx/>
                <a:uFillTx/>
                <a:latin typeface="Calibri"/>
                <a:cs typeface="Calibri"/>
              </a:rPr>
              <a:t>any proposed subcontractors, are </a:t>
            </a:r>
            <a:r>
              <a:rPr kumimoji="0" sz="1400" b="0" i="0" u="none" strike="noStrike" kern="1200" cap="none" spc="0" normalizeH="0" baseline="0" noProof="0" dirty="0">
                <a:ln>
                  <a:noFill/>
                </a:ln>
                <a:solidFill>
                  <a:prstClr val="black"/>
                </a:solidFill>
                <a:effectLst/>
                <a:uLnTx/>
                <a:uFillTx/>
                <a:latin typeface="Calibri"/>
                <a:cs typeface="Calibri"/>
              </a:rPr>
              <a:t>in </a:t>
            </a:r>
            <a:r>
              <a:rPr kumimoji="0" sz="1400" b="0" i="0" u="none" strike="noStrike" kern="1200" cap="none" spc="-5" normalizeH="0" baseline="0" noProof="0" dirty="0">
                <a:ln>
                  <a:noFill/>
                </a:ln>
                <a:solidFill>
                  <a:prstClr val="black"/>
                </a:solidFill>
                <a:effectLst/>
                <a:uLnTx/>
                <a:uFillTx/>
                <a:latin typeface="Calibri"/>
                <a:cs typeface="Calibri"/>
              </a:rPr>
              <a:t>compliance </a:t>
            </a:r>
            <a:r>
              <a:rPr kumimoji="0" sz="1400" b="0" i="0" u="none" strike="noStrike" kern="1200" cap="none" spc="0" normalizeH="0" baseline="0" noProof="0" dirty="0">
                <a:ln>
                  <a:noFill/>
                </a:ln>
                <a:solidFill>
                  <a:prstClr val="black"/>
                </a:solidFill>
                <a:effectLst/>
                <a:uLnTx/>
                <a:uFillTx/>
                <a:latin typeface="Calibri"/>
                <a:cs typeface="Calibri"/>
              </a:rPr>
              <a:t>with</a:t>
            </a:r>
            <a:r>
              <a:rPr kumimoji="0" sz="1400" b="0" i="0" u="none" strike="noStrike" kern="1200" cap="none" spc="135" normalizeH="0" baseline="0" noProof="0" dirty="0">
                <a:ln>
                  <a:noFill/>
                </a:ln>
                <a:solidFill>
                  <a:prstClr val="black"/>
                </a:solidFill>
                <a:effectLst/>
                <a:uLnTx/>
                <a:uFillTx/>
                <a:latin typeface="Calibri"/>
                <a:cs typeface="Calibri"/>
              </a:rPr>
              <a:t> </a:t>
            </a:r>
            <a:r>
              <a:rPr kumimoji="0" sz="1400" b="0" i="0" u="none" strike="noStrike" kern="1200" cap="none" spc="-5" normalizeH="0" baseline="0" noProof="0" dirty="0" smtClean="0">
                <a:ln>
                  <a:noFill/>
                </a:ln>
                <a:solidFill>
                  <a:prstClr val="black"/>
                </a:solidFill>
                <a:effectLst/>
                <a:uLnTx/>
                <a:uFillTx/>
                <a:latin typeface="Calibri"/>
                <a:cs typeface="Calibri"/>
              </a:rPr>
              <a:t>25</a:t>
            </a:r>
            <a:r>
              <a:rPr kumimoji="0" lang="en-US" sz="1400" b="0" i="0" u="none" strike="noStrike" kern="1200" cap="none" spc="-5" normalizeH="0" baseline="0" noProof="0" dirty="0" smtClean="0">
                <a:ln>
                  <a:noFill/>
                </a:ln>
                <a:solidFill>
                  <a:prstClr val="black"/>
                </a:solidFill>
                <a:effectLst/>
                <a:uLnTx/>
                <a:uFillTx/>
                <a:latin typeface="Calibri"/>
                <a:cs typeface="Calibri"/>
              </a:rPr>
              <a:t> </a:t>
            </a:r>
            <a:r>
              <a:rPr kumimoji="0" sz="1400" b="0" i="0" u="none" strike="noStrike" kern="1200" cap="none" spc="-10" normalizeH="0" baseline="0" noProof="0" dirty="0" smtClean="0">
                <a:ln>
                  <a:noFill/>
                </a:ln>
                <a:solidFill>
                  <a:prstClr val="black"/>
                </a:solidFill>
                <a:effectLst/>
                <a:uLnTx/>
                <a:uFillTx/>
                <a:latin typeface="Calibri"/>
                <a:cs typeface="Calibri"/>
              </a:rPr>
              <a:t>O.S</a:t>
            </a:r>
            <a:r>
              <a:rPr kumimoji="0" sz="1400" b="0" i="0" u="none" strike="noStrike" kern="1200" cap="none" spc="-10" normalizeH="0" baseline="0" noProof="0" dirty="0">
                <a:ln>
                  <a:noFill/>
                </a:ln>
                <a:solidFill>
                  <a:prstClr val="black"/>
                </a:solidFill>
                <a:effectLst/>
                <a:uLnTx/>
                <a:uFillTx/>
                <a:latin typeface="Calibri"/>
                <a:cs typeface="Calibri"/>
              </a:rPr>
              <a:t>. </a:t>
            </a:r>
            <a:r>
              <a:rPr kumimoji="0" sz="1400" b="0" i="0" u="none" strike="noStrike" kern="1200" cap="none" spc="-5" normalizeH="0" baseline="0" noProof="0" dirty="0" smtClean="0">
                <a:ln>
                  <a:noFill/>
                </a:ln>
                <a:solidFill>
                  <a:prstClr val="black"/>
                </a:solidFill>
                <a:effectLst/>
                <a:uLnTx/>
                <a:uFillTx/>
                <a:latin typeface="Calibri"/>
                <a:cs typeface="Calibri"/>
              </a:rPr>
              <a:t>§</a:t>
            </a:r>
            <a:r>
              <a:rPr kumimoji="0" lang="en-US" sz="1400" b="0" i="0" u="none" strike="noStrike" kern="1200" cap="none" spc="-5" normalizeH="0" baseline="0" noProof="0" dirty="0" smtClean="0">
                <a:ln>
                  <a:noFill/>
                </a:ln>
                <a:solidFill>
                  <a:prstClr val="black"/>
                </a:solidFill>
                <a:effectLst/>
                <a:uLnTx/>
                <a:uFillTx/>
                <a:latin typeface="Calibri"/>
                <a:cs typeface="Calibri"/>
              </a:rPr>
              <a:t> </a:t>
            </a:r>
            <a:r>
              <a:rPr kumimoji="0" sz="1400" b="0" i="0" u="none" strike="noStrike" kern="1200" cap="none" spc="-5" normalizeH="0" baseline="0" noProof="0" dirty="0" smtClean="0">
                <a:ln>
                  <a:noFill/>
                </a:ln>
                <a:solidFill>
                  <a:prstClr val="black"/>
                </a:solidFill>
                <a:effectLst/>
                <a:uLnTx/>
                <a:uFillTx/>
                <a:latin typeface="Calibri"/>
                <a:cs typeface="Calibri"/>
              </a:rPr>
              <a:t>1313 </a:t>
            </a:r>
            <a:r>
              <a:rPr kumimoji="0" sz="1400" b="0" i="0" u="none" strike="noStrike" kern="1200" cap="none" spc="-5" normalizeH="0" baseline="0" noProof="0" dirty="0">
                <a:ln>
                  <a:noFill/>
                </a:ln>
                <a:solidFill>
                  <a:prstClr val="black"/>
                </a:solidFill>
                <a:effectLst/>
                <a:uLnTx/>
                <a:uFillTx/>
                <a:latin typeface="Calibri"/>
                <a:cs typeface="Calibri"/>
              </a:rPr>
              <a:t>and participate </a:t>
            </a:r>
            <a:r>
              <a:rPr kumimoji="0" sz="1400" b="0" i="0" u="none" strike="noStrike" kern="1200" cap="none" spc="0" normalizeH="0" baseline="0" noProof="0" dirty="0">
                <a:ln>
                  <a:noFill/>
                </a:ln>
                <a:solidFill>
                  <a:prstClr val="black"/>
                </a:solidFill>
                <a:effectLst/>
                <a:uLnTx/>
                <a:uFillTx/>
                <a:latin typeface="Calibri"/>
                <a:cs typeface="Calibri"/>
              </a:rPr>
              <a:t>in the </a:t>
            </a:r>
            <a:r>
              <a:rPr kumimoji="0" sz="1400" b="0" i="0" u="none" strike="noStrike" kern="1200" cap="none" spc="-5" normalizeH="0" baseline="0" noProof="0" dirty="0">
                <a:ln>
                  <a:noFill/>
                </a:ln>
                <a:solidFill>
                  <a:prstClr val="black"/>
                </a:solidFill>
                <a:effectLst/>
                <a:uLnTx/>
                <a:uFillTx/>
                <a:latin typeface="Calibri"/>
                <a:cs typeface="Calibri"/>
              </a:rPr>
              <a:t>Status </a:t>
            </a:r>
            <a:r>
              <a:rPr kumimoji="0" sz="1400" b="0" i="0" u="none" strike="noStrike" kern="1200" cap="none" spc="-10" normalizeH="0" baseline="0" noProof="0" dirty="0">
                <a:ln>
                  <a:noFill/>
                </a:ln>
                <a:solidFill>
                  <a:prstClr val="black"/>
                </a:solidFill>
                <a:effectLst/>
                <a:uLnTx/>
                <a:uFillTx/>
                <a:latin typeface="Calibri"/>
                <a:cs typeface="Calibri"/>
              </a:rPr>
              <a:t>Verification System. </a:t>
            </a:r>
            <a:r>
              <a:rPr kumimoji="0" sz="1400" b="0" i="0" u="none" strike="noStrike" kern="1200" cap="none" spc="-5" normalizeH="0" baseline="0" noProof="0" dirty="0">
                <a:ln>
                  <a:noFill/>
                </a:ln>
                <a:solidFill>
                  <a:prstClr val="black"/>
                </a:solidFill>
                <a:effectLst/>
                <a:uLnTx/>
                <a:uFillTx/>
                <a:latin typeface="Calibri"/>
                <a:cs typeface="Calibri"/>
              </a:rPr>
              <a:t>The Status </a:t>
            </a:r>
            <a:r>
              <a:rPr kumimoji="0" sz="1400" b="0" i="0" u="none" strike="noStrike" kern="1200" cap="none" spc="-10" normalizeH="0" baseline="0" noProof="0" dirty="0">
                <a:ln>
                  <a:noFill/>
                </a:ln>
                <a:solidFill>
                  <a:prstClr val="black"/>
                </a:solidFill>
                <a:effectLst/>
                <a:uLnTx/>
                <a:uFillTx/>
                <a:latin typeface="Calibri"/>
                <a:cs typeface="Calibri"/>
              </a:rPr>
              <a:t>Verification System </a:t>
            </a:r>
            <a:r>
              <a:rPr kumimoji="0" sz="1400" b="0" i="0" u="none" strike="noStrike" kern="1200" cap="none" spc="0" normalizeH="0" baseline="0" noProof="0" dirty="0">
                <a:ln>
                  <a:noFill/>
                </a:ln>
                <a:solidFill>
                  <a:prstClr val="black"/>
                </a:solidFill>
                <a:effectLst/>
                <a:uLnTx/>
                <a:uFillTx/>
                <a:latin typeface="Calibri"/>
                <a:cs typeface="Calibri"/>
              </a:rPr>
              <a:t>is </a:t>
            </a:r>
            <a:r>
              <a:rPr kumimoji="0" sz="1400" b="0" i="0" u="none" strike="noStrike" kern="1200" cap="none" spc="-5" normalizeH="0" baseline="0" noProof="0" dirty="0">
                <a:ln>
                  <a:noFill/>
                </a:ln>
                <a:solidFill>
                  <a:prstClr val="black"/>
                </a:solidFill>
                <a:effectLst/>
                <a:uLnTx/>
                <a:uFillTx/>
                <a:latin typeface="Calibri"/>
                <a:cs typeface="Calibri"/>
              </a:rPr>
              <a:t>defined </a:t>
            </a:r>
            <a:r>
              <a:rPr kumimoji="0" sz="1400" b="0" i="0" u="none" strike="noStrike" kern="1200" cap="none" spc="0" normalizeH="0" baseline="0" noProof="0" dirty="0">
                <a:ln>
                  <a:noFill/>
                </a:ln>
                <a:solidFill>
                  <a:prstClr val="black"/>
                </a:solidFill>
                <a:effectLst/>
                <a:uLnTx/>
                <a:uFillTx/>
                <a:latin typeface="Calibri"/>
                <a:cs typeface="Calibri"/>
              </a:rPr>
              <a:t>in </a:t>
            </a:r>
            <a:r>
              <a:rPr kumimoji="0" sz="1400" b="0" i="0" u="none" strike="noStrike" kern="1200" cap="none" spc="-5" normalizeH="0" baseline="0" noProof="0" dirty="0">
                <a:ln>
                  <a:noFill/>
                </a:ln>
                <a:solidFill>
                  <a:prstClr val="black"/>
                </a:solidFill>
                <a:effectLst/>
                <a:uLnTx/>
                <a:uFillTx/>
                <a:latin typeface="Calibri"/>
                <a:cs typeface="Calibri"/>
              </a:rPr>
              <a:t>25 </a:t>
            </a:r>
            <a:r>
              <a:rPr kumimoji="0" sz="1400" b="0" i="0" u="none" strike="noStrike" kern="1200" cap="none" spc="-10" normalizeH="0" baseline="0" noProof="0" dirty="0">
                <a:ln>
                  <a:noFill/>
                </a:ln>
                <a:solidFill>
                  <a:prstClr val="black"/>
                </a:solidFill>
                <a:effectLst/>
                <a:uLnTx/>
                <a:uFillTx/>
                <a:latin typeface="Calibri"/>
                <a:cs typeface="Calibri"/>
              </a:rPr>
              <a:t>O.S. </a:t>
            </a:r>
            <a:r>
              <a:rPr kumimoji="0" sz="1400" b="0" i="0" u="none" strike="noStrike" kern="1200" cap="none" spc="-5" normalizeH="0" baseline="0" noProof="0" dirty="0">
                <a:ln>
                  <a:noFill/>
                </a:ln>
                <a:solidFill>
                  <a:prstClr val="black"/>
                </a:solidFill>
                <a:effectLst/>
                <a:uLnTx/>
                <a:uFillTx/>
                <a:latin typeface="Calibri"/>
                <a:cs typeface="Calibri"/>
              </a:rPr>
              <a:t>§1312 </a:t>
            </a:r>
            <a:r>
              <a:rPr kumimoji="0" sz="1400" b="0" i="0" u="none" strike="noStrike" kern="1200" cap="none" spc="-5" normalizeH="0" baseline="0" noProof="0" dirty="0" smtClean="0">
                <a:ln>
                  <a:noFill/>
                </a:ln>
                <a:solidFill>
                  <a:prstClr val="black"/>
                </a:solidFill>
                <a:effectLst/>
                <a:uLnTx/>
                <a:uFillTx/>
                <a:latin typeface="Calibri"/>
                <a:cs typeface="Calibri"/>
              </a:rPr>
              <a:t>and</a:t>
            </a:r>
            <a:r>
              <a:rPr kumimoji="0" lang="en-US" sz="1400" b="0" i="0" u="none" strike="noStrike" kern="1200" cap="none" spc="-5" normalizeH="0" baseline="0" noProof="0" dirty="0" smtClean="0">
                <a:ln>
                  <a:noFill/>
                </a:ln>
                <a:solidFill>
                  <a:prstClr val="black"/>
                </a:solidFill>
                <a:effectLst/>
                <a:uLnTx/>
                <a:uFillTx/>
                <a:latin typeface="Calibri"/>
                <a:cs typeface="Calibri"/>
              </a:rPr>
              <a:t> </a:t>
            </a:r>
            <a:r>
              <a:rPr kumimoji="0" sz="1400" b="0" i="0" u="none" strike="noStrike" kern="1200" cap="none" spc="-5" normalizeH="0" baseline="0" noProof="0" dirty="0" smtClean="0">
                <a:ln>
                  <a:noFill/>
                </a:ln>
                <a:solidFill>
                  <a:prstClr val="black"/>
                </a:solidFill>
                <a:effectLst/>
                <a:uLnTx/>
                <a:uFillTx/>
                <a:latin typeface="Calibri"/>
                <a:cs typeface="Calibri"/>
              </a:rPr>
              <a:t>includes </a:t>
            </a:r>
            <a:r>
              <a:rPr kumimoji="0" sz="1400" b="0" i="0" u="none" strike="noStrike" kern="1200" cap="none" spc="-5" normalizeH="0" baseline="0" noProof="0" dirty="0">
                <a:ln>
                  <a:noFill/>
                </a:ln>
                <a:solidFill>
                  <a:prstClr val="black"/>
                </a:solidFill>
                <a:effectLst/>
                <a:uLnTx/>
                <a:uFillTx/>
                <a:latin typeface="Calibri"/>
                <a:cs typeface="Calibri"/>
              </a:rPr>
              <a:t>but </a:t>
            </a:r>
            <a:r>
              <a:rPr kumimoji="0" sz="1400" b="0" i="0" u="none" strike="noStrike" kern="1200" cap="none" spc="0" normalizeH="0" baseline="0" noProof="0" dirty="0">
                <a:ln>
                  <a:noFill/>
                </a:ln>
                <a:solidFill>
                  <a:prstClr val="black"/>
                </a:solidFill>
                <a:effectLst/>
                <a:uLnTx/>
                <a:uFillTx/>
                <a:latin typeface="Calibri"/>
                <a:cs typeface="Calibri"/>
              </a:rPr>
              <a:t>is </a:t>
            </a:r>
            <a:r>
              <a:rPr kumimoji="0" sz="1400" b="0" i="0" u="none" strike="noStrike" kern="1200" cap="none" spc="-5" normalizeH="0" baseline="0" noProof="0" dirty="0">
                <a:ln>
                  <a:noFill/>
                </a:ln>
                <a:solidFill>
                  <a:prstClr val="black"/>
                </a:solidFill>
                <a:effectLst/>
                <a:uLnTx/>
                <a:uFillTx/>
                <a:latin typeface="Calibri"/>
                <a:cs typeface="Calibri"/>
              </a:rPr>
              <a:t>not limited </a:t>
            </a:r>
            <a:r>
              <a:rPr kumimoji="0" sz="1400" b="0" i="0" u="none" strike="noStrike" kern="1200" cap="none" spc="-10" normalizeH="0" baseline="0" noProof="0" dirty="0">
                <a:ln>
                  <a:noFill/>
                </a:ln>
                <a:solidFill>
                  <a:prstClr val="black"/>
                </a:solidFill>
                <a:effectLst/>
                <a:uLnTx/>
                <a:uFillTx/>
                <a:latin typeface="Calibri"/>
                <a:cs typeface="Calibri"/>
              </a:rPr>
              <a:t>to </a:t>
            </a:r>
            <a:r>
              <a:rPr kumimoji="0" sz="1400" b="0" i="0" u="none" strike="noStrike" kern="1200" cap="none" spc="0" normalizeH="0" baseline="0" noProof="0" dirty="0">
                <a:ln>
                  <a:noFill/>
                </a:ln>
                <a:solidFill>
                  <a:prstClr val="black"/>
                </a:solidFill>
                <a:effectLst/>
                <a:uLnTx/>
                <a:uFillTx/>
                <a:latin typeface="Calibri"/>
                <a:cs typeface="Calibri"/>
              </a:rPr>
              <a:t>the </a:t>
            </a:r>
            <a:r>
              <a:rPr kumimoji="0" sz="1400" b="0" i="0" u="none" strike="noStrike" kern="1200" cap="none" spc="-10" normalizeH="0" baseline="0" noProof="0" dirty="0">
                <a:ln>
                  <a:noFill/>
                </a:ln>
                <a:solidFill>
                  <a:prstClr val="black"/>
                </a:solidFill>
                <a:effectLst/>
                <a:uLnTx/>
                <a:uFillTx/>
                <a:latin typeface="Calibri"/>
                <a:cs typeface="Calibri"/>
              </a:rPr>
              <a:t>free </a:t>
            </a:r>
            <a:r>
              <a:rPr kumimoji="0" sz="1400" b="0" i="0" u="none" strike="noStrike" kern="1200" cap="none" spc="-5" normalizeH="0" baseline="0" noProof="0" dirty="0">
                <a:ln>
                  <a:noFill/>
                </a:ln>
                <a:solidFill>
                  <a:prstClr val="black"/>
                </a:solidFill>
                <a:effectLst/>
                <a:uLnTx/>
                <a:uFillTx/>
                <a:latin typeface="Calibri"/>
                <a:cs typeface="Calibri"/>
              </a:rPr>
              <a:t>Employment </a:t>
            </a:r>
            <a:r>
              <a:rPr kumimoji="0" sz="1400" b="0" i="0" u="none" strike="noStrike" kern="1200" cap="none" spc="-10" normalizeH="0" baseline="0" noProof="0" dirty="0">
                <a:ln>
                  <a:noFill/>
                </a:ln>
                <a:solidFill>
                  <a:prstClr val="black"/>
                </a:solidFill>
                <a:effectLst/>
                <a:uLnTx/>
                <a:uFillTx/>
                <a:latin typeface="Calibri"/>
                <a:cs typeface="Calibri"/>
              </a:rPr>
              <a:t>Verification Program (E-Verify) through </a:t>
            </a:r>
            <a:r>
              <a:rPr kumimoji="0" sz="1400" b="0" i="0" u="none" strike="noStrike" kern="1200" cap="none" spc="0" normalizeH="0" baseline="0" noProof="0" dirty="0">
                <a:ln>
                  <a:noFill/>
                </a:ln>
                <a:solidFill>
                  <a:prstClr val="black"/>
                </a:solidFill>
                <a:effectLst/>
                <a:uLnTx/>
                <a:uFillTx/>
                <a:latin typeface="Calibri"/>
                <a:cs typeface="Calibri"/>
              </a:rPr>
              <a:t>the </a:t>
            </a:r>
            <a:r>
              <a:rPr kumimoji="0" sz="1400" b="0" i="0" u="none" strike="noStrike" kern="1200" cap="none" spc="-5" normalizeH="0" baseline="0" noProof="0" dirty="0">
                <a:ln>
                  <a:noFill/>
                </a:ln>
                <a:solidFill>
                  <a:prstClr val="black"/>
                </a:solidFill>
                <a:effectLst/>
                <a:uLnTx/>
                <a:uFillTx/>
                <a:latin typeface="Calibri"/>
                <a:cs typeface="Calibri"/>
              </a:rPr>
              <a:t>Department of </a:t>
            </a:r>
            <a:r>
              <a:rPr kumimoji="0" sz="1400" b="0" i="0" u="none" strike="noStrike" kern="1200" cap="none" spc="-5" normalizeH="0" baseline="0" noProof="0" dirty="0" smtClean="0">
                <a:ln>
                  <a:noFill/>
                </a:ln>
                <a:solidFill>
                  <a:prstClr val="black"/>
                </a:solidFill>
                <a:effectLst/>
                <a:uLnTx/>
                <a:uFillTx/>
                <a:latin typeface="Calibri"/>
                <a:cs typeface="Calibri"/>
              </a:rPr>
              <a:t>Homeland</a:t>
            </a:r>
            <a:r>
              <a:rPr kumimoji="0" lang="en-US" sz="1400" b="0" i="0" u="none" strike="noStrike" kern="1200" cap="none" spc="-5" normalizeH="0" baseline="0" noProof="0" dirty="0" smtClean="0">
                <a:ln>
                  <a:noFill/>
                </a:ln>
                <a:solidFill>
                  <a:prstClr val="black"/>
                </a:solidFill>
                <a:effectLst/>
                <a:uLnTx/>
                <a:uFillTx/>
                <a:latin typeface="Calibri"/>
                <a:cs typeface="Calibri"/>
              </a:rPr>
              <a:t> </a:t>
            </a:r>
            <a:r>
              <a:rPr kumimoji="0" sz="1400" b="0" i="0" u="none" strike="noStrike" kern="1200" cap="none" spc="-5" normalizeH="0" baseline="0" noProof="0" dirty="0" smtClean="0">
                <a:ln>
                  <a:noFill/>
                </a:ln>
                <a:solidFill>
                  <a:prstClr val="black"/>
                </a:solidFill>
                <a:effectLst/>
                <a:uLnTx/>
                <a:uFillTx/>
                <a:latin typeface="Calibri"/>
                <a:cs typeface="Calibri"/>
              </a:rPr>
              <a:t>Security </a:t>
            </a:r>
            <a:r>
              <a:rPr kumimoji="0" sz="1400" b="0" i="0" u="none" strike="noStrike" kern="1200" cap="none" spc="0" normalizeH="0" baseline="0" noProof="0" dirty="0">
                <a:ln>
                  <a:noFill/>
                </a:ln>
                <a:solidFill>
                  <a:prstClr val="black"/>
                </a:solidFill>
                <a:effectLst/>
                <a:uLnTx/>
                <a:uFillTx/>
                <a:latin typeface="Calibri"/>
                <a:cs typeface="Calibri"/>
              </a:rPr>
              <a:t>and </a:t>
            </a:r>
            <a:r>
              <a:rPr kumimoji="0" sz="1400" b="0" i="0" u="none" strike="noStrike" kern="1200" cap="none" spc="-10" normalizeH="0" baseline="0" noProof="0" dirty="0">
                <a:ln>
                  <a:noFill/>
                </a:ln>
                <a:solidFill>
                  <a:prstClr val="black"/>
                </a:solidFill>
                <a:effectLst/>
                <a:uLnTx/>
                <a:uFillTx/>
                <a:latin typeface="Calibri"/>
                <a:cs typeface="Calibri"/>
              </a:rPr>
              <a:t>available at</a:t>
            </a:r>
            <a:r>
              <a:rPr kumimoji="0" sz="1400" b="0" i="0" u="none" strike="noStrike" kern="1200" cap="none" spc="-20" normalizeH="0" baseline="0" noProof="0" dirty="0">
                <a:ln>
                  <a:noFill/>
                </a:ln>
                <a:solidFill>
                  <a:srgbClr val="0563C1"/>
                </a:solidFill>
                <a:effectLst/>
                <a:uLnTx/>
                <a:uFillTx/>
                <a:latin typeface="Calibri"/>
                <a:cs typeface="Calibri"/>
              </a:rPr>
              <a:t> </a:t>
            </a:r>
            <a:r>
              <a:rPr kumimoji="0" sz="1400" b="0" i="0" u="sng" strike="noStrike" kern="1200" cap="none" spc="-10" normalizeH="0" baseline="0" noProof="0" dirty="0" smtClean="0">
                <a:ln>
                  <a:noFill/>
                </a:ln>
                <a:solidFill>
                  <a:srgbClr val="0563C1"/>
                </a:solidFill>
                <a:effectLst/>
                <a:uLnTx/>
                <a:uFill>
                  <a:solidFill>
                    <a:srgbClr val="0563C1"/>
                  </a:solidFill>
                </a:uFill>
                <a:latin typeface="Calibri"/>
                <a:cs typeface="Calibri"/>
                <a:hlinkClick r:id="rId2"/>
              </a:rPr>
              <a:t>www.dhs.gov/E-Verify</a:t>
            </a:r>
            <a:r>
              <a:rPr lang="en-US" sz="1400" spc="-10" dirty="0">
                <a:uFill>
                  <a:solidFill>
                    <a:srgbClr val="0563C1"/>
                  </a:solidFill>
                </a:uFill>
                <a:latin typeface="Calibri"/>
                <a:cs typeface="Calibri"/>
              </a:rPr>
              <a:t>.</a:t>
            </a:r>
            <a:endParaRPr kumimoji="0" sz="1400" b="0" i="0" u="none" strike="noStrike" kern="1200" cap="none" spc="0" normalizeH="0" baseline="0" noProof="0" dirty="0">
              <a:ln>
                <a:noFill/>
              </a:ln>
              <a:effectLst/>
              <a:uLnTx/>
              <a:uFillTx/>
              <a:latin typeface="Calibri"/>
              <a:cs typeface="Calibri"/>
            </a:endParaRPr>
          </a:p>
        </p:txBody>
      </p:sp>
      <p:sp>
        <p:nvSpPr>
          <p:cNvPr id="4" name="object 4"/>
          <p:cNvSpPr txBox="1">
            <a:spLocks noGrp="1"/>
          </p:cNvSpPr>
          <p:nvPr>
            <p:ph type="title"/>
          </p:nvPr>
        </p:nvSpPr>
        <p:spPr>
          <a:xfrm>
            <a:off x="535940" y="137012"/>
            <a:ext cx="860806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General Provisions</a:t>
            </a:r>
            <a:endParaRPr sz="3200" b="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24</a:t>
            </a:fld>
            <a:endParaRPr lang="en-US" spc="-5" dirty="0">
              <a:solidFill>
                <a:srgbClr val="000000"/>
              </a:solidFill>
            </a:endParaRPr>
          </a:p>
        </p:txBody>
      </p:sp>
    </p:spTree>
    <p:extLst>
      <p:ext uri="{BB962C8B-B14F-4D97-AF65-F5344CB8AC3E}">
        <p14:creationId xmlns:p14="http://schemas.microsoft.com/office/powerpoint/2010/main" val="24886566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06824" y="1140750"/>
            <a:ext cx="7023206" cy="2121735"/>
          </a:xfrm>
          <a:prstGeom prst="rect">
            <a:avLst/>
          </a:prstGeom>
        </p:spPr>
        <p:txBody>
          <a:bodyPr vert="horz" wrap="square" lIns="0" tIns="165735" rIns="0" bIns="0" rtlCol="0">
            <a:spAutoFit/>
          </a:bodyPr>
          <a:lstStyle/>
          <a:p>
            <a:pPr marR="0" lvl="0" algn="l" defTabSz="914400" rtl="0" eaLnBrk="1" fontAlgn="auto" latinLnBrk="0" hangingPunct="1">
              <a:spcBef>
                <a:spcPts val="600"/>
              </a:spcBef>
              <a:spcAft>
                <a:spcPts val="0"/>
              </a:spcAft>
              <a:buClrTx/>
              <a:buSzTx/>
              <a:defRPr/>
            </a:pPr>
            <a:r>
              <a:rPr kumimoji="0" sz="14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A.29</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 Compliance with </a:t>
            </a: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Applicable</a:t>
            </a:r>
            <a:r>
              <a:rPr kumimoji="0" sz="1400" b="1" i="0" strike="noStrike" kern="1200" cap="none" spc="25" normalizeH="0" baseline="0" noProof="0" dirty="0">
                <a:ln>
                  <a:noFill/>
                </a:ln>
                <a:solidFill>
                  <a:prstClr val="black"/>
                </a:solidFill>
                <a:effectLst/>
                <a:uLnTx/>
                <a:uFill>
                  <a:solidFill>
                    <a:srgbClr val="000000"/>
                  </a:solidFill>
                </a:uFill>
                <a:latin typeface="Calibri"/>
                <a:ea typeface="+mn-ea"/>
                <a:cs typeface="Calibri"/>
              </a:rPr>
              <a:t> </a:t>
            </a: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Laws</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285750" marR="5080" lvl="0" indent="-285750"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b="0" i="0" strike="noStrike" kern="1200" cap="none" spc="-5" normalizeH="0" baseline="0" noProof="0" dirty="0">
                <a:ln>
                  <a:noFill/>
                </a:ln>
                <a:solidFill>
                  <a:prstClr val="black"/>
                </a:solidFill>
                <a:effectLst/>
                <a:uLnTx/>
                <a:uFillTx/>
                <a:latin typeface="Calibri"/>
                <a:ea typeface="+mn-ea"/>
                <a:cs typeface="Calibri"/>
              </a:rPr>
              <a:t>The </a:t>
            </a:r>
            <a:r>
              <a:rPr kumimoji="0" sz="1400" b="0" i="0" strike="noStrike" kern="1200" cap="none" spc="-10" normalizeH="0" baseline="0" noProof="0" dirty="0">
                <a:ln>
                  <a:noFill/>
                </a:ln>
                <a:solidFill>
                  <a:prstClr val="black"/>
                </a:solidFill>
                <a:effectLst/>
                <a:uLnTx/>
                <a:uFillTx/>
                <a:latin typeface="Calibri"/>
                <a:ea typeface="+mn-ea"/>
                <a:cs typeface="Calibri"/>
              </a:rPr>
              <a:t>products </a:t>
            </a:r>
            <a:r>
              <a:rPr kumimoji="0" sz="1400" b="0" i="0" strike="noStrike" kern="1200" cap="none" spc="-5" normalizeH="0" baseline="0" noProof="0" dirty="0">
                <a:ln>
                  <a:noFill/>
                </a:ln>
                <a:solidFill>
                  <a:prstClr val="black"/>
                </a:solidFill>
                <a:effectLst/>
                <a:uLnTx/>
                <a:uFillTx/>
                <a:latin typeface="Calibri"/>
                <a:ea typeface="+mn-ea"/>
                <a:cs typeface="Calibri"/>
              </a:rPr>
              <a:t>and services supplied under the </a:t>
            </a:r>
            <a:r>
              <a:rPr kumimoji="0" lang="en-US" sz="1400" b="0" i="0" strike="noStrike" kern="1200" cap="none" spc="-10" normalizeH="0" baseline="0" noProof="0" dirty="0" smtClean="0">
                <a:ln>
                  <a:noFill/>
                </a:ln>
                <a:solidFill>
                  <a:prstClr val="black"/>
                </a:solidFill>
                <a:effectLst/>
                <a:uLnTx/>
                <a:uFillTx/>
                <a:latin typeface="Calibri"/>
                <a:ea typeface="+mn-ea"/>
                <a:cs typeface="Calibri"/>
              </a:rPr>
              <a:t>contract</a:t>
            </a:r>
            <a:r>
              <a:rPr kumimoji="0" sz="1400" b="0" i="0" strike="noStrike" kern="1200" cap="none" spc="-10"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a:ln>
                  <a:noFill/>
                </a:ln>
                <a:solidFill>
                  <a:prstClr val="black"/>
                </a:solidFill>
                <a:effectLst/>
                <a:uLnTx/>
                <a:uFillTx/>
                <a:latin typeface="Calibri"/>
                <a:ea typeface="+mn-ea"/>
                <a:cs typeface="Calibri"/>
              </a:rPr>
              <a:t>shall </a:t>
            </a:r>
            <a:r>
              <a:rPr kumimoji="0" sz="1400" b="0" i="0" strike="noStrike" kern="1200" cap="none" spc="-10" normalizeH="0" baseline="0" noProof="0" dirty="0">
                <a:ln>
                  <a:noFill/>
                </a:ln>
                <a:solidFill>
                  <a:prstClr val="black"/>
                </a:solidFill>
                <a:effectLst/>
                <a:uLnTx/>
                <a:uFillTx/>
                <a:latin typeface="Calibri"/>
                <a:ea typeface="+mn-ea"/>
                <a:cs typeface="Calibri"/>
              </a:rPr>
              <a:t>comply </a:t>
            </a:r>
            <a:r>
              <a:rPr kumimoji="0" sz="1400" b="0" i="0" strike="noStrike" kern="1200" cap="none" spc="-5" normalizeH="0" baseline="0" noProof="0" dirty="0">
                <a:ln>
                  <a:noFill/>
                </a:ln>
                <a:solidFill>
                  <a:prstClr val="black"/>
                </a:solidFill>
                <a:effectLst/>
                <a:uLnTx/>
                <a:uFillTx/>
                <a:latin typeface="Calibri"/>
                <a:ea typeface="+mn-ea"/>
                <a:cs typeface="Calibri"/>
              </a:rPr>
              <a:t>with all applicable </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f</a:t>
            </a:r>
            <a:r>
              <a:rPr kumimoji="0" sz="1400" b="0" i="0" strike="noStrike" kern="1200" cap="none" spc="-10" normalizeH="0" baseline="0" noProof="0" dirty="0" smtClean="0">
                <a:ln>
                  <a:noFill/>
                </a:ln>
                <a:solidFill>
                  <a:prstClr val="black"/>
                </a:solidFill>
                <a:effectLst/>
                <a:uLnTx/>
                <a:uFillTx/>
                <a:latin typeface="Calibri"/>
                <a:ea typeface="+mn-ea"/>
                <a:cs typeface="Calibri"/>
              </a:rPr>
              <a:t>ederal</a:t>
            </a:r>
            <a:r>
              <a:rPr kumimoji="0" sz="1400" b="0" i="0" strike="noStrike" kern="1200" cap="none" spc="-10" normalizeH="0" baseline="0" noProof="0" dirty="0">
                <a:ln>
                  <a:noFill/>
                </a:ln>
                <a:solidFill>
                  <a:prstClr val="black"/>
                </a:solidFill>
                <a:effectLst/>
                <a:uLnTx/>
                <a:uFillTx/>
                <a:latin typeface="Calibri"/>
                <a:ea typeface="+mn-ea"/>
                <a:cs typeface="Calibri"/>
              </a:rPr>
              <a:t>, </a:t>
            </a:r>
            <a:r>
              <a:rPr kumimoji="0" lang="en-US" sz="1400" b="0" i="0" strike="noStrike" kern="1200" cap="none" spc="-10" normalizeH="0" baseline="0" noProof="0" dirty="0" smtClean="0">
                <a:ln>
                  <a:noFill/>
                </a:ln>
                <a:solidFill>
                  <a:prstClr val="black"/>
                </a:solidFill>
                <a:effectLst/>
                <a:uLnTx/>
                <a:uFillTx/>
                <a:latin typeface="Calibri"/>
                <a:ea typeface="+mn-ea"/>
                <a:cs typeface="Calibri"/>
              </a:rPr>
              <a:t>s</a:t>
            </a:r>
            <a:r>
              <a:rPr kumimoji="0" sz="1400" b="0" i="0" strike="noStrike" kern="1200" cap="none" spc="-10" normalizeH="0" baseline="0" noProof="0" dirty="0" smtClean="0">
                <a:ln>
                  <a:noFill/>
                </a:ln>
                <a:solidFill>
                  <a:prstClr val="black"/>
                </a:solidFill>
                <a:effectLst/>
                <a:uLnTx/>
                <a:uFillTx/>
                <a:latin typeface="Calibri"/>
                <a:ea typeface="+mn-ea"/>
                <a:cs typeface="Calibri"/>
              </a:rPr>
              <a:t>tate</a:t>
            </a:r>
            <a:r>
              <a:rPr kumimoji="0" sz="1400" b="0" i="0" strike="noStrike" kern="1200" cap="none" spc="-10" normalizeH="0" baseline="0" noProof="0" dirty="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and</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local </a:t>
            </a:r>
            <a:r>
              <a:rPr kumimoji="0" sz="1400" b="0" i="0" strike="noStrike" kern="1200" cap="none" spc="-10" normalizeH="0" baseline="0" noProof="0" dirty="0">
                <a:ln>
                  <a:noFill/>
                </a:ln>
                <a:solidFill>
                  <a:prstClr val="black"/>
                </a:solidFill>
                <a:effectLst/>
                <a:uLnTx/>
                <a:uFillTx/>
                <a:latin typeface="Calibri"/>
                <a:ea typeface="+mn-ea"/>
                <a:cs typeface="Calibri"/>
              </a:rPr>
              <a:t>laws, </a:t>
            </a:r>
            <a:r>
              <a:rPr kumimoji="0" sz="1400" b="0" i="0" strike="noStrike" kern="1200" cap="none" spc="-5" normalizeH="0" baseline="0" noProof="0" dirty="0">
                <a:ln>
                  <a:noFill/>
                </a:ln>
                <a:solidFill>
                  <a:prstClr val="black"/>
                </a:solidFill>
                <a:effectLst/>
                <a:uLnTx/>
                <a:uFillTx/>
                <a:latin typeface="Calibri"/>
                <a:ea typeface="+mn-ea"/>
                <a:cs typeface="Calibri"/>
              </a:rPr>
              <a:t>and the supplier shall </a:t>
            </a:r>
            <a:r>
              <a:rPr kumimoji="0" sz="1400" b="0" i="0" strike="noStrike" kern="1200" cap="none" spc="-10" normalizeH="0" baseline="0" noProof="0" dirty="0">
                <a:ln>
                  <a:noFill/>
                </a:ln>
                <a:solidFill>
                  <a:prstClr val="black"/>
                </a:solidFill>
                <a:effectLst/>
                <a:uLnTx/>
                <a:uFillTx/>
                <a:latin typeface="Calibri"/>
                <a:ea typeface="+mn-ea"/>
                <a:cs typeface="Calibri"/>
              </a:rPr>
              <a:t>maintain </a:t>
            </a:r>
            <a:r>
              <a:rPr kumimoji="0" sz="1400" b="0" i="0" strike="noStrike" kern="1200" cap="none" spc="-5" normalizeH="0" baseline="0" noProof="0" dirty="0">
                <a:ln>
                  <a:noFill/>
                </a:ln>
                <a:solidFill>
                  <a:prstClr val="black"/>
                </a:solidFill>
                <a:effectLst/>
                <a:uLnTx/>
                <a:uFillTx/>
                <a:latin typeface="Calibri"/>
                <a:ea typeface="+mn-ea"/>
                <a:cs typeface="Calibri"/>
              </a:rPr>
              <a:t>all applicable licenses and permit</a:t>
            </a:r>
            <a:r>
              <a:rPr kumimoji="0" sz="1400" b="0" i="0" strike="noStrike" kern="1200" cap="none" spc="225" normalizeH="0" baseline="0" noProof="0" dirty="0">
                <a:ln>
                  <a:noFill/>
                </a:ln>
                <a:solidFill>
                  <a:prstClr val="black"/>
                </a:solidFill>
                <a:effectLst/>
                <a:uLnTx/>
                <a:uFillTx/>
                <a:latin typeface="Calibri"/>
                <a:ea typeface="+mn-ea"/>
                <a:cs typeface="Calibri"/>
              </a:rPr>
              <a:t> </a:t>
            </a:r>
            <a:r>
              <a:rPr kumimoji="0" sz="1400" b="0" i="0" strike="noStrike" kern="1200" cap="none" spc="-10" normalizeH="0" baseline="0" noProof="0" dirty="0">
                <a:ln>
                  <a:noFill/>
                </a:ln>
                <a:solidFill>
                  <a:prstClr val="black"/>
                </a:solidFill>
                <a:effectLst/>
                <a:uLnTx/>
                <a:uFillTx/>
                <a:latin typeface="Calibri"/>
                <a:ea typeface="+mn-ea"/>
                <a:cs typeface="Calibri"/>
              </a:rPr>
              <a:t>requirements</a:t>
            </a:r>
            <a:r>
              <a:rPr kumimoji="0" sz="1400" b="0" i="0" strike="noStrike" kern="1200" cap="none" spc="-10" normalizeH="0" baseline="0" noProof="0" dirty="0" smtClean="0">
                <a:ln>
                  <a:noFill/>
                </a:ln>
                <a:solidFill>
                  <a:prstClr val="black"/>
                </a:solidFill>
                <a:effectLst/>
                <a:uLnTx/>
                <a:uFillTx/>
                <a:latin typeface="Calibri"/>
                <a:ea typeface="+mn-ea"/>
                <a:cs typeface="Calibri"/>
              </a:rPr>
              <a:t>.</a:t>
            </a:r>
            <a:endParaRPr kumimoji="0" sz="1400" b="0" i="0" strike="noStrike" kern="1200" cap="none" spc="0" normalizeH="0" baseline="0" noProof="0" dirty="0">
              <a:ln>
                <a:noFill/>
              </a:ln>
              <a:solidFill>
                <a:prstClr val="black"/>
              </a:solidFill>
              <a:effectLst/>
              <a:uLnTx/>
              <a:uFillTx/>
              <a:latin typeface="Times New Roman"/>
              <a:ea typeface="+mn-ea"/>
              <a:cs typeface="Times New Roman"/>
            </a:endParaRPr>
          </a:p>
          <a:p>
            <a:pPr marR="0" lvl="0" algn="l" defTabSz="914400" rtl="0" eaLnBrk="1" fontAlgn="auto" latinLnBrk="0" hangingPunct="1">
              <a:spcBef>
                <a:spcPts val="600"/>
              </a:spcBef>
              <a:spcAft>
                <a:spcPts val="0"/>
              </a:spcAft>
              <a:buClrTx/>
              <a:buSzTx/>
              <a:defRPr/>
            </a:pPr>
            <a:r>
              <a:rPr kumimoji="0" sz="1400" b="1"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A.30</a:t>
            </a:r>
            <a:r>
              <a:rPr kumimoji="0" sz="1400" b="1" strike="noStrike" kern="1200" cap="none" spc="-5" normalizeH="0" baseline="0" noProof="0" dirty="0">
                <a:ln>
                  <a:noFill/>
                </a:ln>
                <a:solidFill>
                  <a:prstClr val="black"/>
                </a:solidFill>
                <a:effectLst/>
                <a:uLnTx/>
                <a:uFill>
                  <a:solidFill>
                    <a:srgbClr val="000000"/>
                  </a:solidFill>
                </a:uFill>
                <a:latin typeface="Calibri"/>
                <a:ea typeface="+mn-ea"/>
                <a:cs typeface="Calibri"/>
              </a:rPr>
              <a:t>. Special</a:t>
            </a:r>
            <a:r>
              <a:rPr kumimoji="0" sz="1400" b="1" strike="noStrike" kern="1200" cap="none" spc="15" normalizeH="0" baseline="0" noProof="0" dirty="0">
                <a:ln>
                  <a:noFill/>
                </a:ln>
                <a:solidFill>
                  <a:prstClr val="black"/>
                </a:solidFill>
                <a:effectLst/>
                <a:uLnTx/>
                <a:uFill>
                  <a:solidFill>
                    <a:srgbClr val="000000"/>
                  </a:solidFill>
                </a:uFill>
                <a:latin typeface="Calibri"/>
                <a:ea typeface="+mn-ea"/>
                <a:cs typeface="Calibri"/>
              </a:rPr>
              <a:t> </a:t>
            </a:r>
            <a:r>
              <a:rPr kumimoji="0" sz="1400" b="1" strike="noStrike" kern="1200" cap="none" spc="-5" normalizeH="0" baseline="0" noProof="0" dirty="0">
                <a:ln>
                  <a:noFill/>
                </a:ln>
                <a:solidFill>
                  <a:prstClr val="black"/>
                </a:solidFill>
                <a:effectLst/>
                <a:uLnTx/>
                <a:uFill>
                  <a:solidFill>
                    <a:srgbClr val="000000"/>
                  </a:solidFill>
                </a:uFill>
                <a:latin typeface="Calibri"/>
                <a:ea typeface="+mn-ea"/>
                <a:cs typeface="Calibri"/>
              </a:rPr>
              <a:t>Provisions</a:t>
            </a:r>
            <a:endParaRPr kumimoji="0" sz="1400" b="0" strike="noStrike" kern="1200" cap="none" spc="0" normalizeH="0" baseline="0" noProof="0" dirty="0">
              <a:ln>
                <a:noFill/>
              </a:ln>
              <a:solidFill>
                <a:prstClr val="black"/>
              </a:solidFill>
              <a:effectLst/>
              <a:uLnTx/>
              <a:uFillTx/>
              <a:latin typeface="Calibri"/>
              <a:ea typeface="+mn-ea"/>
              <a:cs typeface="Calibri"/>
            </a:endParaRPr>
          </a:p>
          <a:p>
            <a:pPr marL="285750" marR="16510" lvl="0" indent="-285750"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b="0" u="none" strike="noStrike" kern="1200" cap="none" spc="-5" normalizeH="0" baseline="0" noProof="0" dirty="0">
                <a:ln>
                  <a:noFill/>
                </a:ln>
                <a:solidFill>
                  <a:prstClr val="black"/>
                </a:solidFill>
                <a:effectLst/>
                <a:uLnTx/>
                <a:uFillTx/>
                <a:latin typeface="Calibri"/>
                <a:ea typeface="+mn-ea"/>
                <a:cs typeface="Calibri"/>
              </a:rPr>
              <a:t>Special Provisions set </a:t>
            </a:r>
            <a:r>
              <a:rPr kumimoji="0" sz="1400" b="0" u="none" strike="noStrike" kern="1200" cap="none" spc="-10" normalizeH="0" baseline="0" noProof="0" dirty="0">
                <a:ln>
                  <a:noFill/>
                </a:ln>
                <a:solidFill>
                  <a:prstClr val="black"/>
                </a:solidFill>
                <a:effectLst/>
                <a:uLnTx/>
                <a:uFillTx/>
                <a:latin typeface="Calibri"/>
                <a:ea typeface="+mn-ea"/>
                <a:cs typeface="Calibri"/>
              </a:rPr>
              <a:t>forth </a:t>
            </a:r>
            <a:r>
              <a:rPr kumimoji="0" sz="1400" b="0" u="none" strike="noStrike" kern="1200" cap="none" spc="-5" normalizeH="0" baseline="0" noProof="0" dirty="0">
                <a:ln>
                  <a:noFill/>
                </a:ln>
                <a:solidFill>
                  <a:prstClr val="black"/>
                </a:solidFill>
                <a:effectLst/>
                <a:uLnTx/>
                <a:uFillTx/>
                <a:latin typeface="Calibri"/>
                <a:ea typeface="+mn-ea"/>
                <a:cs typeface="Calibri"/>
              </a:rPr>
              <a:t>in </a:t>
            </a:r>
            <a:r>
              <a:rPr kumimoji="0" sz="1400" b="0" u="none" strike="noStrike" kern="1200" cap="none" spc="-10" normalizeH="0" baseline="0" noProof="0" dirty="0">
                <a:ln>
                  <a:noFill/>
                </a:ln>
                <a:solidFill>
                  <a:prstClr val="black"/>
                </a:solidFill>
                <a:effectLst/>
                <a:uLnTx/>
                <a:uFillTx/>
                <a:latin typeface="Calibri"/>
                <a:ea typeface="+mn-ea"/>
                <a:cs typeface="Calibri"/>
              </a:rPr>
              <a:t>SECTION </a:t>
            </a:r>
            <a:r>
              <a:rPr kumimoji="0" sz="1400" b="0" u="none" strike="noStrike" kern="1200" cap="none" spc="-5" normalizeH="0" baseline="0" noProof="0" dirty="0">
                <a:ln>
                  <a:noFill/>
                </a:ln>
                <a:solidFill>
                  <a:prstClr val="black"/>
                </a:solidFill>
                <a:effectLst/>
                <a:uLnTx/>
                <a:uFillTx/>
                <a:latin typeface="Calibri"/>
                <a:ea typeface="+mn-ea"/>
                <a:cs typeface="Calibri"/>
              </a:rPr>
              <a:t>B apply with the same </a:t>
            </a:r>
            <a:r>
              <a:rPr kumimoji="0" sz="1400" b="0" u="none" strike="noStrike" kern="1200" cap="none" spc="-10" normalizeH="0" baseline="0" noProof="0" dirty="0">
                <a:ln>
                  <a:noFill/>
                </a:ln>
                <a:solidFill>
                  <a:prstClr val="black"/>
                </a:solidFill>
                <a:effectLst/>
                <a:uLnTx/>
                <a:uFillTx/>
                <a:latin typeface="Calibri"/>
                <a:ea typeface="+mn-ea"/>
                <a:cs typeface="Calibri"/>
              </a:rPr>
              <a:t>force </a:t>
            </a:r>
            <a:r>
              <a:rPr kumimoji="0" sz="1400" b="0" u="none" strike="noStrike" kern="1200" cap="none" spc="-5" normalizeH="0" baseline="0" noProof="0" dirty="0">
                <a:ln>
                  <a:noFill/>
                </a:ln>
                <a:solidFill>
                  <a:prstClr val="black"/>
                </a:solidFill>
                <a:effectLst/>
                <a:uLnTx/>
                <a:uFillTx/>
                <a:latin typeface="Calibri"/>
                <a:ea typeface="+mn-ea"/>
                <a:cs typeface="Calibri"/>
              </a:rPr>
              <a:t>and </a:t>
            </a:r>
            <a:r>
              <a:rPr kumimoji="0" sz="1400" b="0" u="none" strike="noStrike" kern="1200" cap="none" spc="-10" normalizeH="0" baseline="0" noProof="0" dirty="0">
                <a:ln>
                  <a:noFill/>
                </a:ln>
                <a:solidFill>
                  <a:prstClr val="black"/>
                </a:solidFill>
                <a:effectLst/>
                <a:uLnTx/>
                <a:uFillTx/>
                <a:latin typeface="Calibri"/>
                <a:ea typeface="+mn-ea"/>
                <a:cs typeface="Calibri"/>
              </a:rPr>
              <a:t>effect </a:t>
            </a:r>
            <a:r>
              <a:rPr kumimoji="0" sz="1400" b="0" u="none" strike="noStrike" kern="1200" cap="none" spc="-5" normalizeH="0" baseline="0" noProof="0" dirty="0">
                <a:ln>
                  <a:noFill/>
                </a:ln>
                <a:solidFill>
                  <a:prstClr val="black"/>
                </a:solidFill>
                <a:effectLst/>
                <a:uLnTx/>
                <a:uFillTx/>
                <a:latin typeface="Calibri"/>
                <a:ea typeface="+mn-ea"/>
                <a:cs typeface="Calibri"/>
              </a:rPr>
              <a:t>as these General Provisions</a:t>
            </a:r>
            <a:r>
              <a:rPr kumimoji="0" sz="1400" b="0" u="none" strike="noStrike" kern="1200" cap="none" spc="-5" normalizeH="0" baseline="0" noProof="0" dirty="0" smtClean="0">
                <a:ln>
                  <a:noFill/>
                </a:ln>
                <a:solidFill>
                  <a:prstClr val="black"/>
                </a:solidFill>
                <a:effectLst/>
                <a:uLnTx/>
                <a:uFillTx/>
                <a:latin typeface="Calibri"/>
                <a:ea typeface="+mn-ea"/>
                <a:cs typeface="Calibri"/>
              </a:rPr>
              <a:t>.</a:t>
            </a:r>
            <a:r>
              <a:rPr kumimoji="0" lang="en-US" sz="1400" b="0" u="none" strike="noStrike" kern="1200" cap="none" spc="-5" normalizeH="0" baseline="0" noProof="0" dirty="0" smtClean="0">
                <a:ln>
                  <a:noFill/>
                </a:ln>
                <a:solidFill>
                  <a:prstClr val="black"/>
                </a:solidFill>
                <a:effectLst/>
                <a:uLnTx/>
                <a:uFillTx/>
                <a:latin typeface="Calibri"/>
                <a:ea typeface="+mn-ea"/>
                <a:cs typeface="Calibri"/>
              </a:rPr>
              <a:t> </a:t>
            </a:r>
            <a:r>
              <a:rPr kumimoji="0" sz="1400" b="0" u="none" strike="noStrike" kern="1200" cap="none" spc="-20" normalizeH="0" baseline="0" noProof="0" dirty="0" smtClean="0">
                <a:ln>
                  <a:noFill/>
                </a:ln>
                <a:solidFill>
                  <a:prstClr val="black"/>
                </a:solidFill>
                <a:effectLst/>
                <a:uLnTx/>
                <a:uFillTx/>
                <a:latin typeface="Calibri"/>
                <a:ea typeface="+mn-ea"/>
                <a:cs typeface="Calibri"/>
              </a:rPr>
              <a:t>However</a:t>
            </a:r>
            <a:r>
              <a:rPr kumimoji="0" sz="1400" b="0" u="none" strike="noStrike" kern="1200" cap="none" spc="-20" normalizeH="0" baseline="0" noProof="0" dirty="0">
                <a:ln>
                  <a:noFill/>
                </a:ln>
                <a:solidFill>
                  <a:prstClr val="black"/>
                </a:solidFill>
                <a:effectLst/>
                <a:uLnTx/>
                <a:uFillTx/>
                <a:latin typeface="Calibri"/>
                <a:ea typeface="+mn-ea"/>
                <a:cs typeface="Calibri"/>
              </a:rPr>
              <a:t>, </a:t>
            </a:r>
            <a:r>
              <a:rPr kumimoji="0" sz="1400" b="0" u="none" strike="noStrike" kern="1200" cap="none" spc="-5" normalizeH="0" baseline="0" noProof="0" dirty="0">
                <a:ln>
                  <a:noFill/>
                </a:ln>
                <a:solidFill>
                  <a:prstClr val="black"/>
                </a:solidFill>
                <a:effectLst/>
                <a:uLnTx/>
                <a:uFillTx/>
                <a:latin typeface="Calibri"/>
                <a:ea typeface="+mn-ea"/>
                <a:cs typeface="Calibri"/>
              </a:rPr>
              <a:t>conflicts or </a:t>
            </a:r>
            <a:r>
              <a:rPr kumimoji="0" sz="1400" b="0" u="none" strike="noStrike" kern="1200" cap="none" spc="-10" normalizeH="0" baseline="0" noProof="0" dirty="0">
                <a:ln>
                  <a:noFill/>
                </a:ln>
                <a:solidFill>
                  <a:prstClr val="black"/>
                </a:solidFill>
                <a:effectLst/>
                <a:uLnTx/>
                <a:uFillTx/>
                <a:latin typeface="Calibri"/>
                <a:ea typeface="+mn-ea"/>
                <a:cs typeface="Calibri"/>
              </a:rPr>
              <a:t>inconsistencies </a:t>
            </a:r>
            <a:r>
              <a:rPr kumimoji="0" sz="1400" b="0" u="none" strike="noStrike" kern="1200" cap="none" spc="-5" normalizeH="0" baseline="0" noProof="0" dirty="0">
                <a:ln>
                  <a:noFill/>
                </a:ln>
                <a:solidFill>
                  <a:prstClr val="black"/>
                </a:solidFill>
                <a:effectLst/>
                <a:uLnTx/>
                <a:uFillTx/>
                <a:latin typeface="Calibri"/>
                <a:ea typeface="+mn-ea"/>
                <a:cs typeface="Calibri"/>
              </a:rPr>
              <a:t>shall be resolved in </a:t>
            </a:r>
            <a:r>
              <a:rPr kumimoji="0" sz="1400" b="0" u="none" strike="noStrike" kern="1200" cap="none" spc="-10" normalizeH="0" baseline="0" noProof="0" dirty="0">
                <a:ln>
                  <a:noFill/>
                </a:ln>
                <a:solidFill>
                  <a:prstClr val="black"/>
                </a:solidFill>
                <a:effectLst/>
                <a:uLnTx/>
                <a:uFillTx/>
                <a:latin typeface="Calibri"/>
                <a:ea typeface="+mn-ea"/>
                <a:cs typeface="Calibri"/>
              </a:rPr>
              <a:t>favor </a:t>
            </a:r>
            <a:r>
              <a:rPr kumimoji="0" sz="1400" b="0" u="none" strike="noStrike" kern="1200" cap="none" spc="-5" normalizeH="0" baseline="0" noProof="0" dirty="0">
                <a:ln>
                  <a:noFill/>
                </a:ln>
                <a:solidFill>
                  <a:prstClr val="black"/>
                </a:solidFill>
                <a:effectLst/>
                <a:uLnTx/>
                <a:uFillTx/>
                <a:latin typeface="Calibri"/>
                <a:ea typeface="+mn-ea"/>
                <a:cs typeface="Calibri"/>
              </a:rPr>
              <a:t>of the Special</a:t>
            </a:r>
            <a:r>
              <a:rPr kumimoji="0" sz="1400" b="0" u="none" strike="noStrike" kern="1200" cap="none" spc="125" normalizeH="0" baseline="0" noProof="0" dirty="0">
                <a:ln>
                  <a:noFill/>
                </a:ln>
                <a:solidFill>
                  <a:prstClr val="black"/>
                </a:solidFill>
                <a:effectLst/>
                <a:uLnTx/>
                <a:uFillTx/>
                <a:latin typeface="Calibri"/>
                <a:ea typeface="+mn-ea"/>
                <a:cs typeface="Calibri"/>
              </a:rPr>
              <a:t> </a:t>
            </a:r>
            <a:r>
              <a:rPr kumimoji="0" sz="1400" b="0" u="none" strike="noStrike" kern="1200" cap="none" spc="-5" normalizeH="0" baseline="0" noProof="0" dirty="0">
                <a:ln>
                  <a:noFill/>
                </a:ln>
                <a:solidFill>
                  <a:prstClr val="black"/>
                </a:solidFill>
                <a:effectLst/>
                <a:uLnTx/>
                <a:uFillTx/>
                <a:latin typeface="Calibri"/>
                <a:ea typeface="+mn-ea"/>
                <a:cs typeface="Calibri"/>
              </a:rPr>
              <a:t>Provisions.</a:t>
            </a:r>
            <a:endParaRPr kumimoji="0" sz="1400" b="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45566" y="192065"/>
            <a:ext cx="8598374"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General Provisions</a:t>
            </a:r>
            <a:endParaRPr sz="3200" dirty="0">
              <a:latin typeface="+mn-lt"/>
              <a:cs typeface="Calibri Light"/>
            </a:endParaRPr>
          </a:p>
        </p:txBody>
      </p:sp>
      <p:sp>
        <p:nvSpPr>
          <p:cNvPr id="7" name="Slide Number Placeholder 6"/>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25</a:t>
            </a:fld>
            <a:endParaRPr lang="en-US" spc="-5" dirty="0">
              <a:solidFill>
                <a:srgbClr val="000000"/>
              </a:solidFill>
            </a:endParaRPr>
          </a:p>
        </p:txBody>
      </p:sp>
    </p:spTree>
    <p:extLst>
      <p:ext uri="{BB962C8B-B14F-4D97-AF65-F5344CB8AC3E}">
        <p14:creationId xmlns:p14="http://schemas.microsoft.com/office/powerpoint/2010/main" val="15303604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14400" y="1584453"/>
            <a:ext cx="6662057" cy="1228541"/>
          </a:xfrm>
          <a:prstGeom prst="rect">
            <a:avLst/>
          </a:prstGeom>
        </p:spPr>
        <p:txBody>
          <a:bodyPr vert="horz" wrap="square" lIns="0" tIns="48260" rIns="0" bIns="0" rtlCol="0">
            <a:spAutoFit/>
          </a:bodyPr>
          <a:lstStyle/>
          <a:p>
            <a:pPr marL="12700" marR="5080" lvl="0" indent="0" algn="l" defTabSz="914400" rtl="0" eaLnBrk="1" fontAlgn="auto" latinLnBrk="0" hangingPunct="1">
              <a:lnSpc>
                <a:spcPts val="2270"/>
              </a:lnSpc>
              <a:spcBef>
                <a:spcPts val="380"/>
              </a:spcBef>
              <a:spcAft>
                <a:spcPts val="0"/>
              </a:spcAft>
              <a:buClrTx/>
              <a:buSzTx/>
              <a:buFontTx/>
              <a:buNone/>
              <a:tabLst/>
              <a:defRPr/>
            </a:pPr>
            <a:r>
              <a:rPr kumimoji="0" sz="2000" b="0" i="0" u="none" strike="noStrike" kern="1200" cap="none" spc="-5" normalizeH="0" baseline="0" noProof="0" dirty="0">
                <a:ln>
                  <a:noFill/>
                </a:ln>
                <a:solidFill>
                  <a:prstClr val="black"/>
                </a:solidFill>
                <a:effectLst/>
                <a:uLnTx/>
                <a:uFillTx/>
                <a:latin typeface="Calibri"/>
                <a:ea typeface="+mn-ea"/>
                <a:cs typeface="Calibri"/>
              </a:rPr>
              <a:t>These </a:t>
            </a:r>
            <a:r>
              <a:rPr kumimoji="0" sz="2000" b="0" i="0" u="none" strike="noStrike" kern="1200" cap="none" spc="-10" normalizeH="0" baseline="0" noProof="0" dirty="0">
                <a:ln>
                  <a:noFill/>
                </a:ln>
                <a:solidFill>
                  <a:prstClr val="black"/>
                </a:solidFill>
                <a:effectLst/>
                <a:uLnTx/>
                <a:uFillTx/>
                <a:latin typeface="Calibri"/>
                <a:ea typeface="+mn-ea"/>
                <a:cs typeface="Calibri"/>
              </a:rPr>
              <a:t>next </a:t>
            </a:r>
            <a:r>
              <a:rPr kumimoji="0" sz="2000" b="0" i="0" u="none" strike="noStrike" kern="1200" cap="none" spc="-5" normalizeH="0" baseline="0" noProof="0" dirty="0">
                <a:ln>
                  <a:noFill/>
                </a:ln>
                <a:solidFill>
                  <a:prstClr val="black"/>
                </a:solidFill>
                <a:effectLst/>
                <a:uLnTx/>
                <a:uFillTx/>
                <a:latin typeface="Calibri"/>
                <a:ea typeface="+mn-ea"/>
                <a:cs typeface="Calibri"/>
              </a:rPr>
              <a:t>sections </a:t>
            </a:r>
            <a:r>
              <a:rPr kumimoji="0" sz="2000" b="0" i="0" u="none" strike="noStrike" kern="1200" cap="none" spc="-15" normalizeH="0" baseline="0" noProof="0" dirty="0">
                <a:ln>
                  <a:noFill/>
                </a:ln>
                <a:solidFill>
                  <a:prstClr val="black"/>
                </a:solidFill>
                <a:effectLst/>
                <a:uLnTx/>
                <a:uFillTx/>
                <a:latin typeface="Calibri"/>
                <a:ea typeface="+mn-ea"/>
                <a:cs typeface="Calibri"/>
              </a:rPr>
              <a:t>contain </a:t>
            </a:r>
            <a:r>
              <a:rPr kumimoji="0" sz="2000" b="0" i="0" u="none" strike="noStrike" kern="1200" cap="none" spc="-10" normalizeH="0" baseline="0" noProof="0" dirty="0">
                <a:ln>
                  <a:noFill/>
                </a:ln>
                <a:solidFill>
                  <a:prstClr val="black"/>
                </a:solidFill>
                <a:effectLst/>
                <a:uLnTx/>
                <a:uFillTx/>
                <a:latin typeface="Calibri"/>
                <a:ea typeface="+mn-ea"/>
                <a:cs typeface="Calibri"/>
              </a:rPr>
              <a:t>examples </a:t>
            </a:r>
            <a:r>
              <a:rPr kumimoji="0" sz="2000" b="0" i="0" u="none" strike="noStrike" kern="1200" cap="none" spc="0" normalizeH="0" baseline="0" noProof="0" dirty="0">
                <a:ln>
                  <a:noFill/>
                </a:ln>
                <a:solidFill>
                  <a:prstClr val="black"/>
                </a:solidFill>
                <a:effectLst/>
                <a:uLnTx/>
                <a:uFillTx/>
                <a:latin typeface="Calibri"/>
                <a:ea typeface="+mn-ea"/>
                <a:cs typeface="Calibri"/>
              </a:rPr>
              <a:t>of </a:t>
            </a:r>
            <a:r>
              <a:rPr kumimoji="0" sz="2000" b="0" i="0" u="none" strike="noStrike" kern="1200" cap="none" spc="-10" normalizeH="0" baseline="0" noProof="0" dirty="0">
                <a:ln>
                  <a:noFill/>
                </a:ln>
                <a:solidFill>
                  <a:prstClr val="black"/>
                </a:solidFill>
                <a:effectLst/>
                <a:uLnTx/>
                <a:uFillTx/>
                <a:latin typeface="Calibri"/>
                <a:ea typeface="+mn-ea"/>
                <a:cs typeface="Calibri"/>
              </a:rPr>
              <a:t>terms </a:t>
            </a:r>
            <a:r>
              <a:rPr kumimoji="0" sz="2000" b="0" i="0" u="none" strike="noStrike" kern="1200" cap="none" spc="0" normalizeH="0" baseline="0" noProof="0" dirty="0">
                <a:ln>
                  <a:noFill/>
                </a:ln>
                <a:solidFill>
                  <a:prstClr val="black"/>
                </a:solidFill>
                <a:effectLst/>
                <a:uLnTx/>
                <a:uFillTx/>
                <a:latin typeface="Calibri"/>
                <a:ea typeface="+mn-ea"/>
                <a:cs typeface="Calibri"/>
              </a:rPr>
              <a:t>and </a:t>
            </a:r>
            <a:r>
              <a:rPr kumimoji="0" sz="2000" b="0" i="0" u="none" strike="noStrike" kern="1200" cap="none" spc="-5" normalizeH="0" baseline="0" noProof="0" dirty="0">
                <a:ln>
                  <a:noFill/>
                </a:ln>
                <a:solidFill>
                  <a:prstClr val="black"/>
                </a:solidFill>
                <a:effectLst/>
                <a:uLnTx/>
                <a:uFillTx/>
                <a:latin typeface="Calibri"/>
                <a:ea typeface="+mn-ea"/>
                <a:cs typeface="Calibri"/>
              </a:rPr>
              <a:t>clauses </a:t>
            </a:r>
            <a:r>
              <a:rPr kumimoji="0" sz="2000" b="0" i="0" u="none" strike="noStrike" kern="1200" cap="none" spc="0" normalizeH="0" baseline="0" noProof="0" dirty="0">
                <a:ln>
                  <a:noFill/>
                </a:ln>
                <a:solidFill>
                  <a:prstClr val="black"/>
                </a:solidFill>
                <a:effectLst/>
                <a:uLnTx/>
                <a:uFillTx/>
                <a:latin typeface="Calibri"/>
                <a:ea typeface="+mn-ea"/>
                <a:cs typeface="Calibri"/>
              </a:rPr>
              <a:t>and </a:t>
            </a:r>
            <a:r>
              <a:rPr kumimoji="0" sz="2000" b="0" i="0" u="none" strike="noStrike" kern="1200" cap="none" spc="-15" normalizeH="0" baseline="0" noProof="0" dirty="0">
                <a:ln>
                  <a:noFill/>
                </a:ln>
                <a:solidFill>
                  <a:prstClr val="black"/>
                </a:solidFill>
                <a:effectLst/>
                <a:uLnTx/>
                <a:uFillTx/>
                <a:latin typeface="Calibri"/>
                <a:ea typeface="+mn-ea"/>
                <a:cs typeface="Calibri"/>
              </a:rPr>
              <a:t>are </a:t>
            </a:r>
            <a:r>
              <a:rPr kumimoji="0" sz="2000" b="0" i="0" u="none" strike="noStrike" kern="1200" cap="none" spc="-15" normalizeH="0" baseline="0" noProof="0" dirty="0" smtClean="0">
                <a:ln>
                  <a:noFill/>
                </a:ln>
                <a:solidFill>
                  <a:prstClr val="black"/>
                </a:solidFill>
                <a:effectLst/>
                <a:uLnTx/>
                <a:uFillTx/>
                <a:latin typeface="Calibri"/>
                <a:ea typeface="+mn-ea"/>
                <a:cs typeface="Calibri"/>
              </a:rPr>
              <a:t>for</a:t>
            </a:r>
            <a:r>
              <a:rPr kumimoji="0" lang="en-US" sz="2000" b="0" i="0" u="none" strike="noStrike" kern="1200" cap="none" spc="-1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information </a:t>
            </a:r>
            <a:r>
              <a:rPr kumimoji="0" sz="2000" b="0" i="0" u="none" strike="noStrike" kern="1200" cap="none" spc="-30" normalizeH="0" baseline="0" noProof="0" dirty="0">
                <a:ln>
                  <a:noFill/>
                </a:ln>
                <a:solidFill>
                  <a:prstClr val="black"/>
                </a:solidFill>
                <a:effectLst/>
                <a:uLnTx/>
                <a:uFillTx/>
                <a:latin typeface="Calibri"/>
                <a:ea typeface="+mn-ea"/>
                <a:cs typeface="Calibri"/>
              </a:rPr>
              <a:t>only. </a:t>
            </a:r>
            <a:r>
              <a:rPr kumimoji="0" sz="2000" b="0" i="0" u="none" strike="noStrike" kern="1200" cap="none" spc="-55" normalizeH="0" baseline="0" noProof="0" dirty="0">
                <a:ln>
                  <a:noFill/>
                </a:ln>
                <a:solidFill>
                  <a:prstClr val="black"/>
                </a:solidFill>
                <a:effectLst/>
                <a:uLnTx/>
                <a:uFillTx/>
                <a:latin typeface="Calibri"/>
                <a:ea typeface="+mn-ea"/>
                <a:cs typeface="Calibri"/>
              </a:rPr>
              <a:t>You </a:t>
            </a:r>
            <a:r>
              <a:rPr kumimoji="0" sz="2000" b="0" i="0" u="none" strike="noStrike" kern="1200" cap="none" spc="-15" normalizeH="0" baseline="0" noProof="0" dirty="0">
                <a:ln>
                  <a:noFill/>
                </a:ln>
                <a:solidFill>
                  <a:prstClr val="black"/>
                </a:solidFill>
                <a:effectLst/>
                <a:uLnTx/>
                <a:uFillTx/>
                <a:latin typeface="Calibri"/>
                <a:ea typeface="+mn-ea"/>
                <a:cs typeface="Calibri"/>
              </a:rPr>
              <a:t>are </a:t>
            </a:r>
            <a:r>
              <a:rPr kumimoji="0" sz="2000" b="0" i="0" u="none" strike="noStrike" kern="1200" cap="none" spc="0" normalizeH="0" baseline="0" noProof="0" dirty="0">
                <a:ln>
                  <a:noFill/>
                </a:ln>
                <a:solidFill>
                  <a:prstClr val="black"/>
                </a:solidFill>
                <a:effectLst/>
                <a:uLnTx/>
                <a:uFillTx/>
                <a:latin typeface="Calibri"/>
                <a:ea typeface="+mn-ea"/>
                <a:cs typeface="Calibri"/>
              </a:rPr>
              <a:t>not </a:t>
            </a:r>
            <a:r>
              <a:rPr kumimoji="0" sz="2000" b="0" i="0" u="none" strike="noStrike" kern="1200" cap="none" spc="-5" normalizeH="0" baseline="0" noProof="0" dirty="0">
                <a:ln>
                  <a:noFill/>
                </a:ln>
                <a:solidFill>
                  <a:prstClr val="black"/>
                </a:solidFill>
                <a:effectLst/>
                <a:uLnTx/>
                <a:uFillTx/>
                <a:latin typeface="Calibri"/>
                <a:ea typeface="+mn-ea"/>
                <a:cs typeface="Calibri"/>
              </a:rPr>
              <a:t>assessed </a:t>
            </a:r>
            <a:r>
              <a:rPr kumimoji="0" sz="2000" b="0" i="0" u="none" strike="noStrike" kern="1200" cap="none" spc="0" normalizeH="0" baseline="0" noProof="0" dirty="0">
                <a:ln>
                  <a:noFill/>
                </a:ln>
                <a:solidFill>
                  <a:prstClr val="black"/>
                </a:solidFill>
                <a:effectLst/>
                <a:uLnTx/>
                <a:uFillTx/>
                <a:latin typeface="Calibri"/>
                <a:ea typeface="+mn-ea"/>
                <a:cs typeface="Calibri"/>
              </a:rPr>
              <a:t>on </a:t>
            </a:r>
            <a:r>
              <a:rPr kumimoji="0" sz="2000" b="0" i="0" u="none" strike="noStrike" kern="1200" cap="none" spc="-5" normalizeH="0" baseline="0" noProof="0" dirty="0">
                <a:ln>
                  <a:noFill/>
                </a:ln>
                <a:solidFill>
                  <a:prstClr val="black"/>
                </a:solidFill>
                <a:effectLst/>
                <a:uLnTx/>
                <a:uFillTx/>
                <a:latin typeface="Calibri"/>
                <a:ea typeface="+mn-ea"/>
                <a:cs typeface="Calibri"/>
              </a:rPr>
              <a:t>the actual </a:t>
            </a:r>
            <a:r>
              <a:rPr kumimoji="0" sz="2000" b="0" i="0" u="none" strike="noStrike" kern="1200" cap="none" spc="-10" normalizeH="0" baseline="0" noProof="0" dirty="0">
                <a:ln>
                  <a:noFill/>
                </a:ln>
                <a:solidFill>
                  <a:prstClr val="black"/>
                </a:solidFill>
                <a:effectLst/>
                <a:uLnTx/>
                <a:uFillTx/>
                <a:latin typeface="Calibri"/>
                <a:ea typeface="+mn-ea"/>
                <a:cs typeface="Calibri"/>
              </a:rPr>
              <a:t>terms, </a:t>
            </a:r>
            <a:r>
              <a:rPr kumimoji="0" sz="2000" b="0" i="0" u="none" strike="noStrike" kern="1200" cap="none" spc="0" normalizeH="0" baseline="0" noProof="0" dirty="0">
                <a:ln>
                  <a:noFill/>
                </a:ln>
                <a:solidFill>
                  <a:prstClr val="black"/>
                </a:solidFill>
                <a:effectLst/>
                <a:uLnTx/>
                <a:uFillTx/>
                <a:latin typeface="Calibri"/>
                <a:ea typeface="+mn-ea"/>
                <a:cs typeface="Calibri"/>
              </a:rPr>
              <a:t>but </a:t>
            </a:r>
            <a:r>
              <a:rPr kumimoji="0" sz="2000" b="0" i="0" u="none" strike="noStrike" kern="1200" cap="none" spc="-15" normalizeH="0" baseline="0" noProof="0" dirty="0" smtClean="0">
                <a:ln>
                  <a:noFill/>
                </a:ln>
                <a:solidFill>
                  <a:prstClr val="black"/>
                </a:solidFill>
                <a:effectLst/>
                <a:uLnTx/>
                <a:uFillTx/>
                <a:latin typeface="Calibri"/>
                <a:ea typeface="+mn-ea"/>
                <a:cs typeface="Calibri"/>
              </a:rPr>
              <a:t>are</a:t>
            </a:r>
            <a:r>
              <a:rPr kumimoji="0" lang="en-US" sz="2000" b="0" i="0" u="none" strike="noStrike" kern="1200" cap="none" spc="-1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expected </a:t>
            </a:r>
            <a:r>
              <a:rPr kumimoji="0" sz="2000" b="0" i="0" u="none" strike="noStrike" kern="1200" cap="none" spc="-10" normalizeH="0" baseline="0" noProof="0" dirty="0">
                <a:ln>
                  <a:noFill/>
                </a:ln>
                <a:solidFill>
                  <a:prstClr val="black"/>
                </a:solidFill>
                <a:effectLst/>
                <a:uLnTx/>
                <a:uFillTx/>
                <a:latin typeface="Calibri"/>
                <a:ea typeface="+mn-ea"/>
                <a:cs typeface="Calibri"/>
              </a:rPr>
              <a:t>to understand where </a:t>
            </a:r>
            <a:r>
              <a:rPr kumimoji="0" sz="2000" b="0" i="0" u="none" strike="noStrike" kern="1200" cap="none" spc="-5" normalizeH="0" baseline="0" noProof="0" dirty="0">
                <a:ln>
                  <a:noFill/>
                </a:ln>
                <a:solidFill>
                  <a:prstClr val="black"/>
                </a:solidFill>
                <a:effectLst/>
                <a:uLnTx/>
                <a:uFillTx/>
                <a:latin typeface="Calibri"/>
                <a:ea typeface="+mn-ea"/>
                <a:cs typeface="Calibri"/>
              </a:rPr>
              <a:t>they fit </a:t>
            </a:r>
            <a:r>
              <a:rPr kumimoji="0" sz="2000" b="0" i="0" u="none" strike="noStrike" kern="1200" cap="none" spc="-15" normalizeH="0" baseline="0" noProof="0" dirty="0">
                <a:ln>
                  <a:noFill/>
                </a:ln>
                <a:solidFill>
                  <a:prstClr val="black"/>
                </a:solidFill>
                <a:effectLst/>
                <a:uLnTx/>
                <a:uFillTx/>
                <a:latin typeface="Calibri"/>
                <a:ea typeface="+mn-ea"/>
                <a:cs typeface="Calibri"/>
              </a:rPr>
              <a:t>into </a:t>
            </a:r>
            <a:r>
              <a:rPr kumimoji="0" sz="2000" b="0" i="0" u="none" strike="noStrike" kern="1200" cap="none" spc="-10" normalizeH="0" baseline="0" noProof="0" dirty="0">
                <a:ln>
                  <a:noFill/>
                </a:ln>
                <a:solidFill>
                  <a:prstClr val="black"/>
                </a:solidFill>
                <a:effectLst/>
                <a:uLnTx/>
                <a:uFillTx/>
                <a:latin typeface="Calibri"/>
                <a:ea typeface="+mn-ea"/>
                <a:cs typeface="Calibri"/>
              </a:rPr>
              <a:t>your Solicitation</a:t>
            </a:r>
            <a:r>
              <a:rPr kumimoji="0" sz="2000" b="0" i="0" u="none" strike="noStrike" kern="1200" cap="none" spc="75" normalizeH="0" baseline="0" noProof="0" dirty="0">
                <a:ln>
                  <a:noFill/>
                </a:ln>
                <a:solidFill>
                  <a:prstClr val="black"/>
                </a:solidFill>
                <a:effectLst/>
                <a:uLnTx/>
                <a:uFillTx/>
                <a:latin typeface="Calibri"/>
                <a:ea typeface="+mn-ea"/>
                <a:cs typeface="Calibri"/>
              </a:rPr>
              <a:t> </a:t>
            </a:r>
            <a:r>
              <a:rPr kumimoji="0" sz="2000" b="0" i="0" u="none" strike="noStrike" kern="1200" cap="none" spc="-15" normalizeH="0" baseline="0" noProof="0" dirty="0">
                <a:ln>
                  <a:noFill/>
                </a:ln>
                <a:solidFill>
                  <a:prstClr val="black"/>
                </a:solidFill>
                <a:effectLst/>
                <a:uLnTx/>
                <a:uFillTx/>
                <a:latin typeface="Calibri"/>
                <a:ea typeface="+mn-ea"/>
                <a:cs typeface="Calibri"/>
              </a:rPr>
              <a:t>Package.</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3" name="object 3"/>
          <p:cNvSpPr txBox="1"/>
          <p:nvPr/>
        </p:nvSpPr>
        <p:spPr>
          <a:xfrm>
            <a:off x="553250" y="394447"/>
            <a:ext cx="8590750" cy="566822"/>
          </a:xfrm>
          <a:prstGeom prst="rect">
            <a:avLst/>
          </a:prstGeom>
        </p:spPr>
        <p:txBody>
          <a:bodyPr vert="horz" wrap="square" lIns="0" tIns="12700" rIns="0" bIns="0" rtlCol="0">
            <a:spAutoFit/>
          </a:body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sz="3600" b="0" i="0" u="none" strike="noStrike" kern="1200" cap="none" spc="-5" normalizeH="0" baseline="0" noProof="0" dirty="0">
                <a:ln>
                  <a:noFill/>
                </a:ln>
                <a:solidFill>
                  <a:prstClr val="black"/>
                </a:solidFill>
                <a:effectLst/>
                <a:uLnTx/>
                <a:uFillTx/>
                <a:latin typeface="Calibri"/>
                <a:ea typeface="+mn-ea"/>
                <a:cs typeface="Calibri Light"/>
              </a:rPr>
              <a:t>Sections</a:t>
            </a:r>
            <a:r>
              <a:rPr kumimoji="0" sz="3600" b="0" i="0" u="none" strike="noStrike" kern="1200" cap="none" spc="-80" normalizeH="0" baseline="0" noProof="0" dirty="0">
                <a:ln>
                  <a:noFill/>
                </a:ln>
                <a:solidFill>
                  <a:prstClr val="black"/>
                </a:solidFill>
                <a:effectLst/>
                <a:uLnTx/>
                <a:uFillTx/>
                <a:latin typeface="Calibri"/>
                <a:ea typeface="+mn-ea"/>
                <a:cs typeface="Calibri Light"/>
              </a:rPr>
              <a:t> </a:t>
            </a:r>
            <a:r>
              <a:rPr kumimoji="0" sz="3600" b="0" i="0" u="none" strike="noStrike" kern="1200" cap="none" spc="-5" normalizeH="0" baseline="0" noProof="0" dirty="0" smtClean="0">
                <a:ln>
                  <a:noFill/>
                </a:ln>
                <a:solidFill>
                  <a:prstClr val="black"/>
                </a:solidFill>
                <a:effectLst/>
                <a:uLnTx/>
                <a:uFillTx/>
                <a:latin typeface="Calibri"/>
                <a:ea typeface="+mn-ea"/>
                <a:cs typeface="Calibri Light"/>
              </a:rPr>
              <a:t>B</a:t>
            </a:r>
            <a:r>
              <a:rPr kumimoji="0" lang="en-US" sz="3600" b="0" i="0" u="none" strike="noStrike" kern="1200" cap="none" spc="-5" normalizeH="0" baseline="0" noProof="0" dirty="0" smtClean="0">
                <a:ln>
                  <a:noFill/>
                </a:ln>
                <a:solidFill>
                  <a:prstClr val="black"/>
                </a:solidFill>
                <a:effectLst/>
                <a:uLnTx/>
                <a:uFillTx/>
                <a:latin typeface="Calibri"/>
                <a:ea typeface="+mn-ea"/>
                <a:cs typeface="Calibri Light"/>
              </a:rPr>
              <a:t>–</a:t>
            </a:r>
            <a:r>
              <a:rPr kumimoji="0" sz="3600" b="0" i="0" u="none" strike="noStrike" kern="1200" cap="none" spc="-5" normalizeH="0" baseline="0" noProof="0" dirty="0" smtClean="0">
                <a:ln>
                  <a:noFill/>
                </a:ln>
                <a:solidFill>
                  <a:prstClr val="black"/>
                </a:solidFill>
                <a:effectLst/>
                <a:uLnTx/>
                <a:uFillTx/>
                <a:latin typeface="Calibri"/>
                <a:ea typeface="+mn-ea"/>
                <a:cs typeface="Calibri Light"/>
              </a:rPr>
              <a:t>I</a:t>
            </a:r>
            <a:endParaRPr kumimoji="0" sz="3600" b="0" i="0" u="none" strike="noStrike" kern="1200" cap="none" spc="0" normalizeH="0" baseline="0" noProof="0" dirty="0">
              <a:ln>
                <a:noFill/>
              </a:ln>
              <a:solidFill>
                <a:prstClr val="black"/>
              </a:solidFill>
              <a:effectLst/>
              <a:uLnTx/>
              <a:uFillTx/>
              <a:latin typeface="Calibri"/>
              <a:ea typeface="+mn-ea"/>
              <a:cs typeface="Calibri Light"/>
            </a:endParaRPr>
          </a:p>
        </p:txBody>
      </p:sp>
      <p:sp>
        <p:nvSpPr>
          <p:cNvPr id="5" name="Slide Number Placeholder 7"/>
          <p:cNvSpPr>
            <a:spLocks noGrp="1"/>
          </p:cNvSpPr>
          <p:nvPr>
            <p:ph type="sldNum" sz="quarter" idx="7"/>
          </p:nvPr>
        </p:nvSpPr>
        <p:spPr>
          <a:xfrm>
            <a:off x="4419599" y="6428740"/>
            <a:ext cx="304800" cy="241300"/>
          </a:xfrm>
        </p:spPr>
        <p:txBody>
          <a:bodyPr/>
          <a:lstStyle/>
          <a:p>
            <a:pPr marL="109855">
              <a:lnSpc>
                <a:spcPts val="1425"/>
              </a:lnSpc>
            </a:pPr>
            <a:fld id="{81D60167-4931-47E6-BA6A-407CBD079E47}" type="slidenum">
              <a:rPr lang="en-US" spc="-5" smtClean="0">
                <a:solidFill>
                  <a:srgbClr val="000000"/>
                </a:solidFill>
              </a:rPr>
              <a:t>26</a:t>
            </a:fld>
            <a:endParaRPr lang="en-US" spc="-5" dirty="0">
              <a:solidFill>
                <a:srgbClr val="000000"/>
              </a:solidFill>
            </a:endParaRPr>
          </a:p>
        </p:txBody>
      </p:sp>
    </p:spTree>
    <p:extLst>
      <p:ext uri="{BB962C8B-B14F-4D97-AF65-F5344CB8AC3E}">
        <p14:creationId xmlns:p14="http://schemas.microsoft.com/office/powerpoint/2010/main" val="373987483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1590595" y="2913300"/>
            <a:ext cx="6001230" cy="1125949"/>
          </a:xfrm>
          <a:prstGeom prst="rect">
            <a:avLst/>
          </a:prstGeom>
        </p:spPr>
        <p:txBody>
          <a:bodyPr vert="horz" wrap="square" lIns="0" tIns="124460" rIns="0" bIns="0" rtlCol="0">
            <a:spAutoFit/>
          </a:bodyPr>
          <a:lstStyle/>
          <a:p>
            <a:pPr marL="12700" marR="5080" lvl="0" indent="0" defTabSz="914400" rtl="0" eaLnBrk="1" fontAlgn="auto" latinLnBrk="0" hangingPunct="1">
              <a:lnSpc>
                <a:spcPts val="2590"/>
              </a:lnSpc>
              <a:spcBef>
                <a:spcPts val="915"/>
              </a:spcBef>
              <a:spcAft>
                <a:spcPts val="0"/>
              </a:spcAft>
              <a:buClrTx/>
              <a:buSzTx/>
              <a:buFontTx/>
              <a:buNone/>
              <a:tabLst/>
              <a:defRPr/>
            </a:pPr>
            <a:r>
              <a:rPr kumimoji="0" sz="2000" b="0" i="0" u="none" strike="noStrike" kern="1200" cap="none" spc="-5" normalizeH="0" baseline="0" noProof="0" dirty="0" smtClean="0">
                <a:ln>
                  <a:noFill/>
                </a:ln>
                <a:solidFill>
                  <a:prstClr val="black"/>
                </a:solidFill>
                <a:effectLst/>
                <a:uLnTx/>
                <a:uFillTx/>
                <a:latin typeface="Calibri"/>
                <a:ea typeface="+mn-ea"/>
                <a:cs typeface="Calibri"/>
              </a:rPr>
              <a:t>Section </a:t>
            </a:r>
            <a:r>
              <a:rPr kumimoji="0" sz="2000" b="0" i="0" u="none" strike="noStrike" kern="1200" cap="none" spc="0" normalizeH="0" baseline="0" noProof="0" dirty="0">
                <a:ln>
                  <a:noFill/>
                </a:ln>
                <a:solidFill>
                  <a:prstClr val="black"/>
                </a:solidFill>
                <a:effectLst/>
                <a:uLnTx/>
                <a:uFillTx/>
                <a:latin typeface="Calibri"/>
                <a:ea typeface="+mn-ea"/>
                <a:cs typeface="Calibri"/>
              </a:rPr>
              <a:t>B </a:t>
            </a:r>
            <a:r>
              <a:rPr kumimoji="0" sz="2000" b="0" i="0" u="none" strike="noStrike" kern="1200" cap="none" spc="-50" normalizeH="0" baseline="0" noProof="0" dirty="0">
                <a:ln>
                  <a:noFill/>
                </a:ln>
                <a:solidFill>
                  <a:prstClr val="black"/>
                </a:solidFill>
                <a:effectLst/>
                <a:uLnTx/>
                <a:uFillTx/>
                <a:latin typeface="Calibri"/>
                <a:ea typeface="+mn-ea"/>
                <a:cs typeface="Calibri"/>
              </a:rPr>
              <a:t>Terms </a:t>
            </a:r>
            <a:r>
              <a:rPr kumimoji="0" sz="2000" b="0" i="0" u="none" strike="noStrike" kern="1200" cap="none" spc="-5" normalizeH="0" baseline="0" noProof="0" dirty="0">
                <a:ln>
                  <a:noFill/>
                </a:ln>
                <a:solidFill>
                  <a:prstClr val="black"/>
                </a:solidFill>
                <a:effectLst/>
                <a:uLnTx/>
                <a:uFillTx/>
                <a:latin typeface="Calibri"/>
                <a:ea typeface="+mn-ea"/>
                <a:cs typeface="Calibri"/>
              </a:rPr>
              <a:t>and Conditions </a:t>
            </a:r>
            <a:r>
              <a:rPr kumimoji="0" sz="2000" b="0" i="0" u="none" strike="noStrike" kern="1200" cap="none" spc="-15" normalizeH="0" baseline="0" noProof="0" dirty="0">
                <a:ln>
                  <a:noFill/>
                </a:ln>
                <a:solidFill>
                  <a:prstClr val="black"/>
                </a:solidFill>
                <a:effectLst/>
                <a:uLnTx/>
                <a:uFillTx/>
                <a:latin typeface="Calibri"/>
                <a:ea typeface="+mn-ea"/>
                <a:cs typeface="Calibri"/>
              </a:rPr>
              <a:t>may </a:t>
            </a:r>
            <a:r>
              <a:rPr kumimoji="0" sz="2000" b="0" i="0" u="none" strike="noStrike" kern="1200" cap="none" spc="-5" normalizeH="0" baseline="0" noProof="0" dirty="0">
                <a:ln>
                  <a:noFill/>
                </a:ln>
                <a:solidFill>
                  <a:prstClr val="black"/>
                </a:solidFill>
                <a:effectLst/>
                <a:uLnTx/>
                <a:uFillTx/>
                <a:latin typeface="Calibri"/>
                <a:ea typeface="+mn-ea"/>
                <a:cs typeface="Calibri"/>
              </a:rPr>
              <a:t>be </a:t>
            </a:r>
            <a:r>
              <a:rPr kumimoji="0" sz="2000" b="0" i="0" u="none" strike="noStrike" kern="1200" cap="none" spc="-10" normalizeH="0" baseline="0" noProof="0" dirty="0">
                <a:ln>
                  <a:noFill/>
                </a:ln>
                <a:solidFill>
                  <a:prstClr val="black"/>
                </a:solidFill>
                <a:effectLst/>
                <a:uLnTx/>
                <a:uFillTx/>
                <a:latin typeface="Calibri"/>
                <a:ea typeface="+mn-ea"/>
                <a:cs typeface="Calibri"/>
              </a:rPr>
              <a:t>terms </a:t>
            </a:r>
            <a:r>
              <a:rPr kumimoji="0" sz="2000" b="0" i="0" u="none" strike="noStrike" kern="1200" cap="none" spc="-15" normalizeH="0" baseline="0" noProof="0" dirty="0">
                <a:ln>
                  <a:noFill/>
                </a:ln>
                <a:solidFill>
                  <a:prstClr val="black"/>
                </a:solidFill>
                <a:effectLst/>
                <a:uLnTx/>
                <a:uFillTx/>
                <a:latin typeface="Calibri"/>
                <a:ea typeface="+mn-ea"/>
                <a:cs typeface="Calibri"/>
              </a:rPr>
              <a:t>required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by</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20" normalizeH="0" baseline="0" noProof="0" dirty="0" smtClean="0">
                <a:ln>
                  <a:noFill/>
                </a:ln>
                <a:solidFill>
                  <a:prstClr val="black"/>
                </a:solidFill>
                <a:effectLst/>
                <a:uLnTx/>
                <a:uFillTx/>
                <a:latin typeface="Calibri"/>
                <a:ea typeface="+mn-ea"/>
                <a:cs typeface="Calibri"/>
              </a:rPr>
              <a:t>federal </a:t>
            </a:r>
            <a:r>
              <a:rPr kumimoji="0" sz="2000" b="0" i="0" u="none" strike="noStrike" kern="1200" cap="none" spc="-5" normalizeH="0" baseline="0" noProof="0" dirty="0">
                <a:ln>
                  <a:noFill/>
                </a:ln>
                <a:solidFill>
                  <a:prstClr val="black"/>
                </a:solidFill>
                <a:effectLst/>
                <a:uLnTx/>
                <a:uFillTx/>
                <a:latin typeface="Calibri"/>
                <a:ea typeface="+mn-ea"/>
                <a:cs typeface="Calibri"/>
              </a:rPr>
              <a:t>funding or </a:t>
            </a:r>
            <a:r>
              <a:rPr kumimoji="0" sz="2000" b="0" i="0" u="none" strike="noStrike" kern="1200" cap="none" spc="-10" normalizeH="0" baseline="0" noProof="0" dirty="0">
                <a:ln>
                  <a:noFill/>
                </a:ln>
                <a:solidFill>
                  <a:prstClr val="black"/>
                </a:solidFill>
                <a:effectLst/>
                <a:uLnTx/>
                <a:uFillTx/>
                <a:latin typeface="Calibri"/>
                <a:ea typeface="+mn-ea"/>
                <a:cs typeface="Calibri"/>
              </a:rPr>
              <a:t>terms that </a:t>
            </a:r>
            <a:r>
              <a:rPr kumimoji="0" sz="2000" b="0" i="0" u="none" strike="noStrike" kern="1200" cap="none" spc="-15" normalizeH="0" baseline="0" noProof="0" dirty="0">
                <a:ln>
                  <a:noFill/>
                </a:ln>
                <a:solidFill>
                  <a:prstClr val="black"/>
                </a:solidFill>
                <a:effectLst/>
                <a:uLnTx/>
                <a:uFillTx/>
                <a:latin typeface="Calibri"/>
                <a:ea typeface="+mn-ea"/>
                <a:cs typeface="Calibri"/>
              </a:rPr>
              <a:t>are </a:t>
            </a:r>
            <a:r>
              <a:rPr kumimoji="0" sz="2000" b="0" i="0" u="none" strike="noStrike" kern="1200" cap="none" spc="-5" normalizeH="0" baseline="0" noProof="0" dirty="0">
                <a:ln>
                  <a:noFill/>
                </a:ln>
                <a:solidFill>
                  <a:prstClr val="black"/>
                </a:solidFill>
                <a:effectLst/>
                <a:uLnTx/>
                <a:uFillTx/>
                <a:latin typeface="Calibri"/>
                <a:ea typeface="+mn-ea"/>
                <a:cs typeface="Calibri"/>
              </a:rPr>
              <a:t>special or </a:t>
            </a:r>
            <a:r>
              <a:rPr kumimoji="0" sz="2000" b="0" i="0" u="none" strike="noStrike" kern="1200" cap="none" spc="-15" normalizeH="0" baseline="0" noProof="0" dirty="0">
                <a:ln>
                  <a:noFill/>
                </a:ln>
                <a:solidFill>
                  <a:prstClr val="black"/>
                </a:solidFill>
                <a:effectLst/>
                <a:uLnTx/>
                <a:uFillTx/>
                <a:latin typeface="Calibri"/>
                <a:ea typeface="+mn-ea"/>
                <a:cs typeface="Calibri"/>
              </a:rPr>
              <a:t>are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more</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restrictive </a:t>
            </a:r>
            <a:r>
              <a:rPr kumimoji="0" sz="2000" b="0" i="0" u="none" strike="noStrike" kern="1200" cap="none" spc="0" normalizeH="0" baseline="0" noProof="0" dirty="0">
                <a:ln>
                  <a:noFill/>
                </a:ln>
                <a:solidFill>
                  <a:prstClr val="black"/>
                </a:solidFill>
                <a:effectLst/>
                <a:uLnTx/>
                <a:uFillTx/>
                <a:latin typeface="Calibri"/>
                <a:ea typeface="+mn-ea"/>
                <a:cs typeface="Calibri"/>
              </a:rPr>
              <a:t>than the </a:t>
            </a:r>
            <a:r>
              <a:rPr kumimoji="0" sz="2000" b="0" i="0" u="none" strike="noStrike" kern="1200" cap="none" spc="-10" normalizeH="0" baseline="0" noProof="0" dirty="0">
                <a:ln>
                  <a:noFill/>
                </a:ln>
                <a:solidFill>
                  <a:prstClr val="black"/>
                </a:solidFill>
                <a:effectLst/>
                <a:uLnTx/>
                <a:uFillTx/>
                <a:latin typeface="Calibri"/>
                <a:ea typeface="+mn-ea"/>
                <a:cs typeface="Calibri"/>
              </a:rPr>
              <a:t>terms </a:t>
            </a:r>
            <a:r>
              <a:rPr kumimoji="0" sz="2000" b="0" i="0" u="none" strike="noStrike" kern="1200" cap="none" spc="0" normalizeH="0" baseline="0" noProof="0" dirty="0">
                <a:ln>
                  <a:noFill/>
                </a:ln>
                <a:solidFill>
                  <a:prstClr val="black"/>
                </a:solidFill>
                <a:effectLst/>
                <a:uLnTx/>
                <a:uFillTx/>
                <a:latin typeface="Calibri"/>
                <a:ea typeface="+mn-ea"/>
                <a:cs typeface="Calibri"/>
              </a:rPr>
              <a:t>in </a:t>
            </a:r>
            <a:r>
              <a:rPr kumimoji="0" sz="2000" b="0" i="0" u="none" strike="noStrike" kern="1200" cap="none" spc="-5" normalizeH="0" baseline="0" noProof="0" dirty="0">
                <a:ln>
                  <a:noFill/>
                </a:ln>
                <a:solidFill>
                  <a:prstClr val="black"/>
                </a:solidFill>
                <a:effectLst/>
                <a:uLnTx/>
                <a:uFillTx/>
                <a:latin typeface="Calibri"/>
                <a:ea typeface="+mn-ea"/>
                <a:cs typeface="Calibri"/>
              </a:rPr>
              <a:t>Section</a:t>
            </a:r>
            <a:r>
              <a:rPr kumimoji="0" sz="2000" b="0" i="0" u="none" strike="noStrike" kern="1200" cap="none" spc="-45" normalizeH="0" baseline="0" noProof="0" dirty="0">
                <a:ln>
                  <a:noFill/>
                </a:ln>
                <a:solidFill>
                  <a:prstClr val="black"/>
                </a:solidFill>
                <a:effectLst/>
                <a:uLnTx/>
                <a:uFillTx/>
                <a:latin typeface="Calibri"/>
                <a:ea typeface="+mn-ea"/>
                <a:cs typeface="Calibri"/>
              </a:rPr>
              <a:t> </a:t>
            </a:r>
            <a:r>
              <a:rPr kumimoji="0" sz="2000" b="0" i="0" u="none" strike="noStrike" kern="1200" cap="none" spc="0" normalizeH="0" baseline="0" noProof="0" dirty="0">
                <a:ln>
                  <a:noFill/>
                </a:ln>
                <a:solidFill>
                  <a:prstClr val="black"/>
                </a:solidFill>
                <a:effectLst/>
                <a:uLnTx/>
                <a:uFillTx/>
                <a:latin typeface="Calibri"/>
                <a:ea typeface="+mn-ea"/>
                <a:cs typeface="Calibri"/>
              </a:rPr>
              <a:t>A.</a:t>
            </a:r>
          </a:p>
        </p:txBody>
      </p:sp>
      <p:sp>
        <p:nvSpPr>
          <p:cNvPr id="8" name="Slide Number Placeholder 7"/>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27</a:t>
            </a:fld>
            <a:endParaRPr lang="en-US" spc="-5" dirty="0">
              <a:solidFill>
                <a:srgbClr val="000000"/>
              </a:solidFill>
            </a:endParaRPr>
          </a:p>
        </p:txBody>
      </p:sp>
      <p:sp>
        <p:nvSpPr>
          <p:cNvPr id="7" name="Rectangle 6"/>
          <p:cNvSpPr/>
          <p:nvPr/>
        </p:nvSpPr>
        <p:spPr>
          <a:xfrm>
            <a:off x="560934" y="1530795"/>
            <a:ext cx="8583066" cy="1323439"/>
          </a:xfrm>
          <a:prstGeom prst="rect">
            <a:avLst/>
          </a:prstGeom>
        </p:spPr>
        <p:txBody>
          <a:bodyPr wrap="square">
            <a:spAutoFit/>
          </a:bodyPr>
          <a:lstStyle/>
          <a:p>
            <a:pPr algn="ctr"/>
            <a:r>
              <a:rPr lang="en-US" sz="4000" spc="-5" dirty="0" smtClean="0">
                <a:solidFill>
                  <a:prstClr val="black"/>
                </a:solidFill>
                <a:latin typeface="+mj-lt"/>
              </a:rPr>
              <a:t>Section B</a:t>
            </a:r>
          </a:p>
          <a:p>
            <a:pPr algn="ctr"/>
            <a:r>
              <a:rPr lang="en-US" sz="4000" spc="-5" dirty="0" smtClean="0">
                <a:solidFill>
                  <a:prstClr val="black"/>
                </a:solidFill>
                <a:latin typeface="+mj-lt"/>
              </a:rPr>
              <a:t>Special </a:t>
            </a:r>
            <a:r>
              <a:rPr lang="en-US" sz="4000" spc="-5" dirty="0">
                <a:solidFill>
                  <a:prstClr val="black"/>
                </a:solidFill>
                <a:latin typeface="+mj-lt"/>
              </a:rPr>
              <a:t>Provisions</a:t>
            </a:r>
            <a:endParaRPr lang="en-US" sz="4000" dirty="0">
              <a:latin typeface="+mj-lt"/>
            </a:endParaRPr>
          </a:p>
        </p:txBody>
      </p:sp>
    </p:spTree>
    <p:extLst>
      <p:ext uri="{BB962C8B-B14F-4D97-AF65-F5344CB8AC3E}">
        <p14:creationId xmlns:p14="http://schemas.microsoft.com/office/powerpoint/2010/main" val="157987138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60719" y="1025595"/>
            <a:ext cx="7076996" cy="5370829"/>
          </a:xfrm>
          <a:prstGeom prst="rect">
            <a:avLst/>
          </a:prstGeom>
        </p:spPr>
        <p:txBody>
          <a:bodyPr vert="horz" wrap="square" lIns="0" tIns="93980" rIns="0" bIns="0" rtlCol="0">
            <a:spAutoFit/>
          </a:bodyPr>
          <a:lstStyle/>
          <a:p>
            <a:pPr marL="12700" marR="429259" lvl="0" algn="l" defTabSz="914400" rtl="0" eaLnBrk="1" fontAlgn="auto" latinLnBrk="0" hangingPunct="1">
              <a:lnSpc>
                <a:spcPct val="75700"/>
              </a:lnSpc>
              <a:spcBef>
                <a:spcPts val="600"/>
              </a:spcBef>
              <a:spcAft>
                <a:spcPts val="0"/>
              </a:spcAft>
              <a:buClrTx/>
              <a:buSzTx/>
              <a:tabLst>
                <a:tab pos="184150" algn="l"/>
              </a:tabLst>
              <a:defRPr/>
            </a:pPr>
            <a:r>
              <a:rPr kumimoji="0" lang="en-US" sz="1300" b="1" i="0" u="none" strike="noStrike" kern="1200" cap="none" spc="-5" normalizeH="0" baseline="0" noProof="0" dirty="0" smtClean="0">
                <a:ln>
                  <a:noFill/>
                </a:ln>
                <a:solidFill>
                  <a:prstClr val="black"/>
                </a:solidFill>
                <a:effectLst/>
                <a:uLnTx/>
                <a:uFillTx/>
                <a:latin typeface="Calibri"/>
                <a:ea typeface="+mn-ea"/>
                <a:cs typeface="Calibri"/>
              </a:rPr>
              <a:t>B</a:t>
            </a:r>
            <a:r>
              <a:rPr kumimoji="0" sz="1300" b="1" i="0" u="none" strike="noStrike" kern="1200" cap="none" spc="-5" normalizeH="0" baseline="0" noProof="0" dirty="0" smtClean="0">
                <a:ln>
                  <a:noFill/>
                </a:ln>
                <a:solidFill>
                  <a:prstClr val="black"/>
                </a:solidFill>
                <a:effectLst/>
                <a:uLnTx/>
                <a:uFillTx/>
                <a:latin typeface="Calibri"/>
                <a:ea typeface="+mn-ea"/>
                <a:cs typeface="Calibri"/>
              </a:rPr>
              <a:t>elow </a:t>
            </a:r>
            <a:r>
              <a:rPr kumimoji="0" sz="1300" b="1" i="0" u="none" strike="noStrike" kern="1200" cap="none" spc="-15" normalizeH="0" baseline="0" noProof="0" dirty="0">
                <a:ln>
                  <a:noFill/>
                </a:ln>
                <a:solidFill>
                  <a:prstClr val="black"/>
                </a:solidFill>
                <a:effectLst/>
                <a:uLnTx/>
                <a:uFillTx/>
                <a:latin typeface="Calibri"/>
                <a:ea typeface="+mn-ea"/>
                <a:cs typeface="Calibri"/>
              </a:rPr>
              <a:t>are </a:t>
            </a:r>
            <a:r>
              <a:rPr kumimoji="0" sz="1300" b="1" i="0" u="none" strike="noStrike" kern="1200" cap="none" spc="-10" normalizeH="0" baseline="0" noProof="0" dirty="0">
                <a:ln>
                  <a:noFill/>
                </a:ln>
                <a:solidFill>
                  <a:prstClr val="black"/>
                </a:solidFill>
                <a:effectLst/>
                <a:uLnTx/>
                <a:uFillTx/>
                <a:latin typeface="Calibri"/>
                <a:ea typeface="+mn-ea"/>
                <a:cs typeface="Calibri"/>
              </a:rPr>
              <a:t>examples </a:t>
            </a:r>
            <a:r>
              <a:rPr kumimoji="0" sz="1300" b="1" i="0" u="none" strike="noStrike" kern="1200" cap="none" spc="-5" normalizeH="0" baseline="0" noProof="0" dirty="0">
                <a:ln>
                  <a:noFill/>
                </a:ln>
                <a:solidFill>
                  <a:prstClr val="black"/>
                </a:solidFill>
                <a:effectLst/>
                <a:uLnTx/>
                <a:uFillTx/>
                <a:latin typeface="Calibri"/>
                <a:ea typeface="+mn-ea"/>
                <a:cs typeface="Calibri"/>
              </a:rPr>
              <a:t>of Section </a:t>
            </a:r>
            <a:r>
              <a:rPr kumimoji="0" sz="1300" b="1" i="0" u="none" strike="noStrike" kern="1200" cap="none" spc="0" normalizeH="0" baseline="0" noProof="0" dirty="0">
                <a:ln>
                  <a:noFill/>
                </a:ln>
                <a:solidFill>
                  <a:prstClr val="black"/>
                </a:solidFill>
                <a:effectLst/>
                <a:uLnTx/>
                <a:uFillTx/>
                <a:latin typeface="Calibri"/>
                <a:ea typeface="+mn-ea"/>
                <a:cs typeface="Calibri"/>
              </a:rPr>
              <a:t>B </a:t>
            </a:r>
            <a:r>
              <a:rPr kumimoji="0" sz="1300" b="1" i="0" u="none" strike="noStrike" kern="1200" cap="none" spc="-5" normalizeH="0" baseline="0" noProof="0" dirty="0">
                <a:ln>
                  <a:noFill/>
                </a:ln>
                <a:solidFill>
                  <a:prstClr val="black"/>
                </a:solidFill>
                <a:effectLst/>
                <a:uLnTx/>
                <a:uFillTx/>
                <a:latin typeface="Calibri"/>
                <a:ea typeface="+mn-ea"/>
                <a:cs typeface="Calibri"/>
              </a:rPr>
              <a:t>clauses an </a:t>
            </a:r>
            <a:r>
              <a:rPr kumimoji="0" sz="1300" b="1" i="0" u="none" strike="noStrike" kern="1200" cap="none" spc="-5" normalizeH="0" baseline="0" noProof="0" dirty="0" smtClean="0">
                <a:ln>
                  <a:noFill/>
                </a:ln>
                <a:solidFill>
                  <a:prstClr val="black"/>
                </a:solidFill>
                <a:effectLst/>
                <a:uLnTx/>
                <a:uFillTx/>
                <a:latin typeface="Calibri"/>
                <a:ea typeface="+mn-ea"/>
                <a:cs typeface="Calibri"/>
              </a:rPr>
              <a:t>agency</a:t>
            </a:r>
            <a:r>
              <a:rPr kumimoji="0" lang="en-US" sz="1300" b="1" i="0" u="none" strike="noStrike" kern="1200" cap="none" spc="-5" normalizeH="0" baseline="0" noProof="0" dirty="0" smtClean="0">
                <a:ln>
                  <a:noFill/>
                </a:ln>
                <a:solidFill>
                  <a:prstClr val="black"/>
                </a:solidFill>
                <a:effectLst/>
                <a:uLnTx/>
                <a:uFillTx/>
                <a:latin typeface="Calibri"/>
                <a:ea typeface="+mn-ea"/>
                <a:cs typeface="Calibri"/>
              </a:rPr>
              <a:t> </a:t>
            </a:r>
            <a:r>
              <a:rPr kumimoji="0" sz="1300" b="1" i="0" u="none" strike="noStrike" kern="1200" cap="none" spc="-10" normalizeH="0" baseline="0" noProof="0" dirty="0" smtClean="0">
                <a:ln>
                  <a:noFill/>
                </a:ln>
                <a:solidFill>
                  <a:prstClr val="black"/>
                </a:solidFill>
                <a:effectLst/>
                <a:uLnTx/>
                <a:uFillTx/>
                <a:latin typeface="Calibri"/>
                <a:ea typeface="+mn-ea"/>
                <a:cs typeface="Calibri"/>
              </a:rPr>
              <a:t>might </a:t>
            </a:r>
            <a:r>
              <a:rPr kumimoji="0" sz="1300" b="1" i="0" u="none" strike="noStrike" kern="1200" cap="none" spc="-5" normalizeH="0" baseline="0" noProof="0" dirty="0">
                <a:ln>
                  <a:noFill/>
                </a:ln>
                <a:solidFill>
                  <a:prstClr val="black"/>
                </a:solidFill>
                <a:effectLst/>
                <a:uLnTx/>
                <a:uFillTx/>
                <a:latin typeface="Calibri"/>
                <a:ea typeface="+mn-ea"/>
                <a:cs typeface="Calibri"/>
              </a:rPr>
              <a:t>use. </a:t>
            </a:r>
            <a:r>
              <a:rPr kumimoji="0" sz="1300" b="1" i="0" u="none" strike="noStrike" kern="1200" cap="none" spc="-65" normalizeH="0" baseline="0" noProof="0" dirty="0">
                <a:ln>
                  <a:noFill/>
                </a:ln>
                <a:solidFill>
                  <a:prstClr val="black"/>
                </a:solidFill>
                <a:effectLst/>
                <a:uLnTx/>
                <a:uFillTx/>
                <a:latin typeface="Calibri"/>
                <a:ea typeface="+mn-ea"/>
                <a:cs typeface="Calibri"/>
              </a:rPr>
              <a:t>You </a:t>
            </a:r>
            <a:r>
              <a:rPr kumimoji="0" sz="1300" b="1" i="0" u="none" strike="noStrike" kern="1200" cap="none" spc="-10" normalizeH="0" baseline="0" noProof="0" dirty="0">
                <a:ln>
                  <a:noFill/>
                </a:ln>
                <a:solidFill>
                  <a:prstClr val="black"/>
                </a:solidFill>
                <a:effectLst/>
                <a:uLnTx/>
                <a:uFillTx/>
                <a:latin typeface="Calibri"/>
                <a:ea typeface="+mn-ea"/>
                <a:cs typeface="Calibri"/>
              </a:rPr>
              <a:t>are </a:t>
            </a:r>
            <a:r>
              <a:rPr kumimoji="0" sz="1300" b="1" i="0" u="none" strike="noStrike" kern="1200" cap="none" spc="-5" normalizeH="0" baseline="0" noProof="0" dirty="0">
                <a:ln>
                  <a:noFill/>
                </a:ln>
                <a:solidFill>
                  <a:prstClr val="black"/>
                </a:solidFill>
                <a:effectLst/>
                <a:uLnTx/>
                <a:uFillTx/>
                <a:latin typeface="Calibri"/>
                <a:ea typeface="+mn-ea"/>
                <a:cs typeface="Calibri"/>
              </a:rPr>
              <a:t>not assessed on these</a:t>
            </a:r>
            <a:r>
              <a:rPr kumimoji="0" sz="1300" b="1" i="0" u="none" strike="noStrike" kern="1200" cap="none" spc="90" normalizeH="0" baseline="0" noProof="0" dirty="0">
                <a:ln>
                  <a:noFill/>
                </a:ln>
                <a:solidFill>
                  <a:prstClr val="black"/>
                </a:solidFill>
                <a:effectLst/>
                <a:uLnTx/>
                <a:uFillTx/>
                <a:latin typeface="Calibri"/>
                <a:ea typeface="+mn-ea"/>
                <a:cs typeface="Calibri"/>
              </a:rPr>
              <a:t> </a:t>
            </a:r>
            <a:r>
              <a:rPr kumimoji="0" sz="1300" b="1" i="0" u="none" strike="noStrike" kern="1200" cap="none" spc="-10" normalizeH="0" baseline="0" noProof="0" dirty="0">
                <a:ln>
                  <a:noFill/>
                </a:ln>
                <a:solidFill>
                  <a:prstClr val="black"/>
                </a:solidFill>
                <a:effectLst/>
                <a:uLnTx/>
                <a:uFillTx/>
                <a:latin typeface="Calibri"/>
                <a:ea typeface="+mn-ea"/>
                <a:cs typeface="Calibri"/>
              </a:rPr>
              <a:t>terms.</a:t>
            </a:r>
            <a:endParaRPr kumimoji="0" sz="1300" b="0" i="0" u="none" strike="noStrike" kern="1200" cap="none" spc="0" normalizeH="0" baseline="0" noProof="0" dirty="0">
              <a:ln>
                <a:noFill/>
              </a:ln>
              <a:solidFill>
                <a:prstClr val="black"/>
              </a:solidFill>
              <a:effectLst/>
              <a:uLnTx/>
              <a:uFillTx/>
              <a:latin typeface="Calibri"/>
              <a:ea typeface="+mn-ea"/>
              <a:cs typeface="Calibri"/>
            </a:endParaRPr>
          </a:p>
          <a:p>
            <a:pPr marR="0" lvl="0" algn="l" defTabSz="914400" rtl="0" eaLnBrk="1" fontAlgn="auto" latinLnBrk="0" hangingPunct="1">
              <a:lnSpc>
                <a:spcPct val="100000"/>
              </a:lnSpc>
              <a:spcBef>
                <a:spcPts val="600"/>
              </a:spcBef>
              <a:spcAft>
                <a:spcPts val="0"/>
              </a:spcAft>
              <a:buClrTx/>
              <a:buSzTx/>
              <a:tabLst>
                <a:tab pos="746125" algn="l"/>
              </a:tabLst>
              <a:defRPr/>
            </a:pPr>
            <a:r>
              <a:rPr kumimoji="0" sz="1200" b="1" i="0" strike="noStrike" kern="1200" cap="none" spc="-5" normalizeH="0" baseline="0" noProof="0" dirty="0">
                <a:ln>
                  <a:noFill/>
                </a:ln>
                <a:solidFill>
                  <a:prstClr val="black"/>
                </a:solidFill>
                <a:effectLst/>
                <a:uLnTx/>
                <a:uFill>
                  <a:solidFill>
                    <a:srgbClr val="000000"/>
                  </a:solidFill>
                </a:uFill>
                <a:latin typeface="Calibri"/>
                <a:cs typeface="Calibri"/>
              </a:rPr>
              <a:t>Glossary </a:t>
            </a:r>
            <a:r>
              <a:rPr kumimoji="0" sz="1200" b="1" i="0" strike="noStrike" kern="1200" cap="none" spc="0" normalizeH="0" baseline="0" noProof="0" dirty="0">
                <a:ln>
                  <a:noFill/>
                </a:ln>
                <a:solidFill>
                  <a:prstClr val="black"/>
                </a:solidFill>
                <a:effectLst/>
                <a:uLnTx/>
                <a:uFill>
                  <a:solidFill>
                    <a:srgbClr val="000000"/>
                  </a:solidFill>
                </a:uFill>
                <a:latin typeface="Calibri"/>
                <a:cs typeface="Calibri"/>
              </a:rPr>
              <a:t>of</a:t>
            </a:r>
            <a:r>
              <a:rPr kumimoji="0" sz="1200" b="1" i="0" strike="noStrike" kern="1200" cap="none" spc="-25" normalizeH="0" baseline="0" noProof="0" dirty="0">
                <a:ln>
                  <a:noFill/>
                </a:ln>
                <a:solidFill>
                  <a:prstClr val="black"/>
                </a:solidFill>
                <a:effectLst/>
                <a:uLnTx/>
                <a:uFill>
                  <a:solidFill>
                    <a:srgbClr val="000000"/>
                  </a:solidFill>
                </a:uFill>
                <a:latin typeface="Calibri"/>
                <a:cs typeface="Calibri"/>
              </a:rPr>
              <a:t> </a:t>
            </a:r>
            <a:r>
              <a:rPr kumimoji="0" sz="1200" b="1" i="0" strike="noStrike" kern="1200" cap="none" spc="-5" normalizeH="0" baseline="0" noProof="0" dirty="0">
                <a:ln>
                  <a:noFill/>
                </a:ln>
                <a:solidFill>
                  <a:prstClr val="black"/>
                </a:solidFill>
                <a:effectLst/>
                <a:uLnTx/>
                <a:uFill>
                  <a:solidFill>
                    <a:srgbClr val="000000"/>
                  </a:solidFill>
                </a:uFill>
                <a:latin typeface="Calibri"/>
                <a:cs typeface="Calibri"/>
              </a:rPr>
              <a:t>Terms</a:t>
            </a:r>
            <a:endParaRPr kumimoji="0" sz="1200" b="0" i="0"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5" normalizeH="0" baseline="0" noProof="0" dirty="0">
                <a:ln>
                  <a:noFill/>
                </a:ln>
                <a:effectLst/>
                <a:uLnTx/>
                <a:uFillTx/>
                <a:latin typeface="Calibri"/>
                <a:cs typeface="Calibri"/>
              </a:rPr>
              <a:t>Contractor </a:t>
            </a:r>
            <a:r>
              <a:rPr kumimoji="0" sz="1200" b="0" i="0" strike="noStrike" kern="1200" cap="none" spc="0" normalizeH="0" baseline="0" noProof="0" dirty="0">
                <a:ln>
                  <a:noFill/>
                </a:ln>
                <a:effectLst/>
                <a:uLnTx/>
                <a:uFillTx/>
                <a:latin typeface="Calibri"/>
                <a:cs typeface="Calibri"/>
              </a:rPr>
              <a:t>– A </a:t>
            </a:r>
            <a:r>
              <a:rPr kumimoji="0" sz="1200" b="0" i="0" strike="noStrike" kern="1200" cap="none" spc="-5" normalizeH="0" baseline="0" noProof="0" dirty="0">
                <a:ln>
                  <a:noFill/>
                </a:ln>
                <a:effectLst/>
                <a:uLnTx/>
                <a:uFillTx/>
                <a:latin typeface="Calibri"/>
                <a:cs typeface="Calibri"/>
              </a:rPr>
              <a:t>supplier, </a:t>
            </a:r>
            <a:r>
              <a:rPr kumimoji="0" sz="1200" b="0" i="0" strike="noStrike" kern="1200" cap="none" spc="-5" normalizeH="0" baseline="0" noProof="0" dirty="0" smtClean="0">
                <a:ln>
                  <a:noFill/>
                </a:ln>
                <a:effectLst/>
                <a:uLnTx/>
                <a:uFillTx/>
                <a:latin typeface="Calibri"/>
                <a:cs typeface="Calibri"/>
              </a:rPr>
              <a:t>vendor</a:t>
            </a:r>
            <a:r>
              <a:rPr kumimoji="0" lang="en-US" sz="1200" b="0" i="0" strike="noStrike" kern="1200" cap="none" spc="-5" normalizeH="0" noProof="0" dirty="0" smtClean="0">
                <a:ln>
                  <a:noFill/>
                </a:ln>
                <a:effectLst/>
                <a:uLnTx/>
                <a:uFillTx/>
                <a:latin typeface="Calibri"/>
                <a:cs typeface="Calibri"/>
              </a:rPr>
              <a:t> </a:t>
            </a:r>
            <a:r>
              <a:rPr kumimoji="0" sz="1200" b="0" i="0" strike="noStrike" kern="1200" cap="none" spc="-5" normalizeH="0" baseline="0" noProof="0" dirty="0" smtClean="0">
                <a:ln>
                  <a:noFill/>
                </a:ln>
                <a:effectLst/>
                <a:uLnTx/>
                <a:uFillTx/>
                <a:latin typeface="Calibri"/>
                <a:cs typeface="Calibri"/>
              </a:rPr>
              <a:t>or</a:t>
            </a:r>
            <a:r>
              <a:rPr kumimoji="0" sz="1200" b="0" i="0" strike="noStrike" kern="1200" cap="none" spc="-25" normalizeH="0" baseline="0" noProof="0" dirty="0" smtClean="0">
                <a:ln>
                  <a:noFill/>
                </a:ln>
                <a:effectLst/>
                <a:uLnTx/>
                <a:uFillTx/>
                <a:latin typeface="Calibri"/>
                <a:cs typeface="Calibri"/>
              </a:rPr>
              <a:t> </a:t>
            </a:r>
            <a:r>
              <a:rPr kumimoji="0" lang="en-US" sz="1200" b="0" i="0" strike="noStrike" kern="1200" cap="none" spc="-5" normalizeH="0" baseline="0" noProof="0" dirty="0" smtClean="0">
                <a:ln>
                  <a:noFill/>
                </a:ln>
                <a:effectLst/>
                <a:uLnTx/>
                <a:uFillTx/>
                <a:latin typeface="Calibri"/>
                <a:cs typeface="Calibri"/>
              </a:rPr>
              <a:t>bidder</a:t>
            </a:r>
            <a:r>
              <a:rPr kumimoji="0" sz="1200" b="0" i="0" strike="noStrike" kern="1200" cap="none" spc="-5" normalizeH="0" baseline="0" noProof="0" dirty="0" smtClean="0">
                <a:ln>
                  <a:noFill/>
                </a:ln>
                <a:effectLst/>
                <a:uLnTx/>
                <a:uFillTx/>
                <a:latin typeface="Calibri"/>
                <a:cs typeface="Calibri"/>
              </a:rPr>
              <a:t>.</a:t>
            </a:r>
            <a:endParaRPr kumimoji="0" sz="1200" b="0" i="0" strike="noStrike" kern="1200" cap="none" spc="0" normalizeH="0" baseline="0" noProof="0" dirty="0">
              <a:ln>
                <a:noFill/>
              </a:ln>
              <a:effectLst/>
              <a:uLnTx/>
              <a:uFillTx/>
              <a:latin typeface="Calibri"/>
              <a:cs typeface="Calibri"/>
            </a:endParaRPr>
          </a:p>
          <a:p>
            <a:pPr marL="346075" marR="2971165" lvl="0" indent="-346075" algn="l" defTabSz="914400" rtl="0" eaLnBrk="1" fontAlgn="auto" latinLnBrk="0" hangingPunct="1">
              <a:spcBef>
                <a:spcPts val="600"/>
              </a:spcBef>
              <a:spcAft>
                <a:spcPts val="0"/>
              </a:spcAft>
              <a:buClrTx/>
              <a:buSzTx/>
              <a:buFont typeface="Arial" panose="020B0604020202020204" pitchFamily="34" charset="0"/>
              <a:buChar char="•"/>
              <a:defRPr/>
            </a:pPr>
            <a:r>
              <a:rPr kumimoji="0" sz="1200" b="0" i="0" strike="noStrike" kern="1200" cap="none" spc="-5" normalizeH="0" baseline="0" noProof="0" dirty="0">
                <a:ln>
                  <a:noFill/>
                </a:ln>
                <a:effectLst/>
                <a:uLnTx/>
                <a:uFillTx/>
                <a:latin typeface="Calibri"/>
                <a:cs typeface="Calibri"/>
              </a:rPr>
              <a:t>Closing </a:t>
            </a:r>
            <a:r>
              <a:rPr kumimoji="0" sz="1200" b="0" i="0" strike="noStrike" kern="1200" cap="none" spc="0" normalizeH="0" baseline="0" noProof="0" dirty="0">
                <a:ln>
                  <a:noFill/>
                </a:ln>
                <a:effectLst/>
                <a:uLnTx/>
                <a:uFillTx/>
                <a:latin typeface="Calibri"/>
                <a:cs typeface="Calibri"/>
              </a:rPr>
              <a:t>Date – the </a:t>
            </a:r>
            <a:r>
              <a:rPr kumimoji="0" sz="1200" b="0" i="0" strike="noStrike" kern="1200" cap="none" spc="-5" normalizeH="0" baseline="0" noProof="0" dirty="0">
                <a:ln>
                  <a:noFill/>
                </a:ln>
                <a:effectLst/>
                <a:uLnTx/>
                <a:uFillTx/>
                <a:latin typeface="Calibri"/>
                <a:cs typeface="Calibri"/>
              </a:rPr>
              <a:t>date </a:t>
            </a:r>
            <a:r>
              <a:rPr kumimoji="0" sz="1200" b="0" i="0" strike="noStrike" kern="1200" cap="none" spc="0" normalizeH="0" baseline="0" noProof="0" dirty="0">
                <a:ln>
                  <a:noFill/>
                </a:ln>
                <a:effectLst/>
                <a:uLnTx/>
                <a:uFillTx/>
                <a:latin typeface="Calibri"/>
                <a:cs typeface="Calibri"/>
              </a:rPr>
              <a:t>the RFP </a:t>
            </a:r>
            <a:r>
              <a:rPr kumimoji="0" sz="1200" b="0" i="0" strike="noStrike" kern="1200" cap="none" spc="-5" normalizeH="0" baseline="0" noProof="0" dirty="0">
                <a:ln>
                  <a:noFill/>
                </a:ln>
                <a:effectLst/>
                <a:uLnTx/>
                <a:uFillTx/>
                <a:latin typeface="Calibri"/>
                <a:cs typeface="Calibri"/>
              </a:rPr>
              <a:t>closes, also proposal opening date, </a:t>
            </a:r>
            <a:r>
              <a:rPr kumimoji="0" sz="1200" b="0" i="0" strike="noStrike" kern="1200" cap="none" spc="0" normalizeH="0" baseline="0" noProof="0" dirty="0">
                <a:ln>
                  <a:noFill/>
                </a:ln>
                <a:effectLst/>
                <a:uLnTx/>
                <a:uFillTx/>
                <a:latin typeface="Calibri"/>
                <a:cs typeface="Calibri"/>
              </a:rPr>
              <a:t>and </a:t>
            </a:r>
            <a:r>
              <a:rPr kumimoji="0" sz="1200" b="0" i="0" strike="noStrike" kern="1200" cap="none" spc="-5" normalizeH="0" baseline="0" noProof="0" dirty="0">
                <a:ln>
                  <a:noFill/>
                </a:ln>
                <a:effectLst/>
                <a:uLnTx/>
                <a:uFillTx/>
                <a:latin typeface="Calibri"/>
                <a:cs typeface="Calibri"/>
              </a:rPr>
              <a:t>response </a:t>
            </a:r>
            <a:r>
              <a:rPr kumimoji="0" sz="1200" b="0" i="0" strike="noStrike" kern="1200" cap="none" spc="0" normalizeH="0" baseline="0" noProof="0" dirty="0">
                <a:ln>
                  <a:noFill/>
                </a:ln>
                <a:effectLst/>
                <a:uLnTx/>
                <a:uFillTx/>
                <a:latin typeface="Calibri"/>
                <a:cs typeface="Calibri"/>
              </a:rPr>
              <a:t>due </a:t>
            </a:r>
            <a:r>
              <a:rPr kumimoji="0" sz="1200" b="0" i="0" strike="noStrike" kern="1200" cap="none" spc="-5" normalizeH="0" baseline="0" noProof="0" dirty="0" smtClean="0">
                <a:ln>
                  <a:noFill/>
                </a:ln>
                <a:effectLst/>
                <a:uLnTx/>
                <a:uFillTx/>
                <a:latin typeface="Calibri"/>
                <a:cs typeface="Calibri"/>
              </a:rPr>
              <a:t>date.</a:t>
            </a:r>
            <a:r>
              <a:rPr lang="en-US" sz="1200" spc="-5" noProof="0" dirty="0" smtClean="0">
                <a:latin typeface="Calibri"/>
                <a:cs typeface="Calibri"/>
              </a:rPr>
              <a:t> </a:t>
            </a:r>
          </a:p>
          <a:p>
            <a:pPr marL="346075" marR="2971165" lvl="0" indent="-346075" algn="l" defTabSz="914400" rtl="0" eaLnBrk="1" fontAlgn="auto" latinLnBrk="0" hangingPunct="1">
              <a:spcBef>
                <a:spcPts val="600"/>
              </a:spcBef>
              <a:spcAft>
                <a:spcPts val="0"/>
              </a:spcAft>
              <a:buClrTx/>
              <a:buSzTx/>
              <a:buFont typeface="Arial" panose="020B0604020202020204" pitchFamily="34" charset="0"/>
              <a:buChar char="•"/>
              <a:defRPr/>
            </a:pPr>
            <a:r>
              <a:rPr kumimoji="0" lang="en-US" sz="1200" b="0" i="0" strike="noStrike" kern="1200" cap="none" spc="-5" normalizeH="0" baseline="0" dirty="0" smtClean="0">
                <a:ln>
                  <a:noFill/>
                </a:ln>
                <a:solidFill>
                  <a:prstClr val="black"/>
                </a:solidFill>
                <a:effectLst/>
                <a:uLnTx/>
                <a:uFillTx/>
                <a:latin typeface="Calibri"/>
                <a:cs typeface="Times New Roman"/>
              </a:rPr>
              <a:t>Agency – the _____________ of Oklahoma.</a:t>
            </a:r>
            <a:endParaRPr kumimoji="0" sz="1200" b="0" i="0" strike="noStrike" kern="1200" cap="none" spc="0" normalizeH="0" baseline="0" noProof="0" dirty="0" smtClean="0">
              <a:ln>
                <a:noFill/>
              </a:ln>
              <a:solidFill>
                <a:prstClr val="black"/>
              </a:solidFill>
              <a:effectLst/>
              <a:uLnTx/>
              <a:uFillTx/>
              <a:latin typeface="Times New Roman"/>
              <a:cs typeface="Times New Roman"/>
            </a:endParaRPr>
          </a:p>
          <a:p>
            <a:pPr marL="346075" marR="0" lvl="0" indent="-346075" algn="l" defTabSz="914400" rtl="0" eaLnBrk="1" fontAlgn="auto" latinLnBrk="0" hangingPunct="1">
              <a:spcBef>
                <a:spcPts val="600"/>
              </a:spcBef>
              <a:spcAft>
                <a:spcPts val="0"/>
              </a:spcAft>
              <a:buClrTx/>
              <a:buSzTx/>
              <a:defRPr/>
            </a:pPr>
            <a:r>
              <a:rPr kumimoji="0" sz="1200" b="1" i="0" strike="noStrike" kern="1200" cap="none" spc="-5" normalizeH="0" baseline="0" noProof="0" dirty="0" smtClean="0">
                <a:ln>
                  <a:noFill/>
                </a:ln>
                <a:solidFill>
                  <a:prstClr val="black"/>
                </a:solidFill>
                <a:effectLst/>
                <a:uLnTx/>
                <a:uFill>
                  <a:solidFill>
                    <a:srgbClr val="000000"/>
                  </a:solidFill>
                </a:uFill>
                <a:latin typeface="Calibri"/>
                <a:cs typeface="Calibri"/>
              </a:rPr>
              <a:t>Gratuities</a:t>
            </a:r>
            <a:endParaRPr kumimoji="0" sz="1200" b="0" i="0" strike="noStrike" kern="1200" cap="none" spc="0" normalizeH="0" baseline="0" noProof="0" dirty="0" smtClean="0">
              <a:ln>
                <a:noFill/>
              </a:ln>
              <a:solidFill>
                <a:prstClr val="black"/>
              </a:solidFill>
              <a:effectLst/>
              <a:uLnTx/>
              <a:uFillTx/>
              <a:latin typeface="Calibri"/>
              <a:cs typeface="Calibri"/>
            </a:endParaRPr>
          </a:p>
          <a:p>
            <a:pPr marL="346075" marR="102235"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5" normalizeH="0" baseline="0" noProof="0" dirty="0" smtClean="0">
                <a:ln>
                  <a:noFill/>
                </a:ln>
                <a:solidFill>
                  <a:prstClr val="black"/>
                </a:solidFill>
                <a:effectLst/>
                <a:uLnTx/>
                <a:uFillTx/>
                <a:latin typeface="Calibri"/>
                <a:cs typeface="Calibri"/>
              </a:rPr>
              <a:t>The </a:t>
            </a:r>
            <a:r>
              <a:rPr kumimoji="0" sz="1200" b="0" i="0" strike="noStrike" kern="1200" cap="none" spc="-5" normalizeH="0" baseline="0" noProof="0" dirty="0">
                <a:ln>
                  <a:noFill/>
                </a:ln>
                <a:solidFill>
                  <a:prstClr val="black"/>
                </a:solidFill>
                <a:effectLst/>
                <a:uLnTx/>
                <a:uFillTx/>
                <a:latin typeface="Calibri"/>
                <a:cs typeface="Calibri"/>
              </a:rPr>
              <a:t>right of </a:t>
            </a:r>
            <a:r>
              <a:rPr kumimoji="0" sz="1200" b="0" i="0" strike="noStrike" kern="1200" cap="none" spc="0" normalizeH="0" baseline="0" noProof="0" dirty="0">
                <a:ln>
                  <a:noFill/>
                </a:ln>
                <a:solidFill>
                  <a:prstClr val="black"/>
                </a:solidFill>
                <a:effectLst/>
                <a:uLnTx/>
                <a:uFillTx/>
                <a:latin typeface="Calibri"/>
                <a:cs typeface="Calibri"/>
              </a:rPr>
              <a:t>the </a:t>
            </a:r>
            <a:r>
              <a:rPr kumimoji="0" sz="1200" b="0" i="0" strike="noStrike" kern="1200" cap="none" spc="-5" normalizeH="0" baseline="0" noProof="0" dirty="0">
                <a:ln>
                  <a:noFill/>
                </a:ln>
                <a:solidFill>
                  <a:prstClr val="black"/>
                </a:solidFill>
                <a:effectLst/>
                <a:uLnTx/>
                <a:uFillTx/>
                <a:latin typeface="Calibri"/>
                <a:cs typeface="Calibri"/>
              </a:rPr>
              <a:t>successful supplier </a:t>
            </a:r>
            <a:r>
              <a:rPr kumimoji="0" sz="1200" b="0" i="0" strike="noStrike" kern="1200" cap="none" spc="0" normalizeH="0" baseline="0" noProof="0" dirty="0">
                <a:ln>
                  <a:noFill/>
                </a:ln>
                <a:solidFill>
                  <a:prstClr val="black"/>
                </a:solidFill>
                <a:effectLst/>
                <a:uLnTx/>
                <a:uFillTx/>
                <a:latin typeface="Calibri"/>
                <a:cs typeface="Calibri"/>
              </a:rPr>
              <a:t>to </a:t>
            </a:r>
            <a:r>
              <a:rPr kumimoji="0" sz="1200" b="0" i="0" strike="noStrike" kern="1200" cap="none" spc="-5" normalizeH="0" baseline="0" noProof="0" dirty="0">
                <a:ln>
                  <a:noFill/>
                </a:ln>
                <a:solidFill>
                  <a:prstClr val="black"/>
                </a:solidFill>
                <a:effectLst/>
                <a:uLnTx/>
                <a:uFillTx/>
                <a:latin typeface="Calibri"/>
                <a:cs typeface="Calibri"/>
              </a:rPr>
              <a:t>perform under this contract may </a:t>
            </a:r>
            <a:r>
              <a:rPr kumimoji="0" sz="1200" b="0" i="0" strike="noStrike" kern="1200" cap="none" spc="0" normalizeH="0" baseline="0" noProof="0" dirty="0">
                <a:ln>
                  <a:noFill/>
                </a:ln>
                <a:solidFill>
                  <a:prstClr val="black"/>
                </a:solidFill>
                <a:effectLst/>
                <a:uLnTx/>
                <a:uFillTx/>
                <a:latin typeface="Calibri"/>
                <a:cs typeface="Calibri"/>
              </a:rPr>
              <a:t>be </a:t>
            </a:r>
            <a:r>
              <a:rPr kumimoji="0" sz="1200" b="0" i="0" strike="noStrike" kern="1200" cap="none" spc="-5" normalizeH="0" baseline="0" noProof="0" dirty="0">
                <a:ln>
                  <a:noFill/>
                </a:ln>
                <a:solidFill>
                  <a:prstClr val="black"/>
                </a:solidFill>
                <a:effectLst/>
                <a:uLnTx/>
                <a:uFillTx/>
                <a:latin typeface="Calibri"/>
                <a:cs typeface="Calibri"/>
              </a:rPr>
              <a:t>terminated, </a:t>
            </a:r>
            <a:r>
              <a:rPr kumimoji="0" sz="1200" b="0" i="0" strike="noStrike" kern="1200" cap="none" spc="0" normalizeH="0" baseline="0" noProof="0" dirty="0">
                <a:ln>
                  <a:noFill/>
                </a:ln>
                <a:solidFill>
                  <a:prstClr val="black"/>
                </a:solidFill>
                <a:effectLst/>
                <a:uLnTx/>
                <a:uFillTx/>
                <a:latin typeface="Calibri"/>
                <a:cs typeface="Calibri"/>
              </a:rPr>
              <a:t>by </a:t>
            </a:r>
            <a:r>
              <a:rPr kumimoji="0" sz="1200" b="0" i="0" strike="noStrike" kern="1200" cap="none" spc="-5" normalizeH="0" baseline="0" noProof="0" dirty="0">
                <a:ln>
                  <a:noFill/>
                </a:ln>
                <a:solidFill>
                  <a:prstClr val="black"/>
                </a:solidFill>
                <a:effectLst/>
                <a:uLnTx/>
                <a:uFillTx/>
                <a:latin typeface="Calibri"/>
                <a:cs typeface="Calibri"/>
              </a:rPr>
              <a:t>written notice, if </a:t>
            </a:r>
            <a:r>
              <a:rPr kumimoji="0" sz="1200" b="0" i="0" strike="noStrike" kern="1200" cap="none" spc="0" normalizeH="0" baseline="0" noProof="0" dirty="0">
                <a:ln>
                  <a:noFill/>
                </a:ln>
                <a:solidFill>
                  <a:prstClr val="black"/>
                </a:solidFill>
                <a:effectLst/>
                <a:uLnTx/>
                <a:uFillTx/>
                <a:latin typeface="Calibri"/>
                <a:cs typeface="Calibri"/>
              </a:rPr>
              <a:t>the </a:t>
            </a:r>
            <a:r>
              <a:rPr kumimoji="0" lang="en-US" sz="1200" b="0" i="0" strike="noStrike" kern="1200" cap="none" spc="-5" normalizeH="0" baseline="0" noProof="0" dirty="0" smtClean="0">
                <a:ln>
                  <a:noFill/>
                </a:ln>
                <a:solidFill>
                  <a:prstClr val="black"/>
                </a:solidFill>
                <a:effectLst/>
                <a:uLnTx/>
                <a:uFillTx/>
                <a:latin typeface="Calibri"/>
                <a:cs typeface="Calibri"/>
              </a:rPr>
              <a:t>contract</a:t>
            </a:r>
            <a:r>
              <a:rPr kumimoji="0" sz="1200" b="0" i="0" strike="noStrike" kern="1200" cap="none" spc="-5" normalizeH="0" baseline="0" noProof="0" dirty="0" smtClean="0">
                <a:ln>
                  <a:noFill/>
                </a:ln>
                <a:solidFill>
                  <a:prstClr val="black"/>
                </a:solidFill>
                <a:effectLst/>
                <a:uLnTx/>
                <a:uFillTx/>
                <a:latin typeface="Calibri"/>
                <a:cs typeface="Calibri"/>
              </a:rPr>
              <a:t>ing </a:t>
            </a:r>
            <a:r>
              <a:rPr kumimoji="0" lang="en-US" sz="1200" b="0" i="0" strike="noStrike" kern="1200" cap="none" spc="-5" normalizeH="0" baseline="0" noProof="0" dirty="0" smtClean="0">
                <a:ln>
                  <a:noFill/>
                </a:ln>
                <a:solidFill>
                  <a:prstClr val="black"/>
                </a:solidFill>
                <a:effectLst/>
                <a:uLnTx/>
                <a:uFillTx/>
                <a:latin typeface="Calibri"/>
                <a:cs typeface="Calibri"/>
              </a:rPr>
              <a:t>o</a:t>
            </a:r>
            <a:r>
              <a:rPr kumimoji="0" sz="1200" b="0" i="0" strike="noStrike" kern="1200" cap="none" spc="-5" normalizeH="0" baseline="0" noProof="0" dirty="0" smtClean="0">
                <a:ln>
                  <a:noFill/>
                </a:ln>
                <a:solidFill>
                  <a:prstClr val="black"/>
                </a:solidFill>
                <a:effectLst/>
                <a:uLnTx/>
                <a:uFillTx/>
                <a:latin typeface="Calibri"/>
                <a:cs typeface="Calibri"/>
              </a:rPr>
              <a:t>fficer </a:t>
            </a:r>
            <a:r>
              <a:rPr kumimoji="0" sz="1200" b="0" i="0" strike="noStrike" kern="1200" cap="none" spc="-5" normalizeH="0" baseline="0" noProof="0" dirty="0">
                <a:ln>
                  <a:noFill/>
                </a:ln>
                <a:solidFill>
                  <a:prstClr val="black"/>
                </a:solidFill>
                <a:effectLst/>
                <a:uLnTx/>
                <a:uFillTx/>
                <a:latin typeface="Calibri"/>
                <a:cs typeface="Calibri"/>
              </a:rPr>
              <a:t>determines </a:t>
            </a:r>
            <a:r>
              <a:rPr kumimoji="0" sz="1200" b="0" i="0" strike="noStrike" kern="1200" cap="none" spc="0" normalizeH="0" baseline="0" noProof="0" dirty="0" smtClean="0">
                <a:ln>
                  <a:noFill/>
                </a:ln>
                <a:solidFill>
                  <a:prstClr val="black"/>
                </a:solidFill>
                <a:effectLst/>
                <a:uLnTx/>
                <a:uFillTx/>
                <a:latin typeface="Calibri"/>
                <a:cs typeface="Calibri"/>
              </a:rPr>
              <a:t>that</a:t>
            </a:r>
            <a:r>
              <a:rPr kumimoji="0" lang="en-US" sz="1200" b="0" i="0" strike="noStrike" kern="1200" cap="none" spc="0" normalizeH="0" baseline="0" noProof="0" dirty="0" smtClean="0">
                <a:ln>
                  <a:noFill/>
                </a:ln>
                <a:solidFill>
                  <a:prstClr val="black"/>
                </a:solidFill>
                <a:effectLst/>
                <a:uLnTx/>
                <a:uFillTx/>
                <a:latin typeface="Calibri"/>
                <a:cs typeface="Calibri"/>
              </a:rPr>
              <a:t> </a:t>
            </a:r>
            <a:r>
              <a:rPr kumimoji="0" sz="1200" b="0" i="0" strike="noStrike" kern="1200" cap="none" spc="0" normalizeH="0" baseline="0" noProof="0" dirty="0" smtClean="0">
                <a:ln>
                  <a:noFill/>
                </a:ln>
                <a:solidFill>
                  <a:prstClr val="black"/>
                </a:solidFill>
                <a:effectLst/>
                <a:uLnTx/>
                <a:uFillTx/>
                <a:latin typeface="Calibri"/>
                <a:cs typeface="Calibri"/>
              </a:rPr>
              <a:t>the </a:t>
            </a:r>
            <a:r>
              <a:rPr kumimoji="0" sz="1200" b="0" i="0" strike="noStrike" kern="1200" cap="none" spc="-5" normalizeH="0" baseline="0" noProof="0" dirty="0">
                <a:ln>
                  <a:noFill/>
                </a:ln>
                <a:solidFill>
                  <a:prstClr val="black"/>
                </a:solidFill>
                <a:effectLst/>
                <a:uLnTx/>
                <a:uFillTx/>
                <a:latin typeface="Calibri"/>
                <a:cs typeface="Calibri"/>
              </a:rPr>
              <a:t>successful supplier, or its agent or another representative offered or gave </a:t>
            </a:r>
            <a:r>
              <a:rPr kumimoji="0" sz="1200" b="0" i="0" strike="noStrike" kern="1200" cap="none" spc="0" normalizeH="0" baseline="0" noProof="0" dirty="0">
                <a:ln>
                  <a:noFill/>
                </a:ln>
                <a:solidFill>
                  <a:prstClr val="black"/>
                </a:solidFill>
                <a:effectLst/>
                <a:uLnTx/>
                <a:uFillTx/>
                <a:latin typeface="Calibri"/>
                <a:cs typeface="Calibri"/>
              </a:rPr>
              <a:t>a </a:t>
            </a:r>
            <a:r>
              <a:rPr kumimoji="0" sz="1200" b="0" i="0" strike="noStrike" kern="1200" cap="none" spc="-5" normalizeH="0" baseline="0" noProof="0" dirty="0">
                <a:ln>
                  <a:noFill/>
                </a:ln>
                <a:solidFill>
                  <a:prstClr val="black"/>
                </a:solidFill>
                <a:effectLst/>
                <a:uLnTx/>
                <a:uFillTx/>
                <a:latin typeface="Calibri"/>
                <a:cs typeface="Calibri"/>
              </a:rPr>
              <a:t>gratuity (e.g., </a:t>
            </a:r>
            <a:r>
              <a:rPr kumimoji="0" sz="1200" b="0" i="0" strike="noStrike" kern="1200" cap="none" spc="0" normalizeH="0" baseline="0" noProof="0" dirty="0">
                <a:ln>
                  <a:noFill/>
                </a:ln>
                <a:solidFill>
                  <a:prstClr val="black"/>
                </a:solidFill>
                <a:effectLst/>
                <a:uLnTx/>
                <a:uFillTx/>
                <a:latin typeface="Calibri"/>
                <a:cs typeface="Calibri"/>
              </a:rPr>
              <a:t>an </a:t>
            </a:r>
            <a:r>
              <a:rPr kumimoji="0" sz="1200" b="0" i="0" strike="noStrike" kern="1200" cap="none" spc="-5" normalizeH="0" baseline="0" noProof="0" dirty="0">
                <a:ln>
                  <a:noFill/>
                </a:ln>
                <a:solidFill>
                  <a:prstClr val="black"/>
                </a:solidFill>
                <a:effectLst/>
                <a:uLnTx/>
                <a:uFillTx/>
                <a:latin typeface="Calibri"/>
                <a:cs typeface="Calibri"/>
              </a:rPr>
              <a:t>entertainment or gift) </a:t>
            </a:r>
            <a:r>
              <a:rPr kumimoji="0" sz="1200" b="0" i="0" strike="noStrike" kern="1200" cap="none" spc="0" normalizeH="0" baseline="0" noProof="0" dirty="0">
                <a:ln>
                  <a:noFill/>
                </a:ln>
                <a:solidFill>
                  <a:prstClr val="black"/>
                </a:solidFill>
                <a:effectLst/>
                <a:uLnTx/>
                <a:uFillTx/>
                <a:latin typeface="Calibri"/>
                <a:cs typeface="Calibri"/>
              </a:rPr>
              <a:t>to an </a:t>
            </a:r>
            <a:r>
              <a:rPr kumimoji="0" sz="1200" b="0" i="0" strike="noStrike" kern="1200" cap="none" spc="-5" normalizeH="0" baseline="0" noProof="0" dirty="0">
                <a:ln>
                  <a:noFill/>
                </a:ln>
                <a:solidFill>
                  <a:prstClr val="black"/>
                </a:solidFill>
                <a:effectLst/>
                <a:uLnTx/>
                <a:uFillTx/>
                <a:latin typeface="Calibri"/>
                <a:cs typeface="Calibri"/>
              </a:rPr>
              <a:t>officer, official </a:t>
            </a:r>
            <a:r>
              <a:rPr kumimoji="0" sz="1200" b="0" i="0" strike="noStrike" kern="1200" cap="none" spc="-5" normalizeH="0" baseline="0" noProof="0" dirty="0" smtClean="0">
                <a:ln>
                  <a:noFill/>
                </a:ln>
                <a:solidFill>
                  <a:prstClr val="black"/>
                </a:solidFill>
                <a:effectLst/>
                <a:uLnTx/>
                <a:uFillTx/>
                <a:latin typeface="Calibri"/>
                <a:cs typeface="Calibri"/>
              </a:rPr>
              <a:t>or</a:t>
            </a:r>
            <a:r>
              <a:rPr kumimoji="0" lang="en-US" sz="1200" b="0" i="0" strike="noStrike" kern="1200" cap="none" spc="-5" normalizeH="0" baseline="0" noProof="0" dirty="0" smtClean="0">
                <a:ln>
                  <a:noFill/>
                </a:ln>
                <a:solidFill>
                  <a:prstClr val="black"/>
                </a:solidFill>
                <a:effectLst/>
                <a:uLnTx/>
                <a:uFillTx/>
                <a:latin typeface="Calibri"/>
                <a:cs typeface="Calibri"/>
              </a:rPr>
              <a:t> </a:t>
            </a:r>
            <a:r>
              <a:rPr kumimoji="0" sz="1200" b="0" i="0" strike="noStrike" kern="1200" cap="none" spc="-5" normalizeH="0" baseline="0" noProof="0" dirty="0" smtClean="0">
                <a:ln>
                  <a:noFill/>
                </a:ln>
                <a:solidFill>
                  <a:prstClr val="black"/>
                </a:solidFill>
                <a:effectLst/>
                <a:uLnTx/>
                <a:uFillTx/>
                <a:latin typeface="Calibri"/>
                <a:cs typeface="Calibri"/>
              </a:rPr>
              <a:t>employee </a:t>
            </a:r>
            <a:r>
              <a:rPr kumimoji="0" sz="1200" b="0" i="0" strike="noStrike" kern="1200" cap="none" spc="-5" normalizeH="0" baseline="0" noProof="0" dirty="0">
                <a:ln>
                  <a:noFill/>
                </a:ln>
                <a:solidFill>
                  <a:prstClr val="black"/>
                </a:solidFill>
                <a:effectLst/>
                <a:uLnTx/>
                <a:uFillTx/>
                <a:latin typeface="Calibri"/>
                <a:cs typeface="Calibri"/>
              </a:rPr>
              <a:t>of </a:t>
            </a:r>
            <a:r>
              <a:rPr kumimoji="0" lang="en-US" sz="1200" b="0" i="0" strike="noStrike" kern="1200" cap="none" spc="-5" normalizeH="0" baseline="0" noProof="0" dirty="0" smtClean="0">
                <a:ln>
                  <a:noFill/>
                </a:ln>
                <a:solidFill>
                  <a:prstClr val="black"/>
                </a:solidFill>
                <a:effectLst/>
                <a:uLnTx/>
                <a:uFillTx/>
                <a:latin typeface="Calibri"/>
                <a:cs typeface="Calibri"/>
              </a:rPr>
              <a:t>OMES</a:t>
            </a:r>
            <a:r>
              <a:rPr kumimoji="0" sz="1200" b="0" i="0" strike="noStrike" kern="1200" cap="none" spc="-5" normalizeH="0" baseline="0" noProof="0" dirty="0" smtClean="0">
                <a:ln>
                  <a:noFill/>
                </a:ln>
                <a:solidFill>
                  <a:prstClr val="black"/>
                </a:solidFill>
                <a:effectLst/>
                <a:uLnTx/>
                <a:uFillTx/>
                <a:latin typeface="Calibri"/>
                <a:cs typeface="Calibri"/>
              </a:rPr>
              <a:t>. </a:t>
            </a:r>
            <a:r>
              <a:rPr kumimoji="0" sz="1200" b="0" i="0" strike="noStrike" kern="1200" cap="none" spc="-5" normalizeH="0" baseline="0" noProof="0" dirty="0">
                <a:ln>
                  <a:noFill/>
                </a:ln>
                <a:solidFill>
                  <a:prstClr val="black"/>
                </a:solidFill>
                <a:effectLst/>
                <a:uLnTx/>
                <a:uFillTx/>
                <a:latin typeface="Calibri"/>
                <a:cs typeface="Calibri"/>
              </a:rPr>
              <a:t>Furthermore </a:t>
            </a:r>
            <a:r>
              <a:rPr kumimoji="0" sz="1200" b="0" i="0" strike="noStrike" kern="1200" cap="none" spc="0" normalizeH="0" baseline="0" noProof="0" dirty="0">
                <a:ln>
                  <a:noFill/>
                </a:ln>
                <a:solidFill>
                  <a:prstClr val="black"/>
                </a:solidFill>
                <a:effectLst/>
                <a:uLnTx/>
                <a:uFillTx/>
                <a:latin typeface="Calibri"/>
                <a:cs typeface="Calibri"/>
              </a:rPr>
              <a:t>a </a:t>
            </a:r>
            <a:r>
              <a:rPr kumimoji="0" sz="1200" b="0" i="0" strike="noStrike" kern="1200" cap="none" spc="-5" normalizeH="0" baseline="0" noProof="0" dirty="0">
                <a:ln>
                  <a:noFill/>
                </a:ln>
                <a:solidFill>
                  <a:prstClr val="black"/>
                </a:solidFill>
                <a:effectLst/>
                <a:uLnTx/>
                <a:uFillTx/>
                <a:latin typeface="Calibri"/>
                <a:cs typeface="Calibri"/>
              </a:rPr>
              <a:t>supplier convicted of such violation may also </a:t>
            </a:r>
            <a:r>
              <a:rPr kumimoji="0" sz="1200" b="0" i="0" strike="noStrike" kern="1200" cap="none" spc="0" normalizeH="0" baseline="0" noProof="0" dirty="0">
                <a:ln>
                  <a:noFill/>
                </a:ln>
                <a:solidFill>
                  <a:prstClr val="black"/>
                </a:solidFill>
                <a:effectLst/>
                <a:uLnTx/>
                <a:uFillTx/>
                <a:latin typeface="Calibri"/>
                <a:cs typeface="Calibri"/>
              </a:rPr>
              <a:t>be </a:t>
            </a:r>
            <a:r>
              <a:rPr kumimoji="0" sz="1200" b="0" i="0" strike="noStrike" kern="1200" cap="none" spc="-5" normalizeH="0" baseline="0" noProof="0" dirty="0">
                <a:ln>
                  <a:noFill/>
                </a:ln>
                <a:solidFill>
                  <a:prstClr val="black"/>
                </a:solidFill>
                <a:effectLst/>
                <a:uLnTx/>
                <a:uFillTx/>
                <a:latin typeface="Calibri"/>
                <a:cs typeface="Calibri"/>
              </a:rPr>
              <a:t>suspended or</a:t>
            </a:r>
            <a:r>
              <a:rPr kumimoji="0" sz="1200" b="0" i="0" strike="noStrike" kern="1200" cap="none" spc="-65" normalizeH="0" baseline="0" noProof="0" dirty="0">
                <a:ln>
                  <a:noFill/>
                </a:ln>
                <a:solidFill>
                  <a:prstClr val="black"/>
                </a:solidFill>
                <a:effectLst/>
                <a:uLnTx/>
                <a:uFillTx/>
                <a:latin typeface="Calibri"/>
                <a:cs typeface="Calibri"/>
              </a:rPr>
              <a:t> </a:t>
            </a:r>
            <a:r>
              <a:rPr kumimoji="0" sz="1200" b="0" i="0" strike="noStrike" kern="1200" cap="none" spc="-5" normalizeH="0" baseline="0" noProof="0" dirty="0">
                <a:ln>
                  <a:noFill/>
                </a:ln>
                <a:solidFill>
                  <a:prstClr val="black"/>
                </a:solidFill>
                <a:effectLst/>
                <a:uLnTx/>
                <a:uFillTx/>
                <a:latin typeface="Calibri"/>
                <a:cs typeface="Calibri"/>
              </a:rPr>
              <a:t>debarred.</a:t>
            </a:r>
            <a:endParaRPr kumimoji="0" sz="1200" b="0" i="0"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spcBef>
                <a:spcPts val="600"/>
              </a:spcBef>
              <a:spcAft>
                <a:spcPts val="0"/>
              </a:spcAft>
              <a:buClrTx/>
              <a:buSzTx/>
              <a:defRPr/>
            </a:pPr>
            <a:r>
              <a:rPr kumimoji="0" sz="1200" b="1" i="0" strike="noStrike" kern="1200" cap="none" spc="-5" normalizeH="0" baseline="0" noProof="0" dirty="0" smtClean="0">
                <a:ln>
                  <a:noFill/>
                </a:ln>
                <a:solidFill>
                  <a:prstClr val="black"/>
                </a:solidFill>
                <a:effectLst/>
                <a:uLnTx/>
                <a:uFill>
                  <a:solidFill>
                    <a:srgbClr val="000000"/>
                  </a:solidFill>
                </a:uFill>
                <a:latin typeface="Calibri"/>
                <a:cs typeface="Calibri"/>
              </a:rPr>
              <a:t>Preclusion </a:t>
            </a:r>
            <a:r>
              <a:rPr kumimoji="0" sz="1200" b="1" i="0" strike="noStrike" kern="1200" cap="none" spc="-5" normalizeH="0" baseline="0" noProof="0" dirty="0">
                <a:ln>
                  <a:noFill/>
                </a:ln>
                <a:solidFill>
                  <a:prstClr val="black"/>
                </a:solidFill>
                <a:effectLst/>
                <a:uLnTx/>
                <a:uFill>
                  <a:solidFill>
                    <a:srgbClr val="000000"/>
                  </a:solidFill>
                </a:uFill>
                <a:latin typeface="Calibri"/>
                <a:cs typeface="Calibri"/>
              </a:rPr>
              <a:t>from Resulting</a:t>
            </a:r>
            <a:r>
              <a:rPr kumimoji="0" sz="1200" b="1" i="0" strike="noStrike" kern="1200" cap="none" spc="-30" normalizeH="0" baseline="0" noProof="0" dirty="0">
                <a:ln>
                  <a:noFill/>
                </a:ln>
                <a:solidFill>
                  <a:prstClr val="black"/>
                </a:solidFill>
                <a:effectLst/>
                <a:uLnTx/>
                <a:uFill>
                  <a:solidFill>
                    <a:srgbClr val="000000"/>
                  </a:solidFill>
                </a:uFill>
                <a:latin typeface="Calibri"/>
                <a:cs typeface="Calibri"/>
              </a:rPr>
              <a:t> </a:t>
            </a:r>
            <a:r>
              <a:rPr kumimoji="0" sz="1200" b="1" i="0" strike="noStrike" kern="1200" cap="none" spc="-5" normalizeH="0" baseline="0" noProof="0" dirty="0">
                <a:ln>
                  <a:noFill/>
                </a:ln>
                <a:solidFill>
                  <a:prstClr val="black"/>
                </a:solidFill>
                <a:effectLst/>
                <a:uLnTx/>
                <a:uFill>
                  <a:solidFill>
                    <a:srgbClr val="000000"/>
                  </a:solidFill>
                </a:uFill>
                <a:latin typeface="Calibri"/>
                <a:cs typeface="Calibri"/>
              </a:rPr>
              <a:t>Contracts</a:t>
            </a:r>
            <a:endParaRPr kumimoji="0" sz="1200" b="0" i="0" strike="noStrike" kern="1200" cap="none" spc="0" normalizeH="0" baseline="0" noProof="0" dirty="0">
              <a:ln>
                <a:noFill/>
              </a:ln>
              <a:solidFill>
                <a:prstClr val="black"/>
              </a:solidFill>
              <a:effectLst/>
              <a:uLnTx/>
              <a:uFillTx/>
              <a:latin typeface="Calibri"/>
              <a:cs typeface="Calibri"/>
            </a:endParaRPr>
          </a:p>
          <a:p>
            <a:pPr marL="346075" marR="24511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0" normalizeH="0" baseline="0" noProof="0" dirty="0">
                <a:ln>
                  <a:noFill/>
                </a:ln>
                <a:solidFill>
                  <a:prstClr val="black"/>
                </a:solidFill>
                <a:effectLst/>
                <a:uLnTx/>
                <a:uFillTx/>
                <a:latin typeface="Calibri"/>
                <a:cs typeface="Calibri"/>
              </a:rPr>
              <a:t>Any </a:t>
            </a:r>
            <a:r>
              <a:rPr kumimoji="0" lang="en-US" sz="1200" b="0" i="0" strike="noStrike" kern="1200" cap="none" spc="0" normalizeH="0" baseline="0" noProof="0" dirty="0" smtClean="0">
                <a:ln>
                  <a:noFill/>
                </a:ln>
                <a:solidFill>
                  <a:prstClr val="black"/>
                </a:solidFill>
                <a:effectLst/>
                <a:uLnTx/>
                <a:uFillTx/>
                <a:latin typeface="Calibri"/>
                <a:cs typeface="Calibri"/>
              </a:rPr>
              <a:t>bidder</a:t>
            </a:r>
            <a:r>
              <a:rPr kumimoji="0" sz="1200" b="0" i="0" strike="noStrike" kern="1200" cap="none" spc="-5" normalizeH="0" baseline="0" noProof="0" dirty="0" smtClean="0">
                <a:ln>
                  <a:noFill/>
                </a:ln>
                <a:solidFill>
                  <a:prstClr val="black"/>
                </a:solidFill>
                <a:effectLst/>
                <a:uLnTx/>
                <a:uFillTx/>
                <a:latin typeface="Calibri"/>
                <a:cs typeface="Calibri"/>
              </a:rPr>
              <a:t> </a:t>
            </a:r>
            <a:r>
              <a:rPr kumimoji="0" sz="1200" b="0" i="0" strike="noStrike" kern="1200" cap="none" spc="-5" normalizeH="0" baseline="0" noProof="0" dirty="0">
                <a:ln>
                  <a:noFill/>
                </a:ln>
                <a:solidFill>
                  <a:prstClr val="black"/>
                </a:solidFill>
                <a:effectLst/>
                <a:uLnTx/>
                <a:uFillTx/>
                <a:latin typeface="Calibri"/>
                <a:cs typeface="Calibri"/>
              </a:rPr>
              <a:t>that has provided </a:t>
            </a:r>
            <a:r>
              <a:rPr kumimoji="0" sz="1200" b="0" i="0" strike="noStrike" kern="1200" cap="none" spc="0" normalizeH="0" baseline="0" noProof="0" dirty="0">
                <a:ln>
                  <a:noFill/>
                </a:ln>
                <a:solidFill>
                  <a:prstClr val="black"/>
                </a:solidFill>
                <a:effectLst/>
                <a:uLnTx/>
                <a:uFillTx/>
                <a:latin typeface="Calibri"/>
                <a:cs typeface="Calibri"/>
              </a:rPr>
              <a:t>any </a:t>
            </a:r>
            <a:r>
              <a:rPr kumimoji="0" sz="1200" b="0" i="0" strike="noStrike" kern="1200" cap="none" spc="-5" normalizeH="0" baseline="0" noProof="0" dirty="0">
                <a:ln>
                  <a:noFill/>
                </a:ln>
                <a:solidFill>
                  <a:prstClr val="black"/>
                </a:solidFill>
                <a:effectLst/>
                <a:uLnTx/>
                <a:uFillTx/>
                <a:latin typeface="Calibri"/>
                <a:cs typeface="Calibri"/>
              </a:rPr>
              <a:t>consulting services or technical assistance that resulted in </a:t>
            </a:r>
            <a:r>
              <a:rPr kumimoji="0" sz="1200" b="0" i="0" strike="noStrike" kern="1200" cap="none" spc="0" normalizeH="0" baseline="0" noProof="0" dirty="0">
                <a:ln>
                  <a:noFill/>
                </a:ln>
                <a:solidFill>
                  <a:prstClr val="black"/>
                </a:solidFill>
                <a:effectLst/>
                <a:uLnTx/>
                <a:uFillTx/>
                <a:latin typeface="Calibri"/>
                <a:cs typeface="Calibri"/>
              </a:rPr>
              <a:t>any </a:t>
            </a:r>
            <a:r>
              <a:rPr kumimoji="0" sz="1200" b="0" i="0" strike="noStrike" kern="1200" cap="none" spc="-5" normalizeH="0" baseline="0" noProof="0" dirty="0">
                <a:ln>
                  <a:noFill/>
                </a:ln>
                <a:solidFill>
                  <a:prstClr val="black"/>
                </a:solidFill>
                <a:effectLst/>
                <a:uLnTx/>
                <a:uFillTx/>
                <a:latin typeface="Calibri"/>
                <a:cs typeface="Calibri"/>
              </a:rPr>
              <a:t>specifications or concepts in this SOLICITATION</a:t>
            </a:r>
            <a:r>
              <a:rPr kumimoji="0" sz="1200" b="0" i="0" strike="noStrike" kern="1200" cap="none" spc="-5" normalizeH="0" baseline="0" noProof="0" dirty="0" smtClean="0">
                <a:ln>
                  <a:noFill/>
                </a:ln>
                <a:solidFill>
                  <a:prstClr val="black"/>
                </a:solidFill>
                <a:effectLst/>
                <a:uLnTx/>
                <a:uFillTx/>
                <a:latin typeface="Calibri"/>
                <a:cs typeface="Calibri"/>
              </a:rPr>
              <a:t>,</a:t>
            </a:r>
            <a:r>
              <a:rPr kumimoji="0" lang="en-US" sz="1200" b="0" i="0" strike="noStrike" kern="1200" cap="none" spc="-5" normalizeH="0" baseline="0" noProof="0" dirty="0" smtClean="0">
                <a:ln>
                  <a:noFill/>
                </a:ln>
                <a:solidFill>
                  <a:prstClr val="black"/>
                </a:solidFill>
                <a:effectLst/>
                <a:uLnTx/>
                <a:uFillTx/>
                <a:latin typeface="Calibri"/>
                <a:cs typeface="Calibri"/>
              </a:rPr>
              <a:t> </a:t>
            </a:r>
            <a:r>
              <a:rPr kumimoji="0" sz="1200" b="0" i="0" strike="noStrike" kern="1200" cap="none" spc="-5" normalizeH="0" baseline="0" noProof="0" dirty="0" smtClean="0">
                <a:ln>
                  <a:noFill/>
                </a:ln>
                <a:solidFill>
                  <a:prstClr val="black"/>
                </a:solidFill>
                <a:effectLst/>
                <a:uLnTx/>
                <a:uFillTx/>
                <a:latin typeface="Calibri"/>
                <a:cs typeface="Calibri"/>
              </a:rPr>
              <a:t>either </a:t>
            </a:r>
            <a:r>
              <a:rPr kumimoji="0" sz="1200" b="0" i="0" strike="noStrike" kern="1200" cap="none" spc="-5" normalizeH="0" baseline="0" noProof="0" dirty="0">
                <a:ln>
                  <a:noFill/>
                </a:ln>
                <a:solidFill>
                  <a:prstClr val="black"/>
                </a:solidFill>
                <a:effectLst/>
                <a:uLnTx/>
                <a:uFillTx/>
                <a:latin typeface="Calibri"/>
                <a:cs typeface="Calibri"/>
              </a:rPr>
              <a:t>directly or indirectly, is precluded from </a:t>
            </a:r>
            <a:r>
              <a:rPr kumimoji="0" sz="1200" b="0" i="0" strike="noStrike" kern="1200" cap="none" spc="0" normalizeH="0" baseline="0" noProof="0" dirty="0">
                <a:ln>
                  <a:noFill/>
                </a:ln>
                <a:solidFill>
                  <a:prstClr val="black"/>
                </a:solidFill>
                <a:effectLst/>
                <a:uLnTx/>
                <a:uFillTx/>
                <a:latin typeface="Calibri"/>
                <a:cs typeface="Calibri"/>
              </a:rPr>
              <a:t>the </a:t>
            </a:r>
            <a:r>
              <a:rPr kumimoji="0" sz="1200" b="0" i="0" strike="noStrike" kern="1200" cap="none" spc="-5" normalizeH="0" baseline="0" noProof="0" dirty="0">
                <a:ln>
                  <a:noFill/>
                </a:ln>
                <a:solidFill>
                  <a:prstClr val="black"/>
                </a:solidFill>
                <a:effectLst/>
                <a:uLnTx/>
                <a:uFillTx/>
                <a:latin typeface="Calibri"/>
                <a:cs typeface="Calibri"/>
              </a:rPr>
              <a:t>award of such contract </a:t>
            </a:r>
            <a:r>
              <a:rPr kumimoji="0" sz="1200" b="0" i="0" strike="noStrike" kern="1200" cap="none" spc="0" normalizeH="0" baseline="0" noProof="0" dirty="0">
                <a:ln>
                  <a:noFill/>
                </a:ln>
                <a:solidFill>
                  <a:prstClr val="black"/>
                </a:solidFill>
                <a:effectLst/>
                <a:uLnTx/>
                <a:uFillTx/>
                <a:latin typeface="Calibri"/>
                <a:cs typeface="Calibri"/>
              </a:rPr>
              <a:t>and </a:t>
            </a:r>
            <a:r>
              <a:rPr kumimoji="0" sz="1200" b="0" i="0" strike="noStrike" kern="1200" cap="none" spc="-5" normalizeH="0" baseline="0" noProof="0" dirty="0">
                <a:ln>
                  <a:noFill/>
                </a:ln>
                <a:solidFill>
                  <a:prstClr val="black"/>
                </a:solidFill>
                <a:effectLst/>
                <a:uLnTx/>
                <a:uFillTx/>
                <a:latin typeface="Calibri"/>
                <a:cs typeface="Calibri"/>
              </a:rPr>
              <a:t>precluded from securing </a:t>
            </a:r>
            <a:r>
              <a:rPr kumimoji="0" sz="1200" b="0" i="0" strike="noStrike" kern="1200" cap="none" spc="0" normalizeH="0" baseline="0" noProof="0" dirty="0">
                <a:ln>
                  <a:noFill/>
                </a:ln>
                <a:solidFill>
                  <a:prstClr val="black"/>
                </a:solidFill>
                <a:effectLst/>
                <a:uLnTx/>
                <a:uFillTx/>
                <a:latin typeface="Calibri"/>
                <a:cs typeface="Calibri"/>
              </a:rPr>
              <a:t>a </a:t>
            </a:r>
            <a:r>
              <a:rPr kumimoji="0" sz="1200" b="0" i="0" strike="noStrike" kern="1200" cap="none" spc="-5" normalizeH="0" baseline="0" noProof="0" dirty="0">
                <a:ln>
                  <a:noFill/>
                </a:ln>
                <a:solidFill>
                  <a:prstClr val="black"/>
                </a:solidFill>
                <a:effectLst/>
                <a:uLnTx/>
                <a:uFillTx/>
                <a:latin typeface="Calibri"/>
                <a:cs typeface="Calibri"/>
              </a:rPr>
              <a:t>Sub-contractor </a:t>
            </a:r>
            <a:r>
              <a:rPr kumimoji="0" sz="1200" b="0" i="0" strike="noStrike" kern="1200" cap="none" spc="0" normalizeH="0" baseline="0" noProof="0" dirty="0">
                <a:ln>
                  <a:noFill/>
                </a:ln>
                <a:solidFill>
                  <a:prstClr val="black"/>
                </a:solidFill>
                <a:effectLst/>
                <a:uLnTx/>
                <a:uFillTx/>
                <a:latin typeface="Calibri"/>
                <a:cs typeface="Calibri"/>
              </a:rPr>
              <a:t>that has </a:t>
            </a:r>
            <a:r>
              <a:rPr kumimoji="0" sz="1200" b="0" i="0" strike="noStrike" kern="1200" cap="none" spc="-5" normalizeH="0" baseline="0" noProof="0" dirty="0">
                <a:ln>
                  <a:noFill/>
                </a:ln>
                <a:solidFill>
                  <a:prstClr val="black"/>
                </a:solidFill>
                <a:effectLst/>
                <a:uLnTx/>
                <a:uFillTx/>
                <a:latin typeface="Calibri"/>
                <a:cs typeface="Calibri"/>
              </a:rPr>
              <a:t>provided </a:t>
            </a:r>
            <a:r>
              <a:rPr kumimoji="0" sz="1200" b="0" i="0" strike="noStrike" kern="1200" cap="none" spc="-5" normalizeH="0" baseline="0" noProof="0" dirty="0" smtClean="0">
                <a:ln>
                  <a:noFill/>
                </a:ln>
                <a:solidFill>
                  <a:prstClr val="black"/>
                </a:solidFill>
                <a:effectLst/>
                <a:uLnTx/>
                <a:uFillTx/>
                <a:latin typeface="Calibri"/>
                <a:cs typeface="Calibri"/>
              </a:rPr>
              <a:t>such</a:t>
            </a:r>
            <a:r>
              <a:rPr kumimoji="0" lang="en-US" sz="1200" b="0" i="0" strike="noStrike" kern="1200" cap="none" spc="-5" normalizeH="0" baseline="0" noProof="0" dirty="0" smtClean="0">
                <a:ln>
                  <a:noFill/>
                </a:ln>
                <a:solidFill>
                  <a:prstClr val="black"/>
                </a:solidFill>
                <a:effectLst/>
                <a:uLnTx/>
                <a:uFillTx/>
                <a:latin typeface="Calibri"/>
                <a:cs typeface="Calibri"/>
              </a:rPr>
              <a:t> </a:t>
            </a:r>
            <a:r>
              <a:rPr kumimoji="0" sz="1200" b="0" i="0" strike="noStrike" kern="1200" cap="none" spc="-5" normalizeH="0" baseline="0" noProof="0" dirty="0" smtClean="0">
                <a:ln>
                  <a:noFill/>
                </a:ln>
                <a:solidFill>
                  <a:prstClr val="black"/>
                </a:solidFill>
                <a:effectLst/>
                <a:uLnTx/>
                <a:uFillTx/>
                <a:latin typeface="Calibri"/>
                <a:cs typeface="Calibri"/>
              </a:rPr>
              <a:t>services</a:t>
            </a:r>
            <a:r>
              <a:rPr kumimoji="0" sz="1200" b="0" i="0" strike="noStrike" kern="1200" cap="none" spc="-5" normalizeH="0" baseline="0" noProof="0" dirty="0">
                <a:ln>
                  <a:noFill/>
                </a:ln>
                <a:solidFill>
                  <a:prstClr val="black"/>
                </a:solidFill>
                <a:effectLst/>
                <a:uLnTx/>
                <a:uFillTx/>
                <a:latin typeface="Calibri"/>
                <a:cs typeface="Calibri"/>
              </a:rPr>
              <a:t>.</a:t>
            </a:r>
            <a:endParaRPr kumimoji="0" sz="1200" b="0" i="0"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spcBef>
                <a:spcPts val="600"/>
              </a:spcBef>
              <a:spcAft>
                <a:spcPts val="0"/>
              </a:spcAft>
              <a:buClrTx/>
              <a:buSzTx/>
              <a:defRPr/>
            </a:pPr>
            <a:r>
              <a:rPr kumimoji="0" sz="1200" b="1" i="0" strike="noStrike" kern="1200" cap="none" spc="-5" normalizeH="0" baseline="0" noProof="0" dirty="0" smtClean="0">
                <a:ln>
                  <a:noFill/>
                </a:ln>
                <a:solidFill>
                  <a:prstClr val="black"/>
                </a:solidFill>
                <a:effectLst/>
                <a:uLnTx/>
                <a:uFill>
                  <a:solidFill>
                    <a:srgbClr val="000000"/>
                  </a:solidFill>
                </a:uFill>
                <a:latin typeface="Calibri"/>
                <a:cs typeface="Calibri"/>
              </a:rPr>
              <a:t>Mutual</a:t>
            </a:r>
            <a:r>
              <a:rPr kumimoji="0" sz="1200" b="1" i="0" strike="noStrike" kern="1200" cap="none" spc="-10" normalizeH="0" baseline="0" noProof="0" dirty="0" smtClean="0">
                <a:ln>
                  <a:noFill/>
                </a:ln>
                <a:solidFill>
                  <a:prstClr val="black"/>
                </a:solidFill>
                <a:effectLst/>
                <a:uLnTx/>
                <a:uFill>
                  <a:solidFill>
                    <a:srgbClr val="000000"/>
                  </a:solidFill>
                </a:uFill>
                <a:latin typeface="Calibri"/>
                <a:cs typeface="Calibri"/>
              </a:rPr>
              <a:t> </a:t>
            </a:r>
            <a:r>
              <a:rPr kumimoji="0" sz="1200" b="1" i="0" strike="noStrike" kern="1200" cap="none" spc="-5" normalizeH="0" baseline="0" noProof="0" dirty="0">
                <a:ln>
                  <a:noFill/>
                </a:ln>
                <a:solidFill>
                  <a:prstClr val="black"/>
                </a:solidFill>
                <a:effectLst/>
                <a:uLnTx/>
                <a:uFill>
                  <a:solidFill>
                    <a:srgbClr val="000000"/>
                  </a:solidFill>
                </a:uFill>
                <a:latin typeface="Calibri"/>
                <a:cs typeface="Calibri"/>
              </a:rPr>
              <a:t>Responsibilities</a:t>
            </a:r>
            <a:endParaRPr kumimoji="0" sz="1200" b="0" i="0"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5" normalizeH="0" baseline="0" noProof="0" dirty="0">
                <a:ln>
                  <a:noFill/>
                </a:ln>
                <a:solidFill>
                  <a:prstClr val="black"/>
                </a:solidFill>
                <a:effectLst/>
                <a:uLnTx/>
                <a:uFillTx/>
                <a:latin typeface="Calibri"/>
                <a:cs typeface="Calibri"/>
              </a:rPr>
              <a:t>The </a:t>
            </a:r>
            <a:r>
              <a:rPr kumimoji="0" lang="en-US" sz="1200" b="0" i="0" strike="noStrike" kern="1200" cap="none" spc="0" normalizeH="0" baseline="0" noProof="0" dirty="0" smtClean="0">
                <a:ln>
                  <a:noFill/>
                </a:ln>
                <a:solidFill>
                  <a:prstClr val="black"/>
                </a:solidFill>
                <a:effectLst/>
                <a:uLnTx/>
                <a:uFillTx/>
                <a:latin typeface="Calibri"/>
                <a:cs typeface="Calibri"/>
              </a:rPr>
              <a:t>state</a:t>
            </a:r>
            <a:r>
              <a:rPr kumimoji="0" sz="1200" b="0" i="0" strike="noStrike" kern="1200" cap="none" spc="0" normalizeH="0" baseline="0" noProof="0" dirty="0" smtClean="0">
                <a:ln>
                  <a:noFill/>
                </a:ln>
                <a:solidFill>
                  <a:prstClr val="black"/>
                </a:solidFill>
                <a:effectLst/>
                <a:uLnTx/>
                <a:uFillTx/>
                <a:latin typeface="Calibri"/>
                <a:cs typeface="Calibri"/>
              </a:rPr>
              <a:t> </a:t>
            </a:r>
            <a:r>
              <a:rPr kumimoji="0" sz="1200" b="0" i="0" strike="noStrike" kern="1200" cap="none" spc="0" normalizeH="0" baseline="0" noProof="0" dirty="0">
                <a:ln>
                  <a:noFill/>
                </a:ln>
                <a:solidFill>
                  <a:prstClr val="black"/>
                </a:solidFill>
                <a:effectLst/>
                <a:uLnTx/>
                <a:uFillTx/>
                <a:latin typeface="Calibri"/>
                <a:cs typeface="Calibri"/>
              </a:rPr>
              <a:t>and </a:t>
            </a:r>
            <a:r>
              <a:rPr kumimoji="0" lang="en-US" sz="1200" b="0" i="0" strike="noStrike" kern="1200" cap="none" spc="-5" normalizeH="0" baseline="0" noProof="0" dirty="0" smtClean="0">
                <a:ln>
                  <a:noFill/>
                </a:ln>
                <a:solidFill>
                  <a:prstClr val="black"/>
                </a:solidFill>
                <a:effectLst/>
                <a:uLnTx/>
                <a:uFillTx/>
                <a:latin typeface="Calibri"/>
                <a:cs typeface="Calibri"/>
              </a:rPr>
              <a:t>contract</a:t>
            </a:r>
            <a:r>
              <a:rPr kumimoji="0" sz="1200" b="0" i="0" u="none" strike="noStrike" kern="1200" cap="none" spc="-5" normalizeH="0" baseline="0" noProof="0" dirty="0" smtClean="0">
                <a:ln>
                  <a:noFill/>
                </a:ln>
                <a:solidFill>
                  <a:prstClr val="black"/>
                </a:solidFill>
                <a:effectLst/>
                <a:uLnTx/>
                <a:uFillTx/>
                <a:latin typeface="Calibri"/>
                <a:cs typeface="Calibri"/>
              </a:rPr>
              <a:t>or </a:t>
            </a:r>
            <a:r>
              <a:rPr kumimoji="0" sz="1200" b="0" i="0" u="none" strike="noStrike" kern="1200" cap="none" spc="-5" normalizeH="0" baseline="0" noProof="0" dirty="0">
                <a:ln>
                  <a:noFill/>
                </a:ln>
                <a:solidFill>
                  <a:prstClr val="black"/>
                </a:solidFill>
                <a:effectLst/>
                <a:uLnTx/>
                <a:uFillTx/>
                <a:latin typeface="Calibri"/>
                <a:cs typeface="Calibri"/>
              </a:rPr>
              <a:t>agree </a:t>
            </a:r>
            <a:r>
              <a:rPr kumimoji="0" sz="1200" b="0" i="0" u="none" strike="noStrike" kern="1200" cap="none" spc="0" normalizeH="0" baseline="0" noProof="0" dirty="0">
                <a:ln>
                  <a:noFill/>
                </a:ln>
                <a:solidFill>
                  <a:prstClr val="black"/>
                </a:solidFill>
                <a:effectLst/>
                <a:uLnTx/>
                <a:uFillTx/>
                <a:latin typeface="Calibri"/>
                <a:cs typeface="Calibri"/>
              </a:rPr>
              <a:t>that </a:t>
            </a:r>
            <a:r>
              <a:rPr kumimoji="0" sz="1200" b="0" i="0" u="none" strike="noStrike" kern="1200" cap="none" spc="-5" normalizeH="0" baseline="0" noProof="0" dirty="0">
                <a:ln>
                  <a:noFill/>
                </a:ln>
                <a:solidFill>
                  <a:prstClr val="black"/>
                </a:solidFill>
                <a:effectLst/>
                <a:uLnTx/>
                <a:uFillTx/>
                <a:latin typeface="Calibri"/>
                <a:cs typeface="Calibri"/>
              </a:rPr>
              <a:t>under this</a:t>
            </a:r>
            <a:r>
              <a:rPr kumimoji="0" sz="1200" b="0" i="0" u="none" strike="noStrike" kern="1200" cap="none" spc="-40" normalizeH="0" baseline="0" noProof="0" dirty="0">
                <a:ln>
                  <a:noFill/>
                </a:ln>
                <a:solidFill>
                  <a:prstClr val="black"/>
                </a:solidFill>
                <a:effectLst/>
                <a:uLnTx/>
                <a:uFillTx/>
                <a:latin typeface="Calibri"/>
                <a:cs typeface="Calibri"/>
              </a:rPr>
              <a:t> </a:t>
            </a:r>
            <a:r>
              <a:rPr kumimoji="0" sz="1200" b="0" i="0" u="none" strike="noStrike" kern="1200" cap="none" spc="-5" normalizeH="0" baseline="0" noProof="0" dirty="0">
                <a:ln>
                  <a:noFill/>
                </a:ln>
                <a:solidFill>
                  <a:prstClr val="black"/>
                </a:solidFill>
                <a:effectLst/>
                <a:uLnTx/>
                <a:uFillTx/>
                <a:latin typeface="Calibri"/>
                <a:cs typeface="Calibri"/>
              </a:rPr>
              <a:t>Agreement:</a:t>
            </a:r>
            <a:endParaRPr kumimoji="0" sz="1200" b="0" i="0" u="none" strike="noStrike" kern="1200" cap="none" spc="0" normalizeH="0" baseline="0" noProof="0" dirty="0">
              <a:ln>
                <a:noFill/>
              </a:ln>
              <a:solidFill>
                <a:prstClr val="black"/>
              </a:solidFill>
              <a:effectLst/>
              <a:uLnTx/>
              <a:uFillTx/>
              <a:latin typeface="Calibri"/>
              <a:cs typeface="Calibri"/>
            </a:endParaRPr>
          </a:p>
          <a:p>
            <a:pPr marL="346075" marR="6096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u="none" strike="noStrike" kern="1200" cap="none" spc="-5" normalizeH="0" baseline="0" noProof="0" dirty="0">
                <a:ln>
                  <a:noFill/>
                </a:ln>
                <a:solidFill>
                  <a:prstClr val="black"/>
                </a:solidFill>
                <a:effectLst/>
                <a:uLnTx/>
                <a:uFillTx/>
                <a:latin typeface="Calibri"/>
                <a:cs typeface="Calibri"/>
              </a:rPr>
              <a:t>Neither party </a:t>
            </a:r>
            <a:r>
              <a:rPr kumimoji="0" sz="1200" b="0" i="0" u="none" strike="noStrike" kern="1200" cap="none" spc="0" normalizeH="0" baseline="0" noProof="0" dirty="0">
                <a:ln>
                  <a:noFill/>
                </a:ln>
                <a:solidFill>
                  <a:prstClr val="black"/>
                </a:solidFill>
                <a:effectLst/>
                <a:uLnTx/>
                <a:uFillTx/>
                <a:latin typeface="Calibri"/>
                <a:cs typeface="Calibri"/>
              </a:rPr>
              <a:t>grants the </a:t>
            </a:r>
            <a:r>
              <a:rPr kumimoji="0" sz="1200" b="0" i="0" u="none" strike="noStrike" kern="1200" cap="none" spc="-5" normalizeH="0" baseline="0" noProof="0" dirty="0">
                <a:ln>
                  <a:noFill/>
                </a:ln>
                <a:solidFill>
                  <a:prstClr val="black"/>
                </a:solidFill>
                <a:effectLst/>
                <a:uLnTx/>
                <a:uFillTx/>
                <a:latin typeface="Calibri"/>
                <a:cs typeface="Calibri"/>
              </a:rPr>
              <a:t>other </a:t>
            </a:r>
            <a:r>
              <a:rPr kumimoji="0" sz="1200" b="0" i="0" u="none" strike="noStrike" kern="1200" cap="none" spc="0" normalizeH="0" baseline="0" noProof="0" dirty="0">
                <a:ln>
                  <a:noFill/>
                </a:ln>
                <a:solidFill>
                  <a:prstClr val="black"/>
                </a:solidFill>
                <a:effectLst/>
                <a:uLnTx/>
                <a:uFillTx/>
                <a:latin typeface="Calibri"/>
                <a:cs typeface="Calibri"/>
              </a:rPr>
              <a:t>the </a:t>
            </a:r>
            <a:r>
              <a:rPr kumimoji="0" sz="1200" b="0" i="0" u="none" strike="noStrike" kern="1200" cap="none" spc="-5" normalizeH="0" baseline="0" noProof="0" dirty="0">
                <a:ln>
                  <a:noFill/>
                </a:ln>
                <a:solidFill>
                  <a:prstClr val="black"/>
                </a:solidFill>
                <a:effectLst/>
                <a:uLnTx/>
                <a:uFillTx/>
                <a:latin typeface="Calibri"/>
                <a:cs typeface="Calibri"/>
              </a:rPr>
              <a:t>right </a:t>
            </a:r>
            <a:r>
              <a:rPr kumimoji="0" sz="1200" b="0" i="0" u="none" strike="noStrike" kern="1200" cap="none" spc="0" normalizeH="0" baseline="0" noProof="0" dirty="0">
                <a:ln>
                  <a:noFill/>
                </a:ln>
                <a:solidFill>
                  <a:prstClr val="black"/>
                </a:solidFill>
                <a:effectLst/>
                <a:uLnTx/>
                <a:uFillTx/>
                <a:latin typeface="Calibri"/>
                <a:cs typeface="Calibri"/>
              </a:rPr>
              <a:t>to </a:t>
            </a:r>
            <a:r>
              <a:rPr kumimoji="0" sz="1200" b="0" i="0" u="none" strike="noStrike" kern="1200" cap="none" spc="-5" normalizeH="0" baseline="0" noProof="0" dirty="0">
                <a:ln>
                  <a:noFill/>
                </a:ln>
                <a:solidFill>
                  <a:prstClr val="black"/>
                </a:solidFill>
                <a:effectLst/>
                <a:uLnTx/>
                <a:uFillTx/>
                <a:latin typeface="Calibri"/>
                <a:cs typeface="Calibri"/>
              </a:rPr>
              <a:t>use </a:t>
            </a:r>
            <a:r>
              <a:rPr kumimoji="0" sz="1200" b="0" i="0" u="none" strike="noStrike" kern="1200" cap="none" spc="0" normalizeH="0" baseline="0" noProof="0" dirty="0">
                <a:ln>
                  <a:noFill/>
                </a:ln>
                <a:solidFill>
                  <a:prstClr val="black"/>
                </a:solidFill>
                <a:effectLst/>
                <a:uLnTx/>
                <a:uFillTx/>
                <a:latin typeface="Calibri"/>
                <a:cs typeface="Calibri"/>
              </a:rPr>
              <a:t>any </a:t>
            </a:r>
            <a:r>
              <a:rPr kumimoji="0" sz="1200" b="0" i="0" u="none" strike="noStrike" kern="1200" cap="none" spc="-5" normalizeH="0" baseline="0" noProof="0" dirty="0">
                <a:ln>
                  <a:noFill/>
                </a:ln>
                <a:solidFill>
                  <a:prstClr val="black"/>
                </a:solidFill>
                <a:effectLst/>
                <a:uLnTx/>
                <a:uFillTx/>
                <a:latin typeface="Calibri"/>
                <a:cs typeface="Calibri"/>
              </a:rPr>
              <a:t>trademarks, trade names, or other designations in </a:t>
            </a:r>
            <a:r>
              <a:rPr kumimoji="0" sz="1200" b="0" i="0" u="none" strike="noStrike" kern="1200" cap="none" spc="0" normalizeH="0" baseline="0" noProof="0" dirty="0">
                <a:ln>
                  <a:noFill/>
                </a:ln>
                <a:solidFill>
                  <a:prstClr val="black"/>
                </a:solidFill>
                <a:effectLst/>
                <a:uLnTx/>
                <a:uFillTx/>
                <a:latin typeface="Calibri"/>
                <a:cs typeface="Calibri"/>
              </a:rPr>
              <a:t>any </a:t>
            </a:r>
            <a:r>
              <a:rPr kumimoji="0" sz="1200" b="0" i="0" u="none" strike="noStrike" kern="1200" cap="none" spc="-5" normalizeH="0" baseline="0" noProof="0" dirty="0">
                <a:ln>
                  <a:noFill/>
                </a:ln>
                <a:solidFill>
                  <a:prstClr val="black"/>
                </a:solidFill>
                <a:effectLst/>
                <a:uLnTx/>
                <a:uFillTx/>
                <a:latin typeface="Calibri"/>
                <a:cs typeface="Calibri"/>
              </a:rPr>
              <a:t>promotion or publication without </a:t>
            </a:r>
            <a:r>
              <a:rPr kumimoji="0" sz="1200" b="0" i="0" u="none" strike="noStrike" kern="1200" cap="none" spc="-5" normalizeH="0" baseline="0" noProof="0" dirty="0" smtClean="0">
                <a:ln>
                  <a:noFill/>
                </a:ln>
                <a:solidFill>
                  <a:prstClr val="black"/>
                </a:solidFill>
                <a:effectLst/>
                <a:uLnTx/>
                <a:uFillTx/>
                <a:latin typeface="Calibri"/>
                <a:cs typeface="Calibri"/>
              </a:rPr>
              <a:t>express</a:t>
            </a:r>
            <a:r>
              <a:rPr kumimoji="0" lang="en-US" sz="1200" b="0" i="0" u="none" strike="noStrike" kern="1200" cap="none" spc="-5" normalizeH="0" baseline="0" noProof="0" dirty="0" smtClean="0">
                <a:ln>
                  <a:noFill/>
                </a:ln>
                <a:solidFill>
                  <a:prstClr val="black"/>
                </a:solidFill>
                <a:effectLst/>
                <a:uLnTx/>
                <a:uFillTx/>
                <a:latin typeface="Calibri"/>
                <a:cs typeface="Calibri"/>
              </a:rPr>
              <a:t> </a:t>
            </a:r>
            <a:r>
              <a:rPr kumimoji="0" sz="1200" b="0" i="0" u="none" strike="noStrike" kern="1200" cap="none" spc="-5" normalizeH="0" baseline="0" noProof="0" dirty="0" smtClean="0">
                <a:ln>
                  <a:noFill/>
                </a:ln>
                <a:solidFill>
                  <a:prstClr val="black"/>
                </a:solidFill>
                <a:effectLst/>
                <a:uLnTx/>
                <a:uFillTx/>
                <a:latin typeface="Calibri"/>
                <a:cs typeface="Calibri"/>
              </a:rPr>
              <a:t>written </a:t>
            </a:r>
            <a:r>
              <a:rPr kumimoji="0" sz="1200" b="0" i="0" u="none" strike="noStrike" kern="1200" cap="none" spc="-5" normalizeH="0" baseline="0" noProof="0" dirty="0">
                <a:ln>
                  <a:noFill/>
                </a:ln>
                <a:solidFill>
                  <a:prstClr val="black"/>
                </a:solidFill>
                <a:effectLst/>
                <a:uLnTx/>
                <a:uFillTx/>
                <a:latin typeface="Calibri"/>
                <a:cs typeface="Calibri"/>
              </a:rPr>
              <a:t>consent </a:t>
            </a:r>
            <a:r>
              <a:rPr kumimoji="0" sz="1200" b="0" i="0" u="none" strike="noStrike" kern="1200" cap="none" spc="0" normalizeH="0" baseline="0" noProof="0" dirty="0">
                <a:ln>
                  <a:noFill/>
                </a:ln>
                <a:solidFill>
                  <a:prstClr val="black"/>
                </a:solidFill>
                <a:effectLst/>
                <a:uLnTx/>
                <a:uFillTx/>
                <a:latin typeface="Calibri"/>
                <a:cs typeface="Calibri"/>
              </a:rPr>
              <a:t>by the </a:t>
            </a:r>
            <a:r>
              <a:rPr kumimoji="0" sz="1200" b="0" i="0" u="none" strike="noStrike" kern="1200" cap="none" spc="-5" normalizeH="0" baseline="0" noProof="0" dirty="0">
                <a:ln>
                  <a:noFill/>
                </a:ln>
                <a:solidFill>
                  <a:prstClr val="black"/>
                </a:solidFill>
                <a:effectLst/>
                <a:uLnTx/>
                <a:uFillTx/>
                <a:latin typeface="Calibri"/>
                <a:cs typeface="Calibri"/>
              </a:rPr>
              <a:t>other</a:t>
            </a:r>
            <a:r>
              <a:rPr kumimoji="0" sz="1200" b="0" i="0" u="none" strike="noStrike" kern="1200" cap="none" spc="-30" normalizeH="0" baseline="0" noProof="0" dirty="0">
                <a:ln>
                  <a:noFill/>
                </a:ln>
                <a:solidFill>
                  <a:prstClr val="black"/>
                </a:solidFill>
                <a:effectLst/>
                <a:uLnTx/>
                <a:uFillTx/>
                <a:latin typeface="Calibri"/>
                <a:cs typeface="Calibri"/>
              </a:rPr>
              <a:t> </a:t>
            </a:r>
            <a:r>
              <a:rPr kumimoji="0" sz="1200" b="0" i="0" u="none" strike="noStrike" kern="1200" cap="none" spc="-5" normalizeH="0" baseline="0" noProof="0" dirty="0" smtClean="0">
                <a:ln>
                  <a:noFill/>
                </a:ln>
                <a:solidFill>
                  <a:prstClr val="black"/>
                </a:solidFill>
                <a:effectLst/>
                <a:uLnTx/>
                <a:uFillTx/>
                <a:latin typeface="Calibri"/>
                <a:cs typeface="Calibri"/>
              </a:rPr>
              <a:t>party</a:t>
            </a:r>
            <a:r>
              <a:rPr kumimoji="0" lang="en-US" sz="1200" b="0" i="0" u="none" strike="noStrike" kern="1200" cap="none" spc="-5" normalizeH="0" baseline="0" noProof="0" dirty="0" smtClean="0">
                <a:ln>
                  <a:noFill/>
                </a:ln>
                <a:solidFill>
                  <a:prstClr val="black"/>
                </a:solidFill>
                <a:effectLst/>
                <a:uLnTx/>
                <a:uFillTx/>
                <a:latin typeface="Calibri"/>
                <a:cs typeface="Calibri"/>
              </a:rPr>
              <a:t>.</a:t>
            </a:r>
            <a:endParaRPr kumimoji="0" sz="1200" b="0" i="0" u="none"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u="none" strike="noStrike" kern="1200" cap="none" spc="-5" normalizeH="0" baseline="0" noProof="0" dirty="0">
                <a:ln>
                  <a:noFill/>
                </a:ln>
                <a:solidFill>
                  <a:prstClr val="black"/>
                </a:solidFill>
                <a:effectLst/>
                <a:uLnTx/>
                <a:uFillTx/>
                <a:latin typeface="Calibri"/>
                <a:cs typeface="Calibri"/>
              </a:rPr>
              <a:t>This is </a:t>
            </a:r>
            <a:r>
              <a:rPr kumimoji="0" sz="1200" b="0" i="0" u="none" strike="noStrike" kern="1200" cap="none" spc="0" normalizeH="0" baseline="0" noProof="0" dirty="0">
                <a:ln>
                  <a:noFill/>
                </a:ln>
                <a:solidFill>
                  <a:prstClr val="black"/>
                </a:solidFill>
                <a:effectLst/>
                <a:uLnTx/>
                <a:uFillTx/>
                <a:latin typeface="Calibri"/>
                <a:cs typeface="Calibri"/>
              </a:rPr>
              <a:t>a </a:t>
            </a:r>
            <a:r>
              <a:rPr kumimoji="0" sz="1200" b="0" i="0" u="none" strike="noStrike" kern="1200" cap="none" spc="-5" normalizeH="0" baseline="0" noProof="0" dirty="0">
                <a:ln>
                  <a:noFill/>
                </a:ln>
                <a:solidFill>
                  <a:prstClr val="black"/>
                </a:solidFill>
                <a:effectLst/>
                <a:uLnTx/>
                <a:uFillTx/>
                <a:latin typeface="Calibri"/>
                <a:cs typeface="Calibri"/>
              </a:rPr>
              <a:t>non-exclusive agreement </a:t>
            </a:r>
            <a:r>
              <a:rPr kumimoji="0" sz="1200" b="0" i="0" u="none" strike="noStrike" kern="1200" cap="none" spc="0" normalizeH="0" baseline="0" noProof="0" dirty="0">
                <a:ln>
                  <a:noFill/>
                </a:ln>
                <a:solidFill>
                  <a:prstClr val="black"/>
                </a:solidFill>
                <a:effectLst/>
                <a:uLnTx/>
                <a:uFillTx/>
                <a:latin typeface="Calibri"/>
                <a:cs typeface="Calibri"/>
              </a:rPr>
              <a:t>and </a:t>
            </a:r>
            <a:r>
              <a:rPr kumimoji="0" sz="1200" b="0" i="0" u="none" strike="noStrike" kern="1200" cap="none" spc="-5" normalizeH="0" baseline="0" noProof="0" dirty="0">
                <a:ln>
                  <a:noFill/>
                </a:ln>
                <a:solidFill>
                  <a:prstClr val="black"/>
                </a:solidFill>
                <a:effectLst/>
                <a:uLnTx/>
                <a:uFillTx/>
                <a:latin typeface="Calibri"/>
                <a:cs typeface="Calibri"/>
              </a:rPr>
              <a:t>each party is free </a:t>
            </a:r>
            <a:r>
              <a:rPr kumimoji="0" sz="1200" b="0" i="0" u="none" strike="noStrike" kern="1200" cap="none" spc="0" normalizeH="0" baseline="0" noProof="0" dirty="0">
                <a:ln>
                  <a:noFill/>
                </a:ln>
                <a:solidFill>
                  <a:prstClr val="black"/>
                </a:solidFill>
                <a:effectLst/>
                <a:uLnTx/>
                <a:uFillTx/>
                <a:latin typeface="Calibri"/>
                <a:cs typeface="Calibri"/>
              </a:rPr>
              <a:t>to </a:t>
            </a:r>
            <a:r>
              <a:rPr kumimoji="0" sz="1200" b="0" i="0" u="none" strike="noStrike" kern="1200" cap="none" spc="-5" normalizeH="0" baseline="0" noProof="0" dirty="0">
                <a:ln>
                  <a:noFill/>
                </a:ln>
                <a:solidFill>
                  <a:prstClr val="black"/>
                </a:solidFill>
                <a:effectLst/>
                <a:uLnTx/>
                <a:uFillTx/>
                <a:latin typeface="Calibri"/>
                <a:cs typeface="Calibri"/>
              </a:rPr>
              <a:t>enter into similar agreements with</a:t>
            </a:r>
            <a:r>
              <a:rPr kumimoji="0" sz="1200" b="0" i="0" u="none" strike="noStrike" kern="1200" cap="none" spc="-50" normalizeH="0" baseline="0" noProof="0" dirty="0">
                <a:ln>
                  <a:noFill/>
                </a:ln>
                <a:solidFill>
                  <a:prstClr val="black"/>
                </a:solidFill>
                <a:effectLst/>
                <a:uLnTx/>
                <a:uFillTx/>
                <a:latin typeface="Calibri"/>
                <a:cs typeface="Calibri"/>
              </a:rPr>
              <a:t> </a:t>
            </a:r>
            <a:r>
              <a:rPr kumimoji="0" sz="1200" b="0" i="0" u="none" strike="noStrike" kern="1200" cap="none" spc="-5" normalizeH="0" baseline="0" noProof="0" dirty="0" smtClean="0">
                <a:ln>
                  <a:noFill/>
                </a:ln>
                <a:solidFill>
                  <a:prstClr val="black"/>
                </a:solidFill>
                <a:effectLst/>
                <a:uLnTx/>
                <a:uFillTx/>
                <a:latin typeface="Calibri"/>
                <a:cs typeface="Calibri"/>
              </a:rPr>
              <a:t>others</a:t>
            </a:r>
            <a:r>
              <a:rPr kumimoji="0" lang="en-US" sz="1200" b="0" i="0" u="none" strike="noStrike" kern="1200" cap="none" spc="-5" normalizeH="0" baseline="0" noProof="0" dirty="0" smtClean="0">
                <a:ln>
                  <a:noFill/>
                </a:ln>
                <a:solidFill>
                  <a:prstClr val="black"/>
                </a:solidFill>
                <a:effectLst/>
                <a:uLnTx/>
                <a:uFillTx/>
                <a:latin typeface="Calibri"/>
                <a:cs typeface="Calibri"/>
              </a:rPr>
              <a:t>.</a:t>
            </a:r>
            <a:endParaRPr kumimoji="0" sz="1200" b="0" i="0" u="none"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u="none" strike="noStrike" kern="1200" cap="none" spc="0" normalizeH="0" baseline="0" noProof="0" dirty="0">
                <a:ln>
                  <a:noFill/>
                </a:ln>
                <a:solidFill>
                  <a:prstClr val="black"/>
                </a:solidFill>
                <a:effectLst/>
                <a:uLnTx/>
                <a:uFillTx/>
                <a:latin typeface="Calibri"/>
                <a:cs typeface="Calibri"/>
              </a:rPr>
              <a:t>Each </a:t>
            </a:r>
            <a:r>
              <a:rPr kumimoji="0" sz="1200" b="0" i="0" u="none" strike="noStrike" kern="1200" cap="none" spc="-5" normalizeH="0" baseline="0" noProof="0" dirty="0">
                <a:ln>
                  <a:noFill/>
                </a:ln>
                <a:solidFill>
                  <a:prstClr val="black"/>
                </a:solidFill>
                <a:effectLst/>
                <a:uLnTx/>
                <a:uFillTx/>
                <a:latin typeface="Calibri"/>
                <a:cs typeface="Calibri"/>
              </a:rPr>
              <a:t>party grants </a:t>
            </a:r>
            <a:r>
              <a:rPr kumimoji="0" sz="1200" b="0" i="0" u="none" strike="noStrike" kern="1200" cap="none" spc="0" normalizeH="0" baseline="0" noProof="0" dirty="0">
                <a:ln>
                  <a:noFill/>
                </a:ln>
                <a:solidFill>
                  <a:prstClr val="black"/>
                </a:solidFill>
                <a:effectLst/>
                <a:uLnTx/>
                <a:uFillTx/>
                <a:latin typeface="Calibri"/>
                <a:cs typeface="Calibri"/>
              </a:rPr>
              <a:t>the </a:t>
            </a:r>
            <a:r>
              <a:rPr kumimoji="0" sz="1200" b="0" i="0" u="none" strike="noStrike" kern="1200" cap="none" spc="-5" normalizeH="0" baseline="0" noProof="0" dirty="0">
                <a:ln>
                  <a:noFill/>
                </a:ln>
                <a:solidFill>
                  <a:prstClr val="black"/>
                </a:solidFill>
                <a:effectLst/>
                <a:uLnTx/>
                <a:uFillTx/>
                <a:latin typeface="Calibri"/>
                <a:cs typeface="Calibri"/>
              </a:rPr>
              <a:t>other only </a:t>
            </a:r>
            <a:r>
              <a:rPr kumimoji="0" sz="1200" b="0" i="0" u="none" strike="noStrike" kern="1200" cap="none" spc="0" normalizeH="0" baseline="0" noProof="0" dirty="0">
                <a:ln>
                  <a:noFill/>
                </a:ln>
                <a:solidFill>
                  <a:prstClr val="black"/>
                </a:solidFill>
                <a:effectLst/>
                <a:uLnTx/>
                <a:uFillTx/>
                <a:latin typeface="Calibri"/>
                <a:cs typeface="Calibri"/>
              </a:rPr>
              <a:t>the </a:t>
            </a:r>
            <a:r>
              <a:rPr kumimoji="0" sz="1200" b="0" i="0" u="none" strike="noStrike" kern="1200" cap="none" spc="-5" normalizeH="0" baseline="0" noProof="0" dirty="0">
                <a:ln>
                  <a:noFill/>
                </a:ln>
                <a:solidFill>
                  <a:prstClr val="black"/>
                </a:solidFill>
                <a:effectLst/>
                <a:uLnTx/>
                <a:uFillTx/>
                <a:latin typeface="Calibri"/>
                <a:cs typeface="Calibri"/>
              </a:rPr>
              <a:t>licenses </a:t>
            </a:r>
            <a:r>
              <a:rPr kumimoji="0" sz="1200" b="0" i="0" u="none" strike="noStrike" kern="1200" cap="none" spc="0" normalizeH="0" baseline="0" noProof="0" dirty="0">
                <a:ln>
                  <a:noFill/>
                </a:ln>
                <a:solidFill>
                  <a:prstClr val="black"/>
                </a:solidFill>
                <a:effectLst/>
                <a:uLnTx/>
                <a:uFillTx/>
                <a:latin typeface="Calibri"/>
                <a:cs typeface="Calibri"/>
              </a:rPr>
              <a:t>and </a:t>
            </a:r>
            <a:r>
              <a:rPr kumimoji="0" sz="1200" b="0" i="0" u="none" strike="noStrike" kern="1200" cap="none" spc="-5" normalizeH="0" baseline="0" noProof="0" dirty="0">
                <a:ln>
                  <a:noFill/>
                </a:ln>
                <a:solidFill>
                  <a:prstClr val="black"/>
                </a:solidFill>
                <a:effectLst/>
                <a:uLnTx/>
                <a:uFillTx/>
                <a:latin typeface="Calibri"/>
                <a:cs typeface="Calibri"/>
              </a:rPr>
              <a:t>rights specified. </a:t>
            </a:r>
            <a:r>
              <a:rPr kumimoji="0" sz="1200" b="0" i="0" u="none" strike="noStrike" kern="1200" cap="none" spc="0" normalizeH="0" baseline="0" noProof="0" dirty="0">
                <a:ln>
                  <a:noFill/>
                </a:ln>
                <a:solidFill>
                  <a:prstClr val="black"/>
                </a:solidFill>
                <a:effectLst/>
                <a:uLnTx/>
                <a:uFillTx/>
                <a:latin typeface="Calibri"/>
                <a:cs typeface="Calibri"/>
              </a:rPr>
              <a:t>No </a:t>
            </a:r>
            <a:r>
              <a:rPr kumimoji="0" sz="1200" b="0" i="0" u="none" strike="noStrike" kern="1200" cap="none" spc="-5" normalizeH="0" baseline="0" noProof="0" dirty="0">
                <a:ln>
                  <a:noFill/>
                </a:ln>
                <a:solidFill>
                  <a:prstClr val="black"/>
                </a:solidFill>
                <a:effectLst/>
                <a:uLnTx/>
                <a:uFillTx/>
                <a:latin typeface="Calibri"/>
                <a:cs typeface="Calibri"/>
              </a:rPr>
              <a:t>other licenses or rights (including licenses or rights under patents) are</a:t>
            </a:r>
            <a:r>
              <a:rPr kumimoji="0" sz="1200" b="0" i="0" u="none" strike="noStrike" kern="1200" cap="none" spc="140" normalizeH="0" baseline="0" noProof="0" dirty="0">
                <a:ln>
                  <a:noFill/>
                </a:ln>
                <a:solidFill>
                  <a:prstClr val="black"/>
                </a:solidFill>
                <a:effectLst/>
                <a:uLnTx/>
                <a:uFillTx/>
                <a:latin typeface="Calibri"/>
                <a:cs typeface="Calibri"/>
              </a:rPr>
              <a:t> </a:t>
            </a:r>
            <a:r>
              <a:rPr kumimoji="0" sz="1200" b="0" i="0" u="none" strike="noStrike" kern="1200" cap="none" spc="-5" normalizeH="0" baseline="0" noProof="0" dirty="0" smtClean="0">
                <a:ln>
                  <a:noFill/>
                </a:ln>
                <a:solidFill>
                  <a:prstClr val="black"/>
                </a:solidFill>
                <a:effectLst/>
                <a:uLnTx/>
                <a:uFillTx/>
                <a:latin typeface="Calibri"/>
                <a:cs typeface="Calibri"/>
              </a:rPr>
              <a:t>granted</a:t>
            </a:r>
            <a:r>
              <a:rPr kumimoji="0" lang="en-US" sz="1200" b="0" i="0" u="none" strike="noStrike" kern="1200" cap="none" spc="-5" normalizeH="0" baseline="0" noProof="0" dirty="0" smtClean="0">
                <a:ln>
                  <a:noFill/>
                </a:ln>
                <a:solidFill>
                  <a:prstClr val="black"/>
                </a:solidFill>
                <a:effectLst/>
                <a:uLnTx/>
                <a:uFillTx/>
                <a:latin typeface="Calibri"/>
                <a:cs typeface="Calibri"/>
              </a:rPr>
              <a:t>.</a:t>
            </a:r>
            <a:endParaRPr kumimoji="0" sz="1200" b="0" i="0" u="none" strike="noStrike" kern="1200" cap="none" spc="0" normalizeH="0" baseline="0" noProof="0" dirty="0">
              <a:ln>
                <a:noFill/>
              </a:ln>
              <a:solidFill>
                <a:prstClr val="black"/>
              </a:solidFill>
              <a:effectLst/>
              <a:uLnTx/>
              <a:uFillTx/>
              <a:latin typeface="Calibri"/>
              <a:cs typeface="Calibri"/>
            </a:endParaRPr>
          </a:p>
        </p:txBody>
      </p:sp>
      <p:sp>
        <p:nvSpPr>
          <p:cNvPr id="4" name="object 4"/>
          <p:cNvSpPr txBox="1">
            <a:spLocks noGrp="1"/>
          </p:cNvSpPr>
          <p:nvPr>
            <p:ph type="title"/>
          </p:nvPr>
        </p:nvSpPr>
        <p:spPr>
          <a:xfrm>
            <a:off x="560934" y="282585"/>
            <a:ext cx="8583066"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Special Provisions</a:t>
            </a:r>
            <a:endParaRPr sz="320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28</a:t>
            </a:fld>
            <a:endParaRPr lang="en-US" spc="-5" dirty="0">
              <a:solidFill>
                <a:srgbClr val="000000"/>
              </a:solidFill>
            </a:endParaRPr>
          </a:p>
        </p:txBody>
      </p:sp>
    </p:spTree>
    <p:extLst>
      <p:ext uri="{BB962C8B-B14F-4D97-AF65-F5344CB8AC3E}">
        <p14:creationId xmlns:p14="http://schemas.microsoft.com/office/powerpoint/2010/main" val="29308534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83772" y="1031772"/>
            <a:ext cx="7138467" cy="4415311"/>
          </a:xfrm>
          <a:prstGeom prst="rect">
            <a:avLst/>
          </a:prstGeom>
        </p:spPr>
        <p:txBody>
          <a:bodyPr vert="horz" wrap="square" lIns="0" tIns="181610" rIns="0" bIns="0" rtlCol="0">
            <a:spAutoFit/>
          </a:bodyPr>
          <a:lstStyle/>
          <a:p>
            <a:pPr marR="0" lvl="0" algn="l" defTabSz="914400" rtl="0" eaLnBrk="1" fontAlgn="auto" latinLnBrk="0" hangingPunct="1">
              <a:spcBef>
                <a:spcPts val="600"/>
              </a:spcBef>
              <a:spcAft>
                <a:spcPts val="0"/>
              </a:spcAft>
              <a:buClrTx/>
              <a:buSzTx/>
              <a:tabLst>
                <a:tab pos="184785" algn="l"/>
              </a:tabLst>
              <a:defRPr/>
            </a:pPr>
            <a:r>
              <a:rPr kumimoji="0" sz="1200" b="1" i="0" strike="noStrike" kern="1200" cap="none" spc="-10" normalizeH="0" baseline="0" noProof="0" dirty="0" smtClean="0">
                <a:ln>
                  <a:noFill/>
                </a:ln>
                <a:solidFill>
                  <a:prstClr val="black"/>
                </a:solidFill>
                <a:effectLst/>
                <a:uLnTx/>
                <a:uFill>
                  <a:solidFill>
                    <a:srgbClr val="000000"/>
                  </a:solidFill>
                </a:uFill>
                <a:latin typeface="Calibri"/>
                <a:ea typeface="+mn-ea"/>
                <a:cs typeface="Calibri"/>
              </a:rPr>
              <a:t>Environmental</a:t>
            </a:r>
            <a:r>
              <a:rPr kumimoji="0" sz="12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 </a:t>
            </a:r>
            <a:r>
              <a:rPr kumimoji="0" sz="12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Protection</a:t>
            </a:r>
            <a:endParaRPr kumimoji="0" sz="1200" b="0" i="0" strike="noStrike" kern="1200" cap="none" spc="0" normalizeH="0" baseline="0" noProof="0" dirty="0">
              <a:ln>
                <a:noFill/>
              </a:ln>
              <a:solidFill>
                <a:prstClr val="black"/>
              </a:solidFill>
              <a:effectLst/>
              <a:uLnTx/>
              <a:uFillTx/>
              <a:latin typeface="Calibri"/>
              <a:ea typeface="+mn-ea"/>
              <a:cs typeface="Calibri"/>
            </a:endParaRPr>
          </a:p>
          <a:p>
            <a:pPr marL="346075" marR="1524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5" normalizeH="0" baseline="0" noProof="0" dirty="0">
                <a:ln>
                  <a:noFill/>
                </a:ln>
                <a:solidFill>
                  <a:prstClr val="black"/>
                </a:solidFill>
                <a:effectLst/>
                <a:uLnTx/>
                <a:uFillTx/>
                <a:latin typeface="Calibri"/>
                <a:ea typeface="+mn-ea"/>
                <a:cs typeface="Calibri"/>
              </a:rPr>
              <a:t>If the payments pursuant to the contract are expected to </a:t>
            </a:r>
            <a:r>
              <a:rPr kumimoji="0" sz="1200" b="0" i="0" strike="noStrike" kern="1200" cap="none" spc="-10" normalizeH="0" baseline="0" noProof="0" dirty="0">
                <a:ln>
                  <a:noFill/>
                </a:ln>
                <a:solidFill>
                  <a:prstClr val="black"/>
                </a:solidFill>
                <a:effectLst/>
                <a:uLnTx/>
                <a:uFillTx/>
                <a:latin typeface="Calibri"/>
                <a:ea typeface="+mn-ea"/>
                <a:cs typeface="Calibri"/>
              </a:rPr>
              <a:t>exceed </a:t>
            </a:r>
            <a:r>
              <a:rPr kumimoji="0" sz="1200" b="0" i="0" strike="noStrike" kern="1200" cap="none" spc="-5" normalizeH="0" baseline="0" noProof="0" dirty="0">
                <a:ln>
                  <a:noFill/>
                </a:ln>
                <a:solidFill>
                  <a:prstClr val="black"/>
                </a:solidFill>
                <a:effectLst/>
                <a:uLnTx/>
                <a:uFillTx/>
                <a:latin typeface="Calibri"/>
                <a:ea typeface="+mn-ea"/>
                <a:cs typeface="Calibri"/>
              </a:rPr>
              <a:t>$100,000.00, then the </a:t>
            </a:r>
            <a:r>
              <a:rPr kumimoji="0" lang="en-US" sz="1200" b="0" i="0" strike="noStrike" kern="1200" cap="none" spc="-5" normalizeH="0" baseline="0" noProof="0" dirty="0" smtClean="0">
                <a:ln>
                  <a:noFill/>
                </a:ln>
                <a:solidFill>
                  <a:prstClr val="black"/>
                </a:solidFill>
                <a:effectLst/>
                <a:uLnTx/>
                <a:uFillTx/>
                <a:latin typeface="Calibri"/>
                <a:ea typeface="+mn-ea"/>
                <a:cs typeface="Calibri"/>
              </a:rPr>
              <a:t>contract</a:t>
            </a:r>
            <a:r>
              <a:rPr kumimoji="0" sz="1200" b="0" i="0" strike="noStrike" kern="1200" cap="none" spc="-5" normalizeH="0" baseline="0" noProof="0" dirty="0" smtClean="0">
                <a:ln>
                  <a:noFill/>
                </a:ln>
                <a:solidFill>
                  <a:prstClr val="black"/>
                </a:solidFill>
                <a:effectLst/>
                <a:uLnTx/>
                <a:uFillTx/>
                <a:latin typeface="Calibri"/>
                <a:ea typeface="+mn-ea"/>
                <a:cs typeface="Calibri"/>
              </a:rPr>
              <a:t>or </a:t>
            </a:r>
            <a:r>
              <a:rPr kumimoji="0" sz="1200" b="0" i="0" strike="noStrike" kern="1200" cap="none" spc="-5" normalizeH="0" baseline="0" noProof="0" dirty="0">
                <a:ln>
                  <a:noFill/>
                </a:ln>
                <a:solidFill>
                  <a:prstClr val="black"/>
                </a:solidFill>
                <a:effectLst/>
                <a:uLnTx/>
                <a:uFillTx/>
                <a:latin typeface="Calibri"/>
                <a:ea typeface="+mn-ea"/>
                <a:cs typeface="Calibri"/>
              </a:rPr>
              <a:t>must comply with the Section 306 </a:t>
            </a:r>
            <a:r>
              <a:rPr kumimoji="0" sz="1200" b="0" i="0" strike="noStrike" kern="1200" cap="none" spc="-5" normalizeH="0" baseline="0" noProof="0" dirty="0" smtClean="0">
                <a:ln>
                  <a:noFill/>
                </a:ln>
                <a:solidFill>
                  <a:prstClr val="black"/>
                </a:solidFill>
                <a:effectLst/>
                <a:uLnTx/>
                <a:uFillTx/>
                <a:latin typeface="Calibri"/>
                <a:ea typeface="+mn-ea"/>
                <a:cs typeface="Calibri"/>
              </a:rPr>
              <a:t>of</a:t>
            </a:r>
            <a:r>
              <a:rPr kumimoji="0" lang="en-US" sz="1200" b="0" i="0" strike="noStrike" kern="1200" cap="none" spc="-5" normalizeH="0" baseline="0" noProof="0" dirty="0" smtClean="0">
                <a:ln>
                  <a:noFill/>
                </a:ln>
                <a:solidFill>
                  <a:prstClr val="black"/>
                </a:solidFill>
                <a:effectLst/>
                <a:uLnTx/>
                <a:uFillTx/>
                <a:latin typeface="Calibri"/>
                <a:ea typeface="+mn-ea"/>
                <a:cs typeface="Calibri"/>
              </a:rPr>
              <a:t> </a:t>
            </a:r>
            <a:r>
              <a:rPr kumimoji="0" sz="1200" b="0" i="0" strike="noStrike" kern="1200" cap="none" spc="-5" normalizeH="0" baseline="0" noProof="0" dirty="0" smtClean="0">
                <a:ln>
                  <a:noFill/>
                </a:ln>
                <a:solidFill>
                  <a:prstClr val="black"/>
                </a:solidFill>
                <a:effectLst/>
                <a:uLnTx/>
                <a:uFillTx/>
                <a:latin typeface="Calibri"/>
                <a:ea typeface="+mn-ea"/>
                <a:cs typeface="Calibri"/>
              </a:rPr>
              <a:t>the </a:t>
            </a:r>
            <a:r>
              <a:rPr kumimoji="0" sz="1200" b="0" i="0" strike="noStrike" kern="1200" cap="none" spc="-5" normalizeH="0" baseline="0" noProof="0" dirty="0">
                <a:ln>
                  <a:noFill/>
                </a:ln>
                <a:solidFill>
                  <a:prstClr val="black"/>
                </a:solidFill>
                <a:effectLst/>
                <a:uLnTx/>
                <a:uFillTx/>
                <a:latin typeface="Calibri"/>
                <a:ea typeface="+mn-ea"/>
                <a:cs typeface="Calibri"/>
              </a:rPr>
              <a:t>Clean Air Act (42 U.S.C. 1857 (L)), Section 508 of the Clean Water Act (33 U.S.C. 1638), Executive Order 11738, and </a:t>
            </a:r>
            <a:r>
              <a:rPr kumimoji="0" sz="1200" b="0" i="0" strike="noStrike" kern="1200" cap="none" spc="-5" normalizeH="0" baseline="0" noProof="0" dirty="0" smtClean="0">
                <a:ln>
                  <a:noFill/>
                </a:ln>
                <a:solidFill>
                  <a:prstClr val="black"/>
                </a:solidFill>
                <a:effectLst/>
                <a:uLnTx/>
                <a:uFillTx/>
                <a:latin typeface="Calibri"/>
                <a:ea typeface="+mn-ea"/>
                <a:cs typeface="Calibri"/>
              </a:rPr>
              <a:t>Environmental</a:t>
            </a:r>
            <a:r>
              <a:rPr kumimoji="0" lang="en-US" sz="1200" b="0" i="0" strike="noStrike" kern="1200" cap="none" spc="-5" normalizeH="0" baseline="0" noProof="0" dirty="0" smtClean="0">
                <a:ln>
                  <a:noFill/>
                </a:ln>
                <a:solidFill>
                  <a:prstClr val="black"/>
                </a:solidFill>
                <a:effectLst/>
                <a:uLnTx/>
                <a:uFillTx/>
                <a:latin typeface="Calibri"/>
                <a:ea typeface="+mn-ea"/>
                <a:cs typeface="Calibri"/>
              </a:rPr>
              <a:t> </a:t>
            </a:r>
            <a:r>
              <a:rPr kumimoji="0" sz="1200" b="0" i="0" strike="noStrike" kern="1200" cap="none" spc="-5" normalizeH="0" baseline="0" noProof="0" dirty="0" smtClean="0">
                <a:ln>
                  <a:noFill/>
                </a:ln>
                <a:solidFill>
                  <a:prstClr val="black"/>
                </a:solidFill>
                <a:effectLst/>
                <a:uLnTx/>
                <a:uFillTx/>
                <a:latin typeface="Calibri"/>
                <a:ea typeface="+mn-ea"/>
                <a:cs typeface="Calibri"/>
              </a:rPr>
              <a:t>Protection </a:t>
            </a:r>
            <a:r>
              <a:rPr kumimoji="0" sz="1200" b="0" i="0" strike="noStrike" kern="1200" cap="none" spc="-5" normalizeH="0" baseline="0" noProof="0" dirty="0">
                <a:ln>
                  <a:noFill/>
                </a:ln>
                <a:solidFill>
                  <a:prstClr val="black"/>
                </a:solidFill>
                <a:effectLst/>
                <a:uLnTx/>
                <a:uFillTx/>
                <a:latin typeface="Calibri"/>
                <a:ea typeface="+mn-ea"/>
                <a:cs typeface="Calibri"/>
              </a:rPr>
              <a:t>Agency Regulations (40 C.F.R Part 15), which prohibit the use under nonexempt Federal contract, grant or loans of </a:t>
            </a:r>
            <a:r>
              <a:rPr kumimoji="0" sz="1200" b="0" i="0" strike="noStrike" kern="1200" cap="none" spc="-5" normalizeH="0" baseline="0" noProof="0" dirty="0" smtClean="0">
                <a:ln>
                  <a:noFill/>
                </a:ln>
                <a:solidFill>
                  <a:prstClr val="black"/>
                </a:solidFill>
                <a:effectLst/>
                <a:uLnTx/>
                <a:uFillTx/>
                <a:latin typeface="Calibri"/>
                <a:ea typeface="+mn-ea"/>
                <a:cs typeface="Calibri"/>
              </a:rPr>
              <a:t>facilities</a:t>
            </a:r>
            <a:r>
              <a:rPr kumimoji="0" lang="en-US" sz="1200" b="0" i="0" strike="noStrike" kern="1200" cap="none" spc="-5" normalizeH="0" baseline="0" noProof="0" dirty="0" smtClean="0">
                <a:ln>
                  <a:noFill/>
                </a:ln>
                <a:solidFill>
                  <a:prstClr val="black"/>
                </a:solidFill>
                <a:effectLst/>
                <a:uLnTx/>
                <a:uFillTx/>
                <a:latin typeface="Calibri"/>
                <a:ea typeface="+mn-ea"/>
                <a:cs typeface="Calibri"/>
              </a:rPr>
              <a:t> </a:t>
            </a:r>
            <a:r>
              <a:rPr kumimoji="0" sz="1200" b="0" i="0" strike="noStrike" kern="1200" cap="none" spc="-10" normalizeH="0" baseline="0" noProof="0" dirty="0" smtClean="0">
                <a:ln>
                  <a:noFill/>
                </a:ln>
                <a:solidFill>
                  <a:prstClr val="black"/>
                </a:solidFill>
                <a:effectLst/>
                <a:uLnTx/>
                <a:uFillTx/>
                <a:latin typeface="Calibri"/>
                <a:ea typeface="+mn-ea"/>
                <a:cs typeface="Calibri"/>
              </a:rPr>
              <a:t>included </a:t>
            </a:r>
            <a:r>
              <a:rPr kumimoji="0" sz="1200" b="0" i="0" strike="noStrike" kern="1200" cap="none" spc="-5" normalizeH="0" baseline="0" noProof="0" dirty="0">
                <a:ln>
                  <a:noFill/>
                </a:ln>
                <a:solidFill>
                  <a:prstClr val="black"/>
                </a:solidFill>
                <a:effectLst/>
                <a:uLnTx/>
                <a:uFillTx/>
                <a:latin typeface="Calibri"/>
                <a:ea typeface="+mn-ea"/>
                <a:cs typeface="Calibri"/>
              </a:rPr>
              <a:t>on the EPA List of Violating</a:t>
            </a:r>
            <a:r>
              <a:rPr kumimoji="0" sz="1200" b="0" i="0" strike="noStrike" kern="1200" cap="none" spc="-30" normalizeH="0" baseline="0" noProof="0" dirty="0">
                <a:ln>
                  <a:noFill/>
                </a:ln>
                <a:solidFill>
                  <a:prstClr val="black"/>
                </a:solidFill>
                <a:effectLst/>
                <a:uLnTx/>
                <a:uFillTx/>
                <a:latin typeface="Calibri"/>
                <a:ea typeface="+mn-ea"/>
                <a:cs typeface="Calibri"/>
              </a:rPr>
              <a:t> </a:t>
            </a:r>
            <a:r>
              <a:rPr kumimoji="0" sz="1200" b="0" i="0" strike="noStrike" kern="1200" cap="none" spc="-5" normalizeH="0" baseline="0" noProof="0" dirty="0">
                <a:ln>
                  <a:noFill/>
                </a:ln>
                <a:solidFill>
                  <a:prstClr val="black"/>
                </a:solidFill>
                <a:effectLst/>
                <a:uLnTx/>
                <a:uFillTx/>
                <a:latin typeface="Calibri"/>
                <a:ea typeface="+mn-ea"/>
                <a:cs typeface="Calibri"/>
              </a:rPr>
              <a:t>Facilities.</a:t>
            </a:r>
            <a:endParaRPr kumimoji="0" sz="1200" b="0" i="0" strike="noStrike" kern="1200" cap="none" spc="0" normalizeH="0" baseline="0" noProof="0" dirty="0">
              <a:ln>
                <a:noFill/>
              </a:ln>
              <a:solidFill>
                <a:prstClr val="black"/>
              </a:solidFill>
              <a:effectLst/>
              <a:uLnTx/>
              <a:uFillTx/>
              <a:latin typeface="Calibri"/>
              <a:ea typeface="+mn-ea"/>
              <a:cs typeface="Calibri"/>
            </a:endParaRPr>
          </a:p>
          <a:p>
            <a:pPr marL="346075" marR="0" lvl="0" indent="-346075" algn="l" defTabSz="914400" rtl="0" eaLnBrk="1" fontAlgn="auto" latinLnBrk="0" hangingPunct="1">
              <a:spcBef>
                <a:spcPts val="600"/>
              </a:spcBef>
              <a:spcAft>
                <a:spcPts val="0"/>
              </a:spcAft>
              <a:buClrTx/>
              <a:buSzTx/>
              <a:tabLst>
                <a:tab pos="184785" algn="l"/>
              </a:tabLst>
              <a:defRPr/>
            </a:pPr>
            <a:r>
              <a:rPr kumimoji="0" sz="12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Lobbying</a:t>
            </a:r>
            <a:endParaRPr kumimoji="0" sz="1200" b="0" i="0" strike="noStrike" kern="1200" cap="none" spc="0" normalizeH="0" baseline="0" noProof="0" dirty="0">
              <a:ln>
                <a:noFill/>
              </a:ln>
              <a:solidFill>
                <a:prstClr val="black"/>
              </a:solidFill>
              <a:effectLst/>
              <a:uLnTx/>
              <a:uFillTx/>
              <a:latin typeface="Calibri"/>
              <a:ea typeface="+mn-ea"/>
              <a:cs typeface="Calibri"/>
            </a:endParaRPr>
          </a:p>
          <a:p>
            <a:pPr marL="346075" marR="508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5" normalizeH="0" baseline="0" noProof="0" dirty="0">
                <a:ln>
                  <a:noFill/>
                </a:ln>
                <a:solidFill>
                  <a:prstClr val="black"/>
                </a:solidFill>
                <a:effectLst/>
                <a:uLnTx/>
                <a:uFillTx/>
                <a:latin typeface="Calibri"/>
                <a:ea typeface="+mn-ea"/>
                <a:cs typeface="Calibri"/>
              </a:rPr>
              <a:t>The </a:t>
            </a:r>
            <a:r>
              <a:rPr kumimoji="0" lang="en-US" sz="1200" b="0" i="0" strike="noStrike" kern="1200" cap="none" spc="-5" normalizeH="0" baseline="0" noProof="0" dirty="0" smtClean="0">
                <a:ln>
                  <a:noFill/>
                </a:ln>
                <a:solidFill>
                  <a:prstClr val="black"/>
                </a:solidFill>
                <a:effectLst/>
                <a:uLnTx/>
                <a:uFillTx/>
                <a:latin typeface="Calibri"/>
                <a:ea typeface="+mn-ea"/>
                <a:cs typeface="Calibri"/>
              </a:rPr>
              <a:t>contract</a:t>
            </a:r>
            <a:r>
              <a:rPr kumimoji="0" sz="1200" b="0" i="0" strike="noStrike" kern="1200" cap="none" spc="-5" normalizeH="0" baseline="0" noProof="0" dirty="0" smtClean="0">
                <a:ln>
                  <a:noFill/>
                </a:ln>
                <a:solidFill>
                  <a:prstClr val="black"/>
                </a:solidFill>
                <a:effectLst/>
                <a:uLnTx/>
                <a:uFillTx/>
                <a:latin typeface="Calibri"/>
                <a:ea typeface="+mn-ea"/>
                <a:cs typeface="Calibri"/>
              </a:rPr>
              <a:t>or </a:t>
            </a:r>
            <a:r>
              <a:rPr kumimoji="0" sz="1200" b="0" i="0" strike="noStrike" kern="1200" cap="none" spc="-5" normalizeH="0" baseline="0" noProof="0" dirty="0">
                <a:ln>
                  <a:noFill/>
                </a:ln>
                <a:solidFill>
                  <a:prstClr val="black"/>
                </a:solidFill>
                <a:effectLst/>
                <a:uLnTx/>
                <a:uFillTx/>
                <a:latin typeface="Calibri"/>
                <a:ea typeface="+mn-ea"/>
                <a:cs typeface="Calibri"/>
              </a:rPr>
              <a:t>certifies compliance with the Anti-Lobbying law, Section 1325, Title 31 of the U.S. Code, and implemented at 45 CFR </a:t>
            </a:r>
            <a:r>
              <a:rPr kumimoji="0" sz="1200" b="0" i="0" strike="noStrike" kern="1200" cap="none" spc="-5" normalizeH="0" baseline="0" noProof="0" dirty="0" smtClean="0">
                <a:ln>
                  <a:noFill/>
                </a:ln>
                <a:solidFill>
                  <a:prstClr val="black"/>
                </a:solidFill>
                <a:effectLst/>
                <a:uLnTx/>
                <a:uFillTx/>
                <a:latin typeface="Calibri"/>
                <a:ea typeface="+mn-ea"/>
                <a:cs typeface="Calibri"/>
              </a:rPr>
              <a:t>Part</a:t>
            </a:r>
            <a:r>
              <a:rPr kumimoji="0" lang="en-US" sz="1200" b="0" i="0" strike="noStrike" kern="1200" cap="none" spc="-5" normalizeH="0" baseline="0" noProof="0" dirty="0" smtClean="0">
                <a:ln>
                  <a:noFill/>
                </a:ln>
                <a:solidFill>
                  <a:prstClr val="black"/>
                </a:solidFill>
                <a:effectLst/>
                <a:uLnTx/>
                <a:uFillTx/>
                <a:latin typeface="Calibri"/>
                <a:ea typeface="+mn-ea"/>
                <a:cs typeface="Calibri"/>
              </a:rPr>
              <a:t> </a:t>
            </a:r>
            <a:r>
              <a:rPr kumimoji="0" sz="1200" b="0" i="0" strike="noStrike" kern="1200" cap="none" spc="-5" normalizeH="0" baseline="0" noProof="0" dirty="0" smtClean="0">
                <a:ln>
                  <a:noFill/>
                </a:ln>
                <a:solidFill>
                  <a:prstClr val="black"/>
                </a:solidFill>
                <a:effectLst/>
                <a:uLnTx/>
                <a:uFillTx/>
                <a:latin typeface="Calibri"/>
                <a:ea typeface="+mn-ea"/>
                <a:cs typeface="Calibri"/>
              </a:rPr>
              <a:t>93</a:t>
            </a:r>
            <a:r>
              <a:rPr kumimoji="0" sz="1200" b="0" i="0" strike="noStrike" kern="1200" cap="none" spc="-5" normalizeH="0" baseline="0" noProof="0" dirty="0">
                <a:ln>
                  <a:noFill/>
                </a:ln>
                <a:solidFill>
                  <a:prstClr val="black"/>
                </a:solidFill>
                <a:effectLst/>
                <a:uLnTx/>
                <a:uFillTx/>
                <a:latin typeface="Calibri"/>
                <a:ea typeface="+mn-ea"/>
                <a:cs typeface="Calibri"/>
              </a:rPr>
              <a:t>, for persons entering into a grant or cooperative agreement over $100,000.00 as defined at 45 CFR 93, Section 93.105 and</a:t>
            </a:r>
            <a:r>
              <a:rPr kumimoji="0" sz="1200" b="0" i="0" strike="noStrike" kern="1200" cap="none" spc="210" normalizeH="0" baseline="0" noProof="0" dirty="0">
                <a:ln>
                  <a:noFill/>
                </a:ln>
                <a:solidFill>
                  <a:prstClr val="black"/>
                </a:solidFill>
                <a:effectLst/>
                <a:uLnTx/>
                <a:uFillTx/>
                <a:latin typeface="Calibri"/>
                <a:ea typeface="+mn-ea"/>
                <a:cs typeface="Calibri"/>
              </a:rPr>
              <a:t> </a:t>
            </a:r>
            <a:r>
              <a:rPr kumimoji="0" sz="1200" b="0" i="0" strike="noStrike" kern="1200" cap="none" spc="-5" normalizeH="0" baseline="0" noProof="0" dirty="0">
                <a:ln>
                  <a:noFill/>
                </a:ln>
                <a:solidFill>
                  <a:prstClr val="black"/>
                </a:solidFill>
                <a:effectLst/>
                <a:uLnTx/>
                <a:uFillTx/>
                <a:latin typeface="Calibri"/>
                <a:ea typeface="+mn-ea"/>
                <a:cs typeface="Calibri"/>
              </a:rPr>
              <a:t>93.110.</a:t>
            </a:r>
            <a:endParaRPr kumimoji="0" sz="1200" b="0" i="0" strike="noStrike" kern="1200" cap="none" spc="0" normalizeH="0" baseline="0" noProof="0" dirty="0">
              <a:ln>
                <a:noFill/>
              </a:ln>
              <a:solidFill>
                <a:prstClr val="black"/>
              </a:solidFill>
              <a:effectLst/>
              <a:uLnTx/>
              <a:uFillTx/>
              <a:latin typeface="Calibri"/>
              <a:ea typeface="+mn-ea"/>
              <a:cs typeface="Calibri"/>
            </a:endParaRPr>
          </a:p>
          <a:p>
            <a:pPr marL="346075" marR="0" lvl="0" indent="-346075" algn="l" defTabSz="914400" rtl="0" eaLnBrk="1" fontAlgn="auto" latinLnBrk="0" hangingPunct="1">
              <a:spcBef>
                <a:spcPts val="600"/>
              </a:spcBef>
              <a:spcAft>
                <a:spcPts val="0"/>
              </a:spcAft>
              <a:buClrTx/>
              <a:buSzTx/>
              <a:tabLst>
                <a:tab pos="184785" algn="l"/>
              </a:tabLst>
              <a:defRPr/>
            </a:pPr>
            <a:r>
              <a:rPr kumimoji="0" sz="12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Drug-Free</a:t>
            </a:r>
            <a:r>
              <a:rPr kumimoji="0" sz="1200" b="1" i="0" strike="noStrike" kern="1200" cap="none" spc="-15" normalizeH="0" baseline="0" noProof="0" dirty="0" smtClean="0">
                <a:ln>
                  <a:noFill/>
                </a:ln>
                <a:solidFill>
                  <a:prstClr val="black"/>
                </a:solidFill>
                <a:effectLst/>
                <a:uLnTx/>
                <a:uFill>
                  <a:solidFill>
                    <a:srgbClr val="000000"/>
                  </a:solidFill>
                </a:uFill>
                <a:latin typeface="Calibri"/>
                <a:ea typeface="+mn-ea"/>
                <a:cs typeface="Calibri"/>
              </a:rPr>
              <a:t> </a:t>
            </a:r>
            <a:r>
              <a:rPr kumimoji="0" sz="12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Workplace</a:t>
            </a:r>
            <a:endParaRPr kumimoji="0" sz="1200" b="0" i="0" strike="noStrike" kern="1200" cap="none" spc="0" normalizeH="0" baseline="0" noProof="0" dirty="0">
              <a:ln>
                <a:noFill/>
              </a:ln>
              <a:solidFill>
                <a:prstClr val="black"/>
              </a:solidFill>
              <a:effectLst/>
              <a:uLnTx/>
              <a:uFillTx/>
              <a:latin typeface="Calibri"/>
              <a:ea typeface="+mn-ea"/>
              <a:cs typeface="Calibri"/>
            </a:endParaRPr>
          </a:p>
          <a:p>
            <a:pPr marL="346075" marR="11303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5" normalizeH="0" baseline="0" noProof="0" dirty="0">
                <a:ln>
                  <a:noFill/>
                </a:ln>
                <a:solidFill>
                  <a:prstClr val="black"/>
                </a:solidFill>
                <a:effectLst/>
                <a:uLnTx/>
                <a:uFillTx/>
                <a:latin typeface="Calibri"/>
                <a:ea typeface="+mn-ea"/>
                <a:cs typeface="Calibri"/>
              </a:rPr>
              <a:t>The </a:t>
            </a:r>
            <a:r>
              <a:rPr kumimoji="0" lang="en-US" sz="1200" b="0" i="0" strike="noStrike" kern="1200" cap="none" spc="-5" normalizeH="0" baseline="0" noProof="0" dirty="0" smtClean="0">
                <a:ln>
                  <a:noFill/>
                </a:ln>
                <a:solidFill>
                  <a:prstClr val="black"/>
                </a:solidFill>
                <a:effectLst/>
                <a:uLnTx/>
                <a:uFillTx/>
                <a:latin typeface="Calibri"/>
                <a:ea typeface="+mn-ea"/>
                <a:cs typeface="Calibri"/>
              </a:rPr>
              <a:t>contract</a:t>
            </a:r>
            <a:r>
              <a:rPr kumimoji="0" sz="1200" b="0" i="0" strike="noStrike" kern="1200" cap="none" spc="-5" normalizeH="0" baseline="0" noProof="0" dirty="0" smtClean="0">
                <a:ln>
                  <a:noFill/>
                </a:ln>
                <a:solidFill>
                  <a:prstClr val="black"/>
                </a:solidFill>
                <a:effectLst/>
                <a:uLnTx/>
                <a:uFillTx/>
                <a:latin typeface="Calibri"/>
                <a:ea typeface="+mn-ea"/>
                <a:cs typeface="Calibri"/>
              </a:rPr>
              <a:t>or </a:t>
            </a:r>
            <a:r>
              <a:rPr kumimoji="0" sz="1200" b="0" i="0" strike="noStrike" kern="1200" cap="none" spc="-5" normalizeH="0" baseline="0" noProof="0" dirty="0">
                <a:ln>
                  <a:noFill/>
                </a:ln>
                <a:solidFill>
                  <a:prstClr val="black"/>
                </a:solidFill>
                <a:effectLst/>
                <a:uLnTx/>
                <a:uFillTx/>
                <a:latin typeface="Calibri"/>
                <a:ea typeface="+mn-ea"/>
                <a:cs typeface="Calibri"/>
              </a:rPr>
              <a:t>certifies compliance in providing or continuing to provide a drug-free workplace in accordance with the </a:t>
            </a:r>
            <a:r>
              <a:rPr kumimoji="0" sz="1200" b="0" i="0" strike="noStrike" kern="1200" cap="none" spc="-5" normalizeH="0" baseline="0" noProof="0" dirty="0" smtClean="0">
                <a:ln>
                  <a:noFill/>
                </a:ln>
                <a:solidFill>
                  <a:prstClr val="black"/>
                </a:solidFill>
                <a:effectLst/>
                <a:uLnTx/>
                <a:uFillTx/>
                <a:latin typeface="Calibri"/>
                <a:ea typeface="+mn-ea"/>
                <a:cs typeface="Calibri"/>
              </a:rPr>
              <a:t>Drug-Free</a:t>
            </a:r>
            <a:r>
              <a:rPr kumimoji="0" lang="en-US" sz="1200" b="0" i="0" strike="noStrike" kern="1200" cap="none" spc="-5" normalizeH="0" baseline="0" noProof="0" dirty="0" smtClean="0">
                <a:ln>
                  <a:noFill/>
                </a:ln>
                <a:solidFill>
                  <a:prstClr val="black"/>
                </a:solidFill>
                <a:effectLst/>
                <a:uLnTx/>
                <a:uFillTx/>
                <a:latin typeface="Calibri"/>
                <a:ea typeface="+mn-ea"/>
                <a:cs typeface="Calibri"/>
              </a:rPr>
              <a:t> </a:t>
            </a:r>
            <a:r>
              <a:rPr kumimoji="0" sz="1200" b="0" i="0" strike="noStrike" kern="1200" cap="none" spc="-5" normalizeH="0" baseline="0" noProof="0" dirty="0" smtClean="0">
                <a:ln>
                  <a:noFill/>
                </a:ln>
                <a:solidFill>
                  <a:prstClr val="black"/>
                </a:solidFill>
                <a:effectLst/>
                <a:uLnTx/>
                <a:uFillTx/>
                <a:latin typeface="Calibri"/>
                <a:ea typeface="+mn-ea"/>
                <a:cs typeface="Calibri"/>
              </a:rPr>
              <a:t>Workplace </a:t>
            </a:r>
            <a:r>
              <a:rPr kumimoji="0" sz="1200" b="0" i="0" strike="noStrike" kern="1200" cap="none" spc="-5" normalizeH="0" baseline="0" noProof="0" dirty="0">
                <a:ln>
                  <a:noFill/>
                </a:ln>
                <a:solidFill>
                  <a:prstClr val="black"/>
                </a:solidFill>
                <a:effectLst/>
                <a:uLnTx/>
                <a:uFillTx/>
                <a:latin typeface="Calibri"/>
                <a:ea typeface="+mn-ea"/>
                <a:cs typeface="Calibri"/>
              </a:rPr>
              <a:t>Act of 1988, and implemented at 45 CFR part 76, Subpart F, for grantees, as defined at 45 CFR Part 76, Sections 76.605 </a:t>
            </a:r>
            <a:r>
              <a:rPr kumimoji="0" sz="1200" b="0" i="0" strike="noStrike" kern="1200" cap="none" spc="-5" normalizeH="0" baseline="0" noProof="0" dirty="0" smtClean="0">
                <a:ln>
                  <a:noFill/>
                </a:ln>
                <a:solidFill>
                  <a:prstClr val="black"/>
                </a:solidFill>
                <a:effectLst/>
                <a:uLnTx/>
                <a:uFillTx/>
                <a:latin typeface="Calibri"/>
                <a:ea typeface="+mn-ea"/>
                <a:cs typeface="Calibri"/>
              </a:rPr>
              <a:t>and</a:t>
            </a:r>
            <a:r>
              <a:rPr kumimoji="0" lang="en-US" sz="1200" b="0" i="0" strike="noStrike" kern="1200" cap="none" spc="-5" normalizeH="0" baseline="0" noProof="0" dirty="0" smtClean="0">
                <a:ln>
                  <a:noFill/>
                </a:ln>
                <a:solidFill>
                  <a:prstClr val="black"/>
                </a:solidFill>
                <a:effectLst/>
                <a:uLnTx/>
                <a:uFillTx/>
                <a:latin typeface="Calibri"/>
                <a:ea typeface="+mn-ea"/>
                <a:cs typeface="Calibri"/>
              </a:rPr>
              <a:t> </a:t>
            </a:r>
            <a:r>
              <a:rPr kumimoji="0" sz="1200" b="0" i="0" strike="noStrike" kern="1200" cap="none" spc="-5" normalizeH="0" baseline="0" noProof="0" dirty="0" smtClean="0">
                <a:ln>
                  <a:noFill/>
                </a:ln>
                <a:solidFill>
                  <a:prstClr val="black"/>
                </a:solidFill>
                <a:effectLst/>
                <a:uLnTx/>
                <a:uFillTx/>
                <a:latin typeface="Calibri"/>
                <a:ea typeface="+mn-ea"/>
                <a:cs typeface="Calibri"/>
              </a:rPr>
              <a:t>76.610.</a:t>
            </a:r>
            <a:endParaRPr kumimoji="0" sz="1200" b="0" i="0" strike="noStrike" kern="1200" cap="none" spc="0" normalizeH="0" baseline="0" noProof="0" dirty="0">
              <a:ln>
                <a:noFill/>
              </a:ln>
              <a:solidFill>
                <a:prstClr val="black"/>
              </a:solidFill>
              <a:effectLst/>
              <a:uLnTx/>
              <a:uFillTx/>
              <a:latin typeface="Times New Roman"/>
              <a:ea typeface="+mn-ea"/>
              <a:cs typeface="Times New Roman"/>
            </a:endParaRPr>
          </a:p>
          <a:p>
            <a:pPr marL="346075" marR="0" lvl="0" indent="-346075" algn="l" defTabSz="914400" rtl="0" eaLnBrk="1" fontAlgn="auto" latinLnBrk="0" hangingPunct="1">
              <a:spcBef>
                <a:spcPts val="600"/>
              </a:spcBef>
              <a:spcAft>
                <a:spcPts val="0"/>
              </a:spcAft>
              <a:buClrTx/>
              <a:buSzTx/>
              <a:tabLst>
                <a:tab pos="184785" algn="l"/>
              </a:tabLst>
              <a:defRPr/>
            </a:pPr>
            <a:r>
              <a:rPr kumimoji="0" sz="12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Equal </a:t>
            </a:r>
            <a:r>
              <a:rPr kumimoji="0" sz="12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Opportunity and</a:t>
            </a:r>
            <a:r>
              <a:rPr kumimoji="0" sz="1200" b="1" i="0" strike="noStrike" kern="1200" cap="none" spc="25" normalizeH="0" baseline="0" noProof="0" dirty="0">
                <a:ln>
                  <a:noFill/>
                </a:ln>
                <a:solidFill>
                  <a:prstClr val="black"/>
                </a:solidFill>
                <a:effectLst/>
                <a:uLnTx/>
                <a:uFill>
                  <a:solidFill>
                    <a:srgbClr val="000000"/>
                  </a:solidFill>
                </a:uFill>
                <a:latin typeface="Calibri"/>
                <a:ea typeface="+mn-ea"/>
                <a:cs typeface="Calibri"/>
              </a:rPr>
              <a:t> </a:t>
            </a:r>
            <a:r>
              <a:rPr kumimoji="0" sz="12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Discrimination</a:t>
            </a:r>
            <a:endParaRPr kumimoji="0" sz="1200" b="0" i="0" strike="noStrike" kern="1200" cap="none" spc="0" normalizeH="0" baseline="0" noProof="0" dirty="0">
              <a:ln>
                <a:noFill/>
              </a:ln>
              <a:solidFill>
                <a:prstClr val="black"/>
              </a:solidFill>
              <a:effectLst/>
              <a:uLnTx/>
              <a:uFillTx/>
              <a:latin typeface="Calibri"/>
              <a:ea typeface="+mn-ea"/>
              <a:cs typeface="Calibri"/>
            </a:endParaRPr>
          </a:p>
          <a:p>
            <a:pPr marL="346075" marR="19431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5" normalizeH="0" baseline="0" noProof="0" dirty="0">
                <a:ln>
                  <a:noFill/>
                </a:ln>
                <a:solidFill>
                  <a:prstClr val="black"/>
                </a:solidFill>
                <a:effectLst/>
                <a:uLnTx/>
                <a:uFillTx/>
                <a:latin typeface="Calibri"/>
                <a:ea typeface="+mn-ea"/>
                <a:cs typeface="Calibri"/>
              </a:rPr>
              <a:t>The </a:t>
            </a:r>
            <a:r>
              <a:rPr kumimoji="0" lang="en-US" sz="1200" b="0" i="0" strike="noStrike" kern="1200" cap="none" spc="-5" normalizeH="0" baseline="0" noProof="0" dirty="0" smtClean="0">
                <a:ln>
                  <a:noFill/>
                </a:ln>
                <a:solidFill>
                  <a:prstClr val="black"/>
                </a:solidFill>
                <a:effectLst/>
                <a:uLnTx/>
                <a:uFillTx/>
                <a:latin typeface="Calibri"/>
                <a:ea typeface="+mn-ea"/>
                <a:cs typeface="Calibri"/>
              </a:rPr>
              <a:t>contract</a:t>
            </a:r>
            <a:r>
              <a:rPr kumimoji="0" sz="1200" b="0" i="0" strike="noStrike" kern="1200" cap="none" spc="-5" normalizeH="0" baseline="0" noProof="0" dirty="0" smtClean="0">
                <a:ln>
                  <a:noFill/>
                </a:ln>
                <a:solidFill>
                  <a:prstClr val="black"/>
                </a:solidFill>
                <a:effectLst/>
                <a:uLnTx/>
                <a:uFillTx/>
                <a:latin typeface="Calibri"/>
                <a:ea typeface="+mn-ea"/>
                <a:cs typeface="Calibri"/>
              </a:rPr>
              <a:t>or </a:t>
            </a:r>
            <a:r>
              <a:rPr kumimoji="0" sz="1200" b="0" i="0" strike="noStrike" kern="1200" cap="none" spc="-5" normalizeH="0" baseline="0" noProof="0" dirty="0">
                <a:ln>
                  <a:noFill/>
                </a:ln>
                <a:solidFill>
                  <a:prstClr val="black"/>
                </a:solidFill>
                <a:effectLst/>
                <a:uLnTx/>
                <a:uFillTx/>
                <a:latin typeface="Calibri"/>
                <a:ea typeface="+mn-ea"/>
                <a:cs typeface="Calibri"/>
              </a:rPr>
              <a:t>is an Equal Opportu</a:t>
            </a:r>
            <a:r>
              <a:rPr kumimoji="0" sz="1200" b="0" i="0" u="none" strike="noStrike" kern="1200" cap="none" spc="-5" normalizeH="0" baseline="0" noProof="0" dirty="0">
                <a:ln>
                  <a:noFill/>
                </a:ln>
                <a:solidFill>
                  <a:prstClr val="black"/>
                </a:solidFill>
                <a:effectLst/>
                <a:uLnTx/>
                <a:uFillTx/>
                <a:latin typeface="Calibri"/>
                <a:ea typeface="+mn-ea"/>
                <a:cs typeface="Calibri"/>
              </a:rPr>
              <a:t>nity Employer, a provider of services and/or assistance, and is in compliance with the 1964 </a:t>
            </a:r>
            <a:r>
              <a:rPr kumimoji="0" sz="1200" b="0" i="0" u="none" strike="noStrike" kern="1200" cap="none" spc="-5" normalizeH="0" baseline="0" noProof="0" dirty="0" smtClean="0">
                <a:ln>
                  <a:noFill/>
                </a:ln>
                <a:solidFill>
                  <a:prstClr val="black"/>
                </a:solidFill>
                <a:effectLst/>
                <a:uLnTx/>
                <a:uFillTx/>
                <a:latin typeface="Calibri"/>
                <a:ea typeface="+mn-ea"/>
                <a:cs typeface="Calibri"/>
              </a:rPr>
              <a:t>Civil</a:t>
            </a:r>
            <a:r>
              <a:rPr kumimoji="0" lang="en-US" sz="1200" b="0" i="0" u="none" strike="noStrike" kern="1200" cap="none" spc="-5" normalizeH="0" baseline="0" noProof="0" dirty="0" smtClean="0">
                <a:ln>
                  <a:noFill/>
                </a:ln>
                <a:solidFill>
                  <a:prstClr val="black"/>
                </a:solidFill>
                <a:effectLst/>
                <a:uLnTx/>
                <a:uFillTx/>
                <a:latin typeface="Calibri"/>
                <a:ea typeface="+mn-ea"/>
                <a:cs typeface="Calibri"/>
              </a:rPr>
              <a:t> </a:t>
            </a:r>
            <a:r>
              <a:rPr kumimoji="0" sz="1200" b="0" i="0" u="none" strike="noStrike" kern="1200" cap="none" spc="-5" normalizeH="0" baseline="0" noProof="0" dirty="0" smtClean="0">
                <a:ln>
                  <a:noFill/>
                </a:ln>
                <a:solidFill>
                  <a:prstClr val="black"/>
                </a:solidFill>
                <a:effectLst/>
                <a:uLnTx/>
                <a:uFillTx/>
                <a:latin typeface="Calibri"/>
                <a:ea typeface="+mn-ea"/>
                <a:cs typeface="Calibri"/>
              </a:rPr>
              <a:t>Rights </a:t>
            </a:r>
            <a:r>
              <a:rPr kumimoji="0" sz="1200" b="0" i="0" u="none" strike="noStrike" kern="1200" cap="none" spc="-5" normalizeH="0" baseline="0" noProof="0" dirty="0">
                <a:ln>
                  <a:noFill/>
                </a:ln>
                <a:solidFill>
                  <a:prstClr val="black"/>
                </a:solidFill>
                <a:effectLst/>
                <a:uLnTx/>
                <a:uFillTx/>
                <a:latin typeface="Calibri"/>
                <a:ea typeface="+mn-ea"/>
                <a:cs typeface="Calibri"/>
              </a:rPr>
              <a:t>Act, Title IX of the Education </a:t>
            </a:r>
            <a:r>
              <a:rPr kumimoji="0" sz="1200" b="0" i="0" u="none" strike="noStrike" kern="1200" cap="none" spc="-10" normalizeH="0" baseline="0" noProof="0" dirty="0">
                <a:ln>
                  <a:noFill/>
                </a:ln>
                <a:solidFill>
                  <a:prstClr val="black"/>
                </a:solidFill>
                <a:effectLst/>
                <a:uLnTx/>
                <a:uFillTx/>
                <a:latin typeface="Calibri"/>
                <a:ea typeface="+mn-ea"/>
                <a:cs typeface="Calibri"/>
              </a:rPr>
              <a:t>Amendments </a:t>
            </a:r>
            <a:r>
              <a:rPr kumimoji="0" sz="1200" b="0" i="0" u="none" strike="noStrike" kern="1200" cap="none" spc="-5" normalizeH="0" baseline="0" noProof="0" dirty="0">
                <a:ln>
                  <a:noFill/>
                </a:ln>
                <a:solidFill>
                  <a:prstClr val="black"/>
                </a:solidFill>
                <a:effectLst/>
                <a:uLnTx/>
                <a:uFillTx/>
                <a:latin typeface="Calibri"/>
                <a:ea typeface="+mn-ea"/>
                <a:cs typeface="Calibri"/>
              </a:rPr>
              <a:t>of 1972, Section 504 of the Rehabilitation Act of 1973, as amended and </a:t>
            </a:r>
            <a:r>
              <a:rPr kumimoji="0" sz="1200" b="0" i="0" u="none" strike="noStrike" kern="1200" cap="none" spc="-5" normalizeH="0" baseline="0" noProof="0" dirty="0" smtClean="0">
                <a:ln>
                  <a:noFill/>
                </a:ln>
                <a:solidFill>
                  <a:prstClr val="black"/>
                </a:solidFill>
                <a:effectLst/>
                <a:uLnTx/>
                <a:uFillTx/>
                <a:latin typeface="Calibri"/>
                <a:ea typeface="+mn-ea"/>
                <a:cs typeface="Calibri"/>
              </a:rPr>
              <a:t>Executive</a:t>
            </a:r>
            <a:r>
              <a:rPr kumimoji="0" lang="en-US" sz="1200" b="0" i="0" u="none" strike="noStrike" kern="1200" cap="none" spc="-5" normalizeH="0" baseline="0" noProof="0" dirty="0" smtClean="0">
                <a:ln>
                  <a:noFill/>
                </a:ln>
                <a:solidFill>
                  <a:prstClr val="black"/>
                </a:solidFill>
                <a:effectLst/>
                <a:uLnTx/>
                <a:uFillTx/>
                <a:latin typeface="Calibri"/>
                <a:ea typeface="+mn-ea"/>
                <a:cs typeface="Calibri"/>
              </a:rPr>
              <a:t> </a:t>
            </a:r>
            <a:r>
              <a:rPr kumimoji="0" sz="1200" b="0" i="0" u="none" strike="noStrike" kern="1200" cap="none" spc="-5" normalizeH="0" baseline="0" noProof="0" dirty="0" smtClean="0">
                <a:ln>
                  <a:noFill/>
                </a:ln>
                <a:solidFill>
                  <a:prstClr val="black"/>
                </a:solidFill>
                <a:effectLst/>
                <a:uLnTx/>
                <a:uFillTx/>
                <a:latin typeface="Calibri"/>
                <a:ea typeface="+mn-ea"/>
                <a:cs typeface="Calibri"/>
              </a:rPr>
              <a:t>Orders </a:t>
            </a:r>
            <a:r>
              <a:rPr kumimoji="0" sz="1200" b="0" i="0" u="none" strike="noStrike" kern="1200" cap="none" spc="-5" normalizeH="0" baseline="0" noProof="0" dirty="0">
                <a:ln>
                  <a:noFill/>
                </a:ln>
                <a:solidFill>
                  <a:prstClr val="black"/>
                </a:solidFill>
                <a:effectLst/>
                <a:uLnTx/>
                <a:uFillTx/>
                <a:latin typeface="Calibri"/>
                <a:ea typeface="+mn-ea"/>
                <a:cs typeface="Calibri"/>
              </a:rPr>
              <a:t>11246 and 11375. The provider assures compliance with the Americans with Disabilities Act of 1990 (Public Law 101-336), </a:t>
            </a:r>
            <a:r>
              <a:rPr kumimoji="0" sz="1200" b="0" i="0" u="none" strike="noStrike" kern="1200" cap="none" spc="-5" normalizeH="0" baseline="0" noProof="0" dirty="0" smtClean="0">
                <a:ln>
                  <a:noFill/>
                </a:ln>
                <a:solidFill>
                  <a:prstClr val="black"/>
                </a:solidFill>
                <a:effectLst/>
                <a:uLnTx/>
                <a:uFillTx/>
                <a:latin typeface="Calibri"/>
                <a:ea typeface="+mn-ea"/>
                <a:cs typeface="Calibri"/>
              </a:rPr>
              <a:t>all</a:t>
            </a:r>
            <a:r>
              <a:rPr kumimoji="0" lang="en-US" sz="1200" b="0" i="0" u="none" strike="noStrike" kern="1200" cap="none" spc="-5" normalizeH="0" baseline="0" noProof="0" dirty="0" smtClean="0">
                <a:ln>
                  <a:noFill/>
                </a:ln>
                <a:solidFill>
                  <a:prstClr val="black"/>
                </a:solidFill>
                <a:effectLst/>
                <a:uLnTx/>
                <a:uFillTx/>
                <a:latin typeface="Calibri"/>
                <a:ea typeface="+mn-ea"/>
                <a:cs typeface="Calibri"/>
              </a:rPr>
              <a:t> </a:t>
            </a:r>
            <a:r>
              <a:rPr kumimoji="0" sz="1200" b="0" i="0" u="none" strike="noStrike" kern="1200" cap="none" spc="-10" normalizeH="0" baseline="0" noProof="0" dirty="0" smtClean="0">
                <a:ln>
                  <a:noFill/>
                </a:ln>
                <a:solidFill>
                  <a:prstClr val="black"/>
                </a:solidFill>
                <a:effectLst/>
                <a:uLnTx/>
                <a:uFillTx/>
                <a:latin typeface="Calibri"/>
                <a:ea typeface="+mn-ea"/>
                <a:cs typeface="Calibri"/>
              </a:rPr>
              <a:t>amendments </a:t>
            </a:r>
            <a:r>
              <a:rPr kumimoji="0" sz="1200" b="0" i="0" u="none" strike="noStrike" kern="1200" cap="none" spc="-5" normalizeH="0" baseline="0" noProof="0" dirty="0">
                <a:ln>
                  <a:noFill/>
                </a:ln>
                <a:solidFill>
                  <a:prstClr val="black"/>
                </a:solidFill>
                <a:effectLst/>
                <a:uLnTx/>
                <a:uFillTx/>
                <a:latin typeface="Calibri"/>
                <a:ea typeface="+mn-ea"/>
                <a:cs typeface="Calibri"/>
              </a:rPr>
              <a:t>to, and all requirements imposed by the regulations issued pursuant to this</a:t>
            </a:r>
            <a:r>
              <a:rPr kumimoji="0" sz="1200" b="0" i="0" u="none" strike="noStrike" kern="1200" cap="none" spc="-35" normalizeH="0" baseline="0" noProof="0" dirty="0">
                <a:ln>
                  <a:noFill/>
                </a:ln>
                <a:solidFill>
                  <a:prstClr val="black"/>
                </a:solidFill>
                <a:effectLst/>
                <a:uLnTx/>
                <a:uFillTx/>
                <a:latin typeface="Calibri"/>
                <a:ea typeface="+mn-ea"/>
                <a:cs typeface="Calibri"/>
              </a:rPr>
              <a:t> </a:t>
            </a:r>
            <a:r>
              <a:rPr kumimoji="0" sz="1200" b="0" i="0" u="none" strike="noStrike" kern="1200" cap="none" spc="-5" normalizeH="0" baseline="0" noProof="0" dirty="0">
                <a:ln>
                  <a:noFill/>
                </a:ln>
                <a:solidFill>
                  <a:prstClr val="black"/>
                </a:solidFill>
                <a:effectLst/>
                <a:uLnTx/>
                <a:uFillTx/>
                <a:latin typeface="Calibri"/>
                <a:ea typeface="+mn-ea"/>
                <a:cs typeface="Calibri"/>
              </a:rPr>
              <a:t>act.</a:t>
            </a:r>
            <a:endParaRPr kumimoji="0" sz="12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50599" y="223909"/>
            <a:ext cx="8593401"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Special Provisions</a:t>
            </a:r>
            <a:endParaRPr sz="320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29</a:t>
            </a:fld>
            <a:endParaRPr lang="en-US" spc="-5" dirty="0">
              <a:solidFill>
                <a:srgbClr val="000000"/>
              </a:solidFill>
            </a:endParaRPr>
          </a:p>
        </p:txBody>
      </p:sp>
    </p:spTree>
    <p:extLst>
      <p:ext uri="{BB962C8B-B14F-4D97-AF65-F5344CB8AC3E}">
        <p14:creationId xmlns:p14="http://schemas.microsoft.com/office/powerpoint/2010/main" val="231441779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62000" y="1018134"/>
            <a:ext cx="7144871" cy="4242828"/>
          </a:xfrm>
          <a:prstGeom prst="rect">
            <a:avLst/>
          </a:prstGeom>
        </p:spPr>
        <p:txBody>
          <a:bodyPr vert="horz" wrap="square" lIns="0" tIns="163195" rIns="0" bIns="0" rtlCol="0">
            <a:spAutoFit/>
          </a:bodyPr>
          <a:lstStyle/>
          <a:p>
            <a:pPr marR="0" lvl="0" algn="l" defTabSz="914400" rtl="0" eaLnBrk="1" fontAlgn="auto" latinLnBrk="0" hangingPunct="1">
              <a:spcBef>
                <a:spcPts val="600"/>
              </a:spcBef>
              <a:spcAft>
                <a:spcPts val="0"/>
              </a:spcAft>
              <a:buClrTx/>
              <a:buSzTx/>
              <a:tabLst>
                <a:tab pos="184150" algn="l"/>
              </a:tabLst>
              <a:defRPr/>
            </a:pPr>
            <a:r>
              <a:rPr kumimoji="0" sz="1200" b="1" i="0" strike="noStrike" kern="1200" cap="none" spc="-10" normalizeH="0" baseline="0" noProof="0" dirty="0" smtClean="0">
                <a:ln>
                  <a:noFill/>
                </a:ln>
                <a:solidFill>
                  <a:prstClr val="black"/>
                </a:solidFill>
                <a:effectLst/>
                <a:uLnTx/>
                <a:uFill>
                  <a:solidFill>
                    <a:srgbClr val="000000"/>
                  </a:solidFill>
                </a:uFill>
                <a:latin typeface="Calibri"/>
                <a:ea typeface="+mn-ea"/>
                <a:cs typeface="Calibri"/>
              </a:rPr>
              <a:t>Sub-Contractors</a:t>
            </a:r>
            <a:endParaRPr kumimoji="0" sz="1200" b="0" i="0" strike="noStrike" kern="1200" cap="none" spc="0" normalizeH="0" baseline="0" noProof="0" dirty="0">
              <a:ln>
                <a:noFill/>
              </a:ln>
              <a:solidFill>
                <a:prstClr val="black"/>
              </a:solidFill>
              <a:effectLst/>
              <a:uLnTx/>
              <a:uFillTx/>
              <a:latin typeface="Calibri"/>
              <a:ea typeface="+mn-ea"/>
              <a:cs typeface="Calibri"/>
            </a:endParaRPr>
          </a:p>
          <a:p>
            <a:pPr marL="346075" marR="508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5" normalizeH="0" baseline="0" noProof="0" dirty="0">
                <a:ln>
                  <a:noFill/>
                </a:ln>
                <a:solidFill>
                  <a:prstClr val="black"/>
                </a:solidFill>
                <a:effectLst/>
                <a:uLnTx/>
                <a:uFillTx/>
                <a:latin typeface="Calibri"/>
                <a:ea typeface="+mn-ea"/>
                <a:cs typeface="Calibri"/>
              </a:rPr>
              <a:t>The </a:t>
            </a:r>
            <a:r>
              <a:rPr kumimoji="0" sz="1200" b="0" i="0" strike="noStrike" kern="1200" cap="none" spc="-10" normalizeH="0" baseline="0" noProof="0" dirty="0">
                <a:ln>
                  <a:noFill/>
                </a:ln>
                <a:solidFill>
                  <a:prstClr val="black"/>
                </a:solidFill>
                <a:effectLst/>
                <a:uLnTx/>
                <a:uFillTx/>
                <a:latin typeface="Calibri"/>
                <a:ea typeface="+mn-ea"/>
                <a:cs typeface="Calibri"/>
              </a:rPr>
              <a:t>intent </a:t>
            </a:r>
            <a:r>
              <a:rPr kumimoji="0" sz="1200" b="0" i="0" strike="noStrike" kern="1200" cap="none" spc="-5" normalizeH="0" baseline="0" noProof="0" dirty="0">
                <a:ln>
                  <a:noFill/>
                </a:ln>
                <a:solidFill>
                  <a:prstClr val="black"/>
                </a:solidFill>
                <a:effectLst/>
                <a:uLnTx/>
                <a:uFillTx/>
                <a:latin typeface="Calibri"/>
                <a:ea typeface="+mn-ea"/>
                <a:cs typeface="Calibri"/>
              </a:rPr>
              <a:t>of this solicitation </a:t>
            </a:r>
            <a:r>
              <a:rPr kumimoji="0" sz="1200" b="0" i="0" strike="noStrike" kern="1200" cap="none" spc="0" normalizeH="0" baseline="0" noProof="0" dirty="0">
                <a:ln>
                  <a:noFill/>
                </a:ln>
                <a:solidFill>
                  <a:prstClr val="black"/>
                </a:solidFill>
                <a:effectLst/>
                <a:uLnTx/>
                <a:uFillTx/>
                <a:latin typeface="Calibri"/>
                <a:ea typeface="+mn-ea"/>
                <a:cs typeface="Calibri"/>
              </a:rPr>
              <a:t>is </a:t>
            </a:r>
            <a:r>
              <a:rPr kumimoji="0" sz="1200" b="0" i="0" strike="noStrike" kern="1200" cap="none" spc="-10" normalizeH="0" baseline="0" noProof="0" dirty="0">
                <a:ln>
                  <a:noFill/>
                </a:ln>
                <a:solidFill>
                  <a:prstClr val="black"/>
                </a:solidFill>
                <a:effectLst/>
                <a:uLnTx/>
                <a:uFillTx/>
                <a:latin typeface="Calibri"/>
                <a:ea typeface="+mn-ea"/>
                <a:cs typeface="Calibri"/>
              </a:rPr>
              <a:t>to award </a:t>
            </a:r>
            <a:r>
              <a:rPr kumimoji="0" sz="1200" b="0" i="0" strike="noStrike" kern="1200" cap="none" spc="0" normalizeH="0" baseline="0" noProof="0" dirty="0">
                <a:ln>
                  <a:noFill/>
                </a:ln>
                <a:solidFill>
                  <a:prstClr val="black"/>
                </a:solidFill>
                <a:effectLst/>
                <a:uLnTx/>
                <a:uFillTx/>
                <a:latin typeface="Calibri"/>
                <a:ea typeface="+mn-ea"/>
                <a:cs typeface="Calibri"/>
              </a:rPr>
              <a:t>a </a:t>
            </a:r>
            <a:r>
              <a:rPr kumimoji="0" sz="1200" b="0" i="0" strike="noStrike" kern="1200" cap="none" spc="-10" normalizeH="0" baseline="0" noProof="0" dirty="0">
                <a:ln>
                  <a:noFill/>
                </a:ln>
                <a:solidFill>
                  <a:prstClr val="black"/>
                </a:solidFill>
                <a:effectLst/>
                <a:uLnTx/>
                <a:uFillTx/>
                <a:latin typeface="Calibri"/>
                <a:ea typeface="+mn-ea"/>
                <a:cs typeface="Calibri"/>
              </a:rPr>
              <a:t>contract </a:t>
            </a:r>
            <a:r>
              <a:rPr kumimoji="0" sz="1200" b="0" i="0" strike="noStrike" kern="1200" cap="none" spc="-5" normalizeH="0" baseline="0" noProof="0" dirty="0">
                <a:ln>
                  <a:noFill/>
                </a:ln>
                <a:solidFill>
                  <a:prstClr val="black"/>
                </a:solidFill>
                <a:effectLst/>
                <a:uLnTx/>
                <a:uFillTx/>
                <a:latin typeface="Calibri"/>
                <a:ea typeface="+mn-ea"/>
                <a:cs typeface="Calibri"/>
              </a:rPr>
              <a:t>directly </a:t>
            </a:r>
            <a:r>
              <a:rPr kumimoji="0" sz="1200" b="0" i="0" strike="noStrike" kern="1200" cap="none" spc="-10" normalizeH="0" baseline="0" noProof="0" dirty="0">
                <a:ln>
                  <a:noFill/>
                </a:ln>
                <a:solidFill>
                  <a:prstClr val="black"/>
                </a:solidFill>
                <a:effectLst/>
                <a:uLnTx/>
                <a:uFillTx/>
                <a:latin typeface="Calibri"/>
                <a:ea typeface="+mn-ea"/>
                <a:cs typeface="Calibri"/>
              </a:rPr>
              <a:t>to </a:t>
            </a:r>
            <a:r>
              <a:rPr kumimoji="0" sz="1200" b="0" i="0" strike="noStrike" kern="1200" cap="none" spc="0" normalizeH="0" baseline="0" noProof="0" dirty="0">
                <a:ln>
                  <a:noFill/>
                </a:ln>
                <a:solidFill>
                  <a:prstClr val="black"/>
                </a:solidFill>
                <a:effectLst/>
                <a:uLnTx/>
                <a:uFillTx/>
                <a:latin typeface="Calibri"/>
                <a:ea typeface="+mn-ea"/>
                <a:cs typeface="Calibri"/>
              </a:rPr>
              <a:t>a </a:t>
            </a:r>
            <a:r>
              <a:rPr kumimoji="0" lang="en-US" sz="1200" b="0" i="0" strike="noStrike" kern="1200" cap="none" spc="-5" normalizeH="0" baseline="0" noProof="0" dirty="0" smtClean="0">
                <a:ln>
                  <a:noFill/>
                </a:ln>
                <a:solidFill>
                  <a:prstClr val="black"/>
                </a:solidFill>
                <a:effectLst/>
                <a:uLnTx/>
                <a:uFillTx/>
                <a:latin typeface="Calibri"/>
                <a:ea typeface="+mn-ea"/>
                <a:cs typeface="Calibri"/>
              </a:rPr>
              <a:t>bidder</a:t>
            </a:r>
            <a:r>
              <a:rPr kumimoji="0" sz="1200" b="0" i="0" strike="noStrike" kern="1200" cap="none" spc="-5" normalizeH="0" baseline="0" noProof="0" dirty="0" smtClean="0">
                <a:ln>
                  <a:noFill/>
                </a:ln>
                <a:solidFill>
                  <a:prstClr val="black"/>
                </a:solidFill>
                <a:effectLst/>
                <a:uLnTx/>
                <a:uFillTx/>
                <a:latin typeface="Calibri"/>
                <a:ea typeface="+mn-ea"/>
                <a:cs typeface="Calibri"/>
              </a:rPr>
              <a:t> </a:t>
            </a:r>
            <a:r>
              <a:rPr kumimoji="0" sz="1200" b="0" i="0" strike="noStrike" kern="1200" cap="none" spc="-5" normalizeH="0" baseline="0" noProof="0" dirty="0">
                <a:ln>
                  <a:noFill/>
                </a:ln>
                <a:solidFill>
                  <a:prstClr val="black"/>
                </a:solidFill>
                <a:effectLst/>
                <a:uLnTx/>
                <a:uFillTx/>
                <a:latin typeface="Calibri"/>
                <a:ea typeface="+mn-ea"/>
                <a:cs typeface="Calibri"/>
              </a:rPr>
              <a:t>with verifiable institutional experience </a:t>
            </a:r>
            <a:r>
              <a:rPr kumimoji="0" sz="1200" b="0" i="0" strike="noStrike" kern="1200" cap="none" spc="0" normalizeH="0" baseline="0" noProof="0" dirty="0">
                <a:ln>
                  <a:noFill/>
                </a:ln>
                <a:solidFill>
                  <a:prstClr val="black"/>
                </a:solidFill>
                <a:effectLst/>
                <a:uLnTx/>
                <a:uFillTx/>
                <a:latin typeface="Calibri"/>
                <a:ea typeface="+mn-ea"/>
                <a:cs typeface="Calibri"/>
              </a:rPr>
              <a:t>in </a:t>
            </a:r>
            <a:r>
              <a:rPr kumimoji="0" sz="1200" b="0" i="0" strike="noStrike" kern="1200" cap="none" spc="-5" normalizeH="0" baseline="0" noProof="0" dirty="0">
                <a:ln>
                  <a:noFill/>
                </a:ln>
                <a:solidFill>
                  <a:prstClr val="black"/>
                </a:solidFill>
                <a:effectLst/>
                <a:uLnTx/>
                <a:uFillTx/>
                <a:latin typeface="Calibri"/>
                <a:ea typeface="+mn-ea"/>
                <a:cs typeface="Calibri"/>
              </a:rPr>
              <a:t>the </a:t>
            </a:r>
            <a:r>
              <a:rPr kumimoji="0" sz="1200" b="0" i="0" strike="noStrike" kern="1200" cap="none" spc="-10" normalizeH="0" baseline="0" noProof="0" dirty="0" smtClean="0">
                <a:ln>
                  <a:noFill/>
                </a:ln>
                <a:solidFill>
                  <a:prstClr val="black"/>
                </a:solidFill>
                <a:effectLst/>
                <a:uLnTx/>
                <a:uFillTx/>
                <a:latin typeface="Calibri"/>
                <a:ea typeface="+mn-ea"/>
                <a:cs typeface="Calibri"/>
              </a:rPr>
              <a:t>stated</a:t>
            </a:r>
            <a:r>
              <a:rPr kumimoji="0" lang="en-US" sz="1200" b="0" i="0" strike="noStrike" kern="1200" cap="none" spc="-10" normalizeH="0" baseline="0" noProof="0" dirty="0" smtClean="0">
                <a:ln>
                  <a:noFill/>
                </a:ln>
                <a:solidFill>
                  <a:prstClr val="black"/>
                </a:solidFill>
                <a:effectLst/>
                <a:uLnTx/>
                <a:uFillTx/>
                <a:latin typeface="Calibri"/>
                <a:ea typeface="+mn-ea"/>
                <a:cs typeface="Calibri"/>
              </a:rPr>
              <a:t> </a:t>
            </a:r>
            <a:r>
              <a:rPr kumimoji="0" sz="1200" b="0" i="0" strike="noStrike" kern="1200" cap="none" spc="-5" normalizeH="0" baseline="0" noProof="0" dirty="0" smtClean="0">
                <a:ln>
                  <a:noFill/>
                </a:ln>
                <a:solidFill>
                  <a:prstClr val="black"/>
                </a:solidFill>
                <a:effectLst/>
                <a:uLnTx/>
                <a:uFillTx/>
                <a:latin typeface="Calibri"/>
                <a:ea typeface="+mn-ea"/>
                <a:cs typeface="Calibri"/>
              </a:rPr>
              <a:t>performance </a:t>
            </a:r>
            <a:r>
              <a:rPr kumimoji="0" sz="1200" b="0" i="0" strike="noStrike" kern="1200" cap="none" spc="-5" normalizeH="0" baseline="0" noProof="0" dirty="0">
                <a:ln>
                  <a:noFill/>
                </a:ln>
                <a:solidFill>
                  <a:prstClr val="black"/>
                </a:solidFill>
                <a:effectLst/>
                <a:uLnTx/>
                <a:uFillTx/>
                <a:latin typeface="Calibri"/>
                <a:ea typeface="+mn-ea"/>
                <a:cs typeface="Calibri"/>
              </a:rPr>
              <a:t>areas, without using </a:t>
            </a:r>
            <a:r>
              <a:rPr kumimoji="0" sz="1200" b="0" i="0" strike="noStrike" kern="1200" cap="none" spc="-10" normalizeH="0" baseline="0" noProof="0" dirty="0">
                <a:ln>
                  <a:noFill/>
                </a:ln>
                <a:solidFill>
                  <a:prstClr val="black"/>
                </a:solidFill>
                <a:effectLst/>
                <a:uLnTx/>
                <a:uFillTx/>
                <a:latin typeface="Calibri"/>
                <a:ea typeface="+mn-ea"/>
                <a:cs typeface="Calibri"/>
              </a:rPr>
              <a:t>subcontracted </a:t>
            </a:r>
            <a:r>
              <a:rPr kumimoji="0" sz="1200" b="0" i="0" strike="noStrike" kern="1200" cap="none" spc="-5" normalizeH="0" baseline="0" noProof="0" dirty="0">
                <a:ln>
                  <a:noFill/>
                </a:ln>
                <a:solidFill>
                  <a:prstClr val="black"/>
                </a:solidFill>
                <a:effectLst/>
                <a:uLnTx/>
                <a:uFillTx/>
                <a:latin typeface="Calibri"/>
                <a:ea typeface="+mn-ea"/>
                <a:cs typeface="Calibri"/>
              </a:rPr>
              <a:t>services. </a:t>
            </a:r>
            <a:r>
              <a:rPr kumimoji="0" sz="1200" b="0" i="0" strike="noStrike" kern="1200" cap="none" spc="-10" normalizeH="0" baseline="0" noProof="0" dirty="0">
                <a:ln>
                  <a:noFill/>
                </a:ln>
                <a:solidFill>
                  <a:prstClr val="black"/>
                </a:solidFill>
                <a:effectLst/>
                <a:uLnTx/>
                <a:uFillTx/>
                <a:latin typeface="Calibri"/>
                <a:ea typeface="+mn-ea"/>
                <a:cs typeface="Calibri"/>
              </a:rPr>
              <a:t>Preference </a:t>
            </a:r>
            <a:r>
              <a:rPr kumimoji="0" sz="1200" b="0" i="0" strike="noStrike" kern="1200" cap="none" spc="0" normalizeH="0" baseline="0" noProof="0" dirty="0">
                <a:ln>
                  <a:noFill/>
                </a:ln>
                <a:solidFill>
                  <a:prstClr val="black"/>
                </a:solidFill>
                <a:effectLst/>
                <a:uLnTx/>
                <a:uFillTx/>
                <a:latin typeface="Calibri"/>
                <a:ea typeface="+mn-ea"/>
                <a:cs typeface="Calibri"/>
              </a:rPr>
              <a:t>will </a:t>
            </a:r>
            <a:r>
              <a:rPr kumimoji="0" sz="1200" b="0" i="0" strike="noStrike" kern="1200" cap="none" spc="-5" normalizeH="0" baseline="0" noProof="0" dirty="0">
                <a:ln>
                  <a:noFill/>
                </a:ln>
                <a:solidFill>
                  <a:prstClr val="black"/>
                </a:solidFill>
                <a:effectLst/>
                <a:uLnTx/>
                <a:uFillTx/>
                <a:latin typeface="Calibri"/>
                <a:ea typeface="+mn-ea"/>
                <a:cs typeface="Calibri"/>
              </a:rPr>
              <a:t>be given </a:t>
            </a:r>
            <a:r>
              <a:rPr kumimoji="0" sz="1200" b="0" i="0" strike="noStrike" kern="1200" cap="none" spc="-10" normalizeH="0" baseline="0" noProof="0" dirty="0">
                <a:ln>
                  <a:noFill/>
                </a:ln>
                <a:solidFill>
                  <a:prstClr val="black"/>
                </a:solidFill>
                <a:effectLst/>
                <a:uLnTx/>
                <a:uFillTx/>
                <a:latin typeface="Calibri"/>
                <a:ea typeface="+mn-ea"/>
                <a:cs typeface="Calibri"/>
              </a:rPr>
              <a:t>to </a:t>
            </a:r>
            <a:r>
              <a:rPr kumimoji="0" lang="en-US" sz="1200" b="0" i="0" strike="noStrike" kern="1200" cap="none" spc="-10" normalizeH="0" baseline="0" noProof="0" dirty="0" smtClean="0">
                <a:ln>
                  <a:noFill/>
                </a:ln>
                <a:solidFill>
                  <a:prstClr val="black"/>
                </a:solidFill>
                <a:effectLst/>
                <a:uLnTx/>
                <a:uFillTx/>
                <a:latin typeface="Calibri"/>
                <a:ea typeface="+mn-ea"/>
                <a:cs typeface="Calibri"/>
              </a:rPr>
              <a:t>bidder</a:t>
            </a:r>
            <a:r>
              <a:rPr kumimoji="0" sz="1200" b="0" i="0" strike="noStrike" kern="1200" cap="none" spc="-10" normalizeH="0" baseline="0" noProof="0" dirty="0" smtClean="0">
                <a:ln>
                  <a:noFill/>
                </a:ln>
                <a:solidFill>
                  <a:prstClr val="black"/>
                </a:solidFill>
                <a:effectLst/>
                <a:uLnTx/>
                <a:uFillTx/>
                <a:latin typeface="Calibri"/>
                <a:ea typeface="+mn-ea"/>
                <a:cs typeface="Calibri"/>
              </a:rPr>
              <a:t>s </a:t>
            </a:r>
            <a:r>
              <a:rPr kumimoji="0" sz="1200" b="0" i="0" strike="noStrike" kern="1200" cap="none" spc="0" normalizeH="0" baseline="0" noProof="0" dirty="0">
                <a:ln>
                  <a:noFill/>
                </a:ln>
                <a:solidFill>
                  <a:prstClr val="black"/>
                </a:solidFill>
                <a:effectLst/>
                <a:uLnTx/>
                <a:uFillTx/>
                <a:latin typeface="Calibri"/>
                <a:ea typeface="+mn-ea"/>
                <a:cs typeface="Calibri"/>
              </a:rPr>
              <a:t>able </a:t>
            </a:r>
            <a:r>
              <a:rPr kumimoji="0" sz="1200" b="0" i="0" strike="noStrike" kern="1200" cap="none" spc="-10" normalizeH="0" baseline="0" noProof="0" dirty="0">
                <a:ln>
                  <a:noFill/>
                </a:ln>
                <a:solidFill>
                  <a:prstClr val="black"/>
                </a:solidFill>
                <a:effectLst/>
                <a:uLnTx/>
                <a:uFillTx/>
                <a:latin typeface="Calibri"/>
                <a:ea typeface="+mn-ea"/>
                <a:cs typeface="Calibri"/>
              </a:rPr>
              <a:t>to </a:t>
            </a:r>
            <a:r>
              <a:rPr kumimoji="0" sz="1200" b="0" i="0" strike="noStrike" kern="1200" cap="none" spc="-5" normalizeH="0" baseline="0" noProof="0" dirty="0">
                <a:ln>
                  <a:noFill/>
                </a:ln>
                <a:solidFill>
                  <a:prstClr val="black"/>
                </a:solidFill>
                <a:effectLst/>
                <a:uLnTx/>
                <a:uFillTx/>
                <a:latin typeface="Calibri"/>
                <a:ea typeface="+mn-ea"/>
                <a:cs typeface="Calibri"/>
              </a:rPr>
              <a:t>meet </a:t>
            </a:r>
            <a:r>
              <a:rPr kumimoji="0" sz="1200" b="0" i="0" strike="noStrike" kern="1200" cap="none" spc="0" normalizeH="0" baseline="0" noProof="0" dirty="0">
                <a:ln>
                  <a:noFill/>
                </a:ln>
                <a:solidFill>
                  <a:prstClr val="black"/>
                </a:solidFill>
                <a:effectLst/>
                <a:uLnTx/>
                <a:uFillTx/>
                <a:latin typeface="Calibri"/>
                <a:ea typeface="+mn-ea"/>
                <a:cs typeface="Calibri"/>
              </a:rPr>
              <a:t>all </a:t>
            </a:r>
            <a:r>
              <a:rPr kumimoji="0" sz="1200" b="0" i="0" strike="noStrike" kern="1200" cap="none" spc="-5" normalizeH="0" baseline="0" noProof="0" dirty="0" smtClean="0">
                <a:ln>
                  <a:noFill/>
                </a:ln>
                <a:solidFill>
                  <a:prstClr val="black"/>
                </a:solidFill>
                <a:effectLst/>
                <a:uLnTx/>
                <a:uFillTx/>
                <a:latin typeface="Calibri"/>
                <a:ea typeface="+mn-ea"/>
                <a:cs typeface="Calibri"/>
              </a:rPr>
              <a:t>performance</a:t>
            </a:r>
            <a:r>
              <a:rPr kumimoji="0" lang="en-US" sz="1200" b="0" i="0" strike="noStrike" kern="1200" cap="none" spc="-5" normalizeH="0" baseline="0" noProof="0" dirty="0" smtClean="0">
                <a:ln>
                  <a:noFill/>
                </a:ln>
                <a:solidFill>
                  <a:prstClr val="black"/>
                </a:solidFill>
                <a:effectLst/>
                <a:uLnTx/>
                <a:uFillTx/>
                <a:latin typeface="Calibri"/>
                <a:ea typeface="+mn-ea"/>
                <a:cs typeface="Calibri"/>
              </a:rPr>
              <a:t> </a:t>
            </a:r>
            <a:r>
              <a:rPr kumimoji="0" sz="1200" b="0" i="0" strike="noStrike" kern="1200" cap="none" spc="-5" normalizeH="0" baseline="0" noProof="0" dirty="0" smtClean="0">
                <a:ln>
                  <a:noFill/>
                </a:ln>
                <a:solidFill>
                  <a:prstClr val="black"/>
                </a:solidFill>
                <a:effectLst/>
                <a:uLnTx/>
                <a:uFillTx/>
                <a:latin typeface="Calibri"/>
                <a:ea typeface="+mn-ea"/>
                <a:cs typeface="Calibri"/>
              </a:rPr>
              <a:t>areas </a:t>
            </a:r>
            <a:r>
              <a:rPr kumimoji="0" sz="1200" b="0" i="0" strike="noStrike" kern="1200" cap="none" spc="-5" normalizeH="0" baseline="0" noProof="0" dirty="0">
                <a:ln>
                  <a:noFill/>
                </a:ln>
                <a:solidFill>
                  <a:prstClr val="black"/>
                </a:solidFill>
                <a:effectLst/>
                <a:uLnTx/>
                <a:uFillTx/>
                <a:latin typeface="Calibri"/>
                <a:ea typeface="+mn-ea"/>
                <a:cs typeface="Calibri"/>
              </a:rPr>
              <a:t>without </a:t>
            </a:r>
            <a:r>
              <a:rPr kumimoji="0" sz="1200" b="0" i="0" strike="noStrike" kern="1200" cap="none" spc="-15" normalizeH="0" baseline="0" noProof="0" dirty="0">
                <a:ln>
                  <a:noFill/>
                </a:ln>
                <a:solidFill>
                  <a:prstClr val="black"/>
                </a:solidFill>
                <a:effectLst/>
                <a:uLnTx/>
                <a:uFillTx/>
                <a:latin typeface="Calibri"/>
                <a:ea typeface="+mn-ea"/>
                <a:cs typeface="Calibri"/>
              </a:rPr>
              <a:t>subcontractor. </a:t>
            </a:r>
            <a:r>
              <a:rPr kumimoji="0" sz="1200" b="0" i="0" strike="noStrike" kern="1200" cap="none" spc="-5" normalizeH="0" baseline="0" noProof="0" dirty="0">
                <a:ln>
                  <a:noFill/>
                </a:ln>
                <a:solidFill>
                  <a:prstClr val="black"/>
                </a:solidFill>
                <a:effectLst/>
                <a:uLnTx/>
                <a:uFillTx/>
                <a:latin typeface="Calibri"/>
                <a:ea typeface="+mn-ea"/>
                <a:cs typeface="Calibri"/>
              </a:rPr>
              <a:t>In limited cases where the bidding firm </a:t>
            </a:r>
            <a:r>
              <a:rPr kumimoji="0" sz="1200" b="0" i="0" strike="noStrike" kern="1200" cap="none" spc="0" normalizeH="0" baseline="0" noProof="0" dirty="0">
                <a:ln>
                  <a:noFill/>
                </a:ln>
                <a:solidFill>
                  <a:prstClr val="black"/>
                </a:solidFill>
                <a:effectLst/>
                <a:uLnTx/>
                <a:uFillTx/>
                <a:latin typeface="Calibri"/>
                <a:ea typeface="+mn-ea"/>
                <a:cs typeface="Calibri"/>
              </a:rPr>
              <a:t>is </a:t>
            </a:r>
            <a:r>
              <a:rPr kumimoji="0" sz="1200" b="0" i="0" strike="noStrike" kern="1200" cap="none" spc="-5" normalizeH="0" baseline="0" noProof="0" dirty="0">
                <a:ln>
                  <a:noFill/>
                </a:ln>
                <a:solidFill>
                  <a:prstClr val="black"/>
                </a:solidFill>
                <a:effectLst/>
                <a:uLnTx/>
                <a:uFillTx/>
                <a:latin typeface="Calibri"/>
                <a:ea typeface="+mn-ea"/>
                <a:cs typeface="Calibri"/>
              </a:rPr>
              <a:t>qualified </a:t>
            </a:r>
            <a:r>
              <a:rPr kumimoji="0" sz="1200" b="0" i="0" strike="noStrike" kern="1200" cap="none" spc="0" normalizeH="0" baseline="0" noProof="0" dirty="0">
                <a:ln>
                  <a:noFill/>
                </a:ln>
                <a:solidFill>
                  <a:prstClr val="black"/>
                </a:solidFill>
                <a:effectLst/>
                <a:uLnTx/>
                <a:uFillTx/>
                <a:latin typeface="Calibri"/>
                <a:ea typeface="+mn-ea"/>
                <a:cs typeface="Calibri"/>
              </a:rPr>
              <a:t>in </a:t>
            </a:r>
            <a:r>
              <a:rPr kumimoji="0" sz="1200" b="0" i="0" strike="noStrike" kern="1200" cap="none" spc="-5" normalizeH="0" baseline="0" noProof="0" dirty="0">
                <a:ln>
                  <a:noFill/>
                </a:ln>
                <a:solidFill>
                  <a:prstClr val="black"/>
                </a:solidFill>
                <a:effectLst/>
                <a:uLnTx/>
                <a:uFillTx/>
                <a:latin typeface="Calibri"/>
                <a:ea typeface="+mn-ea"/>
                <a:cs typeface="Calibri"/>
              </a:rPr>
              <a:t>most performance areas, but desires </a:t>
            </a:r>
            <a:r>
              <a:rPr kumimoji="0" sz="1200" b="0" i="0" strike="noStrike" kern="1200" cap="none" spc="-10" normalizeH="0" baseline="0" noProof="0" dirty="0" smtClean="0">
                <a:ln>
                  <a:noFill/>
                </a:ln>
                <a:solidFill>
                  <a:prstClr val="black"/>
                </a:solidFill>
                <a:effectLst/>
                <a:uLnTx/>
                <a:uFillTx/>
                <a:latin typeface="Calibri"/>
                <a:ea typeface="+mn-ea"/>
                <a:cs typeface="Calibri"/>
              </a:rPr>
              <a:t>to</a:t>
            </a:r>
            <a:r>
              <a:rPr kumimoji="0" lang="en-US" sz="1200" b="0" i="0" strike="noStrike" kern="1200" cap="none" spc="-10" normalizeH="0" baseline="0" noProof="0" dirty="0" smtClean="0">
                <a:ln>
                  <a:noFill/>
                </a:ln>
                <a:solidFill>
                  <a:prstClr val="black"/>
                </a:solidFill>
                <a:effectLst/>
                <a:uLnTx/>
                <a:uFillTx/>
                <a:latin typeface="Calibri"/>
                <a:ea typeface="+mn-ea"/>
                <a:cs typeface="Calibri"/>
              </a:rPr>
              <a:t> </a:t>
            </a:r>
            <a:r>
              <a:rPr kumimoji="0" sz="1200" b="0" i="0" strike="noStrike" kern="1200" cap="none" spc="-5" normalizeH="0" baseline="0" noProof="0" dirty="0" smtClean="0">
                <a:ln>
                  <a:noFill/>
                </a:ln>
                <a:solidFill>
                  <a:prstClr val="black"/>
                </a:solidFill>
                <a:effectLst/>
                <a:uLnTx/>
                <a:uFillTx/>
                <a:latin typeface="Calibri"/>
                <a:ea typeface="+mn-ea"/>
                <a:cs typeface="Calibri"/>
              </a:rPr>
              <a:t>use </a:t>
            </a:r>
            <a:r>
              <a:rPr kumimoji="0" sz="1200" b="0" i="0" strike="noStrike" kern="1200" cap="none" spc="-5" normalizeH="0" baseline="0" noProof="0" dirty="0">
                <a:ln>
                  <a:noFill/>
                </a:ln>
                <a:solidFill>
                  <a:prstClr val="black"/>
                </a:solidFill>
                <a:effectLst/>
                <a:uLnTx/>
                <a:uFillTx/>
                <a:latin typeface="Calibri"/>
                <a:ea typeface="+mn-ea"/>
                <a:cs typeface="Calibri"/>
              </a:rPr>
              <a:t>outside </a:t>
            </a:r>
            <a:r>
              <a:rPr kumimoji="0" sz="1200" b="0" i="0" strike="noStrike" kern="1200" cap="none" spc="-10" normalizeH="0" baseline="0" noProof="0" dirty="0">
                <a:ln>
                  <a:noFill/>
                </a:ln>
                <a:solidFill>
                  <a:prstClr val="black"/>
                </a:solidFill>
                <a:effectLst/>
                <a:uLnTx/>
                <a:uFillTx/>
                <a:latin typeface="Calibri"/>
                <a:ea typeface="+mn-ea"/>
                <a:cs typeface="Calibri"/>
              </a:rPr>
              <a:t>resource(s) for </a:t>
            </a:r>
            <a:r>
              <a:rPr kumimoji="0" sz="1200" b="0" i="0" strike="noStrike" kern="1200" cap="none" spc="-5" normalizeH="0" baseline="0" noProof="0" dirty="0">
                <a:ln>
                  <a:noFill/>
                </a:ln>
                <a:solidFill>
                  <a:prstClr val="black"/>
                </a:solidFill>
                <a:effectLst/>
                <a:uLnTx/>
                <a:uFillTx/>
                <a:latin typeface="Calibri"/>
                <a:ea typeface="+mn-ea"/>
                <a:cs typeface="Calibri"/>
              </a:rPr>
              <a:t>specific deliverables such </a:t>
            </a:r>
            <a:r>
              <a:rPr kumimoji="0" sz="1200" b="0" i="0" strike="noStrike" kern="1200" cap="none" spc="0" normalizeH="0" baseline="0" noProof="0" dirty="0">
                <a:ln>
                  <a:noFill/>
                </a:ln>
                <a:solidFill>
                  <a:prstClr val="black"/>
                </a:solidFill>
                <a:effectLst/>
                <a:uLnTx/>
                <a:uFillTx/>
                <a:latin typeface="Calibri"/>
                <a:ea typeface="+mn-ea"/>
                <a:cs typeface="Calibri"/>
              </a:rPr>
              <a:t>as </a:t>
            </a:r>
            <a:r>
              <a:rPr kumimoji="0" sz="1200" b="0" i="0" strike="noStrike" kern="1200" cap="none" spc="-5" normalizeH="0" baseline="0" noProof="0" dirty="0">
                <a:ln>
                  <a:noFill/>
                </a:ln>
                <a:solidFill>
                  <a:prstClr val="black"/>
                </a:solidFill>
                <a:effectLst/>
                <a:uLnTx/>
                <a:uFillTx/>
                <a:latin typeface="Calibri"/>
                <a:ea typeface="+mn-ea"/>
                <a:cs typeface="Calibri"/>
              </a:rPr>
              <a:t>training, </a:t>
            </a:r>
            <a:r>
              <a:rPr kumimoji="0" sz="1200" b="0" i="0" strike="noStrike" kern="1200" cap="none" spc="0" normalizeH="0" baseline="0" noProof="0" dirty="0">
                <a:ln>
                  <a:noFill/>
                </a:ln>
                <a:solidFill>
                  <a:prstClr val="black"/>
                </a:solidFill>
                <a:effectLst/>
                <a:uLnTx/>
                <a:uFillTx/>
                <a:latin typeface="Calibri"/>
                <a:ea typeface="+mn-ea"/>
                <a:cs typeface="Calibri"/>
              </a:rPr>
              <a:t>the </a:t>
            </a:r>
            <a:r>
              <a:rPr kumimoji="0" sz="1200" b="0" i="0" strike="noStrike" kern="1200" cap="none" spc="-10" normalizeH="0" baseline="0" noProof="0" dirty="0">
                <a:ln>
                  <a:noFill/>
                </a:ln>
                <a:solidFill>
                  <a:prstClr val="black"/>
                </a:solidFill>
                <a:effectLst/>
                <a:uLnTx/>
                <a:uFillTx/>
                <a:latin typeface="Calibri"/>
                <a:ea typeface="+mn-ea"/>
                <a:cs typeface="Calibri"/>
              </a:rPr>
              <a:t>respondent </a:t>
            </a:r>
            <a:r>
              <a:rPr kumimoji="0" sz="1200" b="0" i="0" strike="noStrike" kern="1200" cap="none" spc="-5" normalizeH="0" baseline="0" noProof="0" dirty="0">
                <a:ln>
                  <a:noFill/>
                </a:ln>
                <a:solidFill>
                  <a:prstClr val="black"/>
                </a:solidFill>
                <a:effectLst/>
                <a:uLnTx/>
                <a:uFillTx/>
                <a:latin typeface="Calibri"/>
                <a:ea typeface="+mn-ea"/>
                <a:cs typeface="Calibri"/>
              </a:rPr>
              <a:t>must specify </a:t>
            </a:r>
            <a:r>
              <a:rPr kumimoji="0" sz="1200" b="0" i="0" strike="noStrike" kern="1200" cap="none" spc="0" normalizeH="0" baseline="0" noProof="0" dirty="0">
                <a:ln>
                  <a:noFill/>
                </a:ln>
                <a:solidFill>
                  <a:prstClr val="black"/>
                </a:solidFill>
                <a:effectLst/>
                <a:uLnTx/>
                <a:uFillTx/>
                <a:latin typeface="Calibri"/>
                <a:ea typeface="+mn-ea"/>
                <a:cs typeface="Calibri"/>
              </a:rPr>
              <a:t>in the </a:t>
            </a:r>
            <a:r>
              <a:rPr kumimoji="0" sz="1200" b="0" i="0" strike="noStrike" kern="1200" cap="none" spc="-10" normalizeH="0" baseline="0" noProof="0" dirty="0">
                <a:ln>
                  <a:noFill/>
                </a:ln>
                <a:solidFill>
                  <a:prstClr val="black"/>
                </a:solidFill>
                <a:effectLst/>
                <a:uLnTx/>
                <a:uFillTx/>
                <a:latin typeface="Calibri"/>
                <a:ea typeface="+mn-ea"/>
                <a:cs typeface="Calibri"/>
              </a:rPr>
              <a:t>proposal </a:t>
            </a:r>
            <a:r>
              <a:rPr kumimoji="0" sz="1200" b="0" i="0" strike="noStrike" kern="1200" cap="none" spc="-5" normalizeH="0" baseline="0" noProof="0" dirty="0">
                <a:ln>
                  <a:noFill/>
                </a:ln>
                <a:solidFill>
                  <a:prstClr val="black"/>
                </a:solidFill>
                <a:effectLst/>
                <a:uLnTx/>
                <a:uFillTx/>
                <a:latin typeface="Calibri"/>
                <a:ea typeface="+mn-ea"/>
                <a:cs typeface="Calibri"/>
              </a:rPr>
              <a:t>document </a:t>
            </a:r>
            <a:r>
              <a:rPr kumimoji="0" sz="1200" b="0" i="0" strike="noStrike" kern="1200" cap="none" spc="0" normalizeH="0" baseline="0" noProof="0" dirty="0" smtClean="0">
                <a:ln>
                  <a:noFill/>
                </a:ln>
                <a:solidFill>
                  <a:prstClr val="black"/>
                </a:solidFill>
                <a:effectLst/>
                <a:uLnTx/>
                <a:uFillTx/>
                <a:latin typeface="Calibri"/>
                <a:ea typeface="+mn-ea"/>
                <a:cs typeface="Calibri"/>
              </a:rPr>
              <a:t>the</a:t>
            </a:r>
            <a:r>
              <a:rPr kumimoji="0" lang="en-US" sz="1200" b="0" i="0" strike="noStrike" kern="1200" cap="none" spc="0" normalizeH="0" baseline="0" noProof="0" dirty="0" smtClean="0">
                <a:ln>
                  <a:noFill/>
                </a:ln>
                <a:solidFill>
                  <a:prstClr val="black"/>
                </a:solidFill>
                <a:effectLst/>
                <a:uLnTx/>
                <a:uFillTx/>
                <a:latin typeface="Calibri"/>
                <a:ea typeface="+mn-ea"/>
                <a:cs typeface="Calibri"/>
              </a:rPr>
              <a:t> </a:t>
            </a:r>
            <a:r>
              <a:rPr kumimoji="0" sz="1200" b="0" i="0" strike="noStrike" kern="1200" cap="none" spc="-5" normalizeH="0" baseline="0" noProof="0" dirty="0" smtClean="0">
                <a:ln>
                  <a:noFill/>
                </a:ln>
                <a:solidFill>
                  <a:prstClr val="black"/>
                </a:solidFill>
                <a:effectLst/>
                <a:uLnTx/>
                <a:uFillTx/>
                <a:latin typeface="Calibri"/>
                <a:ea typeface="+mn-ea"/>
                <a:cs typeface="Calibri"/>
              </a:rPr>
              <a:t>name</a:t>
            </a:r>
            <a:r>
              <a:rPr kumimoji="0" sz="1200" b="0" i="0" strike="noStrike" kern="1200" cap="none" spc="-5" normalizeH="0" baseline="0" noProof="0" dirty="0">
                <a:ln>
                  <a:noFill/>
                </a:ln>
                <a:solidFill>
                  <a:prstClr val="black"/>
                </a:solidFill>
                <a:effectLst/>
                <a:uLnTx/>
                <a:uFillTx/>
                <a:latin typeface="Calibri"/>
                <a:ea typeface="+mn-ea"/>
                <a:cs typeface="Calibri"/>
              </a:rPr>
              <a:t>, address, </a:t>
            </a:r>
            <a:r>
              <a:rPr kumimoji="0" sz="1200" b="0" i="0" strike="noStrike" kern="1200" cap="none" spc="-10" normalizeH="0" baseline="0" noProof="0" dirty="0">
                <a:ln>
                  <a:noFill/>
                </a:ln>
                <a:solidFill>
                  <a:prstClr val="black"/>
                </a:solidFill>
                <a:effectLst/>
                <a:uLnTx/>
                <a:uFillTx/>
                <a:latin typeface="Calibri"/>
                <a:ea typeface="+mn-ea"/>
                <a:cs typeface="Calibri"/>
              </a:rPr>
              <a:t>contact </a:t>
            </a:r>
            <a:r>
              <a:rPr kumimoji="0" sz="1200" b="0" i="0" strike="noStrike" kern="1200" cap="none" spc="-5" normalizeH="0" baseline="0" noProof="0" dirty="0">
                <a:ln>
                  <a:noFill/>
                </a:ln>
                <a:solidFill>
                  <a:prstClr val="black"/>
                </a:solidFill>
                <a:effectLst/>
                <a:uLnTx/>
                <a:uFillTx/>
                <a:latin typeface="Calibri"/>
                <a:ea typeface="+mn-ea"/>
                <a:cs typeface="Calibri"/>
              </a:rPr>
              <a:t>name, and </a:t>
            </a:r>
            <a:r>
              <a:rPr kumimoji="0" sz="1200" b="0" i="0" strike="noStrike" kern="1200" cap="none" spc="-10" normalizeH="0" baseline="0" noProof="0" dirty="0">
                <a:ln>
                  <a:noFill/>
                </a:ln>
                <a:solidFill>
                  <a:prstClr val="black"/>
                </a:solidFill>
                <a:effectLst/>
                <a:uLnTx/>
                <a:uFillTx/>
                <a:latin typeface="Calibri"/>
                <a:ea typeface="+mn-ea"/>
                <a:cs typeface="Calibri"/>
              </a:rPr>
              <a:t>references for proposed subcontractor(s) </a:t>
            </a:r>
            <a:r>
              <a:rPr kumimoji="0" sz="1200" b="0" i="0" strike="noStrike" kern="1200" cap="none" spc="0" normalizeH="0" baseline="0" noProof="0" dirty="0">
                <a:ln>
                  <a:noFill/>
                </a:ln>
                <a:solidFill>
                  <a:prstClr val="black"/>
                </a:solidFill>
                <a:effectLst/>
                <a:uLnTx/>
                <a:uFillTx/>
                <a:latin typeface="Calibri"/>
                <a:ea typeface="+mn-ea"/>
                <a:cs typeface="Calibri"/>
              </a:rPr>
              <a:t>with an </a:t>
            </a:r>
            <a:r>
              <a:rPr kumimoji="0" sz="1200" b="0" i="0" strike="noStrike" kern="1200" cap="none" spc="-5" normalizeH="0" baseline="0" noProof="0" dirty="0">
                <a:ln>
                  <a:noFill/>
                </a:ln>
                <a:solidFill>
                  <a:prstClr val="black"/>
                </a:solidFill>
                <a:effectLst/>
                <a:uLnTx/>
                <a:uFillTx/>
                <a:latin typeface="Calibri"/>
                <a:ea typeface="+mn-ea"/>
                <a:cs typeface="Calibri"/>
              </a:rPr>
              <a:t>explanation of </a:t>
            </a:r>
            <a:r>
              <a:rPr kumimoji="0" sz="1200" b="0" i="0" strike="noStrike" kern="1200" cap="none" spc="-10" normalizeH="0" baseline="0" noProof="0" dirty="0">
                <a:ln>
                  <a:noFill/>
                </a:ln>
                <a:solidFill>
                  <a:prstClr val="black"/>
                </a:solidFill>
                <a:effectLst/>
                <a:uLnTx/>
                <a:uFillTx/>
                <a:latin typeface="Calibri"/>
                <a:ea typeface="+mn-ea"/>
                <a:cs typeface="Calibri"/>
              </a:rPr>
              <a:t>subcontractor </a:t>
            </a:r>
            <a:r>
              <a:rPr kumimoji="0" sz="1200" b="0" i="0" strike="noStrike" kern="1200" cap="none" spc="-5" normalizeH="0" baseline="0" noProof="0" dirty="0">
                <a:ln>
                  <a:noFill/>
                </a:ln>
                <a:solidFill>
                  <a:prstClr val="black"/>
                </a:solidFill>
                <a:effectLst/>
                <a:uLnTx/>
                <a:uFillTx/>
                <a:latin typeface="Calibri"/>
                <a:ea typeface="+mn-ea"/>
                <a:cs typeface="Calibri"/>
              </a:rPr>
              <a:t>services </a:t>
            </a:r>
            <a:r>
              <a:rPr kumimoji="0" sz="1200" b="0" i="0" strike="noStrike" kern="1200" cap="none" spc="-10" normalizeH="0" baseline="0" noProof="0" dirty="0" smtClean="0">
                <a:ln>
                  <a:noFill/>
                </a:ln>
                <a:solidFill>
                  <a:prstClr val="black"/>
                </a:solidFill>
                <a:effectLst/>
                <a:uLnTx/>
                <a:uFillTx/>
                <a:latin typeface="Calibri"/>
                <a:ea typeface="+mn-ea"/>
                <a:cs typeface="Calibri"/>
              </a:rPr>
              <a:t>to</a:t>
            </a:r>
            <a:r>
              <a:rPr kumimoji="0" lang="en-US" sz="1200" b="0" i="0" strike="noStrike" kern="1200" cap="none" spc="-10" normalizeH="0" baseline="0" noProof="0" dirty="0" smtClean="0">
                <a:ln>
                  <a:noFill/>
                </a:ln>
                <a:solidFill>
                  <a:prstClr val="black"/>
                </a:solidFill>
                <a:effectLst/>
                <a:uLnTx/>
                <a:uFillTx/>
                <a:latin typeface="Calibri"/>
                <a:ea typeface="+mn-ea"/>
                <a:cs typeface="Calibri"/>
              </a:rPr>
              <a:t> </a:t>
            </a:r>
            <a:r>
              <a:rPr kumimoji="0" sz="1200" b="0" i="0" strike="noStrike" kern="1200" cap="none" spc="-5" normalizeH="0" baseline="0" noProof="0" dirty="0" smtClean="0">
                <a:ln>
                  <a:noFill/>
                </a:ln>
                <a:solidFill>
                  <a:prstClr val="black"/>
                </a:solidFill>
                <a:effectLst/>
                <a:uLnTx/>
                <a:uFillTx/>
                <a:latin typeface="Calibri"/>
                <a:ea typeface="+mn-ea"/>
                <a:cs typeface="Calibri"/>
              </a:rPr>
              <a:t>be </a:t>
            </a:r>
            <a:r>
              <a:rPr kumimoji="0" sz="1200" b="0" i="0" strike="noStrike" kern="1200" cap="none" spc="-5" normalizeH="0" baseline="0" noProof="0" dirty="0">
                <a:ln>
                  <a:noFill/>
                </a:ln>
                <a:solidFill>
                  <a:prstClr val="black"/>
                </a:solidFill>
                <a:effectLst/>
                <a:uLnTx/>
                <a:uFillTx/>
                <a:latin typeface="Calibri"/>
                <a:ea typeface="+mn-ea"/>
                <a:cs typeface="Calibri"/>
              </a:rPr>
              <a:t>performed. </a:t>
            </a:r>
            <a:r>
              <a:rPr kumimoji="0" sz="1200" b="0" i="0" strike="noStrike" kern="1200" cap="none" spc="-10" normalizeH="0" baseline="0" noProof="0" dirty="0">
                <a:ln>
                  <a:noFill/>
                </a:ln>
                <a:solidFill>
                  <a:prstClr val="black"/>
                </a:solidFill>
                <a:effectLst/>
                <a:uLnTx/>
                <a:uFillTx/>
                <a:latin typeface="Calibri"/>
                <a:ea typeface="+mn-ea"/>
                <a:cs typeface="Calibri"/>
              </a:rPr>
              <a:t>Subcontractors </a:t>
            </a:r>
            <a:r>
              <a:rPr kumimoji="0" sz="1200" b="0" i="0" strike="noStrike" kern="1200" cap="none" spc="-5" normalizeH="0" baseline="0" noProof="0" dirty="0">
                <a:ln>
                  <a:noFill/>
                </a:ln>
                <a:solidFill>
                  <a:prstClr val="black"/>
                </a:solidFill>
                <a:effectLst/>
                <a:uLnTx/>
                <a:uFillTx/>
                <a:latin typeface="Calibri"/>
                <a:ea typeface="+mn-ea"/>
                <a:cs typeface="Calibri"/>
              </a:rPr>
              <a:t>must be </a:t>
            </a:r>
            <a:r>
              <a:rPr kumimoji="0" sz="1200" b="0" i="0" strike="noStrike" kern="1200" cap="none" spc="-10" normalizeH="0" baseline="0" noProof="0" dirty="0">
                <a:ln>
                  <a:noFill/>
                </a:ln>
                <a:solidFill>
                  <a:prstClr val="black"/>
                </a:solidFill>
                <a:effectLst/>
                <a:uLnTx/>
                <a:uFillTx/>
                <a:latin typeface="Calibri"/>
                <a:ea typeface="+mn-ea"/>
                <a:cs typeface="Calibri"/>
              </a:rPr>
              <a:t>approved </a:t>
            </a:r>
            <a:r>
              <a:rPr kumimoji="0" sz="1200" b="0" i="0" strike="noStrike" kern="1200" cap="none" spc="0" normalizeH="0" baseline="0" noProof="0" dirty="0">
                <a:ln>
                  <a:noFill/>
                </a:ln>
                <a:solidFill>
                  <a:prstClr val="black"/>
                </a:solidFill>
                <a:effectLst/>
                <a:uLnTx/>
                <a:uFillTx/>
                <a:latin typeface="Calibri"/>
                <a:ea typeface="+mn-ea"/>
                <a:cs typeface="Calibri"/>
              </a:rPr>
              <a:t>in </a:t>
            </a:r>
            <a:r>
              <a:rPr kumimoji="0" sz="1200" b="0" i="0" strike="noStrike" kern="1200" cap="none" spc="-5" normalizeH="0" baseline="0" noProof="0" dirty="0">
                <a:ln>
                  <a:noFill/>
                </a:ln>
                <a:solidFill>
                  <a:prstClr val="black"/>
                </a:solidFill>
                <a:effectLst/>
                <a:uLnTx/>
                <a:uFillTx/>
                <a:latin typeface="Calibri"/>
                <a:ea typeface="+mn-ea"/>
                <a:cs typeface="Calibri"/>
              </a:rPr>
              <a:t>advance and </a:t>
            </a:r>
            <a:r>
              <a:rPr kumimoji="0" sz="1200" b="0" i="0" strike="noStrike" kern="1200" cap="none" spc="0" normalizeH="0" baseline="0" noProof="0" dirty="0">
                <a:ln>
                  <a:noFill/>
                </a:ln>
                <a:solidFill>
                  <a:prstClr val="black"/>
                </a:solidFill>
                <a:effectLst/>
                <a:uLnTx/>
                <a:uFillTx/>
                <a:latin typeface="Calibri"/>
                <a:ea typeface="+mn-ea"/>
                <a:cs typeface="Calibri"/>
              </a:rPr>
              <a:t>in </a:t>
            </a:r>
            <a:r>
              <a:rPr kumimoji="0" sz="1200" b="0" i="0" strike="noStrike" kern="1200" cap="none" spc="-5" normalizeH="0" baseline="0" noProof="0" dirty="0">
                <a:ln>
                  <a:noFill/>
                </a:ln>
                <a:solidFill>
                  <a:prstClr val="black"/>
                </a:solidFill>
                <a:effectLst/>
                <a:uLnTx/>
                <a:uFillTx/>
                <a:latin typeface="Calibri"/>
                <a:ea typeface="+mn-ea"/>
                <a:cs typeface="Calibri"/>
              </a:rPr>
              <a:t>writing by </a:t>
            </a:r>
            <a:r>
              <a:rPr kumimoji="0" sz="1200" b="0" i="0" strike="noStrike" kern="1200" cap="none" spc="0" normalizeH="0" baseline="0" noProof="0" dirty="0">
                <a:ln>
                  <a:noFill/>
                </a:ln>
                <a:solidFill>
                  <a:prstClr val="black"/>
                </a:solidFill>
                <a:effectLst/>
                <a:uLnTx/>
                <a:uFillTx/>
                <a:latin typeface="Calibri"/>
                <a:ea typeface="+mn-ea"/>
                <a:cs typeface="Calibri"/>
              </a:rPr>
              <a:t>the</a:t>
            </a:r>
            <a:r>
              <a:rPr kumimoji="0" sz="1200" b="0" i="0" strike="noStrike" kern="1200" cap="none" spc="-35" normalizeH="0" baseline="0" noProof="0" dirty="0">
                <a:ln>
                  <a:noFill/>
                </a:ln>
                <a:solidFill>
                  <a:prstClr val="black"/>
                </a:solidFill>
                <a:effectLst/>
                <a:uLnTx/>
                <a:uFillTx/>
                <a:latin typeface="Calibri"/>
                <a:ea typeface="+mn-ea"/>
                <a:cs typeface="Calibri"/>
              </a:rPr>
              <a:t> </a:t>
            </a:r>
            <a:r>
              <a:rPr kumimoji="0" lang="en-US" sz="1200" b="0" i="0" strike="noStrike" kern="1200" cap="none" spc="-10" normalizeH="0" baseline="0" noProof="0" dirty="0" smtClean="0">
                <a:ln>
                  <a:noFill/>
                </a:ln>
                <a:solidFill>
                  <a:prstClr val="black"/>
                </a:solidFill>
                <a:effectLst/>
                <a:uLnTx/>
                <a:uFillTx/>
                <a:latin typeface="Calibri"/>
                <a:ea typeface="+mn-ea"/>
                <a:cs typeface="Calibri"/>
              </a:rPr>
              <a:t>state</a:t>
            </a:r>
            <a:r>
              <a:rPr kumimoji="0" sz="1200" b="0" i="0" strike="noStrike" kern="1200" cap="none" spc="-10" normalizeH="0" baseline="0" noProof="0" dirty="0" smtClean="0">
                <a:ln>
                  <a:noFill/>
                </a:ln>
                <a:solidFill>
                  <a:prstClr val="black"/>
                </a:solidFill>
                <a:effectLst/>
                <a:uLnTx/>
                <a:uFillTx/>
                <a:latin typeface="Calibri"/>
                <a:ea typeface="+mn-ea"/>
                <a:cs typeface="Calibri"/>
              </a:rPr>
              <a:t>.</a:t>
            </a:r>
            <a:endParaRPr kumimoji="0" sz="1200" b="0" i="0" strike="noStrike" kern="1200" cap="none" spc="0" normalizeH="0" baseline="0" noProof="0" dirty="0">
              <a:ln>
                <a:noFill/>
              </a:ln>
              <a:solidFill>
                <a:prstClr val="black"/>
              </a:solidFill>
              <a:effectLst/>
              <a:uLnTx/>
              <a:uFillTx/>
              <a:latin typeface="Calibri"/>
              <a:ea typeface="+mn-ea"/>
              <a:cs typeface="Calibri"/>
            </a:endParaRPr>
          </a:p>
          <a:p>
            <a:pPr marL="346075" marR="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0" normalizeH="0" baseline="0" noProof="0" dirty="0">
                <a:ln>
                  <a:noFill/>
                </a:ln>
                <a:solidFill>
                  <a:prstClr val="black"/>
                </a:solidFill>
                <a:effectLst/>
                <a:uLnTx/>
                <a:uFillTx/>
                <a:latin typeface="Calibri"/>
                <a:ea typeface="+mn-ea"/>
                <a:cs typeface="Calibri"/>
              </a:rPr>
              <a:t>All </a:t>
            </a:r>
            <a:r>
              <a:rPr kumimoji="0" sz="1200" b="0" i="0" strike="noStrike" kern="1200" cap="none" spc="-10" normalizeH="0" baseline="0" noProof="0" dirty="0">
                <a:ln>
                  <a:noFill/>
                </a:ln>
                <a:solidFill>
                  <a:prstClr val="black"/>
                </a:solidFill>
                <a:effectLst/>
                <a:uLnTx/>
                <a:uFillTx/>
                <a:latin typeface="Calibri"/>
                <a:ea typeface="+mn-ea"/>
                <a:cs typeface="Calibri"/>
              </a:rPr>
              <a:t>payments for </a:t>
            </a:r>
            <a:r>
              <a:rPr kumimoji="0" sz="1200" b="0" i="0" strike="noStrike" kern="1200" cap="none" spc="-5" normalizeH="0" baseline="0" noProof="0" dirty="0">
                <a:ln>
                  <a:noFill/>
                </a:ln>
                <a:solidFill>
                  <a:prstClr val="black"/>
                </a:solidFill>
                <a:effectLst/>
                <a:uLnTx/>
                <a:uFillTx/>
                <a:latin typeface="Calibri"/>
                <a:ea typeface="+mn-ea"/>
                <a:cs typeface="Calibri"/>
              </a:rPr>
              <a:t>Products or </a:t>
            </a:r>
            <a:r>
              <a:rPr kumimoji="0" sz="1200" b="0" i="0" strike="noStrike" kern="1200" cap="none" spc="0" normalizeH="0" baseline="0" noProof="0" dirty="0">
                <a:ln>
                  <a:noFill/>
                </a:ln>
                <a:solidFill>
                  <a:prstClr val="black"/>
                </a:solidFill>
                <a:effectLst/>
                <a:uLnTx/>
                <a:uFillTx/>
                <a:latin typeface="Calibri"/>
                <a:ea typeface="+mn-ea"/>
                <a:cs typeface="Calibri"/>
              </a:rPr>
              <a:t>Services </a:t>
            </a:r>
            <a:r>
              <a:rPr kumimoji="0" sz="1200" b="0" i="0" strike="noStrike" kern="1200" cap="none" spc="-5" normalizeH="0" baseline="0" noProof="0" dirty="0">
                <a:ln>
                  <a:noFill/>
                </a:ln>
                <a:solidFill>
                  <a:prstClr val="black"/>
                </a:solidFill>
                <a:effectLst/>
                <a:uLnTx/>
                <a:uFillTx/>
                <a:latin typeface="Calibri"/>
                <a:ea typeface="+mn-ea"/>
                <a:cs typeface="Calibri"/>
              </a:rPr>
              <a:t>shall be </a:t>
            </a:r>
            <a:r>
              <a:rPr kumimoji="0" sz="1200" b="0" i="0" strike="noStrike" kern="1200" cap="none" spc="0" normalizeH="0" baseline="0" noProof="0" dirty="0">
                <a:ln>
                  <a:noFill/>
                </a:ln>
                <a:solidFill>
                  <a:prstClr val="black"/>
                </a:solidFill>
                <a:effectLst/>
                <a:uLnTx/>
                <a:uFillTx/>
                <a:latin typeface="Calibri"/>
                <a:ea typeface="+mn-ea"/>
                <a:cs typeface="Calibri"/>
              </a:rPr>
              <a:t>made </a:t>
            </a:r>
            <a:r>
              <a:rPr kumimoji="0" sz="1200" b="0" i="0" strike="noStrike" kern="1200" cap="none" spc="-5" normalizeH="0" baseline="0" noProof="0" dirty="0">
                <a:ln>
                  <a:noFill/>
                </a:ln>
                <a:solidFill>
                  <a:prstClr val="black"/>
                </a:solidFill>
                <a:effectLst/>
                <a:uLnTx/>
                <a:uFillTx/>
                <a:latin typeface="Calibri"/>
                <a:ea typeface="+mn-ea"/>
                <a:cs typeface="Calibri"/>
              </a:rPr>
              <a:t>directly </a:t>
            </a:r>
            <a:r>
              <a:rPr kumimoji="0" sz="1200" b="0" i="0" strike="noStrike" kern="1200" cap="none" spc="-10" normalizeH="0" baseline="0" noProof="0" dirty="0">
                <a:ln>
                  <a:noFill/>
                </a:ln>
                <a:solidFill>
                  <a:prstClr val="black"/>
                </a:solidFill>
                <a:effectLst/>
                <a:uLnTx/>
                <a:uFillTx/>
                <a:latin typeface="Calibri"/>
                <a:ea typeface="+mn-ea"/>
                <a:cs typeface="Calibri"/>
              </a:rPr>
              <a:t>to </a:t>
            </a:r>
            <a:r>
              <a:rPr kumimoji="0" sz="1200" b="0" i="0" strike="noStrike" kern="1200" cap="none" spc="-5" normalizeH="0" baseline="0" noProof="0" dirty="0">
                <a:ln>
                  <a:noFill/>
                </a:ln>
                <a:solidFill>
                  <a:prstClr val="black"/>
                </a:solidFill>
                <a:effectLst/>
                <a:uLnTx/>
                <a:uFillTx/>
                <a:latin typeface="Calibri"/>
                <a:ea typeface="+mn-ea"/>
                <a:cs typeface="Calibri"/>
              </a:rPr>
              <a:t>the</a:t>
            </a:r>
            <a:r>
              <a:rPr kumimoji="0" sz="1200" b="0" i="0" strike="noStrike" kern="1200" cap="none" spc="35" normalizeH="0" baseline="0" noProof="0" dirty="0">
                <a:ln>
                  <a:noFill/>
                </a:ln>
                <a:solidFill>
                  <a:prstClr val="black"/>
                </a:solidFill>
                <a:effectLst/>
                <a:uLnTx/>
                <a:uFillTx/>
                <a:latin typeface="Calibri"/>
                <a:ea typeface="+mn-ea"/>
                <a:cs typeface="Calibri"/>
              </a:rPr>
              <a:t> </a:t>
            </a:r>
            <a:r>
              <a:rPr kumimoji="0" lang="en-US" sz="1200" b="0" i="0" strike="noStrike" kern="1200" cap="none" spc="-20" normalizeH="0" baseline="0" noProof="0" dirty="0" smtClean="0">
                <a:ln>
                  <a:noFill/>
                </a:ln>
                <a:solidFill>
                  <a:prstClr val="black"/>
                </a:solidFill>
                <a:effectLst/>
                <a:uLnTx/>
                <a:uFillTx/>
                <a:latin typeface="Calibri"/>
                <a:ea typeface="+mn-ea"/>
                <a:cs typeface="Calibri"/>
              </a:rPr>
              <a:t>bidder</a:t>
            </a:r>
            <a:r>
              <a:rPr kumimoji="0" sz="1200" b="0" i="0" strike="noStrike" kern="1200" cap="none" spc="-20" normalizeH="0" baseline="0" noProof="0" dirty="0" smtClean="0">
                <a:ln>
                  <a:noFill/>
                </a:ln>
                <a:solidFill>
                  <a:prstClr val="black"/>
                </a:solidFill>
                <a:effectLst/>
                <a:uLnTx/>
                <a:uFillTx/>
                <a:latin typeface="Calibri"/>
                <a:ea typeface="+mn-ea"/>
                <a:cs typeface="Calibri"/>
              </a:rPr>
              <a:t>.</a:t>
            </a:r>
            <a:endParaRPr kumimoji="0" sz="1200" b="0" i="0" strike="noStrike" kern="1200" cap="none" spc="0" normalizeH="0" baseline="0" noProof="0" dirty="0">
              <a:ln>
                <a:noFill/>
              </a:ln>
              <a:solidFill>
                <a:prstClr val="black"/>
              </a:solidFill>
              <a:effectLst/>
              <a:uLnTx/>
              <a:uFillTx/>
              <a:latin typeface="Calibri"/>
              <a:ea typeface="+mn-ea"/>
              <a:cs typeface="Calibri"/>
            </a:endParaRPr>
          </a:p>
          <a:p>
            <a:pPr marL="346075" marR="9525"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0" normalizeH="0" baseline="0" noProof="0" dirty="0">
                <a:ln>
                  <a:noFill/>
                </a:ln>
                <a:solidFill>
                  <a:prstClr val="black"/>
                </a:solidFill>
                <a:effectLst/>
                <a:uLnTx/>
                <a:uFillTx/>
                <a:latin typeface="Calibri"/>
                <a:ea typeface="+mn-ea"/>
                <a:cs typeface="Calibri"/>
              </a:rPr>
              <a:t>All </a:t>
            </a:r>
            <a:r>
              <a:rPr kumimoji="0" sz="1200" b="0" i="0" strike="noStrike" kern="1200" cap="none" spc="-10" normalizeH="0" baseline="0" noProof="0" dirty="0">
                <a:ln>
                  <a:noFill/>
                </a:ln>
                <a:solidFill>
                  <a:prstClr val="black"/>
                </a:solidFill>
                <a:effectLst/>
                <a:uLnTx/>
                <a:uFillTx/>
                <a:latin typeface="Calibri"/>
                <a:ea typeface="+mn-ea"/>
                <a:cs typeface="Calibri"/>
              </a:rPr>
              <a:t>sub-contractor </a:t>
            </a:r>
            <a:r>
              <a:rPr kumimoji="0" sz="1200" b="0" i="0" strike="noStrike" kern="1200" cap="none" spc="-5" normalizeH="0" baseline="0" noProof="0" dirty="0">
                <a:ln>
                  <a:noFill/>
                </a:ln>
                <a:solidFill>
                  <a:prstClr val="black"/>
                </a:solidFill>
                <a:effectLst/>
                <a:uLnTx/>
                <a:uFillTx/>
                <a:latin typeface="Calibri"/>
                <a:ea typeface="+mn-ea"/>
                <a:cs typeface="Calibri"/>
              </a:rPr>
              <a:t>changes after </a:t>
            </a:r>
            <a:r>
              <a:rPr kumimoji="0" sz="1200" b="0" i="0" strike="noStrike" kern="1200" cap="none" spc="-10" normalizeH="0" baseline="0" noProof="0" dirty="0">
                <a:ln>
                  <a:noFill/>
                </a:ln>
                <a:solidFill>
                  <a:prstClr val="black"/>
                </a:solidFill>
                <a:effectLst/>
                <a:uLnTx/>
                <a:uFillTx/>
                <a:latin typeface="Calibri"/>
                <a:ea typeface="+mn-ea"/>
                <a:cs typeface="Calibri"/>
              </a:rPr>
              <a:t>award, </a:t>
            </a:r>
            <a:r>
              <a:rPr kumimoji="0" sz="1200" b="0" i="0" strike="noStrike" kern="1200" cap="none" spc="-5" normalizeH="0" baseline="0" noProof="0" dirty="0">
                <a:ln>
                  <a:noFill/>
                </a:ln>
                <a:solidFill>
                  <a:prstClr val="black"/>
                </a:solidFill>
                <a:effectLst/>
                <a:uLnTx/>
                <a:uFillTx/>
                <a:latin typeface="Calibri"/>
                <a:ea typeface="+mn-ea"/>
                <a:cs typeface="Calibri"/>
              </a:rPr>
              <a:t>including changes of the actual employees performing services on this </a:t>
            </a:r>
            <a:r>
              <a:rPr kumimoji="0" sz="1200" b="0" i="0" strike="noStrike" kern="1200" cap="none" spc="-10" normalizeH="0" baseline="0" noProof="0" dirty="0">
                <a:ln>
                  <a:noFill/>
                </a:ln>
                <a:solidFill>
                  <a:prstClr val="black"/>
                </a:solidFill>
                <a:effectLst/>
                <a:uLnTx/>
                <a:uFillTx/>
                <a:latin typeface="Calibri"/>
                <a:ea typeface="+mn-ea"/>
                <a:cs typeface="Calibri"/>
              </a:rPr>
              <a:t>contract, </a:t>
            </a:r>
            <a:r>
              <a:rPr kumimoji="0" sz="1200" b="0" i="0" strike="noStrike" kern="1200" cap="none" spc="-10" normalizeH="0" baseline="0" noProof="0" dirty="0" smtClean="0">
                <a:ln>
                  <a:noFill/>
                </a:ln>
                <a:solidFill>
                  <a:prstClr val="black"/>
                </a:solidFill>
                <a:effectLst/>
                <a:uLnTx/>
                <a:uFillTx/>
                <a:latin typeface="Calibri"/>
                <a:ea typeface="+mn-ea"/>
                <a:cs typeface="Calibri"/>
              </a:rPr>
              <a:t>are</a:t>
            </a:r>
            <a:r>
              <a:rPr kumimoji="0" lang="en-US" sz="1200" b="0" i="0" strike="noStrike" kern="1200" cap="none" spc="-10" normalizeH="0" baseline="0" noProof="0" dirty="0" smtClean="0">
                <a:ln>
                  <a:noFill/>
                </a:ln>
                <a:solidFill>
                  <a:prstClr val="black"/>
                </a:solidFill>
                <a:effectLst/>
                <a:uLnTx/>
                <a:uFillTx/>
                <a:latin typeface="Calibri"/>
                <a:ea typeface="+mn-ea"/>
                <a:cs typeface="Calibri"/>
              </a:rPr>
              <a:t> </a:t>
            </a:r>
            <a:r>
              <a:rPr kumimoji="0" sz="1200" b="0" i="0" strike="noStrike" kern="1200" cap="none" spc="-5" normalizeH="0" baseline="0" noProof="0" dirty="0" smtClean="0">
                <a:ln>
                  <a:noFill/>
                </a:ln>
                <a:solidFill>
                  <a:prstClr val="black"/>
                </a:solidFill>
                <a:effectLst/>
                <a:uLnTx/>
                <a:uFillTx/>
                <a:latin typeface="Calibri"/>
                <a:ea typeface="+mn-ea"/>
                <a:cs typeface="Calibri"/>
              </a:rPr>
              <a:t>subject </a:t>
            </a:r>
            <a:r>
              <a:rPr kumimoji="0" sz="1200" b="0" i="0" strike="noStrike" kern="1200" cap="none" spc="-10" normalizeH="0" baseline="0" noProof="0" dirty="0">
                <a:ln>
                  <a:noFill/>
                </a:ln>
                <a:solidFill>
                  <a:prstClr val="black"/>
                </a:solidFill>
                <a:effectLst/>
                <a:uLnTx/>
                <a:uFillTx/>
                <a:latin typeface="Calibri"/>
                <a:ea typeface="+mn-ea"/>
                <a:cs typeface="Calibri"/>
              </a:rPr>
              <a:t>to approval </a:t>
            </a:r>
            <a:r>
              <a:rPr kumimoji="0" sz="1200" b="0" i="0" strike="noStrike" kern="1200" cap="none" spc="0" normalizeH="0" baseline="0" noProof="0" dirty="0">
                <a:ln>
                  <a:noFill/>
                </a:ln>
                <a:solidFill>
                  <a:prstClr val="black"/>
                </a:solidFill>
                <a:effectLst/>
                <a:uLnTx/>
                <a:uFillTx/>
                <a:latin typeface="Calibri"/>
                <a:ea typeface="+mn-ea"/>
                <a:cs typeface="Calibri"/>
              </a:rPr>
              <a:t>in </a:t>
            </a:r>
            <a:r>
              <a:rPr kumimoji="0" sz="1200" b="0" i="0" strike="noStrike" kern="1200" cap="none" spc="-5" normalizeH="0" baseline="0" noProof="0" dirty="0">
                <a:ln>
                  <a:noFill/>
                </a:ln>
                <a:solidFill>
                  <a:prstClr val="black"/>
                </a:solidFill>
                <a:effectLst/>
                <a:uLnTx/>
                <a:uFillTx/>
                <a:latin typeface="Calibri"/>
                <a:ea typeface="+mn-ea"/>
                <a:cs typeface="Calibri"/>
              </a:rPr>
              <a:t>advance by </a:t>
            </a:r>
            <a:r>
              <a:rPr kumimoji="0" sz="1200" b="0" i="0" strike="noStrike" kern="1200" cap="none" spc="0" normalizeH="0" baseline="0" noProof="0" dirty="0">
                <a:ln>
                  <a:noFill/>
                </a:ln>
                <a:solidFill>
                  <a:prstClr val="black"/>
                </a:solidFill>
                <a:effectLst/>
                <a:uLnTx/>
                <a:uFillTx/>
                <a:latin typeface="Calibri"/>
                <a:ea typeface="+mn-ea"/>
                <a:cs typeface="Calibri"/>
              </a:rPr>
              <a:t>the </a:t>
            </a:r>
            <a:r>
              <a:rPr kumimoji="0" lang="en-US" sz="1200" b="0" i="0" strike="noStrike" kern="1200" cap="none" spc="-10" normalizeH="0" baseline="0" noProof="0" dirty="0" smtClean="0">
                <a:ln>
                  <a:noFill/>
                </a:ln>
                <a:solidFill>
                  <a:prstClr val="black"/>
                </a:solidFill>
                <a:effectLst/>
                <a:uLnTx/>
                <a:uFillTx/>
                <a:latin typeface="Calibri"/>
                <a:ea typeface="+mn-ea"/>
                <a:cs typeface="Calibri"/>
              </a:rPr>
              <a:t>state</a:t>
            </a:r>
            <a:r>
              <a:rPr kumimoji="0" sz="1200" b="0" i="0" strike="noStrike" kern="1200" cap="none" spc="-10" normalizeH="0" baseline="0" noProof="0" dirty="0" smtClean="0">
                <a:ln>
                  <a:noFill/>
                </a:ln>
                <a:solidFill>
                  <a:prstClr val="black"/>
                </a:solidFill>
                <a:effectLst/>
                <a:uLnTx/>
                <a:uFillTx/>
                <a:latin typeface="Calibri"/>
                <a:ea typeface="+mn-ea"/>
                <a:cs typeface="Calibri"/>
              </a:rPr>
              <a:t>. </a:t>
            </a:r>
            <a:r>
              <a:rPr kumimoji="0" sz="1200" b="0" i="0" strike="noStrike" kern="1200" cap="none" spc="-5" normalizeH="0" baseline="0" noProof="0" dirty="0">
                <a:ln>
                  <a:noFill/>
                </a:ln>
                <a:solidFill>
                  <a:prstClr val="black"/>
                </a:solidFill>
                <a:effectLst/>
                <a:uLnTx/>
                <a:uFillTx/>
                <a:latin typeface="Calibri"/>
                <a:ea typeface="+mn-ea"/>
                <a:cs typeface="Calibri"/>
              </a:rPr>
              <a:t>No </a:t>
            </a:r>
            <a:r>
              <a:rPr kumimoji="0" sz="1200" b="0" i="0" strike="noStrike" kern="1200" cap="none" spc="-10" normalizeH="0" baseline="0" noProof="0" dirty="0">
                <a:ln>
                  <a:noFill/>
                </a:ln>
                <a:solidFill>
                  <a:prstClr val="black"/>
                </a:solidFill>
                <a:effectLst/>
                <a:uLnTx/>
                <a:uFillTx/>
                <a:latin typeface="Calibri"/>
                <a:ea typeface="+mn-ea"/>
                <a:cs typeface="Calibri"/>
              </a:rPr>
              <a:t>payments </a:t>
            </a:r>
            <a:r>
              <a:rPr kumimoji="0" sz="1200" b="0" i="0" strike="noStrike" kern="1200" cap="none" spc="0" normalizeH="0" baseline="0" noProof="0" dirty="0">
                <a:ln>
                  <a:noFill/>
                </a:ln>
                <a:solidFill>
                  <a:prstClr val="black"/>
                </a:solidFill>
                <a:effectLst/>
                <a:uLnTx/>
                <a:uFillTx/>
                <a:latin typeface="Calibri"/>
                <a:ea typeface="+mn-ea"/>
                <a:cs typeface="Calibri"/>
              </a:rPr>
              <a:t>will </a:t>
            </a:r>
            <a:r>
              <a:rPr kumimoji="0" sz="1200" b="0" i="0" strike="noStrike" kern="1200" cap="none" spc="-5" normalizeH="0" baseline="0" noProof="0" dirty="0">
                <a:ln>
                  <a:noFill/>
                </a:ln>
                <a:solidFill>
                  <a:prstClr val="black"/>
                </a:solidFill>
                <a:effectLst/>
                <a:uLnTx/>
                <a:uFillTx/>
                <a:latin typeface="Calibri"/>
                <a:ea typeface="+mn-ea"/>
                <a:cs typeface="Calibri"/>
              </a:rPr>
              <a:t>be made </a:t>
            </a:r>
            <a:r>
              <a:rPr kumimoji="0" sz="1200" b="0" i="0" strike="noStrike" kern="1200" cap="none" spc="-10" normalizeH="0" baseline="0" noProof="0" dirty="0">
                <a:ln>
                  <a:noFill/>
                </a:ln>
                <a:solidFill>
                  <a:prstClr val="black"/>
                </a:solidFill>
                <a:effectLst/>
                <a:uLnTx/>
                <a:uFillTx/>
                <a:latin typeface="Calibri"/>
                <a:ea typeface="+mn-ea"/>
                <a:cs typeface="Calibri"/>
              </a:rPr>
              <a:t>to </a:t>
            </a:r>
            <a:r>
              <a:rPr kumimoji="0" sz="1200" b="0" i="0" strike="noStrike" kern="1200" cap="none" spc="0" normalizeH="0" baseline="0" noProof="0" dirty="0">
                <a:ln>
                  <a:noFill/>
                </a:ln>
                <a:solidFill>
                  <a:prstClr val="black"/>
                </a:solidFill>
                <a:effectLst/>
                <a:uLnTx/>
                <a:uFillTx/>
                <a:latin typeface="Calibri"/>
                <a:ea typeface="+mn-ea"/>
                <a:cs typeface="Calibri"/>
              </a:rPr>
              <a:t>the </a:t>
            </a:r>
            <a:r>
              <a:rPr kumimoji="0" lang="en-US" sz="1200" b="0" i="0" strike="noStrike" kern="1200" cap="none" spc="-5" normalizeH="0" baseline="0" noProof="0" dirty="0" smtClean="0">
                <a:ln>
                  <a:noFill/>
                </a:ln>
                <a:solidFill>
                  <a:prstClr val="black"/>
                </a:solidFill>
                <a:effectLst/>
                <a:uLnTx/>
                <a:uFillTx/>
                <a:latin typeface="Calibri"/>
                <a:ea typeface="+mn-ea"/>
                <a:cs typeface="Calibri"/>
              </a:rPr>
              <a:t>bidder</a:t>
            </a:r>
            <a:r>
              <a:rPr kumimoji="0" sz="1200" b="0" i="0" strike="noStrike" kern="1200" cap="none" spc="-5" normalizeH="0" baseline="0" noProof="0" dirty="0" smtClean="0">
                <a:ln>
                  <a:noFill/>
                </a:ln>
                <a:solidFill>
                  <a:prstClr val="black"/>
                </a:solidFill>
                <a:effectLst/>
                <a:uLnTx/>
                <a:uFillTx/>
                <a:latin typeface="Calibri"/>
                <a:ea typeface="+mn-ea"/>
                <a:cs typeface="Calibri"/>
              </a:rPr>
              <a:t> </a:t>
            </a:r>
            <a:r>
              <a:rPr kumimoji="0" sz="1200" b="0" i="0" strike="noStrike" kern="1200" cap="none" spc="-10" normalizeH="0" baseline="0" noProof="0" dirty="0">
                <a:ln>
                  <a:noFill/>
                </a:ln>
                <a:solidFill>
                  <a:prstClr val="black"/>
                </a:solidFill>
                <a:effectLst/>
                <a:uLnTx/>
                <a:uFillTx/>
                <a:latin typeface="Calibri"/>
                <a:ea typeface="+mn-ea"/>
                <a:cs typeface="Calibri"/>
              </a:rPr>
              <a:t>for </a:t>
            </a:r>
            <a:r>
              <a:rPr kumimoji="0" sz="1200" b="0" i="0" strike="noStrike" kern="1200" cap="none" spc="-5" normalizeH="0" baseline="0" noProof="0" dirty="0">
                <a:ln>
                  <a:noFill/>
                </a:ln>
                <a:solidFill>
                  <a:prstClr val="black"/>
                </a:solidFill>
                <a:effectLst/>
                <a:uLnTx/>
                <a:uFillTx/>
                <a:latin typeface="Calibri"/>
                <a:ea typeface="+mn-ea"/>
                <a:cs typeface="Calibri"/>
              </a:rPr>
              <a:t>services performed </a:t>
            </a:r>
            <a:r>
              <a:rPr kumimoji="0" sz="1200" b="0" i="0" strike="noStrike" kern="1200" cap="none" spc="-10" normalizeH="0" baseline="0" noProof="0" dirty="0">
                <a:ln>
                  <a:noFill/>
                </a:ln>
                <a:solidFill>
                  <a:prstClr val="black"/>
                </a:solidFill>
                <a:effectLst/>
                <a:uLnTx/>
                <a:uFillTx/>
                <a:latin typeface="Calibri"/>
                <a:ea typeface="+mn-ea"/>
                <a:cs typeface="Calibri"/>
              </a:rPr>
              <a:t>pursuant to </a:t>
            </a:r>
            <a:r>
              <a:rPr kumimoji="0" sz="1200" b="0" i="0" strike="noStrike" kern="1200" cap="none" spc="0" normalizeH="0" baseline="0" noProof="0" dirty="0" smtClean="0">
                <a:ln>
                  <a:noFill/>
                </a:ln>
                <a:solidFill>
                  <a:prstClr val="black"/>
                </a:solidFill>
                <a:effectLst/>
                <a:uLnTx/>
                <a:uFillTx/>
                <a:latin typeface="Calibri"/>
                <a:ea typeface="+mn-ea"/>
                <a:cs typeface="Calibri"/>
              </a:rPr>
              <a:t>this</a:t>
            </a:r>
            <a:r>
              <a:rPr kumimoji="0" lang="en-US" sz="1200" b="0" i="0" strike="noStrike" kern="1200" cap="none" spc="0" normalizeH="0" baseline="0" noProof="0" dirty="0" smtClean="0">
                <a:ln>
                  <a:noFill/>
                </a:ln>
                <a:solidFill>
                  <a:prstClr val="black"/>
                </a:solidFill>
                <a:effectLst/>
                <a:uLnTx/>
                <a:uFillTx/>
                <a:latin typeface="Calibri"/>
                <a:ea typeface="+mn-ea"/>
                <a:cs typeface="Calibri"/>
              </a:rPr>
              <a:t> </a:t>
            </a:r>
            <a:r>
              <a:rPr kumimoji="0" lang="en-US" sz="1200" b="0" i="0" strike="noStrike" kern="1200" cap="none" spc="-10" normalizeH="0" baseline="0" noProof="0" dirty="0" smtClean="0">
                <a:ln>
                  <a:noFill/>
                </a:ln>
                <a:solidFill>
                  <a:prstClr val="black"/>
                </a:solidFill>
                <a:effectLst/>
                <a:uLnTx/>
                <a:uFillTx/>
                <a:latin typeface="Calibri"/>
                <a:ea typeface="+mn-ea"/>
                <a:cs typeface="Calibri"/>
              </a:rPr>
              <a:t>contract</a:t>
            </a:r>
            <a:r>
              <a:rPr kumimoji="0" sz="1200" b="0" i="0" strike="noStrike" kern="1200" cap="none" spc="-10" normalizeH="0" baseline="0" noProof="0" dirty="0" smtClean="0">
                <a:ln>
                  <a:noFill/>
                </a:ln>
                <a:solidFill>
                  <a:prstClr val="black"/>
                </a:solidFill>
                <a:effectLst/>
                <a:uLnTx/>
                <a:uFillTx/>
                <a:latin typeface="Calibri"/>
                <a:ea typeface="+mn-ea"/>
                <a:cs typeface="Calibri"/>
              </a:rPr>
              <a:t> </a:t>
            </a:r>
            <a:r>
              <a:rPr kumimoji="0" sz="1200" b="0" i="0" strike="noStrike" kern="1200" cap="none" spc="-5" normalizeH="0" baseline="0" noProof="0" dirty="0">
                <a:ln>
                  <a:noFill/>
                </a:ln>
                <a:solidFill>
                  <a:prstClr val="black"/>
                </a:solidFill>
                <a:effectLst/>
                <a:uLnTx/>
                <a:uFillTx/>
                <a:latin typeface="Calibri"/>
                <a:ea typeface="+mn-ea"/>
                <a:cs typeface="Calibri"/>
              </a:rPr>
              <a:t>by </a:t>
            </a:r>
            <a:r>
              <a:rPr kumimoji="0" sz="1200" b="0" i="0" strike="noStrike" kern="1200" cap="none" spc="-10" normalizeH="0" baseline="0" noProof="0" dirty="0">
                <a:ln>
                  <a:noFill/>
                </a:ln>
                <a:solidFill>
                  <a:prstClr val="black"/>
                </a:solidFill>
                <a:effectLst/>
                <a:uLnTx/>
                <a:uFillTx/>
                <a:latin typeface="Calibri"/>
                <a:ea typeface="+mn-ea"/>
                <a:cs typeface="Calibri"/>
              </a:rPr>
              <a:t>unapproved </a:t>
            </a:r>
            <a:r>
              <a:rPr kumimoji="0" sz="1200" b="0" i="0" strike="noStrike" kern="1200" cap="none" spc="-5" normalizeH="0" baseline="0" noProof="0" dirty="0">
                <a:ln>
                  <a:noFill/>
                </a:ln>
                <a:solidFill>
                  <a:prstClr val="black"/>
                </a:solidFill>
                <a:effectLst/>
                <a:uLnTx/>
                <a:uFillTx/>
                <a:latin typeface="Calibri"/>
                <a:ea typeface="+mn-ea"/>
                <a:cs typeface="Calibri"/>
              </a:rPr>
              <a:t>employees of </a:t>
            </a:r>
            <a:r>
              <a:rPr kumimoji="0" sz="1200" b="0" i="0" strike="noStrike" kern="1200" cap="none" spc="0" normalizeH="0" baseline="0" noProof="0" dirty="0">
                <a:ln>
                  <a:noFill/>
                </a:ln>
                <a:solidFill>
                  <a:prstClr val="black"/>
                </a:solidFill>
                <a:effectLst/>
                <a:uLnTx/>
                <a:uFillTx/>
                <a:latin typeface="Calibri"/>
                <a:ea typeface="+mn-ea"/>
                <a:cs typeface="Calibri"/>
              </a:rPr>
              <a:t>a </a:t>
            </a:r>
            <a:r>
              <a:rPr kumimoji="0" sz="1200" b="0" i="0" strike="noStrike" kern="1200" cap="none" spc="-15" normalizeH="0" baseline="0" noProof="0" dirty="0">
                <a:ln>
                  <a:noFill/>
                </a:ln>
                <a:solidFill>
                  <a:prstClr val="black"/>
                </a:solidFill>
                <a:effectLst/>
                <a:uLnTx/>
                <a:uFillTx/>
                <a:latin typeface="Calibri"/>
                <a:ea typeface="+mn-ea"/>
                <a:cs typeface="Calibri"/>
              </a:rPr>
              <a:t>sub-contractor.</a:t>
            </a:r>
            <a:endParaRPr kumimoji="0" sz="1200" b="0" i="0" strike="noStrike" kern="1200" cap="none" spc="0" normalizeH="0" baseline="0" noProof="0" dirty="0">
              <a:ln>
                <a:noFill/>
              </a:ln>
              <a:solidFill>
                <a:prstClr val="black"/>
              </a:solidFill>
              <a:effectLst/>
              <a:uLnTx/>
              <a:uFillTx/>
              <a:latin typeface="Calibri"/>
              <a:ea typeface="+mn-ea"/>
              <a:cs typeface="Calibri"/>
            </a:endParaRPr>
          </a:p>
          <a:p>
            <a:pPr marL="346075" marR="0" lvl="0" indent="-346075" algn="l" defTabSz="914400" rtl="0" eaLnBrk="1" fontAlgn="auto" latinLnBrk="0" hangingPunct="1">
              <a:spcBef>
                <a:spcPts val="600"/>
              </a:spcBef>
              <a:spcAft>
                <a:spcPts val="0"/>
              </a:spcAft>
              <a:buClrTx/>
              <a:buSzTx/>
              <a:tabLst>
                <a:tab pos="184150" algn="l"/>
              </a:tabLst>
              <a:defRPr/>
            </a:pPr>
            <a:r>
              <a:rPr kumimoji="0" sz="12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Confidentiality</a:t>
            </a:r>
            <a:endParaRPr kumimoji="0" sz="1200" b="0" i="0" strike="noStrike" kern="1200" cap="none" spc="0" normalizeH="0" baseline="0" noProof="0" dirty="0">
              <a:ln>
                <a:noFill/>
              </a:ln>
              <a:solidFill>
                <a:prstClr val="black"/>
              </a:solidFill>
              <a:effectLst/>
              <a:uLnTx/>
              <a:uFillTx/>
              <a:latin typeface="Calibri"/>
              <a:ea typeface="+mn-ea"/>
              <a:cs typeface="Calibri"/>
            </a:endParaRPr>
          </a:p>
          <a:p>
            <a:pPr marL="346075" marR="16383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5" normalizeH="0" baseline="0" noProof="0" dirty="0">
                <a:ln>
                  <a:noFill/>
                </a:ln>
                <a:solidFill>
                  <a:prstClr val="black"/>
                </a:solidFill>
                <a:effectLst/>
                <a:uLnTx/>
                <a:uFillTx/>
                <a:latin typeface="Calibri"/>
                <a:ea typeface="+mn-ea"/>
                <a:cs typeface="Calibri"/>
              </a:rPr>
              <a:t>Confidentiality of </a:t>
            </a:r>
            <a:r>
              <a:rPr kumimoji="0" sz="1200" b="0" i="0" strike="noStrike" kern="1200" cap="none" spc="0" normalizeH="0" baseline="0" noProof="0" dirty="0">
                <a:ln>
                  <a:noFill/>
                </a:ln>
                <a:solidFill>
                  <a:prstClr val="black"/>
                </a:solidFill>
                <a:effectLst/>
                <a:uLnTx/>
                <a:uFillTx/>
                <a:latin typeface="Calibri"/>
                <a:ea typeface="+mn-ea"/>
                <a:cs typeface="Calibri"/>
              </a:rPr>
              <a:t>the </a:t>
            </a:r>
            <a:r>
              <a:rPr kumimoji="0" lang="en-US" sz="1200" b="0" i="0" strike="noStrike" kern="1200" cap="none" spc="-10" normalizeH="0" baseline="0" noProof="0" dirty="0" smtClean="0">
                <a:ln>
                  <a:noFill/>
                </a:ln>
                <a:solidFill>
                  <a:prstClr val="black"/>
                </a:solidFill>
                <a:effectLst/>
                <a:uLnTx/>
                <a:uFillTx/>
                <a:latin typeface="Calibri"/>
                <a:ea typeface="+mn-ea"/>
                <a:cs typeface="Calibri"/>
              </a:rPr>
              <a:t>state</a:t>
            </a:r>
            <a:r>
              <a:rPr kumimoji="0" sz="1200" b="0" i="0" u="none" strike="noStrike" kern="1200" cap="none" spc="-10" normalizeH="0" baseline="0" noProof="0" dirty="0" smtClean="0">
                <a:ln>
                  <a:noFill/>
                </a:ln>
                <a:solidFill>
                  <a:prstClr val="black"/>
                </a:solidFill>
                <a:effectLst/>
                <a:uLnTx/>
                <a:uFillTx/>
                <a:latin typeface="Calibri"/>
                <a:ea typeface="+mn-ea"/>
                <a:cs typeface="Calibri"/>
              </a:rPr>
              <a:t>'s </a:t>
            </a:r>
            <a:r>
              <a:rPr kumimoji="0" sz="1200" b="0" i="0" u="none" strike="noStrike" kern="1200" cap="none" spc="-10" normalizeH="0" baseline="0" noProof="0" dirty="0">
                <a:ln>
                  <a:noFill/>
                </a:ln>
                <a:solidFill>
                  <a:prstClr val="black"/>
                </a:solidFill>
                <a:effectLst/>
                <a:uLnTx/>
                <a:uFillTx/>
                <a:latin typeface="Calibri"/>
                <a:ea typeface="+mn-ea"/>
                <a:cs typeface="Calibri"/>
              </a:rPr>
              <a:t>Information: </a:t>
            </a:r>
            <a:r>
              <a:rPr kumimoji="0" sz="1200" b="0" i="0" u="none" strike="noStrike" kern="1200" cap="none" spc="0" normalizeH="0" baseline="0" noProof="0" dirty="0">
                <a:ln>
                  <a:noFill/>
                </a:ln>
                <a:solidFill>
                  <a:prstClr val="black"/>
                </a:solidFill>
                <a:effectLst/>
                <a:uLnTx/>
                <a:uFillTx/>
                <a:latin typeface="Calibri"/>
                <a:ea typeface="+mn-ea"/>
                <a:cs typeface="Calibri"/>
              </a:rPr>
              <a:t>All </a:t>
            </a:r>
            <a:r>
              <a:rPr kumimoji="0" sz="1200" b="0" i="0" u="none" strike="noStrike" kern="1200" cap="none" spc="-10" normalizeH="0" baseline="0" noProof="0" dirty="0">
                <a:ln>
                  <a:noFill/>
                </a:ln>
                <a:solidFill>
                  <a:prstClr val="black"/>
                </a:solidFill>
                <a:effectLst/>
                <a:uLnTx/>
                <a:uFillTx/>
                <a:latin typeface="Calibri"/>
                <a:ea typeface="+mn-ea"/>
                <a:cs typeface="Calibri"/>
              </a:rPr>
              <a:t>data </a:t>
            </a:r>
            <a:r>
              <a:rPr kumimoji="0" sz="1200" b="0" i="0" u="none" strike="noStrike" kern="1200" cap="none" spc="-5" normalizeH="0" baseline="0" noProof="0" dirty="0">
                <a:ln>
                  <a:noFill/>
                </a:ln>
                <a:solidFill>
                  <a:prstClr val="black"/>
                </a:solidFill>
                <a:effectLst/>
                <a:uLnTx/>
                <a:uFillTx/>
                <a:latin typeface="Calibri"/>
                <a:ea typeface="+mn-ea"/>
                <a:cs typeface="Calibri"/>
              </a:rPr>
              <a:t>and </a:t>
            </a:r>
            <a:r>
              <a:rPr kumimoji="0" sz="1200" b="0" i="0" u="none" strike="noStrike" kern="1200" cap="none" spc="-10" normalizeH="0" baseline="0" noProof="0" dirty="0">
                <a:ln>
                  <a:noFill/>
                </a:ln>
                <a:solidFill>
                  <a:prstClr val="black"/>
                </a:solidFill>
                <a:effectLst/>
                <a:uLnTx/>
                <a:uFillTx/>
                <a:latin typeface="Calibri"/>
                <a:ea typeface="+mn-ea"/>
                <a:cs typeface="Calibri"/>
              </a:rPr>
              <a:t>information to </a:t>
            </a:r>
            <a:r>
              <a:rPr kumimoji="0" sz="1200" b="0" i="0" u="none" strike="noStrike" kern="1200" cap="none" spc="0" normalizeH="0" baseline="0" noProof="0" dirty="0">
                <a:ln>
                  <a:noFill/>
                </a:ln>
                <a:solidFill>
                  <a:prstClr val="black"/>
                </a:solidFill>
                <a:effectLst/>
                <a:uLnTx/>
                <a:uFillTx/>
                <a:latin typeface="Calibri"/>
                <a:ea typeface="+mn-ea"/>
                <a:cs typeface="Calibri"/>
              </a:rPr>
              <a:t>which the </a:t>
            </a:r>
            <a:r>
              <a:rPr kumimoji="0" sz="1200" b="0" i="0" u="none" strike="noStrike" kern="1200" cap="none" spc="-5" normalizeH="0" baseline="0" noProof="0" dirty="0">
                <a:ln>
                  <a:noFill/>
                </a:ln>
                <a:solidFill>
                  <a:prstClr val="black"/>
                </a:solidFill>
                <a:effectLst/>
                <a:uLnTx/>
                <a:uFillTx/>
                <a:latin typeface="Calibri"/>
                <a:ea typeface="+mn-ea"/>
                <a:cs typeface="Calibri"/>
              </a:rPr>
              <a:t>Supplier has access </a:t>
            </a:r>
            <a:r>
              <a:rPr kumimoji="0" sz="1200" b="0" i="0" u="none" strike="noStrike" kern="1200" cap="none" spc="-10" normalizeH="0" baseline="0" noProof="0" dirty="0">
                <a:ln>
                  <a:noFill/>
                </a:ln>
                <a:solidFill>
                  <a:prstClr val="black"/>
                </a:solidFill>
                <a:effectLst/>
                <a:uLnTx/>
                <a:uFillTx/>
                <a:latin typeface="Calibri"/>
                <a:ea typeface="+mn-ea"/>
                <a:cs typeface="Calibri"/>
              </a:rPr>
              <a:t>pursuant to </a:t>
            </a:r>
            <a:r>
              <a:rPr kumimoji="0" sz="1200" b="0" i="0" u="none" strike="noStrike" kern="1200" cap="none" spc="0" normalizeH="0" baseline="0" noProof="0" dirty="0" smtClean="0">
                <a:ln>
                  <a:noFill/>
                </a:ln>
                <a:solidFill>
                  <a:prstClr val="black"/>
                </a:solidFill>
                <a:effectLst/>
                <a:uLnTx/>
                <a:uFillTx/>
                <a:latin typeface="Calibri"/>
                <a:ea typeface="+mn-ea"/>
                <a:cs typeface="Calibri"/>
              </a:rPr>
              <a:t>the</a:t>
            </a:r>
            <a:r>
              <a:rPr kumimoji="0" lang="en-US" sz="1200" b="0" i="0" u="none" strike="noStrike" kern="1200" cap="none" spc="0" normalizeH="0" baseline="0" noProof="0" dirty="0" smtClean="0">
                <a:ln>
                  <a:noFill/>
                </a:ln>
                <a:solidFill>
                  <a:prstClr val="black"/>
                </a:solidFill>
                <a:effectLst/>
                <a:uLnTx/>
                <a:uFillTx/>
                <a:latin typeface="Calibri"/>
                <a:ea typeface="+mn-ea"/>
                <a:cs typeface="Calibri"/>
              </a:rPr>
              <a:t> </a:t>
            </a:r>
            <a:r>
              <a:rPr kumimoji="0" sz="1200" b="0" i="0" u="none" strike="noStrike" kern="1200" cap="none" spc="-5" normalizeH="0" baseline="0" noProof="0" dirty="0" smtClean="0">
                <a:ln>
                  <a:noFill/>
                </a:ln>
                <a:solidFill>
                  <a:prstClr val="black"/>
                </a:solidFill>
                <a:effectLst/>
                <a:uLnTx/>
                <a:uFillTx/>
                <a:latin typeface="Calibri"/>
                <a:ea typeface="+mn-ea"/>
                <a:cs typeface="Calibri"/>
              </a:rPr>
              <a:t>performance </a:t>
            </a:r>
            <a:r>
              <a:rPr kumimoji="0" sz="1200" b="0" i="0" u="none" strike="noStrike" kern="1200" cap="none" spc="-5" normalizeH="0" baseline="0" noProof="0" dirty="0">
                <a:ln>
                  <a:noFill/>
                </a:ln>
                <a:solidFill>
                  <a:prstClr val="black"/>
                </a:solidFill>
                <a:effectLst/>
                <a:uLnTx/>
                <a:uFillTx/>
                <a:latin typeface="Calibri"/>
                <a:ea typeface="+mn-ea"/>
                <a:cs typeface="Calibri"/>
              </a:rPr>
              <a:t>of </a:t>
            </a:r>
            <a:r>
              <a:rPr kumimoji="0" sz="1200" b="0" i="0" u="none" strike="noStrike" kern="1200" cap="none" spc="0" normalizeH="0" baseline="0" noProof="0" dirty="0">
                <a:ln>
                  <a:noFill/>
                </a:ln>
                <a:solidFill>
                  <a:prstClr val="black"/>
                </a:solidFill>
                <a:effectLst/>
                <a:uLnTx/>
                <a:uFillTx/>
                <a:latin typeface="Calibri"/>
                <a:ea typeface="+mn-ea"/>
                <a:cs typeface="Calibri"/>
              </a:rPr>
              <a:t>this </a:t>
            </a:r>
            <a:r>
              <a:rPr kumimoji="0" sz="1200" b="0" i="0" u="none" strike="noStrike" kern="1200" cap="none" spc="-10" normalizeH="0" baseline="0" noProof="0" dirty="0">
                <a:ln>
                  <a:noFill/>
                </a:ln>
                <a:solidFill>
                  <a:prstClr val="black"/>
                </a:solidFill>
                <a:effectLst/>
                <a:uLnTx/>
                <a:uFillTx/>
                <a:latin typeface="Calibri"/>
                <a:ea typeface="+mn-ea"/>
                <a:cs typeface="Calibri"/>
              </a:rPr>
              <a:t>contract </a:t>
            </a:r>
            <a:r>
              <a:rPr kumimoji="0" sz="1200" b="0" i="0" u="none" strike="noStrike" kern="1200" cap="none" spc="0" normalizeH="0" baseline="0" noProof="0" dirty="0">
                <a:ln>
                  <a:noFill/>
                </a:ln>
                <a:solidFill>
                  <a:prstClr val="black"/>
                </a:solidFill>
                <a:effectLst/>
                <a:uLnTx/>
                <a:uFillTx/>
                <a:latin typeface="Calibri"/>
                <a:ea typeface="+mn-ea"/>
                <a:cs typeface="Calibri"/>
              </a:rPr>
              <a:t>is </a:t>
            </a:r>
            <a:r>
              <a:rPr kumimoji="0" sz="1200" b="0" i="0" u="none" strike="noStrike" kern="1200" cap="none" spc="-5" normalizeH="0" baseline="0" noProof="0" dirty="0">
                <a:ln>
                  <a:noFill/>
                </a:ln>
                <a:solidFill>
                  <a:prstClr val="black"/>
                </a:solidFill>
                <a:effectLst/>
                <a:uLnTx/>
                <a:uFillTx/>
                <a:latin typeface="Calibri"/>
                <a:ea typeface="+mn-ea"/>
                <a:cs typeface="Calibri"/>
              </a:rPr>
              <a:t>owned by </a:t>
            </a:r>
            <a:r>
              <a:rPr kumimoji="0" sz="1200" b="0" i="0" u="none" strike="noStrike" kern="1200" cap="none" spc="0" normalizeH="0" baseline="0" noProof="0" dirty="0">
                <a:ln>
                  <a:noFill/>
                </a:ln>
                <a:solidFill>
                  <a:prstClr val="black"/>
                </a:solidFill>
                <a:effectLst/>
                <a:uLnTx/>
                <a:uFillTx/>
                <a:latin typeface="Calibri"/>
                <a:ea typeface="+mn-ea"/>
                <a:cs typeface="Calibri"/>
              </a:rPr>
              <a:t>the </a:t>
            </a:r>
            <a:r>
              <a:rPr kumimoji="0" lang="en-US" sz="1200" b="0" i="0" u="none" strike="noStrike" kern="1200" cap="none" spc="-10" normalizeH="0" baseline="0" noProof="0" dirty="0" smtClean="0">
                <a:ln>
                  <a:noFill/>
                </a:ln>
                <a:solidFill>
                  <a:prstClr val="black"/>
                </a:solidFill>
                <a:effectLst/>
                <a:uLnTx/>
                <a:uFillTx/>
                <a:latin typeface="Calibri"/>
                <a:ea typeface="+mn-ea"/>
                <a:cs typeface="Calibri"/>
              </a:rPr>
              <a:t>state</a:t>
            </a:r>
            <a:r>
              <a:rPr kumimoji="0" sz="1200" b="0" i="0" u="none" strike="noStrike" kern="1200" cap="none" spc="-10" normalizeH="0" baseline="0" noProof="0" dirty="0" smtClean="0">
                <a:ln>
                  <a:noFill/>
                </a:ln>
                <a:solidFill>
                  <a:prstClr val="black"/>
                </a:solidFill>
                <a:effectLst/>
                <a:uLnTx/>
                <a:uFillTx/>
                <a:latin typeface="Calibri"/>
                <a:ea typeface="+mn-ea"/>
                <a:cs typeface="Calibri"/>
              </a:rPr>
              <a:t> </a:t>
            </a:r>
            <a:r>
              <a:rPr kumimoji="0" sz="1200" b="0" i="0" u="none" strike="noStrike" kern="1200" cap="none" spc="-5" normalizeH="0" baseline="0" noProof="0" dirty="0">
                <a:ln>
                  <a:noFill/>
                </a:ln>
                <a:solidFill>
                  <a:prstClr val="black"/>
                </a:solidFill>
                <a:effectLst/>
                <a:uLnTx/>
                <a:uFillTx/>
                <a:latin typeface="Calibri"/>
                <a:ea typeface="+mn-ea"/>
                <a:cs typeface="Calibri"/>
              </a:rPr>
              <a:t>of Oklahoma and </a:t>
            </a:r>
            <a:r>
              <a:rPr kumimoji="0" sz="1200" b="0" i="0" u="none" strike="noStrike" kern="1200" cap="none" spc="0" normalizeH="0" baseline="0" noProof="0" dirty="0">
                <a:ln>
                  <a:noFill/>
                </a:ln>
                <a:solidFill>
                  <a:prstClr val="black"/>
                </a:solidFill>
                <a:effectLst/>
                <a:uLnTx/>
                <a:uFillTx/>
                <a:latin typeface="Calibri"/>
                <a:ea typeface="+mn-ea"/>
                <a:cs typeface="Calibri"/>
              </a:rPr>
              <a:t>is </a:t>
            </a:r>
            <a:r>
              <a:rPr kumimoji="0" sz="1200" b="0" i="0" u="none" strike="noStrike" kern="1200" cap="none" spc="-5" normalizeH="0" baseline="0" noProof="0" dirty="0">
                <a:ln>
                  <a:noFill/>
                </a:ln>
                <a:solidFill>
                  <a:prstClr val="black"/>
                </a:solidFill>
                <a:effectLst/>
                <a:uLnTx/>
                <a:uFillTx/>
                <a:latin typeface="Calibri"/>
                <a:ea typeface="+mn-ea"/>
                <a:cs typeface="Calibri"/>
              </a:rPr>
              <a:t>confidential. Some of </a:t>
            </a:r>
            <a:r>
              <a:rPr kumimoji="0" sz="1200" b="0" i="0" u="none" strike="noStrike" kern="1200" cap="none" spc="0" normalizeH="0" baseline="0" noProof="0" dirty="0">
                <a:ln>
                  <a:noFill/>
                </a:ln>
                <a:solidFill>
                  <a:prstClr val="black"/>
                </a:solidFill>
                <a:effectLst/>
                <a:uLnTx/>
                <a:uFillTx/>
                <a:latin typeface="Calibri"/>
                <a:ea typeface="+mn-ea"/>
                <a:cs typeface="Calibri"/>
              </a:rPr>
              <a:t>this </a:t>
            </a:r>
            <a:r>
              <a:rPr kumimoji="0" sz="1200" b="0" i="0" u="none" strike="noStrike" kern="1200" cap="none" spc="-10" normalizeH="0" baseline="0" noProof="0" dirty="0">
                <a:ln>
                  <a:noFill/>
                </a:ln>
                <a:solidFill>
                  <a:prstClr val="black"/>
                </a:solidFill>
                <a:effectLst/>
                <a:uLnTx/>
                <a:uFillTx/>
                <a:latin typeface="Calibri"/>
                <a:ea typeface="+mn-ea"/>
                <a:cs typeface="Calibri"/>
              </a:rPr>
              <a:t>data </a:t>
            </a:r>
            <a:r>
              <a:rPr kumimoji="0" sz="1200" b="0" i="0" u="none" strike="noStrike" kern="1200" cap="none" spc="-5" normalizeH="0" baseline="0" noProof="0" dirty="0">
                <a:ln>
                  <a:noFill/>
                </a:ln>
                <a:solidFill>
                  <a:prstClr val="black"/>
                </a:solidFill>
                <a:effectLst/>
                <a:uLnTx/>
                <a:uFillTx/>
                <a:latin typeface="Calibri"/>
                <a:ea typeface="+mn-ea"/>
                <a:cs typeface="Calibri"/>
              </a:rPr>
              <a:t>and </a:t>
            </a:r>
            <a:r>
              <a:rPr kumimoji="0" sz="1200" b="0" i="0" u="none" strike="noStrike" kern="1200" cap="none" spc="-10" normalizeH="0" baseline="0" noProof="0" dirty="0">
                <a:ln>
                  <a:noFill/>
                </a:ln>
                <a:solidFill>
                  <a:prstClr val="black"/>
                </a:solidFill>
                <a:effectLst/>
                <a:uLnTx/>
                <a:uFillTx/>
                <a:latin typeface="Calibri"/>
                <a:ea typeface="+mn-ea"/>
                <a:cs typeface="Calibri"/>
              </a:rPr>
              <a:t>information </a:t>
            </a:r>
            <a:r>
              <a:rPr kumimoji="0" sz="1200" b="0" i="0" u="none" strike="noStrike" kern="1200" cap="none" spc="0" normalizeH="0" baseline="0" noProof="0" dirty="0" smtClean="0">
                <a:ln>
                  <a:noFill/>
                </a:ln>
                <a:solidFill>
                  <a:prstClr val="black"/>
                </a:solidFill>
                <a:effectLst/>
                <a:uLnTx/>
                <a:uFillTx/>
                <a:latin typeface="Calibri"/>
                <a:ea typeface="+mn-ea"/>
                <a:cs typeface="Calibri"/>
              </a:rPr>
              <a:t>is</a:t>
            </a:r>
            <a:r>
              <a:rPr kumimoji="0" lang="en-US" sz="1200" b="0" i="0" u="none" strike="noStrike" kern="1200" cap="none" spc="0" normalizeH="0" baseline="0" noProof="0" dirty="0" smtClean="0">
                <a:ln>
                  <a:noFill/>
                </a:ln>
                <a:solidFill>
                  <a:prstClr val="black"/>
                </a:solidFill>
                <a:effectLst/>
                <a:uLnTx/>
                <a:uFillTx/>
                <a:latin typeface="Calibri"/>
                <a:ea typeface="+mn-ea"/>
                <a:cs typeface="Calibri"/>
              </a:rPr>
              <a:t> </a:t>
            </a:r>
            <a:r>
              <a:rPr kumimoji="0" sz="1200" b="0" i="0" u="none" strike="noStrike" kern="1200" cap="none" spc="-5" normalizeH="0" baseline="0" noProof="0" dirty="0" smtClean="0">
                <a:ln>
                  <a:noFill/>
                </a:ln>
                <a:solidFill>
                  <a:prstClr val="black"/>
                </a:solidFill>
                <a:effectLst/>
                <a:uLnTx/>
                <a:uFillTx/>
                <a:latin typeface="Calibri"/>
                <a:ea typeface="+mn-ea"/>
                <a:cs typeface="Calibri"/>
              </a:rPr>
              <a:t>sensitive </a:t>
            </a:r>
            <a:r>
              <a:rPr kumimoji="0" sz="1200" b="0" i="0" u="none" strike="noStrike" kern="1200" cap="none" spc="-5" normalizeH="0" baseline="0" noProof="0" dirty="0">
                <a:ln>
                  <a:noFill/>
                </a:ln>
                <a:solidFill>
                  <a:prstClr val="black"/>
                </a:solidFill>
                <a:effectLst/>
                <a:uLnTx/>
                <a:uFillTx/>
                <a:latin typeface="Calibri"/>
                <a:ea typeface="+mn-ea"/>
                <a:cs typeface="Calibri"/>
              </a:rPr>
              <a:t>and highly </a:t>
            </a:r>
            <a:r>
              <a:rPr kumimoji="0" sz="1200" b="0" i="0" u="none" strike="noStrike" kern="1200" cap="none" spc="-10" normalizeH="0" baseline="0" noProof="0" dirty="0">
                <a:ln>
                  <a:noFill/>
                </a:ln>
                <a:solidFill>
                  <a:prstClr val="black"/>
                </a:solidFill>
                <a:effectLst/>
                <a:uLnTx/>
                <a:uFillTx/>
                <a:latin typeface="Calibri"/>
                <a:ea typeface="+mn-ea"/>
                <a:cs typeface="Calibri"/>
              </a:rPr>
              <a:t>protected from </a:t>
            </a:r>
            <a:r>
              <a:rPr kumimoji="0" sz="1200" b="0" i="0" u="none" strike="noStrike" kern="1200" cap="none" spc="-5" normalizeH="0" baseline="0" noProof="0" dirty="0">
                <a:ln>
                  <a:noFill/>
                </a:ln>
                <a:solidFill>
                  <a:prstClr val="black"/>
                </a:solidFill>
                <a:effectLst/>
                <a:uLnTx/>
                <a:uFillTx/>
                <a:latin typeface="Calibri"/>
                <a:ea typeface="+mn-ea"/>
                <a:cs typeface="Calibri"/>
              </a:rPr>
              <a:t>disclosure by </a:t>
            </a:r>
            <a:r>
              <a:rPr kumimoji="0" sz="1200" b="0" i="0" u="none" strike="noStrike" kern="1200" cap="none" spc="-15" normalizeH="0" baseline="0" noProof="0" dirty="0">
                <a:ln>
                  <a:noFill/>
                </a:ln>
                <a:solidFill>
                  <a:prstClr val="black"/>
                </a:solidFill>
                <a:effectLst/>
                <a:uLnTx/>
                <a:uFillTx/>
                <a:latin typeface="Calibri"/>
                <a:ea typeface="+mn-ea"/>
                <a:cs typeface="Calibri"/>
              </a:rPr>
              <a:t>state </a:t>
            </a:r>
            <a:r>
              <a:rPr kumimoji="0" sz="1200" b="0" i="0" u="none" strike="noStrike" kern="1200" cap="none" spc="-5" normalizeH="0" baseline="0" noProof="0" dirty="0">
                <a:ln>
                  <a:noFill/>
                </a:ln>
                <a:solidFill>
                  <a:prstClr val="black"/>
                </a:solidFill>
                <a:effectLst/>
                <a:uLnTx/>
                <a:uFillTx/>
                <a:latin typeface="Calibri"/>
                <a:ea typeface="+mn-ea"/>
                <a:cs typeface="Calibri"/>
              </a:rPr>
              <a:t>and </a:t>
            </a:r>
            <a:r>
              <a:rPr kumimoji="0" sz="1200" b="0" i="0" u="none" strike="noStrike" kern="1200" cap="none" spc="-10" normalizeH="0" baseline="0" noProof="0" dirty="0">
                <a:ln>
                  <a:noFill/>
                </a:ln>
                <a:solidFill>
                  <a:prstClr val="black"/>
                </a:solidFill>
                <a:effectLst/>
                <a:uLnTx/>
                <a:uFillTx/>
                <a:latin typeface="Calibri"/>
                <a:ea typeface="+mn-ea"/>
                <a:cs typeface="Calibri"/>
              </a:rPr>
              <a:t>federal </a:t>
            </a:r>
            <a:r>
              <a:rPr kumimoji="0" sz="1200" b="0" i="0" u="none" strike="noStrike" kern="1200" cap="none" spc="-25" normalizeH="0" baseline="0" noProof="0" dirty="0">
                <a:ln>
                  <a:noFill/>
                </a:ln>
                <a:solidFill>
                  <a:prstClr val="black"/>
                </a:solidFill>
                <a:effectLst/>
                <a:uLnTx/>
                <a:uFillTx/>
                <a:latin typeface="Calibri"/>
                <a:ea typeface="+mn-ea"/>
                <a:cs typeface="Calibri"/>
              </a:rPr>
              <a:t>law. </a:t>
            </a:r>
            <a:r>
              <a:rPr kumimoji="0" sz="1200" b="0" i="0" u="none" strike="noStrike" kern="1200" cap="none" spc="-5" normalizeH="0" baseline="0" noProof="0" dirty="0">
                <a:ln>
                  <a:noFill/>
                </a:ln>
                <a:solidFill>
                  <a:prstClr val="black"/>
                </a:solidFill>
                <a:effectLst/>
                <a:uLnTx/>
                <a:uFillTx/>
                <a:latin typeface="Calibri"/>
                <a:ea typeface="+mn-ea"/>
                <a:cs typeface="Calibri"/>
              </a:rPr>
              <a:t>The Supplier has no discretion whatsoever </a:t>
            </a:r>
            <a:r>
              <a:rPr kumimoji="0" sz="1200" b="0" i="0" u="none" strike="noStrike" kern="1200" cap="none" spc="-5" normalizeH="0" baseline="0" noProof="0" dirty="0" smtClean="0">
                <a:ln>
                  <a:noFill/>
                </a:ln>
                <a:solidFill>
                  <a:prstClr val="black"/>
                </a:solidFill>
                <a:effectLst/>
                <a:uLnTx/>
                <a:uFillTx/>
                <a:latin typeface="Calibri"/>
                <a:ea typeface="+mn-ea"/>
                <a:cs typeface="Calibri"/>
              </a:rPr>
              <a:t>about</a:t>
            </a:r>
            <a:r>
              <a:rPr kumimoji="0" lang="en-US" sz="1200" b="0" i="0" u="none" strike="noStrike" kern="1200" cap="none" spc="-5" normalizeH="0" baseline="0" noProof="0" dirty="0" smtClean="0">
                <a:ln>
                  <a:noFill/>
                </a:ln>
                <a:solidFill>
                  <a:prstClr val="black"/>
                </a:solidFill>
                <a:effectLst/>
                <a:uLnTx/>
                <a:uFillTx/>
                <a:latin typeface="Calibri"/>
                <a:ea typeface="+mn-ea"/>
                <a:cs typeface="Calibri"/>
              </a:rPr>
              <a:t> </a:t>
            </a:r>
            <a:r>
              <a:rPr kumimoji="0" sz="1200" b="0" i="0" u="none" strike="noStrike" kern="1200" cap="none" spc="-5" normalizeH="0" baseline="0" noProof="0" dirty="0" smtClean="0">
                <a:ln>
                  <a:noFill/>
                </a:ln>
                <a:solidFill>
                  <a:prstClr val="black"/>
                </a:solidFill>
                <a:effectLst/>
                <a:uLnTx/>
                <a:uFillTx/>
                <a:latin typeface="Calibri"/>
                <a:ea typeface="+mn-ea"/>
                <a:cs typeface="Calibri"/>
              </a:rPr>
              <a:t>whether </a:t>
            </a:r>
            <a:r>
              <a:rPr kumimoji="0" sz="1200" b="0" i="0" u="none" strike="noStrike" kern="1200" cap="none" spc="-10" normalizeH="0" baseline="0" noProof="0" dirty="0">
                <a:ln>
                  <a:noFill/>
                </a:ln>
                <a:solidFill>
                  <a:prstClr val="black"/>
                </a:solidFill>
                <a:effectLst/>
                <a:uLnTx/>
                <a:uFillTx/>
                <a:latin typeface="Calibri"/>
                <a:ea typeface="+mn-ea"/>
                <a:cs typeface="Calibri"/>
              </a:rPr>
              <a:t>any information </a:t>
            </a:r>
            <a:r>
              <a:rPr kumimoji="0" sz="1200" b="0" i="0" u="none" strike="noStrike" kern="1200" cap="none" spc="-5" normalizeH="0" baseline="0" noProof="0" dirty="0">
                <a:ln>
                  <a:noFill/>
                </a:ln>
                <a:solidFill>
                  <a:prstClr val="black"/>
                </a:solidFill>
                <a:effectLst/>
                <a:uLnTx/>
                <a:uFillTx/>
                <a:latin typeface="Calibri"/>
                <a:ea typeface="+mn-ea"/>
                <a:cs typeface="Calibri"/>
              </a:rPr>
              <a:t>or </a:t>
            </a:r>
            <a:r>
              <a:rPr kumimoji="0" sz="1200" b="0" i="0" u="none" strike="noStrike" kern="1200" cap="none" spc="-10" normalizeH="0" baseline="0" noProof="0" dirty="0">
                <a:ln>
                  <a:noFill/>
                </a:ln>
                <a:solidFill>
                  <a:prstClr val="black"/>
                </a:solidFill>
                <a:effectLst/>
                <a:uLnTx/>
                <a:uFillTx/>
                <a:latin typeface="Calibri"/>
                <a:ea typeface="+mn-ea"/>
                <a:cs typeface="Calibri"/>
              </a:rPr>
              <a:t>data may </a:t>
            </a:r>
            <a:r>
              <a:rPr kumimoji="0" sz="1200" b="0" i="0" u="none" strike="noStrike" kern="1200" cap="none" spc="-5" normalizeH="0" baseline="0" noProof="0" dirty="0">
                <a:ln>
                  <a:noFill/>
                </a:ln>
                <a:solidFill>
                  <a:prstClr val="black"/>
                </a:solidFill>
                <a:effectLst/>
                <a:uLnTx/>
                <a:uFillTx/>
                <a:latin typeface="Calibri"/>
                <a:ea typeface="+mn-ea"/>
                <a:cs typeface="Calibri"/>
              </a:rPr>
              <a:t>be disclosed or </a:t>
            </a:r>
            <a:r>
              <a:rPr kumimoji="0" sz="1200" b="0" i="0" u="none" strike="noStrike" kern="1200" cap="none" spc="0" normalizeH="0" baseline="0" noProof="0" dirty="0">
                <a:ln>
                  <a:noFill/>
                </a:ln>
                <a:solidFill>
                  <a:prstClr val="black"/>
                </a:solidFill>
                <a:effectLst/>
                <a:uLnTx/>
                <a:uFillTx/>
                <a:latin typeface="Calibri"/>
                <a:ea typeface="+mn-ea"/>
                <a:cs typeface="Calibri"/>
              </a:rPr>
              <a:t>made </a:t>
            </a:r>
            <a:r>
              <a:rPr kumimoji="0" sz="1200" b="0" i="0" u="none" strike="noStrike" kern="1200" cap="none" spc="-5" normalizeH="0" baseline="0" noProof="0" dirty="0">
                <a:ln>
                  <a:noFill/>
                </a:ln>
                <a:solidFill>
                  <a:prstClr val="black"/>
                </a:solidFill>
                <a:effectLst/>
                <a:uLnTx/>
                <a:uFillTx/>
                <a:latin typeface="Calibri"/>
                <a:ea typeface="+mn-ea"/>
                <a:cs typeface="Calibri"/>
              </a:rPr>
              <a:t>public under </a:t>
            </a:r>
            <a:r>
              <a:rPr kumimoji="0" sz="1200" b="0" i="0" u="none" strike="noStrike" kern="1200" cap="none" spc="-25" normalizeH="0" baseline="0" noProof="0" dirty="0">
                <a:ln>
                  <a:noFill/>
                </a:ln>
                <a:solidFill>
                  <a:prstClr val="black"/>
                </a:solidFill>
                <a:effectLst/>
                <a:uLnTx/>
                <a:uFillTx/>
                <a:latin typeface="Calibri"/>
                <a:ea typeface="+mn-ea"/>
                <a:cs typeface="Calibri"/>
              </a:rPr>
              <a:t>law. </a:t>
            </a:r>
            <a:r>
              <a:rPr kumimoji="0" sz="1200" b="0" i="0" u="none" strike="noStrike" kern="1200" cap="none" spc="-5" normalizeH="0" baseline="0" noProof="0" dirty="0">
                <a:ln>
                  <a:noFill/>
                </a:ln>
                <a:solidFill>
                  <a:prstClr val="black"/>
                </a:solidFill>
                <a:effectLst/>
                <a:uLnTx/>
                <a:uFillTx/>
                <a:latin typeface="Calibri"/>
                <a:ea typeface="+mn-ea"/>
                <a:cs typeface="Calibri"/>
              </a:rPr>
              <a:t>The Supplier shall not, directly or </a:t>
            </a:r>
            <a:r>
              <a:rPr kumimoji="0" sz="1200" b="0" i="0" u="none" strike="noStrike" kern="1200" cap="none" spc="-15" normalizeH="0" baseline="0" noProof="0" dirty="0">
                <a:ln>
                  <a:noFill/>
                </a:ln>
                <a:solidFill>
                  <a:prstClr val="black"/>
                </a:solidFill>
                <a:effectLst/>
                <a:uLnTx/>
                <a:uFillTx/>
                <a:latin typeface="Calibri"/>
                <a:ea typeface="+mn-ea"/>
                <a:cs typeface="Calibri"/>
              </a:rPr>
              <a:t>indirectly</a:t>
            </a:r>
            <a:r>
              <a:rPr kumimoji="0" sz="1200" b="0" i="0" u="none" strike="noStrike" kern="1200" cap="none" spc="-15" normalizeH="0" baseline="0" noProof="0" dirty="0" smtClean="0">
                <a:ln>
                  <a:noFill/>
                </a:ln>
                <a:solidFill>
                  <a:prstClr val="black"/>
                </a:solidFill>
                <a:effectLst/>
                <a:uLnTx/>
                <a:uFillTx/>
                <a:latin typeface="Calibri"/>
                <a:ea typeface="+mn-ea"/>
                <a:cs typeface="Calibri"/>
              </a:rPr>
              <a:t>,</a:t>
            </a:r>
            <a:r>
              <a:rPr kumimoji="0" lang="en-US" sz="1200" b="0" i="0" u="none" strike="noStrike" kern="1200" cap="none" spc="-15" normalizeH="0" baseline="0" noProof="0" dirty="0" smtClean="0">
                <a:ln>
                  <a:noFill/>
                </a:ln>
                <a:solidFill>
                  <a:prstClr val="black"/>
                </a:solidFill>
                <a:effectLst/>
                <a:uLnTx/>
                <a:uFillTx/>
                <a:latin typeface="Calibri"/>
                <a:ea typeface="+mn-ea"/>
                <a:cs typeface="Calibri"/>
              </a:rPr>
              <a:t> </a:t>
            </a:r>
            <a:r>
              <a:rPr kumimoji="0" sz="1200" b="0" i="0" u="none" strike="noStrike" kern="1200" cap="none" spc="-5" normalizeH="0" baseline="0" noProof="0" dirty="0" smtClean="0">
                <a:ln>
                  <a:noFill/>
                </a:ln>
                <a:solidFill>
                  <a:prstClr val="black"/>
                </a:solidFill>
                <a:effectLst/>
                <a:uLnTx/>
                <a:uFillTx/>
                <a:latin typeface="Calibri"/>
                <a:ea typeface="+mn-ea"/>
                <a:cs typeface="Calibri"/>
              </a:rPr>
              <a:t>publish</a:t>
            </a:r>
            <a:r>
              <a:rPr kumimoji="0" sz="1200" b="0" i="0" u="none" strike="noStrike" kern="1200" cap="none" spc="-5" normalizeH="0" baseline="0" noProof="0" dirty="0">
                <a:ln>
                  <a:noFill/>
                </a:ln>
                <a:solidFill>
                  <a:prstClr val="black"/>
                </a:solidFill>
                <a:effectLst/>
                <a:uLnTx/>
                <a:uFillTx/>
                <a:latin typeface="Calibri"/>
                <a:ea typeface="+mn-ea"/>
                <a:cs typeface="Calibri"/>
              </a:rPr>
              <a:t>, disseminate, or otherwise disclose, </a:t>
            </a:r>
            <a:r>
              <a:rPr kumimoji="0" sz="1200" b="0" i="0" u="none" strike="noStrike" kern="1200" cap="none" spc="-20" normalizeH="0" baseline="0" noProof="0" dirty="0">
                <a:ln>
                  <a:noFill/>
                </a:ln>
                <a:solidFill>
                  <a:prstClr val="black"/>
                </a:solidFill>
                <a:effectLst/>
                <a:uLnTx/>
                <a:uFillTx/>
                <a:latin typeface="Calibri"/>
                <a:ea typeface="+mn-ea"/>
                <a:cs typeface="Calibri"/>
              </a:rPr>
              <a:t>deliver, </a:t>
            </a:r>
            <a:r>
              <a:rPr kumimoji="0" sz="1200" b="0" i="0" u="none" strike="noStrike" kern="1200" cap="none" spc="-5" normalizeH="0" baseline="0" noProof="0" dirty="0">
                <a:ln>
                  <a:noFill/>
                </a:ln>
                <a:solidFill>
                  <a:prstClr val="black"/>
                </a:solidFill>
                <a:effectLst/>
                <a:uLnTx/>
                <a:uFillTx/>
                <a:latin typeface="Calibri"/>
                <a:ea typeface="+mn-ea"/>
                <a:cs typeface="Calibri"/>
              </a:rPr>
              <a:t>or </a:t>
            </a:r>
            <a:r>
              <a:rPr kumimoji="0" sz="1200" b="0" i="0" u="none" strike="noStrike" kern="1200" cap="none" spc="-10" normalizeH="0" baseline="0" noProof="0" dirty="0">
                <a:ln>
                  <a:noFill/>
                </a:ln>
                <a:solidFill>
                  <a:prstClr val="black"/>
                </a:solidFill>
                <a:effectLst/>
                <a:uLnTx/>
                <a:uFillTx/>
                <a:latin typeface="Calibri"/>
                <a:ea typeface="+mn-ea"/>
                <a:cs typeface="Calibri"/>
              </a:rPr>
              <a:t>make </a:t>
            </a:r>
            <a:r>
              <a:rPr kumimoji="0" sz="1200" b="0" i="0" u="none" strike="noStrike" kern="1200" cap="none" spc="-5" normalizeH="0" baseline="0" noProof="0" dirty="0">
                <a:ln>
                  <a:noFill/>
                </a:ln>
                <a:solidFill>
                  <a:prstClr val="black"/>
                </a:solidFill>
                <a:effectLst/>
                <a:uLnTx/>
                <a:uFillTx/>
                <a:latin typeface="Calibri"/>
                <a:ea typeface="+mn-ea"/>
                <a:cs typeface="Calibri"/>
              </a:rPr>
              <a:t>available </a:t>
            </a:r>
            <a:r>
              <a:rPr kumimoji="0" sz="1200" b="0" i="0" u="none" strike="noStrike" kern="1200" cap="none" spc="-10" normalizeH="0" baseline="0" noProof="0" dirty="0">
                <a:ln>
                  <a:noFill/>
                </a:ln>
                <a:solidFill>
                  <a:prstClr val="black"/>
                </a:solidFill>
                <a:effectLst/>
                <a:uLnTx/>
                <a:uFillTx/>
                <a:latin typeface="Calibri"/>
                <a:ea typeface="+mn-ea"/>
                <a:cs typeface="Calibri"/>
              </a:rPr>
              <a:t>any </a:t>
            </a:r>
            <a:r>
              <a:rPr kumimoji="0" sz="1200" b="0" i="0" u="none" strike="noStrike" kern="1200" cap="none" spc="-5" normalizeH="0" baseline="0" noProof="0" dirty="0">
                <a:ln>
                  <a:noFill/>
                </a:ln>
                <a:solidFill>
                  <a:prstClr val="black"/>
                </a:solidFill>
                <a:effectLst/>
                <a:uLnTx/>
                <a:uFillTx/>
                <a:latin typeface="Calibri"/>
                <a:ea typeface="+mn-ea"/>
                <a:cs typeface="Calibri"/>
              </a:rPr>
              <a:t>of the </a:t>
            </a:r>
            <a:r>
              <a:rPr kumimoji="0" sz="1200" b="0" i="0" u="none" strike="noStrike" kern="1200" cap="none" spc="-10" normalizeH="0" baseline="0" noProof="0" dirty="0">
                <a:ln>
                  <a:noFill/>
                </a:ln>
                <a:solidFill>
                  <a:prstClr val="black"/>
                </a:solidFill>
                <a:effectLst/>
                <a:uLnTx/>
                <a:uFillTx/>
                <a:latin typeface="Calibri"/>
                <a:ea typeface="+mn-ea"/>
                <a:cs typeface="Calibri"/>
              </a:rPr>
              <a:t>data </a:t>
            </a:r>
            <a:r>
              <a:rPr kumimoji="0" sz="1200" b="0" i="0" u="none" strike="noStrike" kern="1200" cap="none" spc="-5" normalizeH="0" baseline="0" noProof="0" dirty="0">
                <a:ln>
                  <a:noFill/>
                </a:ln>
                <a:solidFill>
                  <a:prstClr val="black"/>
                </a:solidFill>
                <a:effectLst/>
                <a:uLnTx/>
                <a:uFillTx/>
                <a:latin typeface="Calibri"/>
                <a:ea typeface="+mn-ea"/>
                <a:cs typeface="Calibri"/>
              </a:rPr>
              <a:t>or materials outside its </a:t>
            </a:r>
            <a:r>
              <a:rPr kumimoji="0" sz="1200" b="0" i="0" u="none" strike="noStrike" kern="1200" cap="none" spc="-10" normalizeH="0" baseline="0" noProof="0" dirty="0">
                <a:ln>
                  <a:noFill/>
                </a:ln>
                <a:solidFill>
                  <a:prstClr val="black"/>
                </a:solidFill>
                <a:effectLst/>
                <a:uLnTx/>
                <a:uFillTx/>
                <a:latin typeface="Calibri"/>
                <a:ea typeface="+mn-ea"/>
                <a:cs typeface="Calibri"/>
              </a:rPr>
              <a:t>organization</a:t>
            </a:r>
            <a:r>
              <a:rPr kumimoji="0" sz="1200" b="0" i="0" u="none" strike="noStrike" kern="1200" cap="none" spc="-10" normalizeH="0" baseline="0" noProof="0" dirty="0" smtClean="0">
                <a:ln>
                  <a:noFill/>
                </a:ln>
                <a:solidFill>
                  <a:prstClr val="black"/>
                </a:solidFill>
                <a:effectLst/>
                <a:uLnTx/>
                <a:uFillTx/>
                <a:latin typeface="Calibri"/>
                <a:ea typeface="+mn-ea"/>
                <a:cs typeface="Calibri"/>
              </a:rPr>
              <a:t>,</a:t>
            </a:r>
            <a:r>
              <a:rPr kumimoji="0" lang="en-US" sz="1200" b="0" i="0" u="none" strike="noStrike" kern="1200" cap="none" spc="-10" normalizeH="0" baseline="0" noProof="0" dirty="0" smtClean="0">
                <a:ln>
                  <a:noFill/>
                </a:ln>
                <a:solidFill>
                  <a:prstClr val="black"/>
                </a:solidFill>
                <a:effectLst/>
                <a:uLnTx/>
                <a:uFillTx/>
                <a:latin typeface="Calibri"/>
                <a:ea typeface="+mn-ea"/>
                <a:cs typeface="Calibri"/>
              </a:rPr>
              <a:t> </a:t>
            </a:r>
            <a:r>
              <a:rPr kumimoji="0" sz="1200" b="0" i="0" u="none" strike="noStrike" kern="1200" cap="none" spc="-5" normalizeH="0" baseline="0" noProof="0" dirty="0" smtClean="0">
                <a:ln>
                  <a:noFill/>
                </a:ln>
                <a:solidFill>
                  <a:prstClr val="black"/>
                </a:solidFill>
                <a:effectLst/>
                <a:uLnTx/>
                <a:uFillTx/>
                <a:latin typeface="Calibri"/>
                <a:ea typeface="+mn-ea"/>
                <a:cs typeface="Calibri"/>
              </a:rPr>
              <a:t>without </a:t>
            </a:r>
            <a:r>
              <a:rPr kumimoji="0" sz="1200" b="0" i="0" u="none" strike="noStrike" kern="1200" cap="none" spc="-10" normalizeH="0" baseline="0" noProof="0" dirty="0">
                <a:ln>
                  <a:noFill/>
                </a:ln>
                <a:solidFill>
                  <a:prstClr val="black"/>
                </a:solidFill>
                <a:effectLst/>
                <a:uLnTx/>
                <a:uFillTx/>
                <a:latin typeface="Calibri"/>
                <a:ea typeface="+mn-ea"/>
                <a:cs typeface="Calibri"/>
              </a:rPr>
              <a:t>first </a:t>
            </a:r>
            <a:r>
              <a:rPr kumimoji="0" sz="1200" b="0" i="0" u="none" strike="noStrike" kern="1200" cap="none" spc="-5" normalizeH="0" baseline="0" noProof="0" dirty="0">
                <a:ln>
                  <a:noFill/>
                </a:ln>
                <a:solidFill>
                  <a:prstClr val="black"/>
                </a:solidFill>
                <a:effectLst/>
                <a:uLnTx/>
                <a:uFillTx/>
                <a:latin typeface="Calibri"/>
                <a:ea typeface="+mn-ea"/>
                <a:cs typeface="Calibri"/>
              </a:rPr>
              <a:t>obtaining prior written </a:t>
            </a:r>
            <a:r>
              <a:rPr kumimoji="0" sz="1200" b="0" i="0" u="none" strike="noStrike" kern="1200" cap="none" spc="-10" normalizeH="0" baseline="0" noProof="0" dirty="0">
                <a:ln>
                  <a:noFill/>
                </a:ln>
                <a:solidFill>
                  <a:prstClr val="black"/>
                </a:solidFill>
                <a:effectLst/>
                <a:uLnTx/>
                <a:uFillTx/>
                <a:latin typeface="Calibri"/>
                <a:ea typeface="+mn-ea"/>
                <a:cs typeface="Calibri"/>
              </a:rPr>
              <a:t>consent from </a:t>
            </a:r>
            <a:r>
              <a:rPr kumimoji="0" sz="1200" b="0" i="0" u="none" strike="noStrike" kern="1200" cap="none" spc="0" normalizeH="0" baseline="0" noProof="0" dirty="0">
                <a:ln>
                  <a:noFill/>
                </a:ln>
                <a:solidFill>
                  <a:prstClr val="black"/>
                </a:solidFill>
                <a:effectLst/>
                <a:uLnTx/>
                <a:uFillTx/>
                <a:latin typeface="Calibri"/>
                <a:ea typeface="+mn-ea"/>
                <a:cs typeface="Calibri"/>
              </a:rPr>
              <a:t>the</a:t>
            </a:r>
            <a:r>
              <a:rPr kumimoji="0" sz="1200" b="0" i="0" u="none" strike="noStrike" kern="1200" cap="none" spc="5" normalizeH="0" baseline="0" noProof="0" dirty="0">
                <a:ln>
                  <a:noFill/>
                </a:ln>
                <a:solidFill>
                  <a:prstClr val="black"/>
                </a:solidFill>
                <a:effectLst/>
                <a:uLnTx/>
                <a:uFillTx/>
                <a:latin typeface="Calibri"/>
                <a:ea typeface="+mn-ea"/>
                <a:cs typeface="Calibri"/>
              </a:rPr>
              <a:t> </a:t>
            </a:r>
            <a:r>
              <a:rPr kumimoji="0" lang="en-US" sz="1200" b="0" i="0" u="none" strike="noStrike" kern="1200" cap="none" spc="-10" normalizeH="0" baseline="0" noProof="0" dirty="0" smtClean="0">
                <a:ln>
                  <a:noFill/>
                </a:ln>
                <a:solidFill>
                  <a:prstClr val="black"/>
                </a:solidFill>
                <a:effectLst/>
                <a:uLnTx/>
                <a:uFillTx/>
                <a:latin typeface="Calibri"/>
                <a:ea typeface="+mn-ea"/>
                <a:cs typeface="Calibri"/>
              </a:rPr>
              <a:t>state</a:t>
            </a:r>
            <a:r>
              <a:rPr kumimoji="0" sz="1200" b="0" i="0" u="none" strike="noStrike" kern="1200" cap="none" spc="-10" normalizeH="0" baseline="0" noProof="0" dirty="0" smtClean="0">
                <a:ln>
                  <a:noFill/>
                </a:ln>
                <a:solidFill>
                  <a:prstClr val="black"/>
                </a:solidFill>
                <a:effectLst/>
                <a:uLnTx/>
                <a:uFillTx/>
                <a:latin typeface="Calibri"/>
                <a:ea typeface="+mn-ea"/>
                <a:cs typeface="Calibri"/>
              </a:rPr>
              <a:t>.</a:t>
            </a:r>
            <a:endParaRPr kumimoji="0" sz="12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35940" y="199749"/>
            <a:ext cx="860806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Special Provisions</a:t>
            </a:r>
            <a:endParaRPr sz="320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30</a:t>
            </a:fld>
            <a:endParaRPr lang="en-US" spc="-5" dirty="0">
              <a:solidFill>
                <a:srgbClr val="000000"/>
              </a:solidFill>
            </a:endParaRPr>
          </a:p>
        </p:txBody>
      </p:sp>
    </p:spTree>
    <p:extLst>
      <p:ext uri="{BB962C8B-B14F-4D97-AF65-F5344CB8AC3E}">
        <p14:creationId xmlns:p14="http://schemas.microsoft.com/office/powerpoint/2010/main" val="22585795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60720" y="1011523"/>
            <a:ext cx="7184571" cy="4851328"/>
          </a:xfrm>
          <a:prstGeom prst="rect">
            <a:avLst/>
          </a:prstGeom>
        </p:spPr>
        <p:txBody>
          <a:bodyPr vert="horz" wrap="square" lIns="0" tIns="201930" rIns="0" bIns="0" rtlCol="0">
            <a:spAutoFit/>
          </a:bodyPr>
          <a:lstStyle/>
          <a:p>
            <a:pPr marL="12700" marR="0" lvl="0" algn="l" defTabSz="914400" rtl="0" eaLnBrk="1" fontAlgn="auto" latinLnBrk="0" hangingPunct="1">
              <a:spcBef>
                <a:spcPts val="600"/>
              </a:spcBef>
              <a:spcAft>
                <a:spcPts val="0"/>
              </a:spcAft>
              <a:buClrTx/>
              <a:buSzTx/>
              <a:tabLst>
                <a:tab pos="184785" algn="l"/>
              </a:tabLst>
              <a:defRPr/>
            </a:pPr>
            <a:r>
              <a:rPr kumimoji="0" sz="1200" b="1" i="0" strike="noStrike" kern="1200" cap="none" spc="-5" normalizeH="0" baseline="0" noProof="0" dirty="0" smtClean="0">
                <a:ln>
                  <a:noFill/>
                </a:ln>
                <a:solidFill>
                  <a:prstClr val="black"/>
                </a:solidFill>
                <a:effectLst/>
                <a:uLnTx/>
                <a:uFill>
                  <a:solidFill>
                    <a:srgbClr val="000000"/>
                  </a:solidFill>
                </a:uFill>
                <a:cs typeface="Calibri"/>
              </a:rPr>
              <a:t>Invoices</a:t>
            </a:r>
            <a:endParaRPr kumimoji="0" sz="1200" b="0" i="0" strike="noStrike" kern="1200" cap="none" spc="0" normalizeH="0" baseline="0" noProof="0" dirty="0">
              <a:ln>
                <a:noFill/>
              </a:ln>
              <a:solidFill>
                <a:prstClr val="black"/>
              </a:solidFill>
              <a:effectLst/>
              <a:uLnTx/>
              <a:uFillTx/>
              <a:cs typeface="Calibri"/>
            </a:endParaRPr>
          </a:p>
          <a:p>
            <a:pPr marL="230188" marR="1341755" lvl="0" indent="-230188"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5" normalizeH="0" baseline="0" noProof="0" dirty="0">
                <a:ln>
                  <a:noFill/>
                </a:ln>
                <a:solidFill>
                  <a:prstClr val="black"/>
                </a:solidFill>
                <a:effectLst/>
                <a:uLnTx/>
                <a:uFillTx/>
                <a:cs typeface="Calibri"/>
              </a:rPr>
              <a:t>Supplier shall be paid upon submission of proper invoice(s) to the agency at the prices stipulated on the contract</a:t>
            </a:r>
            <a:r>
              <a:rPr kumimoji="0" sz="1200" b="0" i="0" strike="noStrike" kern="1200" cap="none" spc="-5" normalizeH="0" baseline="0" noProof="0" dirty="0" smtClean="0">
                <a:ln>
                  <a:noFill/>
                </a:ln>
                <a:solidFill>
                  <a:prstClr val="black"/>
                </a:solidFill>
                <a:effectLst/>
                <a:uLnTx/>
                <a:uFillTx/>
                <a:cs typeface="Calibri"/>
              </a:rPr>
              <a:t>.</a:t>
            </a:r>
            <a:r>
              <a:rPr kumimoji="0" lang="en-US" sz="1200" b="0" i="0" strike="noStrike" kern="1200" cap="none" spc="-5" normalizeH="0" baseline="0" noProof="0" dirty="0" smtClean="0">
                <a:ln>
                  <a:noFill/>
                </a:ln>
                <a:solidFill>
                  <a:prstClr val="black"/>
                </a:solidFill>
                <a:effectLst/>
                <a:uLnTx/>
                <a:uFillTx/>
                <a:cs typeface="Calibri"/>
              </a:rPr>
              <a:t> </a:t>
            </a:r>
            <a:r>
              <a:rPr kumimoji="0" sz="1200" b="0" i="0" strike="noStrike" kern="1200" cap="none" spc="-5" normalizeH="0" baseline="0" noProof="0" dirty="0" smtClean="0">
                <a:ln>
                  <a:noFill/>
                </a:ln>
                <a:solidFill>
                  <a:prstClr val="black"/>
                </a:solidFill>
                <a:effectLst/>
                <a:uLnTx/>
                <a:uFillTx/>
                <a:cs typeface="Calibri"/>
              </a:rPr>
              <a:t>Invoices </a:t>
            </a:r>
            <a:r>
              <a:rPr kumimoji="0" sz="1200" b="0" i="0" strike="noStrike" kern="1200" cap="none" spc="-5" normalizeH="0" baseline="0" noProof="0" dirty="0">
                <a:ln>
                  <a:noFill/>
                </a:ln>
                <a:solidFill>
                  <a:prstClr val="black"/>
                </a:solidFill>
                <a:effectLst/>
                <a:uLnTx/>
                <a:uFillTx/>
                <a:cs typeface="Calibri"/>
              </a:rPr>
              <a:t>shall contain the purchase order</a:t>
            </a:r>
            <a:r>
              <a:rPr kumimoji="0" sz="1200" b="0" i="0" strike="noStrike" kern="1200" cap="none" spc="-35" normalizeH="0" baseline="0" noProof="0" dirty="0">
                <a:ln>
                  <a:noFill/>
                </a:ln>
                <a:solidFill>
                  <a:prstClr val="black"/>
                </a:solidFill>
                <a:effectLst/>
                <a:uLnTx/>
                <a:uFillTx/>
                <a:cs typeface="Calibri"/>
              </a:rPr>
              <a:t> </a:t>
            </a:r>
            <a:r>
              <a:rPr kumimoji="0" sz="1200" b="0" i="0" strike="noStrike" kern="1200" cap="none" spc="-5" normalizeH="0" baseline="0" noProof="0" dirty="0">
                <a:ln>
                  <a:noFill/>
                </a:ln>
                <a:solidFill>
                  <a:prstClr val="black"/>
                </a:solidFill>
                <a:effectLst/>
                <a:uLnTx/>
                <a:uFillTx/>
                <a:cs typeface="Calibri"/>
              </a:rPr>
              <a:t>number.</a:t>
            </a:r>
            <a:endParaRPr kumimoji="0" sz="1200" b="0" i="0" strike="noStrike" kern="1200" cap="none" spc="0" normalizeH="0" baseline="0" noProof="0" dirty="0">
              <a:ln>
                <a:noFill/>
              </a:ln>
              <a:solidFill>
                <a:prstClr val="black"/>
              </a:solidFill>
              <a:effectLst/>
              <a:uLnTx/>
              <a:uFillTx/>
              <a:cs typeface="Calibri"/>
            </a:endParaRPr>
          </a:p>
          <a:p>
            <a:pPr marL="230188" marR="0" lvl="0" indent="-230188"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5" normalizeH="0" baseline="0" noProof="0" dirty="0">
                <a:ln>
                  <a:noFill/>
                </a:ln>
                <a:solidFill>
                  <a:prstClr val="black"/>
                </a:solidFill>
                <a:effectLst/>
                <a:uLnTx/>
                <a:uFillTx/>
                <a:cs typeface="Calibri"/>
              </a:rPr>
              <a:t>Failure to provide proper invoices may result in delay of processing invoices for</a:t>
            </a:r>
            <a:r>
              <a:rPr kumimoji="0" sz="1200" b="0" i="0" strike="noStrike" kern="1200" cap="none" spc="-35" normalizeH="0" baseline="0" noProof="0" dirty="0">
                <a:ln>
                  <a:noFill/>
                </a:ln>
                <a:solidFill>
                  <a:prstClr val="black"/>
                </a:solidFill>
                <a:effectLst/>
                <a:uLnTx/>
                <a:uFillTx/>
                <a:cs typeface="Calibri"/>
              </a:rPr>
              <a:t> </a:t>
            </a:r>
            <a:r>
              <a:rPr kumimoji="0" sz="1200" b="0" i="0" strike="noStrike" kern="1200" cap="none" spc="-5" normalizeH="0" baseline="0" noProof="0" dirty="0">
                <a:ln>
                  <a:noFill/>
                </a:ln>
                <a:solidFill>
                  <a:prstClr val="black"/>
                </a:solidFill>
                <a:effectLst/>
                <a:uLnTx/>
                <a:uFillTx/>
                <a:cs typeface="Calibri"/>
              </a:rPr>
              <a:t>payment.</a:t>
            </a:r>
            <a:endParaRPr kumimoji="0" sz="1200" b="0" i="0" strike="noStrike" kern="1200" cap="none" spc="0" normalizeH="0" baseline="0" noProof="0" dirty="0">
              <a:ln>
                <a:noFill/>
              </a:ln>
              <a:solidFill>
                <a:prstClr val="black"/>
              </a:solidFill>
              <a:effectLst/>
              <a:uLnTx/>
              <a:uFillTx/>
              <a:cs typeface="Calibri"/>
            </a:endParaRPr>
          </a:p>
          <a:p>
            <a:pPr marL="12700" marR="0" lvl="0" algn="l" defTabSz="914400" rtl="0" eaLnBrk="1" fontAlgn="auto" latinLnBrk="0" hangingPunct="1">
              <a:spcBef>
                <a:spcPts val="600"/>
              </a:spcBef>
              <a:spcAft>
                <a:spcPts val="0"/>
              </a:spcAft>
              <a:buClrTx/>
              <a:buSzTx/>
              <a:tabLst>
                <a:tab pos="184785" algn="l"/>
              </a:tabLst>
              <a:defRPr/>
            </a:pPr>
            <a:r>
              <a:rPr kumimoji="0" sz="1200" b="1" i="0" strike="noStrike" kern="1200" cap="none" spc="-10" normalizeH="0" baseline="0" noProof="0" dirty="0" smtClean="0">
                <a:ln>
                  <a:noFill/>
                </a:ln>
                <a:solidFill>
                  <a:prstClr val="black"/>
                </a:solidFill>
                <a:effectLst/>
                <a:uLnTx/>
                <a:uFill>
                  <a:solidFill>
                    <a:srgbClr val="000000"/>
                  </a:solidFill>
                </a:uFill>
                <a:cs typeface="Calibri"/>
              </a:rPr>
              <a:t>Patents </a:t>
            </a:r>
            <a:r>
              <a:rPr kumimoji="0" sz="1200" b="1" i="0" strike="noStrike" kern="1200" cap="none" spc="-5" normalizeH="0" baseline="0" noProof="0" dirty="0">
                <a:ln>
                  <a:noFill/>
                </a:ln>
                <a:solidFill>
                  <a:prstClr val="black"/>
                </a:solidFill>
                <a:effectLst/>
                <a:uLnTx/>
                <a:uFill>
                  <a:solidFill>
                    <a:srgbClr val="000000"/>
                  </a:solidFill>
                </a:uFill>
                <a:cs typeface="Calibri"/>
              </a:rPr>
              <a:t>and</a:t>
            </a:r>
            <a:r>
              <a:rPr kumimoji="0" sz="1200" b="1" i="0" strike="noStrike" kern="1200" cap="none" spc="15" normalizeH="0" baseline="0" noProof="0" dirty="0">
                <a:ln>
                  <a:noFill/>
                </a:ln>
                <a:solidFill>
                  <a:prstClr val="black"/>
                </a:solidFill>
                <a:effectLst/>
                <a:uLnTx/>
                <a:uFill>
                  <a:solidFill>
                    <a:srgbClr val="000000"/>
                  </a:solidFill>
                </a:uFill>
                <a:cs typeface="Calibri"/>
              </a:rPr>
              <a:t> </a:t>
            </a:r>
            <a:r>
              <a:rPr kumimoji="0" sz="1200" b="1" i="0" strike="noStrike" kern="1200" cap="none" spc="-5" normalizeH="0" baseline="0" noProof="0" dirty="0">
                <a:ln>
                  <a:noFill/>
                </a:ln>
                <a:solidFill>
                  <a:prstClr val="black"/>
                </a:solidFill>
                <a:effectLst/>
                <a:uLnTx/>
                <a:uFill>
                  <a:solidFill>
                    <a:srgbClr val="000000"/>
                  </a:solidFill>
                </a:uFill>
                <a:cs typeface="Calibri"/>
              </a:rPr>
              <a:t>Royalties</a:t>
            </a:r>
            <a:endParaRPr kumimoji="0" sz="1200" b="0" i="0" strike="noStrike" kern="1200" cap="none" spc="0" normalizeH="0" baseline="0" noProof="0" dirty="0">
              <a:ln>
                <a:noFill/>
              </a:ln>
              <a:solidFill>
                <a:prstClr val="black"/>
              </a:solidFill>
              <a:effectLst/>
              <a:uLnTx/>
              <a:uFillTx/>
              <a:cs typeface="Calibri"/>
            </a:endParaRPr>
          </a:p>
          <a:p>
            <a:pPr marL="230188" marR="5080" lvl="0" indent="-230188"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5" normalizeH="0" baseline="0" noProof="0" dirty="0">
                <a:ln>
                  <a:noFill/>
                </a:ln>
                <a:solidFill>
                  <a:prstClr val="black"/>
                </a:solidFill>
                <a:effectLst/>
                <a:uLnTx/>
                <a:uFillTx/>
                <a:cs typeface="Calibri"/>
              </a:rPr>
              <a:t>Supplier without exception shall indemnify and hold harmless the </a:t>
            </a:r>
            <a:r>
              <a:rPr kumimoji="0" lang="en-US" sz="1200" b="0" i="0" strike="noStrike" kern="1200" cap="none" spc="-5" normalizeH="0" baseline="0" noProof="0" dirty="0" smtClean="0">
                <a:ln>
                  <a:noFill/>
                </a:ln>
                <a:solidFill>
                  <a:prstClr val="black"/>
                </a:solidFill>
                <a:effectLst/>
                <a:uLnTx/>
                <a:uFillTx/>
                <a:cs typeface="Calibri"/>
              </a:rPr>
              <a:t>state</a:t>
            </a:r>
            <a:r>
              <a:rPr kumimoji="0" sz="1200" b="0" i="0" strike="noStrike" kern="1200" cap="none" spc="-5" normalizeH="0" baseline="0" noProof="0" dirty="0" smtClean="0">
                <a:ln>
                  <a:noFill/>
                </a:ln>
                <a:solidFill>
                  <a:prstClr val="black"/>
                </a:solidFill>
                <a:effectLst/>
                <a:uLnTx/>
                <a:uFillTx/>
                <a:cs typeface="Calibri"/>
              </a:rPr>
              <a:t> </a:t>
            </a:r>
            <a:r>
              <a:rPr kumimoji="0" sz="1200" b="0" i="0" strike="noStrike" kern="1200" cap="none" spc="-5" normalizeH="0" baseline="0" noProof="0" dirty="0">
                <a:ln>
                  <a:noFill/>
                </a:ln>
                <a:solidFill>
                  <a:prstClr val="black"/>
                </a:solidFill>
                <a:effectLst/>
                <a:uLnTx/>
                <a:uFillTx/>
                <a:cs typeface="Calibri"/>
              </a:rPr>
              <a:t>of Oklahoma and its employees from liability of any nature </a:t>
            </a:r>
            <a:r>
              <a:rPr kumimoji="0" sz="1200" b="0" i="0" strike="noStrike" kern="1200" cap="none" spc="-5" normalizeH="0" baseline="0" noProof="0" dirty="0" smtClean="0">
                <a:ln>
                  <a:noFill/>
                </a:ln>
                <a:solidFill>
                  <a:prstClr val="black"/>
                </a:solidFill>
                <a:effectLst/>
                <a:uLnTx/>
                <a:uFillTx/>
                <a:cs typeface="Calibri"/>
              </a:rPr>
              <a:t>or</a:t>
            </a:r>
            <a:r>
              <a:rPr kumimoji="0" lang="en-US" sz="1200" b="0" i="0" strike="noStrike" kern="1200" cap="none" spc="-5" normalizeH="0" baseline="0" noProof="0" dirty="0" smtClean="0">
                <a:ln>
                  <a:noFill/>
                </a:ln>
                <a:solidFill>
                  <a:prstClr val="black"/>
                </a:solidFill>
                <a:effectLst/>
                <a:uLnTx/>
                <a:uFillTx/>
                <a:cs typeface="Calibri"/>
              </a:rPr>
              <a:t> </a:t>
            </a:r>
            <a:r>
              <a:rPr kumimoji="0" sz="1200" b="0" i="0" strike="noStrike" kern="1200" cap="none" spc="-5" normalizeH="0" baseline="0" noProof="0" dirty="0" smtClean="0">
                <a:ln>
                  <a:noFill/>
                </a:ln>
                <a:solidFill>
                  <a:prstClr val="black"/>
                </a:solidFill>
                <a:effectLst/>
                <a:uLnTx/>
                <a:uFillTx/>
                <a:cs typeface="Calibri"/>
              </a:rPr>
              <a:t>kind</a:t>
            </a:r>
            <a:r>
              <a:rPr kumimoji="0" sz="1200" b="0" i="0" strike="noStrike" kern="1200" cap="none" spc="-5" normalizeH="0" baseline="0" noProof="0" dirty="0">
                <a:ln>
                  <a:noFill/>
                </a:ln>
                <a:solidFill>
                  <a:prstClr val="black"/>
                </a:solidFill>
                <a:effectLst/>
                <a:uLnTx/>
                <a:uFillTx/>
                <a:cs typeface="Calibri"/>
              </a:rPr>
              <a:t>, including cost and expenses for or on account of any copyrighted, patented, or </a:t>
            </a:r>
            <a:r>
              <a:rPr kumimoji="0" sz="1200" b="0" i="0" strike="noStrike" kern="1200" cap="none" spc="-10" normalizeH="0" baseline="0" noProof="0" dirty="0" smtClean="0">
                <a:ln>
                  <a:noFill/>
                </a:ln>
                <a:solidFill>
                  <a:prstClr val="black"/>
                </a:solidFill>
                <a:effectLst/>
                <a:uLnTx/>
                <a:uFillTx/>
                <a:cs typeface="Calibri"/>
              </a:rPr>
              <a:t>unpatented </a:t>
            </a:r>
            <a:r>
              <a:rPr kumimoji="0" sz="1200" b="0" i="0" strike="noStrike" kern="1200" cap="none" spc="-5" normalizeH="0" baseline="0" noProof="0" dirty="0">
                <a:ln>
                  <a:noFill/>
                </a:ln>
                <a:solidFill>
                  <a:prstClr val="black"/>
                </a:solidFill>
                <a:effectLst/>
                <a:uLnTx/>
                <a:uFillTx/>
                <a:cs typeface="Calibri"/>
              </a:rPr>
              <a:t>invention, process, or </a:t>
            </a:r>
            <a:r>
              <a:rPr kumimoji="0" sz="1200" b="0" i="0" strike="noStrike" kern="1200" cap="none" spc="-5" normalizeH="0" baseline="0" noProof="0" dirty="0" smtClean="0">
                <a:ln>
                  <a:noFill/>
                </a:ln>
                <a:solidFill>
                  <a:prstClr val="black"/>
                </a:solidFill>
                <a:effectLst/>
                <a:uLnTx/>
                <a:uFillTx/>
                <a:cs typeface="Calibri"/>
              </a:rPr>
              <a:t>article</a:t>
            </a:r>
            <a:r>
              <a:rPr kumimoji="0" lang="en-US" sz="1200" b="0" i="0" strike="noStrike" kern="1200" cap="none" spc="-5" normalizeH="0" baseline="0" noProof="0" dirty="0" smtClean="0">
                <a:ln>
                  <a:noFill/>
                </a:ln>
                <a:solidFill>
                  <a:prstClr val="black"/>
                </a:solidFill>
                <a:effectLst/>
                <a:uLnTx/>
                <a:uFillTx/>
                <a:cs typeface="Calibri"/>
              </a:rPr>
              <a:t> </a:t>
            </a:r>
            <a:r>
              <a:rPr kumimoji="0" sz="1200" b="0" i="0" strike="noStrike" kern="1200" cap="none" spc="-5" normalizeH="0" baseline="0" noProof="0" dirty="0" smtClean="0">
                <a:ln>
                  <a:noFill/>
                </a:ln>
                <a:solidFill>
                  <a:prstClr val="black"/>
                </a:solidFill>
                <a:effectLst/>
                <a:uLnTx/>
                <a:uFillTx/>
                <a:cs typeface="Calibri"/>
              </a:rPr>
              <a:t>manufactured </a:t>
            </a:r>
            <a:r>
              <a:rPr kumimoji="0" sz="1200" b="0" i="0" strike="noStrike" kern="1200" cap="none" spc="-5" normalizeH="0" baseline="0" noProof="0" dirty="0">
                <a:ln>
                  <a:noFill/>
                </a:ln>
                <a:solidFill>
                  <a:prstClr val="black"/>
                </a:solidFill>
                <a:effectLst/>
                <a:uLnTx/>
                <a:uFillTx/>
                <a:cs typeface="Calibri"/>
              </a:rPr>
              <a:t>or used in the performance of the contract. If the Supplier uses any design, device or materials covered by letters, </a:t>
            </a:r>
            <a:r>
              <a:rPr kumimoji="0" sz="1200" b="0" i="0" strike="noStrike" kern="1200" cap="none" spc="-5" normalizeH="0" baseline="0" noProof="0" dirty="0" smtClean="0">
                <a:ln>
                  <a:noFill/>
                </a:ln>
                <a:solidFill>
                  <a:prstClr val="black"/>
                </a:solidFill>
                <a:effectLst/>
                <a:uLnTx/>
                <a:uFillTx/>
                <a:cs typeface="Calibri"/>
              </a:rPr>
              <a:t>patent</a:t>
            </a:r>
            <a:r>
              <a:rPr kumimoji="0" lang="en-US" sz="1200" b="0" i="0" strike="noStrike" kern="1200" cap="none" spc="-5" normalizeH="0" baseline="0" noProof="0" dirty="0" smtClean="0">
                <a:ln>
                  <a:noFill/>
                </a:ln>
                <a:solidFill>
                  <a:prstClr val="black"/>
                </a:solidFill>
                <a:effectLst/>
                <a:uLnTx/>
                <a:uFillTx/>
                <a:cs typeface="Calibri"/>
              </a:rPr>
              <a:t> </a:t>
            </a:r>
            <a:r>
              <a:rPr kumimoji="0" sz="1200" b="0" i="0" strike="noStrike" kern="1200" cap="none" spc="-5" normalizeH="0" baseline="0" noProof="0" dirty="0" smtClean="0">
                <a:ln>
                  <a:noFill/>
                </a:ln>
                <a:solidFill>
                  <a:prstClr val="black"/>
                </a:solidFill>
                <a:effectLst/>
                <a:uLnTx/>
                <a:uFillTx/>
                <a:cs typeface="Calibri"/>
              </a:rPr>
              <a:t>copyright</a:t>
            </a:r>
            <a:r>
              <a:rPr kumimoji="0" sz="1200" b="0" i="0" strike="noStrike" kern="1200" cap="none" spc="-5" normalizeH="0" baseline="0" noProof="0" dirty="0">
                <a:ln>
                  <a:noFill/>
                </a:ln>
                <a:solidFill>
                  <a:prstClr val="black"/>
                </a:solidFill>
                <a:effectLst/>
                <a:uLnTx/>
                <a:uFillTx/>
                <a:cs typeface="Calibri"/>
              </a:rPr>
              <a:t>, it is mutually agreed and understood without exception that the prices shall include all royalties or cost arising from the use </a:t>
            </a:r>
            <a:r>
              <a:rPr kumimoji="0" sz="1200" b="0" i="0" strike="noStrike" kern="1200" cap="none" spc="-5" normalizeH="0" baseline="0" noProof="0" dirty="0" smtClean="0">
                <a:ln>
                  <a:noFill/>
                </a:ln>
                <a:solidFill>
                  <a:prstClr val="black"/>
                </a:solidFill>
                <a:effectLst/>
                <a:uLnTx/>
                <a:uFillTx/>
                <a:cs typeface="Calibri"/>
              </a:rPr>
              <a:t>of</a:t>
            </a:r>
            <a:r>
              <a:rPr kumimoji="0" lang="en-US" sz="1200" b="0" i="0" strike="noStrike" kern="1200" cap="none" spc="-5" normalizeH="0" baseline="0" noProof="0" dirty="0" smtClean="0">
                <a:ln>
                  <a:noFill/>
                </a:ln>
                <a:solidFill>
                  <a:prstClr val="black"/>
                </a:solidFill>
                <a:effectLst/>
                <a:uLnTx/>
                <a:uFillTx/>
                <a:cs typeface="Calibri"/>
              </a:rPr>
              <a:t> </a:t>
            </a:r>
            <a:r>
              <a:rPr kumimoji="0" sz="1200" b="0" i="0" strike="noStrike" kern="1200" cap="none" spc="-5" normalizeH="0" baseline="0" noProof="0" dirty="0" smtClean="0">
                <a:ln>
                  <a:noFill/>
                </a:ln>
                <a:solidFill>
                  <a:prstClr val="black"/>
                </a:solidFill>
                <a:effectLst/>
                <a:uLnTx/>
                <a:uFillTx/>
                <a:cs typeface="Calibri"/>
              </a:rPr>
              <a:t>such </a:t>
            </a:r>
            <a:r>
              <a:rPr kumimoji="0" sz="1200" b="0" i="0" strike="noStrike" kern="1200" cap="none" spc="-5" normalizeH="0" baseline="0" noProof="0" dirty="0">
                <a:ln>
                  <a:noFill/>
                </a:ln>
                <a:solidFill>
                  <a:prstClr val="black"/>
                </a:solidFill>
                <a:effectLst/>
                <a:uLnTx/>
                <a:uFillTx/>
                <a:cs typeface="Calibri"/>
              </a:rPr>
              <a:t>design, device, or materials in any way involved in the</a:t>
            </a:r>
            <a:r>
              <a:rPr kumimoji="0" sz="1200" b="0" i="0" strike="noStrike" kern="1200" cap="none" spc="0" normalizeH="0" baseline="0" noProof="0" dirty="0">
                <a:ln>
                  <a:noFill/>
                </a:ln>
                <a:solidFill>
                  <a:prstClr val="black"/>
                </a:solidFill>
                <a:effectLst/>
                <a:uLnTx/>
                <a:uFillTx/>
                <a:cs typeface="Calibri"/>
              </a:rPr>
              <a:t> </a:t>
            </a:r>
            <a:r>
              <a:rPr kumimoji="0" sz="1200" b="0" i="0" strike="noStrike" kern="1200" cap="none" spc="-5" normalizeH="0" baseline="0" noProof="0" dirty="0">
                <a:ln>
                  <a:noFill/>
                </a:ln>
                <a:solidFill>
                  <a:prstClr val="black"/>
                </a:solidFill>
                <a:effectLst/>
                <a:uLnTx/>
                <a:uFillTx/>
                <a:cs typeface="Calibri"/>
              </a:rPr>
              <a:t>work.</a:t>
            </a:r>
            <a:endParaRPr kumimoji="0" sz="1200" b="0" i="0" strike="noStrike" kern="1200" cap="none" spc="0" normalizeH="0" baseline="0" noProof="0" dirty="0">
              <a:ln>
                <a:noFill/>
              </a:ln>
              <a:solidFill>
                <a:prstClr val="black"/>
              </a:solidFill>
              <a:effectLst/>
              <a:uLnTx/>
              <a:uFillTx/>
              <a:cs typeface="Calibri"/>
            </a:endParaRPr>
          </a:p>
          <a:p>
            <a:pPr marL="12700" marR="0" lvl="0" algn="l" defTabSz="914400" rtl="0" eaLnBrk="1" fontAlgn="auto" latinLnBrk="0" hangingPunct="1">
              <a:spcBef>
                <a:spcPts val="600"/>
              </a:spcBef>
              <a:spcAft>
                <a:spcPts val="0"/>
              </a:spcAft>
              <a:buClrTx/>
              <a:buSzTx/>
              <a:tabLst>
                <a:tab pos="184785" algn="l"/>
              </a:tabLst>
              <a:defRPr/>
            </a:pPr>
            <a:r>
              <a:rPr kumimoji="0" sz="1200" b="1" i="0" strike="noStrike" kern="1200" cap="none" spc="-5" normalizeH="0" baseline="0" noProof="0" dirty="0" smtClean="0">
                <a:ln>
                  <a:noFill/>
                </a:ln>
                <a:solidFill>
                  <a:prstClr val="black"/>
                </a:solidFill>
                <a:effectLst/>
                <a:uLnTx/>
                <a:uFill>
                  <a:solidFill>
                    <a:srgbClr val="000000"/>
                  </a:solidFill>
                </a:uFill>
                <a:cs typeface="Calibri"/>
              </a:rPr>
              <a:t>Price</a:t>
            </a:r>
            <a:endParaRPr kumimoji="0" sz="1200" b="0" i="0" strike="noStrike" kern="1200" cap="none" spc="0" normalizeH="0" baseline="0" noProof="0" dirty="0">
              <a:ln>
                <a:noFill/>
              </a:ln>
              <a:solidFill>
                <a:prstClr val="black"/>
              </a:solidFill>
              <a:effectLst/>
              <a:uLnTx/>
              <a:uFillTx/>
              <a:cs typeface="Calibri"/>
            </a:endParaRPr>
          </a:p>
          <a:p>
            <a:pPr marL="230188" marR="276860" lvl="0" indent="-230188"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5" normalizeH="0" baseline="0" noProof="0" dirty="0">
                <a:ln>
                  <a:noFill/>
                </a:ln>
                <a:solidFill>
                  <a:prstClr val="black"/>
                </a:solidFill>
                <a:effectLst/>
                <a:uLnTx/>
                <a:uFillTx/>
                <a:cs typeface="Calibri"/>
              </a:rPr>
              <a:t>Bidder warrants that prices of materials, equipment, and services set forth herein do not </a:t>
            </a:r>
            <a:r>
              <a:rPr kumimoji="0" sz="1200" b="0" i="0" strike="noStrike" kern="1200" cap="none" spc="-10" normalizeH="0" baseline="0" noProof="0" dirty="0">
                <a:ln>
                  <a:noFill/>
                </a:ln>
                <a:solidFill>
                  <a:prstClr val="black"/>
                </a:solidFill>
                <a:effectLst/>
                <a:uLnTx/>
                <a:uFillTx/>
                <a:cs typeface="Calibri"/>
              </a:rPr>
              <a:t>exceed </a:t>
            </a:r>
            <a:r>
              <a:rPr kumimoji="0" sz="1200" b="0" i="0" strike="noStrike" kern="1200" cap="none" spc="-5" normalizeH="0" baseline="0" noProof="0" dirty="0">
                <a:ln>
                  <a:noFill/>
                </a:ln>
                <a:solidFill>
                  <a:prstClr val="black"/>
                </a:solidFill>
                <a:effectLst/>
                <a:uLnTx/>
                <a:uFillTx/>
                <a:cs typeface="Calibri"/>
              </a:rPr>
              <a:t>those charged by the </a:t>
            </a:r>
            <a:r>
              <a:rPr kumimoji="0" lang="en-US" sz="1200" b="0" i="0" strike="noStrike" kern="1200" cap="none" spc="-5" normalizeH="0" baseline="0" noProof="0" dirty="0" smtClean="0">
                <a:ln>
                  <a:noFill/>
                </a:ln>
                <a:solidFill>
                  <a:prstClr val="black"/>
                </a:solidFill>
                <a:effectLst/>
                <a:uLnTx/>
                <a:uFillTx/>
                <a:cs typeface="Calibri"/>
              </a:rPr>
              <a:t>bidder</a:t>
            </a:r>
            <a:r>
              <a:rPr kumimoji="0" sz="1200" b="0" i="0" strike="noStrike" kern="1200" cap="none" spc="-5" normalizeH="0" baseline="0" noProof="0" dirty="0" smtClean="0">
                <a:ln>
                  <a:noFill/>
                </a:ln>
                <a:solidFill>
                  <a:prstClr val="black"/>
                </a:solidFill>
                <a:effectLst/>
                <a:uLnTx/>
                <a:uFillTx/>
                <a:cs typeface="Calibri"/>
              </a:rPr>
              <a:t> </a:t>
            </a:r>
            <a:r>
              <a:rPr kumimoji="0" sz="1200" b="0" i="0" strike="noStrike" kern="1200" cap="none" spc="-5" normalizeH="0" baseline="0" noProof="0" dirty="0">
                <a:ln>
                  <a:noFill/>
                </a:ln>
                <a:solidFill>
                  <a:prstClr val="black"/>
                </a:solidFill>
                <a:effectLst/>
                <a:uLnTx/>
                <a:uFillTx/>
                <a:cs typeface="Calibri"/>
              </a:rPr>
              <a:t>to </a:t>
            </a:r>
            <a:r>
              <a:rPr kumimoji="0" sz="1200" b="0" i="0" strike="noStrike" kern="1200" cap="none" spc="-5" normalizeH="0" baseline="0" noProof="0" dirty="0" smtClean="0">
                <a:ln>
                  <a:noFill/>
                </a:ln>
                <a:solidFill>
                  <a:prstClr val="black"/>
                </a:solidFill>
                <a:effectLst/>
                <a:uLnTx/>
                <a:uFillTx/>
                <a:cs typeface="Calibri"/>
              </a:rPr>
              <a:t>any</a:t>
            </a:r>
            <a:r>
              <a:rPr kumimoji="0" lang="en-US" sz="1200" b="0" i="0" strike="noStrike" kern="1200" cap="none" spc="-5" normalizeH="0" baseline="0" noProof="0" dirty="0" smtClean="0">
                <a:ln>
                  <a:noFill/>
                </a:ln>
                <a:solidFill>
                  <a:prstClr val="black"/>
                </a:solidFill>
                <a:effectLst/>
                <a:uLnTx/>
                <a:uFillTx/>
                <a:cs typeface="Calibri"/>
              </a:rPr>
              <a:t> </a:t>
            </a:r>
            <a:r>
              <a:rPr kumimoji="0" sz="1200" b="0" i="0" strike="noStrike" kern="1200" cap="none" spc="-5" normalizeH="0" baseline="0" noProof="0" dirty="0" smtClean="0">
                <a:ln>
                  <a:noFill/>
                </a:ln>
                <a:solidFill>
                  <a:prstClr val="black"/>
                </a:solidFill>
                <a:effectLst/>
                <a:uLnTx/>
                <a:uFillTx/>
                <a:cs typeface="Calibri"/>
              </a:rPr>
              <a:t>other </a:t>
            </a:r>
            <a:r>
              <a:rPr kumimoji="0" sz="1200" b="0" i="0" strike="noStrike" kern="1200" cap="none" spc="-5" normalizeH="0" baseline="0" noProof="0" dirty="0">
                <a:ln>
                  <a:noFill/>
                </a:ln>
                <a:solidFill>
                  <a:prstClr val="black"/>
                </a:solidFill>
                <a:effectLst/>
                <a:uLnTx/>
                <a:uFillTx/>
                <a:cs typeface="Calibri"/>
              </a:rPr>
              <a:t>customer purchasing the same goods or services under similar conditions and in like or similar</a:t>
            </a:r>
            <a:r>
              <a:rPr kumimoji="0" sz="1200" b="0" i="0" strike="noStrike" kern="1200" cap="none" spc="-35" normalizeH="0" baseline="0" noProof="0" dirty="0">
                <a:ln>
                  <a:noFill/>
                </a:ln>
                <a:solidFill>
                  <a:prstClr val="black"/>
                </a:solidFill>
                <a:effectLst/>
                <a:uLnTx/>
                <a:uFillTx/>
                <a:cs typeface="Calibri"/>
              </a:rPr>
              <a:t> </a:t>
            </a:r>
            <a:r>
              <a:rPr kumimoji="0" sz="1200" b="0" i="0" strike="noStrike" kern="1200" cap="none" spc="-5" normalizeH="0" baseline="0" noProof="0" dirty="0">
                <a:ln>
                  <a:noFill/>
                </a:ln>
                <a:solidFill>
                  <a:prstClr val="black"/>
                </a:solidFill>
                <a:effectLst/>
                <a:uLnTx/>
                <a:uFillTx/>
                <a:cs typeface="Calibri"/>
              </a:rPr>
              <a:t>quantities.</a:t>
            </a:r>
            <a:endParaRPr kumimoji="0" sz="1200" b="0" i="0" strike="noStrike" kern="1200" cap="none" spc="0" normalizeH="0" baseline="0" noProof="0" dirty="0">
              <a:ln>
                <a:noFill/>
              </a:ln>
              <a:solidFill>
                <a:prstClr val="black"/>
              </a:solidFill>
              <a:effectLst/>
              <a:uLnTx/>
              <a:uFillTx/>
              <a:cs typeface="Calibri"/>
            </a:endParaRPr>
          </a:p>
          <a:p>
            <a:pPr marL="230188" marR="27305" lvl="0" indent="-230188"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5" normalizeH="0" baseline="0" noProof="0" dirty="0">
                <a:ln>
                  <a:noFill/>
                </a:ln>
                <a:solidFill>
                  <a:prstClr val="black"/>
                </a:solidFill>
                <a:effectLst/>
                <a:uLnTx/>
                <a:uFillTx/>
                <a:cs typeface="Calibri"/>
              </a:rPr>
              <a:t>Proposals shall remain firm for a minimum of </a:t>
            </a:r>
            <a:r>
              <a:rPr kumimoji="0" sz="1200" b="0" i="0" strike="noStrike" kern="1200" cap="none" spc="-5" normalizeH="0" baseline="0" noProof="0" dirty="0" smtClean="0">
                <a:ln>
                  <a:noFill/>
                </a:ln>
                <a:solidFill>
                  <a:prstClr val="black"/>
                </a:solidFill>
                <a:effectLst/>
                <a:uLnTx/>
                <a:uFillTx/>
                <a:cs typeface="Calibri"/>
              </a:rPr>
              <a:t>120 </a:t>
            </a:r>
            <a:r>
              <a:rPr kumimoji="0" sz="1200" b="0" i="0" strike="noStrike" kern="1200" cap="none" spc="-5" normalizeH="0" baseline="0" noProof="0" dirty="0">
                <a:ln>
                  <a:noFill/>
                </a:ln>
                <a:solidFill>
                  <a:prstClr val="black"/>
                </a:solidFill>
                <a:effectLst/>
                <a:uLnTx/>
                <a:uFillTx/>
                <a:cs typeface="Calibri"/>
              </a:rPr>
              <a:t>days from the solicitation closing date. </a:t>
            </a:r>
            <a:r>
              <a:rPr kumimoji="0" sz="1200" b="0" i="1" strike="noStrike" kern="1200" cap="none" spc="-5" normalizeH="0" baseline="0" noProof="0" dirty="0">
                <a:ln>
                  <a:noFill/>
                </a:ln>
                <a:solidFill>
                  <a:prstClr val="black"/>
                </a:solidFill>
                <a:effectLst/>
                <a:uLnTx/>
                <a:uFillTx/>
                <a:cs typeface="Calibri"/>
              </a:rPr>
              <a:t>(</a:t>
            </a:r>
            <a:r>
              <a:rPr kumimoji="0" sz="1200" b="0" i="1" strike="noStrike" kern="1200" cap="none" spc="-5" normalizeH="0" baseline="0" noProof="0" dirty="0" smtClean="0">
                <a:ln>
                  <a:noFill/>
                </a:ln>
                <a:solidFill>
                  <a:prstClr val="black"/>
                </a:solidFill>
                <a:effectLst/>
                <a:uLnTx/>
                <a:uFillTx/>
                <a:cs typeface="Calibri"/>
              </a:rPr>
              <a:t>Notice</a:t>
            </a:r>
            <a:r>
              <a:rPr kumimoji="0" lang="en-US" sz="1200" b="0" i="1" strike="noStrike" kern="1200" cap="none" spc="-5" normalizeH="0" baseline="0" noProof="0" dirty="0" smtClean="0">
                <a:ln>
                  <a:noFill/>
                </a:ln>
                <a:solidFill>
                  <a:prstClr val="black"/>
                </a:solidFill>
                <a:effectLst/>
                <a:uLnTx/>
                <a:uFillTx/>
                <a:cs typeface="Calibri"/>
              </a:rPr>
              <a:t> </a:t>
            </a:r>
            <a:r>
              <a:rPr kumimoji="0" sz="1200" b="0" i="1" strike="noStrike" kern="1200" cap="none" spc="-5" normalizeH="0" baseline="0" noProof="0" dirty="0" smtClean="0">
                <a:ln>
                  <a:noFill/>
                </a:ln>
                <a:solidFill>
                  <a:prstClr val="black"/>
                </a:solidFill>
                <a:effectLst/>
                <a:uLnTx/>
                <a:uFillTx/>
                <a:cs typeface="Calibri"/>
              </a:rPr>
              <a:t>-</a:t>
            </a:r>
            <a:r>
              <a:rPr kumimoji="0" sz="1200" b="0" i="1" strike="noStrike" kern="1200" cap="none" spc="-5" normalizeH="0" baseline="0" noProof="0" dirty="0">
                <a:ln>
                  <a:noFill/>
                </a:ln>
                <a:solidFill>
                  <a:prstClr val="black"/>
                </a:solidFill>
                <a:effectLst/>
                <a:uLnTx/>
                <a:uFillTx/>
                <a:cs typeface="Calibri"/>
              </a:rPr>
              <a:t>pricing </a:t>
            </a:r>
            <a:r>
              <a:rPr kumimoji="0" sz="1200" b="0" i="1" strike="noStrike" kern="1200" cap="none" spc="-5" normalizeH="0" baseline="0" noProof="0" dirty="0" smtClean="0">
                <a:ln>
                  <a:noFill/>
                </a:ln>
                <a:solidFill>
                  <a:prstClr val="black"/>
                </a:solidFill>
                <a:effectLst/>
                <a:uLnTx/>
                <a:uFillTx/>
                <a:cs typeface="Calibri"/>
              </a:rPr>
              <a:t>must</a:t>
            </a:r>
            <a:r>
              <a:rPr kumimoji="0" lang="en-US" sz="1200" b="0" i="1" strike="noStrike" kern="1200" cap="none" spc="-5" normalizeH="0" baseline="0" noProof="0" dirty="0" smtClean="0">
                <a:ln>
                  <a:noFill/>
                </a:ln>
                <a:solidFill>
                  <a:prstClr val="black"/>
                </a:solidFill>
                <a:effectLst/>
                <a:uLnTx/>
                <a:uFillTx/>
                <a:cs typeface="Calibri"/>
              </a:rPr>
              <a:t> </a:t>
            </a:r>
            <a:r>
              <a:rPr kumimoji="0" sz="1200" b="0" i="1" strike="noStrike" kern="1200" cap="none" spc="-5" normalizeH="0" baseline="0" noProof="0" dirty="0" smtClean="0">
                <a:ln>
                  <a:noFill/>
                </a:ln>
                <a:solidFill>
                  <a:prstClr val="black"/>
                </a:solidFill>
                <a:effectLst/>
                <a:uLnTx/>
                <a:uFillTx/>
                <a:cs typeface="Calibri"/>
              </a:rPr>
              <a:t>be </a:t>
            </a:r>
            <a:r>
              <a:rPr kumimoji="0" sz="1200" b="0" i="1" strike="noStrike" kern="1200" cap="none" spc="-5" normalizeH="0" baseline="0" noProof="0" dirty="0">
                <a:ln>
                  <a:noFill/>
                </a:ln>
                <a:solidFill>
                  <a:prstClr val="black"/>
                </a:solidFill>
                <a:effectLst/>
                <a:uLnTx/>
                <a:uFillTx/>
                <a:cs typeface="Calibri"/>
              </a:rPr>
              <a:t>firm for 120 </a:t>
            </a:r>
            <a:r>
              <a:rPr kumimoji="0" sz="1200" b="0" i="1" strike="noStrike" kern="1200" cap="none" spc="-5" normalizeH="0" baseline="0" noProof="0" dirty="0" smtClean="0">
                <a:ln>
                  <a:noFill/>
                </a:ln>
                <a:solidFill>
                  <a:prstClr val="black"/>
                </a:solidFill>
                <a:effectLst/>
                <a:uLnTx/>
                <a:uFillTx/>
                <a:cs typeface="Calibri"/>
              </a:rPr>
              <a:t>days–overriding </a:t>
            </a:r>
            <a:r>
              <a:rPr kumimoji="0" sz="1200" b="0" i="1" strike="noStrike" kern="1200" cap="none" spc="-5" normalizeH="0" baseline="0" noProof="0" dirty="0">
                <a:ln>
                  <a:noFill/>
                </a:ln>
                <a:solidFill>
                  <a:prstClr val="black"/>
                </a:solidFill>
                <a:effectLst/>
                <a:uLnTx/>
                <a:uFillTx/>
                <a:cs typeface="Calibri"/>
              </a:rPr>
              <a:t>the 60 days in Section</a:t>
            </a:r>
            <a:r>
              <a:rPr kumimoji="0" sz="1200" b="0" i="1" strike="noStrike" kern="1200" cap="none" spc="25" normalizeH="0" baseline="0" noProof="0" dirty="0">
                <a:ln>
                  <a:noFill/>
                </a:ln>
                <a:solidFill>
                  <a:prstClr val="black"/>
                </a:solidFill>
                <a:effectLst/>
                <a:uLnTx/>
                <a:uFillTx/>
                <a:cs typeface="Calibri"/>
              </a:rPr>
              <a:t> </a:t>
            </a:r>
            <a:r>
              <a:rPr kumimoji="0" sz="1200" b="0" i="1" strike="noStrike" kern="1200" cap="none" spc="-5" normalizeH="0" baseline="0" noProof="0" dirty="0">
                <a:ln>
                  <a:noFill/>
                </a:ln>
                <a:solidFill>
                  <a:prstClr val="black"/>
                </a:solidFill>
                <a:effectLst/>
                <a:uLnTx/>
                <a:uFillTx/>
                <a:cs typeface="Calibri"/>
              </a:rPr>
              <a:t>A</a:t>
            </a:r>
            <a:r>
              <a:rPr kumimoji="0" sz="1200" b="0" i="1" strike="noStrike" kern="1200" cap="none" spc="-5" normalizeH="0" baseline="0" noProof="0" dirty="0" smtClean="0">
                <a:ln>
                  <a:noFill/>
                </a:ln>
                <a:solidFill>
                  <a:prstClr val="black"/>
                </a:solidFill>
                <a:effectLst/>
                <a:uLnTx/>
                <a:uFillTx/>
                <a:cs typeface="Calibri"/>
              </a:rPr>
              <a:t>.)</a:t>
            </a:r>
            <a:endParaRPr lang="en-US" sz="1200" i="1" spc="-5" dirty="0">
              <a:solidFill>
                <a:prstClr val="black"/>
              </a:solidFill>
              <a:cs typeface="Calibri"/>
            </a:endParaRPr>
          </a:p>
          <a:p>
            <a:pPr lvl="0" defTabSz="914400">
              <a:spcBef>
                <a:spcPts val="600"/>
              </a:spcBef>
              <a:defRPr/>
            </a:pPr>
            <a:r>
              <a:rPr lang="en-US" sz="1200" b="1" spc="-5" dirty="0">
                <a:solidFill>
                  <a:prstClr val="black"/>
                </a:solidFill>
                <a:uFill>
                  <a:solidFill>
                    <a:srgbClr val="000000"/>
                  </a:solidFill>
                </a:uFill>
                <a:cs typeface="Calibri"/>
              </a:rPr>
              <a:t>Assignment</a:t>
            </a:r>
            <a:endParaRPr lang="en-US" sz="1200" dirty="0">
              <a:solidFill>
                <a:prstClr val="black"/>
              </a:solidFill>
              <a:cs typeface="Calibri"/>
            </a:endParaRPr>
          </a:p>
          <a:p>
            <a:pPr marL="346075" marR="28575" lvl="0" indent="-346075" defTabSz="914400">
              <a:spcBef>
                <a:spcPts val="600"/>
              </a:spcBef>
              <a:buFont typeface="Arial" panose="020B0604020202020204" pitchFamily="34" charset="0"/>
              <a:buChar char="•"/>
              <a:defRPr/>
            </a:pPr>
            <a:r>
              <a:rPr lang="en-US" sz="1200" spc="-5" dirty="0">
                <a:solidFill>
                  <a:prstClr val="black"/>
                </a:solidFill>
                <a:cs typeface="Calibri"/>
              </a:rPr>
              <a:t>Supplier’s obligations under this contract may not be assigned or transferred to any other person, firm, or corporation without the prior written consent of OMES.</a:t>
            </a:r>
            <a:endParaRPr lang="en-US" sz="1200" dirty="0">
              <a:solidFill>
                <a:prstClr val="black"/>
              </a:solidFill>
              <a:cs typeface="Calibri"/>
            </a:endParaRPr>
          </a:p>
          <a:p>
            <a:pPr marR="27305" lvl="0" algn="l" defTabSz="914400" rtl="0" eaLnBrk="1" fontAlgn="auto" latinLnBrk="0" hangingPunct="1">
              <a:spcBef>
                <a:spcPts val="600"/>
              </a:spcBef>
              <a:spcAft>
                <a:spcPts val="0"/>
              </a:spcAft>
              <a:buClrTx/>
              <a:buSzTx/>
              <a:tabLst/>
              <a:defRPr/>
            </a:pPr>
            <a:endParaRPr kumimoji="0" sz="1200" b="0" i="0" u="none" strike="noStrike" kern="1200" cap="none" spc="0" normalizeH="0" baseline="0" noProof="0" dirty="0">
              <a:ln>
                <a:noFill/>
              </a:ln>
              <a:solidFill>
                <a:prstClr val="black"/>
              </a:solidFill>
              <a:effectLst/>
              <a:uLnTx/>
              <a:uFillTx/>
              <a:ea typeface="+mn-ea"/>
              <a:cs typeface="Calibri"/>
            </a:endParaRPr>
          </a:p>
        </p:txBody>
      </p:sp>
      <p:sp>
        <p:nvSpPr>
          <p:cNvPr id="4" name="object 4"/>
          <p:cNvSpPr txBox="1">
            <a:spLocks noGrp="1"/>
          </p:cNvSpPr>
          <p:nvPr>
            <p:ph type="title"/>
          </p:nvPr>
        </p:nvSpPr>
        <p:spPr>
          <a:xfrm>
            <a:off x="535940" y="196653"/>
            <a:ext cx="860806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Special Provisions</a:t>
            </a:r>
            <a:endParaRPr sz="320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31</a:t>
            </a:fld>
            <a:endParaRPr lang="en-US" spc="-5" dirty="0">
              <a:solidFill>
                <a:srgbClr val="000000"/>
              </a:solidFill>
            </a:endParaRPr>
          </a:p>
        </p:txBody>
      </p:sp>
    </p:spTree>
    <p:extLst>
      <p:ext uri="{BB962C8B-B14F-4D97-AF65-F5344CB8AC3E}">
        <p14:creationId xmlns:p14="http://schemas.microsoft.com/office/powerpoint/2010/main" val="17200050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781120" y="997604"/>
            <a:ext cx="7156487" cy="5300169"/>
          </a:xfrm>
          <a:prstGeom prst="rect">
            <a:avLst/>
          </a:prstGeom>
        </p:spPr>
        <p:txBody>
          <a:bodyPr vert="horz" wrap="square" lIns="0" tIns="97790" rIns="0" bIns="0" rtlCol="0">
            <a:spAutoFit/>
          </a:bodyPr>
          <a:lstStyle/>
          <a:p>
            <a:pPr marR="0" lvl="0" algn="l" defTabSz="914400" rtl="0" eaLnBrk="1" fontAlgn="auto" latinLnBrk="0" hangingPunct="1">
              <a:spcBef>
                <a:spcPts val="600"/>
              </a:spcBef>
              <a:spcAft>
                <a:spcPts val="0"/>
              </a:spcAft>
              <a:buClrTx/>
              <a:buSzTx/>
              <a:tabLst>
                <a:tab pos="184785" algn="l"/>
              </a:tabLst>
              <a:defRPr/>
            </a:pPr>
            <a:r>
              <a:rPr kumimoji="0" sz="1200" b="1" i="0" strike="noStrike" kern="1200" cap="none" spc="-5" normalizeH="0" baseline="0" noProof="0" dirty="0" smtClean="0">
                <a:ln>
                  <a:noFill/>
                </a:ln>
                <a:solidFill>
                  <a:prstClr val="black"/>
                </a:solidFill>
                <a:effectLst/>
                <a:uLnTx/>
                <a:uFill>
                  <a:solidFill>
                    <a:srgbClr val="000000"/>
                  </a:solidFill>
                </a:uFill>
                <a:latin typeface="Calibri"/>
                <a:cs typeface="Calibri"/>
              </a:rPr>
              <a:t>Severability</a:t>
            </a:r>
            <a:endParaRPr kumimoji="0" sz="1200" b="0" i="0" strike="noStrike" kern="1200" cap="none" spc="0" normalizeH="0" baseline="0" noProof="0" dirty="0">
              <a:ln>
                <a:noFill/>
              </a:ln>
              <a:solidFill>
                <a:prstClr val="black"/>
              </a:solidFill>
              <a:effectLst/>
              <a:uLnTx/>
              <a:uFillTx/>
              <a:latin typeface="Calibri"/>
              <a:cs typeface="Calibri"/>
            </a:endParaRPr>
          </a:p>
          <a:p>
            <a:pPr marL="346075" marR="5080" lvl="0" indent="-346075" algn="just"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5" normalizeH="0" baseline="0" noProof="0" dirty="0">
                <a:ln>
                  <a:noFill/>
                </a:ln>
                <a:solidFill>
                  <a:prstClr val="black"/>
                </a:solidFill>
                <a:effectLst/>
                <a:uLnTx/>
                <a:uFillTx/>
                <a:latin typeface="Calibri"/>
                <a:cs typeface="Calibri"/>
              </a:rPr>
              <a:t>If any provision of this contract shall be held to be invalid or unenforceable for any reason, the remaining provisions shall continue to </a:t>
            </a:r>
            <a:r>
              <a:rPr kumimoji="0" sz="1200" b="0" i="0" strike="noStrike" kern="1200" cap="none" spc="-5" normalizeH="0" baseline="0" noProof="0" dirty="0" smtClean="0">
                <a:ln>
                  <a:noFill/>
                </a:ln>
                <a:solidFill>
                  <a:prstClr val="black"/>
                </a:solidFill>
                <a:effectLst/>
                <a:uLnTx/>
                <a:uFillTx/>
                <a:latin typeface="Calibri"/>
                <a:cs typeface="Calibri"/>
              </a:rPr>
              <a:t>be</a:t>
            </a:r>
            <a:r>
              <a:rPr kumimoji="0" lang="en-US" sz="1200" b="0" i="0" strike="noStrike" kern="1200" cap="none" spc="-5" normalizeH="0" baseline="0" noProof="0" dirty="0" smtClean="0">
                <a:ln>
                  <a:noFill/>
                </a:ln>
                <a:solidFill>
                  <a:prstClr val="black"/>
                </a:solidFill>
                <a:effectLst/>
                <a:uLnTx/>
                <a:uFillTx/>
                <a:latin typeface="Calibri"/>
                <a:cs typeface="Calibri"/>
              </a:rPr>
              <a:t> </a:t>
            </a:r>
            <a:r>
              <a:rPr kumimoji="0" sz="1200" b="0" i="0" strike="noStrike" kern="1200" cap="none" spc="-5" normalizeH="0" baseline="0" noProof="0" dirty="0" smtClean="0">
                <a:ln>
                  <a:noFill/>
                </a:ln>
                <a:solidFill>
                  <a:prstClr val="black"/>
                </a:solidFill>
                <a:effectLst/>
                <a:uLnTx/>
                <a:uFillTx/>
                <a:latin typeface="Calibri"/>
                <a:cs typeface="Calibri"/>
              </a:rPr>
              <a:t>valid </a:t>
            </a:r>
            <a:r>
              <a:rPr kumimoji="0" sz="1200" b="0" i="0" strike="noStrike" kern="1200" cap="none" spc="-5" normalizeH="0" baseline="0" noProof="0" dirty="0">
                <a:ln>
                  <a:noFill/>
                </a:ln>
                <a:solidFill>
                  <a:prstClr val="black"/>
                </a:solidFill>
                <a:effectLst/>
                <a:uLnTx/>
                <a:uFillTx/>
                <a:latin typeface="Calibri"/>
                <a:cs typeface="Calibri"/>
              </a:rPr>
              <a:t>and enforceable. If a court finds that any provision of this contract is invalid or unenforceable, but that by limiting such provision </a:t>
            </a:r>
            <a:r>
              <a:rPr kumimoji="0" sz="1200" b="0" i="0" strike="noStrike" kern="1200" cap="none" spc="-5" normalizeH="0" baseline="0" noProof="0" dirty="0" smtClean="0">
                <a:ln>
                  <a:noFill/>
                </a:ln>
                <a:solidFill>
                  <a:prstClr val="black"/>
                </a:solidFill>
                <a:effectLst/>
                <a:uLnTx/>
                <a:uFillTx/>
                <a:latin typeface="Calibri"/>
                <a:cs typeface="Calibri"/>
              </a:rPr>
              <a:t>it</a:t>
            </a:r>
            <a:r>
              <a:rPr kumimoji="0" lang="en-US" sz="1200" b="0" i="0" strike="noStrike" kern="1200" cap="none" spc="-5" normalizeH="0" baseline="0" noProof="0" dirty="0" smtClean="0">
                <a:ln>
                  <a:noFill/>
                </a:ln>
                <a:solidFill>
                  <a:prstClr val="black"/>
                </a:solidFill>
                <a:effectLst/>
                <a:uLnTx/>
                <a:uFillTx/>
                <a:latin typeface="Calibri"/>
                <a:cs typeface="Calibri"/>
              </a:rPr>
              <a:t> </a:t>
            </a:r>
            <a:r>
              <a:rPr kumimoji="0" sz="1200" b="0" i="0" strike="noStrike" kern="1200" cap="none" spc="-5" normalizeH="0" baseline="0" noProof="0" dirty="0" smtClean="0">
                <a:ln>
                  <a:noFill/>
                </a:ln>
                <a:solidFill>
                  <a:prstClr val="black"/>
                </a:solidFill>
                <a:effectLst/>
                <a:uLnTx/>
                <a:uFillTx/>
                <a:latin typeface="Calibri"/>
                <a:cs typeface="Calibri"/>
              </a:rPr>
              <a:t>would </a:t>
            </a:r>
            <a:r>
              <a:rPr kumimoji="0" sz="1200" b="0" i="0" strike="noStrike" kern="1200" cap="none" spc="-5" normalizeH="0" baseline="0" noProof="0" dirty="0">
                <a:ln>
                  <a:noFill/>
                </a:ln>
                <a:solidFill>
                  <a:prstClr val="black"/>
                </a:solidFill>
                <a:effectLst/>
                <a:uLnTx/>
                <a:uFillTx/>
                <a:latin typeface="Calibri"/>
                <a:cs typeface="Calibri"/>
              </a:rPr>
              <a:t>become valid and enforceable, then such provision shall be </a:t>
            </a:r>
            <a:r>
              <a:rPr kumimoji="0" sz="1200" b="0" i="0" strike="noStrike" kern="1200" cap="none" spc="-10" normalizeH="0" baseline="0" noProof="0" dirty="0">
                <a:ln>
                  <a:noFill/>
                </a:ln>
                <a:solidFill>
                  <a:prstClr val="black"/>
                </a:solidFill>
                <a:effectLst/>
                <a:uLnTx/>
                <a:uFillTx/>
                <a:latin typeface="Calibri"/>
                <a:cs typeface="Calibri"/>
              </a:rPr>
              <a:t>deemed </a:t>
            </a:r>
            <a:r>
              <a:rPr kumimoji="0" sz="1200" b="0" i="0" strike="noStrike" kern="1200" cap="none" spc="-5" normalizeH="0" baseline="0" noProof="0" dirty="0">
                <a:ln>
                  <a:noFill/>
                </a:ln>
                <a:solidFill>
                  <a:prstClr val="black"/>
                </a:solidFill>
                <a:effectLst/>
                <a:uLnTx/>
                <a:uFillTx/>
                <a:latin typeface="Calibri"/>
                <a:cs typeface="Calibri"/>
              </a:rPr>
              <a:t>to be written, construed, and enforced as so</a:t>
            </a:r>
            <a:r>
              <a:rPr kumimoji="0" sz="1200" b="0" i="0" strike="noStrike" kern="1200" cap="none" spc="65" normalizeH="0" baseline="0" noProof="0" dirty="0">
                <a:ln>
                  <a:noFill/>
                </a:ln>
                <a:solidFill>
                  <a:prstClr val="black"/>
                </a:solidFill>
                <a:effectLst/>
                <a:uLnTx/>
                <a:uFillTx/>
                <a:latin typeface="Calibri"/>
                <a:cs typeface="Calibri"/>
              </a:rPr>
              <a:t> </a:t>
            </a:r>
            <a:r>
              <a:rPr kumimoji="0" sz="1200" b="0" i="0" strike="noStrike" kern="1200" cap="none" spc="-5" normalizeH="0" baseline="0" noProof="0" dirty="0">
                <a:ln>
                  <a:noFill/>
                </a:ln>
                <a:solidFill>
                  <a:prstClr val="black"/>
                </a:solidFill>
                <a:effectLst/>
                <a:uLnTx/>
                <a:uFillTx/>
                <a:latin typeface="Calibri"/>
                <a:cs typeface="Calibri"/>
              </a:rPr>
              <a:t>limited.</a:t>
            </a:r>
            <a:endParaRPr kumimoji="0" sz="1200" b="0" i="0" strike="noStrike" kern="1200" cap="none" spc="0" normalizeH="0" baseline="0" noProof="0" dirty="0">
              <a:ln>
                <a:noFill/>
              </a:ln>
              <a:solidFill>
                <a:prstClr val="black"/>
              </a:solidFill>
              <a:effectLst/>
              <a:uLnTx/>
              <a:uFillTx/>
              <a:latin typeface="Calibri"/>
              <a:cs typeface="Calibri"/>
            </a:endParaRPr>
          </a:p>
          <a:p>
            <a:pPr marR="0" lvl="0" algn="l" defTabSz="914400" rtl="0" eaLnBrk="1" fontAlgn="auto" latinLnBrk="0" hangingPunct="1">
              <a:spcBef>
                <a:spcPts val="600"/>
              </a:spcBef>
              <a:spcAft>
                <a:spcPts val="0"/>
              </a:spcAft>
              <a:buClrTx/>
              <a:buSzTx/>
              <a:tabLst>
                <a:tab pos="184785" algn="l"/>
              </a:tabLst>
              <a:defRPr/>
            </a:pPr>
            <a:r>
              <a:rPr kumimoji="0" sz="1200" b="1" i="0" strike="noStrike" kern="1200" cap="none" spc="-5" normalizeH="0" baseline="0" noProof="0" dirty="0" smtClean="0">
                <a:ln>
                  <a:noFill/>
                </a:ln>
                <a:solidFill>
                  <a:prstClr val="black"/>
                </a:solidFill>
                <a:effectLst/>
                <a:uLnTx/>
                <a:uFill>
                  <a:solidFill>
                    <a:srgbClr val="000000"/>
                  </a:solidFill>
                </a:uFill>
                <a:latin typeface="Calibri"/>
                <a:cs typeface="Calibri"/>
              </a:rPr>
              <a:t>Failure </a:t>
            </a:r>
            <a:r>
              <a:rPr kumimoji="0" sz="1200" b="1" i="0" strike="noStrike" kern="1200" cap="none" spc="-5" normalizeH="0" baseline="0" noProof="0" dirty="0">
                <a:ln>
                  <a:noFill/>
                </a:ln>
                <a:solidFill>
                  <a:prstClr val="black"/>
                </a:solidFill>
                <a:effectLst/>
                <a:uLnTx/>
                <a:uFill>
                  <a:solidFill>
                    <a:srgbClr val="000000"/>
                  </a:solidFill>
                </a:uFill>
                <a:latin typeface="Calibri"/>
                <a:cs typeface="Calibri"/>
              </a:rPr>
              <a:t>to</a:t>
            </a:r>
            <a:r>
              <a:rPr kumimoji="0" sz="1200" b="1" i="0" strike="noStrike" kern="1200" cap="none" spc="0" normalizeH="0" baseline="0" noProof="0" dirty="0">
                <a:ln>
                  <a:noFill/>
                </a:ln>
                <a:solidFill>
                  <a:prstClr val="black"/>
                </a:solidFill>
                <a:effectLst/>
                <a:uLnTx/>
                <a:uFill>
                  <a:solidFill>
                    <a:srgbClr val="000000"/>
                  </a:solidFill>
                </a:uFill>
                <a:latin typeface="Calibri"/>
                <a:cs typeface="Calibri"/>
              </a:rPr>
              <a:t> </a:t>
            </a:r>
            <a:r>
              <a:rPr kumimoji="0" sz="1200" b="1" i="0" strike="noStrike" kern="1200" cap="none" spc="-5" normalizeH="0" baseline="0" noProof="0" dirty="0">
                <a:ln>
                  <a:noFill/>
                </a:ln>
                <a:solidFill>
                  <a:prstClr val="black"/>
                </a:solidFill>
                <a:effectLst/>
                <a:uLnTx/>
                <a:uFill>
                  <a:solidFill>
                    <a:srgbClr val="000000"/>
                  </a:solidFill>
                </a:uFill>
                <a:latin typeface="Calibri"/>
                <a:cs typeface="Calibri"/>
              </a:rPr>
              <a:t>Enforce</a:t>
            </a:r>
            <a:endParaRPr kumimoji="0" sz="1200" b="0" i="0" strike="noStrike" kern="1200" cap="none" spc="0" normalizeH="0" baseline="0" noProof="0" dirty="0">
              <a:ln>
                <a:noFill/>
              </a:ln>
              <a:solidFill>
                <a:prstClr val="black"/>
              </a:solidFill>
              <a:effectLst/>
              <a:uLnTx/>
              <a:uFillTx/>
              <a:latin typeface="Calibri"/>
              <a:cs typeface="Calibri"/>
            </a:endParaRPr>
          </a:p>
          <a:p>
            <a:pPr marL="346075" marR="112395"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5" normalizeH="0" baseline="0" noProof="0" dirty="0">
                <a:ln>
                  <a:noFill/>
                </a:ln>
                <a:solidFill>
                  <a:prstClr val="black"/>
                </a:solidFill>
                <a:effectLst/>
                <a:uLnTx/>
                <a:uFillTx/>
                <a:latin typeface="Calibri"/>
                <a:cs typeface="Calibri"/>
              </a:rPr>
              <a:t>Failure by the </a:t>
            </a:r>
            <a:r>
              <a:rPr kumimoji="0" lang="en-US" sz="1200" b="0" i="0" strike="noStrike" kern="1200" cap="none" spc="-5" normalizeH="0" baseline="0" noProof="0" dirty="0" smtClean="0">
                <a:ln>
                  <a:noFill/>
                </a:ln>
                <a:solidFill>
                  <a:prstClr val="black"/>
                </a:solidFill>
                <a:effectLst/>
                <a:uLnTx/>
                <a:uFillTx/>
                <a:latin typeface="Calibri"/>
                <a:cs typeface="Calibri"/>
              </a:rPr>
              <a:t>state</a:t>
            </a:r>
            <a:r>
              <a:rPr kumimoji="0" sz="1200" b="0" i="0" strike="noStrike" kern="1200" cap="none" spc="-5" normalizeH="0" baseline="0" noProof="0" dirty="0" smtClean="0">
                <a:ln>
                  <a:noFill/>
                </a:ln>
                <a:solidFill>
                  <a:prstClr val="black"/>
                </a:solidFill>
                <a:effectLst/>
                <a:uLnTx/>
                <a:uFillTx/>
                <a:latin typeface="Calibri"/>
                <a:cs typeface="Calibri"/>
              </a:rPr>
              <a:t> </a:t>
            </a:r>
            <a:r>
              <a:rPr kumimoji="0" sz="1200" b="0" i="0" strike="noStrike" kern="1200" cap="none" spc="-5" normalizeH="0" baseline="0" noProof="0" dirty="0">
                <a:ln>
                  <a:noFill/>
                </a:ln>
                <a:solidFill>
                  <a:prstClr val="black"/>
                </a:solidFill>
                <a:effectLst/>
                <a:uLnTx/>
                <a:uFillTx/>
                <a:latin typeface="Calibri"/>
                <a:cs typeface="Calibri"/>
              </a:rPr>
              <a:t>of Oklahoma at any time to enforce the provisions of the contract shall not be construed as a waiver of any </a:t>
            </a:r>
            <a:r>
              <a:rPr kumimoji="0" sz="1200" b="0" i="0" strike="noStrike" kern="1200" cap="none" spc="-5" normalizeH="0" baseline="0" noProof="0" dirty="0" smtClean="0">
                <a:ln>
                  <a:noFill/>
                </a:ln>
                <a:solidFill>
                  <a:prstClr val="black"/>
                </a:solidFill>
                <a:effectLst/>
                <a:uLnTx/>
                <a:uFillTx/>
                <a:latin typeface="Calibri"/>
                <a:cs typeface="Calibri"/>
              </a:rPr>
              <a:t>such</a:t>
            </a:r>
            <a:r>
              <a:rPr kumimoji="0" lang="en-US" sz="1200" b="0" i="0" strike="noStrike" kern="1200" cap="none" spc="-5" normalizeH="0" baseline="0" noProof="0" dirty="0" smtClean="0">
                <a:ln>
                  <a:noFill/>
                </a:ln>
                <a:solidFill>
                  <a:prstClr val="black"/>
                </a:solidFill>
                <a:effectLst/>
                <a:uLnTx/>
                <a:uFillTx/>
                <a:latin typeface="Calibri"/>
                <a:cs typeface="Calibri"/>
              </a:rPr>
              <a:t> </a:t>
            </a:r>
            <a:r>
              <a:rPr kumimoji="0" sz="1200" b="0" i="0" strike="noStrike" kern="1200" cap="none" spc="-5" normalizeH="0" baseline="0" noProof="0" dirty="0" smtClean="0">
                <a:ln>
                  <a:noFill/>
                </a:ln>
                <a:solidFill>
                  <a:prstClr val="black"/>
                </a:solidFill>
                <a:effectLst/>
                <a:uLnTx/>
                <a:uFillTx/>
                <a:latin typeface="Calibri"/>
                <a:cs typeface="Calibri"/>
              </a:rPr>
              <a:t>provisions</a:t>
            </a:r>
            <a:r>
              <a:rPr kumimoji="0" sz="1200" b="0" i="0" strike="noStrike" kern="1200" cap="none" spc="-5" normalizeH="0" baseline="0" noProof="0" dirty="0">
                <a:ln>
                  <a:noFill/>
                </a:ln>
                <a:solidFill>
                  <a:prstClr val="black"/>
                </a:solidFill>
                <a:effectLst/>
                <a:uLnTx/>
                <a:uFillTx/>
                <a:latin typeface="Calibri"/>
                <a:cs typeface="Calibri"/>
              </a:rPr>
              <a:t>. Such failure to enforce shall not affect the validity of the contract or any part thereof or the right of the </a:t>
            </a:r>
            <a:r>
              <a:rPr kumimoji="0" lang="en-US" sz="1200" b="0" i="0" strike="noStrike" kern="1200" cap="none" spc="-5" normalizeH="0" baseline="0" noProof="0" dirty="0" smtClean="0">
                <a:ln>
                  <a:noFill/>
                </a:ln>
                <a:solidFill>
                  <a:prstClr val="black"/>
                </a:solidFill>
                <a:effectLst/>
                <a:uLnTx/>
                <a:uFillTx/>
                <a:latin typeface="Calibri"/>
                <a:cs typeface="Calibri"/>
              </a:rPr>
              <a:t>state</a:t>
            </a:r>
            <a:r>
              <a:rPr kumimoji="0" sz="1200" b="0" i="0" strike="noStrike" kern="1200" cap="none" spc="-5" normalizeH="0" baseline="0" noProof="0" dirty="0" smtClean="0">
                <a:ln>
                  <a:noFill/>
                </a:ln>
                <a:solidFill>
                  <a:prstClr val="black"/>
                </a:solidFill>
                <a:effectLst/>
                <a:uLnTx/>
                <a:uFillTx/>
                <a:latin typeface="Calibri"/>
                <a:cs typeface="Calibri"/>
              </a:rPr>
              <a:t> </a:t>
            </a:r>
            <a:r>
              <a:rPr kumimoji="0" sz="1200" b="0" i="0" strike="noStrike" kern="1200" cap="none" spc="-5" normalizeH="0" baseline="0" noProof="0" dirty="0">
                <a:ln>
                  <a:noFill/>
                </a:ln>
                <a:solidFill>
                  <a:prstClr val="black"/>
                </a:solidFill>
                <a:effectLst/>
                <a:uLnTx/>
                <a:uFillTx/>
                <a:latin typeface="Calibri"/>
                <a:cs typeface="Calibri"/>
              </a:rPr>
              <a:t>of </a:t>
            </a:r>
            <a:r>
              <a:rPr kumimoji="0" sz="1200" b="0" i="0" strike="noStrike" kern="1200" cap="none" spc="-5" normalizeH="0" baseline="0" noProof="0" dirty="0" smtClean="0">
                <a:ln>
                  <a:noFill/>
                </a:ln>
                <a:solidFill>
                  <a:prstClr val="black"/>
                </a:solidFill>
                <a:effectLst/>
                <a:uLnTx/>
                <a:uFillTx/>
                <a:latin typeface="Calibri"/>
                <a:cs typeface="Calibri"/>
              </a:rPr>
              <a:t>Oklahoma</a:t>
            </a:r>
            <a:r>
              <a:rPr kumimoji="0" lang="en-US" sz="1200" b="0" i="0" strike="noStrike" kern="1200" cap="none" spc="-5" normalizeH="0" baseline="0" noProof="0" dirty="0" smtClean="0">
                <a:ln>
                  <a:noFill/>
                </a:ln>
                <a:solidFill>
                  <a:prstClr val="black"/>
                </a:solidFill>
                <a:effectLst/>
                <a:uLnTx/>
                <a:uFillTx/>
                <a:latin typeface="Calibri"/>
                <a:cs typeface="Calibri"/>
              </a:rPr>
              <a:t> </a:t>
            </a:r>
            <a:r>
              <a:rPr kumimoji="0" sz="1200" b="0" i="0" strike="noStrike" kern="1200" cap="none" spc="-5" normalizeH="0" baseline="0" noProof="0" dirty="0" smtClean="0">
                <a:ln>
                  <a:noFill/>
                </a:ln>
                <a:solidFill>
                  <a:prstClr val="black"/>
                </a:solidFill>
                <a:effectLst/>
                <a:uLnTx/>
                <a:uFillTx/>
                <a:latin typeface="Calibri"/>
                <a:cs typeface="Calibri"/>
              </a:rPr>
              <a:t>to </a:t>
            </a:r>
            <a:r>
              <a:rPr kumimoji="0" sz="1200" b="0" i="0" strike="noStrike" kern="1200" cap="none" spc="-5" normalizeH="0" baseline="0" noProof="0" dirty="0">
                <a:ln>
                  <a:noFill/>
                </a:ln>
                <a:solidFill>
                  <a:prstClr val="black"/>
                </a:solidFill>
                <a:effectLst/>
                <a:uLnTx/>
                <a:uFillTx/>
                <a:latin typeface="Calibri"/>
                <a:cs typeface="Calibri"/>
              </a:rPr>
              <a:t>enforce any provisions at any time in accordance with its</a:t>
            </a:r>
            <a:r>
              <a:rPr kumimoji="0" sz="1200" b="0" i="0" strike="noStrike" kern="1200" cap="none" spc="-30" normalizeH="0" baseline="0" noProof="0" dirty="0">
                <a:ln>
                  <a:noFill/>
                </a:ln>
                <a:solidFill>
                  <a:prstClr val="black"/>
                </a:solidFill>
                <a:effectLst/>
                <a:uLnTx/>
                <a:uFillTx/>
                <a:latin typeface="Calibri"/>
                <a:cs typeface="Calibri"/>
              </a:rPr>
              <a:t> </a:t>
            </a:r>
            <a:r>
              <a:rPr kumimoji="0" sz="1200" b="0" i="0" strike="noStrike" kern="1200" cap="none" spc="-5" normalizeH="0" baseline="0" noProof="0" dirty="0">
                <a:ln>
                  <a:noFill/>
                </a:ln>
                <a:solidFill>
                  <a:prstClr val="black"/>
                </a:solidFill>
                <a:effectLst/>
                <a:uLnTx/>
                <a:uFillTx/>
                <a:latin typeface="Calibri"/>
                <a:cs typeface="Calibri"/>
              </a:rPr>
              <a:t>terms</a:t>
            </a:r>
            <a:r>
              <a:rPr kumimoji="0" sz="1200" b="0" i="0" strike="noStrike" kern="1200" cap="none" spc="-5" normalizeH="0" baseline="0" noProof="0" dirty="0" smtClean="0">
                <a:ln>
                  <a:noFill/>
                </a:ln>
                <a:solidFill>
                  <a:prstClr val="black"/>
                </a:solidFill>
                <a:effectLst/>
                <a:uLnTx/>
                <a:uFillTx/>
                <a:latin typeface="Calibri"/>
                <a:cs typeface="Calibri"/>
              </a:rPr>
              <a:t>.</a:t>
            </a:r>
            <a:endParaRPr kumimoji="0" lang="en-US" sz="1200" b="0" i="0" strike="noStrike" kern="1200" cap="none" spc="-5" normalizeH="0" baseline="0" noProof="0" dirty="0" smtClean="0">
              <a:ln>
                <a:noFill/>
              </a:ln>
              <a:solidFill>
                <a:prstClr val="black"/>
              </a:solidFill>
              <a:effectLst/>
              <a:uLnTx/>
              <a:uFillTx/>
              <a:latin typeface="Calibri"/>
              <a:cs typeface="Calibri"/>
            </a:endParaRPr>
          </a:p>
          <a:p>
            <a:pPr marL="346075" lvl="0" indent="-346075" defTabSz="914400">
              <a:spcBef>
                <a:spcPts val="600"/>
              </a:spcBef>
              <a:tabLst>
                <a:tab pos="184785" algn="l"/>
              </a:tabLst>
              <a:defRPr/>
            </a:pPr>
            <a:r>
              <a:rPr lang="en-US" sz="1200" b="1" spc="-15" dirty="0">
                <a:solidFill>
                  <a:prstClr val="black"/>
                </a:solidFill>
                <a:uFill>
                  <a:solidFill>
                    <a:srgbClr val="000000"/>
                  </a:solidFill>
                </a:uFill>
                <a:cs typeface="Calibri"/>
              </a:rPr>
              <a:t>Renewals</a:t>
            </a:r>
            <a:endParaRPr lang="en-US" sz="1200" dirty="0">
              <a:solidFill>
                <a:prstClr val="black"/>
              </a:solidFill>
              <a:cs typeface="Calibri"/>
            </a:endParaRPr>
          </a:p>
          <a:p>
            <a:pPr marL="346075" marR="5080" lvl="0" indent="-346075" defTabSz="914400">
              <a:spcBef>
                <a:spcPts val="600"/>
              </a:spcBef>
              <a:buFont typeface="Arial" panose="020B0604020202020204" pitchFamily="34" charset="0"/>
              <a:buChar char="•"/>
              <a:tabLst>
                <a:tab pos="5815965" algn="l"/>
              </a:tabLst>
              <a:defRPr/>
            </a:pPr>
            <a:r>
              <a:rPr lang="en-US" sz="1200" spc="-5" dirty="0">
                <a:solidFill>
                  <a:prstClr val="black"/>
                </a:solidFill>
                <a:cs typeface="Calibri"/>
              </a:rPr>
              <a:t>The </a:t>
            </a:r>
            <a:r>
              <a:rPr lang="en-US" sz="1200" spc="-10" dirty="0">
                <a:solidFill>
                  <a:prstClr val="black"/>
                </a:solidFill>
                <a:cs typeface="Calibri"/>
              </a:rPr>
              <a:t>contract </a:t>
            </a:r>
            <a:r>
              <a:rPr lang="en-US" sz="1200" spc="-5" dirty="0">
                <a:solidFill>
                  <a:prstClr val="black"/>
                </a:solidFill>
                <a:cs typeface="Calibri"/>
              </a:rPr>
              <a:t>resulting </a:t>
            </a:r>
            <a:r>
              <a:rPr lang="en-US" sz="1200" spc="-10" dirty="0">
                <a:solidFill>
                  <a:prstClr val="black"/>
                </a:solidFill>
                <a:cs typeface="Calibri"/>
              </a:rPr>
              <a:t>from </a:t>
            </a:r>
            <a:r>
              <a:rPr lang="en-US" sz="1200" spc="-5" dirty="0">
                <a:solidFill>
                  <a:prstClr val="black"/>
                </a:solidFill>
                <a:cs typeface="Calibri"/>
              </a:rPr>
              <a:t>this RFP shall begin upon </a:t>
            </a:r>
            <a:r>
              <a:rPr lang="en-US" sz="1200" spc="-10" dirty="0">
                <a:solidFill>
                  <a:prstClr val="black"/>
                </a:solidFill>
                <a:cs typeface="Calibri"/>
              </a:rPr>
              <a:t>date </a:t>
            </a:r>
            <a:r>
              <a:rPr lang="en-US" sz="1200" spc="-5" dirty="0">
                <a:solidFill>
                  <a:prstClr val="black"/>
                </a:solidFill>
                <a:cs typeface="Calibri"/>
              </a:rPr>
              <a:t>of</a:t>
            </a:r>
            <a:r>
              <a:rPr lang="en-US" sz="1200" spc="200" dirty="0">
                <a:solidFill>
                  <a:prstClr val="black"/>
                </a:solidFill>
                <a:cs typeface="Calibri"/>
              </a:rPr>
              <a:t> </a:t>
            </a:r>
            <a:r>
              <a:rPr lang="en-US" sz="1200" spc="-15" dirty="0">
                <a:solidFill>
                  <a:prstClr val="black"/>
                </a:solidFill>
                <a:cs typeface="Calibri"/>
              </a:rPr>
              <a:t>award</a:t>
            </a:r>
            <a:r>
              <a:rPr lang="en-US" sz="1200" dirty="0">
                <a:solidFill>
                  <a:prstClr val="black"/>
                </a:solidFill>
                <a:cs typeface="Calibri"/>
              </a:rPr>
              <a:t> </a:t>
            </a:r>
            <a:r>
              <a:rPr lang="en-US" sz="1200" spc="-10" dirty="0">
                <a:solidFill>
                  <a:prstClr val="black"/>
                </a:solidFill>
                <a:cs typeface="Calibri"/>
              </a:rPr>
              <a:t>by</a:t>
            </a:r>
            <a:r>
              <a:rPr lang="en-US" sz="1200" spc="-10" dirty="0">
                <a:solidFill>
                  <a:prstClr val="black"/>
                </a:solidFill>
                <a:uFill>
                  <a:solidFill>
                    <a:srgbClr val="000000"/>
                  </a:solidFill>
                </a:uFill>
                <a:cs typeface="Calibri"/>
              </a:rPr>
              <a:t> </a:t>
            </a:r>
            <a:r>
              <a:rPr lang="en-US" sz="1200" spc="-10" dirty="0" smtClean="0">
                <a:solidFill>
                  <a:prstClr val="black"/>
                </a:solidFill>
                <a:uFill>
                  <a:solidFill>
                    <a:srgbClr val="000000"/>
                  </a:solidFill>
                </a:uFill>
                <a:cs typeface="Calibri"/>
              </a:rPr>
              <a:t>________ </a:t>
            </a:r>
            <a:r>
              <a:rPr lang="en-US" sz="1200" spc="-5" dirty="0" smtClean="0">
                <a:solidFill>
                  <a:prstClr val="black"/>
                </a:solidFill>
                <a:cs typeface="Calibri"/>
              </a:rPr>
              <a:t>and </a:t>
            </a:r>
            <a:r>
              <a:rPr lang="en-US" sz="1200" spc="-10" dirty="0">
                <a:solidFill>
                  <a:prstClr val="black"/>
                </a:solidFill>
                <a:cs typeface="Calibri"/>
              </a:rPr>
              <a:t>continue </a:t>
            </a:r>
            <a:r>
              <a:rPr lang="en-US" sz="1200" spc="-15" dirty="0">
                <a:solidFill>
                  <a:prstClr val="black"/>
                </a:solidFill>
                <a:cs typeface="Calibri"/>
              </a:rPr>
              <a:t>for </a:t>
            </a:r>
            <a:r>
              <a:rPr lang="en-US" sz="1200" spc="-5" dirty="0">
                <a:solidFill>
                  <a:prstClr val="black"/>
                </a:solidFill>
                <a:cs typeface="Calibri"/>
              </a:rPr>
              <a:t>a period of </a:t>
            </a:r>
            <a:r>
              <a:rPr lang="en-US" sz="1200" spc="-10" dirty="0">
                <a:solidFill>
                  <a:prstClr val="black"/>
                </a:solidFill>
                <a:cs typeface="Calibri"/>
              </a:rPr>
              <a:t>twelve months </a:t>
            </a:r>
            <a:r>
              <a:rPr lang="en-US" sz="1200" spc="-5" dirty="0">
                <a:solidFill>
                  <a:prstClr val="black"/>
                </a:solidFill>
                <a:cs typeface="Calibri"/>
              </a:rPr>
              <a:t>with an option </a:t>
            </a:r>
            <a:r>
              <a:rPr lang="en-US" sz="1200" spc="-10" dirty="0">
                <a:solidFill>
                  <a:prstClr val="black"/>
                </a:solidFill>
                <a:cs typeface="Calibri"/>
              </a:rPr>
              <a:t>to renew </a:t>
            </a:r>
            <a:r>
              <a:rPr lang="en-US" sz="1200" spc="-15" dirty="0">
                <a:solidFill>
                  <a:prstClr val="black"/>
                </a:solidFill>
                <a:cs typeface="Calibri"/>
              </a:rPr>
              <a:t>for </a:t>
            </a:r>
            <a:r>
              <a:rPr lang="en-US" sz="1200" spc="-5" dirty="0">
                <a:solidFill>
                  <a:prstClr val="black"/>
                </a:solidFill>
                <a:cs typeface="Calibri"/>
              </a:rPr>
              <a:t>two consecutive </a:t>
            </a:r>
            <a:r>
              <a:rPr lang="en-US" sz="1200" spc="-10" dirty="0">
                <a:solidFill>
                  <a:prstClr val="black"/>
                </a:solidFill>
                <a:cs typeface="Calibri"/>
              </a:rPr>
              <a:t>twelve-month</a:t>
            </a:r>
            <a:r>
              <a:rPr lang="en-US" sz="1200" spc="185" dirty="0">
                <a:solidFill>
                  <a:prstClr val="black"/>
                </a:solidFill>
                <a:cs typeface="Calibri"/>
              </a:rPr>
              <a:t> </a:t>
            </a:r>
            <a:r>
              <a:rPr lang="en-US" sz="1200" spc="-5" dirty="0">
                <a:solidFill>
                  <a:prstClr val="black"/>
                </a:solidFill>
                <a:cs typeface="Calibri"/>
              </a:rPr>
              <a:t>periods</a:t>
            </a:r>
            <a:r>
              <a:rPr lang="en-US" sz="1200" spc="-5" dirty="0" smtClean="0">
                <a:solidFill>
                  <a:prstClr val="black"/>
                </a:solidFill>
                <a:cs typeface="Calibri"/>
              </a:rPr>
              <a:t>.</a:t>
            </a:r>
          </a:p>
          <a:p>
            <a:pPr marL="346075" lvl="0" indent="-346075" defTabSz="914400">
              <a:spcBef>
                <a:spcPts val="600"/>
              </a:spcBef>
              <a:tabLst>
                <a:tab pos="184785" algn="l"/>
              </a:tabLst>
              <a:defRPr/>
            </a:pPr>
            <a:r>
              <a:rPr lang="en-US" sz="1200" b="1" spc="-5" dirty="0">
                <a:solidFill>
                  <a:prstClr val="black"/>
                </a:solidFill>
                <a:uFill>
                  <a:solidFill>
                    <a:srgbClr val="000000"/>
                  </a:solidFill>
                </a:uFill>
                <a:cs typeface="Calibri"/>
              </a:rPr>
              <a:t>Offshore Services</a:t>
            </a:r>
            <a:endParaRPr lang="en-US" sz="1200" dirty="0">
              <a:solidFill>
                <a:prstClr val="black"/>
              </a:solidFill>
              <a:cs typeface="Calibri"/>
            </a:endParaRPr>
          </a:p>
          <a:p>
            <a:pPr marL="346075" lvl="0" indent="-346075" defTabSz="914400">
              <a:spcBef>
                <a:spcPts val="600"/>
              </a:spcBef>
              <a:buFont typeface="Arial" panose="020B0604020202020204" pitchFamily="34" charset="0"/>
              <a:buChar char="•"/>
              <a:defRPr/>
            </a:pPr>
            <a:r>
              <a:rPr lang="en-US" sz="1200" spc="-5" dirty="0">
                <a:solidFill>
                  <a:prstClr val="black"/>
                </a:solidFill>
                <a:cs typeface="Calibri"/>
              </a:rPr>
              <a:t>No offshore services are provided for under the resulting</a:t>
            </a:r>
            <a:r>
              <a:rPr lang="en-US" sz="1200" spc="15" dirty="0">
                <a:solidFill>
                  <a:prstClr val="black"/>
                </a:solidFill>
                <a:cs typeface="Calibri"/>
              </a:rPr>
              <a:t> </a:t>
            </a:r>
            <a:r>
              <a:rPr lang="en-US" sz="1200" spc="-5" dirty="0">
                <a:solidFill>
                  <a:prstClr val="black"/>
                </a:solidFill>
                <a:cs typeface="Calibri"/>
              </a:rPr>
              <a:t>contract</a:t>
            </a:r>
            <a:r>
              <a:rPr lang="en-US" sz="1200" spc="-5" dirty="0" smtClean="0">
                <a:solidFill>
                  <a:prstClr val="black"/>
                </a:solidFill>
                <a:cs typeface="Calibri"/>
              </a:rPr>
              <a:t>.</a:t>
            </a:r>
          </a:p>
          <a:p>
            <a:pPr marL="346075" lvl="0" indent="-346075" defTabSz="914400">
              <a:spcBef>
                <a:spcPts val="600"/>
              </a:spcBef>
              <a:tabLst>
                <a:tab pos="184785" algn="l"/>
              </a:tabLst>
              <a:defRPr/>
            </a:pPr>
            <a:r>
              <a:rPr lang="en-US" sz="1200" b="1" spc="-5" dirty="0">
                <a:solidFill>
                  <a:prstClr val="black"/>
                </a:solidFill>
                <a:uFill>
                  <a:solidFill>
                    <a:srgbClr val="000000"/>
                  </a:solidFill>
                </a:uFill>
                <a:cs typeface="Calibri"/>
              </a:rPr>
              <a:t>Limitation of</a:t>
            </a:r>
            <a:r>
              <a:rPr lang="en-US" sz="1200" b="1" spc="25" dirty="0">
                <a:solidFill>
                  <a:prstClr val="black"/>
                </a:solidFill>
                <a:uFill>
                  <a:solidFill>
                    <a:srgbClr val="000000"/>
                  </a:solidFill>
                </a:uFill>
                <a:cs typeface="Calibri"/>
              </a:rPr>
              <a:t> </a:t>
            </a:r>
            <a:r>
              <a:rPr lang="en-US" sz="1200" b="1" spc="-5" dirty="0">
                <a:solidFill>
                  <a:prstClr val="black"/>
                </a:solidFill>
                <a:uFill>
                  <a:solidFill>
                    <a:srgbClr val="000000"/>
                  </a:solidFill>
                </a:uFill>
                <a:cs typeface="Calibri"/>
              </a:rPr>
              <a:t>Liability</a:t>
            </a:r>
            <a:endParaRPr lang="en-US" sz="1200" dirty="0">
              <a:solidFill>
                <a:prstClr val="black"/>
              </a:solidFill>
              <a:cs typeface="Calibri"/>
            </a:endParaRPr>
          </a:p>
          <a:p>
            <a:pPr marL="346075" marR="41910" lvl="0" indent="-346075" defTabSz="914400">
              <a:spcBef>
                <a:spcPts val="600"/>
              </a:spcBef>
              <a:buFont typeface="Arial" panose="020B0604020202020204" pitchFamily="34" charset="0"/>
              <a:buChar char="•"/>
              <a:defRPr/>
            </a:pPr>
            <a:r>
              <a:rPr lang="en-US" sz="1200" spc="-5" dirty="0">
                <a:solidFill>
                  <a:prstClr val="black"/>
                </a:solidFill>
                <a:cs typeface="Calibri"/>
              </a:rPr>
              <a:t>Supplier shall be liable for any damages resulting from, arising out of, or relating to the services provided through this agreement. Supplier’s liability for all programs, including software products owned or distributed by the Suppler, program documentation, and any program updates acquired through technical support shall be limited to the Supplier’s</a:t>
            </a:r>
            <a:r>
              <a:rPr lang="en-US" sz="1200" spc="-50" dirty="0">
                <a:solidFill>
                  <a:prstClr val="black"/>
                </a:solidFill>
                <a:cs typeface="Calibri"/>
              </a:rPr>
              <a:t> </a:t>
            </a:r>
            <a:r>
              <a:rPr lang="en-US" sz="1200" spc="-5" dirty="0">
                <a:solidFill>
                  <a:prstClr val="black"/>
                </a:solidFill>
                <a:cs typeface="Calibri"/>
              </a:rPr>
              <a:t>warranty</a:t>
            </a:r>
            <a:r>
              <a:rPr lang="en-US" sz="1200" spc="-5" dirty="0" smtClean="0">
                <a:solidFill>
                  <a:prstClr val="black"/>
                </a:solidFill>
                <a:cs typeface="Calibri"/>
              </a:rPr>
              <a:t>. </a:t>
            </a:r>
          </a:p>
          <a:p>
            <a:pPr marL="346075" marR="41910" lvl="0" indent="-346075" defTabSz="914400">
              <a:spcBef>
                <a:spcPts val="600"/>
              </a:spcBef>
              <a:buFont typeface="Arial" panose="020B0604020202020204" pitchFamily="34" charset="0"/>
              <a:buChar char="•"/>
              <a:defRPr/>
            </a:pPr>
            <a:r>
              <a:rPr lang="en-US" sz="1200" spc="-5" dirty="0" smtClean="0">
                <a:solidFill>
                  <a:prstClr val="black"/>
                </a:solidFill>
                <a:cs typeface="Calibri"/>
              </a:rPr>
              <a:t>“</a:t>
            </a:r>
            <a:r>
              <a:rPr lang="en-US" sz="1200" spc="-5" dirty="0">
                <a:solidFill>
                  <a:prstClr val="black"/>
                </a:solidFill>
                <a:cs typeface="Calibri"/>
              </a:rPr>
              <a:t>Any limitation of liability submitted by the </a:t>
            </a:r>
            <a:r>
              <a:rPr lang="en-US" sz="1200" spc="-5" dirty="0" smtClean="0">
                <a:solidFill>
                  <a:prstClr val="black"/>
                </a:solidFill>
                <a:cs typeface="Calibri"/>
              </a:rPr>
              <a:t>bidder </a:t>
            </a:r>
            <a:r>
              <a:rPr lang="en-US" sz="1200" spc="-5" dirty="0">
                <a:solidFill>
                  <a:prstClr val="black"/>
                </a:solidFill>
                <a:cs typeface="Calibri"/>
              </a:rPr>
              <a:t>does not apply to the </a:t>
            </a:r>
            <a:r>
              <a:rPr lang="en-US" sz="1200" spc="-10" dirty="0">
                <a:solidFill>
                  <a:prstClr val="black"/>
                </a:solidFill>
                <a:cs typeface="Calibri"/>
              </a:rPr>
              <a:t>extent </a:t>
            </a:r>
            <a:r>
              <a:rPr lang="en-US" sz="1200" spc="-5" dirty="0">
                <a:solidFill>
                  <a:prstClr val="black"/>
                </a:solidFill>
                <a:cs typeface="Calibri"/>
              </a:rPr>
              <a:t>a court of competent jurisdiction (including </a:t>
            </a:r>
            <a:r>
              <a:rPr lang="en-US" sz="1200" spc="-10" dirty="0">
                <a:solidFill>
                  <a:prstClr val="black"/>
                </a:solidFill>
                <a:cs typeface="Calibri"/>
              </a:rPr>
              <a:t>any appellate </a:t>
            </a:r>
            <a:r>
              <a:rPr lang="en-US" sz="1200" spc="-5" dirty="0">
                <a:solidFill>
                  <a:prstClr val="black"/>
                </a:solidFill>
                <a:cs typeface="Calibri"/>
              </a:rPr>
              <a:t>court of final review) determines such limitation of liability violates Oklahoma law, in which case the specific limitation that the court determines is in violation of Oklahoma law shall be</a:t>
            </a:r>
            <a:r>
              <a:rPr lang="en-US" sz="1200" spc="114" dirty="0">
                <a:solidFill>
                  <a:prstClr val="black"/>
                </a:solidFill>
                <a:cs typeface="Calibri"/>
              </a:rPr>
              <a:t> </a:t>
            </a:r>
            <a:r>
              <a:rPr lang="en-US" sz="1200" spc="-5" dirty="0">
                <a:solidFill>
                  <a:prstClr val="black"/>
                </a:solidFill>
                <a:cs typeface="Calibri"/>
              </a:rPr>
              <a:t>void</a:t>
            </a:r>
            <a:r>
              <a:rPr lang="en-US" sz="1200" spc="-5" dirty="0" smtClean="0">
                <a:solidFill>
                  <a:prstClr val="black"/>
                </a:solidFill>
                <a:cs typeface="Calibri"/>
              </a:rPr>
              <a:t>.”</a:t>
            </a:r>
            <a:endParaRPr kumimoji="0" sz="1200" i="0" u="none" strike="noStrike" kern="1200" cap="none" spc="0" normalizeH="0" baseline="0" noProof="0" dirty="0">
              <a:ln>
                <a:noFill/>
              </a:ln>
              <a:solidFill>
                <a:prstClr val="black"/>
              </a:solidFill>
              <a:effectLst/>
              <a:uLnTx/>
              <a:uFillTx/>
              <a:latin typeface="Calibri"/>
              <a:cs typeface="Calibri"/>
            </a:endParaRPr>
          </a:p>
        </p:txBody>
      </p:sp>
      <p:sp>
        <p:nvSpPr>
          <p:cNvPr id="5" name="object 5"/>
          <p:cNvSpPr txBox="1">
            <a:spLocks noGrp="1"/>
          </p:cNvSpPr>
          <p:nvPr>
            <p:ph type="title"/>
          </p:nvPr>
        </p:nvSpPr>
        <p:spPr>
          <a:xfrm>
            <a:off x="535940" y="207433"/>
            <a:ext cx="860806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Special Provisions</a:t>
            </a:r>
            <a:endParaRPr sz="320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32</a:t>
            </a:fld>
            <a:endParaRPr lang="en-US" spc="-5" dirty="0">
              <a:solidFill>
                <a:srgbClr val="000000"/>
              </a:solidFill>
            </a:endParaRPr>
          </a:p>
        </p:txBody>
      </p:sp>
    </p:spTree>
    <p:extLst>
      <p:ext uri="{BB962C8B-B14F-4D97-AF65-F5344CB8AC3E}">
        <p14:creationId xmlns:p14="http://schemas.microsoft.com/office/powerpoint/2010/main" val="192978059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53035" y="1118667"/>
            <a:ext cx="7169204" cy="3752950"/>
          </a:xfrm>
          <a:prstGeom prst="rect">
            <a:avLst/>
          </a:prstGeom>
        </p:spPr>
        <p:txBody>
          <a:bodyPr vert="horz" wrap="square" lIns="0" tIns="150495" rIns="0" bIns="0" rtlCol="0">
            <a:spAutoFit/>
          </a:bodyPr>
          <a:lstStyle/>
          <a:p>
            <a:pPr marL="346075" marR="0" lvl="0" indent="-346075" algn="l" defTabSz="914400" rtl="0" eaLnBrk="1" fontAlgn="auto" latinLnBrk="0" hangingPunct="1">
              <a:spcBef>
                <a:spcPts val="600"/>
              </a:spcBef>
              <a:spcAft>
                <a:spcPts val="0"/>
              </a:spcAft>
              <a:buClrTx/>
              <a:buSzTx/>
              <a:tabLst>
                <a:tab pos="184785" algn="l"/>
              </a:tabLst>
              <a:defRPr/>
            </a:pPr>
            <a:r>
              <a:rPr kumimoji="0" sz="1200" b="1" i="0" strike="noStrike" kern="1200" cap="none" spc="-5" normalizeH="0" baseline="0" noProof="0" dirty="0" smtClean="0">
                <a:ln>
                  <a:noFill/>
                </a:ln>
                <a:solidFill>
                  <a:prstClr val="black"/>
                </a:solidFill>
                <a:effectLst/>
                <a:uLnTx/>
                <a:uFill>
                  <a:solidFill>
                    <a:srgbClr val="000000"/>
                  </a:solidFill>
                </a:uFill>
                <a:latin typeface="Calibri"/>
                <a:cs typeface="Calibri"/>
              </a:rPr>
              <a:t>Failure </a:t>
            </a:r>
            <a:r>
              <a:rPr kumimoji="0" sz="1200" b="1" i="0" strike="noStrike" kern="1200" cap="none" spc="-5" normalizeH="0" baseline="0" noProof="0" dirty="0">
                <a:ln>
                  <a:noFill/>
                </a:ln>
                <a:solidFill>
                  <a:prstClr val="black"/>
                </a:solidFill>
                <a:effectLst/>
                <a:uLnTx/>
                <a:uFill>
                  <a:solidFill>
                    <a:srgbClr val="000000"/>
                  </a:solidFill>
                </a:uFill>
                <a:latin typeface="Calibri"/>
                <a:cs typeface="Calibri"/>
              </a:rPr>
              <a:t>to Provide</a:t>
            </a:r>
            <a:r>
              <a:rPr kumimoji="0" sz="1200" b="1" i="0" strike="noStrike" kern="1200" cap="none" spc="10" normalizeH="0" baseline="0" noProof="0" dirty="0">
                <a:ln>
                  <a:noFill/>
                </a:ln>
                <a:solidFill>
                  <a:prstClr val="black"/>
                </a:solidFill>
                <a:effectLst/>
                <a:uLnTx/>
                <a:uFill>
                  <a:solidFill>
                    <a:srgbClr val="000000"/>
                  </a:solidFill>
                </a:uFill>
                <a:latin typeface="Calibri"/>
                <a:cs typeface="Calibri"/>
              </a:rPr>
              <a:t> </a:t>
            </a:r>
            <a:r>
              <a:rPr kumimoji="0" sz="1200" b="1" i="0" strike="noStrike" kern="1200" cap="none" spc="-5" normalizeH="0" baseline="0" noProof="0" dirty="0">
                <a:ln>
                  <a:noFill/>
                </a:ln>
                <a:solidFill>
                  <a:prstClr val="black"/>
                </a:solidFill>
                <a:effectLst/>
                <a:uLnTx/>
                <a:uFill>
                  <a:solidFill>
                    <a:srgbClr val="000000"/>
                  </a:solidFill>
                </a:uFill>
                <a:latin typeface="Calibri"/>
                <a:cs typeface="Calibri"/>
              </a:rPr>
              <a:t>Services</a:t>
            </a:r>
            <a:endParaRPr kumimoji="0" sz="1200" b="0" i="0" strike="noStrike" kern="1200" cap="none" spc="0" normalizeH="0" baseline="0" noProof="0" dirty="0">
              <a:ln>
                <a:noFill/>
              </a:ln>
              <a:solidFill>
                <a:prstClr val="black"/>
              </a:solidFill>
              <a:effectLst/>
              <a:uLnTx/>
              <a:uFillTx/>
              <a:latin typeface="Calibri"/>
              <a:cs typeface="Calibri"/>
            </a:endParaRPr>
          </a:p>
          <a:p>
            <a:pPr marL="346075" marR="227329"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200" b="0" i="0" strike="noStrike" kern="1200" cap="none" spc="-5" normalizeH="0" baseline="0" noProof="0" dirty="0">
                <a:ln>
                  <a:noFill/>
                </a:ln>
                <a:solidFill>
                  <a:prstClr val="black"/>
                </a:solidFill>
                <a:effectLst/>
                <a:uLnTx/>
                <a:uFillTx/>
                <a:latin typeface="Calibri"/>
                <a:cs typeface="Calibri"/>
              </a:rPr>
              <a:t>The Supplier’s repeated failure to provide defined services, without reasonable basis as determined by the </a:t>
            </a:r>
            <a:r>
              <a:rPr kumimoji="0" lang="en-US" sz="1200" b="0" i="0" strike="noStrike" kern="1200" cap="none" spc="-5" normalizeH="0" baseline="0" noProof="0" dirty="0" smtClean="0">
                <a:ln>
                  <a:noFill/>
                </a:ln>
                <a:solidFill>
                  <a:prstClr val="black"/>
                </a:solidFill>
                <a:effectLst/>
                <a:uLnTx/>
                <a:uFillTx/>
                <a:latin typeface="Calibri"/>
                <a:cs typeface="Calibri"/>
              </a:rPr>
              <a:t>state</a:t>
            </a:r>
            <a:r>
              <a:rPr kumimoji="0" sz="1200" b="0" i="0" strike="noStrike" kern="1200" cap="none" spc="-5" normalizeH="0" baseline="0" noProof="0" dirty="0" smtClean="0">
                <a:ln>
                  <a:noFill/>
                </a:ln>
                <a:solidFill>
                  <a:prstClr val="black"/>
                </a:solidFill>
                <a:effectLst/>
                <a:uLnTx/>
                <a:uFillTx/>
                <a:latin typeface="Calibri"/>
                <a:cs typeface="Calibri"/>
              </a:rPr>
              <a:t> </a:t>
            </a:r>
            <a:r>
              <a:rPr kumimoji="0" sz="1200" b="0" i="0" strike="noStrike" kern="1200" cap="none" spc="-5" normalizeH="0" baseline="0" noProof="0" dirty="0">
                <a:ln>
                  <a:noFill/>
                </a:ln>
                <a:solidFill>
                  <a:prstClr val="black"/>
                </a:solidFill>
                <a:effectLst/>
                <a:uLnTx/>
                <a:uFillTx/>
                <a:latin typeface="Calibri"/>
                <a:cs typeface="Calibri"/>
              </a:rPr>
              <a:t>of Oklahoma, </a:t>
            </a:r>
            <a:r>
              <a:rPr kumimoji="0" sz="1200" b="0" i="0" strike="noStrike" kern="1200" cap="none" spc="-5" normalizeH="0" baseline="0" noProof="0" dirty="0" smtClean="0">
                <a:ln>
                  <a:noFill/>
                </a:ln>
                <a:solidFill>
                  <a:prstClr val="black"/>
                </a:solidFill>
                <a:effectLst/>
                <a:uLnTx/>
                <a:uFillTx/>
                <a:latin typeface="Calibri"/>
                <a:cs typeface="Calibri"/>
              </a:rPr>
              <a:t>shall</a:t>
            </a:r>
            <a:r>
              <a:rPr kumimoji="0" lang="en-US" sz="1200" b="0" i="0" strike="noStrike" kern="1200" cap="none" spc="-5" normalizeH="0" baseline="0" noProof="0" dirty="0" smtClean="0">
                <a:ln>
                  <a:noFill/>
                </a:ln>
                <a:solidFill>
                  <a:prstClr val="black"/>
                </a:solidFill>
                <a:effectLst/>
                <a:uLnTx/>
                <a:uFillTx/>
                <a:latin typeface="Calibri"/>
                <a:cs typeface="Calibri"/>
              </a:rPr>
              <a:t> </a:t>
            </a:r>
            <a:r>
              <a:rPr kumimoji="0" sz="1200" b="0" i="0" strike="noStrike" kern="1200" cap="none" spc="-5" normalizeH="0" baseline="0" noProof="0" dirty="0" smtClean="0">
                <a:ln>
                  <a:noFill/>
                </a:ln>
                <a:solidFill>
                  <a:prstClr val="black"/>
                </a:solidFill>
                <a:effectLst/>
                <a:uLnTx/>
                <a:uFillTx/>
                <a:latin typeface="Calibri"/>
                <a:cs typeface="Calibri"/>
              </a:rPr>
              <a:t>constitute </a:t>
            </a:r>
            <a:r>
              <a:rPr kumimoji="0" sz="1200" b="0" i="0" strike="noStrike" kern="1200" cap="none" spc="-5" normalizeH="0" baseline="0" noProof="0" dirty="0">
                <a:ln>
                  <a:noFill/>
                </a:ln>
                <a:solidFill>
                  <a:prstClr val="black"/>
                </a:solidFill>
                <a:effectLst/>
                <a:uLnTx/>
                <a:uFillTx/>
                <a:latin typeface="Calibri"/>
                <a:cs typeface="Calibri"/>
              </a:rPr>
              <a:t>a material breach of the Supplier’s obligations, which may result in cancellation of the</a:t>
            </a:r>
            <a:r>
              <a:rPr kumimoji="0" sz="1200" b="0" i="0" strike="noStrike" kern="1200" cap="none" spc="-25" normalizeH="0" baseline="0" noProof="0" dirty="0">
                <a:ln>
                  <a:noFill/>
                </a:ln>
                <a:solidFill>
                  <a:prstClr val="black"/>
                </a:solidFill>
                <a:effectLst/>
                <a:uLnTx/>
                <a:uFillTx/>
                <a:latin typeface="Calibri"/>
                <a:cs typeface="Calibri"/>
              </a:rPr>
              <a:t> </a:t>
            </a:r>
            <a:r>
              <a:rPr kumimoji="0" sz="1200" b="0" i="0" strike="noStrike" kern="1200" cap="none" spc="-5" normalizeH="0" baseline="0" noProof="0" dirty="0">
                <a:ln>
                  <a:noFill/>
                </a:ln>
                <a:solidFill>
                  <a:prstClr val="black"/>
                </a:solidFill>
                <a:effectLst/>
                <a:uLnTx/>
                <a:uFillTx/>
                <a:latin typeface="Calibri"/>
                <a:cs typeface="Calibri"/>
              </a:rPr>
              <a:t>contract</a:t>
            </a:r>
            <a:r>
              <a:rPr kumimoji="0" sz="1200" b="0" i="0" strike="noStrike" kern="1200" cap="none" spc="-5" normalizeH="0" baseline="0" noProof="0" dirty="0" smtClean="0">
                <a:ln>
                  <a:noFill/>
                </a:ln>
                <a:solidFill>
                  <a:prstClr val="black"/>
                </a:solidFill>
                <a:effectLst/>
                <a:uLnTx/>
                <a:uFillTx/>
                <a:latin typeface="Calibri"/>
                <a:cs typeface="Calibri"/>
              </a:rPr>
              <a:t>.</a:t>
            </a:r>
            <a:endParaRPr kumimoji="0" lang="en-US" sz="1200" b="0" i="0" strike="noStrike" kern="1200" cap="none" spc="-5" normalizeH="0" baseline="0" noProof="0" dirty="0" smtClean="0">
              <a:ln>
                <a:noFill/>
              </a:ln>
              <a:solidFill>
                <a:prstClr val="black"/>
              </a:solidFill>
              <a:effectLst/>
              <a:uLnTx/>
              <a:uFillTx/>
              <a:latin typeface="Calibri"/>
              <a:cs typeface="Calibri"/>
            </a:endParaRPr>
          </a:p>
          <a:p>
            <a:pPr lvl="0" defTabSz="914400">
              <a:spcBef>
                <a:spcPts val="600"/>
              </a:spcBef>
              <a:tabLst>
                <a:tab pos="184785" algn="l"/>
              </a:tabLst>
              <a:defRPr/>
            </a:pPr>
            <a:r>
              <a:rPr lang="en-US" sz="1200" b="1" spc="-25" dirty="0">
                <a:solidFill>
                  <a:prstClr val="black"/>
                </a:solidFill>
                <a:uFill>
                  <a:solidFill>
                    <a:srgbClr val="000000"/>
                  </a:solidFill>
                </a:uFill>
                <a:cs typeface="Calibri"/>
              </a:rPr>
              <a:t>HIPPA </a:t>
            </a:r>
            <a:r>
              <a:rPr lang="en-US" sz="1200" b="1" spc="-5" dirty="0" smtClean="0">
                <a:solidFill>
                  <a:prstClr val="black"/>
                </a:solidFill>
                <a:uFill>
                  <a:solidFill>
                    <a:srgbClr val="000000"/>
                  </a:solidFill>
                </a:uFill>
                <a:cs typeface="Calibri"/>
              </a:rPr>
              <a:t>(Short</a:t>
            </a:r>
            <a:r>
              <a:rPr lang="en-US" sz="1200" b="1" spc="30" dirty="0" smtClean="0">
                <a:solidFill>
                  <a:prstClr val="black"/>
                </a:solidFill>
                <a:uFill>
                  <a:solidFill>
                    <a:srgbClr val="000000"/>
                  </a:solidFill>
                </a:uFill>
                <a:cs typeface="Calibri"/>
              </a:rPr>
              <a:t> </a:t>
            </a:r>
            <a:r>
              <a:rPr lang="en-US" sz="1200" b="1" spc="-20" dirty="0">
                <a:solidFill>
                  <a:prstClr val="black"/>
                </a:solidFill>
                <a:uFill>
                  <a:solidFill>
                    <a:srgbClr val="000000"/>
                  </a:solidFill>
                </a:uFill>
                <a:cs typeface="Calibri"/>
              </a:rPr>
              <a:t>Version)</a:t>
            </a:r>
            <a:endParaRPr lang="en-US" sz="1200" dirty="0">
              <a:solidFill>
                <a:prstClr val="black"/>
              </a:solidFill>
              <a:cs typeface="Calibri"/>
            </a:endParaRPr>
          </a:p>
          <a:p>
            <a:pPr marL="346075" marR="124460" lvl="0" indent="-346075" algn="just" defTabSz="914400">
              <a:spcBef>
                <a:spcPts val="600"/>
              </a:spcBef>
              <a:buFont typeface="Arial" panose="020B0604020202020204" pitchFamily="34" charset="0"/>
              <a:buChar char="•"/>
              <a:defRPr/>
            </a:pPr>
            <a:r>
              <a:rPr lang="en-US" sz="1200" spc="-5" dirty="0">
                <a:solidFill>
                  <a:prstClr val="black"/>
                </a:solidFill>
                <a:cs typeface="Calibri"/>
              </a:rPr>
              <a:t>The Offeror shall agree and use and disclose Protected Health Information in compliance with the Standards for Privacy of Individually Identifiable Health Information (Privacy Rule) (45 CFT Parts 160 and 164) under the </a:t>
            </a:r>
            <a:r>
              <a:rPr lang="en-US" sz="1200" i="1" spc="-5" dirty="0">
                <a:solidFill>
                  <a:prstClr val="black"/>
                </a:solidFill>
                <a:cs typeface="Calibri"/>
              </a:rPr>
              <a:t>Health Insurance Portability and Accountability Act</a:t>
            </a:r>
            <a:r>
              <a:rPr lang="en-US" sz="1200" spc="-5" dirty="0">
                <a:solidFill>
                  <a:prstClr val="black"/>
                </a:solidFill>
                <a:cs typeface="Calibri"/>
              </a:rPr>
              <a:t> of 1996. The definitions set forth in the Privacy Rule are incorporated by reference into this </a:t>
            </a:r>
            <a:r>
              <a:rPr lang="en-US" sz="1200" spc="-5" dirty="0" smtClean="0">
                <a:solidFill>
                  <a:prstClr val="black"/>
                </a:solidFill>
                <a:cs typeface="Calibri"/>
              </a:rPr>
              <a:t>contract </a:t>
            </a:r>
            <a:r>
              <a:rPr lang="en-US" sz="1200" spc="-5" dirty="0">
                <a:solidFill>
                  <a:prstClr val="black"/>
                </a:solidFill>
                <a:cs typeface="Calibri"/>
              </a:rPr>
              <a:t>(45 CFR §§ 160.103 AND 164.501).</a:t>
            </a:r>
            <a:endParaRPr lang="en-US" sz="1200" dirty="0">
              <a:solidFill>
                <a:prstClr val="black"/>
              </a:solidFill>
              <a:cs typeface="Calibri"/>
            </a:endParaRPr>
          </a:p>
          <a:p>
            <a:pPr lvl="0" defTabSz="914400">
              <a:spcBef>
                <a:spcPts val="600"/>
              </a:spcBef>
              <a:tabLst>
                <a:tab pos="184785" algn="l"/>
              </a:tabLst>
              <a:defRPr/>
            </a:pPr>
            <a:r>
              <a:rPr lang="en-US" sz="1200" b="1" spc="-5" dirty="0">
                <a:solidFill>
                  <a:prstClr val="black"/>
                </a:solidFill>
                <a:uFill>
                  <a:solidFill>
                    <a:srgbClr val="000000"/>
                  </a:solidFill>
                </a:uFill>
                <a:cs typeface="Calibri"/>
              </a:rPr>
              <a:t>ADDITIONAL INSURANCE REQUIREMENTS</a:t>
            </a:r>
            <a:r>
              <a:rPr lang="en-US" sz="1200" b="1" spc="-5" dirty="0">
                <a:solidFill>
                  <a:prstClr val="black"/>
                </a:solidFill>
                <a:cs typeface="Calibri"/>
              </a:rPr>
              <a:t> </a:t>
            </a:r>
            <a:r>
              <a:rPr lang="en-US" sz="1200" spc="-5" dirty="0">
                <a:solidFill>
                  <a:prstClr val="black"/>
                </a:solidFill>
                <a:cs typeface="Calibri"/>
              </a:rPr>
              <a:t>(supplemental to</a:t>
            </a:r>
            <a:r>
              <a:rPr lang="en-US" sz="1200" spc="5" dirty="0">
                <a:solidFill>
                  <a:prstClr val="black"/>
                </a:solidFill>
                <a:cs typeface="Calibri"/>
              </a:rPr>
              <a:t> </a:t>
            </a:r>
            <a:r>
              <a:rPr lang="en-US" sz="1200" spc="-5" dirty="0" smtClean="0">
                <a:solidFill>
                  <a:prstClr val="black"/>
                </a:solidFill>
                <a:cs typeface="Calibri"/>
              </a:rPr>
              <a:t>A.26)</a:t>
            </a:r>
            <a:endParaRPr lang="en-US" sz="1200" dirty="0">
              <a:solidFill>
                <a:prstClr val="black"/>
              </a:solidFill>
              <a:cs typeface="Calibri"/>
            </a:endParaRPr>
          </a:p>
          <a:p>
            <a:pPr marL="346075" marR="5080" lvl="0" indent="-346075" defTabSz="914400">
              <a:spcBef>
                <a:spcPts val="600"/>
              </a:spcBef>
              <a:buFont typeface="Arial" panose="020B0604020202020204" pitchFamily="34" charset="0"/>
              <a:buChar char="•"/>
              <a:defRPr/>
            </a:pPr>
            <a:r>
              <a:rPr lang="en-US" sz="1200" spc="-5" dirty="0">
                <a:solidFill>
                  <a:prstClr val="black"/>
                </a:solidFill>
                <a:cs typeface="Calibri"/>
              </a:rPr>
              <a:t>In addition to the insurance requirements referenced in </a:t>
            </a:r>
            <a:r>
              <a:rPr lang="en-US" sz="1200" spc="-5" dirty="0" smtClean="0">
                <a:solidFill>
                  <a:prstClr val="black"/>
                </a:solidFill>
                <a:cs typeface="Calibri"/>
              </a:rPr>
              <a:t>A.26, bidder </a:t>
            </a:r>
            <a:r>
              <a:rPr lang="en-US" sz="1200" spc="-5" dirty="0">
                <a:solidFill>
                  <a:prstClr val="black"/>
                </a:solidFill>
                <a:cs typeface="Calibri"/>
              </a:rPr>
              <a:t>shall provide the </a:t>
            </a:r>
            <a:r>
              <a:rPr lang="en-US" sz="1200" spc="-5" dirty="0" smtClean="0">
                <a:solidFill>
                  <a:prstClr val="black"/>
                </a:solidFill>
                <a:cs typeface="Calibri"/>
              </a:rPr>
              <a:t>state </a:t>
            </a:r>
            <a:r>
              <a:rPr lang="en-US" sz="1200" spc="-5" dirty="0">
                <a:solidFill>
                  <a:prstClr val="black"/>
                </a:solidFill>
                <a:cs typeface="Calibri"/>
              </a:rPr>
              <a:t>with a Certificate of Insurance evidencing coverage for Cyber Risk Insurance with </a:t>
            </a:r>
            <a:r>
              <a:rPr lang="en-US" sz="1200" spc="-10" dirty="0">
                <a:solidFill>
                  <a:prstClr val="black"/>
                </a:solidFill>
                <a:cs typeface="Calibri"/>
              </a:rPr>
              <a:t>minimum </a:t>
            </a:r>
            <a:r>
              <a:rPr lang="en-US" sz="1200" spc="-5" dirty="0">
                <a:solidFill>
                  <a:prstClr val="black"/>
                </a:solidFill>
                <a:cs typeface="Calibri"/>
              </a:rPr>
              <a:t>limits of ($5,000,000) five million dollars. The coverage shall have a rider or sub-limits for Privacy Liability in the </a:t>
            </a:r>
            <a:r>
              <a:rPr lang="en-US" sz="1200" spc="-10" dirty="0">
                <a:solidFill>
                  <a:prstClr val="black"/>
                </a:solidFill>
                <a:cs typeface="Calibri"/>
              </a:rPr>
              <a:t>minimum </a:t>
            </a:r>
            <a:r>
              <a:rPr lang="en-US" sz="1200" spc="-5" dirty="0">
                <a:solidFill>
                  <a:prstClr val="black"/>
                </a:solidFill>
                <a:cs typeface="Calibri"/>
              </a:rPr>
              <a:t>amount of ($1,000,000) one million dollars. Certificates shall reference the actual limits of insurance carried by the </a:t>
            </a:r>
            <a:r>
              <a:rPr lang="en-US" sz="1200" spc="-5" dirty="0" smtClean="0">
                <a:solidFill>
                  <a:prstClr val="black"/>
                </a:solidFill>
                <a:cs typeface="Calibri"/>
              </a:rPr>
              <a:t>bidder. </a:t>
            </a:r>
            <a:r>
              <a:rPr lang="en-US" sz="1200" spc="-5" dirty="0">
                <a:solidFill>
                  <a:prstClr val="black"/>
                </a:solidFill>
                <a:cs typeface="Calibri"/>
              </a:rPr>
              <a:t>Bidders submitting bids which include no services, interfacing </a:t>
            </a:r>
            <a:r>
              <a:rPr lang="en-US" sz="1200" spc="-5">
                <a:solidFill>
                  <a:prstClr val="black"/>
                </a:solidFill>
                <a:cs typeface="Calibri"/>
              </a:rPr>
              <a:t>hardware </a:t>
            </a:r>
            <a:r>
              <a:rPr lang="en-US" sz="1200" spc="-5" smtClean="0">
                <a:solidFill>
                  <a:prstClr val="black"/>
                </a:solidFill>
                <a:cs typeface="Calibri"/>
              </a:rPr>
              <a:t>or </a:t>
            </a:r>
            <a:r>
              <a:rPr lang="en-US" sz="1200" spc="-5" dirty="0">
                <a:solidFill>
                  <a:prstClr val="black"/>
                </a:solidFill>
                <a:cs typeface="Calibri"/>
              </a:rPr>
              <a:t>software that is COTS are exempt from this</a:t>
            </a:r>
            <a:r>
              <a:rPr lang="en-US" sz="1200" spc="-10" dirty="0">
                <a:solidFill>
                  <a:prstClr val="black"/>
                </a:solidFill>
                <a:cs typeface="Calibri"/>
              </a:rPr>
              <a:t> </a:t>
            </a:r>
            <a:r>
              <a:rPr lang="en-US" sz="1200" spc="-5" dirty="0">
                <a:solidFill>
                  <a:prstClr val="black"/>
                </a:solidFill>
                <a:cs typeface="Calibri"/>
              </a:rPr>
              <a:t>provision.</a:t>
            </a:r>
            <a:endParaRPr lang="en-US" sz="1200" dirty="0">
              <a:solidFill>
                <a:prstClr val="black"/>
              </a:solidFill>
              <a:cs typeface="Calibri"/>
            </a:endParaRPr>
          </a:p>
          <a:p>
            <a:pPr marR="227329" lvl="0" algn="l" defTabSz="914400" rtl="0" eaLnBrk="1" fontAlgn="auto" latinLnBrk="0" hangingPunct="1">
              <a:spcBef>
                <a:spcPts val="600"/>
              </a:spcBef>
              <a:spcAft>
                <a:spcPts val="0"/>
              </a:spcAft>
              <a:buClrTx/>
              <a:buSzTx/>
              <a:tabLst/>
              <a:defRPr/>
            </a:pPr>
            <a:endParaRPr kumimoji="0" sz="12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35940" y="230485"/>
            <a:ext cx="860806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Special Provisions</a:t>
            </a:r>
            <a:endParaRPr sz="3200" b="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33</a:t>
            </a:fld>
            <a:endParaRPr lang="en-US" spc="-5" dirty="0">
              <a:solidFill>
                <a:srgbClr val="000000"/>
              </a:solidFill>
            </a:endParaRPr>
          </a:p>
        </p:txBody>
      </p:sp>
    </p:spTree>
    <p:extLst>
      <p:ext uri="{BB962C8B-B14F-4D97-AF65-F5344CB8AC3E}">
        <p14:creationId xmlns:p14="http://schemas.microsoft.com/office/powerpoint/2010/main" val="101933597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553250" y="2116740"/>
            <a:ext cx="8590750" cy="1335237"/>
          </a:xfrm>
          <a:prstGeom prst="rect">
            <a:avLst/>
          </a:prstGeom>
        </p:spPr>
        <p:txBody>
          <a:bodyPr vert="horz" wrap="square" lIns="0" tIns="12700" rIns="0" bIns="0" rtlCol="0">
            <a:spAutoFit/>
          </a:bodyPr>
          <a:lstStyle/>
          <a:p>
            <a:pPr marR="478155" lvl="0" algn="ctr" defTabSz="914400" rtl="0" eaLnBrk="1" fontAlgn="auto" latinLnBrk="0" hangingPunct="1">
              <a:lnSpc>
                <a:spcPct val="108500"/>
              </a:lnSpc>
              <a:spcBef>
                <a:spcPts val="100"/>
              </a:spcBef>
              <a:spcAft>
                <a:spcPts val="0"/>
              </a:spcAft>
              <a:buClrTx/>
              <a:buSzTx/>
              <a:buFontTx/>
              <a:buNone/>
              <a:tabLst/>
              <a:defRPr/>
            </a:pPr>
            <a:r>
              <a:rPr kumimoji="0" lang="en-US" sz="4000" b="0" i="0" u="none" strike="noStrike" kern="1200" cap="none" spc="-10" normalizeH="0" baseline="0" noProof="0" dirty="0" smtClean="0">
                <a:ln>
                  <a:noFill/>
                </a:ln>
                <a:solidFill>
                  <a:prstClr val="black"/>
                </a:solidFill>
                <a:effectLst/>
                <a:uLnTx/>
                <a:uFillTx/>
                <a:latin typeface="Calibri"/>
                <a:ea typeface="+mn-ea"/>
                <a:cs typeface="Calibri"/>
              </a:rPr>
              <a:t>Section C</a:t>
            </a:r>
          </a:p>
          <a:p>
            <a:pPr marR="478155" lvl="0" algn="ctr" defTabSz="914400" rtl="0" eaLnBrk="1" fontAlgn="auto" latinLnBrk="0" hangingPunct="1">
              <a:lnSpc>
                <a:spcPct val="108500"/>
              </a:lnSpc>
              <a:spcBef>
                <a:spcPts val="100"/>
              </a:spcBef>
              <a:spcAft>
                <a:spcPts val="0"/>
              </a:spcAft>
              <a:buClrTx/>
              <a:buSzTx/>
              <a:buFontTx/>
              <a:buNone/>
              <a:tabLst/>
              <a:defRPr/>
            </a:pPr>
            <a:r>
              <a:rPr kumimoji="0" sz="4000" b="0" i="0" u="none" strike="noStrike" kern="1200" cap="none" spc="-10" normalizeH="0" baseline="0" noProof="0" dirty="0" smtClean="0">
                <a:ln>
                  <a:noFill/>
                </a:ln>
                <a:solidFill>
                  <a:prstClr val="black"/>
                </a:solidFill>
                <a:effectLst/>
                <a:uLnTx/>
                <a:uFillTx/>
                <a:latin typeface="Calibri"/>
                <a:ea typeface="+mn-ea"/>
                <a:cs typeface="Calibri"/>
              </a:rPr>
              <a:t>Solicitation</a:t>
            </a:r>
            <a:r>
              <a:rPr kumimoji="0" sz="4000" b="0" i="0" u="none" strike="noStrike" kern="1200" cap="none" spc="-60" normalizeH="0" baseline="0" noProof="0" dirty="0" smtClean="0">
                <a:ln>
                  <a:noFill/>
                </a:ln>
                <a:solidFill>
                  <a:prstClr val="black"/>
                </a:solidFill>
                <a:effectLst/>
                <a:uLnTx/>
                <a:uFillTx/>
                <a:latin typeface="Calibri"/>
                <a:ea typeface="+mn-ea"/>
                <a:cs typeface="Calibri"/>
              </a:rPr>
              <a:t> </a:t>
            </a:r>
            <a:r>
              <a:rPr kumimoji="0" sz="4000" b="0" i="0" u="none" strike="noStrike" kern="1200" cap="none" spc="-10" normalizeH="0" baseline="0" noProof="0" dirty="0" smtClean="0">
                <a:ln>
                  <a:noFill/>
                </a:ln>
                <a:solidFill>
                  <a:prstClr val="black"/>
                </a:solidFill>
                <a:effectLst/>
                <a:uLnTx/>
                <a:uFillTx/>
                <a:latin typeface="Calibri"/>
                <a:ea typeface="+mn-ea"/>
                <a:cs typeface="Calibri"/>
              </a:rPr>
              <a:t>Specifications</a:t>
            </a:r>
            <a:endParaRPr kumimoji="0" sz="36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34</a:t>
            </a:fld>
            <a:endParaRPr lang="en-US" spc="-5" dirty="0">
              <a:solidFill>
                <a:srgbClr val="000000"/>
              </a:solidFill>
            </a:endParaRPr>
          </a:p>
        </p:txBody>
      </p:sp>
    </p:spTree>
    <p:extLst>
      <p:ext uri="{BB962C8B-B14F-4D97-AF65-F5344CB8AC3E}">
        <p14:creationId xmlns:p14="http://schemas.microsoft.com/office/powerpoint/2010/main" val="64859775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8953500" cy="6856928"/>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 name="object 3"/>
          <p:cNvSpPr txBox="1"/>
          <p:nvPr/>
        </p:nvSpPr>
        <p:spPr>
          <a:xfrm>
            <a:off x="852928" y="1842008"/>
            <a:ext cx="7060441" cy="1705595"/>
          </a:xfrm>
          <a:prstGeom prst="rect">
            <a:avLst/>
          </a:prstGeom>
        </p:spPr>
        <p:txBody>
          <a:bodyPr vert="horz" wrap="square" lIns="0" tIns="12700" rIns="0" bIns="0" rtlCol="0">
            <a:spAutoFit/>
          </a:bodyPr>
          <a:lstStyle/>
          <a:p>
            <a:pPr marL="346075" marR="5080" lvl="0" indent="-342900" algn="l" defTabSz="914400" rtl="0" eaLnBrk="1" fontAlgn="auto" latinLnBrk="0" hangingPunct="1">
              <a:lnSpc>
                <a:spcPct val="100000"/>
              </a:lnSpc>
              <a:spcBef>
                <a:spcPts val="600"/>
              </a:spcBef>
              <a:spcAft>
                <a:spcPts val="0"/>
              </a:spcAft>
              <a:buClrTx/>
              <a:buSzTx/>
              <a:buFont typeface="Arial"/>
              <a:buChar char="•"/>
              <a:tabLst>
                <a:tab pos="354965" algn="l"/>
                <a:tab pos="355600" algn="l"/>
              </a:tabLst>
              <a:defRPr/>
            </a:pPr>
            <a:r>
              <a:rPr kumimoji="0" sz="2000" b="0" i="0" u="none" strike="noStrike" kern="1200" cap="none" spc="0" normalizeH="0" baseline="0" noProof="0" dirty="0">
                <a:ln>
                  <a:noFill/>
                </a:ln>
                <a:solidFill>
                  <a:prstClr val="black"/>
                </a:solidFill>
                <a:effectLst/>
                <a:uLnTx/>
                <a:uFillTx/>
                <a:latin typeface="Calibri"/>
                <a:ea typeface="+mn-ea"/>
                <a:cs typeface="Calibri"/>
              </a:rPr>
              <a:t>A </a:t>
            </a:r>
            <a:r>
              <a:rPr kumimoji="0" sz="2000" b="1" i="0" u="none" strike="noStrike" kern="1200" cap="none" spc="-10" normalizeH="0" baseline="0" noProof="0" dirty="0">
                <a:ln>
                  <a:noFill/>
                </a:ln>
                <a:solidFill>
                  <a:prstClr val="black"/>
                </a:solidFill>
                <a:effectLst/>
                <a:uLnTx/>
                <a:uFillTx/>
                <a:latin typeface="Calibri"/>
                <a:ea typeface="+mn-ea"/>
                <a:cs typeface="Calibri"/>
              </a:rPr>
              <a:t>specification </a:t>
            </a:r>
            <a:r>
              <a:rPr kumimoji="0" sz="2000" b="0" i="0" u="none" strike="noStrike" kern="1200" cap="none" spc="0" normalizeH="0" baseline="0" noProof="0" dirty="0">
                <a:ln>
                  <a:noFill/>
                </a:ln>
                <a:solidFill>
                  <a:prstClr val="black"/>
                </a:solidFill>
                <a:effectLst/>
                <a:uLnTx/>
                <a:uFillTx/>
                <a:latin typeface="Calibri"/>
                <a:ea typeface="+mn-ea"/>
                <a:cs typeface="Calibri"/>
              </a:rPr>
              <a:t>is an </a:t>
            </a:r>
            <a:r>
              <a:rPr kumimoji="0" sz="2000" b="0" i="0" u="heavy" strike="noStrike" kern="1200" cap="none" spc="-10" normalizeH="0" baseline="0" noProof="0" dirty="0">
                <a:ln>
                  <a:noFill/>
                </a:ln>
                <a:solidFill>
                  <a:prstClr val="black"/>
                </a:solidFill>
                <a:effectLst/>
                <a:uLnTx/>
                <a:uFill>
                  <a:solidFill>
                    <a:srgbClr val="000000"/>
                  </a:solidFill>
                </a:uFill>
                <a:latin typeface="Calibri"/>
                <a:ea typeface="+mn-ea"/>
                <a:cs typeface="Calibri"/>
              </a:rPr>
              <a:t>explicit</a:t>
            </a:r>
            <a:r>
              <a:rPr kumimoji="0" sz="2000" b="0" i="0" u="none" strike="noStrike" kern="1200" cap="none" spc="-10" normalizeH="0" baseline="0" noProof="0" dirty="0">
                <a:ln>
                  <a:noFill/>
                </a:ln>
                <a:solidFill>
                  <a:prstClr val="black"/>
                </a:solidFill>
                <a:effectLst/>
                <a:uLnTx/>
                <a:uFillTx/>
                <a:latin typeface="Calibri"/>
                <a:ea typeface="+mn-ea"/>
                <a:cs typeface="Calibri"/>
              </a:rPr>
              <a:t> set </a:t>
            </a:r>
            <a:r>
              <a:rPr kumimoji="0" sz="2000" b="0" i="0" u="none" strike="noStrike" kern="1200" cap="none" spc="-5" normalizeH="0" baseline="0" noProof="0" dirty="0">
                <a:ln>
                  <a:noFill/>
                </a:ln>
                <a:solidFill>
                  <a:prstClr val="black"/>
                </a:solidFill>
                <a:effectLst/>
                <a:uLnTx/>
                <a:uFillTx/>
                <a:latin typeface="Calibri"/>
                <a:ea typeface="+mn-ea"/>
                <a:cs typeface="Calibri"/>
              </a:rPr>
              <a:t>of </a:t>
            </a:r>
            <a:r>
              <a:rPr kumimoji="0" sz="2000" b="0" i="0" u="none" strike="noStrike" kern="1200" cap="none" spc="-10" normalizeH="0" baseline="0" noProof="0" dirty="0">
                <a:ln>
                  <a:noFill/>
                </a:ln>
                <a:solidFill>
                  <a:prstClr val="black"/>
                </a:solidFill>
                <a:effectLst/>
                <a:uLnTx/>
                <a:uFillTx/>
                <a:latin typeface="Calibri"/>
                <a:ea typeface="+mn-ea"/>
                <a:cs typeface="Calibri"/>
              </a:rPr>
              <a:t>requirements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5" normalizeH="0" baseline="0" noProof="0" dirty="0" smtClean="0">
                <a:ln>
                  <a:noFill/>
                </a:ln>
                <a:solidFill>
                  <a:prstClr val="black"/>
                </a:solidFill>
                <a:effectLst/>
                <a:uLnTx/>
                <a:uFillTx/>
                <a:latin typeface="Calibri"/>
                <a:ea typeface="+mn-ea"/>
                <a:cs typeface="Calibri"/>
              </a:rPr>
              <a:t>be</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satisfied </a:t>
            </a:r>
            <a:r>
              <a:rPr kumimoji="0" sz="2000" b="0" i="0" u="none" strike="noStrike" kern="1200" cap="none" spc="-10" normalizeH="0" baseline="0" noProof="0" dirty="0">
                <a:ln>
                  <a:noFill/>
                </a:ln>
                <a:solidFill>
                  <a:prstClr val="black"/>
                </a:solidFill>
                <a:effectLst/>
                <a:uLnTx/>
                <a:uFillTx/>
                <a:latin typeface="Calibri"/>
                <a:ea typeface="+mn-ea"/>
                <a:cs typeface="Calibri"/>
              </a:rPr>
              <a:t>by </a:t>
            </a:r>
            <a:r>
              <a:rPr kumimoji="0" sz="2000" b="0" i="0" u="none" strike="noStrike" kern="1200" cap="none" spc="0" normalizeH="0" baseline="0" noProof="0" dirty="0">
                <a:ln>
                  <a:noFill/>
                </a:ln>
                <a:solidFill>
                  <a:prstClr val="black"/>
                </a:solidFill>
                <a:effectLst/>
                <a:uLnTx/>
                <a:uFillTx/>
                <a:latin typeface="Calibri"/>
                <a:ea typeface="+mn-ea"/>
                <a:cs typeface="Calibri"/>
              </a:rPr>
              <a:t>a </a:t>
            </a:r>
            <a:r>
              <a:rPr kumimoji="0" sz="2000" b="0" i="0" u="none" strike="noStrike" kern="1200" cap="none" spc="-10" normalizeH="0" baseline="0" noProof="0" dirty="0">
                <a:ln>
                  <a:noFill/>
                </a:ln>
                <a:solidFill>
                  <a:prstClr val="black"/>
                </a:solidFill>
                <a:effectLst/>
                <a:uLnTx/>
                <a:uFillTx/>
                <a:latin typeface="Calibri"/>
                <a:ea typeface="+mn-ea"/>
                <a:cs typeface="Calibri"/>
              </a:rPr>
              <a:t>material, product </a:t>
            </a:r>
            <a:r>
              <a:rPr kumimoji="0" sz="2000" b="0" i="0" u="none" strike="noStrike" kern="1200" cap="none" spc="-5" normalizeH="0" baseline="0" noProof="0" dirty="0">
                <a:ln>
                  <a:noFill/>
                </a:ln>
                <a:solidFill>
                  <a:prstClr val="black"/>
                </a:solidFill>
                <a:effectLst/>
                <a:uLnTx/>
                <a:uFillTx/>
                <a:latin typeface="Calibri"/>
                <a:ea typeface="+mn-ea"/>
                <a:cs typeface="Calibri"/>
              </a:rPr>
              <a:t>or service</a:t>
            </a:r>
            <a:r>
              <a:rPr kumimoji="0" sz="2000" b="0" i="0" u="none" strike="noStrike" kern="1200" cap="none" spc="-5" normalizeH="0" baseline="0" noProof="0" dirty="0" smtClean="0">
                <a:ln>
                  <a:noFill/>
                </a:ln>
                <a:solidFill>
                  <a:prstClr val="black"/>
                </a:solidFill>
                <a:effectLst/>
                <a:uLnTx/>
                <a:uFillTx/>
                <a:latin typeface="Calibri"/>
                <a:ea typeface="+mn-ea"/>
                <a:cs typeface="Calibri"/>
              </a:rPr>
              <a:t>.</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a:t>
            </a:r>
            <a:r>
              <a:rPr kumimoji="0" sz="2000" b="0" i="0" u="none" strike="noStrike" kern="1200" cap="none" spc="-10" normalizeH="0" baseline="0" noProof="0" dirty="0">
                <a:ln>
                  <a:noFill/>
                </a:ln>
                <a:solidFill>
                  <a:prstClr val="black"/>
                </a:solidFill>
                <a:effectLst/>
                <a:uLnTx/>
                <a:uFillTx/>
                <a:latin typeface="Calibri"/>
                <a:ea typeface="+mn-ea"/>
                <a:cs typeface="Calibri"/>
              </a:rPr>
              <a:t>ASTM </a:t>
            </a:r>
            <a:r>
              <a:rPr kumimoji="0" sz="2000" b="0" i="0" u="none" strike="noStrike" kern="1200" cap="none" spc="-5" normalizeH="0" baseline="0" noProof="0" dirty="0">
                <a:ln>
                  <a:noFill/>
                </a:ln>
                <a:solidFill>
                  <a:prstClr val="black"/>
                </a:solidFill>
                <a:effectLst/>
                <a:uLnTx/>
                <a:uFillTx/>
                <a:latin typeface="Calibri"/>
                <a:ea typeface="+mn-ea"/>
                <a:cs typeface="Calibri"/>
              </a:rPr>
              <a:t>and Wikipedia</a:t>
            </a:r>
            <a:r>
              <a:rPr kumimoji="0" sz="2000" b="0" i="0" u="none" strike="noStrike" kern="1200" cap="none" spc="4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definition)</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0" lvl="0" indent="-342900" algn="l" defTabSz="914400" rtl="0" eaLnBrk="1" fontAlgn="auto" latinLnBrk="0" hangingPunct="1">
              <a:lnSpc>
                <a:spcPct val="100000"/>
              </a:lnSpc>
              <a:spcBef>
                <a:spcPts val="600"/>
              </a:spcBef>
              <a:spcAft>
                <a:spcPts val="0"/>
              </a:spcAft>
              <a:buClrTx/>
              <a:buSzTx/>
              <a:buFontTx/>
              <a:buNone/>
              <a:tabLst/>
              <a:defRPr/>
            </a:pPr>
            <a:endParaRPr kumimoji="0" sz="2000" b="0" i="0" u="none" strike="noStrike" kern="1200" cap="none" spc="0" normalizeH="0" baseline="0" noProof="0" dirty="0">
              <a:ln>
                <a:noFill/>
              </a:ln>
              <a:solidFill>
                <a:prstClr val="black"/>
              </a:solidFill>
              <a:effectLst/>
              <a:uLnTx/>
              <a:uFillTx/>
              <a:latin typeface="Times New Roman"/>
              <a:ea typeface="+mn-ea"/>
              <a:cs typeface="Times New Roman"/>
            </a:endParaRPr>
          </a:p>
          <a:p>
            <a:pPr marL="346075" marR="0" lvl="0" indent="-342900" algn="l" defTabSz="914400" rtl="0" eaLnBrk="1" fontAlgn="auto" latinLnBrk="0" hangingPunct="1">
              <a:lnSpc>
                <a:spcPct val="100000"/>
              </a:lnSpc>
              <a:spcBef>
                <a:spcPts val="600"/>
              </a:spcBef>
              <a:spcAft>
                <a:spcPts val="0"/>
              </a:spcAft>
              <a:buClrTx/>
              <a:buSzTx/>
              <a:buFont typeface="Arial"/>
              <a:buChar char="•"/>
              <a:tabLst>
                <a:tab pos="354965" algn="l"/>
                <a:tab pos="355600" algn="l"/>
              </a:tabLst>
              <a:defRPr/>
            </a:pPr>
            <a:r>
              <a:rPr kumimoji="0" sz="2000" b="1" i="0" u="none" strike="noStrike" kern="1200" cap="none" spc="-5" normalizeH="0" baseline="0" noProof="0" dirty="0">
                <a:ln>
                  <a:noFill/>
                </a:ln>
                <a:solidFill>
                  <a:prstClr val="black"/>
                </a:solidFill>
                <a:effectLst/>
                <a:uLnTx/>
                <a:uFillTx/>
                <a:latin typeface="Calibri"/>
                <a:ea typeface="+mn-ea"/>
                <a:cs typeface="Calibri"/>
              </a:rPr>
              <a:t>Explicit </a:t>
            </a:r>
            <a:r>
              <a:rPr kumimoji="0" sz="2000" b="0" i="0" u="none" strike="noStrike" kern="1200" cap="none" spc="-5" normalizeH="0" baseline="0" noProof="0" dirty="0">
                <a:ln>
                  <a:noFill/>
                </a:ln>
                <a:solidFill>
                  <a:prstClr val="black"/>
                </a:solidFill>
                <a:effectLst/>
                <a:uLnTx/>
                <a:uFillTx/>
                <a:latin typeface="Calibri"/>
                <a:ea typeface="+mn-ea"/>
                <a:cs typeface="Calibri"/>
              </a:rPr>
              <a:t>means “fully and clearly</a:t>
            </a:r>
            <a:r>
              <a:rPr kumimoji="0" sz="2000" b="0" i="0" u="none" strike="noStrike" kern="1200" cap="none" spc="-15" normalizeH="0" baseline="0" noProof="0" dirty="0">
                <a:ln>
                  <a:noFill/>
                </a:ln>
                <a:solidFill>
                  <a:prstClr val="black"/>
                </a:solidFill>
                <a:effectLst/>
                <a:uLnTx/>
                <a:uFillTx/>
                <a:latin typeface="Calibri"/>
                <a:ea typeface="+mn-ea"/>
                <a:cs typeface="Calibri"/>
              </a:rPr>
              <a:t> </a:t>
            </a:r>
            <a:r>
              <a:rPr kumimoji="0" sz="2000" b="0" i="0" u="none" strike="noStrike" kern="1200" cap="none" spc="-30" normalizeH="0" baseline="0" noProof="0" dirty="0">
                <a:ln>
                  <a:noFill/>
                </a:ln>
                <a:solidFill>
                  <a:prstClr val="black"/>
                </a:solidFill>
                <a:effectLst/>
                <a:uLnTx/>
                <a:uFillTx/>
                <a:latin typeface="Calibri"/>
                <a:ea typeface="+mn-ea"/>
                <a:cs typeface="Calibri"/>
              </a:rPr>
              <a:t>expressed</a:t>
            </a:r>
            <a:r>
              <a:rPr kumimoji="0" sz="2000" b="0" i="0" u="none" strike="noStrike" kern="1200" cap="none" spc="-30" normalizeH="0" baseline="0" noProof="0" dirty="0" smtClean="0">
                <a:ln>
                  <a:noFill/>
                </a:ln>
                <a:solidFill>
                  <a:prstClr val="black"/>
                </a:solidFill>
                <a:effectLst/>
                <a:uLnTx/>
                <a:uFillTx/>
                <a:latin typeface="Calibri"/>
                <a:ea typeface="+mn-ea"/>
                <a:cs typeface="Calibri"/>
              </a:rPr>
              <a:t>.”</a:t>
            </a:r>
            <a:r>
              <a:rPr kumimoji="0" lang="en-US" sz="2000" b="0" i="0" u="none" strike="noStrike" kern="1200" cap="none" spc="-30"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a:t>
            </a:r>
            <a:r>
              <a:rPr kumimoji="0" sz="2000" b="0" i="0" u="none" strike="noStrike" kern="1200" cap="none" spc="-5" normalizeH="0" baseline="0" noProof="0" dirty="0">
                <a:ln>
                  <a:noFill/>
                </a:ln>
                <a:solidFill>
                  <a:prstClr val="black"/>
                </a:solidFill>
                <a:effectLst/>
                <a:uLnTx/>
                <a:uFillTx/>
                <a:latin typeface="Calibri"/>
                <a:ea typeface="+mn-ea"/>
                <a:cs typeface="Calibri"/>
              </a:rPr>
              <a:t>The American </a:t>
            </a:r>
            <a:r>
              <a:rPr kumimoji="0" sz="2000" b="0" i="0" u="none" strike="noStrike" kern="1200" cap="none" spc="-10" normalizeH="0" baseline="0" noProof="0" dirty="0">
                <a:ln>
                  <a:noFill/>
                </a:ln>
                <a:solidFill>
                  <a:prstClr val="black"/>
                </a:solidFill>
                <a:effectLst/>
                <a:uLnTx/>
                <a:uFillTx/>
                <a:latin typeface="Calibri"/>
                <a:ea typeface="+mn-ea"/>
                <a:cs typeface="Calibri"/>
              </a:rPr>
              <a:t>Heritage </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C</a:t>
            </a:r>
            <a:r>
              <a:rPr kumimoji="0" sz="2000" b="0" i="0" u="none" strike="noStrike" kern="1200" cap="none" spc="-10" normalizeH="0" baseline="0" noProof="0" dirty="0" smtClean="0">
                <a:ln>
                  <a:noFill/>
                </a:ln>
                <a:solidFill>
                  <a:prstClr val="black"/>
                </a:solidFill>
                <a:effectLst/>
                <a:uLnTx/>
                <a:uFillTx/>
                <a:latin typeface="Calibri"/>
                <a:ea typeface="+mn-ea"/>
                <a:cs typeface="Calibri"/>
              </a:rPr>
              <a:t>ollege</a:t>
            </a:r>
            <a:r>
              <a:rPr kumimoji="0" sz="2000" b="0" i="0" u="none" strike="noStrike" kern="1200" cap="none" spc="85"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Dictionary)</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3666902" y="340106"/>
            <a:ext cx="2265680" cy="504625"/>
          </a:xfrm>
          <a:prstGeom prst="rect">
            <a:avLst/>
          </a:prstGeom>
        </p:spPr>
        <p:txBody>
          <a:bodyPr vert="horz" wrap="square" lIns="0" tIns="12065" rIns="0" bIns="0" rtlCol="0">
            <a:spAutoFit/>
          </a:bodyPr>
          <a:lstStyle/>
          <a:p>
            <a:pPr marL="12700">
              <a:lnSpc>
                <a:spcPct val="100000"/>
              </a:lnSpc>
              <a:spcBef>
                <a:spcPts val="95"/>
              </a:spcBef>
            </a:pPr>
            <a:r>
              <a:rPr sz="3200" b="0" spc="-10" dirty="0" smtClean="0">
                <a:latin typeface="Calibri"/>
                <a:cs typeface="Calibri"/>
              </a:rPr>
              <a:t>Definition</a:t>
            </a:r>
            <a:r>
              <a:rPr lang="en-US" sz="3200" b="0" spc="-10" dirty="0" smtClean="0">
                <a:latin typeface="Calibri"/>
                <a:cs typeface="Calibri"/>
              </a:rPr>
              <a:t>s</a:t>
            </a:r>
            <a:endParaRPr sz="3200" b="0" spc="-10" dirty="0">
              <a:latin typeface="Calibri"/>
              <a:cs typeface="Calibri"/>
            </a:endParaRPr>
          </a:p>
        </p:txBody>
      </p:sp>
      <p:sp>
        <p:nvSpPr>
          <p:cNvPr id="8" name="Slide Number Placeholder 7"/>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35</a:t>
            </a:fld>
            <a:endParaRPr lang="en-US" spc="-5" dirty="0">
              <a:solidFill>
                <a:srgbClr val="000000"/>
              </a:solidFill>
            </a:endParaRPr>
          </a:p>
        </p:txBody>
      </p:sp>
    </p:spTree>
    <p:extLst>
      <p:ext uri="{BB962C8B-B14F-4D97-AF65-F5344CB8AC3E}">
        <p14:creationId xmlns:p14="http://schemas.microsoft.com/office/powerpoint/2010/main" val="3549908992"/>
      </p:ext>
    </p:extLst>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916938" y="1163099"/>
            <a:ext cx="7135929" cy="4857099"/>
          </a:xfrm>
          <a:prstGeom prst="rect">
            <a:avLst/>
          </a:prstGeom>
        </p:spPr>
        <p:txBody>
          <a:bodyPr vert="horz" wrap="square" lIns="0" tIns="85725" rIns="0" bIns="0" rtlCol="0">
            <a:spAutoFit/>
          </a:bodyPr>
          <a:lstStyle/>
          <a:p>
            <a:pPr marL="355600" marR="0" lvl="0" indent="-355600" algn="l" defTabSz="914400" rtl="0" eaLnBrk="1" fontAlgn="auto" latinLnBrk="0" hangingPunct="1">
              <a:lnSpc>
                <a:spcPct val="100000"/>
              </a:lnSpc>
              <a:spcBef>
                <a:spcPts val="675"/>
              </a:spcBef>
              <a:spcAft>
                <a:spcPts val="0"/>
              </a:spcAft>
              <a:buClrTx/>
              <a:buSzTx/>
              <a:buFontTx/>
              <a:buNone/>
              <a:tabLst>
                <a:tab pos="284163" algn="l"/>
                <a:tab pos="355600" algn="l"/>
              </a:tabLst>
              <a:defRPr/>
            </a:pPr>
            <a:r>
              <a:rPr kumimoji="0" sz="2000" b="0" i="1" u="none" strike="noStrike" kern="1200" cap="none" spc="-5" normalizeH="0" baseline="0" noProof="0" dirty="0">
                <a:ln>
                  <a:noFill/>
                </a:ln>
                <a:solidFill>
                  <a:prstClr val="black"/>
                </a:solidFill>
                <a:effectLst/>
                <a:uLnTx/>
                <a:uFillTx/>
                <a:latin typeface="Calibri"/>
                <a:ea typeface="+mn-ea"/>
                <a:cs typeface="Calibri"/>
              </a:rPr>
              <a:t>All specifications</a:t>
            </a:r>
            <a:r>
              <a:rPr kumimoji="0" sz="2000" b="0" i="1" u="none" strike="noStrike" kern="1200" cap="none" spc="5" normalizeH="0" baseline="0" noProof="0" dirty="0">
                <a:ln>
                  <a:noFill/>
                </a:ln>
                <a:solidFill>
                  <a:prstClr val="black"/>
                </a:solidFill>
                <a:effectLst/>
                <a:uLnTx/>
                <a:uFillTx/>
                <a:latin typeface="Calibri"/>
                <a:ea typeface="+mn-ea"/>
                <a:cs typeface="Calibri"/>
              </a:rPr>
              <a:t> </a:t>
            </a:r>
            <a:r>
              <a:rPr kumimoji="0" sz="2000" b="0" i="1" u="none" strike="noStrike" kern="1200" cap="none" spc="-5" normalizeH="0" baseline="0" noProof="0" dirty="0">
                <a:ln>
                  <a:noFill/>
                </a:ln>
                <a:solidFill>
                  <a:prstClr val="black"/>
                </a:solidFill>
                <a:effectLst/>
                <a:uLnTx/>
                <a:uFillTx/>
                <a:latin typeface="Calibri"/>
                <a:ea typeface="+mn-ea"/>
                <a:cs typeface="Calibri"/>
              </a:rPr>
              <a:t>should:</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5080" lvl="0" indent="-346075" algn="l" defTabSz="914400" rtl="0" eaLnBrk="1" fontAlgn="auto" latinLnBrk="0" hangingPunct="1">
              <a:lnSpc>
                <a:spcPct val="100000"/>
              </a:lnSpc>
              <a:spcBef>
                <a:spcPts val="600"/>
              </a:spcBef>
              <a:spcAft>
                <a:spcPts val="0"/>
              </a:spcAft>
              <a:buClrTx/>
              <a:buSzTx/>
              <a:buFont typeface="Arial"/>
              <a:buChar char="•"/>
              <a:defRPr/>
            </a:pPr>
            <a:r>
              <a:rPr kumimoji="0" sz="2000" b="0" i="0" u="none" strike="noStrike" kern="1200" cap="none" spc="-20" normalizeH="0" baseline="0" noProof="0" dirty="0">
                <a:ln>
                  <a:noFill/>
                </a:ln>
                <a:solidFill>
                  <a:prstClr val="black"/>
                </a:solidFill>
                <a:effectLst/>
                <a:uLnTx/>
                <a:uFillTx/>
                <a:latin typeface="Calibri"/>
                <a:ea typeface="+mn-ea"/>
                <a:cs typeface="Calibri"/>
              </a:rPr>
              <a:t>Convey </a:t>
            </a:r>
            <a:r>
              <a:rPr kumimoji="0" sz="2000" b="0" i="0" u="none" strike="noStrike" kern="1200" cap="none" spc="0" normalizeH="0" baseline="0" noProof="0" dirty="0">
                <a:ln>
                  <a:noFill/>
                </a:ln>
                <a:solidFill>
                  <a:prstClr val="black"/>
                </a:solidFill>
                <a:effectLst/>
                <a:uLnTx/>
                <a:uFillTx/>
                <a:latin typeface="Calibri"/>
                <a:ea typeface="+mn-ea"/>
                <a:cs typeface="Calibri"/>
              </a:rPr>
              <a:t>a </a:t>
            </a:r>
            <a:r>
              <a:rPr kumimoji="0" sz="2000" b="0" i="0" u="none" strike="noStrike" kern="1200" cap="none" spc="-10" normalizeH="0" baseline="0" noProof="0" dirty="0">
                <a:ln>
                  <a:noFill/>
                </a:ln>
                <a:solidFill>
                  <a:prstClr val="black"/>
                </a:solidFill>
                <a:effectLst/>
                <a:uLnTx/>
                <a:uFillTx/>
                <a:latin typeface="Calibri"/>
                <a:ea typeface="+mn-ea"/>
                <a:cs typeface="Calibri"/>
              </a:rPr>
              <a:t>complete </a:t>
            </a:r>
            <a:r>
              <a:rPr kumimoji="0" sz="2000" b="0" i="0" u="none" strike="noStrike" kern="1200" cap="none" spc="-5" normalizeH="0" baseline="0" noProof="0" dirty="0">
                <a:ln>
                  <a:noFill/>
                </a:ln>
                <a:solidFill>
                  <a:prstClr val="black"/>
                </a:solidFill>
                <a:effectLst/>
                <a:uLnTx/>
                <a:uFillTx/>
                <a:latin typeface="Calibri"/>
                <a:ea typeface="+mn-ea"/>
                <a:cs typeface="Calibri"/>
              </a:rPr>
              <a:t>and </a:t>
            </a:r>
            <a:r>
              <a:rPr kumimoji="0" sz="2000" b="0" i="0" u="none" strike="noStrike" kern="1200" cap="none" spc="-15" normalizeH="0" baseline="0" noProof="0" dirty="0">
                <a:ln>
                  <a:noFill/>
                </a:ln>
                <a:solidFill>
                  <a:prstClr val="black"/>
                </a:solidFill>
                <a:effectLst/>
                <a:uLnTx/>
                <a:uFillTx/>
                <a:latin typeface="Calibri"/>
                <a:ea typeface="+mn-ea"/>
                <a:cs typeface="Calibri"/>
              </a:rPr>
              <a:t>accurate understanding </a:t>
            </a:r>
            <a:r>
              <a:rPr kumimoji="0" sz="2000" b="0" i="0" u="none" strike="noStrike" kern="1200" cap="none" spc="-5" normalizeH="0" baseline="0" noProof="0" dirty="0">
                <a:ln>
                  <a:noFill/>
                </a:ln>
                <a:solidFill>
                  <a:prstClr val="black"/>
                </a:solidFill>
                <a:effectLst/>
                <a:uLnTx/>
                <a:uFillTx/>
                <a:latin typeface="Calibri"/>
                <a:ea typeface="+mn-ea"/>
                <a:cs typeface="Calibri"/>
              </a:rPr>
              <a:t>of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what</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0" normalizeH="0" baseline="0" noProof="0" dirty="0" smtClean="0">
                <a:ln>
                  <a:noFill/>
                </a:ln>
                <a:solidFill>
                  <a:prstClr val="black"/>
                </a:solidFill>
                <a:effectLst/>
                <a:uLnTx/>
                <a:uFillTx/>
                <a:latin typeface="Calibri"/>
                <a:ea typeface="+mn-ea"/>
                <a:cs typeface="Calibri"/>
              </a:rPr>
              <a:t>is</a:t>
            </a:r>
            <a:r>
              <a:rPr kumimoji="0" sz="2000" b="0" i="0" u="none" strike="noStrike" kern="1200" cap="none" spc="-1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5" normalizeH="0" baseline="0" noProof="0" dirty="0">
                <a:ln>
                  <a:noFill/>
                </a:ln>
                <a:solidFill>
                  <a:prstClr val="black"/>
                </a:solidFill>
                <a:effectLst/>
                <a:uLnTx/>
                <a:uFillTx/>
                <a:latin typeface="Calibri"/>
                <a:ea typeface="+mn-ea"/>
                <a:cs typeface="Calibri"/>
              </a:rPr>
              <a:t>required.</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0" lvl="0" indent="-346075" algn="l" defTabSz="914400" rtl="0" eaLnBrk="1" fontAlgn="auto" latinLnBrk="0" hangingPunct="1">
              <a:lnSpc>
                <a:spcPct val="100000"/>
              </a:lnSpc>
              <a:spcBef>
                <a:spcPts val="600"/>
              </a:spcBef>
              <a:spcAft>
                <a:spcPts val="0"/>
              </a:spcAft>
              <a:buClrTx/>
              <a:buSzTx/>
              <a:buFont typeface="Arial"/>
              <a:buChar char="•"/>
              <a:defRPr/>
            </a:pPr>
            <a:r>
              <a:rPr kumimoji="0" sz="2000" b="0" i="0" u="none" strike="noStrike" kern="1200" cap="none" spc="-5" normalizeH="0" baseline="0" noProof="0" dirty="0">
                <a:ln>
                  <a:noFill/>
                </a:ln>
                <a:solidFill>
                  <a:prstClr val="black"/>
                </a:solidFill>
                <a:effectLst/>
                <a:uLnTx/>
                <a:uFillTx/>
                <a:latin typeface="Calibri"/>
                <a:ea typeface="+mn-ea"/>
                <a:cs typeface="Calibri"/>
              </a:rPr>
              <a:t>Not be </a:t>
            </a:r>
            <a:r>
              <a:rPr kumimoji="0" sz="2000" b="0" i="0" u="none" strike="noStrike" kern="1200" cap="none" spc="-10" normalizeH="0" baseline="0" noProof="0" dirty="0">
                <a:ln>
                  <a:noFill/>
                </a:ln>
                <a:solidFill>
                  <a:prstClr val="black"/>
                </a:solidFill>
                <a:effectLst/>
                <a:uLnTx/>
                <a:uFillTx/>
                <a:latin typeface="Calibri"/>
                <a:ea typeface="+mn-ea"/>
                <a:cs typeface="Calibri"/>
              </a:rPr>
              <a:t>restrictive </a:t>
            </a:r>
            <a:r>
              <a:rPr kumimoji="0" sz="2000" b="0" i="0" u="none" strike="noStrike" kern="1200" cap="none" spc="-15" normalizeH="0" baseline="0" noProof="0" dirty="0">
                <a:ln>
                  <a:noFill/>
                </a:ln>
                <a:solidFill>
                  <a:prstClr val="black"/>
                </a:solidFill>
                <a:effectLst/>
                <a:uLnTx/>
                <a:uFillTx/>
                <a:latin typeface="Calibri"/>
                <a:ea typeface="+mn-ea"/>
                <a:cs typeface="Calibri"/>
              </a:rPr>
              <a:t>to encourage</a:t>
            </a:r>
            <a:r>
              <a:rPr kumimoji="0" sz="2000" b="0" i="0" u="none" strike="noStrike" kern="1200" cap="none" spc="-5" normalizeH="0" baseline="0" noProof="0" dirty="0">
                <a:ln>
                  <a:noFill/>
                </a:ln>
                <a:solidFill>
                  <a:prstClr val="black"/>
                </a:solidFill>
                <a:effectLst/>
                <a:uLnTx/>
                <a:uFillTx/>
                <a:latin typeface="Calibri"/>
                <a:ea typeface="+mn-ea"/>
                <a:cs typeface="Calibri"/>
              </a:rPr>
              <a:t> </a:t>
            </a:r>
            <a:r>
              <a:rPr kumimoji="0" sz="2000" b="0" i="0" u="none" strike="noStrike" kern="1200" cap="none" spc="-10" normalizeH="0" baseline="0" noProof="0" dirty="0">
                <a:ln>
                  <a:noFill/>
                </a:ln>
                <a:solidFill>
                  <a:prstClr val="black"/>
                </a:solidFill>
                <a:effectLst/>
                <a:uLnTx/>
                <a:uFillTx/>
                <a:latin typeface="Calibri"/>
                <a:ea typeface="+mn-ea"/>
                <a:cs typeface="Calibri"/>
              </a:rPr>
              <a:t>competition.</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0" lvl="0" indent="-346075" algn="l" defTabSz="914400" rtl="0" eaLnBrk="1" fontAlgn="auto" latinLnBrk="0" hangingPunct="1">
              <a:lnSpc>
                <a:spcPct val="100000"/>
              </a:lnSpc>
              <a:spcBef>
                <a:spcPts val="600"/>
              </a:spcBef>
              <a:spcAft>
                <a:spcPts val="0"/>
              </a:spcAft>
              <a:buClrTx/>
              <a:buSzTx/>
              <a:buFont typeface="Arial"/>
              <a:buChar char="•"/>
              <a:defRPr/>
            </a:pPr>
            <a:r>
              <a:rPr kumimoji="0" sz="2000" b="0" i="0" u="none" strike="noStrike" kern="1200" cap="none" spc="-5" normalizeH="0" baseline="0" noProof="0" dirty="0">
                <a:ln>
                  <a:noFill/>
                </a:ln>
                <a:solidFill>
                  <a:prstClr val="black"/>
                </a:solidFill>
                <a:effectLst/>
                <a:uLnTx/>
                <a:uFillTx/>
                <a:latin typeface="Calibri"/>
                <a:ea typeface="+mn-ea"/>
                <a:cs typeface="Calibri"/>
              </a:rPr>
              <a:t>Not </a:t>
            </a:r>
            <a:r>
              <a:rPr kumimoji="0" sz="2000" b="0" i="0" u="none" strike="noStrike" kern="1200" cap="none" spc="-15" normalizeH="0" baseline="0" noProof="0" dirty="0">
                <a:ln>
                  <a:noFill/>
                </a:ln>
                <a:solidFill>
                  <a:prstClr val="black"/>
                </a:solidFill>
                <a:effectLst/>
                <a:uLnTx/>
                <a:uFillTx/>
                <a:latin typeface="Calibri"/>
                <a:ea typeface="+mn-ea"/>
                <a:cs typeface="Calibri"/>
              </a:rPr>
              <a:t>require </a:t>
            </a:r>
            <a:r>
              <a:rPr kumimoji="0" sz="2000" b="0" i="0" u="none" strike="noStrike" kern="1200" cap="none" spc="-5" normalizeH="0" baseline="0" noProof="0" dirty="0">
                <a:ln>
                  <a:noFill/>
                </a:ln>
                <a:solidFill>
                  <a:prstClr val="black"/>
                </a:solidFill>
                <a:effectLst/>
                <a:uLnTx/>
                <a:uFillTx/>
                <a:latin typeface="Calibri"/>
                <a:ea typeface="+mn-ea"/>
                <a:cs typeface="Calibri"/>
              </a:rPr>
              <a:t>clarification </a:t>
            </a:r>
            <a:r>
              <a:rPr kumimoji="0" sz="2000" b="0" i="0" u="none" strike="noStrike" kern="1200" cap="none" spc="-15" normalizeH="0" baseline="0" noProof="0" dirty="0">
                <a:ln>
                  <a:noFill/>
                </a:ln>
                <a:solidFill>
                  <a:prstClr val="black"/>
                </a:solidFill>
                <a:effectLst/>
                <a:uLnTx/>
                <a:uFillTx/>
                <a:latin typeface="Calibri"/>
                <a:ea typeface="+mn-ea"/>
                <a:cs typeface="Calibri"/>
              </a:rPr>
              <a:t>to</a:t>
            </a:r>
            <a:r>
              <a:rPr kumimoji="0" sz="2000" b="0" i="0" u="none" strike="noStrike" kern="1200" cap="none" spc="-25" normalizeH="0" baseline="0" noProof="0" dirty="0">
                <a:ln>
                  <a:noFill/>
                </a:ln>
                <a:solidFill>
                  <a:prstClr val="black"/>
                </a:solidFill>
                <a:effectLst/>
                <a:uLnTx/>
                <a:uFillTx/>
                <a:latin typeface="Calibri"/>
                <a:ea typeface="+mn-ea"/>
                <a:cs typeface="Calibri"/>
              </a:rPr>
              <a:t> </a:t>
            </a:r>
            <a:r>
              <a:rPr kumimoji="0" sz="2000" b="0" i="0" u="none" strike="noStrike" kern="1200" cap="none" spc="-10" normalizeH="0" baseline="0" noProof="0" dirty="0">
                <a:ln>
                  <a:noFill/>
                </a:ln>
                <a:solidFill>
                  <a:prstClr val="black"/>
                </a:solidFill>
                <a:effectLst/>
                <a:uLnTx/>
                <a:uFillTx/>
                <a:latin typeface="Calibri"/>
                <a:ea typeface="+mn-ea"/>
                <a:cs typeface="Calibri"/>
              </a:rPr>
              <a:t>suppliers.</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506730" lvl="0" indent="-346075" algn="l" defTabSz="914400" rtl="0" eaLnBrk="1" fontAlgn="auto" latinLnBrk="0" hangingPunct="1">
              <a:lnSpc>
                <a:spcPct val="100000"/>
              </a:lnSpc>
              <a:spcBef>
                <a:spcPts val="600"/>
              </a:spcBef>
              <a:spcAft>
                <a:spcPts val="0"/>
              </a:spcAft>
              <a:buClrTx/>
              <a:buSzTx/>
              <a:buFont typeface="Arial"/>
              <a:buChar char="•"/>
              <a:defRPr/>
            </a:pPr>
            <a:r>
              <a:rPr kumimoji="0" sz="2000" b="0" i="0" u="none" strike="noStrike" kern="1200" cap="none" spc="-20" normalizeH="0" baseline="0" noProof="0" dirty="0">
                <a:ln>
                  <a:noFill/>
                </a:ln>
                <a:solidFill>
                  <a:prstClr val="black"/>
                </a:solidFill>
                <a:effectLst/>
                <a:uLnTx/>
                <a:uFillTx/>
                <a:latin typeface="Calibri"/>
                <a:ea typeface="+mn-ea"/>
                <a:cs typeface="Calibri"/>
              </a:rPr>
              <a:t>Convey </a:t>
            </a:r>
            <a:r>
              <a:rPr kumimoji="0" sz="2000" b="0" i="0" u="none" strike="noStrike" kern="1200" cap="none" spc="-5" normalizeH="0" baseline="0" noProof="0" dirty="0">
                <a:ln>
                  <a:noFill/>
                </a:ln>
                <a:solidFill>
                  <a:prstClr val="black"/>
                </a:solidFill>
                <a:effectLst/>
                <a:uLnTx/>
                <a:uFillTx/>
                <a:latin typeface="Calibri"/>
                <a:ea typeface="+mn-ea"/>
                <a:cs typeface="Calibri"/>
              </a:rPr>
              <a:t>minimum </a:t>
            </a:r>
            <a:r>
              <a:rPr kumimoji="0" sz="2000" b="0" i="0" u="none" strike="noStrike" kern="1200" cap="none" spc="-10" normalizeH="0" baseline="0" noProof="0" dirty="0">
                <a:ln>
                  <a:noFill/>
                </a:ln>
                <a:solidFill>
                  <a:prstClr val="black"/>
                </a:solidFill>
                <a:effectLst/>
                <a:uLnTx/>
                <a:uFillTx/>
                <a:latin typeface="Calibri"/>
                <a:ea typeface="+mn-ea"/>
                <a:cs typeface="Calibri"/>
              </a:rPr>
              <a:t>performance/objectives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satisfy</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15" normalizeH="0" baseline="0" noProof="0" dirty="0" smtClean="0">
                <a:ln>
                  <a:noFill/>
                </a:ln>
                <a:solidFill>
                  <a:prstClr val="black"/>
                </a:solidFill>
                <a:effectLst/>
                <a:uLnTx/>
                <a:uFillTx/>
                <a:latin typeface="Calibri"/>
                <a:ea typeface="+mn-ea"/>
                <a:cs typeface="Calibri"/>
              </a:rPr>
              <a:t>organizational</a:t>
            </a:r>
            <a:r>
              <a:rPr kumimoji="0" sz="2000" b="0" i="0" u="none" strike="noStrike" kern="1200" cap="none" spc="-20"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needs.</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0" lvl="0" indent="-346075" algn="l" defTabSz="914400" rtl="0" eaLnBrk="1" fontAlgn="auto" latinLnBrk="0" hangingPunct="1">
              <a:lnSpc>
                <a:spcPct val="100000"/>
              </a:lnSpc>
              <a:spcBef>
                <a:spcPts val="600"/>
              </a:spcBef>
              <a:spcAft>
                <a:spcPts val="0"/>
              </a:spcAft>
              <a:buClrTx/>
              <a:buSzTx/>
              <a:buFont typeface="Arial"/>
              <a:buChar char="•"/>
              <a:defRPr/>
            </a:pPr>
            <a:r>
              <a:rPr kumimoji="0" sz="2000" b="0" i="0" u="none" strike="noStrike" kern="1200" cap="none" spc="-10" normalizeH="0" baseline="0" noProof="0" dirty="0">
                <a:ln>
                  <a:noFill/>
                </a:ln>
                <a:solidFill>
                  <a:prstClr val="black"/>
                </a:solidFill>
                <a:effectLst/>
                <a:uLnTx/>
                <a:uFillTx/>
                <a:latin typeface="Calibri"/>
                <a:ea typeface="+mn-ea"/>
                <a:cs typeface="Calibri"/>
              </a:rPr>
              <a:t>Utilize </a:t>
            </a:r>
            <a:r>
              <a:rPr kumimoji="0" sz="2000" b="0" i="0" u="none" strike="noStrike" kern="1200" cap="none" spc="0" normalizeH="0" baseline="0" noProof="0" dirty="0">
                <a:ln>
                  <a:noFill/>
                </a:ln>
                <a:solidFill>
                  <a:prstClr val="black"/>
                </a:solidFill>
                <a:effectLst/>
                <a:uLnTx/>
                <a:uFillTx/>
                <a:latin typeface="Calibri"/>
                <a:ea typeface="+mn-ea"/>
                <a:cs typeface="Calibri"/>
              </a:rPr>
              <a:t>a </a:t>
            </a:r>
            <a:r>
              <a:rPr kumimoji="0" sz="2000" b="0" i="0" u="none" strike="noStrike" kern="1200" cap="none" spc="-15" normalizeH="0" baseline="0" noProof="0" dirty="0">
                <a:ln>
                  <a:noFill/>
                </a:ln>
                <a:solidFill>
                  <a:prstClr val="black"/>
                </a:solidFill>
                <a:effectLst/>
                <a:uLnTx/>
                <a:uFillTx/>
                <a:latin typeface="Calibri"/>
                <a:ea typeface="+mn-ea"/>
                <a:cs typeface="Calibri"/>
              </a:rPr>
              <a:t>standard</a:t>
            </a:r>
            <a:r>
              <a:rPr kumimoji="0" sz="2000" b="0" i="0" u="none" strike="noStrike" kern="1200" cap="none" spc="-65" normalizeH="0" baseline="0" noProof="0" dirty="0">
                <a:ln>
                  <a:noFill/>
                </a:ln>
                <a:solidFill>
                  <a:prstClr val="black"/>
                </a:solidFill>
                <a:effectLst/>
                <a:uLnTx/>
                <a:uFillTx/>
                <a:latin typeface="Calibri"/>
                <a:ea typeface="+mn-ea"/>
                <a:cs typeface="Calibri"/>
              </a:rPr>
              <a:t> </a:t>
            </a:r>
            <a:r>
              <a:rPr kumimoji="0" sz="2000" b="0" i="0" u="none" strike="noStrike" kern="1200" cap="none" spc="-15" normalizeH="0" baseline="0" noProof="0" dirty="0">
                <a:ln>
                  <a:noFill/>
                </a:ln>
                <a:solidFill>
                  <a:prstClr val="black"/>
                </a:solidFill>
                <a:effectLst/>
                <a:uLnTx/>
                <a:uFillTx/>
                <a:latin typeface="Calibri"/>
                <a:ea typeface="+mn-ea"/>
                <a:cs typeface="Calibri"/>
              </a:rPr>
              <a:t>format</a:t>
            </a:r>
            <a:r>
              <a:rPr kumimoji="0" sz="2000" b="0" i="0" u="none" strike="noStrike" kern="1200" cap="none" spc="-15" normalizeH="0" baseline="0" noProof="0" dirty="0" smtClean="0">
                <a:ln>
                  <a:noFill/>
                </a:ln>
                <a:solidFill>
                  <a:prstClr val="black"/>
                </a:solidFill>
                <a:effectLst/>
                <a:uLnTx/>
                <a:uFillTx/>
                <a:latin typeface="Calibri"/>
                <a:ea typeface="+mn-ea"/>
                <a:cs typeface="Calibri"/>
              </a:rPr>
              <a:t>.</a:t>
            </a:r>
            <a:endParaRPr kumimoji="0" lang="en-US" sz="2000" b="0" i="0" u="none" strike="noStrike" kern="1200" cap="none" spc="-15" normalizeH="0" baseline="0" noProof="0" dirty="0" smtClean="0">
              <a:ln>
                <a:noFill/>
              </a:ln>
              <a:solidFill>
                <a:prstClr val="black"/>
              </a:solidFill>
              <a:effectLst/>
              <a:uLnTx/>
              <a:uFillTx/>
              <a:latin typeface="Calibri"/>
              <a:ea typeface="+mn-ea"/>
              <a:cs typeface="Calibri"/>
            </a:endParaRPr>
          </a:p>
          <a:p>
            <a:pPr marR="0" lvl="0" algn="l" defTabSz="914400" rtl="0" eaLnBrk="1" fontAlgn="auto" latinLnBrk="0" hangingPunct="1">
              <a:lnSpc>
                <a:spcPct val="100000"/>
              </a:lnSpc>
              <a:spcBef>
                <a:spcPts val="600"/>
              </a:spcBef>
              <a:spcAft>
                <a:spcPts val="0"/>
              </a:spcAft>
              <a:buClrTx/>
              <a:buSzTx/>
              <a:defRPr/>
            </a:pPr>
            <a:endParaRPr lang="en-US" sz="2000" spc="-15" dirty="0">
              <a:solidFill>
                <a:prstClr val="black"/>
              </a:solidFill>
              <a:latin typeface="Calibri"/>
              <a:cs typeface="Calibri"/>
            </a:endParaRPr>
          </a:p>
          <a:p>
            <a:pPr marL="346075" lvl="0" indent="-346075" defTabSz="914400">
              <a:spcBef>
                <a:spcPts val="600"/>
              </a:spcBef>
              <a:defRPr/>
            </a:pPr>
            <a:r>
              <a:rPr lang="en-US" sz="2000" i="1" spc="-10" dirty="0">
                <a:solidFill>
                  <a:prstClr val="black"/>
                </a:solidFill>
                <a:cs typeface="Calibri"/>
              </a:rPr>
              <a:t>Specifications </a:t>
            </a:r>
            <a:r>
              <a:rPr lang="en-US" sz="2000" i="1" spc="-5" dirty="0">
                <a:solidFill>
                  <a:prstClr val="black"/>
                </a:solidFill>
                <a:cs typeface="Calibri"/>
              </a:rPr>
              <a:t>should</a:t>
            </a:r>
            <a:r>
              <a:rPr lang="en-US" sz="2000" i="1" spc="-55" dirty="0">
                <a:solidFill>
                  <a:prstClr val="black"/>
                </a:solidFill>
                <a:cs typeface="Calibri"/>
              </a:rPr>
              <a:t> </a:t>
            </a:r>
            <a:r>
              <a:rPr lang="en-US" sz="2000" b="1" i="1" spc="-5" dirty="0">
                <a:solidFill>
                  <a:prstClr val="black"/>
                </a:solidFill>
                <a:cs typeface="Calibri"/>
              </a:rPr>
              <a:t>not</a:t>
            </a:r>
            <a:r>
              <a:rPr lang="en-US" sz="2000" i="1" spc="-5" dirty="0">
                <a:solidFill>
                  <a:prstClr val="black"/>
                </a:solidFill>
                <a:cs typeface="Calibri"/>
              </a:rPr>
              <a:t>:</a:t>
            </a:r>
            <a:endParaRPr lang="en-US" sz="2000" i="1" spc="-15" dirty="0">
              <a:solidFill>
                <a:prstClr val="black"/>
              </a:solidFill>
              <a:cs typeface="Calibri"/>
            </a:endParaRPr>
          </a:p>
          <a:p>
            <a:pPr marL="346075" lvl="0" indent="-346075" defTabSz="914400">
              <a:spcBef>
                <a:spcPts val="600"/>
              </a:spcBef>
              <a:buFont typeface="Arial"/>
              <a:buChar char="•"/>
              <a:defRPr/>
            </a:pPr>
            <a:r>
              <a:rPr lang="en-US" sz="2000" spc="-15" dirty="0">
                <a:solidFill>
                  <a:prstClr val="black"/>
                </a:solidFill>
                <a:cs typeface="Calibri"/>
              </a:rPr>
              <a:t>Provide </a:t>
            </a:r>
            <a:r>
              <a:rPr lang="en-US" sz="2000" spc="-10" dirty="0">
                <a:solidFill>
                  <a:prstClr val="black"/>
                </a:solidFill>
                <a:cs typeface="Calibri"/>
              </a:rPr>
              <a:t>instructions </a:t>
            </a:r>
            <a:r>
              <a:rPr lang="en-US" sz="2000" spc="-5" dirty="0">
                <a:solidFill>
                  <a:prstClr val="black"/>
                </a:solidFill>
                <a:cs typeface="Calibri"/>
              </a:rPr>
              <a:t>or </a:t>
            </a:r>
            <a:r>
              <a:rPr lang="en-US" sz="2000" spc="-10" dirty="0">
                <a:solidFill>
                  <a:prstClr val="black"/>
                </a:solidFill>
                <a:cs typeface="Calibri"/>
              </a:rPr>
              <a:t>response</a:t>
            </a:r>
            <a:r>
              <a:rPr lang="en-US" sz="2000" spc="75" dirty="0">
                <a:solidFill>
                  <a:prstClr val="black"/>
                </a:solidFill>
                <a:cs typeface="Calibri"/>
              </a:rPr>
              <a:t> </a:t>
            </a:r>
            <a:r>
              <a:rPr lang="en-US" sz="2000" spc="-15" dirty="0">
                <a:solidFill>
                  <a:prstClr val="black"/>
                </a:solidFill>
                <a:cs typeface="Calibri"/>
              </a:rPr>
              <a:t>preparation.</a:t>
            </a:r>
            <a:endParaRPr lang="en-US" sz="2000" dirty="0">
              <a:solidFill>
                <a:prstClr val="black"/>
              </a:solidFill>
              <a:cs typeface="Calibri"/>
            </a:endParaRPr>
          </a:p>
          <a:p>
            <a:pPr marL="346075" lvl="0" indent="-346075" defTabSz="914400">
              <a:spcBef>
                <a:spcPts val="600"/>
              </a:spcBef>
              <a:buFont typeface="Arial"/>
              <a:buChar char="•"/>
              <a:defRPr/>
            </a:pPr>
            <a:r>
              <a:rPr lang="en-US" sz="2000" spc="-15" dirty="0">
                <a:solidFill>
                  <a:prstClr val="black"/>
                </a:solidFill>
                <a:cs typeface="Calibri"/>
              </a:rPr>
              <a:t>Contain general </a:t>
            </a:r>
            <a:r>
              <a:rPr lang="en-US" sz="2000" spc="-5" dirty="0">
                <a:solidFill>
                  <a:prstClr val="black"/>
                </a:solidFill>
                <a:cs typeface="Calibri"/>
              </a:rPr>
              <a:t>or special </a:t>
            </a:r>
            <a:r>
              <a:rPr lang="en-US" sz="2000" spc="-10" dirty="0">
                <a:solidFill>
                  <a:prstClr val="black"/>
                </a:solidFill>
                <a:cs typeface="Calibri"/>
              </a:rPr>
              <a:t>terms </a:t>
            </a:r>
            <a:r>
              <a:rPr lang="en-US" sz="2000" spc="-5" dirty="0">
                <a:solidFill>
                  <a:prstClr val="black"/>
                </a:solidFill>
                <a:cs typeface="Calibri"/>
              </a:rPr>
              <a:t>and</a:t>
            </a:r>
            <a:r>
              <a:rPr lang="en-US" sz="2000" spc="60" dirty="0">
                <a:solidFill>
                  <a:prstClr val="black"/>
                </a:solidFill>
                <a:cs typeface="Calibri"/>
              </a:rPr>
              <a:t> </a:t>
            </a:r>
            <a:r>
              <a:rPr lang="en-US" sz="2000" spc="-10" dirty="0">
                <a:solidFill>
                  <a:prstClr val="black"/>
                </a:solidFill>
                <a:cs typeface="Calibri"/>
              </a:rPr>
              <a:t>conditions.</a:t>
            </a:r>
            <a:endParaRPr lang="en-US" sz="2000" dirty="0">
              <a:solidFill>
                <a:prstClr val="black"/>
              </a:solidFill>
              <a:cs typeface="Calibri"/>
            </a:endParaRPr>
          </a:p>
          <a:p>
            <a:pPr marL="346075" lvl="0" indent="-346075" defTabSz="914400">
              <a:spcBef>
                <a:spcPts val="600"/>
              </a:spcBef>
              <a:buFont typeface="Arial"/>
              <a:buChar char="•"/>
              <a:defRPr/>
            </a:pPr>
            <a:r>
              <a:rPr lang="en-US" sz="2000" spc="-15" dirty="0">
                <a:solidFill>
                  <a:prstClr val="black"/>
                </a:solidFill>
                <a:cs typeface="Calibri"/>
              </a:rPr>
              <a:t>Contain </a:t>
            </a:r>
            <a:r>
              <a:rPr lang="en-US" sz="2000" spc="-10" dirty="0">
                <a:solidFill>
                  <a:prstClr val="black"/>
                </a:solidFill>
                <a:cs typeface="Calibri"/>
              </a:rPr>
              <a:t>intended </a:t>
            </a:r>
            <a:r>
              <a:rPr lang="en-US" sz="2000" spc="-15" dirty="0">
                <a:solidFill>
                  <a:prstClr val="black"/>
                </a:solidFill>
                <a:cs typeface="Calibri"/>
              </a:rPr>
              <a:t>evaluation</a:t>
            </a:r>
            <a:r>
              <a:rPr lang="en-US" sz="2000" dirty="0">
                <a:solidFill>
                  <a:prstClr val="black"/>
                </a:solidFill>
                <a:cs typeface="Calibri"/>
              </a:rPr>
              <a:t> </a:t>
            </a:r>
            <a:r>
              <a:rPr lang="en-US" sz="2000" spc="-10" dirty="0">
                <a:solidFill>
                  <a:prstClr val="black"/>
                </a:solidFill>
                <a:cs typeface="Calibri"/>
              </a:rPr>
              <a:t>methods</a:t>
            </a:r>
            <a:r>
              <a:rPr lang="en-US" sz="2000" spc="-10" dirty="0" smtClean="0">
                <a:solidFill>
                  <a:prstClr val="black"/>
                </a:solidFill>
                <a:cs typeface="Calibri"/>
              </a:rPr>
              <a:t>.</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1942464" y="340106"/>
            <a:ext cx="5714365" cy="504625"/>
          </a:xfrm>
          <a:prstGeom prst="rect">
            <a:avLst/>
          </a:prstGeom>
        </p:spPr>
        <p:txBody>
          <a:bodyPr vert="horz" wrap="square" lIns="0" tIns="12065" rIns="0" bIns="0" rtlCol="0">
            <a:spAutoFit/>
          </a:bodyPr>
          <a:lstStyle/>
          <a:p>
            <a:pPr marL="12700">
              <a:lnSpc>
                <a:spcPct val="100000"/>
              </a:lnSpc>
              <a:spcBef>
                <a:spcPts val="95"/>
              </a:spcBef>
            </a:pPr>
            <a:r>
              <a:rPr sz="3200" b="0" spc="-5" dirty="0">
                <a:latin typeface="Calibri"/>
                <a:cs typeface="Calibri"/>
              </a:rPr>
              <a:t>Purpose of</a:t>
            </a:r>
            <a:r>
              <a:rPr sz="3200" b="0" spc="-40" dirty="0">
                <a:latin typeface="Calibri"/>
                <a:cs typeface="Calibri"/>
              </a:rPr>
              <a:t> </a:t>
            </a:r>
            <a:r>
              <a:rPr sz="3200" b="0" spc="-10" dirty="0">
                <a:latin typeface="Calibri"/>
                <a:cs typeface="Calibri"/>
              </a:rPr>
              <a:t>Specifications</a:t>
            </a:r>
          </a:p>
        </p:txBody>
      </p:sp>
      <p:sp>
        <p:nvSpPr>
          <p:cNvPr id="8" name="Slide Number Placeholder 7"/>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36</a:t>
            </a:fld>
            <a:endParaRPr lang="en-US" spc="-5" dirty="0">
              <a:solidFill>
                <a:srgbClr val="000000"/>
              </a:solidFill>
            </a:endParaRPr>
          </a:p>
        </p:txBody>
      </p:sp>
    </p:spTree>
    <p:extLst>
      <p:ext uri="{BB962C8B-B14F-4D97-AF65-F5344CB8AC3E}">
        <p14:creationId xmlns:p14="http://schemas.microsoft.com/office/powerpoint/2010/main" val="38659726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91348" y="1585631"/>
            <a:ext cx="6277855" cy="1547218"/>
          </a:xfrm>
          <a:prstGeom prst="rect">
            <a:avLst/>
          </a:prstGeom>
        </p:spPr>
        <p:txBody>
          <a:bodyPr vert="horz" wrap="square" lIns="0" tIns="109855" rIns="0" bIns="0" rtlCol="0">
            <a:spAutoFit/>
          </a:bodyPr>
          <a:lstStyle/>
          <a:p>
            <a:pPr marL="346075" marR="0" lvl="0" indent="-346075" algn="l" defTabSz="914400" rtl="0" eaLnBrk="1" fontAlgn="auto" latinLnBrk="0" hangingPunct="1">
              <a:lnSpc>
                <a:spcPct val="100000"/>
              </a:lnSpc>
              <a:spcBef>
                <a:spcPts val="600"/>
              </a:spcBef>
              <a:spcAft>
                <a:spcPts val="0"/>
              </a:spcAft>
              <a:buClrTx/>
              <a:buSzTx/>
              <a:buFont typeface="Arial"/>
              <a:buChar char="•"/>
              <a:defRPr/>
            </a:pPr>
            <a:r>
              <a:rPr kumimoji="0" sz="2000" b="0" i="0" u="none" strike="noStrike" kern="1200" cap="none" spc="-5" normalizeH="0" baseline="0" noProof="0" dirty="0">
                <a:ln>
                  <a:noFill/>
                </a:ln>
                <a:solidFill>
                  <a:prstClr val="black"/>
                </a:solidFill>
                <a:effectLst/>
                <a:uLnTx/>
                <a:uFillTx/>
                <a:latin typeface="Calibri"/>
                <a:ea typeface="+mn-ea"/>
                <a:cs typeface="Calibri"/>
              </a:rPr>
              <a:t>Do </a:t>
            </a:r>
            <a:r>
              <a:rPr kumimoji="0" sz="2000" b="0" i="0" u="none" strike="noStrike" kern="1200" cap="none" spc="-25" normalizeH="0" baseline="0" noProof="0" dirty="0">
                <a:ln>
                  <a:noFill/>
                </a:ln>
                <a:solidFill>
                  <a:prstClr val="black"/>
                </a:solidFill>
                <a:effectLst/>
                <a:uLnTx/>
                <a:uFillTx/>
                <a:latin typeface="Calibri"/>
                <a:ea typeface="+mn-ea"/>
                <a:cs typeface="Calibri"/>
              </a:rPr>
              <a:t>effective</a:t>
            </a:r>
            <a:r>
              <a:rPr kumimoji="0" sz="2000" b="0" i="0" u="none" strike="noStrike" kern="1200" cap="none" spc="-5" normalizeH="0" baseline="0" noProof="0" dirty="0">
                <a:ln>
                  <a:noFill/>
                </a:ln>
                <a:solidFill>
                  <a:prstClr val="black"/>
                </a:solidFill>
                <a:effectLst/>
                <a:uLnTx/>
                <a:uFillTx/>
                <a:latin typeface="Calibri"/>
                <a:ea typeface="+mn-ea"/>
                <a:cs typeface="Calibri"/>
              </a:rPr>
              <a:t> </a:t>
            </a:r>
            <a:r>
              <a:rPr kumimoji="0" sz="2000" b="0" i="0" u="none" strike="noStrike" kern="1200" cap="none" spc="-20" normalizeH="0" baseline="0" noProof="0" dirty="0">
                <a:ln>
                  <a:noFill/>
                </a:ln>
                <a:solidFill>
                  <a:prstClr val="black"/>
                </a:solidFill>
                <a:effectLst/>
                <a:uLnTx/>
                <a:uFillTx/>
                <a:latin typeface="Calibri"/>
                <a:ea typeface="+mn-ea"/>
                <a:cs typeface="Calibri"/>
              </a:rPr>
              <a:t>research.</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0" lvl="0" indent="-346075" algn="l" defTabSz="914400" rtl="0" eaLnBrk="1" fontAlgn="auto" latinLnBrk="0" hangingPunct="1">
              <a:lnSpc>
                <a:spcPct val="100000"/>
              </a:lnSpc>
              <a:spcBef>
                <a:spcPts val="600"/>
              </a:spcBef>
              <a:spcAft>
                <a:spcPts val="0"/>
              </a:spcAft>
              <a:buClrTx/>
              <a:buSzTx/>
              <a:buFont typeface="Arial"/>
              <a:buChar char="•"/>
              <a:defRPr/>
            </a:pPr>
            <a:r>
              <a:rPr kumimoji="0" sz="2000" b="0" i="0" u="none" strike="noStrike" kern="1200" cap="none" spc="-15" normalizeH="0" baseline="0" noProof="0" dirty="0">
                <a:ln>
                  <a:noFill/>
                </a:ln>
                <a:solidFill>
                  <a:prstClr val="black"/>
                </a:solidFill>
                <a:effectLst/>
                <a:uLnTx/>
                <a:uFillTx/>
                <a:latin typeface="Calibri"/>
                <a:ea typeface="+mn-ea"/>
                <a:cs typeface="Calibri"/>
              </a:rPr>
              <a:t>What </a:t>
            </a:r>
            <a:r>
              <a:rPr kumimoji="0" sz="2000" b="0" i="0" u="none" strike="noStrike" kern="1200" cap="none" spc="-5" normalizeH="0" baseline="0" noProof="0" dirty="0">
                <a:ln>
                  <a:noFill/>
                </a:ln>
                <a:solidFill>
                  <a:prstClr val="black"/>
                </a:solidFill>
                <a:effectLst/>
                <a:uLnTx/>
                <a:uFillTx/>
                <a:latin typeface="Calibri"/>
                <a:ea typeface="+mn-ea"/>
                <a:cs typeface="Calibri"/>
              </a:rPr>
              <a:t>do </a:t>
            </a:r>
            <a:r>
              <a:rPr kumimoji="0" sz="2000" b="0" i="0" u="none" strike="noStrike" kern="1200" cap="none" spc="-10" normalizeH="0" baseline="0" noProof="0" dirty="0">
                <a:ln>
                  <a:noFill/>
                </a:ln>
                <a:solidFill>
                  <a:prstClr val="black"/>
                </a:solidFill>
                <a:effectLst/>
                <a:uLnTx/>
                <a:uFillTx/>
                <a:latin typeface="Calibri"/>
                <a:ea typeface="+mn-ea"/>
                <a:cs typeface="Calibri"/>
              </a:rPr>
              <a:t>they </a:t>
            </a:r>
            <a:r>
              <a:rPr kumimoji="0" sz="2000" b="0" i="0" u="none" strike="noStrike" kern="1200" cap="none" spc="-20" normalizeH="0" baseline="0" noProof="0" dirty="0">
                <a:ln>
                  <a:noFill/>
                </a:ln>
                <a:solidFill>
                  <a:prstClr val="black"/>
                </a:solidFill>
                <a:effectLst/>
                <a:uLnTx/>
                <a:uFillTx/>
                <a:latin typeface="Calibri"/>
                <a:ea typeface="+mn-ea"/>
                <a:cs typeface="Calibri"/>
              </a:rPr>
              <a:t>want? </a:t>
            </a:r>
            <a:r>
              <a:rPr kumimoji="0" sz="2000" b="0" i="0" u="none" strike="noStrike" kern="1200" cap="none" spc="-15" normalizeH="0" baseline="0" noProof="0" dirty="0">
                <a:ln>
                  <a:noFill/>
                </a:ln>
                <a:solidFill>
                  <a:prstClr val="black"/>
                </a:solidFill>
                <a:effectLst/>
                <a:uLnTx/>
                <a:uFillTx/>
                <a:latin typeface="Calibri"/>
                <a:ea typeface="+mn-ea"/>
                <a:cs typeface="Calibri"/>
              </a:rPr>
              <a:t>What </a:t>
            </a:r>
            <a:r>
              <a:rPr kumimoji="0" sz="2000" b="0" i="0" u="none" strike="noStrike" kern="1200" cap="none" spc="-5" normalizeH="0" baseline="0" noProof="0" dirty="0">
                <a:ln>
                  <a:noFill/>
                </a:ln>
                <a:solidFill>
                  <a:prstClr val="black"/>
                </a:solidFill>
                <a:effectLst/>
                <a:uLnTx/>
                <a:uFillTx/>
                <a:latin typeface="Calibri"/>
                <a:ea typeface="+mn-ea"/>
                <a:cs typeface="Calibri"/>
              </a:rPr>
              <a:t>do </a:t>
            </a:r>
            <a:r>
              <a:rPr kumimoji="0" sz="2000" b="0" i="0" u="none" strike="noStrike" kern="1200" cap="none" spc="-10" normalizeH="0" baseline="0" noProof="0" dirty="0">
                <a:ln>
                  <a:noFill/>
                </a:ln>
                <a:solidFill>
                  <a:prstClr val="black"/>
                </a:solidFill>
                <a:effectLst/>
                <a:uLnTx/>
                <a:uFillTx/>
                <a:latin typeface="Calibri"/>
                <a:ea typeface="+mn-ea"/>
                <a:cs typeface="Calibri"/>
              </a:rPr>
              <a:t>they</a:t>
            </a:r>
            <a:r>
              <a:rPr kumimoji="0" sz="2000" b="0" i="0" u="none" strike="noStrike" kern="1200" cap="none" spc="125" normalizeH="0" baseline="0" noProof="0" dirty="0">
                <a:ln>
                  <a:noFill/>
                </a:ln>
                <a:solidFill>
                  <a:prstClr val="black"/>
                </a:solidFill>
                <a:effectLst/>
                <a:uLnTx/>
                <a:uFillTx/>
                <a:latin typeface="Calibri"/>
                <a:ea typeface="+mn-ea"/>
                <a:cs typeface="Calibri"/>
              </a:rPr>
              <a:t> </a:t>
            </a:r>
            <a:r>
              <a:rPr kumimoji="0" sz="2000" b="0" i="1" u="none" strike="noStrike" kern="1200" cap="none" spc="-5" normalizeH="0" baseline="0" noProof="0" dirty="0" smtClean="0">
                <a:ln>
                  <a:noFill/>
                </a:ln>
                <a:solidFill>
                  <a:prstClr val="black"/>
                </a:solidFill>
                <a:effectLst/>
                <a:uLnTx/>
                <a:uFillTx/>
                <a:latin typeface="Calibri"/>
                <a:ea typeface="+mn-ea"/>
                <a:cs typeface="Calibri"/>
              </a:rPr>
              <a:t>really</a:t>
            </a:r>
            <a:r>
              <a:rPr kumimoji="0" lang="en-US" sz="2000" b="0" i="1"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need</a:t>
            </a:r>
            <a:r>
              <a:rPr kumimoji="0" sz="2000" b="0" i="0" u="none" strike="noStrike" kern="1200" cap="none" spc="-10" normalizeH="0" baseline="0" noProof="0" dirty="0">
                <a:ln>
                  <a:noFill/>
                </a:ln>
                <a:solidFill>
                  <a:prstClr val="black"/>
                </a:solidFill>
                <a:effectLst/>
                <a:uLnTx/>
                <a:uFillTx/>
                <a:latin typeface="Calibri"/>
                <a:ea typeface="+mn-ea"/>
                <a:cs typeface="Calibri"/>
              </a:rPr>
              <a:t>?</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5080" lvl="0" indent="-346075" algn="l" defTabSz="914400" rtl="0" eaLnBrk="1" fontAlgn="auto" latinLnBrk="0" hangingPunct="1">
              <a:lnSpc>
                <a:spcPct val="100000"/>
              </a:lnSpc>
              <a:spcBef>
                <a:spcPts val="600"/>
              </a:spcBef>
              <a:spcAft>
                <a:spcPts val="0"/>
              </a:spcAft>
              <a:buClrTx/>
              <a:buSzTx/>
              <a:buFont typeface="Arial"/>
              <a:buChar char="•"/>
              <a:defRPr/>
            </a:pPr>
            <a:r>
              <a:rPr kumimoji="0" sz="2000" b="0" i="0" u="none" strike="noStrike" kern="1200" cap="none" spc="-5" normalizeH="0" baseline="0" noProof="0" dirty="0">
                <a:ln>
                  <a:noFill/>
                </a:ln>
                <a:solidFill>
                  <a:prstClr val="black"/>
                </a:solidFill>
                <a:effectLst/>
                <a:uLnTx/>
                <a:uFillTx/>
                <a:latin typeface="Calibri"/>
                <a:ea typeface="+mn-ea"/>
                <a:cs typeface="Calibri"/>
              </a:rPr>
              <a:t>Be </a:t>
            </a:r>
            <a:r>
              <a:rPr kumimoji="0" sz="2000" b="0" i="0" u="none" strike="noStrike" kern="1200" cap="none" spc="-10" normalizeH="0" baseline="0" noProof="0" dirty="0">
                <a:ln>
                  <a:noFill/>
                </a:ln>
                <a:solidFill>
                  <a:prstClr val="black"/>
                </a:solidFill>
                <a:effectLst/>
                <a:uLnTx/>
                <a:uFillTx/>
                <a:latin typeface="Calibri"/>
                <a:ea typeface="+mn-ea"/>
                <a:cs typeface="Calibri"/>
              </a:rPr>
              <a:t>curious </a:t>
            </a:r>
            <a:r>
              <a:rPr kumimoji="0" sz="2000" b="0" i="0" u="none" strike="noStrike" kern="1200" cap="none" spc="-5" normalizeH="0" baseline="0" noProof="0" dirty="0">
                <a:ln>
                  <a:noFill/>
                </a:ln>
                <a:solidFill>
                  <a:prstClr val="black"/>
                </a:solidFill>
                <a:effectLst/>
                <a:uLnTx/>
                <a:uFillTx/>
                <a:latin typeface="Calibri"/>
                <a:ea typeface="+mn-ea"/>
                <a:cs typeface="Calibri"/>
              </a:rPr>
              <a:t>and ask </a:t>
            </a:r>
            <a:r>
              <a:rPr kumimoji="0" sz="2000" b="0" i="0" u="none" strike="noStrike" kern="1200" cap="none" spc="-10" normalizeH="0" baseline="0" noProof="0" dirty="0">
                <a:ln>
                  <a:noFill/>
                </a:ln>
                <a:solidFill>
                  <a:prstClr val="black"/>
                </a:solidFill>
                <a:effectLst/>
                <a:uLnTx/>
                <a:uFillTx/>
                <a:latin typeface="Calibri"/>
                <a:ea typeface="+mn-ea"/>
                <a:cs typeface="Calibri"/>
              </a:rPr>
              <a:t>good questions </a:t>
            </a:r>
            <a:r>
              <a:rPr kumimoji="0" sz="2000" b="0" i="0" u="none" strike="noStrike" kern="1200" cap="none" spc="-5" normalizeH="0" baseline="0" noProof="0" dirty="0">
                <a:ln>
                  <a:noFill/>
                </a:ln>
                <a:solidFill>
                  <a:prstClr val="black"/>
                </a:solidFill>
                <a:effectLst/>
                <a:uLnTx/>
                <a:uFillTx/>
                <a:latin typeface="Calibri"/>
                <a:ea typeface="+mn-ea"/>
                <a:cs typeface="Calibri"/>
              </a:rPr>
              <a:t>– </a:t>
            </a:r>
            <a:r>
              <a:rPr kumimoji="0" sz="2000" b="0" i="0" u="none" strike="noStrike" kern="1200" cap="none" spc="-20" normalizeH="0" baseline="0" noProof="0" dirty="0">
                <a:ln>
                  <a:noFill/>
                </a:ln>
                <a:solidFill>
                  <a:prstClr val="black"/>
                </a:solidFill>
                <a:effectLst/>
                <a:uLnTx/>
                <a:uFillTx/>
                <a:latin typeface="Calibri"/>
                <a:ea typeface="+mn-ea"/>
                <a:cs typeface="Calibri"/>
              </a:rPr>
              <a:t>who</a:t>
            </a:r>
            <a:r>
              <a:rPr kumimoji="0" sz="2000" b="0" i="0" u="none" strike="noStrike" kern="1200" cap="none" spc="-20" normalizeH="0" baseline="0" noProof="0" dirty="0" smtClean="0">
                <a:ln>
                  <a:noFill/>
                </a:ln>
                <a:solidFill>
                  <a:prstClr val="black"/>
                </a:solidFill>
                <a:effectLst/>
                <a:uLnTx/>
                <a:uFillTx/>
                <a:latin typeface="Calibri"/>
                <a:ea typeface="+mn-ea"/>
                <a:cs typeface="Calibri"/>
              </a:rPr>
              <a:t>,</a:t>
            </a:r>
            <a:r>
              <a:rPr kumimoji="0" lang="en-US" sz="2000" b="0" i="0" u="none" strike="noStrike" kern="1200" cap="none" spc="-20"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what</a:t>
            </a:r>
            <a:r>
              <a:rPr kumimoji="0" sz="2000" b="0" i="0" u="none" strike="noStrike" kern="1200" cap="none" spc="-1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when,</a:t>
            </a:r>
            <a:r>
              <a:rPr kumimoji="0" sz="2000" b="0" i="0" u="none" strike="noStrike" kern="1200" cap="none" spc="35" normalizeH="0" baseline="0" noProof="0" dirty="0">
                <a:ln>
                  <a:noFill/>
                </a:ln>
                <a:solidFill>
                  <a:prstClr val="black"/>
                </a:solidFill>
                <a:effectLst/>
                <a:uLnTx/>
                <a:uFillTx/>
                <a:latin typeface="Calibri"/>
                <a:ea typeface="+mn-ea"/>
                <a:cs typeface="Calibri"/>
              </a:rPr>
              <a:t> </a:t>
            </a:r>
            <a:r>
              <a:rPr kumimoji="0" sz="2000" b="0" i="0" u="none" strike="noStrike" kern="1200" cap="none" spc="-15" normalizeH="0" baseline="0" noProof="0" dirty="0">
                <a:ln>
                  <a:noFill/>
                </a:ln>
                <a:solidFill>
                  <a:prstClr val="black"/>
                </a:solidFill>
                <a:effectLst/>
                <a:uLnTx/>
                <a:uFillTx/>
                <a:latin typeface="Calibri"/>
                <a:ea typeface="+mn-ea"/>
                <a:cs typeface="Calibri"/>
              </a:rPr>
              <a:t>where?</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2042318" y="340106"/>
            <a:ext cx="5510530" cy="504625"/>
          </a:xfrm>
          <a:prstGeom prst="rect">
            <a:avLst/>
          </a:prstGeom>
        </p:spPr>
        <p:txBody>
          <a:bodyPr vert="horz" wrap="square" lIns="0" tIns="12065" rIns="0" bIns="0" rtlCol="0">
            <a:spAutoFit/>
          </a:bodyPr>
          <a:lstStyle/>
          <a:p>
            <a:pPr marL="12700">
              <a:lnSpc>
                <a:spcPct val="100000"/>
              </a:lnSpc>
              <a:spcBef>
                <a:spcPts val="95"/>
              </a:spcBef>
            </a:pPr>
            <a:r>
              <a:rPr sz="3200" b="0" spc="-10" dirty="0">
                <a:latin typeface="Calibri"/>
                <a:cs typeface="Calibri"/>
              </a:rPr>
              <a:t>Gathering</a:t>
            </a:r>
            <a:r>
              <a:rPr sz="3200" b="0" spc="-55" dirty="0">
                <a:latin typeface="Calibri"/>
                <a:cs typeface="Calibri"/>
              </a:rPr>
              <a:t> </a:t>
            </a:r>
            <a:r>
              <a:rPr sz="3200" b="0" spc="-10" dirty="0">
                <a:latin typeface="Calibri"/>
                <a:cs typeface="Calibri"/>
              </a:rPr>
              <a:t>Specifications</a:t>
            </a:r>
          </a:p>
        </p:txBody>
      </p:sp>
      <p:sp>
        <p:nvSpPr>
          <p:cNvPr id="7" name="Slide Number Placeholder 6"/>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37</a:t>
            </a:fld>
            <a:endParaRPr lang="en-US" spc="-5" dirty="0">
              <a:solidFill>
                <a:srgbClr val="000000"/>
              </a:solidFill>
            </a:endParaRPr>
          </a:p>
        </p:txBody>
      </p:sp>
    </p:spTree>
    <p:extLst>
      <p:ext uri="{BB962C8B-B14F-4D97-AF65-F5344CB8AC3E}">
        <p14:creationId xmlns:p14="http://schemas.microsoft.com/office/powerpoint/2010/main" val="123996625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560934" y="340106"/>
            <a:ext cx="8583066" cy="504625"/>
          </a:xfrm>
          <a:prstGeom prst="rect">
            <a:avLst/>
          </a:prstGeom>
        </p:spPr>
        <p:txBody>
          <a:bodyPr vert="horz" wrap="square" lIns="0" tIns="12065" rIns="0" bIns="0" rtlCol="0">
            <a:spAutoFit/>
          </a:bodyPr>
          <a:lstStyle/>
          <a:p>
            <a:pPr marL="12700">
              <a:lnSpc>
                <a:spcPct val="100000"/>
              </a:lnSpc>
              <a:spcBef>
                <a:spcPts val="95"/>
              </a:spcBef>
            </a:pPr>
            <a:r>
              <a:rPr sz="3200" b="0" spc="-15" dirty="0">
                <a:latin typeface="Calibri"/>
                <a:cs typeface="Calibri"/>
              </a:rPr>
              <a:t>Provide</a:t>
            </a:r>
            <a:r>
              <a:rPr sz="3200" b="0" spc="-60" dirty="0">
                <a:latin typeface="Calibri"/>
                <a:cs typeface="Calibri"/>
              </a:rPr>
              <a:t> </a:t>
            </a:r>
            <a:r>
              <a:rPr sz="3200" b="0" spc="-5" dirty="0">
                <a:latin typeface="Calibri"/>
                <a:cs typeface="Calibri"/>
              </a:rPr>
              <a:t>Clarity</a:t>
            </a:r>
          </a:p>
        </p:txBody>
      </p:sp>
      <p:sp>
        <p:nvSpPr>
          <p:cNvPr id="4" name="object 4"/>
          <p:cNvSpPr txBox="1"/>
          <p:nvPr/>
        </p:nvSpPr>
        <p:spPr>
          <a:xfrm>
            <a:off x="916867" y="1178759"/>
            <a:ext cx="6522720" cy="4437112"/>
          </a:xfrm>
          <a:prstGeom prst="rect">
            <a:avLst/>
          </a:prstGeom>
        </p:spPr>
        <p:txBody>
          <a:bodyPr vert="horz" wrap="square" lIns="0" tIns="12700" rIns="0" bIns="0" rtlCol="0">
            <a:spAutoFit/>
          </a:bodyPr>
          <a:lstStyle/>
          <a:p>
            <a:pPr marL="346075" marR="0" lvl="0" indent="-346075" algn="l" defTabSz="914400" rtl="0" eaLnBrk="1" fontAlgn="auto" latinLnBrk="0" hangingPunct="1">
              <a:lnSpc>
                <a:spcPts val="2100"/>
              </a:lnSpc>
              <a:spcBef>
                <a:spcPts val="600"/>
              </a:spcBef>
              <a:spcAft>
                <a:spcPts val="0"/>
              </a:spcAft>
              <a:buClrTx/>
              <a:buSzTx/>
              <a:buFont typeface="Arial"/>
              <a:buChar char="•"/>
              <a:defRPr/>
            </a:pPr>
            <a:r>
              <a:rPr kumimoji="0" b="0" i="0" u="none" strike="noStrike" kern="1200" cap="none" spc="0" normalizeH="0" baseline="0" noProof="0" dirty="0">
                <a:ln>
                  <a:noFill/>
                </a:ln>
                <a:solidFill>
                  <a:prstClr val="black"/>
                </a:solidFill>
                <a:effectLst/>
                <a:uLnTx/>
                <a:uFillTx/>
                <a:latin typeface="Calibri"/>
                <a:cs typeface="Calibri"/>
              </a:rPr>
              <a:t>Use </a:t>
            </a:r>
            <a:r>
              <a:rPr kumimoji="0" b="0" i="0" u="none" strike="noStrike" kern="1200" cap="none" spc="-5" normalizeH="0" baseline="0" noProof="0" dirty="0">
                <a:ln>
                  <a:noFill/>
                </a:ln>
                <a:solidFill>
                  <a:prstClr val="black"/>
                </a:solidFill>
                <a:effectLst/>
                <a:uLnTx/>
                <a:uFillTx/>
                <a:latin typeface="Calibri"/>
                <a:cs typeface="Calibri"/>
              </a:rPr>
              <a:t>short </a:t>
            </a:r>
            <a:r>
              <a:rPr kumimoji="0" b="0" i="0" u="none" strike="noStrike" kern="1200" cap="none" spc="-10" normalizeH="0" baseline="0" noProof="0" dirty="0">
                <a:ln>
                  <a:noFill/>
                </a:ln>
                <a:solidFill>
                  <a:prstClr val="black"/>
                </a:solidFill>
                <a:effectLst/>
                <a:uLnTx/>
                <a:uFillTx/>
                <a:latin typeface="Calibri"/>
                <a:cs typeface="Calibri"/>
              </a:rPr>
              <a:t>sentences </a:t>
            </a:r>
            <a:r>
              <a:rPr kumimoji="0" b="0" i="0" u="none" strike="noStrike" kern="1200" cap="none" spc="-5" normalizeH="0" baseline="0" noProof="0" dirty="0">
                <a:ln>
                  <a:noFill/>
                </a:ln>
                <a:solidFill>
                  <a:prstClr val="black"/>
                </a:solidFill>
                <a:effectLst/>
                <a:uLnTx/>
                <a:uFillTx/>
                <a:latin typeface="Calibri"/>
                <a:cs typeface="Calibri"/>
              </a:rPr>
              <a:t>and simple</a:t>
            </a:r>
            <a:r>
              <a:rPr kumimoji="0" b="0" i="0" u="none" strike="noStrike" kern="1200" cap="none" spc="25" normalizeH="0" baseline="0" noProof="0" dirty="0">
                <a:ln>
                  <a:noFill/>
                </a:ln>
                <a:solidFill>
                  <a:prstClr val="black"/>
                </a:solidFill>
                <a:effectLst/>
                <a:uLnTx/>
                <a:uFillTx/>
                <a:latin typeface="Calibri"/>
                <a:cs typeface="Calibri"/>
              </a:rPr>
              <a:t> </a:t>
            </a:r>
            <a:r>
              <a:rPr kumimoji="0" b="0" i="0" u="none" strike="noStrike" kern="1200" cap="none" spc="-10" normalizeH="0" baseline="0" noProof="0" dirty="0">
                <a:ln>
                  <a:noFill/>
                </a:ln>
                <a:solidFill>
                  <a:prstClr val="black"/>
                </a:solidFill>
                <a:effectLst/>
                <a:uLnTx/>
                <a:uFillTx/>
                <a:latin typeface="Calibri"/>
                <a:cs typeface="Calibri"/>
              </a:rPr>
              <a:t>language.</a:t>
            </a:r>
            <a:endParaRPr kumimoji="0" b="0" i="0" u="none"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lnSpc>
                <a:spcPts val="2100"/>
              </a:lnSpc>
              <a:spcBef>
                <a:spcPts val="600"/>
              </a:spcBef>
              <a:spcAft>
                <a:spcPts val="0"/>
              </a:spcAft>
              <a:buClrTx/>
              <a:buSzTx/>
              <a:buFont typeface="Arial"/>
              <a:buChar char="•"/>
              <a:defRPr/>
            </a:pPr>
            <a:r>
              <a:rPr kumimoji="0" b="0" i="0" u="none" strike="noStrike" kern="1200" cap="none" spc="0" normalizeH="0" baseline="0" noProof="0" dirty="0">
                <a:ln>
                  <a:noFill/>
                </a:ln>
                <a:solidFill>
                  <a:prstClr val="black"/>
                </a:solidFill>
                <a:effectLst/>
                <a:uLnTx/>
                <a:uFillTx/>
                <a:latin typeface="Calibri"/>
                <a:cs typeface="Calibri"/>
              </a:rPr>
              <a:t>Use </a:t>
            </a:r>
            <a:r>
              <a:rPr kumimoji="0" b="0" i="0" u="none" strike="noStrike" kern="1200" cap="none" spc="-15" normalizeH="0" baseline="0" noProof="0" dirty="0">
                <a:ln>
                  <a:noFill/>
                </a:ln>
                <a:solidFill>
                  <a:prstClr val="black"/>
                </a:solidFill>
                <a:effectLst/>
                <a:uLnTx/>
                <a:uFillTx/>
                <a:latin typeface="Calibri"/>
                <a:cs typeface="Calibri"/>
              </a:rPr>
              <a:t>consistent </a:t>
            </a:r>
            <a:r>
              <a:rPr kumimoji="0" b="0" i="0" u="none" strike="noStrike" kern="1200" cap="none" spc="-10" normalizeH="0" baseline="0" noProof="0" dirty="0">
                <a:ln>
                  <a:noFill/>
                </a:ln>
                <a:solidFill>
                  <a:prstClr val="black"/>
                </a:solidFill>
                <a:effectLst/>
                <a:uLnTx/>
                <a:uFillTx/>
                <a:latin typeface="Calibri"/>
                <a:cs typeface="Calibri"/>
              </a:rPr>
              <a:t>terminology</a:t>
            </a:r>
            <a:r>
              <a:rPr kumimoji="0" b="0" i="0" u="none" strike="noStrike" kern="1200" cap="none" spc="0" normalizeH="0" baseline="0" noProof="0" dirty="0">
                <a:ln>
                  <a:noFill/>
                </a:ln>
                <a:solidFill>
                  <a:prstClr val="black"/>
                </a:solidFill>
                <a:effectLst/>
                <a:uLnTx/>
                <a:uFillTx/>
                <a:latin typeface="Calibri"/>
                <a:cs typeface="Calibri"/>
              </a:rPr>
              <a:t> </a:t>
            </a:r>
            <a:r>
              <a:rPr kumimoji="0" b="0" i="0" u="none" strike="noStrike" kern="1200" cap="none" spc="-10" normalizeH="0" baseline="0" noProof="0" dirty="0" smtClean="0">
                <a:ln>
                  <a:noFill/>
                </a:ln>
                <a:solidFill>
                  <a:prstClr val="black"/>
                </a:solidFill>
                <a:effectLst/>
                <a:uLnTx/>
                <a:uFillTx/>
                <a:latin typeface="Calibri"/>
                <a:cs typeface="Calibri"/>
              </a:rPr>
              <a:t>throughout</a:t>
            </a:r>
            <a:r>
              <a:rPr kumimoji="0" lang="en-US" b="0" i="0" u="none" strike="noStrike" kern="1200" cap="none" spc="-10" normalizeH="0" baseline="0" noProof="0" dirty="0" smtClean="0">
                <a:ln>
                  <a:noFill/>
                </a:ln>
                <a:solidFill>
                  <a:prstClr val="black"/>
                </a:solidFill>
                <a:effectLst/>
                <a:uLnTx/>
                <a:uFillTx/>
                <a:latin typeface="Calibri"/>
                <a:cs typeface="Calibri"/>
              </a:rPr>
              <a:t>.</a:t>
            </a:r>
            <a:endParaRPr kumimoji="0" b="0" i="0" u="none" strike="noStrike" kern="1200" cap="none" spc="0" normalizeH="0" baseline="0" noProof="0" dirty="0">
              <a:ln>
                <a:noFill/>
              </a:ln>
              <a:solidFill>
                <a:prstClr val="black"/>
              </a:solidFill>
              <a:effectLst/>
              <a:uLnTx/>
              <a:uFillTx/>
              <a:latin typeface="Calibri"/>
              <a:cs typeface="Calibri"/>
            </a:endParaRPr>
          </a:p>
          <a:p>
            <a:pPr marL="803275" lvl="2" indent="-346075" defTabSz="914400">
              <a:lnSpc>
                <a:spcPts val="2100"/>
              </a:lnSpc>
              <a:spcBef>
                <a:spcPts val="600"/>
              </a:spcBef>
              <a:buFont typeface="Calibri" panose="020F0502020204030204" pitchFamily="34" charset="0"/>
              <a:buChar char="–"/>
              <a:defRPr/>
            </a:pPr>
            <a:r>
              <a:rPr kumimoji="0" b="0" i="1" u="none" strike="noStrike" kern="1200" cap="none" spc="-30" normalizeH="0" baseline="0" noProof="0" dirty="0">
                <a:ln>
                  <a:noFill/>
                </a:ln>
                <a:solidFill>
                  <a:prstClr val="black"/>
                </a:solidFill>
                <a:effectLst/>
                <a:uLnTx/>
                <a:uFillTx/>
                <a:latin typeface="Calibri"/>
                <a:cs typeface="Calibri"/>
              </a:rPr>
              <a:t>Bidder, </a:t>
            </a:r>
            <a:r>
              <a:rPr kumimoji="0" lang="en-US" b="0" i="1" u="none" strike="noStrike" kern="1200" cap="none" spc="-30" normalizeH="0" baseline="0" noProof="0" dirty="0" smtClean="0">
                <a:ln>
                  <a:noFill/>
                </a:ln>
                <a:solidFill>
                  <a:prstClr val="black"/>
                </a:solidFill>
                <a:effectLst/>
                <a:uLnTx/>
                <a:uFillTx/>
                <a:latin typeface="Calibri"/>
                <a:cs typeface="Calibri"/>
              </a:rPr>
              <a:t>p</a:t>
            </a:r>
            <a:r>
              <a:rPr kumimoji="0" b="0" i="1" u="none" strike="noStrike" kern="1200" cap="none" spc="-25" normalizeH="0" baseline="0" noProof="0" dirty="0" smtClean="0">
                <a:ln>
                  <a:noFill/>
                </a:ln>
                <a:solidFill>
                  <a:prstClr val="black"/>
                </a:solidFill>
                <a:effectLst/>
                <a:uLnTx/>
                <a:uFillTx/>
                <a:latin typeface="Calibri"/>
                <a:cs typeface="Calibri"/>
              </a:rPr>
              <a:t>roposer</a:t>
            </a:r>
            <a:r>
              <a:rPr kumimoji="0" b="0" i="1" u="none" strike="noStrike" kern="1200" cap="none" spc="-25" normalizeH="0" baseline="0" noProof="0" dirty="0">
                <a:ln>
                  <a:noFill/>
                </a:ln>
                <a:solidFill>
                  <a:prstClr val="black"/>
                </a:solidFill>
                <a:effectLst/>
                <a:uLnTx/>
                <a:uFillTx/>
                <a:latin typeface="Calibri"/>
                <a:cs typeface="Calibri"/>
              </a:rPr>
              <a:t>, </a:t>
            </a:r>
            <a:r>
              <a:rPr kumimoji="0" lang="en-US" b="0" i="1" u="none" strike="noStrike" kern="1200" cap="none" spc="-25" normalizeH="0" baseline="0" noProof="0" dirty="0" smtClean="0">
                <a:ln>
                  <a:noFill/>
                </a:ln>
                <a:solidFill>
                  <a:prstClr val="black"/>
                </a:solidFill>
                <a:effectLst/>
                <a:uLnTx/>
                <a:uFillTx/>
                <a:latin typeface="Calibri"/>
                <a:cs typeface="Calibri"/>
              </a:rPr>
              <a:t>o</a:t>
            </a:r>
            <a:r>
              <a:rPr kumimoji="0" b="0" i="1" u="none" strike="noStrike" kern="1200" cap="none" spc="-10" normalizeH="0" baseline="0" noProof="0" dirty="0" smtClean="0">
                <a:ln>
                  <a:noFill/>
                </a:ln>
                <a:solidFill>
                  <a:prstClr val="black"/>
                </a:solidFill>
                <a:effectLst/>
                <a:uLnTx/>
                <a:uFillTx/>
                <a:latin typeface="Calibri"/>
                <a:cs typeface="Calibri"/>
              </a:rPr>
              <a:t>fferor </a:t>
            </a:r>
            <a:r>
              <a:rPr kumimoji="0" b="0" i="1" u="none" strike="noStrike" kern="1200" cap="none" spc="-5" normalizeH="0" baseline="0" noProof="0" dirty="0">
                <a:ln>
                  <a:noFill/>
                </a:ln>
                <a:solidFill>
                  <a:prstClr val="black"/>
                </a:solidFill>
                <a:effectLst/>
                <a:uLnTx/>
                <a:uFillTx/>
                <a:latin typeface="Calibri"/>
                <a:cs typeface="Calibri"/>
              </a:rPr>
              <a:t>(prior </a:t>
            </a:r>
            <a:r>
              <a:rPr kumimoji="0" b="0" i="1" u="none" strike="noStrike" kern="1200" cap="none" spc="-15" normalizeH="0" baseline="0" noProof="0" dirty="0">
                <a:ln>
                  <a:noFill/>
                </a:ln>
                <a:solidFill>
                  <a:prstClr val="black"/>
                </a:solidFill>
                <a:effectLst/>
                <a:uLnTx/>
                <a:uFillTx/>
                <a:latin typeface="Calibri"/>
                <a:cs typeface="Calibri"/>
              </a:rPr>
              <a:t>to</a:t>
            </a:r>
            <a:r>
              <a:rPr kumimoji="0" b="0" i="1" u="none" strike="noStrike" kern="1200" cap="none" spc="35" normalizeH="0" baseline="0" noProof="0" dirty="0">
                <a:ln>
                  <a:noFill/>
                </a:ln>
                <a:solidFill>
                  <a:prstClr val="black"/>
                </a:solidFill>
                <a:effectLst/>
                <a:uLnTx/>
                <a:uFillTx/>
                <a:latin typeface="Calibri"/>
                <a:cs typeface="Calibri"/>
              </a:rPr>
              <a:t> </a:t>
            </a:r>
            <a:r>
              <a:rPr kumimoji="0" b="0" i="1" u="none" strike="noStrike" kern="1200" cap="none" spc="-10" normalizeH="0" baseline="0" noProof="0" dirty="0">
                <a:ln>
                  <a:noFill/>
                </a:ln>
                <a:solidFill>
                  <a:prstClr val="black"/>
                </a:solidFill>
                <a:effectLst/>
                <a:uLnTx/>
                <a:uFillTx/>
                <a:latin typeface="Calibri"/>
                <a:cs typeface="Calibri"/>
              </a:rPr>
              <a:t>submission).</a:t>
            </a:r>
            <a:endParaRPr kumimoji="0" b="0" i="0" u="none" strike="noStrike" kern="1200" cap="none" spc="0" normalizeH="0" baseline="0" noProof="0" dirty="0">
              <a:ln>
                <a:noFill/>
              </a:ln>
              <a:solidFill>
                <a:prstClr val="black"/>
              </a:solidFill>
              <a:effectLst/>
              <a:uLnTx/>
              <a:uFillTx/>
              <a:latin typeface="Calibri"/>
              <a:cs typeface="Calibri"/>
            </a:endParaRPr>
          </a:p>
          <a:p>
            <a:pPr marL="803275" lvl="2" indent="-346075" defTabSz="914400">
              <a:lnSpc>
                <a:spcPts val="2100"/>
              </a:lnSpc>
              <a:spcBef>
                <a:spcPts val="600"/>
              </a:spcBef>
              <a:buFont typeface="Calibri" panose="020F0502020204030204" pitchFamily="34" charset="0"/>
              <a:buChar char="–"/>
              <a:defRPr/>
            </a:pPr>
            <a:r>
              <a:rPr kumimoji="0" b="0" i="1" u="none" strike="noStrike" kern="1200" cap="none" spc="-25" normalizeH="0" baseline="0" noProof="0" dirty="0">
                <a:ln>
                  <a:noFill/>
                </a:ln>
                <a:solidFill>
                  <a:prstClr val="black"/>
                </a:solidFill>
                <a:effectLst/>
                <a:uLnTx/>
                <a:uFillTx/>
                <a:latin typeface="Calibri"/>
                <a:cs typeface="Calibri"/>
              </a:rPr>
              <a:t>Contractor, </a:t>
            </a:r>
            <a:r>
              <a:rPr kumimoji="0" lang="en-US" b="0" i="1" u="none" strike="noStrike" kern="1200" cap="none" spc="-25" normalizeH="0" baseline="0" noProof="0" dirty="0" smtClean="0">
                <a:ln>
                  <a:noFill/>
                </a:ln>
                <a:solidFill>
                  <a:prstClr val="black"/>
                </a:solidFill>
                <a:effectLst/>
                <a:uLnTx/>
                <a:uFillTx/>
                <a:latin typeface="Calibri"/>
                <a:cs typeface="Calibri"/>
              </a:rPr>
              <a:t>v</a:t>
            </a:r>
            <a:r>
              <a:rPr kumimoji="0" b="0" i="1" u="none" strike="noStrike" kern="1200" cap="none" spc="-45" normalizeH="0" baseline="0" noProof="0" dirty="0" smtClean="0">
                <a:ln>
                  <a:noFill/>
                </a:ln>
                <a:solidFill>
                  <a:prstClr val="black"/>
                </a:solidFill>
                <a:effectLst/>
                <a:uLnTx/>
                <a:uFillTx/>
                <a:latin typeface="Calibri"/>
                <a:cs typeface="Calibri"/>
              </a:rPr>
              <a:t>endor</a:t>
            </a:r>
            <a:r>
              <a:rPr kumimoji="0" b="0" i="1" u="none" strike="noStrike" kern="1200" cap="none" spc="-45" normalizeH="0" baseline="0" noProof="0" dirty="0">
                <a:ln>
                  <a:noFill/>
                </a:ln>
                <a:solidFill>
                  <a:prstClr val="black"/>
                </a:solidFill>
                <a:effectLst/>
                <a:uLnTx/>
                <a:uFillTx/>
                <a:latin typeface="Calibri"/>
                <a:cs typeface="Calibri"/>
              </a:rPr>
              <a:t>, </a:t>
            </a:r>
            <a:r>
              <a:rPr kumimoji="0" lang="en-US" b="0" i="1" u="none" strike="noStrike" kern="1200" cap="none" spc="-45" normalizeH="0" baseline="0" noProof="0" dirty="0" smtClean="0">
                <a:ln>
                  <a:noFill/>
                </a:ln>
                <a:solidFill>
                  <a:prstClr val="black"/>
                </a:solidFill>
                <a:effectLst/>
                <a:uLnTx/>
                <a:uFillTx/>
                <a:latin typeface="Calibri"/>
                <a:cs typeface="Calibri"/>
              </a:rPr>
              <a:t>s</a:t>
            </a:r>
            <a:r>
              <a:rPr kumimoji="0" b="0" i="1" u="none" strike="noStrike" kern="1200" cap="none" spc="-5" normalizeH="0" baseline="0" noProof="0" dirty="0" smtClean="0">
                <a:ln>
                  <a:noFill/>
                </a:ln>
                <a:solidFill>
                  <a:prstClr val="black"/>
                </a:solidFill>
                <a:effectLst/>
                <a:uLnTx/>
                <a:uFillTx/>
                <a:latin typeface="Calibri"/>
                <a:cs typeface="Calibri"/>
              </a:rPr>
              <a:t>upplier</a:t>
            </a:r>
            <a:r>
              <a:rPr kumimoji="0" b="0" i="1" u="none" strike="noStrike" kern="1200" cap="none" spc="10" normalizeH="0" baseline="0" noProof="0" dirty="0" smtClean="0">
                <a:ln>
                  <a:noFill/>
                </a:ln>
                <a:solidFill>
                  <a:prstClr val="black"/>
                </a:solidFill>
                <a:effectLst/>
                <a:uLnTx/>
                <a:uFillTx/>
                <a:latin typeface="Calibri"/>
                <a:cs typeface="Calibri"/>
              </a:rPr>
              <a:t> </a:t>
            </a:r>
            <a:r>
              <a:rPr kumimoji="0" b="0" i="1" u="none" strike="noStrike" kern="1200" cap="none" spc="-10" normalizeH="0" baseline="0" noProof="0" dirty="0">
                <a:ln>
                  <a:noFill/>
                </a:ln>
                <a:solidFill>
                  <a:prstClr val="black"/>
                </a:solidFill>
                <a:effectLst/>
                <a:uLnTx/>
                <a:uFillTx/>
                <a:latin typeface="Calibri"/>
                <a:cs typeface="Calibri"/>
              </a:rPr>
              <a:t>(post-award).</a:t>
            </a:r>
            <a:endParaRPr kumimoji="0" b="0" i="0" u="none"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lnSpc>
                <a:spcPts val="2100"/>
              </a:lnSpc>
              <a:spcBef>
                <a:spcPts val="600"/>
              </a:spcBef>
              <a:spcAft>
                <a:spcPts val="0"/>
              </a:spcAft>
              <a:buClrTx/>
              <a:buSzTx/>
              <a:buFont typeface="Arial"/>
              <a:buChar char="•"/>
              <a:defRPr/>
            </a:pPr>
            <a:r>
              <a:rPr kumimoji="0" b="0" i="0" u="none" strike="noStrike" kern="1200" cap="none" spc="-20" normalizeH="0" baseline="0" noProof="0" dirty="0">
                <a:ln>
                  <a:noFill/>
                </a:ln>
                <a:solidFill>
                  <a:prstClr val="black"/>
                </a:solidFill>
                <a:effectLst/>
                <a:uLnTx/>
                <a:uFillTx/>
                <a:latin typeface="Calibri"/>
                <a:cs typeface="Calibri"/>
              </a:rPr>
              <a:t>Avoid </a:t>
            </a:r>
            <a:r>
              <a:rPr kumimoji="0" b="0" i="0" u="none" strike="noStrike" kern="1200" cap="none" spc="-10" normalizeH="0" baseline="0" noProof="0" dirty="0">
                <a:ln>
                  <a:noFill/>
                </a:ln>
                <a:solidFill>
                  <a:prstClr val="black"/>
                </a:solidFill>
                <a:effectLst/>
                <a:uLnTx/>
                <a:uFillTx/>
                <a:latin typeface="Calibri"/>
                <a:cs typeface="Calibri"/>
              </a:rPr>
              <a:t>redundancies </a:t>
            </a:r>
            <a:r>
              <a:rPr kumimoji="0" b="0" i="0" u="none" strike="noStrike" kern="1200" cap="none" spc="-5" normalizeH="0" baseline="0" noProof="0" dirty="0">
                <a:ln>
                  <a:noFill/>
                </a:ln>
                <a:solidFill>
                  <a:prstClr val="black"/>
                </a:solidFill>
                <a:effectLst/>
                <a:uLnTx/>
                <a:uFillTx/>
                <a:latin typeface="Calibri"/>
                <a:cs typeface="Calibri"/>
              </a:rPr>
              <a:t>and</a:t>
            </a:r>
            <a:r>
              <a:rPr kumimoji="0" b="0" i="0" u="none" strike="noStrike" kern="1200" cap="none" spc="30" normalizeH="0" baseline="0" noProof="0" dirty="0">
                <a:ln>
                  <a:noFill/>
                </a:ln>
                <a:solidFill>
                  <a:prstClr val="black"/>
                </a:solidFill>
                <a:effectLst/>
                <a:uLnTx/>
                <a:uFillTx/>
                <a:latin typeface="Calibri"/>
                <a:cs typeface="Calibri"/>
              </a:rPr>
              <a:t> </a:t>
            </a:r>
            <a:r>
              <a:rPr kumimoji="0" b="0" i="0" u="none" strike="noStrike" kern="1200" cap="none" spc="-10" normalizeH="0" baseline="0" noProof="0" dirty="0">
                <a:ln>
                  <a:noFill/>
                </a:ln>
                <a:solidFill>
                  <a:prstClr val="black"/>
                </a:solidFill>
                <a:effectLst/>
                <a:uLnTx/>
                <a:uFillTx/>
                <a:latin typeface="Calibri"/>
                <a:cs typeface="Calibri"/>
              </a:rPr>
              <a:t>contradictions.</a:t>
            </a:r>
            <a:endParaRPr kumimoji="0" b="0" i="0" u="none"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lnSpc>
                <a:spcPts val="2100"/>
              </a:lnSpc>
              <a:spcBef>
                <a:spcPts val="600"/>
              </a:spcBef>
              <a:spcAft>
                <a:spcPts val="0"/>
              </a:spcAft>
              <a:buClrTx/>
              <a:buSzTx/>
              <a:buFont typeface="Arial"/>
              <a:buChar char="•"/>
              <a:defRPr/>
            </a:pPr>
            <a:r>
              <a:rPr kumimoji="0" b="0" i="0" u="none" strike="noStrike" kern="1200" cap="none" spc="-5" normalizeH="0" baseline="0" noProof="0" dirty="0">
                <a:ln>
                  <a:noFill/>
                </a:ln>
                <a:solidFill>
                  <a:prstClr val="black"/>
                </a:solidFill>
                <a:effectLst/>
                <a:uLnTx/>
                <a:uFillTx/>
                <a:latin typeface="Calibri"/>
                <a:cs typeface="Calibri"/>
              </a:rPr>
              <a:t>Double check</a:t>
            </a:r>
            <a:r>
              <a:rPr kumimoji="0" b="0" i="0" u="none" strike="noStrike" kern="1200" cap="none" spc="5" normalizeH="0" baseline="0" noProof="0" dirty="0">
                <a:ln>
                  <a:noFill/>
                </a:ln>
                <a:solidFill>
                  <a:prstClr val="black"/>
                </a:solidFill>
                <a:effectLst/>
                <a:uLnTx/>
                <a:uFillTx/>
                <a:latin typeface="Calibri"/>
                <a:cs typeface="Calibri"/>
              </a:rPr>
              <a:t> </a:t>
            </a:r>
            <a:r>
              <a:rPr kumimoji="0" b="0" i="0" u="none" strike="noStrike" kern="1200" cap="none" spc="-20" normalizeH="0" baseline="0" noProof="0" dirty="0">
                <a:ln>
                  <a:noFill/>
                </a:ln>
                <a:solidFill>
                  <a:prstClr val="black"/>
                </a:solidFill>
                <a:effectLst/>
                <a:uLnTx/>
                <a:uFillTx/>
                <a:latin typeface="Calibri"/>
                <a:cs typeface="Calibri"/>
              </a:rPr>
              <a:t>references.</a:t>
            </a:r>
            <a:endParaRPr kumimoji="0" b="0" i="0" u="none"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lnSpc>
                <a:spcPts val="2100"/>
              </a:lnSpc>
              <a:spcBef>
                <a:spcPts val="600"/>
              </a:spcBef>
              <a:spcAft>
                <a:spcPts val="0"/>
              </a:spcAft>
              <a:buClrTx/>
              <a:buSzTx/>
              <a:buFont typeface="Arial"/>
              <a:buChar char="•"/>
              <a:defRPr/>
            </a:pPr>
            <a:r>
              <a:rPr kumimoji="0" b="0" i="0" u="none" strike="noStrike" kern="1200" cap="none" spc="-10" normalizeH="0" baseline="0" noProof="0" dirty="0">
                <a:ln>
                  <a:noFill/>
                </a:ln>
                <a:solidFill>
                  <a:prstClr val="black"/>
                </a:solidFill>
                <a:effectLst/>
                <a:uLnTx/>
                <a:uFillTx/>
                <a:latin typeface="Calibri"/>
                <a:cs typeface="Calibri"/>
              </a:rPr>
              <a:t>Define </a:t>
            </a:r>
            <a:r>
              <a:rPr kumimoji="0" b="0" i="0" u="none" strike="noStrike" kern="1200" cap="none" spc="-15" normalizeH="0" baseline="0" noProof="0" dirty="0">
                <a:ln>
                  <a:noFill/>
                </a:ln>
                <a:solidFill>
                  <a:prstClr val="black"/>
                </a:solidFill>
                <a:effectLst/>
                <a:uLnTx/>
                <a:uFillTx/>
                <a:latin typeface="Calibri"/>
                <a:cs typeface="Calibri"/>
              </a:rPr>
              <a:t>acronyms, </a:t>
            </a:r>
            <a:r>
              <a:rPr kumimoji="0" b="0" i="0" u="none" strike="noStrike" kern="1200" cap="none" spc="-20" normalizeH="0" baseline="0" noProof="0" dirty="0">
                <a:ln>
                  <a:noFill/>
                </a:ln>
                <a:solidFill>
                  <a:prstClr val="black"/>
                </a:solidFill>
                <a:effectLst/>
                <a:uLnTx/>
                <a:uFillTx/>
                <a:latin typeface="Calibri"/>
                <a:cs typeface="Calibri"/>
              </a:rPr>
              <a:t>avoid</a:t>
            </a:r>
            <a:r>
              <a:rPr kumimoji="0" b="0" i="0" u="none" strike="noStrike" kern="1200" cap="none" spc="0" normalizeH="0" baseline="0" noProof="0" dirty="0">
                <a:ln>
                  <a:noFill/>
                </a:ln>
                <a:solidFill>
                  <a:prstClr val="black"/>
                </a:solidFill>
                <a:effectLst/>
                <a:uLnTx/>
                <a:uFillTx/>
                <a:latin typeface="Calibri"/>
                <a:cs typeface="Calibri"/>
              </a:rPr>
              <a:t> </a:t>
            </a:r>
            <a:r>
              <a:rPr kumimoji="0" b="0" i="0" u="none" strike="noStrike" kern="1200" cap="none" spc="-10" normalizeH="0" baseline="0" noProof="0" dirty="0">
                <a:ln>
                  <a:noFill/>
                </a:ln>
                <a:solidFill>
                  <a:prstClr val="black"/>
                </a:solidFill>
                <a:effectLst/>
                <a:uLnTx/>
                <a:uFillTx/>
                <a:latin typeface="Calibri"/>
                <a:cs typeface="Calibri"/>
              </a:rPr>
              <a:t>abbreviations</a:t>
            </a:r>
            <a:r>
              <a:rPr kumimoji="0" b="0" i="0" u="none" strike="noStrike" kern="1200" cap="none" spc="-10" normalizeH="0" baseline="0" noProof="0" dirty="0" smtClean="0">
                <a:ln>
                  <a:noFill/>
                </a:ln>
                <a:solidFill>
                  <a:prstClr val="black"/>
                </a:solidFill>
                <a:effectLst/>
                <a:uLnTx/>
                <a:uFillTx/>
                <a:latin typeface="Calibri"/>
                <a:cs typeface="Calibri"/>
              </a:rPr>
              <a:t>.</a:t>
            </a:r>
            <a:endParaRPr kumimoji="0" lang="en-US" b="0" i="0" u="none" strike="noStrike" kern="1200" cap="none" spc="-10" normalizeH="0" baseline="0" noProof="0" dirty="0" smtClean="0">
              <a:ln>
                <a:noFill/>
              </a:ln>
              <a:solidFill>
                <a:prstClr val="black"/>
              </a:solidFill>
              <a:effectLst/>
              <a:uLnTx/>
              <a:uFillTx/>
              <a:latin typeface="Calibri"/>
              <a:cs typeface="Calibri"/>
            </a:endParaRPr>
          </a:p>
          <a:p>
            <a:pPr marL="346075" lvl="0" indent="-346075" defTabSz="914400">
              <a:lnSpc>
                <a:spcPts val="2100"/>
              </a:lnSpc>
              <a:spcBef>
                <a:spcPts val="600"/>
              </a:spcBef>
              <a:buFont typeface="Arial" panose="020B0604020202020204" pitchFamily="34" charset="0"/>
              <a:buChar char="•"/>
              <a:defRPr/>
            </a:pPr>
            <a:r>
              <a:rPr lang="en-US" spc="-15" dirty="0">
                <a:solidFill>
                  <a:prstClr val="black"/>
                </a:solidFill>
                <a:cs typeface="Calibri"/>
              </a:rPr>
              <a:t>Avoid </a:t>
            </a:r>
            <a:r>
              <a:rPr lang="en-US" spc="-5" dirty="0">
                <a:solidFill>
                  <a:prstClr val="black"/>
                </a:solidFill>
                <a:cs typeface="Calibri"/>
              </a:rPr>
              <a:t>ambiguous</a:t>
            </a:r>
            <a:r>
              <a:rPr lang="en-US" spc="-15" dirty="0">
                <a:solidFill>
                  <a:prstClr val="black"/>
                </a:solidFill>
                <a:cs typeface="Calibri"/>
              </a:rPr>
              <a:t> </a:t>
            </a:r>
            <a:r>
              <a:rPr lang="en-US" spc="-5" dirty="0">
                <a:solidFill>
                  <a:prstClr val="black"/>
                </a:solidFill>
                <a:cs typeface="Calibri"/>
              </a:rPr>
              <a:t>language.</a:t>
            </a:r>
            <a:endParaRPr lang="en-US" dirty="0">
              <a:solidFill>
                <a:prstClr val="black"/>
              </a:solidFill>
              <a:cs typeface="Calibri"/>
            </a:endParaRPr>
          </a:p>
          <a:p>
            <a:pPr marL="684213" lvl="1" indent="-338138" defTabSz="914400">
              <a:lnSpc>
                <a:spcPts val="2100"/>
              </a:lnSpc>
              <a:spcBef>
                <a:spcPts val="600"/>
              </a:spcBef>
              <a:buFont typeface="Calibri" panose="020F0502020204030204" pitchFamily="34" charset="0"/>
              <a:buChar char="–"/>
              <a:defRPr/>
            </a:pPr>
            <a:r>
              <a:rPr lang="en-US" i="1" spc="-5" dirty="0">
                <a:solidFill>
                  <a:prstClr val="black"/>
                </a:solidFill>
                <a:cs typeface="Calibri"/>
              </a:rPr>
              <a:t>E.g., good </a:t>
            </a:r>
            <a:r>
              <a:rPr lang="en-US" i="1" spc="-20" dirty="0">
                <a:solidFill>
                  <a:prstClr val="black"/>
                </a:solidFill>
                <a:cs typeface="Calibri"/>
              </a:rPr>
              <a:t>quality, </a:t>
            </a:r>
            <a:r>
              <a:rPr lang="en-US" i="1" spc="-5" dirty="0">
                <a:solidFill>
                  <a:prstClr val="black"/>
                </a:solidFill>
                <a:cs typeface="Calibri"/>
              </a:rPr>
              <a:t>reasonable time, maximum</a:t>
            </a:r>
            <a:r>
              <a:rPr lang="en-US" i="1" spc="75" dirty="0">
                <a:solidFill>
                  <a:prstClr val="black"/>
                </a:solidFill>
                <a:cs typeface="Calibri"/>
              </a:rPr>
              <a:t> </a:t>
            </a:r>
            <a:r>
              <a:rPr lang="en-US" i="1" spc="-5" dirty="0">
                <a:solidFill>
                  <a:prstClr val="black"/>
                </a:solidFill>
                <a:cs typeface="Calibri"/>
              </a:rPr>
              <a:t>reliability.</a:t>
            </a:r>
            <a:endParaRPr lang="en-US" dirty="0">
              <a:solidFill>
                <a:prstClr val="black"/>
              </a:solidFill>
              <a:latin typeface="Times New Roman"/>
              <a:cs typeface="Times New Roman"/>
            </a:endParaRPr>
          </a:p>
          <a:p>
            <a:pPr marL="346075" lvl="0" indent="-346075" defTabSz="914400">
              <a:lnSpc>
                <a:spcPts val="2100"/>
              </a:lnSpc>
              <a:spcBef>
                <a:spcPts val="600"/>
              </a:spcBef>
              <a:buFont typeface="Arial" panose="020B0604020202020204" pitchFamily="34" charset="0"/>
              <a:buChar char="•"/>
              <a:defRPr/>
            </a:pPr>
            <a:r>
              <a:rPr lang="en-US" spc="-10" dirty="0">
                <a:solidFill>
                  <a:prstClr val="black"/>
                </a:solidFill>
                <a:cs typeface="Calibri"/>
              </a:rPr>
              <a:t>Proof </a:t>
            </a:r>
            <a:r>
              <a:rPr lang="en-US" spc="-20" dirty="0">
                <a:solidFill>
                  <a:prstClr val="black"/>
                </a:solidFill>
                <a:cs typeface="Calibri"/>
              </a:rPr>
              <a:t>for </a:t>
            </a:r>
            <a:r>
              <a:rPr lang="en-US" spc="-10" dirty="0">
                <a:solidFill>
                  <a:prstClr val="black"/>
                </a:solidFill>
                <a:cs typeface="Calibri"/>
              </a:rPr>
              <a:t>grammar </a:t>
            </a:r>
            <a:r>
              <a:rPr lang="en-US" spc="-5" dirty="0">
                <a:solidFill>
                  <a:prstClr val="black"/>
                </a:solidFill>
                <a:cs typeface="Calibri"/>
              </a:rPr>
              <a:t>and</a:t>
            </a:r>
            <a:r>
              <a:rPr lang="en-US" spc="-80" dirty="0">
                <a:solidFill>
                  <a:prstClr val="black"/>
                </a:solidFill>
                <a:cs typeface="Calibri"/>
              </a:rPr>
              <a:t> </a:t>
            </a:r>
            <a:r>
              <a:rPr lang="en-US" spc="-5" dirty="0">
                <a:solidFill>
                  <a:prstClr val="black"/>
                </a:solidFill>
                <a:cs typeface="Calibri"/>
              </a:rPr>
              <a:t>spelling.</a:t>
            </a:r>
            <a:endParaRPr lang="en-US" dirty="0">
              <a:solidFill>
                <a:prstClr val="black"/>
              </a:solidFill>
              <a:cs typeface="Calibri"/>
            </a:endParaRPr>
          </a:p>
          <a:p>
            <a:pPr marL="684213" lvl="1" indent="-338138" defTabSz="914400">
              <a:lnSpc>
                <a:spcPts val="2100"/>
              </a:lnSpc>
              <a:spcBef>
                <a:spcPts val="600"/>
              </a:spcBef>
              <a:buFont typeface="Calibri" panose="020F0502020204030204" pitchFamily="34" charset="0"/>
              <a:buChar char="–"/>
              <a:defRPr/>
            </a:pPr>
            <a:r>
              <a:rPr lang="en-US" spc="-5" dirty="0">
                <a:solidFill>
                  <a:prstClr val="black"/>
                </a:solidFill>
                <a:cs typeface="Calibri"/>
              </a:rPr>
              <a:t>Have </a:t>
            </a:r>
            <a:r>
              <a:rPr lang="en-US" spc="-15" dirty="0">
                <a:solidFill>
                  <a:prstClr val="black"/>
                </a:solidFill>
                <a:cs typeface="Calibri"/>
              </a:rPr>
              <a:t>coworker</a:t>
            </a:r>
            <a:r>
              <a:rPr lang="en-US" spc="-45" dirty="0">
                <a:solidFill>
                  <a:prstClr val="black"/>
                </a:solidFill>
                <a:cs typeface="Calibri"/>
              </a:rPr>
              <a:t> </a:t>
            </a:r>
            <a:r>
              <a:rPr lang="en-US" spc="-5" dirty="0" smtClean="0">
                <a:solidFill>
                  <a:prstClr val="black"/>
                </a:solidFill>
                <a:cs typeface="Calibri"/>
              </a:rPr>
              <a:t>assist (spell check does </a:t>
            </a:r>
            <a:r>
              <a:rPr lang="en-US" spc="-5" dirty="0">
                <a:solidFill>
                  <a:prstClr val="black"/>
                </a:solidFill>
                <a:cs typeface="Calibri"/>
              </a:rPr>
              <a:t>not catch every </a:t>
            </a:r>
            <a:r>
              <a:rPr lang="en-US" spc="-5" dirty="0" smtClean="0">
                <a:solidFill>
                  <a:prstClr val="black"/>
                </a:solidFill>
                <a:cs typeface="Calibri"/>
              </a:rPr>
              <a:t>flaw)</a:t>
            </a:r>
            <a:r>
              <a:rPr lang="en-US" i="1" spc="-5" dirty="0" smtClean="0">
                <a:solidFill>
                  <a:prstClr val="black"/>
                </a:solidFill>
                <a:cs typeface="Calibri"/>
              </a:rPr>
              <a:t>.</a:t>
            </a:r>
            <a:endParaRPr lang="en-US" dirty="0">
              <a:solidFill>
                <a:prstClr val="black"/>
              </a:solidFill>
              <a:cs typeface="Calibri"/>
            </a:endParaRPr>
          </a:p>
          <a:p>
            <a:pPr marL="355600" lvl="0" indent="-355600" defTabSz="914400">
              <a:lnSpc>
                <a:spcPts val="2100"/>
              </a:lnSpc>
              <a:spcBef>
                <a:spcPts val="600"/>
              </a:spcBef>
              <a:buFont typeface="Arial"/>
              <a:buChar char="•"/>
              <a:defRPr/>
            </a:pPr>
            <a:r>
              <a:rPr lang="en-US" spc="-10" dirty="0">
                <a:solidFill>
                  <a:prstClr val="black"/>
                </a:solidFill>
                <a:cs typeface="Calibri"/>
              </a:rPr>
              <a:t>Provide </a:t>
            </a:r>
            <a:r>
              <a:rPr lang="en-US" spc="-15" dirty="0">
                <a:solidFill>
                  <a:prstClr val="black"/>
                </a:solidFill>
                <a:cs typeface="Calibri"/>
              </a:rPr>
              <a:t>drawings </a:t>
            </a:r>
            <a:r>
              <a:rPr lang="en-US" dirty="0">
                <a:solidFill>
                  <a:prstClr val="black"/>
                </a:solidFill>
                <a:cs typeface="Calibri"/>
              </a:rPr>
              <a:t>as </a:t>
            </a:r>
            <a:r>
              <a:rPr lang="en-US" spc="-15" dirty="0">
                <a:solidFill>
                  <a:prstClr val="black"/>
                </a:solidFill>
                <a:cs typeface="Calibri"/>
              </a:rPr>
              <a:t>appropriate.</a:t>
            </a:r>
            <a:endParaRPr lang="en-US" dirty="0">
              <a:solidFill>
                <a:prstClr val="black"/>
              </a:solidFill>
              <a:latin typeface="Times New Roman"/>
              <a:cs typeface="Times New Roman"/>
            </a:endParaRPr>
          </a:p>
          <a:p>
            <a:pPr marL="355600" lvl="0" indent="-355600" defTabSz="914400">
              <a:lnSpc>
                <a:spcPts val="2100"/>
              </a:lnSpc>
              <a:spcBef>
                <a:spcPts val="600"/>
              </a:spcBef>
              <a:buFont typeface="Arial"/>
              <a:buChar char="•"/>
              <a:defRPr/>
            </a:pPr>
            <a:r>
              <a:rPr lang="en-US" spc="-15" dirty="0">
                <a:solidFill>
                  <a:prstClr val="black"/>
                </a:solidFill>
                <a:cs typeface="Calibri"/>
              </a:rPr>
              <a:t>Avoid </a:t>
            </a:r>
            <a:r>
              <a:rPr lang="en-US" spc="-5" dirty="0">
                <a:solidFill>
                  <a:prstClr val="black"/>
                </a:solidFill>
                <a:cs typeface="Calibri"/>
              </a:rPr>
              <a:t>“in-house” or </a:t>
            </a:r>
            <a:r>
              <a:rPr lang="en-US" spc="-10" dirty="0">
                <a:solidFill>
                  <a:prstClr val="black"/>
                </a:solidFill>
                <a:cs typeface="Calibri"/>
              </a:rPr>
              <a:t>technical</a:t>
            </a:r>
            <a:r>
              <a:rPr lang="en-US" spc="-15" dirty="0">
                <a:solidFill>
                  <a:prstClr val="black"/>
                </a:solidFill>
                <a:cs typeface="Calibri"/>
              </a:rPr>
              <a:t> jargon</a:t>
            </a:r>
            <a:r>
              <a:rPr lang="en-US" spc="-15" dirty="0" smtClean="0">
                <a:solidFill>
                  <a:prstClr val="black"/>
                </a:solidFill>
                <a:cs typeface="Calibri"/>
              </a:rPr>
              <a:t>.</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8" name="Slide Number Placeholder 7"/>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38</a:t>
            </a:fld>
            <a:endParaRPr lang="en-US" spc="-5" dirty="0">
              <a:solidFill>
                <a:srgbClr val="000000"/>
              </a:solidFill>
            </a:endParaRPr>
          </a:p>
        </p:txBody>
      </p:sp>
    </p:spTree>
    <p:extLst>
      <p:ext uri="{BB962C8B-B14F-4D97-AF65-F5344CB8AC3E}">
        <p14:creationId xmlns:p14="http://schemas.microsoft.com/office/powerpoint/2010/main" val="146091575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901700" y="1676400"/>
            <a:ext cx="6952615" cy="1859483"/>
          </a:xfrm>
          <a:prstGeom prst="rect">
            <a:avLst/>
          </a:prstGeom>
        </p:spPr>
        <p:txBody>
          <a:bodyPr vert="horz" wrap="square" lIns="0" tIns="12700" rIns="0" bIns="0" rtlCol="0">
            <a:spAutoFit/>
          </a:bodyPr>
          <a:lstStyle/>
          <a:p>
            <a:pPr marL="284163" marR="0" lvl="0" indent="-282575" algn="l" defTabSz="914400" rtl="0" eaLnBrk="1" fontAlgn="auto" latinLnBrk="0" hangingPunct="1">
              <a:lnSpc>
                <a:spcPct val="100000"/>
              </a:lnSpc>
              <a:spcBef>
                <a:spcPts val="1200"/>
              </a:spcBef>
              <a:spcAft>
                <a:spcPts val="0"/>
              </a:spcAft>
              <a:buClrTx/>
              <a:buSzTx/>
              <a:buFont typeface="Arial"/>
              <a:buChar char="•"/>
              <a:tabLst>
                <a:tab pos="354965" algn="l"/>
                <a:tab pos="355600" algn="l"/>
              </a:tabLst>
              <a:defRPr/>
            </a:pPr>
            <a:r>
              <a:rPr kumimoji="0" sz="2000" b="0" i="0" u="none" strike="noStrike" kern="1200" cap="none" spc="-5" normalizeH="0" baseline="0" noProof="0" dirty="0" smtClean="0">
                <a:ln>
                  <a:noFill/>
                </a:ln>
                <a:solidFill>
                  <a:prstClr val="black"/>
                </a:solidFill>
                <a:effectLst/>
                <a:uLnTx/>
                <a:uFillTx/>
                <a:latin typeface="Calibri"/>
                <a:ea typeface="+mn-ea"/>
                <a:cs typeface="Calibri"/>
              </a:rPr>
              <a:t>Use</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1" i="0" u="heavy"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shall</a:t>
            </a:r>
            <a:r>
              <a:rPr kumimoji="0" sz="2000" b="1"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only </a:t>
            </a:r>
            <a:r>
              <a:rPr kumimoji="0" sz="2000" b="0" i="0" u="none" strike="noStrike" kern="1200" cap="none" spc="-20" normalizeH="0" baseline="0" noProof="0" dirty="0">
                <a:ln>
                  <a:noFill/>
                </a:ln>
                <a:solidFill>
                  <a:prstClr val="black"/>
                </a:solidFill>
                <a:effectLst/>
                <a:uLnTx/>
                <a:uFillTx/>
                <a:latin typeface="Calibri"/>
                <a:ea typeface="+mn-ea"/>
                <a:cs typeface="Calibri"/>
              </a:rPr>
              <a:t>for </a:t>
            </a:r>
            <a:r>
              <a:rPr kumimoji="0" sz="2000" b="0" i="0" u="none" strike="noStrike" kern="1200" cap="none" spc="-10" normalizeH="0" baseline="0" noProof="0" dirty="0">
                <a:ln>
                  <a:noFill/>
                </a:ln>
                <a:solidFill>
                  <a:prstClr val="black"/>
                </a:solidFill>
                <a:effectLst/>
                <a:uLnTx/>
                <a:uFillTx/>
                <a:latin typeface="Calibri"/>
                <a:ea typeface="+mn-ea"/>
                <a:cs typeface="Calibri"/>
              </a:rPr>
              <a:t>mandatory</a:t>
            </a:r>
            <a:r>
              <a:rPr kumimoji="0" sz="2000" b="0" i="0" u="none" strike="noStrike" kern="1200" cap="none" spc="-15" normalizeH="0" baseline="0" noProof="0" dirty="0">
                <a:ln>
                  <a:noFill/>
                </a:ln>
                <a:solidFill>
                  <a:prstClr val="black"/>
                </a:solidFill>
                <a:effectLst/>
                <a:uLnTx/>
                <a:uFillTx/>
                <a:latin typeface="Calibri"/>
                <a:ea typeface="+mn-ea"/>
                <a:cs typeface="Calibri"/>
              </a:rPr>
              <a:t> </a:t>
            </a:r>
            <a:r>
              <a:rPr kumimoji="0" sz="2000" b="0" i="0" u="none" strike="noStrike" kern="1200" cap="none" spc="-10" normalizeH="0" baseline="0" noProof="0" dirty="0">
                <a:ln>
                  <a:noFill/>
                </a:ln>
                <a:solidFill>
                  <a:prstClr val="black"/>
                </a:solidFill>
                <a:effectLst/>
                <a:uLnTx/>
                <a:uFillTx/>
                <a:latin typeface="Calibri"/>
                <a:ea typeface="+mn-ea"/>
                <a:cs typeface="Calibri"/>
              </a:rPr>
              <a:t>requirements</a:t>
            </a:r>
            <a:r>
              <a:rPr kumimoji="0" sz="2000" b="0" i="0" u="none" strike="noStrike" kern="1200" cap="none" spc="-10" normalizeH="0" baseline="0" noProof="0" dirty="0" smtClean="0">
                <a:ln>
                  <a:noFill/>
                </a:ln>
                <a:solidFill>
                  <a:prstClr val="black"/>
                </a:solidFill>
                <a:effectLst/>
                <a:uLnTx/>
                <a:uFillTx/>
                <a:latin typeface="Calibri"/>
                <a:ea typeface="+mn-ea"/>
                <a:cs typeface="Calibri"/>
              </a:rPr>
              <a:t>.</a:t>
            </a:r>
            <a:endParaRPr kumimoji="0" sz="2000" b="0" i="0" u="none" strike="noStrike" kern="1200" cap="none" spc="0" normalizeH="0" baseline="0" noProof="0" dirty="0">
              <a:ln>
                <a:noFill/>
              </a:ln>
              <a:solidFill>
                <a:prstClr val="black"/>
              </a:solidFill>
              <a:effectLst/>
              <a:uLnTx/>
              <a:uFillTx/>
              <a:latin typeface="Times New Roman"/>
              <a:ea typeface="+mn-ea"/>
              <a:cs typeface="Times New Roman"/>
            </a:endParaRPr>
          </a:p>
          <a:p>
            <a:pPr marL="284163" marR="268605" lvl="0" indent="-282575" algn="l" defTabSz="914400" rtl="0" eaLnBrk="1" fontAlgn="auto" latinLnBrk="0" hangingPunct="1">
              <a:lnSpc>
                <a:spcPct val="100000"/>
              </a:lnSpc>
              <a:spcBef>
                <a:spcPts val="1200"/>
              </a:spcBef>
              <a:spcAft>
                <a:spcPts val="0"/>
              </a:spcAft>
              <a:buClrTx/>
              <a:buSzTx/>
              <a:buFont typeface="Arial"/>
              <a:buChar char="•"/>
              <a:tabLst>
                <a:tab pos="354965" algn="l"/>
                <a:tab pos="355600" algn="l"/>
                <a:tab pos="5313680" algn="l"/>
              </a:tabLst>
              <a:defRPr/>
            </a:pPr>
            <a:r>
              <a:rPr kumimoji="0" sz="2000" b="0" i="0" u="none" strike="noStrike" kern="1200" cap="none" spc="-5" normalizeH="0" baseline="0" noProof="0" dirty="0">
                <a:ln>
                  <a:noFill/>
                </a:ln>
                <a:solidFill>
                  <a:prstClr val="black"/>
                </a:solidFill>
                <a:effectLst/>
                <a:uLnTx/>
                <a:uFillTx/>
                <a:latin typeface="Calibri"/>
                <a:ea typeface="+mn-ea"/>
                <a:cs typeface="Calibri"/>
              </a:rPr>
              <a:t>Use </a:t>
            </a:r>
            <a:r>
              <a:rPr kumimoji="0" sz="2000" b="1" i="0" u="heavy"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should</a:t>
            </a:r>
            <a:r>
              <a:rPr kumimoji="0" lang="en-US" sz="20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 </a:t>
            </a:r>
            <a:r>
              <a:rPr kumimoji="0" lang="en-US" sz="2000"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or</a:t>
            </a:r>
            <a:r>
              <a:rPr kumimoji="0" lang="en-US" sz="20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 </a:t>
            </a:r>
            <a:r>
              <a:rPr kumimoji="0" sz="2000" b="1" i="0" u="heavy" strike="noStrike" kern="1200" cap="none" spc="-20" normalizeH="0" baseline="0" noProof="0" dirty="0" smtClean="0">
                <a:ln>
                  <a:noFill/>
                </a:ln>
                <a:solidFill>
                  <a:prstClr val="black"/>
                </a:solidFill>
                <a:effectLst/>
                <a:uLnTx/>
                <a:uFill>
                  <a:solidFill>
                    <a:srgbClr val="000000"/>
                  </a:solidFill>
                </a:uFill>
                <a:latin typeface="Calibri"/>
                <a:ea typeface="+mn-ea"/>
                <a:cs typeface="Calibri"/>
              </a:rPr>
              <a:t>may</a:t>
            </a:r>
            <a:r>
              <a:rPr kumimoji="0" lang="en-US" sz="2000" b="1" i="0" strike="noStrike" kern="1200" cap="none" spc="-20" normalizeH="0" baseline="0" noProof="0" dirty="0" smtClean="0">
                <a:ln>
                  <a:noFill/>
                </a:ln>
                <a:solidFill>
                  <a:prstClr val="black"/>
                </a:solidFill>
                <a:effectLst/>
                <a:uLnTx/>
                <a:uFill>
                  <a:solidFill>
                    <a:srgbClr val="000000"/>
                  </a:solidFill>
                </a:uFill>
                <a:latin typeface="Calibri"/>
                <a:ea typeface="+mn-ea"/>
                <a:cs typeface="Calibri"/>
              </a:rPr>
              <a:t> </a:t>
            </a:r>
            <a:r>
              <a:rPr kumimoji="0" sz="2000" b="0" i="0" u="none" strike="noStrike" kern="1200" cap="none" spc="-20" normalizeH="0" baseline="0" noProof="0" dirty="0" smtClean="0">
                <a:ln>
                  <a:noFill/>
                </a:ln>
                <a:solidFill>
                  <a:prstClr val="black"/>
                </a:solidFill>
                <a:effectLst/>
                <a:uLnTx/>
                <a:uFillTx/>
                <a:latin typeface="Calibri"/>
                <a:ea typeface="+mn-ea"/>
                <a:cs typeface="Calibri"/>
              </a:rPr>
              <a:t>for</a:t>
            </a:r>
            <a:r>
              <a:rPr kumimoji="0" sz="2000" b="0" i="0" u="none" strike="noStrike" kern="1200" cap="none" spc="0"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non-mandatory</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or</a:t>
            </a:r>
            <a:r>
              <a:rPr kumimoji="0" sz="2000" b="0" i="0" u="none" strike="noStrike" kern="1200" cap="none" spc="-95"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optional</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requirements.</a:t>
            </a:r>
            <a:endParaRPr kumimoji="0" sz="2000" b="0" i="0" u="none" strike="noStrike" kern="1200" cap="none" spc="0" normalizeH="0" baseline="0" noProof="0" dirty="0">
              <a:ln>
                <a:noFill/>
              </a:ln>
              <a:solidFill>
                <a:prstClr val="black"/>
              </a:solidFill>
              <a:effectLst/>
              <a:uLnTx/>
              <a:uFillTx/>
              <a:latin typeface="Times New Roman"/>
              <a:ea typeface="+mn-ea"/>
              <a:cs typeface="Times New Roman"/>
            </a:endParaRPr>
          </a:p>
          <a:p>
            <a:pPr marL="284163" marR="0" lvl="0" indent="-282575" algn="l" defTabSz="914400" rtl="0" eaLnBrk="1" fontAlgn="auto" latinLnBrk="0" hangingPunct="1">
              <a:lnSpc>
                <a:spcPct val="100000"/>
              </a:lnSpc>
              <a:spcBef>
                <a:spcPts val="1200"/>
              </a:spcBef>
              <a:spcAft>
                <a:spcPts val="0"/>
              </a:spcAft>
              <a:buClrTx/>
              <a:buSzTx/>
              <a:buFont typeface="Arial"/>
              <a:buChar char="•"/>
              <a:tabLst>
                <a:tab pos="354965" algn="l"/>
                <a:tab pos="355600" algn="l"/>
              </a:tabLst>
              <a:defRPr/>
            </a:pPr>
            <a:r>
              <a:rPr kumimoji="0" sz="2000" b="0" i="0" u="none" strike="noStrike" kern="1200" cap="none" spc="-15" normalizeH="0" baseline="0" noProof="0" dirty="0">
                <a:ln>
                  <a:noFill/>
                </a:ln>
                <a:solidFill>
                  <a:prstClr val="black"/>
                </a:solidFill>
                <a:effectLst/>
                <a:uLnTx/>
                <a:uFillTx/>
                <a:latin typeface="Calibri"/>
                <a:ea typeface="+mn-ea"/>
                <a:cs typeface="Calibri"/>
              </a:rPr>
              <a:t>Avoid </a:t>
            </a:r>
            <a:r>
              <a:rPr kumimoji="0" sz="2000" b="0" i="0" u="none" strike="noStrike" kern="1200" cap="none" spc="0" normalizeH="0" baseline="0" noProof="0" dirty="0">
                <a:ln>
                  <a:noFill/>
                </a:ln>
                <a:solidFill>
                  <a:prstClr val="black"/>
                </a:solidFill>
                <a:effectLst/>
                <a:uLnTx/>
                <a:uFillTx/>
                <a:latin typeface="Calibri"/>
                <a:ea typeface="+mn-ea"/>
                <a:cs typeface="Calibri"/>
              </a:rPr>
              <a:t>the </a:t>
            </a:r>
            <a:r>
              <a:rPr kumimoji="0" sz="2000" b="0" i="0" u="none" strike="noStrike" kern="1200" cap="none" spc="-5" normalizeH="0" baseline="0" noProof="0" dirty="0">
                <a:ln>
                  <a:noFill/>
                </a:ln>
                <a:solidFill>
                  <a:prstClr val="black"/>
                </a:solidFill>
                <a:effectLst/>
                <a:uLnTx/>
                <a:uFillTx/>
                <a:latin typeface="Calibri"/>
                <a:ea typeface="+mn-ea"/>
                <a:cs typeface="Calibri"/>
              </a:rPr>
              <a:t>use of </a:t>
            </a:r>
            <a:r>
              <a:rPr kumimoji="0" sz="2000" b="1" i="0" u="none" strike="noStrike" kern="1200" cap="none" spc="-35" normalizeH="0" baseline="0" noProof="0" dirty="0">
                <a:ln>
                  <a:noFill/>
                </a:ln>
                <a:solidFill>
                  <a:prstClr val="black"/>
                </a:solidFill>
                <a:effectLst/>
                <a:uLnTx/>
                <a:uFillTx/>
                <a:latin typeface="Calibri"/>
                <a:ea typeface="+mn-ea"/>
                <a:cs typeface="Calibri"/>
              </a:rPr>
              <a:t>“</a:t>
            </a:r>
            <a:r>
              <a:rPr kumimoji="0" sz="2000" b="1" i="0" u="none" strike="noStrike" kern="1200" cap="none" spc="-35" normalizeH="0" baseline="0" noProof="0" dirty="0" smtClean="0">
                <a:ln>
                  <a:noFill/>
                </a:ln>
                <a:solidFill>
                  <a:prstClr val="black"/>
                </a:solidFill>
                <a:effectLst/>
                <a:uLnTx/>
                <a:uFillTx/>
                <a:latin typeface="Calibri"/>
                <a:ea typeface="+mn-ea"/>
                <a:cs typeface="Calibri"/>
              </a:rPr>
              <a:t>and/or.</a:t>
            </a:r>
            <a:r>
              <a:rPr kumimoji="0" lang="en-US" sz="2000" b="1" i="0" u="none" strike="noStrike" kern="1200" cap="none" spc="-35" normalizeH="0" baseline="0" noProof="0" dirty="0" smtClean="0">
                <a:ln>
                  <a:noFill/>
                </a:ln>
                <a:solidFill>
                  <a:prstClr val="black"/>
                </a:solidFill>
                <a:effectLst/>
                <a:uLnTx/>
                <a:uFillTx/>
                <a:latin typeface="Calibri"/>
                <a:ea typeface="+mn-ea"/>
                <a:cs typeface="Calibri"/>
              </a:rPr>
              <a:t>"</a:t>
            </a:r>
            <a:r>
              <a:rPr kumimoji="0" sz="2000" b="1" i="0" u="none" strike="noStrike" kern="1200" cap="none" spc="-35" normalizeH="0" baseline="0" noProof="0" dirty="0" smtClean="0">
                <a:ln>
                  <a:noFill/>
                </a:ln>
                <a:solidFill>
                  <a:prstClr val="black"/>
                </a:solidFill>
                <a:effectLst/>
                <a:uLnTx/>
                <a:uFillTx/>
                <a:latin typeface="Calibri"/>
                <a:ea typeface="+mn-ea"/>
                <a:cs typeface="Calibri"/>
              </a:rPr>
              <a:t> </a:t>
            </a:r>
            <a:r>
              <a:rPr kumimoji="0" sz="2000" b="1" i="0" u="sng" strike="noStrike" kern="1200" cap="none" spc="-5" normalizeH="0" baseline="0" noProof="0" dirty="0">
                <a:ln>
                  <a:noFill/>
                </a:ln>
                <a:solidFill>
                  <a:prstClr val="black"/>
                </a:solidFill>
                <a:effectLst/>
                <a:uLnTx/>
                <a:uFillTx/>
                <a:latin typeface="Calibri"/>
                <a:ea typeface="+mn-ea"/>
                <a:cs typeface="Calibri"/>
              </a:rPr>
              <a:t>And</a:t>
            </a:r>
            <a:r>
              <a:rPr kumimoji="0" sz="2000" b="1" i="0" u="none" strike="noStrike" kern="1200" cap="none" spc="-5" normalizeH="0" baseline="0" noProof="0" dirty="0">
                <a:ln>
                  <a:noFill/>
                </a:ln>
                <a:solidFill>
                  <a:prstClr val="black"/>
                </a:solidFill>
                <a:effectLst/>
                <a:uLnTx/>
                <a:uFillTx/>
                <a:latin typeface="Calibri"/>
                <a:ea typeface="+mn-ea"/>
                <a:cs typeface="Calibri"/>
              </a:rPr>
              <a:t> </a:t>
            </a:r>
            <a:r>
              <a:rPr kumimoji="0" sz="2000" b="0" i="0" strike="noStrike" kern="1200" cap="none" spc="-10" normalizeH="0" baseline="0" noProof="0" dirty="0">
                <a:ln>
                  <a:noFill/>
                </a:ln>
                <a:solidFill>
                  <a:prstClr val="black"/>
                </a:solidFill>
                <a:effectLst/>
                <a:uLnTx/>
                <a:uFill>
                  <a:solidFill>
                    <a:srgbClr val="000000"/>
                  </a:solidFill>
                </a:uFill>
                <a:latin typeface="Calibri"/>
                <a:ea typeface="+mn-ea"/>
                <a:cs typeface="Calibri"/>
              </a:rPr>
              <a:t>connects</a:t>
            </a:r>
            <a:r>
              <a:rPr kumimoji="0" sz="2000" b="0" i="0" u="none" strike="noStrike" kern="1200" cap="none" spc="-1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things</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a:t>
            </a:r>
            <a:r>
              <a:rPr kumimoji="0" sz="2000" b="0" i="0" u="none" strike="noStrike" kern="1200" cap="none" spc="40" normalizeH="0" baseline="0" noProof="0" dirty="0" smtClean="0">
                <a:ln>
                  <a:noFill/>
                </a:ln>
                <a:solidFill>
                  <a:prstClr val="black"/>
                </a:solidFill>
                <a:effectLst/>
                <a:uLnTx/>
                <a:uFillTx/>
                <a:latin typeface="Calibri"/>
                <a:ea typeface="+mn-ea"/>
                <a:cs typeface="Calibri"/>
              </a:rPr>
              <a:t> </a:t>
            </a:r>
            <a:r>
              <a:rPr kumimoji="0" sz="2000" b="0" i="0" u="none" strike="noStrike" kern="1200" cap="none" spc="0" normalizeH="0" baseline="0" noProof="0" dirty="0" smtClean="0">
                <a:ln>
                  <a:noFill/>
                </a:ln>
                <a:solidFill>
                  <a:prstClr val="black"/>
                </a:solidFill>
                <a:effectLst/>
                <a:uLnTx/>
                <a:uFillTx/>
                <a:latin typeface="Calibri"/>
                <a:ea typeface="+mn-ea"/>
                <a:cs typeface="Calibri"/>
              </a:rPr>
              <a:t>while</a:t>
            </a:r>
            <a:r>
              <a:rPr kumimoji="0" lang="en-US" sz="2000" b="0" i="0" u="none" strike="noStrike" kern="1200" cap="none" spc="0" normalizeH="0" baseline="0" noProof="0" dirty="0" smtClean="0">
                <a:ln>
                  <a:noFill/>
                </a:ln>
                <a:solidFill>
                  <a:prstClr val="black"/>
                </a:solidFill>
                <a:effectLst/>
                <a:uLnTx/>
                <a:uFillTx/>
                <a:latin typeface="Calibri"/>
                <a:ea typeface="+mn-ea"/>
                <a:cs typeface="Calibri"/>
              </a:rPr>
              <a:t> </a:t>
            </a:r>
            <a:r>
              <a:rPr kumimoji="0" lang="en-US" sz="2000" b="1" i="0" u="sng" strike="noStrike" kern="1200" cap="none" spc="0" normalizeH="0" baseline="0" noProof="0" dirty="0" smtClean="0">
                <a:ln>
                  <a:noFill/>
                </a:ln>
                <a:solidFill>
                  <a:prstClr val="black"/>
                </a:solidFill>
                <a:effectLst/>
                <a:uLnTx/>
                <a:uFillTx/>
                <a:latin typeface="Calibri"/>
                <a:ea typeface="+mn-ea"/>
                <a:cs typeface="Calibri"/>
              </a:rPr>
              <a:t>or</a:t>
            </a:r>
            <a:r>
              <a:rPr kumimoji="0" sz="2000" b="1" i="0" u="none" strike="noStrike" kern="1200" cap="none" spc="0" normalizeH="0" baseline="0" noProof="0" dirty="0" smtClean="0">
                <a:ln>
                  <a:noFill/>
                </a:ln>
                <a:solidFill>
                  <a:prstClr val="black"/>
                </a:solidFill>
                <a:effectLst/>
                <a:uLnTx/>
                <a:uFillTx/>
                <a:latin typeface="Calibri"/>
                <a:ea typeface="+mn-ea"/>
                <a:cs typeface="Calibri"/>
              </a:rPr>
              <a:t> </a:t>
            </a:r>
            <a:r>
              <a:rPr kumimoji="0" sz="2000" b="0" i="0" strike="noStrike" kern="1200" cap="none" spc="-15" normalizeH="0" baseline="0" noProof="0" dirty="0">
                <a:ln>
                  <a:noFill/>
                </a:ln>
                <a:solidFill>
                  <a:prstClr val="black"/>
                </a:solidFill>
                <a:effectLst/>
                <a:uLnTx/>
                <a:uFill>
                  <a:solidFill>
                    <a:srgbClr val="000000"/>
                  </a:solidFill>
                </a:uFill>
                <a:latin typeface="Calibri"/>
                <a:ea typeface="+mn-ea"/>
                <a:cs typeface="Calibri"/>
              </a:rPr>
              <a:t>separates </a:t>
            </a:r>
            <a:r>
              <a:rPr kumimoji="0" sz="2000" b="0" i="0" strike="noStrike" kern="1200" cap="none" spc="-5" normalizeH="0" baseline="0" noProof="0" dirty="0">
                <a:ln>
                  <a:noFill/>
                </a:ln>
                <a:solidFill>
                  <a:prstClr val="black"/>
                </a:solidFill>
                <a:effectLst/>
                <a:uLnTx/>
                <a:uFill>
                  <a:solidFill>
                    <a:srgbClr val="000000"/>
                  </a:solidFill>
                </a:uFill>
                <a:latin typeface="Calibri"/>
                <a:ea typeface="+mn-ea"/>
                <a:cs typeface="Calibri"/>
              </a:rPr>
              <a:t>and </a:t>
            </a:r>
            <a:r>
              <a:rPr kumimoji="0" sz="2000" b="0" i="0" strike="noStrike" kern="1200" cap="none" spc="-10" normalizeH="0" baseline="0" noProof="0" dirty="0">
                <a:ln>
                  <a:noFill/>
                </a:ln>
                <a:solidFill>
                  <a:prstClr val="black"/>
                </a:solidFill>
                <a:effectLst/>
                <a:uLnTx/>
                <a:uFill>
                  <a:solidFill>
                    <a:srgbClr val="000000"/>
                  </a:solidFill>
                </a:uFill>
                <a:latin typeface="Calibri"/>
                <a:ea typeface="+mn-ea"/>
                <a:cs typeface="Calibri"/>
              </a:rPr>
              <a:t>could </a:t>
            </a:r>
            <a:r>
              <a:rPr kumimoji="0" sz="2000" b="0" i="0" strike="noStrike" kern="1200" cap="none" spc="-5" normalizeH="0" baseline="0" noProof="0" dirty="0">
                <a:ln>
                  <a:noFill/>
                </a:ln>
                <a:solidFill>
                  <a:prstClr val="black"/>
                </a:solidFill>
                <a:effectLst/>
                <a:uLnTx/>
                <a:uFill>
                  <a:solidFill>
                    <a:srgbClr val="000000"/>
                  </a:solidFill>
                </a:uFill>
                <a:latin typeface="Calibri"/>
                <a:ea typeface="+mn-ea"/>
                <a:cs typeface="Calibri"/>
              </a:rPr>
              <a:t>mean</a:t>
            </a:r>
            <a:r>
              <a:rPr kumimoji="0" sz="2000" b="0" i="0" strike="noStrike" kern="1200" cap="none" spc="-15" normalizeH="0" baseline="0" noProof="0" dirty="0">
                <a:ln>
                  <a:noFill/>
                </a:ln>
                <a:solidFill>
                  <a:prstClr val="black"/>
                </a:solidFill>
                <a:effectLst/>
                <a:uLnTx/>
                <a:uFill>
                  <a:solidFill>
                    <a:srgbClr val="000000"/>
                  </a:solidFill>
                </a:uFill>
                <a:latin typeface="Calibri"/>
                <a:ea typeface="+mn-ea"/>
                <a:cs typeface="Calibri"/>
              </a:rPr>
              <a:t> </a:t>
            </a:r>
            <a:r>
              <a:rPr kumimoji="0" sz="2000" b="0" i="0" strike="noStrike" kern="1200" cap="none" spc="-40" normalizeH="0" baseline="0" noProof="0" dirty="0">
                <a:ln>
                  <a:noFill/>
                </a:ln>
                <a:solidFill>
                  <a:prstClr val="black"/>
                </a:solidFill>
                <a:effectLst/>
                <a:uLnTx/>
                <a:uFill>
                  <a:solidFill>
                    <a:srgbClr val="000000"/>
                  </a:solidFill>
                </a:uFill>
                <a:latin typeface="Calibri"/>
                <a:ea typeface="+mn-ea"/>
                <a:cs typeface="Calibri"/>
              </a:rPr>
              <a:t>either</a:t>
            </a:r>
            <a:r>
              <a:rPr kumimoji="0" sz="2000" b="0" i="0" u="none" strike="noStrike" kern="1200" cap="none" spc="-40" normalizeH="0" baseline="0" noProof="0" dirty="0">
                <a:ln>
                  <a:noFill/>
                </a:ln>
                <a:solidFill>
                  <a:prstClr val="black"/>
                </a:solidFill>
                <a:effectLst/>
                <a:uLnTx/>
                <a:uFillTx/>
                <a:latin typeface="Calibri"/>
                <a:ea typeface="+mn-ea"/>
                <a:cs typeface="Calibri"/>
              </a:rPr>
              <a:t>.</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2086482" y="340106"/>
            <a:ext cx="5424170" cy="504625"/>
          </a:xfrm>
          <a:prstGeom prst="rect">
            <a:avLst/>
          </a:prstGeom>
        </p:spPr>
        <p:txBody>
          <a:bodyPr vert="horz" wrap="square" lIns="0" tIns="12065" rIns="0" bIns="0" rtlCol="0">
            <a:spAutoFit/>
          </a:bodyPr>
          <a:lstStyle/>
          <a:p>
            <a:pPr marL="12700">
              <a:lnSpc>
                <a:spcPct val="100000"/>
              </a:lnSpc>
              <a:spcBef>
                <a:spcPts val="95"/>
              </a:spcBef>
            </a:pPr>
            <a:r>
              <a:rPr sz="3200" b="0" spc="-5" dirty="0">
                <a:latin typeface="Calibri"/>
                <a:cs typeface="Calibri"/>
              </a:rPr>
              <a:t>Choose </a:t>
            </a:r>
            <a:r>
              <a:rPr sz="3200" b="0" spc="-55" dirty="0">
                <a:latin typeface="Calibri"/>
                <a:cs typeface="Calibri"/>
              </a:rPr>
              <a:t>Words</a:t>
            </a:r>
            <a:r>
              <a:rPr sz="3200" b="0" spc="-45" dirty="0">
                <a:latin typeface="Calibri"/>
                <a:cs typeface="Calibri"/>
              </a:rPr>
              <a:t> </a:t>
            </a:r>
            <a:r>
              <a:rPr sz="3200" b="0" spc="-15" dirty="0">
                <a:latin typeface="Calibri"/>
                <a:cs typeface="Calibri"/>
              </a:rPr>
              <a:t>Carefully</a:t>
            </a:r>
          </a:p>
        </p:txBody>
      </p:sp>
      <p:sp>
        <p:nvSpPr>
          <p:cNvPr id="7" name="Slide Number Placeholder 6"/>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39</a:t>
            </a:fld>
            <a:endParaRPr lang="en-US" spc="-5" dirty="0">
              <a:solidFill>
                <a:srgbClr val="000000"/>
              </a:solidFill>
            </a:endParaRPr>
          </a:p>
        </p:txBody>
      </p:sp>
    </p:spTree>
    <p:extLst>
      <p:ext uri="{BB962C8B-B14F-4D97-AF65-F5344CB8AC3E}">
        <p14:creationId xmlns:p14="http://schemas.microsoft.com/office/powerpoint/2010/main" val="181055179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14508" y="1674182"/>
            <a:ext cx="7215307" cy="2431434"/>
          </a:xfrm>
          <a:prstGeom prst="rect">
            <a:avLst/>
          </a:prstGeom>
        </p:spPr>
        <p:txBody>
          <a:bodyPr vert="horz" wrap="square" lIns="0" tIns="58419" rIns="0" bIns="0" rtlCol="0">
            <a:spAutoFit/>
          </a:bodyPr>
          <a:lstStyle/>
          <a:p>
            <a:pPr marL="346075" marR="0" lvl="0" indent="-346075" algn="l" defTabSz="914400" rtl="0" eaLnBrk="1" fontAlgn="auto" latinLnBrk="0" hangingPunct="1">
              <a:lnSpc>
                <a:spcPct val="100000"/>
              </a:lnSpc>
              <a:spcBef>
                <a:spcPts val="459"/>
              </a:spcBef>
              <a:spcAft>
                <a:spcPts val="0"/>
              </a:spcAft>
              <a:buClrTx/>
              <a:buSzTx/>
              <a:buFont typeface="Arial"/>
              <a:buChar char="•"/>
              <a:defRPr/>
            </a:pPr>
            <a:r>
              <a:rPr kumimoji="0" sz="2000" b="0" i="0" u="none" strike="noStrike" kern="1200" cap="none" spc="-5" normalizeH="0" baseline="0" noProof="0" dirty="0">
                <a:ln>
                  <a:noFill/>
                </a:ln>
                <a:solidFill>
                  <a:prstClr val="black"/>
                </a:solidFill>
                <a:effectLst/>
                <a:uLnTx/>
                <a:uFillTx/>
                <a:latin typeface="Calibri"/>
                <a:ea typeface="+mn-ea"/>
                <a:cs typeface="Calibri"/>
              </a:rPr>
              <a:t>The agency is </a:t>
            </a:r>
            <a:r>
              <a:rPr kumimoji="0" sz="2000" b="0" i="0" u="none" strike="noStrike" kern="1200" cap="none" spc="-10" normalizeH="0" baseline="0" noProof="0" dirty="0">
                <a:ln>
                  <a:noFill/>
                </a:ln>
                <a:solidFill>
                  <a:prstClr val="black"/>
                </a:solidFill>
                <a:effectLst/>
                <a:uLnTx/>
                <a:uFillTx/>
                <a:latin typeface="Calibri"/>
                <a:ea typeface="+mn-ea"/>
                <a:cs typeface="Calibri"/>
              </a:rPr>
              <a:t>responsible </a:t>
            </a:r>
            <a:r>
              <a:rPr kumimoji="0" sz="2000" b="0" i="0" u="none" strike="noStrike" kern="1200" cap="none" spc="-25" normalizeH="0" baseline="0" noProof="0" dirty="0">
                <a:ln>
                  <a:noFill/>
                </a:ln>
                <a:solidFill>
                  <a:prstClr val="black"/>
                </a:solidFill>
                <a:effectLst/>
                <a:uLnTx/>
                <a:uFillTx/>
                <a:latin typeface="Calibri"/>
                <a:ea typeface="+mn-ea"/>
                <a:cs typeface="Calibri"/>
              </a:rPr>
              <a:t>for </a:t>
            </a:r>
            <a:r>
              <a:rPr kumimoji="0" sz="2000" b="0" i="0" u="none" strike="noStrike" kern="1200" cap="none" spc="-5" normalizeH="0" baseline="0" noProof="0" dirty="0">
                <a:ln>
                  <a:noFill/>
                </a:ln>
                <a:solidFill>
                  <a:prstClr val="black"/>
                </a:solidFill>
                <a:effectLst/>
                <a:uLnTx/>
                <a:uFillTx/>
                <a:latin typeface="Calibri"/>
                <a:ea typeface="+mn-ea"/>
                <a:cs typeface="Calibri"/>
              </a:rPr>
              <a:t>the initial</a:t>
            </a:r>
            <a:r>
              <a:rPr kumimoji="0" sz="2000" b="0" i="0" u="none" strike="noStrike" kern="1200" cap="none" spc="35" normalizeH="0" baseline="0" noProof="0" dirty="0">
                <a:ln>
                  <a:noFill/>
                </a:ln>
                <a:solidFill>
                  <a:prstClr val="black"/>
                </a:solidFill>
                <a:effectLst/>
                <a:uLnTx/>
                <a:uFillTx/>
                <a:latin typeface="Calibri"/>
                <a:ea typeface="+mn-ea"/>
                <a:cs typeface="Calibri"/>
              </a:rPr>
              <a:t> </a:t>
            </a:r>
            <a:r>
              <a:rPr kumimoji="0" sz="2000" b="0" i="0" u="none" strike="noStrike" kern="1200" cap="none" spc="-20" normalizeH="0" baseline="0" noProof="0" dirty="0">
                <a:ln>
                  <a:noFill/>
                </a:ln>
                <a:solidFill>
                  <a:prstClr val="black"/>
                </a:solidFill>
                <a:effectLst/>
                <a:uLnTx/>
                <a:uFillTx/>
                <a:latin typeface="Calibri"/>
                <a:ea typeface="+mn-ea"/>
                <a:cs typeface="Calibri"/>
              </a:rPr>
              <a:t>draft.</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684213" lvl="2" indent="-338138" defTabSz="914400">
              <a:spcBef>
                <a:spcPts val="310"/>
              </a:spcBef>
              <a:buFont typeface="Calibri" panose="020F0502020204030204" pitchFamily="34" charset="0"/>
              <a:buChar char="–"/>
              <a:defRPr/>
            </a:pPr>
            <a:r>
              <a:rPr kumimoji="0" sz="2000" b="0" i="1" u="none" strike="noStrike" kern="1200" cap="none" spc="-5" normalizeH="0" baseline="0" noProof="0" dirty="0">
                <a:ln>
                  <a:noFill/>
                </a:ln>
                <a:solidFill>
                  <a:prstClr val="black"/>
                </a:solidFill>
                <a:effectLst/>
                <a:uLnTx/>
                <a:uFillTx/>
                <a:latin typeface="Calibri"/>
                <a:ea typeface="+mn-ea"/>
                <a:cs typeface="Calibri"/>
              </a:rPr>
              <a:t>Seek </a:t>
            </a:r>
            <a:r>
              <a:rPr kumimoji="0" sz="2000" b="0" i="1" u="none" strike="noStrike" kern="1200" cap="none" spc="0" normalizeH="0" baseline="0" noProof="0" dirty="0">
                <a:ln>
                  <a:noFill/>
                </a:ln>
                <a:solidFill>
                  <a:prstClr val="black"/>
                </a:solidFill>
                <a:effectLst/>
                <a:uLnTx/>
                <a:uFillTx/>
                <a:latin typeface="Calibri"/>
                <a:ea typeface="+mn-ea"/>
                <a:cs typeface="Calibri"/>
              </a:rPr>
              <a:t>input </a:t>
            </a:r>
            <a:r>
              <a:rPr kumimoji="0" sz="2000" b="0" i="1" u="none" strike="noStrike" kern="1200" cap="none" spc="-5" normalizeH="0" baseline="0" noProof="0" dirty="0">
                <a:ln>
                  <a:noFill/>
                </a:ln>
                <a:solidFill>
                  <a:prstClr val="black"/>
                </a:solidFill>
                <a:effectLst/>
                <a:uLnTx/>
                <a:uFillTx/>
                <a:latin typeface="Calibri"/>
                <a:ea typeface="+mn-ea"/>
                <a:cs typeface="Calibri"/>
              </a:rPr>
              <a:t>from end</a:t>
            </a:r>
            <a:r>
              <a:rPr kumimoji="0" sz="2000" b="0" i="1" u="none" strike="noStrike" kern="1200" cap="none" spc="0" normalizeH="0" baseline="0" noProof="0" dirty="0">
                <a:ln>
                  <a:noFill/>
                </a:ln>
                <a:solidFill>
                  <a:prstClr val="black"/>
                </a:solidFill>
                <a:effectLst/>
                <a:uLnTx/>
                <a:uFillTx/>
                <a:latin typeface="Calibri"/>
                <a:ea typeface="+mn-ea"/>
                <a:cs typeface="Calibri"/>
              </a:rPr>
              <a:t> </a:t>
            </a:r>
            <a:r>
              <a:rPr kumimoji="0" sz="2000" b="0" i="1" u="none" strike="noStrike" kern="1200" cap="none" spc="-5" normalizeH="0" baseline="0" noProof="0" dirty="0">
                <a:ln>
                  <a:noFill/>
                </a:ln>
                <a:solidFill>
                  <a:prstClr val="black"/>
                </a:solidFill>
                <a:effectLst/>
                <a:uLnTx/>
                <a:uFillTx/>
                <a:latin typeface="Calibri"/>
                <a:ea typeface="+mn-ea"/>
                <a:cs typeface="Calibri"/>
              </a:rPr>
              <a:t>users.</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49530" lvl="0" indent="-346075" algn="l" defTabSz="914400" rtl="0" eaLnBrk="1" fontAlgn="auto" latinLnBrk="0" hangingPunct="1">
              <a:lnSpc>
                <a:spcPts val="3020"/>
              </a:lnSpc>
              <a:spcBef>
                <a:spcPts val="700"/>
              </a:spcBef>
              <a:spcAft>
                <a:spcPts val="0"/>
              </a:spcAft>
              <a:buClrTx/>
              <a:buSzTx/>
              <a:buFont typeface="Arial"/>
              <a:buChar char="•"/>
              <a:defRPr/>
            </a:pPr>
            <a:r>
              <a:rPr kumimoji="0" lang="en-US" sz="2000" b="0" i="0" u="none" strike="noStrike" kern="1200" cap="none" spc="-20" normalizeH="0" baseline="0" noProof="0" dirty="0" smtClean="0">
                <a:ln>
                  <a:noFill/>
                </a:ln>
                <a:solidFill>
                  <a:prstClr val="black"/>
                </a:solidFill>
                <a:effectLst/>
                <a:uLnTx/>
                <a:uFillTx/>
                <a:latin typeface="Calibri"/>
                <a:ea typeface="+mn-ea"/>
                <a:cs typeface="Calibri"/>
              </a:rPr>
              <a:t>state</a:t>
            </a:r>
            <a:r>
              <a:rPr kumimoji="0" sz="2000" b="0" i="0" u="none" strike="noStrike" kern="1200" cap="none" spc="-20"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a:ln>
                  <a:noFill/>
                </a:ln>
                <a:solidFill>
                  <a:prstClr val="black"/>
                </a:solidFill>
                <a:effectLst/>
                <a:uLnTx/>
                <a:uFillTx/>
                <a:latin typeface="Calibri"/>
                <a:ea typeface="+mn-ea"/>
                <a:cs typeface="Calibri"/>
              </a:rPr>
              <a:t>purchasing </a:t>
            </a:r>
            <a:r>
              <a:rPr kumimoji="0" sz="2000" b="0" i="0" u="none" strike="noStrike" kern="1200" cap="none" spc="-5" normalizeH="0" baseline="0" noProof="0" dirty="0">
                <a:ln>
                  <a:noFill/>
                </a:ln>
                <a:solidFill>
                  <a:prstClr val="black"/>
                </a:solidFill>
                <a:effectLst/>
                <a:uLnTx/>
                <a:uFillTx/>
                <a:latin typeface="Calibri"/>
                <a:ea typeface="+mn-ea"/>
                <a:cs typeface="Calibri"/>
              </a:rPr>
              <a:t>will usually </a:t>
            </a:r>
            <a:r>
              <a:rPr kumimoji="0" sz="2000" b="0" i="0" u="none" strike="noStrike" kern="1200" cap="none" spc="-25" normalizeH="0" baseline="0" noProof="0" dirty="0">
                <a:ln>
                  <a:noFill/>
                </a:ln>
                <a:solidFill>
                  <a:prstClr val="black"/>
                </a:solidFill>
                <a:effectLst/>
                <a:uLnTx/>
                <a:uFillTx/>
                <a:latin typeface="Calibri"/>
                <a:ea typeface="+mn-ea"/>
                <a:cs typeface="Calibri"/>
              </a:rPr>
              <a:t>have </a:t>
            </a:r>
            <a:r>
              <a:rPr kumimoji="0" sz="2000" b="0" i="0" u="none" strike="noStrike" kern="1200" cap="none" spc="-10" normalizeH="0" baseline="0" noProof="0" dirty="0">
                <a:ln>
                  <a:noFill/>
                </a:ln>
                <a:solidFill>
                  <a:prstClr val="black"/>
                </a:solidFill>
                <a:effectLst/>
                <a:uLnTx/>
                <a:uFillTx/>
                <a:latin typeface="Calibri"/>
                <a:ea typeface="+mn-ea"/>
                <a:cs typeface="Calibri"/>
              </a:rPr>
              <a:t>questions </a:t>
            </a:r>
            <a:r>
              <a:rPr kumimoji="0" sz="2000" b="0" i="0" u="none" strike="noStrike" kern="1200" cap="none" spc="-5" normalizeH="0" baseline="0" noProof="0" dirty="0" smtClean="0">
                <a:ln>
                  <a:noFill/>
                </a:ln>
                <a:solidFill>
                  <a:prstClr val="black"/>
                </a:solidFill>
                <a:effectLst/>
                <a:uLnTx/>
                <a:uFillTx/>
                <a:latin typeface="Calibri"/>
                <a:ea typeface="+mn-ea"/>
                <a:cs typeface="Calibri"/>
              </a:rPr>
              <a:t>and</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will </a:t>
            </a:r>
            <a:r>
              <a:rPr kumimoji="0" sz="2000" b="0" i="0" u="none" strike="noStrike" kern="1200" cap="none" spc="-5" normalizeH="0" baseline="0" noProof="0" dirty="0">
                <a:ln>
                  <a:noFill/>
                </a:ln>
                <a:solidFill>
                  <a:prstClr val="black"/>
                </a:solidFill>
                <a:effectLst/>
                <a:uLnTx/>
                <a:uFillTx/>
                <a:latin typeface="Calibri"/>
                <a:ea typeface="+mn-ea"/>
                <a:cs typeface="Calibri"/>
              </a:rPr>
              <a:t>usually </a:t>
            </a:r>
            <a:r>
              <a:rPr kumimoji="0" sz="2000" b="0" i="0" u="none" strike="noStrike" kern="1200" cap="none" spc="-25" normalizeH="0" baseline="0" noProof="0" dirty="0">
                <a:ln>
                  <a:noFill/>
                </a:ln>
                <a:solidFill>
                  <a:prstClr val="black"/>
                </a:solidFill>
                <a:effectLst/>
                <a:uLnTx/>
                <a:uFillTx/>
                <a:latin typeface="Calibri"/>
                <a:ea typeface="+mn-ea"/>
                <a:cs typeface="Calibri"/>
              </a:rPr>
              <a:t>make </a:t>
            </a:r>
            <a:r>
              <a:rPr kumimoji="0" sz="2000" b="0" i="0" u="none" strike="noStrike" kern="1200" cap="none" spc="-10" normalizeH="0" baseline="0" noProof="0" dirty="0">
                <a:ln>
                  <a:noFill/>
                </a:ln>
                <a:solidFill>
                  <a:prstClr val="black"/>
                </a:solidFill>
                <a:effectLst/>
                <a:uLnTx/>
                <a:uFillTx/>
                <a:latin typeface="Calibri"/>
                <a:ea typeface="+mn-ea"/>
                <a:cs typeface="Calibri"/>
              </a:rPr>
              <a:t>suggestions </a:t>
            </a:r>
            <a:r>
              <a:rPr kumimoji="0" sz="2000" b="0" i="0" u="none" strike="noStrike" kern="1200" cap="none" spc="-25" normalizeH="0" baseline="0" noProof="0" dirty="0">
                <a:ln>
                  <a:noFill/>
                </a:ln>
                <a:solidFill>
                  <a:prstClr val="black"/>
                </a:solidFill>
                <a:effectLst/>
                <a:uLnTx/>
                <a:uFillTx/>
                <a:latin typeface="Calibri"/>
                <a:ea typeface="+mn-ea"/>
                <a:cs typeface="Calibri"/>
              </a:rPr>
              <a:t>for </a:t>
            </a:r>
            <a:r>
              <a:rPr kumimoji="0" sz="2000" b="0" i="0" u="none" strike="noStrike" kern="1200" cap="none" spc="-5" normalizeH="0" baseline="0" noProof="0" dirty="0">
                <a:ln>
                  <a:noFill/>
                </a:ln>
                <a:solidFill>
                  <a:prstClr val="black"/>
                </a:solidFill>
                <a:effectLst/>
                <a:uLnTx/>
                <a:uFillTx/>
                <a:latin typeface="Calibri"/>
                <a:ea typeface="+mn-ea"/>
                <a:cs typeface="Calibri"/>
              </a:rPr>
              <a:t>fine </a:t>
            </a:r>
            <a:r>
              <a:rPr kumimoji="0" sz="2000" b="0" i="0" u="none" strike="noStrike" kern="1200" cap="none" spc="-5" normalizeH="0" baseline="0" noProof="0" dirty="0" smtClean="0">
                <a:ln>
                  <a:noFill/>
                </a:ln>
                <a:solidFill>
                  <a:prstClr val="black"/>
                </a:solidFill>
                <a:effectLst/>
                <a:uLnTx/>
                <a:uFillTx/>
                <a:latin typeface="Calibri"/>
                <a:ea typeface="+mn-ea"/>
                <a:cs typeface="Calibri"/>
              </a:rPr>
              <a:t>tuning</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specifications</a:t>
            </a:r>
            <a:r>
              <a:rPr kumimoji="0" sz="2000" b="0" i="0" u="none" strike="noStrike" kern="1200" cap="none" spc="-10" normalizeH="0" baseline="0" noProof="0" dirty="0">
                <a:ln>
                  <a:noFill/>
                </a:ln>
                <a:solidFill>
                  <a:prstClr val="black"/>
                </a:solidFill>
                <a:effectLst/>
                <a:uLnTx/>
                <a:uFillTx/>
                <a:latin typeface="Calibri"/>
                <a:ea typeface="+mn-ea"/>
                <a:cs typeface="Calibri"/>
              </a:rPr>
              <a:t>.</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5080" lvl="0" indent="-346075" algn="l" defTabSz="914400" rtl="0" eaLnBrk="1" fontAlgn="auto" latinLnBrk="0" hangingPunct="1">
              <a:lnSpc>
                <a:spcPts val="3020"/>
              </a:lnSpc>
              <a:spcBef>
                <a:spcPts val="685"/>
              </a:spcBef>
              <a:spcAft>
                <a:spcPts val="0"/>
              </a:spcAft>
              <a:buClrTx/>
              <a:buSzTx/>
              <a:buFont typeface="Arial"/>
              <a:buChar char="•"/>
              <a:defRPr/>
            </a:pPr>
            <a:r>
              <a:rPr kumimoji="0" sz="2000" b="0" i="0" u="none" strike="noStrike" kern="1200" cap="none" spc="-5" normalizeH="0" baseline="0" noProof="0" dirty="0">
                <a:ln>
                  <a:noFill/>
                </a:ln>
                <a:solidFill>
                  <a:prstClr val="black"/>
                </a:solidFill>
                <a:effectLst/>
                <a:uLnTx/>
                <a:uFillTx/>
                <a:latin typeface="Calibri"/>
                <a:ea typeface="+mn-ea"/>
                <a:cs typeface="Calibri"/>
              </a:rPr>
              <a:t>The agency and </a:t>
            </a:r>
            <a:r>
              <a:rPr kumimoji="0" sz="2000" b="0" i="0" u="none" strike="noStrike" kern="1200" cap="none" spc="-30" normalizeH="0" baseline="0" noProof="0" dirty="0">
                <a:ln>
                  <a:noFill/>
                </a:ln>
                <a:solidFill>
                  <a:prstClr val="black"/>
                </a:solidFill>
                <a:effectLst/>
                <a:uLnTx/>
                <a:uFillTx/>
                <a:latin typeface="Calibri"/>
                <a:ea typeface="+mn-ea"/>
                <a:cs typeface="Calibri"/>
              </a:rPr>
              <a:t>state </a:t>
            </a:r>
            <a:r>
              <a:rPr kumimoji="0" sz="2000" b="0" i="0" u="none" strike="noStrike" kern="1200" cap="none" spc="-10" normalizeH="0" baseline="0" noProof="0" dirty="0">
                <a:ln>
                  <a:noFill/>
                </a:ln>
                <a:solidFill>
                  <a:prstClr val="black"/>
                </a:solidFill>
                <a:effectLst/>
                <a:uLnTx/>
                <a:uFillTx/>
                <a:latin typeface="Calibri"/>
                <a:ea typeface="+mn-ea"/>
                <a:cs typeface="Calibri"/>
              </a:rPr>
              <a:t>purchasing </a:t>
            </a:r>
            <a:r>
              <a:rPr kumimoji="0" sz="2000" b="0" i="0" u="none" strike="noStrike" kern="1200" cap="none" spc="-5" normalizeH="0" baseline="0" noProof="0" dirty="0">
                <a:ln>
                  <a:noFill/>
                </a:ln>
                <a:solidFill>
                  <a:prstClr val="black"/>
                </a:solidFill>
                <a:effectLst/>
                <a:uLnTx/>
                <a:uFillTx/>
                <a:latin typeface="Calibri"/>
                <a:ea typeface="+mn-ea"/>
                <a:cs typeface="Calibri"/>
              </a:rPr>
              <a:t>will </a:t>
            </a:r>
            <a:r>
              <a:rPr kumimoji="0" sz="2000" b="0" i="0" u="none" strike="noStrike" kern="1200" cap="none" spc="-20" normalizeH="0" baseline="0" noProof="0" dirty="0" smtClean="0">
                <a:ln>
                  <a:noFill/>
                </a:ln>
                <a:solidFill>
                  <a:prstClr val="black"/>
                </a:solidFill>
                <a:effectLst/>
                <a:uLnTx/>
                <a:uFillTx/>
                <a:latin typeface="Calibri"/>
                <a:ea typeface="+mn-ea"/>
                <a:cs typeface="Calibri"/>
              </a:rPr>
              <a:t>collaborate</a:t>
            </a:r>
            <a:r>
              <a:rPr kumimoji="0" lang="en-US" sz="2000" b="0" i="0" u="none" strike="noStrike" kern="1200" cap="none" spc="-20" normalizeH="0" baseline="0" noProof="0" dirty="0" smtClean="0">
                <a:ln>
                  <a:noFill/>
                </a:ln>
                <a:solidFill>
                  <a:prstClr val="black"/>
                </a:solidFill>
                <a:effectLst/>
                <a:uLnTx/>
                <a:uFillTx/>
                <a:latin typeface="Calibri"/>
                <a:ea typeface="+mn-ea"/>
                <a:cs typeface="Calibri"/>
              </a:rPr>
              <a:t> </a:t>
            </a:r>
            <a:r>
              <a:rPr kumimoji="0" sz="2000" b="0" i="0" u="none" strike="noStrike" kern="1200" cap="none" spc="0" normalizeH="0" baseline="0" noProof="0" dirty="0" smtClean="0">
                <a:ln>
                  <a:noFill/>
                </a:ln>
                <a:solidFill>
                  <a:prstClr val="black"/>
                </a:solidFill>
                <a:effectLst/>
                <a:uLnTx/>
                <a:uFillTx/>
                <a:latin typeface="Calibri"/>
                <a:ea typeface="+mn-ea"/>
                <a:cs typeface="Calibri"/>
              </a:rPr>
              <a:t>as </a:t>
            </a:r>
            <a:r>
              <a:rPr kumimoji="0" sz="2000" b="0" i="0" u="none" strike="noStrike" kern="1200" cap="none" spc="0" normalizeH="0" baseline="0" noProof="0" dirty="0">
                <a:ln>
                  <a:noFill/>
                </a:ln>
                <a:solidFill>
                  <a:prstClr val="black"/>
                </a:solidFill>
                <a:effectLst/>
                <a:uLnTx/>
                <a:uFillTx/>
                <a:latin typeface="Calibri"/>
                <a:ea typeface="+mn-ea"/>
                <a:cs typeface="Calibri"/>
              </a:rPr>
              <a:t>a </a:t>
            </a:r>
            <a:r>
              <a:rPr kumimoji="0" sz="2000" b="0" i="0" u="none" strike="noStrike" kern="1200" cap="none" spc="-10" normalizeH="0" baseline="0" noProof="0" dirty="0">
                <a:ln>
                  <a:noFill/>
                </a:ln>
                <a:solidFill>
                  <a:prstClr val="black"/>
                </a:solidFill>
                <a:effectLst/>
                <a:uLnTx/>
                <a:uFillTx/>
                <a:latin typeface="Calibri"/>
                <a:ea typeface="+mn-ea"/>
                <a:cs typeface="Calibri"/>
              </a:rPr>
              <a:t>team </a:t>
            </a:r>
            <a:r>
              <a:rPr kumimoji="0" sz="2000" b="0" i="0" u="none" strike="noStrike" kern="1200" cap="none" spc="-20" normalizeH="0" baseline="0" noProof="0" dirty="0">
                <a:ln>
                  <a:noFill/>
                </a:ln>
                <a:solidFill>
                  <a:prstClr val="black"/>
                </a:solidFill>
                <a:effectLst/>
                <a:uLnTx/>
                <a:uFillTx/>
                <a:latin typeface="Calibri"/>
                <a:ea typeface="+mn-ea"/>
                <a:cs typeface="Calibri"/>
              </a:rPr>
              <a:t>to create </a:t>
            </a:r>
            <a:r>
              <a:rPr kumimoji="0" sz="2000" b="0" i="0" u="none" strike="noStrike" kern="1200" cap="none" spc="-5" normalizeH="0" baseline="0" noProof="0" dirty="0">
                <a:ln>
                  <a:noFill/>
                </a:ln>
                <a:solidFill>
                  <a:prstClr val="black"/>
                </a:solidFill>
                <a:effectLst/>
                <a:uLnTx/>
                <a:uFillTx/>
                <a:latin typeface="Calibri"/>
                <a:ea typeface="+mn-ea"/>
                <a:cs typeface="Calibri"/>
              </a:rPr>
              <a:t>the final</a:t>
            </a:r>
            <a:r>
              <a:rPr kumimoji="0" sz="2000" b="0" i="0" u="none" strike="noStrike" kern="1200" cap="none" spc="15" normalizeH="0" baseline="0" noProof="0" dirty="0">
                <a:ln>
                  <a:noFill/>
                </a:ln>
                <a:solidFill>
                  <a:prstClr val="black"/>
                </a:solidFill>
                <a:effectLst/>
                <a:uLnTx/>
                <a:uFillTx/>
                <a:latin typeface="Calibri"/>
                <a:ea typeface="+mn-ea"/>
                <a:cs typeface="Calibri"/>
              </a:rPr>
              <a:t> </a:t>
            </a:r>
            <a:r>
              <a:rPr kumimoji="0" sz="2000" b="0" i="0" u="none" strike="noStrike" kern="1200" cap="none" spc="-20" normalizeH="0" baseline="0" noProof="0" dirty="0">
                <a:ln>
                  <a:noFill/>
                </a:ln>
                <a:solidFill>
                  <a:prstClr val="black"/>
                </a:solidFill>
                <a:effectLst/>
                <a:uLnTx/>
                <a:uFillTx/>
                <a:latin typeface="Calibri"/>
                <a:ea typeface="+mn-ea"/>
                <a:cs typeface="Calibri"/>
              </a:rPr>
              <a:t>draft.</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33400" y="340106"/>
            <a:ext cx="8610600" cy="504625"/>
          </a:xfrm>
          <a:prstGeom prst="rect">
            <a:avLst/>
          </a:prstGeom>
        </p:spPr>
        <p:txBody>
          <a:bodyPr vert="horz" wrap="square" lIns="0" tIns="12065" rIns="0" bIns="0" rtlCol="0">
            <a:spAutoFit/>
          </a:bodyPr>
          <a:lstStyle/>
          <a:p>
            <a:pPr marL="12700">
              <a:lnSpc>
                <a:spcPct val="100000"/>
              </a:lnSpc>
              <a:spcBef>
                <a:spcPts val="95"/>
              </a:spcBef>
            </a:pPr>
            <a:r>
              <a:rPr sz="3200" b="0" spc="-50" dirty="0">
                <a:latin typeface="Calibri"/>
                <a:cs typeface="Calibri"/>
              </a:rPr>
              <a:t>Work</a:t>
            </a:r>
            <a:r>
              <a:rPr sz="3200" b="0" spc="-40" dirty="0">
                <a:latin typeface="Calibri"/>
                <a:cs typeface="Calibri"/>
              </a:rPr>
              <a:t> </a:t>
            </a:r>
            <a:r>
              <a:rPr sz="3200" b="0" spc="-20" dirty="0">
                <a:latin typeface="Calibri"/>
                <a:cs typeface="Calibri"/>
              </a:rPr>
              <a:t>Cooperatively</a:t>
            </a:r>
          </a:p>
        </p:txBody>
      </p:sp>
      <p:sp>
        <p:nvSpPr>
          <p:cNvPr id="7" name="Slide Number Placeholder 6"/>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40</a:t>
            </a:fld>
            <a:endParaRPr lang="en-US" spc="-5" dirty="0">
              <a:solidFill>
                <a:srgbClr val="000000"/>
              </a:solidFill>
            </a:endParaRPr>
          </a:p>
        </p:txBody>
      </p:sp>
    </p:spTree>
    <p:extLst>
      <p:ext uri="{BB962C8B-B14F-4D97-AF65-F5344CB8AC3E}">
        <p14:creationId xmlns:p14="http://schemas.microsoft.com/office/powerpoint/2010/main" val="2203321977"/>
      </p:ext>
    </p:extLst>
  </p:cSld>
  <p:clrMapOvr>
    <a:masterClrMapping/>
  </p:clrMapOvr>
  <p:transition spd="slow">
    <p:push dir="u"/>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83664" y="1576832"/>
            <a:ext cx="6454587" cy="3936975"/>
          </a:xfrm>
          <a:prstGeom prst="rect">
            <a:avLst/>
          </a:prstGeom>
        </p:spPr>
        <p:txBody>
          <a:bodyPr vert="horz" wrap="square" lIns="0" tIns="12700" rIns="0" bIns="0" rtlCol="0">
            <a:spAutoFit/>
          </a:bodyPr>
          <a:lstStyle/>
          <a:p>
            <a:pPr marL="344488" marR="0" lvl="0" indent="-344488" algn="l" defTabSz="914400" rtl="0" eaLnBrk="1" fontAlgn="auto" latinLnBrk="0" hangingPunct="1">
              <a:lnSpc>
                <a:spcPct val="100000"/>
              </a:lnSpc>
              <a:spcBef>
                <a:spcPts val="600"/>
              </a:spcBef>
              <a:spcAft>
                <a:spcPts val="0"/>
              </a:spcAft>
              <a:buClrTx/>
              <a:buSzTx/>
              <a:buFontTx/>
              <a:buNone/>
              <a:defRPr/>
            </a:pPr>
            <a:r>
              <a:rPr kumimoji="0" sz="2000" b="0" i="0" u="none" strike="noStrike" kern="1200" cap="none" spc="-15" normalizeH="0" baseline="0" noProof="0" dirty="0">
                <a:ln>
                  <a:noFill/>
                </a:ln>
                <a:solidFill>
                  <a:prstClr val="black"/>
                </a:solidFill>
                <a:effectLst/>
                <a:uLnTx/>
                <a:uFillTx/>
                <a:latin typeface="Calibri"/>
                <a:ea typeface="+mn-ea"/>
                <a:cs typeface="Calibri"/>
              </a:rPr>
              <a:t>Pencil </a:t>
            </a:r>
            <a:r>
              <a:rPr kumimoji="0" sz="2000" b="0" i="0" u="none" strike="noStrike" kern="1200" cap="none" spc="0" normalizeH="0" baseline="0" noProof="0" dirty="0">
                <a:ln>
                  <a:noFill/>
                </a:ln>
                <a:solidFill>
                  <a:prstClr val="black"/>
                </a:solidFill>
                <a:effectLst/>
                <a:uLnTx/>
                <a:uFillTx/>
                <a:latin typeface="Calibri"/>
                <a:ea typeface="+mn-ea"/>
                <a:cs typeface="Calibri"/>
              </a:rPr>
              <a:t>– </a:t>
            </a:r>
            <a:r>
              <a:rPr kumimoji="0" sz="2000" b="0" i="0" u="none" strike="noStrike" kern="1200" cap="none" spc="-10" normalizeH="0" baseline="0" noProof="0" dirty="0">
                <a:ln>
                  <a:noFill/>
                </a:ln>
                <a:solidFill>
                  <a:prstClr val="black"/>
                </a:solidFill>
                <a:effectLst/>
                <a:uLnTx/>
                <a:uFillTx/>
                <a:latin typeface="Calibri"/>
                <a:ea typeface="+mn-ea"/>
                <a:cs typeface="Calibri"/>
              </a:rPr>
              <a:t>Office </a:t>
            </a:r>
            <a:r>
              <a:rPr kumimoji="0" sz="2000" b="0" i="0" u="none" strike="noStrike" kern="1200" cap="none" spc="-5" normalizeH="0" baseline="0" noProof="0" dirty="0">
                <a:ln>
                  <a:noFill/>
                </a:ln>
                <a:solidFill>
                  <a:prstClr val="black"/>
                </a:solidFill>
                <a:effectLst/>
                <a:uLnTx/>
                <a:uFillTx/>
                <a:latin typeface="Calibri"/>
                <a:ea typeface="+mn-ea"/>
                <a:cs typeface="Calibri"/>
              </a:rPr>
              <a:t>Supply </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c</a:t>
            </a:r>
            <a:r>
              <a:rPr kumimoji="0" sz="2000" b="0" i="0" u="none" strike="noStrike" kern="1200" cap="none" spc="-10" normalizeH="0" baseline="0" noProof="0" dirty="0" smtClean="0">
                <a:ln>
                  <a:noFill/>
                </a:ln>
                <a:solidFill>
                  <a:prstClr val="black"/>
                </a:solidFill>
                <a:effectLst/>
                <a:uLnTx/>
                <a:uFillTx/>
                <a:latin typeface="Calibri"/>
                <a:ea typeface="+mn-ea"/>
                <a:cs typeface="Calibri"/>
              </a:rPr>
              <a:t>atalog </a:t>
            </a:r>
            <a:r>
              <a:rPr kumimoji="0" sz="2000" b="0" i="0" u="none" strike="noStrike" kern="1200" cap="none" spc="-5" normalizeH="0" baseline="0" noProof="0" dirty="0">
                <a:ln>
                  <a:noFill/>
                </a:ln>
                <a:solidFill>
                  <a:prstClr val="black"/>
                </a:solidFill>
                <a:effectLst/>
                <a:uLnTx/>
                <a:uFillTx/>
                <a:latin typeface="Calibri"/>
                <a:ea typeface="+mn-ea"/>
                <a:cs typeface="Calibri"/>
              </a:rPr>
              <a:t>has </a:t>
            </a:r>
            <a:r>
              <a:rPr kumimoji="0" sz="2000" b="0" i="0" u="none" strike="noStrike" kern="1200" cap="none" spc="0" normalizeH="0" baseline="0" noProof="0" dirty="0">
                <a:ln>
                  <a:noFill/>
                </a:ln>
                <a:solidFill>
                  <a:prstClr val="black"/>
                </a:solidFill>
                <a:effectLst/>
                <a:uLnTx/>
                <a:uFillTx/>
                <a:latin typeface="Calibri"/>
                <a:ea typeface="+mn-ea"/>
                <a:cs typeface="Calibri"/>
              </a:rPr>
              <a:t>343</a:t>
            </a:r>
            <a:r>
              <a:rPr kumimoji="0" sz="2000" b="0" i="0" u="none" strike="noStrike" kern="1200" cap="none" spc="-4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types:</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4488" marR="0" lvl="0" indent="-344488" algn="l" defTabSz="914400" rtl="0" eaLnBrk="1" fontAlgn="auto" latinLnBrk="0" hangingPunct="1">
              <a:lnSpc>
                <a:spcPct val="100000"/>
              </a:lnSpc>
              <a:spcBef>
                <a:spcPts val="600"/>
              </a:spcBef>
              <a:spcAft>
                <a:spcPts val="0"/>
              </a:spcAft>
              <a:buClrTx/>
              <a:buSzTx/>
              <a:buFont typeface="Arial"/>
              <a:buChar char="•"/>
              <a:defRPr/>
            </a:pPr>
            <a:r>
              <a:rPr kumimoji="0" sz="2000" b="0" i="0" u="none" strike="noStrike" kern="1200" cap="none" spc="-5" normalizeH="0" baseline="0" noProof="0" dirty="0" smtClean="0">
                <a:ln>
                  <a:noFill/>
                </a:ln>
                <a:solidFill>
                  <a:prstClr val="black"/>
                </a:solidFill>
                <a:effectLst/>
                <a:uLnTx/>
                <a:uFillTx/>
                <a:latin typeface="Calibri"/>
                <a:ea typeface="+mn-ea"/>
                <a:cs typeface="Calibri"/>
              </a:rPr>
              <a:t>Mechanical</a:t>
            </a:r>
            <a:r>
              <a:rPr kumimoji="0" sz="2000" b="0" i="0" u="none" strike="noStrike" kern="1200" cap="none" spc="-15"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pencil.</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4488" marR="0" lvl="0" indent="-344488" algn="l" defTabSz="914400" rtl="0" eaLnBrk="1" fontAlgn="auto" latinLnBrk="0" hangingPunct="1">
              <a:lnSpc>
                <a:spcPct val="100000"/>
              </a:lnSpc>
              <a:spcBef>
                <a:spcPts val="600"/>
              </a:spcBef>
              <a:spcAft>
                <a:spcPts val="0"/>
              </a:spcAft>
              <a:buClrTx/>
              <a:buSzTx/>
              <a:buFont typeface="Arial"/>
              <a:buChar char="•"/>
              <a:defRPr/>
            </a:pPr>
            <a:r>
              <a:rPr kumimoji="0" sz="2000" b="0" i="0" u="none" strike="noStrike" kern="1200" cap="none" spc="-15" normalizeH="0" baseline="0" noProof="0" dirty="0">
                <a:ln>
                  <a:noFill/>
                </a:ln>
                <a:solidFill>
                  <a:prstClr val="black"/>
                </a:solidFill>
                <a:effectLst/>
                <a:uLnTx/>
                <a:uFillTx/>
                <a:latin typeface="Calibri"/>
                <a:ea typeface="+mn-ea"/>
                <a:cs typeface="Calibri"/>
              </a:rPr>
              <a:t>Drawing</a:t>
            </a:r>
            <a:r>
              <a:rPr kumimoji="0" sz="2000" b="0" i="0" u="none" strike="noStrike" kern="1200" cap="none" spc="-2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pencil.</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4488" marR="0" lvl="0" indent="-344488" algn="l" defTabSz="914400" rtl="0" eaLnBrk="1" fontAlgn="auto" latinLnBrk="0" hangingPunct="1">
              <a:lnSpc>
                <a:spcPct val="100000"/>
              </a:lnSpc>
              <a:spcBef>
                <a:spcPts val="600"/>
              </a:spcBef>
              <a:spcAft>
                <a:spcPts val="0"/>
              </a:spcAft>
              <a:buClrTx/>
              <a:buSzTx/>
              <a:buFont typeface="Arial"/>
              <a:buChar char="•"/>
              <a:defRPr/>
            </a:pPr>
            <a:r>
              <a:rPr kumimoji="0" sz="2000" b="0" i="0" u="none" strike="noStrike" kern="1200" cap="none" spc="-5" normalizeH="0" baseline="0" noProof="0" dirty="0">
                <a:ln>
                  <a:noFill/>
                </a:ln>
                <a:solidFill>
                  <a:prstClr val="black"/>
                </a:solidFill>
                <a:effectLst/>
                <a:uLnTx/>
                <a:uFillTx/>
                <a:latin typeface="Calibri"/>
                <a:ea typeface="+mn-ea"/>
                <a:cs typeface="Calibri"/>
              </a:rPr>
              <a:t>Golf</a:t>
            </a:r>
            <a:r>
              <a:rPr kumimoji="0" sz="2000" b="0" i="0" u="none" strike="noStrike" kern="1200" cap="none" spc="-1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pencil.</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4488" marR="0" lvl="0" indent="-344488" algn="l" defTabSz="914400" rtl="0" eaLnBrk="1" fontAlgn="auto" latinLnBrk="0" hangingPunct="1">
              <a:lnSpc>
                <a:spcPct val="100000"/>
              </a:lnSpc>
              <a:spcBef>
                <a:spcPts val="600"/>
              </a:spcBef>
              <a:spcAft>
                <a:spcPts val="0"/>
              </a:spcAft>
              <a:buClrTx/>
              <a:buSzTx/>
              <a:buFont typeface="Arial"/>
              <a:buChar char="•"/>
              <a:defRPr/>
            </a:pPr>
            <a:r>
              <a:rPr kumimoji="0" sz="2000" b="0" i="0" u="none" strike="noStrike" kern="1200" cap="none" spc="-10" normalizeH="0" baseline="0" noProof="0" dirty="0">
                <a:ln>
                  <a:noFill/>
                </a:ln>
                <a:solidFill>
                  <a:prstClr val="black"/>
                </a:solidFill>
                <a:effectLst/>
                <a:uLnTx/>
                <a:uFillTx/>
                <a:latin typeface="Calibri"/>
                <a:ea typeface="+mn-ea"/>
                <a:cs typeface="Calibri"/>
              </a:rPr>
              <a:t>Colored</a:t>
            </a:r>
            <a:r>
              <a:rPr kumimoji="0" sz="2000" b="0" i="0" u="none" strike="noStrike" kern="1200" cap="none" spc="-2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pencil.</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4488" marR="0" lvl="0" indent="-344488" algn="l" defTabSz="914400" rtl="0" eaLnBrk="1" fontAlgn="auto" latinLnBrk="0" hangingPunct="1">
              <a:lnSpc>
                <a:spcPct val="100000"/>
              </a:lnSpc>
              <a:spcBef>
                <a:spcPts val="600"/>
              </a:spcBef>
              <a:spcAft>
                <a:spcPts val="600"/>
              </a:spcAft>
              <a:buClrTx/>
              <a:buSzTx/>
              <a:buFont typeface="Arial"/>
              <a:buChar char="•"/>
              <a:defRPr/>
            </a:pPr>
            <a:r>
              <a:rPr kumimoji="0" sz="2000" b="0" i="0" u="none" strike="noStrike" kern="1200" cap="none" spc="-10" normalizeH="0" baseline="0" noProof="0" dirty="0">
                <a:ln>
                  <a:noFill/>
                </a:ln>
                <a:solidFill>
                  <a:prstClr val="black"/>
                </a:solidFill>
                <a:effectLst/>
                <a:uLnTx/>
                <a:uFillTx/>
                <a:latin typeface="Calibri"/>
                <a:ea typeface="+mn-ea"/>
                <a:cs typeface="Calibri"/>
              </a:rPr>
              <a:t>Erasable</a:t>
            </a:r>
            <a:r>
              <a:rPr kumimoji="0" sz="2000" b="0" i="0" u="none" strike="noStrike" kern="1200" cap="none" spc="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pencil</a:t>
            </a:r>
            <a:r>
              <a:rPr kumimoji="0" sz="2000" b="0" i="0" u="none" strike="noStrike" kern="1200" cap="none" spc="-5" normalizeH="0" baseline="0" noProof="0" dirty="0" smtClean="0">
                <a:ln>
                  <a:noFill/>
                </a:ln>
                <a:solidFill>
                  <a:prstClr val="black"/>
                </a:solidFill>
                <a:effectLst/>
                <a:uLnTx/>
                <a:uFillTx/>
                <a:latin typeface="Calibri"/>
                <a:ea typeface="+mn-ea"/>
                <a:cs typeface="Calibri"/>
              </a:rPr>
              <a:t>.</a:t>
            </a:r>
            <a:endParaRPr lang="en-US" sz="2000" spc="-5" dirty="0">
              <a:solidFill>
                <a:prstClr val="black"/>
              </a:solidFill>
              <a:latin typeface="Calibri"/>
              <a:cs typeface="Calibri"/>
            </a:endParaRPr>
          </a:p>
          <a:p>
            <a:pPr lvl="0" defTabSz="914400">
              <a:spcBef>
                <a:spcPts val="1200"/>
              </a:spcBef>
              <a:defRPr/>
            </a:pPr>
            <a:r>
              <a:rPr lang="en-US" sz="2000" spc="-5" dirty="0">
                <a:solidFill>
                  <a:prstClr val="black"/>
                </a:solidFill>
                <a:cs typeface="Calibri"/>
              </a:rPr>
              <a:t>GOOD: </a:t>
            </a:r>
            <a:r>
              <a:rPr lang="en-US" sz="2000" spc="-10" dirty="0">
                <a:solidFill>
                  <a:prstClr val="black"/>
                </a:solidFill>
                <a:cs typeface="Calibri"/>
              </a:rPr>
              <a:t>Pencil, </a:t>
            </a:r>
            <a:r>
              <a:rPr lang="en-US" sz="2000" spc="-5" dirty="0">
                <a:solidFill>
                  <a:prstClr val="black"/>
                </a:solidFill>
                <a:cs typeface="Calibri"/>
              </a:rPr>
              <a:t>#2 lead, </a:t>
            </a:r>
            <a:r>
              <a:rPr lang="en-US" sz="2000" spc="-10" dirty="0">
                <a:solidFill>
                  <a:prstClr val="black"/>
                </a:solidFill>
                <a:cs typeface="Calibri"/>
              </a:rPr>
              <a:t>wood </a:t>
            </a:r>
            <a:r>
              <a:rPr lang="en-US" sz="2000" dirty="0">
                <a:solidFill>
                  <a:prstClr val="black"/>
                </a:solidFill>
                <a:cs typeface="Calibri"/>
              </a:rPr>
              <a:t>with</a:t>
            </a:r>
            <a:r>
              <a:rPr lang="en-US" sz="2000" spc="-50" dirty="0">
                <a:solidFill>
                  <a:prstClr val="black"/>
                </a:solidFill>
                <a:cs typeface="Calibri"/>
              </a:rPr>
              <a:t> </a:t>
            </a:r>
            <a:r>
              <a:rPr lang="en-US" sz="2000" spc="-45" dirty="0">
                <a:solidFill>
                  <a:prstClr val="black"/>
                </a:solidFill>
                <a:cs typeface="Calibri"/>
              </a:rPr>
              <a:t>eraser.</a:t>
            </a:r>
            <a:endParaRPr lang="en-US" sz="2000" dirty="0">
              <a:solidFill>
                <a:prstClr val="black"/>
              </a:solidFill>
              <a:cs typeface="Calibri"/>
            </a:endParaRPr>
          </a:p>
          <a:p>
            <a:pPr marR="5080" lvl="0" defTabSz="914400">
              <a:spcBef>
                <a:spcPts val="1200"/>
              </a:spcBef>
              <a:defRPr/>
            </a:pPr>
            <a:r>
              <a:rPr lang="en-US" sz="2000" dirty="0">
                <a:solidFill>
                  <a:prstClr val="black"/>
                </a:solidFill>
                <a:cs typeface="Calibri"/>
              </a:rPr>
              <a:t>BETTER: </a:t>
            </a:r>
            <a:r>
              <a:rPr lang="en-US" sz="2000" spc="-25" dirty="0">
                <a:solidFill>
                  <a:prstClr val="black"/>
                </a:solidFill>
                <a:cs typeface="Calibri"/>
              </a:rPr>
              <a:t>Wooden </a:t>
            </a:r>
            <a:r>
              <a:rPr lang="en-US" sz="2000" spc="-5" dirty="0">
                <a:solidFill>
                  <a:prstClr val="black"/>
                </a:solidFill>
                <a:cs typeface="Calibri"/>
              </a:rPr>
              <a:t>pencil, #2 soft lead, </a:t>
            </a:r>
            <a:r>
              <a:rPr lang="en-US" sz="2000" dirty="0">
                <a:solidFill>
                  <a:prstClr val="black"/>
                </a:solidFill>
                <a:cs typeface="Calibri"/>
              </a:rPr>
              <a:t>100% </a:t>
            </a:r>
            <a:r>
              <a:rPr lang="en-US" sz="2000" spc="-40" dirty="0">
                <a:solidFill>
                  <a:prstClr val="black"/>
                </a:solidFill>
                <a:cs typeface="Calibri"/>
              </a:rPr>
              <a:t>Cedar, eraser, </a:t>
            </a:r>
            <a:r>
              <a:rPr lang="en-US" sz="2000" spc="-15" dirty="0">
                <a:solidFill>
                  <a:prstClr val="black"/>
                </a:solidFill>
                <a:cs typeface="Calibri"/>
              </a:rPr>
              <a:t>hexagonal </a:t>
            </a:r>
            <a:r>
              <a:rPr lang="en-US" sz="2000" spc="-10" dirty="0">
                <a:solidFill>
                  <a:prstClr val="black"/>
                </a:solidFill>
                <a:cs typeface="Calibri"/>
              </a:rPr>
              <a:t>barrel, </a:t>
            </a:r>
            <a:r>
              <a:rPr lang="en-US" sz="2000" spc="-40" dirty="0">
                <a:solidFill>
                  <a:prstClr val="black"/>
                </a:solidFill>
                <a:cs typeface="Calibri"/>
              </a:rPr>
              <a:t>yellow, </a:t>
            </a:r>
            <a:r>
              <a:rPr lang="en-US" sz="2000" dirty="0">
                <a:solidFill>
                  <a:prstClr val="black"/>
                </a:solidFill>
                <a:cs typeface="Calibri"/>
              </a:rPr>
              <a:t>PMA </a:t>
            </a:r>
            <a:r>
              <a:rPr lang="en-US" sz="2000" spc="-5" dirty="0">
                <a:solidFill>
                  <a:prstClr val="black"/>
                </a:solidFill>
                <a:cs typeface="Calibri"/>
              </a:rPr>
              <a:t>Certified Non-</a:t>
            </a:r>
            <a:r>
              <a:rPr lang="en-US" sz="2000" spc="-50" dirty="0">
                <a:solidFill>
                  <a:prstClr val="black"/>
                </a:solidFill>
                <a:cs typeface="Calibri"/>
              </a:rPr>
              <a:t>Toxic,</a:t>
            </a:r>
            <a:r>
              <a:rPr lang="en-US" sz="2000" spc="-10" dirty="0">
                <a:solidFill>
                  <a:prstClr val="black"/>
                </a:solidFill>
                <a:cs typeface="Calibri"/>
              </a:rPr>
              <a:t> 12/Box.</a:t>
            </a:r>
            <a:endParaRPr lang="en-US" sz="2000" dirty="0">
              <a:solidFill>
                <a:prstClr val="black"/>
              </a:solidFill>
              <a:cs typeface="Calibri"/>
            </a:endParaRPr>
          </a:p>
          <a:p>
            <a:pPr marR="0" lvl="0" algn="l" defTabSz="914400" rtl="0" eaLnBrk="1" fontAlgn="auto" latinLnBrk="0" hangingPunct="1">
              <a:lnSpc>
                <a:spcPct val="100000"/>
              </a:lnSpc>
              <a:spcBef>
                <a:spcPts val="600"/>
              </a:spcBef>
              <a:spcAft>
                <a:spcPts val="0"/>
              </a:spcAft>
              <a:buClrTx/>
              <a:buSzTx/>
              <a:defRPr/>
            </a:pPr>
            <a:endParaRPr kumimoji="0" sz="2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60934" y="340106"/>
            <a:ext cx="8583066" cy="504625"/>
          </a:xfrm>
          <a:prstGeom prst="rect">
            <a:avLst/>
          </a:prstGeom>
        </p:spPr>
        <p:txBody>
          <a:bodyPr vert="horz" wrap="square" lIns="0" tIns="12065" rIns="0" bIns="0" rtlCol="0">
            <a:spAutoFit/>
          </a:bodyPr>
          <a:lstStyle/>
          <a:p>
            <a:pPr marL="12700">
              <a:lnSpc>
                <a:spcPct val="100000"/>
              </a:lnSpc>
              <a:spcBef>
                <a:spcPts val="95"/>
              </a:spcBef>
            </a:pPr>
            <a:r>
              <a:rPr sz="3200" b="0" spc="-10" dirty="0">
                <a:latin typeface="Calibri"/>
                <a:cs typeface="Calibri"/>
              </a:rPr>
              <a:t>Specification</a:t>
            </a:r>
            <a:r>
              <a:rPr sz="3200" b="0" spc="-45" dirty="0">
                <a:latin typeface="Calibri"/>
                <a:cs typeface="Calibri"/>
              </a:rPr>
              <a:t> </a:t>
            </a:r>
            <a:r>
              <a:rPr sz="3200" b="0" spc="-20" dirty="0">
                <a:latin typeface="Calibri"/>
                <a:cs typeface="Calibri"/>
              </a:rPr>
              <a:t>Example</a:t>
            </a:r>
          </a:p>
        </p:txBody>
      </p:sp>
      <p:sp>
        <p:nvSpPr>
          <p:cNvPr id="8" name="Slide Number Placeholder 7"/>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41</a:t>
            </a:fld>
            <a:endParaRPr lang="en-US" spc="-5" dirty="0">
              <a:solidFill>
                <a:srgbClr val="000000"/>
              </a:solidFill>
            </a:endParaRPr>
          </a:p>
        </p:txBody>
      </p:sp>
    </p:spTree>
    <p:extLst>
      <p:ext uri="{BB962C8B-B14F-4D97-AF65-F5344CB8AC3E}">
        <p14:creationId xmlns:p14="http://schemas.microsoft.com/office/powerpoint/2010/main" val="2041436797"/>
      </p:ext>
    </p:extLst>
  </p:cSld>
  <p:clrMapOvr>
    <a:masterClrMapping/>
  </p:clrMapOvr>
  <p:transition>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535940" y="299641"/>
            <a:ext cx="8608060" cy="505267"/>
          </a:xfrm>
          <a:prstGeom prst="rect">
            <a:avLst/>
          </a:prstGeom>
        </p:spPr>
        <p:txBody>
          <a:bodyPr vert="horz" wrap="square" lIns="0" tIns="12700" rIns="0" bIns="0" rtlCol="0">
            <a:spAutoFit/>
          </a:bodyPr>
          <a:lstStyle/>
          <a:p>
            <a:pPr marL="12700">
              <a:lnSpc>
                <a:spcPct val="100000"/>
              </a:lnSpc>
              <a:spcBef>
                <a:spcPts val="100"/>
              </a:spcBef>
            </a:pPr>
            <a:r>
              <a:rPr lang="en-US" sz="3200" b="0" spc="-10" dirty="0" smtClean="0">
                <a:latin typeface="+mn-lt"/>
                <a:cs typeface="Calibri Light"/>
              </a:rPr>
              <a:t>What to Consider</a:t>
            </a:r>
            <a:endParaRPr sz="320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42</a:t>
            </a:fld>
            <a:endParaRPr lang="en-US" spc="-5" dirty="0">
              <a:solidFill>
                <a:srgbClr val="000000"/>
              </a:solidFill>
            </a:endParaRPr>
          </a:p>
        </p:txBody>
      </p:sp>
      <p:sp>
        <p:nvSpPr>
          <p:cNvPr id="5" name="TextBox 4"/>
          <p:cNvSpPr txBox="1"/>
          <p:nvPr/>
        </p:nvSpPr>
        <p:spPr>
          <a:xfrm>
            <a:off x="760719" y="1413861"/>
            <a:ext cx="7146152" cy="4478149"/>
          </a:xfrm>
          <a:prstGeom prst="rect">
            <a:avLst/>
          </a:prstGeom>
          <a:noFill/>
        </p:spPr>
        <p:txBody>
          <a:bodyPr wrap="square" rtlCol="0">
            <a:spAutoFit/>
          </a:bodyPr>
          <a:lstStyle/>
          <a:p>
            <a:pPr marL="0" lvl="1">
              <a:spcBef>
                <a:spcPts val="600"/>
              </a:spcBef>
            </a:pPr>
            <a:r>
              <a:rPr lang="en-US" sz="2000" dirty="0" smtClean="0">
                <a:cs typeface="Calibri"/>
              </a:rPr>
              <a:t>Section C is your technical requirements, statement of work and statement of objectives.</a:t>
            </a:r>
          </a:p>
          <a:p>
            <a:pPr marL="346075" lvl="1" indent="-346075">
              <a:spcBef>
                <a:spcPts val="600"/>
              </a:spcBef>
              <a:buFont typeface="Arial" panose="020B0604020202020204" pitchFamily="34" charset="0"/>
              <a:buChar char="•"/>
            </a:pPr>
            <a:r>
              <a:rPr lang="en-US" sz="2000" dirty="0" smtClean="0">
                <a:cs typeface="Calibri"/>
              </a:rPr>
              <a:t>A </a:t>
            </a:r>
            <a:r>
              <a:rPr lang="en-US" sz="2000" b="1" spc="-15" dirty="0" smtClean="0">
                <a:cs typeface="Calibri"/>
              </a:rPr>
              <a:t>statement </a:t>
            </a:r>
            <a:r>
              <a:rPr lang="en-US" sz="2000" b="1" spc="-5" dirty="0">
                <a:cs typeface="Calibri"/>
              </a:rPr>
              <a:t>of </a:t>
            </a:r>
            <a:r>
              <a:rPr lang="en-US" sz="2000" b="1" spc="-25" dirty="0">
                <a:cs typeface="Calibri"/>
              </a:rPr>
              <a:t>w</a:t>
            </a:r>
            <a:r>
              <a:rPr lang="en-US" sz="2000" b="1" spc="-25" dirty="0" smtClean="0">
                <a:cs typeface="Calibri"/>
              </a:rPr>
              <a:t>ork </a:t>
            </a:r>
            <a:r>
              <a:rPr lang="en-US" sz="2000" spc="-5" dirty="0">
                <a:cs typeface="Calibri"/>
              </a:rPr>
              <a:t>outlines the work </a:t>
            </a:r>
            <a:r>
              <a:rPr lang="en-US" sz="2000" spc="-10" dirty="0">
                <a:cs typeface="Calibri"/>
              </a:rPr>
              <a:t>to </a:t>
            </a:r>
            <a:r>
              <a:rPr lang="en-US" sz="2000" dirty="0">
                <a:cs typeface="Calibri"/>
              </a:rPr>
              <a:t>be done – </a:t>
            </a:r>
            <a:r>
              <a:rPr lang="en-US" sz="2000" spc="-5" dirty="0">
                <a:cs typeface="Calibri"/>
              </a:rPr>
              <a:t>specific </a:t>
            </a:r>
            <a:r>
              <a:rPr lang="en-US" sz="2000" spc="-15" dirty="0">
                <a:cs typeface="Calibri"/>
              </a:rPr>
              <a:t>tasks </a:t>
            </a:r>
            <a:r>
              <a:rPr lang="en-US" sz="2000" spc="-10" dirty="0">
                <a:cs typeface="Calibri"/>
              </a:rPr>
              <a:t>to </a:t>
            </a:r>
            <a:r>
              <a:rPr lang="en-US" sz="2000" dirty="0">
                <a:cs typeface="Calibri"/>
              </a:rPr>
              <a:t>be</a:t>
            </a:r>
            <a:r>
              <a:rPr lang="en-US" sz="2000" spc="-5" dirty="0">
                <a:cs typeface="Calibri"/>
              </a:rPr>
              <a:t> accomplished.</a:t>
            </a:r>
            <a:endParaRPr lang="en-US" sz="2000" dirty="0">
              <a:cs typeface="Calibri"/>
            </a:endParaRPr>
          </a:p>
          <a:p>
            <a:pPr marL="803275" lvl="1" indent="-346075">
              <a:spcBef>
                <a:spcPts val="600"/>
              </a:spcBef>
              <a:spcAft>
                <a:spcPts val="600"/>
              </a:spcAft>
              <a:buFont typeface="Calibri" panose="020F0502020204030204" pitchFamily="34" charset="0"/>
              <a:buChar char="–"/>
            </a:pPr>
            <a:r>
              <a:rPr lang="en-US" sz="2000" dirty="0" smtClean="0"/>
              <a:t>Regardless of type, the specification should provide the essential characteristics of the service/product being purchased.</a:t>
            </a:r>
          </a:p>
          <a:p>
            <a:pPr marL="346075" lvl="1" indent="-346075">
              <a:spcBef>
                <a:spcPts val="600"/>
              </a:spcBef>
              <a:buFont typeface="Arial" panose="020B0604020202020204" pitchFamily="34" charset="0"/>
              <a:buChar char="•"/>
            </a:pPr>
            <a:r>
              <a:rPr lang="en-US" sz="2000" dirty="0">
                <a:cs typeface="Calibri"/>
              </a:rPr>
              <a:t>A </a:t>
            </a:r>
            <a:r>
              <a:rPr lang="en-US" sz="2000" b="1" spc="-15" dirty="0" smtClean="0">
                <a:cs typeface="Calibri"/>
              </a:rPr>
              <a:t>statement </a:t>
            </a:r>
            <a:r>
              <a:rPr lang="en-US" sz="2000" b="1" spc="-5" dirty="0">
                <a:cs typeface="Calibri"/>
              </a:rPr>
              <a:t>of </a:t>
            </a:r>
            <a:r>
              <a:rPr lang="en-US" sz="2000" b="1" spc="-5" dirty="0" smtClean="0">
                <a:cs typeface="Calibri"/>
              </a:rPr>
              <a:t>objectives </a:t>
            </a:r>
            <a:r>
              <a:rPr lang="en-US" sz="2000" spc="-10" dirty="0">
                <a:cs typeface="Calibri"/>
              </a:rPr>
              <a:t>provides </a:t>
            </a:r>
            <a:r>
              <a:rPr lang="en-US" sz="2000" spc="-5" dirty="0">
                <a:cs typeface="Calibri"/>
              </a:rPr>
              <a:t>specific objectives </a:t>
            </a:r>
            <a:r>
              <a:rPr lang="en-US" sz="2000" spc="-10" dirty="0">
                <a:cs typeface="Calibri"/>
              </a:rPr>
              <a:t>to </a:t>
            </a:r>
            <a:r>
              <a:rPr lang="en-US" sz="2000" dirty="0">
                <a:cs typeface="Calibri"/>
              </a:rPr>
              <a:t>be </a:t>
            </a:r>
            <a:r>
              <a:rPr lang="en-US" sz="2000" spc="-5" dirty="0">
                <a:cs typeface="Calibri"/>
              </a:rPr>
              <a:t>achieved, allowing the </a:t>
            </a:r>
            <a:r>
              <a:rPr lang="en-US" sz="2000" spc="-5" dirty="0" smtClean="0">
                <a:cs typeface="Calibri"/>
              </a:rPr>
              <a:t>bidder </a:t>
            </a:r>
            <a:r>
              <a:rPr lang="en-US" sz="2000" spc="-10" dirty="0">
                <a:cs typeface="Calibri"/>
              </a:rPr>
              <a:t>to </a:t>
            </a:r>
            <a:r>
              <a:rPr lang="en-US" sz="2000" spc="-5" dirty="0">
                <a:cs typeface="Calibri"/>
              </a:rPr>
              <a:t>submit </a:t>
            </a:r>
            <a:r>
              <a:rPr lang="en-US" sz="2000" dirty="0">
                <a:cs typeface="Calibri"/>
              </a:rPr>
              <a:t>a </a:t>
            </a:r>
            <a:r>
              <a:rPr lang="en-US" sz="2000" spc="-10" dirty="0">
                <a:cs typeface="Calibri"/>
              </a:rPr>
              <a:t>proposal detailing </a:t>
            </a:r>
            <a:r>
              <a:rPr lang="en-US" sz="2000" spc="-5" dirty="0">
                <a:cs typeface="Calibri"/>
              </a:rPr>
              <a:t>how they will accomplish those</a:t>
            </a:r>
            <a:r>
              <a:rPr lang="en-US" sz="2000" dirty="0">
                <a:cs typeface="Calibri"/>
              </a:rPr>
              <a:t> </a:t>
            </a:r>
            <a:r>
              <a:rPr lang="en-US" sz="2000" spc="-5" dirty="0">
                <a:cs typeface="Calibri"/>
              </a:rPr>
              <a:t>objectives.</a:t>
            </a:r>
            <a:endParaRPr lang="en-US" sz="2000" dirty="0">
              <a:cs typeface="Calibri"/>
            </a:endParaRPr>
          </a:p>
          <a:p>
            <a:pPr marL="803275" lvl="1" indent="-346075">
              <a:spcBef>
                <a:spcPts val="600"/>
              </a:spcBef>
              <a:buFont typeface="Calibri" panose="020F0502020204030204" pitchFamily="34" charset="0"/>
              <a:buChar char="–"/>
            </a:pPr>
            <a:r>
              <a:rPr lang="en-US" sz="2000" dirty="0" smtClean="0"/>
              <a:t>Emphasize achieving a specific result, not the process of getting there. The goal is getting a solution to a defined need.</a:t>
            </a:r>
          </a:p>
        </p:txBody>
      </p:sp>
    </p:spTree>
    <p:extLst>
      <p:ext uri="{BB962C8B-B14F-4D97-AF65-F5344CB8AC3E}">
        <p14:creationId xmlns:p14="http://schemas.microsoft.com/office/powerpoint/2010/main" val="39417678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91348" y="1139418"/>
            <a:ext cx="6824918" cy="4885953"/>
          </a:xfrm>
          <a:prstGeom prst="rect">
            <a:avLst/>
          </a:prstGeom>
        </p:spPr>
        <p:txBody>
          <a:bodyPr vert="horz" wrap="square" lIns="0" tIns="12700" rIns="0" bIns="0" rtlCol="0">
            <a:spAutoFit/>
          </a:bodyPr>
          <a:lstStyle/>
          <a:p>
            <a:pPr marR="0" lvl="0" algn="l" defTabSz="914400" rtl="0" eaLnBrk="1" fontAlgn="auto" latinLnBrk="0" hangingPunct="1">
              <a:lnSpc>
                <a:spcPts val="2000"/>
              </a:lnSpc>
              <a:spcBef>
                <a:spcPts val="600"/>
              </a:spcBef>
              <a:buClrTx/>
              <a:buSzTx/>
              <a:defRPr/>
            </a:pPr>
            <a:r>
              <a:rPr kumimoji="0" b="0" i="0" u="none" strike="noStrike" kern="1200" cap="none" spc="-15" normalizeH="0" baseline="0" noProof="0" dirty="0">
                <a:ln>
                  <a:noFill/>
                </a:ln>
                <a:solidFill>
                  <a:prstClr val="black"/>
                </a:solidFill>
                <a:effectLst/>
                <a:uLnTx/>
                <a:uFillTx/>
                <a:cs typeface="Calibri"/>
              </a:rPr>
              <a:t>What</a:t>
            </a:r>
            <a:endParaRPr kumimoji="0" b="0" i="0" u="none" strike="noStrike" kern="1200" cap="none" spc="0" normalizeH="0" baseline="0" noProof="0" dirty="0">
              <a:ln>
                <a:noFill/>
              </a:ln>
              <a:solidFill>
                <a:prstClr val="black"/>
              </a:solidFill>
              <a:effectLst/>
              <a:uLnTx/>
              <a:uFillTx/>
              <a:cs typeface="Calibri"/>
            </a:endParaRPr>
          </a:p>
          <a:p>
            <a:pPr marL="342900" marR="5080" lvl="1" indent="-342900" algn="l" defTabSz="914400" rtl="0" eaLnBrk="1" fontAlgn="auto" latinLnBrk="0" hangingPunct="1">
              <a:lnSpc>
                <a:spcPts val="2000"/>
              </a:lnSpc>
              <a:spcBef>
                <a:spcPts val="600"/>
              </a:spcBef>
              <a:spcAft>
                <a:spcPts val="600"/>
              </a:spcAft>
              <a:buClrTx/>
              <a:buSzTx/>
              <a:buFont typeface="Arial" panose="020B0604020202020204" pitchFamily="34" charset="0"/>
              <a:buChar char="•"/>
              <a:tabLst>
                <a:tab pos="570230" algn="l"/>
                <a:tab pos="570865" algn="l"/>
              </a:tabLst>
              <a:defRPr/>
            </a:pPr>
            <a:r>
              <a:rPr kumimoji="0" b="0" i="0" u="none" strike="noStrike" kern="1200" cap="none" spc="-10" normalizeH="0" baseline="0" noProof="0" dirty="0">
                <a:ln>
                  <a:noFill/>
                </a:ln>
                <a:solidFill>
                  <a:prstClr val="black"/>
                </a:solidFill>
                <a:effectLst/>
                <a:uLnTx/>
                <a:uFillTx/>
                <a:cs typeface="Calibri"/>
              </a:rPr>
              <a:t>What </a:t>
            </a:r>
            <a:r>
              <a:rPr kumimoji="0" b="0" i="0" u="none" strike="noStrike" kern="1200" cap="none" spc="0" normalizeH="0" baseline="0" noProof="0" dirty="0">
                <a:ln>
                  <a:noFill/>
                </a:ln>
                <a:solidFill>
                  <a:prstClr val="black"/>
                </a:solidFill>
                <a:effectLst/>
                <a:uLnTx/>
                <a:uFillTx/>
                <a:cs typeface="Calibri"/>
              </a:rPr>
              <a:t>is the </a:t>
            </a:r>
            <a:r>
              <a:rPr kumimoji="0" b="0" i="0" u="none" strike="noStrike" kern="1200" cap="none" spc="-10" normalizeH="0" baseline="0" noProof="0" dirty="0">
                <a:ln>
                  <a:noFill/>
                </a:ln>
                <a:solidFill>
                  <a:prstClr val="black"/>
                </a:solidFill>
                <a:effectLst/>
                <a:uLnTx/>
                <a:uFillTx/>
                <a:cs typeface="Calibri"/>
              </a:rPr>
              <a:t>desired product/service </a:t>
            </a:r>
            <a:r>
              <a:rPr kumimoji="0" b="0" i="0" u="none" strike="noStrike" kern="1200" cap="none" spc="-5" normalizeH="0" baseline="0" noProof="0" dirty="0">
                <a:ln>
                  <a:noFill/>
                </a:ln>
                <a:solidFill>
                  <a:prstClr val="black"/>
                </a:solidFill>
                <a:effectLst/>
                <a:uLnTx/>
                <a:uFillTx/>
                <a:cs typeface="Calibri"/>
              </a:rPr>
              <a:t>or </a:t>
            </a:r>
            <a:r>
              <a:rPr kumimoji="0" b="0" i="0" u="none" strike="noStrike" kern="1200" cap="none" spc="0" normalizeH="0" baseline="0" noProof="0" dirty="0">
                <a:ln>
                  <a:noFill/>
                </a:ln>
                <a:solidFill>
                  <a:prstClr val="black"/>
                </a:solidFill>
                <a:effectLst/>
                <a:uLnTx/>
                <a:uFillTx/>
                <a:cs typeface="Calibri"/>
              </a:rPr>
              <a:t>the </a:t>
            </a:r>
            <a:r>
              <a:rPr kumimoji="0" b="0" i="0" u="none" strike="noStrike" kern="1200" cap="none" spc="-15" normalizeH="0" baseline="0" noProof="0" dirty="0" smtClean="0">
                <a:ln>
                  <a:noFill/>
                </a:ln>
                <a:solidFill>
                  <a:prstClr val="black"/>
                </a:solidFill>
                <a:effectLst/>
                <a:uLnTx/>
                <a:uFillTx/>
                <a:cs typeface="Calibri"/>
              </a:rPr>
              <a:t>expected</a:t>
            </a:r>
            <a:r>
              <a:rPr kumimoji="0" lang="en-US" b="0" i="0" u="none" strike="noStrike" kern="1200" cap="none" spc="-15" normalizeH="0" baseline="0" noProof="0" dirty="0" smtClean="0">
                <a:ln>
                  <a:noFill/>
                </a:ln>
                <a:solidFill>
                  <a:prstClr val="black"/>
                </a:solidFill>
                <a:effectLst/>
                <a:uLnTx/>
                <a:uFillTx/>
                <a:cs typeface="Calibri"/>
              </a:rPr>
              <a:t> </a:t>
            </a:r>
            <a:r>
              <a:rPr kumimoji="0" b="0" i="0" u="none" strike="noStrike" kern="1200" cap="none" spc="-10" normalizeH="0" baseline="0" noProof="0" dirty="0" smtClean="0">
                <a:ln>
                  <a:noFill/>
                </a:ln>
                <a:solidFill>
                  <a:prstClr val="black"/>
                </a:solidFill>
                <a:effectLst/>
                <a:uLnTx/>
                <a:uFillTx/>
                <a:cs typeface="Calibri"/>
              </a:rPr>
              <a:t>outcome</a:t>
            </a:r>
            <a:r>
              <a:rPr kumimoji="0" b="0" i="0" u="none" strike="noStrike" kern="1200" cap="none" spc="-10" normalizeH="0" baseline="0" noProof="0" dirty="0">
                <a:ln>
                  <a:noFill/>
                </a:ln>
                <a:solidFill>
                  <a:prstClr val="black"/>
                </a:solidFill>
                <a:effectLst/>
                <a:uLnTx/>
                <a:uFillTx/>
                <a:cs typeface="Calibri"/>
              </a:rPr>
              <a:t>?</a:t>
            </a:r>
            <a:endParaRPr kumimoji="0" b="0" i="0" u="none" strike="noStrike" kern="1200" cap="none" spc="0" normalizeH="0" baseline="0" noProof="0" dirty="0">
              <a:ln>
                <a:noFill/>
              </a:ln>
              <a:solidFill>
                <a:prstClr val="black"/>
              </a:solidFill>
              <a:effectLst/>
              <a:uLnTx/>
              <a:uFillTx/>
              <a:cs typeface="Calibri"/>
            </a:endParaRPr>
          </a:p>
          <a:p>
            <a:pPr marL="342900" marR="0" lvl="1" indent="-342900" algn="l" defTabSz="914400" rtl="0" eaLnBrk="1" fontAlgn="auto" latinLnBrk="0" hangingPunct="1">
              <a:lnSpc>
                <a:spcPts val="2000"/>
              </a:lnSpc>
              <a:spcBef>
                <a:spcPts val="600"/>
              </a:spcBef>
              <a:spcAft>
                <a:spcPts val="600"/>
              </a:spcAft>
              <a:buClrTx/>
              <a:buSzTx/>
              <a:buFont typeface="Arial" panose="020B0604020202020204" pitchFamily="34" charset="0"/>
              <a:buChar char="•"/>
              <a:tabLst>
                <a:tab pos="569595" algn="l"/>
                <a:tab pos="570230" algn="l"/>
              </a:tabLst>
              <a:defRPr/>
            </a:pPr>
            <a:r>
              <a:rPr kumimoji="0" b="0" i="0" u="none" strike="noStrike" kern="1200" cap="none" spc="-10" normalizeH="0" baseline="0" noProof="0" dirty="0">
                <a:ln>
                  <a:noFill/>
                </a:ln>
                <a:solidFill>
                  <a:prstClr val="black"/>
                </a:solidFill>
                <a:effectLst/>
                <a:uLnTx/>
                <a:uFillTx/>
                <a:cs typeface="Calibri"/>
              </a:rPr>
              <a:t>What constitutes</a:t>
            </a:r>
            <a:r>
              <a:rPr kumimoji="0" b="0" i="0" u="none" strike="noStrike" kern="1200" cap="none" spc="-20" normalizeH="0" baseline="0" noProof="0" dirty="0">
                <a:ln>
                  <a:noFill/>
                </a:ln>
                <a:solidFill>
                  <a:prstClr val="black"/>
                </a:solidFill>
                <a:effectLst/>
                <a:uLnTx/>
                <a:uFillTx/>
                <a:cs typeface="Calibri"/>
              </a:rPr>
              <a:t> </a:t>
            </a:r>
            <a:r>
              <a:rPr kumimoji="0" b="0" i="0" u="none" strike="noStrike" kern="1200" cap="none" spc="-15" normalizeH="0" baseline="0" noProof="0" dirty="0" smtClean="0">
                <a:ln>
                  <a:noFill/>
                </a:ln>
                <a:solidFill>
                  <a:prstClr val="black"/>
                </a:solidFill>
                <a:effectLst/>
                <a:uLnTx/>
                <a:uFillTx/>
                <a:cs typeface="Calibri"/>
              </a:rPr>
              <a:t>acceptance?</a:t>
            </a:r>
            <a:endParaRPr kumimoji="0" b="0" i="0" u="none" strike="noStrike" kern="1200" cap="none" spc="0" normalizeH="0" baseline="0" noProof="0" dirty="0">
              <a:ln>
                <a:noFill/>
              </a:ln>
              <a:solidFill>
                <a:prstClr val="black"/>
              </a:solidFill>
              <a:effectLst/>
              <a:uLnTx/>
              <a:uFillTx/>
              <a:cs typeface="Calibri"/>
            </a:endParaRPr>
          </a:p>
          <a:p>
            <a:pPr marR="0" lvl="0" algn="l" defTabSz="914400" rtl="0" eaLnBrk="1" fontAlgn="auto" latinLnBrk="0" hangingPunct="1">
              <a:lnSpc>
                <a:spcPts val="2000"/>
              </a:lnSpc>
              <a:spcBef>
                <a:spcPts val="600"/>
              </a:spcBef>
              <a:buClrTx/>
              <a:buSzTx/>
              <a:defRPr/>
            </a:pPr>
            <a:r>
              <a:rPr kumimoji="0" b="0" i="0" u="none" strike="noStrike" kern="1200" cap="none" spc="-5" normalizeH="0" baseline="0" noProof="0" dirty="0">
                <a:ln>
                  <a:noFill/>
                </a:ln>
                <a:solidFill>
                  <a:prstClr val="black"/>
                </a:solidFill>
                <a:effectLst/>
                <a:uLnTx/>
                <a:uFillTx/>
                <a:cs typeface="Calibri"/>
              </a:rPr>
              <a:t>When</a:t>
            </a:r>
            <a:endParaRPr kumimoji="0" b="0" i="0" u="none" strike="noStrike" kern="1200" cap="none" spc="0" normalizeH="0" baseline="0" noProof="0" dirty="0">
              <a:ln>
                <a:noFill/>
              </a:ln>
              <a:solidFill>
                <a:prstClr val="black"/>
              </a:solidFill>
              <a:effectLst/>
              <a:uLnTx/>
              <a:uFillTx/>
              <a:cs typeface="Calibri"/>
            </a:endParaRPr>
          </a:p>
          <a:p>
            <a:pPr marL="342900" marR="0" lvl="1" indent="-342900" algn="l" defTabSz="914400" rtl="0" eaLnBrk="1" fontAlgn="auto" latinLnBrk="0" hangingPunct="1">
              <a:lnSpc>
                <a:spcPts val="2000"/>
              </a:lnSpc>
              <a:spcBef>
                <a:spcPts val="600"/>
              </a:spcBef>
              <a:spcAft>
                <a:spcPts val="600"/>
              </a:spcAft>
              <a:buClrTx/>
              <a:buSzTx/>
              <a:buFont typeface="Arial" panose="020B0604020202020204" pitchFamily="34" charset="0"/>
              <a:buChar char="•"/>
              <a:defRPr/>
            </a:pPr>
            <a:r>
              <a:rPr kumimoji="0" b="0" i="0" u="none" strike="noStrike" kern="1200" cap="none" spc="-10" normalizeH="0" baseline="0" noProof="0" dirty="0">
                <a:ln>
                  <a:noFill/>
                </a:ln>
                <a:solidFill>
                  <a:prstClr val="black"/>
                </a:solidFill>
                <a:effectLst/>
                <a:uLnTx/>
                <a:uFillTx/>
                <a:cs typeface="Calibri"/>
              </a:rPr>
              <a:t>How </a:t>
            </a:r>
            <a:r>
              <a:rPr kumimoji="0" b="0" i="0" u="none" strike="noStrike" kern="1200" cap="none" spc="-5" normalizeH="0" baseline="0" noProof="0" dirty="0">
                <a:ln>
                  <a:noFill/>
                </a:ln>
                <a:solidFill>
                  <a:prstClr val="black"/>
                </a:solidFill>
                <a:effectLst/>
                <a:uLnTx/>
                <a:uFillTx/>
                <a:cs typeface="Calibri"/>
              </a:rPr>
              <a:t>soon </a:t>
            </a:r>
            <a:r>
              <a:rPr kumimoji="0" b="0" i="0" u="none" strike="noStrike" kern="1200" cap="none" spc="-10" normalizeH="0" baseline="0" noProof="0" dirty="0">
                <a:ln>
                  <a:noFill/>
                </a:ln>
                <a:solidFill>
                  <a:prstClr val="black"/>
                </a:solidFill>
                <a:effectLst/>
                <a:uLnTx/>
                <a:uFillTx/>
                <a:cs typeface="Calibri"/>
              </a:rPr>
              <a:t>must </a:t>
            </a:r>
            <a:r>
              <a:rPr kumimoji="0" b="0" i="0" u="none" strike="noStrike" kern="1200" cap="none" spc="0" normalizeH="0" baseline="0" noProof="0" dirty="0">
                <a:ln>
                  <a:noFill/>
                </a:ln>
                <a:solidFill>
                  <a:prstClr val="black"/>
                </a:solidFill>
                <a:effectLst/>
                <a:uLnTx/>
                <a:uFillTx/>
                <a:cs typeface="Calibri"/>
              </a:rPr>
              <a:t>it </a:t>
            </a:r>
            <a:r>
              <a:rPr kumimoji="0" b="0" i="0" u="none" strike="noStrike" kern="1200" cap="none" spc="-5" normalizeH="0" baseline="0" noProof="0" dirty="0">
                <a:ln>
                  <a:noFill/>
                </a:ln>
                <a:solidFill>
                  <a:prstClr val="black"/>
                </a:solidFill>
                <a:effectLst/>
                <a:uLnTx/>
                <a:uFillTx/>
                <a:cs typeface="Calibri"/>
              </a:rPr>
              <a:t>be</a:t>
            </a:r>
            <a:r>
              <a:rPr kumimoji="0" b="0" i="0" u="none" strike="noStrike" kern="1200" cap="none" spc="-30" normalizeH="0" baseline="0" noProof="0" dirty="0">
                <a:ln>
                  <a:noFill/>
                </a:ln>
                <a:solidFill>
                  <a:prstClr val="black"/>
                </a:solidFill>
                <a:effectLst/>
                <a:uLnTx/>
                <a:uFillTx/>
                <a:cs typeface="Calibri"/>
              </a:rPr>
              <a:t> </a:t>
            </a:r>
            <a:r>
              <a:rPr kumimoji="0" b="0" i="0" u="none" strike="noStrike" kern="1200" cap="none" spc="-10" normalizeH="0" baseline="0" noProof="0" dirty="0">
                <a:ln>
                  <a:noFill/>
                </a:ln>
                <a:solidFill>
                  <a:prstClr val="black"/>
                </a:solidFill>
                <a:effectLst/>
                <a:uLnTx/>
                <a:uFillTx/>
                <a:cs typeface="Calibri"/>
              </a:rPr>
              <a:t>complete?</a:t>
            </a:r>
            <a:endParaRPr kumimoji="0" b="0" i="0" u="none" strike="noStrike" kern="1200" cap="none" spc="0" normalizeH="0" baseline="0" noProof="0" dirty="0">
              <a:ln>
                <a:noFill/>
              </a:ln>
              <a:solidFill>
                <a:prstClr val="black"/>
              </a:solidFill>
              <a:effectLst/>
              <a:uLnTx/>
              <a:uFillTx/>
              <a:cs typeface="Calibri"/>
            </a:endParaRPr>
          </a:p>
          <a:p>
            <a:pPr marL="342900" marR="0" lvl="1" indent="-342900" algn="l" defTabSz="914400" rtl="0" eaLnBrk="1" fontAlgn="auto" latinLnBrk="0" hangingPunct="1">
              <a:lnSpc>
                <a:spcPts val="2000"/>
              </a:lnSpc>
              <a:spcBef>
                <a:spcPts val="600"/>
              </a:spcBef>
              <a:spcAft>
                <a:spcPts val="600"/>
              </a:spcAft>
              <a:buClrTx/>
              <a:buSzTx/>
              <a:buFont typeface="Arial" panose="020B0604020202020204" pitchFamily="34" charset="0"/>
              <a:buChar char="•"/>
              <a:defRPr/>
            </a:pPr>
            <a:r>
              <a:rPr kumimoji="0" b="0" i="0" u="none" strike="noStrike" kern="1200" cap="none" spc="-10" normalizeH="0" baseline="0" noProof="0" dirty="0">
                <a:ln>
                  <a:noFill/>
                </a:ln>
                <a:solidFill>
                  <a:prstClr val="black"/>
                </a:solidFill>
                <a:effectLst/>
                <a:uLnTx/>
                <a:uFillTx/>
                <a:cs typeface="Calibri"/>
              </a:rPr>
              <a:t>Milestones</a:t>
            </a:r>
            <a:r>
              <a:rPr kumimoji="0" b="0" i="0" u="none" strike="noStrike" kern="1200" cap="none" spc="-10" normalizeH="0" baseline="0" noProof="0" dirty="0" smtClean="0">
                <a:ln>
                  <a:noFill/>
                </a:ln>
                <a:solidFill>
                  <a:prstClr val="black"/>
                </a:solidFill>
                <a:effectLst/>
                <a:uLnTx/>
                <a:uFillTx/>
                <a:cs typeface="Calibri"/>
              </a:rPr>
              <a:t>?</a:t>
            </a:r>
            <a:endParaRPr kumimoji="0" lang="en-US" b="0" i="0" u="none" strike="noStrike" kern="1200" cap="none" spc="-10" normalizeH="0" baseline="0" noProof="0" dirty="0" smtClean="0">
              <a:ln>
                <a:noFill/>
              </a:ln>
              <a:solidFill>
                <a:prstClr val="black"/>
              </a:solidFill>
              <a:effectLst/>
              <a:uLnTx/>
              <a:uFillTx/>
              <a:cs typeface="Calibri"/>
            </a:endParaRPr>
          </a:p>
          <a:p>
            <a:pPr lvl="0" defTabSz="914400">
              <a:lnSpc>
                <a:spcPts val="2000"/>
              </a:lnSpc>
              <a:spcBef>
                <a:spcPts val="600"/>
              </a:spcBef>
              <a:defRPr/>
            </a:pPr>
            <a:r>
              <a:rPr lang="en-US" spc="-10" dirty="0">
                <a:solidFill>
                  <a:prstClr val="black"/>
                </a:solidFill>
                <a:cs typeface="Calibri"/>
              </a:rPr>
              <a:t>Where</a:t>
            </a:r>
            <a:endParaRPr lang="en-US" dirty="0">
              <a:solidFill>
                <a:prstClr val="black"/>
              </a:solidFill>
              <a:cs typeface="Calibri"/>
            </a:endParaRPr>
          </a:p>
          <a:p>
            <a:pPr marL="342900" lvl="1" indent="-342900" defTabSz="914400">
              <a:lnSpc>
                <a:spcPts val="2000"/>
              </a:lnSpc>
              <a:spcBef>
                <a:spcPts val="600"/>
              </a:spcBef>
              <a:spcAft>
                <a:spcPts val="600"/>
              </a:spcAft>
              <a:buFont typeface="Arial" panose="020B0604020202020204" pitchFamily="34" charset="0"/>
              <a:buChar char="•"/>
              <a:defRPr/>
            </a:pPr>
            <a:r>
              <a:rPr lang="en-US" spc="-10" dirty="0">
                <a:solidFill>
                  <a:prstClr val="black"/>
                </a:solidFill>
                <a:cs typeface="Calibri"/>
              </a:rPr>
              <a:t>Where </a:t>
            </a:r>
            <a:r>
              <a:rPr lang="en-US" dirty="0">
                <a:solidFill>
                  <a:prstClr val="black"/>
                </a:solidFill>
                <a:cs typeface="Calibri"/>
              </a:rPr>
              <a:t>is the </a:t>
            </a:r>
            <a:r>
              <a:rPr lang="en-US" spc="-10" dirty="0">
                <a:solidFill>
                  <a:prstClr val="black"/>
                </a:solidFill>
                <a:cs typeface="Calibri"/>
              </a:rPr>
              <a:t>installation </a:t>
            </a:r>
            <a:r>
              <a:rPr lang="en-US" spc="-5" dirty="0">
                <a:solidFill>
                  <a:prstClr val="black"/>
                </a:solidFill>
                <a:cs typeface="Calibri"/>
              </a:rPr>
              <a:t>or</a:t>
            </a:r>
            <a:r>
              <a:rPr lang="en-US" spc="-25" dirty="0">
                <a:solidFill>
                  <a:prstClr val="black"/>
                </a:solidFill>
                <a:cs typeface="Calibri"/>
              </a:rPr>
              <a:t> </a:t>
            </a:r>
            <a:r>
              <a:rPr lang="en-US" spc="-5" dirty="0">
                <a:solidFill>
                  <a:prstClr val="black"/>
                </a:solidFill>
                <a:cs typeface="Calibri"/>
              </a:rPr>
              <a:t>service?</a:t>
            </a:r>
            <a:endParaRPr lang="en-US" dirty="0">
              <a:solidFill>
                <a:prstClr val="black"/>
              </a:solidFill>
              <a:cs typeface="Calibri"/>
            </a:endParaRPr>
          </a:p>
          <a:p>
            <a:pPr marL="342900" lvl="1" indent="-342900" defTabSz="914400">
              <a:lnSpc>
                <a:spcPts val="2000"/>
              </a:lnSpc>
              <a:spcBef>
                <a:spcPts val="600"/>
              </a:spcBef>
              <a:spcAft>
                <a:spcPts val="600"/>
              </a:spcAft>
              <a:buFont typeface="Arial" panose="020B0604020202020204" pitchFamily="34" charset="0"/>
              <a:buChar char="•"/>
              <a:defRPr/>
            </a:pPr>
            <a:r>
              <a:rPr lang="en-US" spc="-10" dirty="0">
                <a:solidFill>
                  <a:prstClr val="black"/>
                </a:solidFill>
                <a:cs typeface="Calibri"/>
              </a:rPr>
              <a:t>What facilities </a:t>
            </a:r>
            <a:r>
              <a:rPr lang="en-US" spc="-15" dirty="0">
                <a:solidFill>
                  <a:prstClr val="black"/>
                </a:solidFill>
                <a:cs typeface="Calibri"/>
              </a:rPr>
              <a:t>are </a:t>
            </a:r>
            <a:r>
              <a:rPr lang="en-US" spc="-10" dirty="0">
                <a:solidFill>
                  <a:prstClr val="black"/>
                </a:solidFill>
                <a:cs typeface="Calibri"/>
              </a:rPr>
              <a:t>available </a:t>
            </a:r>
            <a:r>
              <a:rPr lang="en-US" spc="-15" dirty="0">
                <a:solidFill>
                  <a:prstClr val="black"/>
                </a:solidFill>
                <a:cs typeface="Calibri"/>
              </a:rPr>
              <a:t>to </a:t>
            </a:r>
            <a:r>
              <a:rPr lang="en-US" dirty="0">
                <a:solidFill>
                  <a:prstClr val="black"/>
                </a:solidFill>
                <a:cs typeface="Calibri"/>
              </a:rPr>
              <a:t>the </a:t>
            </a:r>
            <a:r>
              <a:rPr lang="en-US" spc="-5" dirty="0" smtClean="0">
                <a:solidFill>
                  <a:prstClr val="black"/>
                </a:solidFill>
                <a:cs typeface="Calibri"/>
              </a:rPr>
              <a:t>bidder?</a:t>
            </a:r>
            <a:endParaRPr lang="en-US" dirty="0">
              <a:solidFill>
                <a:prstClr val="black"/>
              </a:solidFill>
              <a:cs typeface="Calibri"/>
            </a:endParaRPr>
          </a:p>
          <a:p>
            <a:pPr lvl="0" defTabSz="914400">
              <a:lnSpc>
                <a:spcPts val="2000"/>
              </a:lnSpc>
              <a:spcBef>
                <a:spcPts val="600"/>
              </a:spcBef>
              <a:defRPr/>
            </a:pPr>
            <a:r>
              <a:rPr lang="en-US" spc="-5" dirty="0">
                <a:solidFill>
                  <a:prstClr val="black"/>
                </a:solidFill>
                <a:cs typeface="Calibri"/>
              </a:rPr>
              <a:t>How</a:t>
            </a:r>
            <a:endParaRPr lang="en-US" dirty="0">
              <a:solidFill>
                <a:prstClr val="black"/>
              </a:solidFill>
              <a:cs typeface="Calibri"/>
            </a:endParaRPr>
          </a:p>
          <a:p>
            <a:pPr marL="342900" lvl="1" indent="-342900" defTabSz="914400">
              <a:lnSpc>
                <a:spcPts val="2000"/>
              </a:lnSpc>
              <a:spcBef>
                <a:spcPts val="600"/>
              </a:spcBef>
              <a:spcAft>
                <a:spcPts val="600"/>
              </a:spcAft>
              <a:buFont typeface="Arial" panose="020B0604020202020204" pitchFamily="34" charset="0"/>
              <a:buChar char="•"/>
              <a:defRPr/>
            </a:pPr>
            <a:r>
              <a:rPr lang="en-US" spc="-10" dirty="0">
                <a:solidFill>
                  <a:prstClr val="black"/>
                </a:solidFill>
                <a:cs typeface="Calibri"/>
              </a:rPr>
              <a:t>What </a:t>
            </a:r>
            <a:r>
              <a:rPr lang="en-US" spc="-15" dirty="0">
                <a:solidFill>
                  <a:prstClr val="black"/>
                </a:solidFill>
                <a:cs typeface="Calibri"/>
              </a:rPr>
              <a:t>are </a:t>
            </a:r>
            <a:r>
              <a:rPr lang="en-US" dirty="0">
                <a:solidFill>
                  <a:prstClr val="black"/>
                </a:solidFill>
                <a:cs typeface="Calibri"/>
              </a:rPr>
              <a:t>the </a:t>
            </a:r>
            <a:r>
              <a:rPr lang="en-US" spc="-15" dirty="0">
                <a:solidFill>
                  <a:prstClr val="black"/>
                </a:solidFill>
                <a:cs typeface="Calibri"/>
              </a:rPr>
              <a:t>warranties </a:t>
            </a:r>
            <a:r>
              <a:rPr lang="en-US" spc="-5" dirty="0">
                <a:solidFill>
                  <a:prstClr val="black"/>
                </a:solidFill>
                <a:cs typeface="Calibri"/>
              </a:rPr>
              <a:t>(if</a:t>
            </a:r>
            <a:r>
              <a:rPr lang="en-US" spc="10" dirty="0">
                <a:solidFill>
                  <a:prstClr val="black"/>
                </a:solidFill>
                <a:cs typeface="Calibri"/>
              </a:rPr>
              <a:t> </a:t>
            </a:r>
            <a:r>
              <a:rPr lang="en-US" spc="-15" dirty="0">
                <a:solidFill>
                  <a:prstClr val="black"/>
                </a:solidFill>
                <a:cs typeface="Calibri"/>
              </a:rPr>
              <a:t>any)?</a:t>
            </a:r>
            <a:endParaRPr lang="en-US" dirty="0">
              <a:solidFill>
                <a:prstClr val="black"/>
              </a:solidFill>
              <a:cs typeface="Calibri"/>
            </a:endParaRPr>
          </a:p>
          <a:p>
            <a:pPr marL="342900" lvl="1" indent="-342900" defTabSz="914400">
              <a:lnSpc>
                <a:spcPts val="2000"/>
              </a:lnSpc>
              <a:spcBef>
                <a:spcPts val="600"/>
              </a:spcBef>
              <a:spcAft>
                <a:spcPts val="600"/>
              </a:spcAft>
              <a:buFont typeface="Arial" panose="020B0604020202020204" pitchFamily="34" charset="0"/>
              <a:buChar char="•"/>
              <a:defRPr/>
            </a:pPr>
            <a:r>
              <a:rPr lang="en-US" spc="-10" dirty="0">
                <a:solidFill>
                  <a:prstClr val="black"/>
                </a:solidFill>
                <a:cs typeface="Calibri"/>
              </a:rPr>
              <a:t>How </a:t>
            </a:r>
            <a:r>
              <a:rPr lang="en-US" dirty="0">
                <a:solidFill>
                  <a:prstClr val="black"/>
                </a:solidFill>
                <a:cs typeface="Calibri"/>
              </a:rPr>
              <a:t>will it </a:t>
            </a:r>
            <a:r>
              <a:rPr lang="en-US" spc="-5" dirty="0">
                <a:solidFill>
                  <a:prstClr val="black"/>
                </a:solidFill>
                <a:cs typeface="Calibri"/>
              </a:rPr>
              <a:t>be</a:t>
            </a:r>
            <a:r>
              <a:rPr lang="en-US" spc="-35" dirty="0">
                <a:solidFill>
                  <a:prstClr val="black"/>
                </a:solidFill>
                <a:cs typeface="Calibri"/>
              </a:rPr>
              <a:t> </a:t>
            </a:r>
            <a:r>
              <a:rPr lang="en-US" spc="-10" dirty="0">
                <a:solidFill>
                  <a:prstClr val="black"/>
                </a:solidFill>
                <a:cs typeface="Calibri"/>
              </a:rPr>
              <a:t>maintained?</a:t>
            </a:r>
            <a:endParaRPr lang="en-US" dirty="0">
              <a:solidFill>
                <a:prstClr val="black"/>
              </a:solidFill>
              <a:cs typeface="Calibri"/>
            </a:endParaRPr>
          </a:p>
          <a:p>
            <a:pPr marL="342900" lvl="1" indent="-342900" defTabSz="914400">
              <a:lnSpc>
                <a:spcPts val="2000"/>
              </a:lnSpc>
              <a:spcBef>
                <a:spcPts val="600"/>
              </a:spcBef>
              <a:spcAft>
                <a:spcPts val="600"/>
              </a:spcAft>
              <a:buFont typeface="Arial" panose="020B0604020202020204" pitchFamily="34" charset="0"/>
              <a:buChar char="•"/>
              <a:defRPr/>
            </a:pPr>
            <a:r>
              <a:rPr lang="en-US" spc="-10" dirty="0">
                <a:solidFill>
                  <a:prstClr val="black"/>
                </a:solidFill>
                <a:cs typeface="Calibri"/>
              </a:rPr>
              <a:t>How </a:t>
            </a:r>
            <a:r>
              <a:rPr lang="en-US" dirty="0">
                <a:solidFill>
                  <a:prstClr val="black"/>
                </a:solidFill>
                <a:cs typeface="Calibri"/>
              </a:rPr>
              <a:t>will it </a:t>
            </a:r>
            <a:r>
              <a:rPr lang="en-US" spc="-5" dirty="0">
                <a:solidFill>
                  <a:prstClr val="black"/>
                </a:solidFill>
                <a:cs typeface="Calibri"/>
              </a:rPr>
              <a:t>be paid</a:t>
            </a:r>
            <a:r>
              <a:rPr lang="en-US" spc="-35" dirty="0">
                <a:solidFill>
                  <a:prstClr val="black"/>
                </a:solidFill>
                <a:cs typeface="Calibri"/>
              </a:rPr>
              <a:t> </a:t>
            </a:r>
            <a:r>
              <a:rPr lang="en-US" spc="-15" dirty="0">
                <a:solidFill>
                  <a:prstClr val="black"/>
                </a:solidFill>
                <a:cs typeface="Calibri"/>
              </a:rPr>
              <a:t>for</a:t>
            </a:r>
            <a:r>
              <a:rPr lang="en-US" spc="-15" dirty="0" smtClean="0">
                <a:solidFill>
                  <a:prstClr val="black"/>
                </a:solidFill>
                <a:cs typeface="Calibri"/>
              </a:rPr>
              <a:t>?</a:t>
            </a:r>
            <a:endParaRPr lang="en-US" sz="2000" spc="-10" dirty="0">
              <a:solidFill>
                <a:prstClr val="black"/>
              </a:solidFill>
              <a:latin typeface="Calibri"/>
              <a:cs typeface="Calibri"/>
            </a:endParaRPr>
          </a:p>
        </p:txBody>
      </p:sp>
      <p:sp>
        <p:nvSpPr>
          <p:cNvPr id="4" name="object 4"/>
          <p:cNvSpPr txBox="1">
            <a:spLocks noGrp="1"/>
          </p:cNvSpPr>
          <p:nvPr>
            <p:ph type="title"/>
          </p:nvPr>
        </p:nvSpPr>
        <p:spPr>
          <a:xfrm>
            <a:off x="535940" y="253537"/>
            <a:ext cx="8608060" cy="505267"/>
          </a:xfrm>
          <a:prstGeom prst="rect">
            <a:avLst/>
          </a:prstGeom>
        </p:spPr>
        <p:txBody>
          <a:bodyPr vert="horz" wrap="square" lIns="0" tIns="12700" rIns="0" bIns="0" rtlCol="0">
            <a:spAutoFit/>
          </a:bodyPr>
          <a:lstStyle/>
          <a:p>
            <a:pPr marL="12700">
              <a:lnSpc>
                <a:spcPct val="100000"/>
              </a:lnSpc>
              <a:spcBef>
                <a:spcPts val="100"/>
              </a:spcBef>
            </a:pPr>
            <a:r>
              <a:rPr sz="3200" b="0" spc="-10" dirty="0">
                <a:latin typeface="+mn-lt"/>
                <a:cs typeface="Calibri Light"/>
              </a:rPr>
              <a:t>What </a:t>
            </a:r>
            <a:r>
              <a:rPr sz="3200" b="0" spc="-15" dirty="0">
                <a:latin typeface="+mn-lt"/>
                <a:cs typeface="Calibri Light"/>
              </a:rPr>
              <a:t>to </a:t>
            </a:r>
            <a:r>
              <a:rPr sz="3200" b="0" spc="-5" dirty="0" smtClean="0">
                <a:latin typeface="+mn-lt"/>
                <a:cs typeface="Calibri Light"/>
              </a:rPr>
              <a:t>Consider</a:t>
            </a:r>
            <a:endParaRPr sz="320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43</a:t>
            </a:fld>
            <a:endParaRPr lang="en-US" spc="-5" dirty="0">
              <a:solidFill>
                <a:srgbClr val="000000"/>
              </a:solidFill>
            </a:endParaRPr>
          </a:p>
        </p:txBody>
      </p:sp>
    </p:spTree>
    <p:extLst>
      <p:ext uri="{BB962C8B-B14F-4D97-AF65-F5344CB8AC3E}">
        <p14:creationId xmlns:p14="http://schemas.microsoft.com/office/powerpoint/2010/main" val="183541869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83771" y="1337807"/>
            <a:ext cx="7116646" cy="4552528"/>
          </a:xfrm>
          <a:prstGeom prst="rect">
            <a:avLst/>
          </a:prstGeom>
        </p:spPr>
        <p:txBody>
          <a:bodyPr vert="horz" wrap="square" lIns="0" tIns="12700" rIns="0" bIns="0" rtlCol="0">
            <a:spAutoFit/>
          </a:bodyPr>
          <a:lstStyle/>
          <a:p>
            <a:pPr marL="0" marR="0" lvl="1" algn="l" defTabSz="914400" rtl="0" eaLnBrk="1" fontAlgn="auto" latinLnBrk="0" hangingPunct="1">
              <a:spcBef>
                <a:spcPts val="600"/>
              </a:spcBef>
              <a:spcAft>
                <a:spcPts val="0"/>
              </a:spcAft>
              <a:buClrTx/>
              <a:buSzTx/>
              <a:defRPr/>
            </a:pP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Distribution/Recovery</a:t>
            </a:r>
          </a:p>
          <a:p>
            <a:pPr marL="346075" marR="0" lvl="1" indent="-346075" algn="l" defTabSz="914400" rtl="0" eaLnBrk="1" fontAlgn="auto" latinLnBrk="0" hangingPunct="1">
              <a:spcBef>
                <a:spcPts val="600"/>
              </a:spcBef>
              <a:spcAft>
                <a:spcPts val="0"/>
              </a:spcAft>
              <a:buClrTx/>
              <a:buSzTx/>
              <a:buFont typeface="Arial" panose="020B0604020202020204" pitchFamily="34" charset="0"/>
              <a:buChar char="•"/>
              <a:defRPr/>
            </a:pPr>
            <a:r>
              <a:rPr kumimoji="0" sz="2000" b="0" i="0" u="none" strike="noStrike" kern="1200" cap="none" spc="-10" normalizeH="0" baseline="0" noProof="0" dirty="0" smtClean="0">
                <a:ln>
                  <a:noFill/>
                </a:ln>
                <a:solidFill>
                  <a:prstClr val="black"/>
                </a:solidFill>
                <a:effectLst/>
                <a:uLnTx/>
                <a:uFillTx/>
                <a:latin typeface="Calibri"/>
                <a:ea typeface="+mn-ea"/>
                <a:cs typeface="Calibri"/>
              </a:rPr>
              <a:t>What </a:t>
            </a:r>
            <a:r>
              <a:rPr kumimoji="0" sz="2000" b="0" i="0" u="none" strike="noStrike" kern="1200" cap="none" spc="0" normalizeH="0" baseline="0" noProof="0" dirty="0">
                <a:ln>
                  <a:noFill/>
                </a:ln>
                <a:solidFill>
                  <a:prstClr val="black"/>
                </a:solidFill>
                <a:effectLst/>
                <a:uLnTx/>
                <a:uFillTx/>
                <a:latin typeface="Calibri"/>
                <a:ea typeface="+mn-ea"/>
                <a:cs typeface="Calibri"/>
              </a:rPr>
              <a:t>will </a:t>
            </a:r>
            <a:r>
              <a:rPr kumimoji="0" sz="2000" b="0" i="0" u="none" strike="noStrike" kern="1200" cap="none" spc="-5" normalizeH="0" baseline="0" noProof="0" dirty="0">
                <a:ln>
                  <a:noFill/>
                </a:ln>
                <a:solidFill>
                  <a:prstClr val="black"/>
                </a:solidFill>
                <a:effectLst/>
                <a:uLnTx/>
                <a:uFillTx/>
                <a:latin typeface="Calibri"/>
                <a:ea typeface="+mn-ea"/>
                <a:cs typeface="Calibri"/>
              </a:rPr>
              <a:t>happen </a:t>
            </a:r>
            <a:r>
              <a:rPr kumimoji="0" sz="2000" b="0" i="0" u="none" strike="noStrike" kern="1200" cap="none" spc="-15" normalizeH="0" baseline="0" noProof="0" dirty="0">
                <a:ln>
                  <a:noFill/>
                </a:ln>
                <a:solidFill>
                  <a:prstClr val="black"/>
                </a:solidFill>
                <a:effectLst/>
                <a:uLnTx/>
                <a:uFillTx/>
                <a:latin typeface="Calibri"/>
                <a:ea typeface="+mn-ea"/>
                <a:cs typeface="Calibri"/>
              </a:rPr>
              <a:t>at </a:t>
            </a:r>
            <a:r>
              <a:rPr kumimoji="0" sz="2000" b="0" i="0" u="none" strike="noStrike" kern="1200" cap="none" spc="0" normalizeH="0" baseline="0" noProof="0" dirty="0">
                <a:ln>
                  <a:noFill/>
                </a:ln>
                <a:solidFill>
                  <a:prstClr val="black"/>
                </a:solidFill>
                <a:effectLst/>
                <a:uLnTx/>
                <a:uFillTx/>
                <a:latin typeface="Calibri"/>
                <a:ea typeface="+mn-ea"/>
                <a:cs typeface="Calibri"/>
              </a:rPr>
              <a:t>the </a:t>
            </a:r>
            <a:r>
              <a:rPr kumimoji="0" sz="2000" b="0" i="0" u="none" strike="noStrike" kern="1200" cap="none" spc="-5" normalizeH="0" baseline="0" noProof="0" dirty="0">
                <a:ln>
                  <a:noFill/>
                </a:ln>
                <a:solidFill>
                  <a:prstClr val="black"/>
                </a:solidFill>
                <a:effectLst/>
                <a:uLnTx/>
                <a:uFillTx/>
                <a:latin typeface="Calibri"/>
                <a:ea typeface="+mn-ea"/>
                <a:cs typeface="Calibri"/>
              </a:rPr>
              <a:t>end of </a:t>
            </a:r>
            <a:r>
              <a:rPr kumimoji="0" sz="2000" b="0" i="0" u="none" strike="noStrike" kern="1200" cap="none" spc="0" normalizeH="0" baseline="0" noProof="0" dirty="0">
                <a:ln>
                  <a:noFill/>
                </a:ln>
                <a:solidFill>
                  <a:prstClr val="black"/>
                </a:solidFill>
                <a:effectLst/>
                <a:uLnTx/>
                <a:uFillTx/>
                <a:latin typeface="Calibri"/>
                <a:ea typeface="+mn-ea"/>
                <a:cs typeface="Calibri"/>
              </a:rPr>
              <a:t>the</a:t>
            </a:r>
            <a:r>
              <a:rPr kumimoji="0" sz="2000" b="0" i="0" u="none" strike="noStrike" kern="1200" cap="none" spc="-10" normalizeH="0" baseline="0" noProof="0" dirty="0">
                <a:ln>
                  <a:noFill/>
                </a:ln>
                <a:solidFill>
                  <a:prstClr val="black"/>
                </a:solidFill>
                <a:effectLst/>
                <a:uLnTx/>
                <a:uFillTx/>
                <a:latin typeface="Calibri"/>
                <a:ea typeface="+mn-ea"/>
                <a:cs typeface="Calibri"/>
              </a:rPr>
              <a:t> </a:t>
            </a:r>
            <a:r>
              <a:rPr kumimoji="0" sz="2000" b="0" i="0" u="none" strike="noStrike" kern="1200" cap="none" spc="-15" normalizeH="0" baseline="0" noProof="0" dirty="0">
                <a:ln>
                  <a:noFill/>
                </a:ln>
                <a:solidFill>
                  <a:prstClr val="black"/>
                </a:solidFill>
                <a:effectLst/>
                <a:uLnTx/>
                <a:uFillTx/>
                <a:latin typeface="Calibri"/>
                <a:ea typeface="+mn-ea"/>
                <a:cs typeface="Calibri"/>
              </a:rPr>
              <a:t>contract?</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106045" lvl="1" indent="-346075" algn="l" defTabSz="914400" rtl="0" eaLnBrk="1" fontAlgn="auto" latinLnBrk="0" hangingPunct="1">
              <a:spcBef>
                <a:spcPts val="600"/>
              </a:spcBef>
              <a:spcAft>
                <a:spcPts val="0"/>
              </a:spcAft>
              <a:buClrTx/>
              <a:buSzTx/>
              <a:buFont typeface="Arial" panose="020B0604020202020204" pitchFamily="34" charset="0"/>
              <a:buChar char="•"/>
              <a:defRPr/>
            </a:pPr>
            <a:r>
              <a:rPr kumimoji="0" sz="2000" b="0" i="0" u="none" strike="noStrike" kern="1200" cap="none" spc="0" normalizeH="0" baseline="0" noProof="0" dirty="0">
                <a:ln>
                  <a:noFill/>
                </a:ln>
                <a:solidFill>
                  <a:prstClr val="black"/>
                </a:solidFill>
                <a:effectLst/>
                <a:uLnTx/>
                <a:uFillTx/>
                <a:latin typeface="Calibri"/>
                <a:ea typeface="+mn-ea"/>
                <a:cs typeface="Calibri"/>
              </a:rPr>
              <a:t>Who is </a:t>
            </a:r>
            <a:r>
              <a:rPr kumimoji="0" sz="2000" b="0" i="0" u="none" strike="noStrike" kern="1200" cap="none" spc="-10" normalizeH="0" baseline="0" noProof="0" dirty="0">
                <a:ln>
                  <a:noFill/>
                </a:ln>
                <a:solidFill>
                  <a:prstClr val="black"/>
                </a:solidFill>
                <a:effectLst/>
                <a:uLnTx/>
                <a:uFillTx/>
                <a:latin typeface="Calibri"/>
                <a:ea typeface="+mn-ea"/>
                <a:cs typeface="Calibri"/>
              </a:rPr>
              <a:t>responsible </a:t>
            </a:r>
            <a:r>
              <a:rPr kumimoji="0" sz="2000" b="0" i="0" u="none" strike="noStrike" kern="1200" cap="none" spc="-20" normalizeH="0" baseline="0" noProof="0" dirty="0">
                <a:ln>
                  <a:noFill/>
                </a:ln>
                <a:solidFill>
                  <a:prstClr val="black"/>
                </a:solidFill>
                <a:effectLst/>
                <a:uLnTx/>
                <a:uFillTx/>
                <a:latin typeface="Calibri"/>
                <a:ea typeface="+mn-ea"/>
                <a:cs typeface="Calibri"/>
              </a:rPr>
              <a:t>for </a:t>
            </a:r>
            <a:r>
              <a:rPr kumimoji="0" sz="2000" b="0" i="0" u="none" strike="noStrike" kern="1200" cap="none" spc="-5" normalizeH="0" baseline="0" noProof="0" dirty="0">
                <a:ln>
                  <a:noFill/>
                </a:ln>
                <a:solidFill>
                  <a:prstClr val="black"/>
                </a:solidFill>
                <a:effectLst/>
                <a:uLnTx/>
                <a:uFillTx/>
                <a:latin typeface="Calibri"/>
                <a:ea typeface="+mn-ea"/>
                <a:cs typeface="Calibri"/>
              </a:rPr>
              <a:t>moving </a:t>
            </a:r>
            <a:r>
              <a:rPr kumimoji="0" sz="2000" b="0" i="0" u="none" strike="noStrike" kern="1200" cap="none" spc="-10" normalizeH="0" baseline="0" noProof="0" dirty="0">
                <a:ln>
                  <a:noFill/>
                </a:ln>
                <a:solidFill>
                  <a:prstClr val="black"/>
                </a:solidFill>
                <a:effectLst/>
                <a:uLnTx/>
                <a:uFillTx/>
                <a:latin typeface="Calibri"/>
                <a:ea typeface="+mn-ea"/>
                <a:cs typeface="Calibri"/>
              </a:rPr>
              <a:t>equipment </a:t>
            </a:r>
            <a:r>
              <a:rPr kumimoji="0" sz="2000" b="0" i="0" u="none" strike="noStrike" kern="1200" cap="none" spc="-15" normalizeH="0" baseline="0" noProof="0" dirty="0">
                <a:ln>
                  <a:noFill/>
                </a:ln>
                <a:solidFill>
                  <a:prstClr val="black"/>
                </a:solidFill>
                <a:effectLst/>
                <a:uLnTx/>
                <a:uFillTx/>
                <a:latin typeface="Calibri"/>
                <a:ea typeface="+mn-ea"/>
                <a:cs typeface="Calibri"/>
              </a:rPr>
              <a:t>at </a:t>
            </a:r>
            <a:r>
              <a:rPr kumimoji="0" sz="2000" b="0" i="0" u="none" strike="noStrike" kern="1200" cap="none" spc="0" normalizeH="0" baseline="0" noProof="0" dirty="0">
                <a:ln>
                  <a:noFill/>
                </a:ln>
                <a:solidFill>
                  <a:prstClr val="black"/>
                </a:solidFill>
                <a:effectLst/>
                <a:uLnTx/>
                <a:uFillTx/>
                <a:latin typeface="Calibri"/>
                <a:ea typeface="+mn-ea"/>
                <a:cs typeface="Calibri"/>
              </a:rPr>
              <a:t>the </a:t>
            </a:r>
            <a:r>
              <a:rPr kumimoji="0" sz="2000" b="0" i="0" u="none" strike="noStrike" kern="1200" cap="none" spc="-5" normalizeH="0" baseline="0" noProof="0" dirty="0">
                <a:ln>
                  <a:noFill/>
                </a:ln>
                <a:solidFill>
                  <a:prstClr val="black"/>
                </a:solidFill>
                <a:effectLst/>
                <a:uLnTx/>
                <a:uFillTx/>
                <a:latin typeface="Calibri"/>
                <a:ea typeface="+mn-ea"/>
                <a:cs typeface="Calibri"/>
              </a:rPr>
              <a:t>end of </a:t>
            </a:r>
            <a:r>
              <a:rPr kumimoji="0" sz="2000" b="0" i="0" u="none" strike="noStrike" kern="1200" cap="none" spc="0" normalizeH="0" baseline="0" noProof="0" dirty="0" smtClean="0">
                <a:ln>
                  <a:noFill/>
                </a:ln>
                <a:solidFill>
                  <a:prstClr val="black"/>
                </a:solidFill>
                <a:effectLst/>
                <a:uLnTx/>
                <a:uFillTx/>
                <a:latin typeface="Calibri"/>
                <a:ea typeface="+mn-ea"/>
                <a:cs typeface="Calibri"/>
              </a:rPr>
              <a:t>a</a:t>
            </a:r>
            <a:r>
              <a:rPr kumimoji="0" lang="en-US" sz="2000" b="0" i="0" u="none" strike="noStrike" kern="1200" cap="none" spc="0"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lease</a:t>
            </a:r>
            <a:r>
              <a:rPr kumimoji="0" sz="2000" b="0" i="0" u="none" strike="noStrike" kern="1200" cap="none" spc="-5" normalizeH="0" baseline="0" noProof="0" dirty="0">
                <a:ln>
                  <a:noFill/>
                </a:ln>
                <a:solidFill>
                  <a:prstClr val="black"/>
                </a:solidFill>
                <a:effectLst/>
                <a:uLnTx/>
                <a:uFillTx/>
                <a:latin typeface="Calibri"/>
                <a:ea typeface="+mn-ea"/>
                <a:cs typeface="Calibri"/>
              </a:rPr>
              <a:t>?</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335915" lvl="1" indent="-346075" algn="l" defTabSz="914400" rtl="0" eaLnBrk="1" fontAlgn="auto" latinLnBrk="0" hangingPunct="1">
              <a:spcBef>
                <a:spcPts val="600"/>
              </a:spcBef>
              <a:spcAft>
                <a:spcPts val="0"/>
              </a:spcAft>
              <a:buClrTx/>
              <a:buSzTx/>
              <a:buFont typeface="Arial" panose="020B0604020202020204" pitchFamily="34" charset="0"/>
              <a:buChar char="•"/>
              <a:defRPr/>
            </a:pPr>
            <a:r>
              <a:rPr kumimoji="0" sz="2000" b="0" i="0" u="none" strike="noStrike" kern="1200" cap="none" spc="-15" normalizeH="0" baseline="0" noProof="0" dirty="0">
                <a:ln>
                  <a:noFill/>
                </a:ln>
                <a:solidFill>
                  <a:prstClr val="black"/>
                </a:solidFill>
                <a:effectLst/>
                <a:uLnTx/>
                <a:uFillTx/>
                <a:latin typeface="Calibri"/>
                <a:ea typeface="+mn-ea"/>
                <a:cs typeface="Calibri"/>
              </a:rPr>
              <a:t>Are </a:t>
            </a:r>
            <a:r>
              <a:rPr kumimoji="0" sz="2000" b="0" i="0" u="none" strike="noStrike" kern="1200" cap="none" spc="-10" normalizeH="0" baseline="0" noProof="0" dirty="0">
                <a:ln>
                  <a:noFill/>
                </a:ln>
                <a:solidFill>
                  <a:prstClr val="black"/>
                </a:solidFill>
                <a:effectLst/>
                <a:uLnTx/>
                <a:uFillTx/>
                <a:latin typeface="Calibri"/>
                <a:ea typeface="+mn-ea"/>
                <a:cs typeface="Calibri"/>
              </a:rPr>
              <a:t>there </a:t>
            </a:r>
            <a:r>
              <a:rPr kumimoji="0" sz="2000" b="0" i="0" u="none" strike="noStrike" kern="1200" cap="none" spc="-15" normalizeH="0" baseline="0" noProof="0" dirty="0">
                <a:ln>
                  <a:noFill/>
                </a:ln>
                <a:solidFill>
                  <a:prstClr val="black"/>
                </a:solidFill>
                <a:effectLst/>
                <a:uLnTx/>
                <a:uFillTx/>
                <a:latin typeface="Calibri"/>
                <a:ea typeface="+mn-ea"/>
                <a:cs typeface="Calibri"/>
              </a:rPr>
              <a:t>hazardous </a:t>
            </a:r>
            <a:r>
              <a:rPr kumimoji="0" sz="2000" b="0" i="0" u="none" strike="noStrike" kern="1200" cap="none" spc="-10" normalizeH="0" baseline="0" noProof="0" dirty="0">
                <a:ln>
                  <a:noFill/>
                </a:ln>
                <a:solidFill>
                  <a:prstClr val="black"/>
                </a:solidFill>
                <a:effectLst/>
                <a:uLnTx/>
                <a:uFillTx/>
                <a:latin typeface="Calibri"/>
                <a:ea typeface="+mn-ea"/>
                <a:cs typeface="Calibri"/>
              </a:rPr>
              <a:t>materials </a:t>
            </a:r>
            <a:r>
              <a:rPr kumimoji="0" sz="2000" b="0" i="0" u="none" strike="noStrike" kern="1200" cap="none" spc="0" normalizeH="0" baseline="0" noProof="0" dirty="0">
                <a:ln>
                  <a:noFill/>
                </a:ln>
                <a:solidFill>
                  <a:prstClr val="black"/>
                </a:solidFill>
                <a:effectLst/>
                <a:uLnTx/>
                <a:uFillTx/>
                <a:latin typeface="Calibri"/>
                <a:ea typeface="+mn-ea"/>
                <a:cs typeface="Calibri"/>
              </a:rPr>
              <a:t>the </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needs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30" normalizeH="0" baseline="0" noProof="0" dirty="0" smtClean="0">
                <a:ln>
                  <a:noFill/>
                </a:ln>
                <a:solidFill>
                  <a:prstClr val="black"/>
                </a:solidFill>
                <a:effectLst/>
                <a:uLnTx/>
                <a:uFillTx/>
                <a:latin typeface="Calibri"/>
                <a:ea typeface="+mn-ea"/>
                <a:cs typeface="Calibri"/>
              </a:rPr>
              <a:t>take</a:t>
            </a:r>
            <a:r>
              <a:rPr kumimoji="0" lang="en-US" sz="2000" b="0" i="0" u="none" strike="noStrike" kern="1200" cap="none" spc="-30"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back </a:t>
            </a:r>
            <a:r>
              <a:rPr kumimoji="0" sz="2000" b="0" i="0" u="none" strike="noStrike" kern="1200" cap="none" spc="-15" normalizeH="0" baseline="0" noProof="0" dirty="0">
                <a:ln>
                  <a:noFill/>
                </a:ln>
                <a:solidFill>
                  <a:prstClr val="black"/>
                </a:solidFill>
                <a:effectLst/>
                <a:uLnTx/>
                <a:uFillTx/>
                <a:latin typeface="Calibri"/>
                <a:ea typeface="+mn-ea"/>
                <a:cs typeface="Calibri"/>
              </a:rPr>
              <a:t>at </a:t>
            </a:r>
            <a:r>
              <a:rPr kumimoji="0" sz="2000" b="0" i="0" u="none" strike="noStrike" kern="1200" cap="none" spc="0" normalizeH="0" baseline="0" noProof="0" dirty="0">
                <a:ln>
                  <a:noFill/>
                </a:ln>
                <a:solidFill>
                  <a:prstClr val="black"/>
                </a:solidFill>
                <a:effectLst/>
                <a:uLnTx/>
                <a:uFillTx/>
                <a:latin typeface="Calibri"/>
                <a:ea typeface="+mn-ea"/>
                <a:cs typeface="Calibri"/>
              </a:rPr>
              <a:t>the </a:t>
            </a:r>
            <a:r>
              <a:rPr kumimoji="0" sz="2000" b="0" i="0" u="none" strike="noStrike" kern="1200" cap="none" spc="-5" normalizeH="0" baseline="0" noProof="0" dirty="0">
                <a:ln>
                  <a:noFill/>
                </a:ln>
                <a:solidFill>
                  <a:prstClr val="black"/>
                </a:solidFill>
                <a:effectLst/>
                <a:uLnTx/>
                <a:uFillTx/>
                <a:latin typeface="Calibri"/>
                <a:ea typeface="+mn-ea"/>
                <a:cs typeface="Calibri"/>
              </a:rPr>
              <a:t>end of </a:t>
            </a:r>
            <a:r>
              <a:rPr kumimoji="0" sz="2000" b="0" i="0" u="none" strike="noStrike" kern="1200" cap="none" spc="0" normalizeH="0" baseline="0" noProof="0" dirty="0">
                <a:ln>
                  <a:noFill/>
                </a:ln>
                <a:solidFill>
                  <a:prstClr val="black"/>
                </a:solidFill>
                <a:effectLst/>
                <a:uLnTx/>
                <a:uFillTx/>
                <a:latin typeface="Calibri"/>
                <a:ea typeface="+mn-ea"/>
                <a:cs typeface="Calibri"/>
              </a:rPr>
              <a:t>the</a:t>
            </a:r>
            <a:r>
              <a:rPr kumimoji="0" sz="2000" b="0" i="0" u="none" strike="noStrike" kern="1200" cap="none" spc="-10" normalizeH="0" baseline="0" noProof="0" dirty="0">
                <a:ln>
                  <a:noFill/>
                </a:ln>
                <a:solidFill>
                  <a:prstClr val="black"/>
                </a:solidFill>
                <a:effectLst/>
                <a:uLnTx/>
                <a:uFillTx/>
                <a:latin typeface="Calibri"/>
                <a:ea typeface="+mn-ea"/>
                <a:cs typeface="Calibri"/>
              </a:rPr>
              <a:t> </a:t>
            </a:r>
            <a:r>
              <a:rPr kumimoji="0" sz="2000" b="0" i="0" u="none" strike="noStrike" kern="1200" cap="none" spc="-15" normalizeH="0" baseline="0" noProof="0" dirty="0">
                <a:ln>
                  <a:noFill/>
                </a:ln>
                <a:solidFill>
                  <a:prstClr val="black"/>
                </a:solidFill>
                <a:effectLst/>
                <a:uLnTx/>
                <a:uFillTx/>
                <a:latin typeface="Calibri"/>
                <a:ea typeface="+mn-ea"/>
                <a:cs typeface="Calibri"/>
              </a:rPr>
              <a:t>contract?</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5080" lvl="1" indent="-346075" algn="l" defTabSz="914400" rtl="0" eaLnBrk="1" fontAlgn="auto" latinLnBrk="0" hangingPunct="1">
              <a:spcBef>
                <a:spcPts val="600"/>
              </a:spcBef>
              <a:spcAft>
                <a:spcPts val="0"/>
              </a:spcAft>
              <a:buClrTx/>
              <a:buSzTx/>
              <a:buFont typeface="Arial" panose="020B0604020202020204" pitchFamily="34" charset="0"/>
              <a:buChar char="•"/>
              <a:defRPr/>
            </a:pPr>
            <a:r>
              <a:rPr kumimoji="0" sz="2000" b="0" i="0" u="none" strike="noStrike" kern="1200" cap="none" spc="-10" normalizeH="0" baseline="0" noProof="0" dirty="0">
                <a:ln>
                  <a:noFill/>
                </a:ln>
                <a:solidFill>
                  <a:prstClr val="black"/>
                </a:solidFill>
                <a:effectLst/>
                <a:uLnTx/>
                <a:uFillTx/>
                <a:latin typeface="Calibri"/>
                <a:ea typeface="+mn-ea"/>
                <a:cs typeface="Calibri"/>
              </a:rPr>
              <a:t>How </a:t>
            </a:r>
            <a:r>
              <a:rPr kumimoji="0" sz="2000" b="0" i="0" u="none" strike="noStrike" kern="1200" cap="none" spc="0" normalizeH="0" baseline="0" noProof="0" dirty="0">
                <a:ln>
                  <a:noFill/>
                </a:ln>
                <a:solidFill>
                  <a:prstClr val="black"/>
                </a:solidFill>
                <a:effectLst/>
                <a:uLnTx/>
                <a:uFillTx/>
                <a:latin typeface="Calibri"/>
                <a:ea typeface="+mn-ea"/>
                <a:cs typeface="Calibri"/>
              </a:rPr>
              <a:t>will the </a:t>
            </a:r>
            <a:r>
              <a:rPr kumimoji="0" sz="2000" b="0" i="0" u="none" strike="noStrike" kern="1200" cap="none" spc="-25" normalizeH="0" baseline="0" noProof="0" dirty="0">
                <a:ln>
                  <a:noFill/>
                </a:ln>
                <a:solidFill>
                  <a:prstClr val="black"/>
                </a:solidFill>
                <a:effectLst/>
                <a:uLnTx/>
                <a:uFillTx/>
                <a:latin typeface="Calibri"/>
                <a:ea typeface="+mn-ea"/>
                <a:cs typeface="Calibri"/>
              </a:rPr>
              <a:t>state </a:t>
            </a:r>
            <a:r>
              <a:rPr kumimoji="0" sz="2000" b="0" i="0" u="none" strike="noStrike" kern="1200" cap="none" spc="-15" normalizeH="0" baseline="0" noProof="0" dirty="0">
                <a:ln>
                  <a:noFill/>
                </a:ln>
                <a:solidFill>
                  <a:prstClr val="black"/>
                </a:solidFill>
                <a:effectLst/>
                <a:uLnTx/>
                <a:uFillTx/>
                <a:latin typeface="Calibri"/>
                <a:ea typeface="+mn-ea"/>
                <a:cs typeface="Calibri"/>
              </a:rPr>
              <a:t>receive </a:t>
            </a:r>
            <a:r>
              <a:rPr kumimoji="0" sz="2000" b="0" i="0" u="none" strike="noStrike" kern="1200" cap="none" spc="0" normalizeH="0" baseline="0" noProof="0" dirty="0">
                <a:ln>
                  <a:noFill/>
                </a:ln>
                <a:solidFill>
                  <a:prstClr val="black"/>
                </a:solidFill>
                <a:effectLst/>
                <a:uLnTx/>
                <a:uFillTx/>
                <a:latin typeface="Calibri"/>
                <a:ea typeface="+mn-ea"/>
                <a:cs typeface="Calibri"/>
              </a:rPr>
              <a:t>all the </a:t>
            </a:r>
            <a:r>
              <a:rPr kumimoji="0" sz="2000" b="0" i="0" u="none" strike="noStrike" kern="1200" cap="none" spc="-10" normalizeH="0" baseline="0" noProof="0" dirty="0">
                <a:ln>
                  <a:noFill/>
                </a:ln>
                <a:solidFill>
                  <a:prstClr val="black"/>
                </a:solidFill>
                <a:effectLst/>
                <a:uLnTx/>
                <a:uFillTx/>
                <a:latin typeface="Calibri"/>
                <a:ea typeface="+mn-ea"/>
                <a:cs typeface="Calibri"/>
              </a:rPr>
              <a:t>intellectual property </a:t>
            </a:r>
            <a:r>
              <a:rPr kumimoji="0" sz="2000" b="0" i="0" u="none" strike="noStrike" kern="1200" cap="none" spc="-5" normalizeH="0" baseline="0" noProof="0" dirty="0" smtClean="0">
                <a:ln>
                  <a:noFill/>
                </a:ln>
                <a:solidFill>
                  <a:prstClr val="black"/>
                </a:solidFill>
                <a:effectLst/>
                <a:uLnTx/>
                <a:uFillTx/>
                <a:latin typeface="Calibri"/>
                <a:ea typeface="+mn-ea"/>
                <a:cs typeface="Calibri"/>
              </a:rPr>
              <a:t>and</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information </a:t>
            </a:r>
            <a:r>
              <a:rPr kumimoji="0" sz="2000" b="0" i="0" u="none" strike="noStrike" kern="1200" cap="none" spc="-10" normalizeH="0" baseline="0" noProof="0" dirty="0">
                <a:ln>
                  <a:noFill/>
                </a:ln>
                <a:solidFill>
                  <a:prstClr val="black"/>
                </a:solidFill>
                <a:effectLst/>
                <a:uLnTx/>
                <a:uFillTx/>
                <a:latin typeface="Calibri"/>
                <a:ea typeface="+mn-ea"/>
                <a:cs typeface="Calibri"/>
              </a:rPr>
              <a:t>collected </a:t>
            </a:r>
            <a:r>
              <a:rPr kumimoji="0" sz="2000" b="0" i="0" u="none" strike="noStrike" kern="1200" cap="none" spc="-5" normalizeH="0" baseline="0" noProof="0" dirty="0">
                <a:ln>
                  <a:noFill/>
                </a:ln>
                <a:solidFill>
                  <a:prstClr val="black"/>
                </a:solidFill>
                <a:effectLst/>
                <a:uLnTx/>
                <a:uFillTx/>
                <a:latin typeface="Calibri"/>
                <a:ea typeface="+mn-ea"/>
                <a:cs typeface="Calibri"/>
              </a:rPr>
              <a:t>during </a:t>
            </a:r>
            <a:r>
              <a:rPr kumimoji="0" sz="2000" b="0" i="0" u="none" strike="noStrike" kern="1200" cap="none" spc="0" normalizeH="0" baseline="0" noProof="0" dirty="0">
                <a:ln>
                  <a:noFill/>
                </a:ln>
                <a:solidFill>
                  <a:prstClr val="black"/>
                </a:solidFill>
                <a:effectLst/>
                <a:uLnTx/>
                <a:uFillTx/>
                <a:latin typeface="Calibri"/>
                <a:ea typeface="+mn-ea"/>
                <a:cs typeface="Calibri"/>
              </a:rPr>
              <a:t>the </a:t>
            </a:r>
            <a:r>
              <a:rPr kumimoji="0" sz="2000" b="0" i="0" u="none" strike="noStrike" kern="1200" cap="none" spc="-15" normalizeH="0" baseline="0" noProof="0" dirty="0">
                <a:ln>
                  <a:noFill/>
                </a:ln>
                <a:solidFill>
                  <a:prstClr val="black"/>
                </a:solidFill>
                <a:effectLst/>
                <a:uLnTx/>
                <a:uFillTx/>
                <a:latin typeface="Calibri"/>
                <a:ea typeface="+mn-ea"/>
                <a:cs typeface="Calibri"/>
              </a:rPr>
              <a:t>contract </a:t>
            </a:r>
            <a:r>
              <a:rPr kumimoji="0" sz="2000" b="0" i="0" u="none" strike="noStrike" kern="1200" cap="none" spc="-20" normalizeH="0" baseline="0" noProof="0" dirty="0">
                <a:ln>
                  <a:noFill/>
                </a:ln>
                <a:solidFill>
                  <a:prstClr val="black"/>
                </a:solidFill>
                <a:effectLst/>
                <a:uLnTx/>
                <a:uFillTx/>
                <a:latin typeface="Calibri"/>
                <a:ea typeface="+mn-ea"/>
                <a:cs typeface="Calibri"/>
              </a:rPr>
              <a:t>for </a:t>
            </a:r>
            <a:r>
              <a:rPr kumimoji="0" sz="2000" b="0" i="0" u="none" strike="noStrike" kern="1200" cap="none" spc="-10" normalizeH="0" baseline="0" noProof="0" dirty="0">
                <a:ln>
                  <a:noFill/>
                </a:ln>
                <a:solidFill>
                  <a:prstClr val="black"/>
                </a:solidFill>
                <a:effectLst/>
                <a:uLnTx/>
                <a:uFillTx/>
                <a:latin typeface="Calibri"/>
                <a:ea typeface="+mn-ea"/>
                <a:cs typeface="Calibri"/>
              </a:rPr>
              <a:t>future</a:t>
            </a:r>
            <a:r>
              <a:rPr kumimoji="0" sz="2000" b="0" i="0" u="none" strike="noStrike" kern="1200" cap="none" spc="-3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use</a:t>
            </a:r>
            <a:r>
              <a:rPr kumimoji="0" sz="2000" b="0" i="0" u="none" strike="noStrike" kern="1200" cap="none" spc="-5" normalizeH="0" baseline="0" noProof="0" dirty="0" smtClean="0">
                <a:ln>
                  <a:noFill/>
                </a:ln>
                <a:solidFill>
                  <a:prstClr val="black"/>
                </a:solidFill>
                <a:effectLst/>
                <a:uLnTx/>
                <a:uFillTx/>
                <a:latin typeface="Calibri"/>
                <a:ea typeface="+mn-ea"/>
                <a:cs typeface="Calibri"/>
              </a:rPr>
              <a:t>?</a:t>
            </a:r>
            <a:endParaRPr kumimoji="0" lang="en-US" sz="2000" b="0" i="0" u="none" strike="noStrike" kern="1200" cap="none" spc="-5" normalizeH="0" baseline="0" noProof="0" dirty="0" smtClean="0">
              <a:ln>
                <a:noFill/>
              </a:ln>
              <a:solidFill>
                <a:prstClr val="black"/>
              </a:solidFill>
              <a:effectLst/>
              <a:uLnTx/>
              <a:uFillTx/>
              <a:latin typeface="Calibri"/>
              <a:ea typeface="+mn-ea"/>
              <a:cs typeface="Calibri"/>
            </a:endParaRPr>
          </a:p>
          <a:p>
            <a:pPr marL="346075" marR="5080" lvl="1" indent="-346075" defTabSz="914400">
              <a:spcBef>
                <a:spcPts val="600"/>
              </a:spcBef>
              <a:buFont typeface="Arial" panose="020B0604020202020204" pitchFamily="34" charset="0"/>
              <a:buChar char="•"/>
              <a:defRPr/>
            </a:pPr>
            <a:r>
              <a:rPr lang="en-US" sz="2000" spc="-15" dirty="0">
                <a:solidFill>
                  <a:prstClr val="black"/>
                </a:solidFill>
                <a:cs typeface="Calibri"/>
              </a:rPr>
              <a:t>Are </a:t>
            </a:r>
            <a:r>
              <a:rPr lang="en-US" sz="2000" spc="-30" dirty="0">
                <a:solidFill>
                  <a:prstClr val="black"/>
                </a:solidFill>
                <a:cs typeface="Calibri"/>
              </a:rPr>
              <a:t>“as-</a:t>
            </a:r>
            <a:r>
              <a:rPr lang="en-US" sz="2000" spc="-30" dirty="0" err="1">
                <a:solidFill>
                  <a:prstClr val="black"/>
                </a:solidFill>
                <a:cs typeface="Calibri"/>
              </a:rPr>
              <a:t>builts</a:t>
            </a:r>
            <a:r>
              <a:rPr lang="en-US" sz="2000" spc="-30" dirty="0">
                <a:solidFill>
                  <a:prstClr val="black"/>
                </a:solidFill>
                <a:cs typeface="Calibri"/>
              </a:rPr>
              <a:t>,” </a:t>
            </a:r>
            <a:r>
              <a:rPr lang="en-US" sz="2000" spc="-10" dirty="0">
                <a:solidFill>
                  <a:prstClr val="black"/>
                </a:solidFill>
                <a:cs typeface="Calibri"/>
              </a:rPr>
              <a:t>diagrams </a:t>
            </a:r>
            <a:r>
              <a:rPr lang="en-US" sz="2000" dirty="0">
                <a:solidFill>
                  <a:prstClr val="black"/>
                </a:solidFill>
                <a:cs typeface="Calibri"/>
              </a:rPr>
              <a:t>or </a:t>
            </a:r>
            <a:r>
              <a:rPr lang="en-US" sz="2000" spc="-10" dirty="0">
                <a:solidFill>
                  <a:prstClr val="black"/>
                </a:solidFill>
                <a:cs typeface="Calibri"/>
              </a:rPr>
              <a:t>training materials </a:t>
            </a:r>
            <a:r>
              <a:rPr lang="en-US" sz="2000" spc="-15" dirty="0">
                <a:solidFill>
                  <a:prstClr val="black"/>
                </a:solidFill>
                <a:cs typeface="Calibri"/>
              </a:rPr>
              <a:t>required to </a:t>
            </a:r>
            <a:r>
              <a:rPr lang="en-US" sz="2000" spc="-10" dirty="0">
                <a:solidFill>
                  <a:prstClr val="black"/>
                </a:solidFill>
                <a:cs typeface="Calibri"/>
              </a:rPr>
              <a:t>maintain </a:t>
            </a:r>
            <a:r>
              <a:rPr lang="en-US" sz="2000" dirty="0">
                <a:solidFill>
                  <a:prstClr val="black"/>
                </a:solidFill>
                <a:cs typeface="Calibri"/>
              </a:rPr>
              <a:t>the </a:t>
            </a:r>
            <a:r>
              <a:rPr lang="en-US" sz="2000" spc="-15" dirty="0">
                <a:solidFill>
                  <a:prstClr val="black"/>
                </a:solidFill>
                <a:cs typeface="Calibri"/>
              </a:rPr>
              <a:t>systems/information </a:t>
            </a:r>
            <a:r>
              <a:rPr lang="en-US" sz="2000" spc="-10" dirty="0">
                <a:solidFill>
                  <a:prstClr val="black"/>
                </a:solidFill>
                <a:cs typeface="Calibri"/>
              </a:rPr>
              <a:t>after </a:t>
            </a:r>
            <a:r>
              <a:rPr lang="en-US" sz="2000" dirty="0">
                <a:solidFill>
                  <a:prstClr val="black"/>
                </a:solidFill>
                <a:cs typeface="Calibri"/>
              </a:rPr>
              <a:t>the </a:t>
            </a:r>
            <a:r>
              <a:rPr lang="en-US" sz="2000" spc="-15" dirty="0">
                <a:solidFill>
                  <a:prstClr val="black"/>
                </a:solidFill>
                <a:cs typeface="Calibri"/>
              </a:rPr>
              <a:t>contract</a:t>
            </a:r>
            <a:r>
              <a:rPr lang="en-US" sz="2000" spc="-60" dirty="0">
                <a:solidFill>
                  <a:prstClr val="black"/>
                </a:solidFill>
                <a:cs typeface="Calibri"/>
              </a:rPr>
              <a:t> </a:t>
            </a:r>
            <a:r>
              <a:rPr lang="en-US" sz="2000" spc="-5" dirty="0">
                <a:solidFill>
                  <a:prstClr val="black"/>
                </a:solidFill>
                <a:cs typeface="Calibri"/>
              </a:rPr>
              <a:t>ends?</a:t>
            </a:r>
            <a:endParaRPr lang="en-US" sz="2000" dirty="0">
              <a:solidFill>
                <a:prstClr val="black"/>
              </a:solidFill>
              <a:cs typeface="Calibri"/>
            </a:endParaRPr>
          </a:p>
          <a:p>
            <a:pPr marL="346075" marR="97155" lvl="1" indent="-346075" defTabSz="914400">
              <a:spcBef>
                <a:spcPts val="600"/>
              </a:spcBef>
              <a:buFont typeface="Arial" panose="020B0604020202020204" pitchFamily="34" charset="0"/>
              <a:buChar char="•"/>
              <a:defRPr/>
            </a:pPr>
            <a:r>
              <a:rPr lang="en-US" sz="2000" dirty="0">
                <a:solidFill>
                  <a:prstClr val="black"/>
                </a:solidFill>
                <a:cs typeface="Calibri"/>
              </a:rPr>
              <a:t>Who is </a:t>
            </a:r>
            <a:r>
              <a:rPr lang="en-US" sz="2000" spc="-10" dirty="0">
                <a:solidFill>
                  <a:prstClr val="black"/>
                </a:solidFill>
                <a:cs typeface="Calibri"/>
              </a:rPr>
              <a:t>responsible </a:t>
            </a:r>
            <a:r>
              <a:rPr lang="en-US" sz="2000" spc="-20" dirty="0">
                <a:solidFill>
                  <a:prstClr val="black"/>
                </a:solidFill>
                <a:cs typeface="Calibri"/>
              </a:rPr>
              <a:t>for </a:t>
            </a:r>
            <a:r>
              <a:rPr lang="en-US" sz="2000" spc="-15" dirty="0">
                <a:solidFill>
                  <a:prstClr val="black"/>
                </a:solidFill>
                <a:cs typeface="Calibri"/>
              </a:rPr>
              <a:t>payment </a:t>
            </a:r>
            <a:r>
              <a:rPr lang="en-US" sz="2000" spc="-5" dirty="0">
                <a:solidFill>
                  <a:prstClr val="black"/>
                </a:solidFill>
                <a:cs typeface="Calibri"/>
              </a:rPr>
              <a:t>of </a:t>
            </a:r>
            <a:r>
              <a:rPr lang="en-US" sz="2000" spc="-15" dirty="0">
                <a:solidFill>
                  <a:prstClr val="black"/>
                </a:solidFill>
                <a:cs typeface="Calibri"/>
              </a:rPr>
              <a:t>any charges </a:t>
            </a:r>
            <a:r>
              <a:rPr lang="en-US" sz="2000" spc="-10" dirty="0">
                <a:solidFill>
                  <a:prstClr val="black"/>
                </a:solidFill>
                <a:cs typeface="Calibri"/>
              </a:rPr>
              <a:t>associated </a:t>
            </a:r>
            <a:r>
              <a:rPr lang="en-US" sz="2000" dirty="0">
                <a:solidFill>
                  <a:prstClr val="black"/>
                </a:solidFill>
                <a:cs typeface="Calibri"/>
              </a:rPr>
              <a:t>with </a:t>
            </a:r>
            <a:r>
              <a:rPr lang="en-US" sz="2000" spc="-5" dirty="0">
                <a:solidFill>
                  <a:prstClr val="black"/>
                </a:solidFill>
                <a:cs typeface="Calibri"/>
              </a:rPr>
              <a:t>closeout of </a:t>
            </a:r>
            <a:r>
              <a:rPr lang="en-US" sz="2000" dirty="0">
                <a:solidFill>
                  <a:prstClr val="black"/>
                </a:solidFill>
                <a:cs typeface="Calibri"/>
              </a:rPr>
              <a:t>the</a:t>
            </a:r>
            <a:r>
              <a:rPr lang="en-US" sz="2000" spc="-35" dirty="0">
                <a:solidFill>
                  <a:prstClr val="black"/>
                </a:solidFill>
                <a:cs typeface="Calibri"/>
              </a:rPr>
              <a:t> </a:t>
            </a:r>
            <a:r>
              <a:rPr lang="en-US" sz="2000" spc="-15" dirty="0">
                <a:solidFill>
                  <a:prstClr val="black"/>
                </a:solidFill>
                <a:cs typeface="Calibri"/>
              </a:rPr>
              <a:t>contract?</a:t>
            </a:r>
            <a:endParaRPr lang="en-US" sz="2000" dirty="0">
              <a:solidFill>
                <a:prstClr val="black"/>
              </a:solidFill>
              <a:cs typeface="Calibri"/>
            </a:endParaRPr>
          </a:p>
          <a:p>
            <a:pPr marL="346075" marR="247650" lvl="1" indent="-346075" defTabSz="914400">
              <a:spcBef>
                <a:spcPts val="600"/>
              </a:spcBef>
              <a:buFont typeface="Arial" panose="020B0604020202020204" pitchFamily="34" charset="0"/>
              <a:buChar char="•"/>
              <a:defRPr/>
            </a:pPr>
            <a:r>
              <a:rPr lang="en-US" sz="2000" spc="-10" dirty="0">
                <a:solidFill>
                  <a:prstClr val="black"/>
                </a:solidFill>
                <a:cs typeface="Calibri"/>
              </a:rPr>
              <a:t>How </a:t>
            </a:r>
            <a:r>
              <a:rPr lang="en-US" sz="2000" dirty="0">
                <a:solidFill>
                  <a:prstClr val="black"/>
                </a:solidFill>
                <a:cs typeface="Calibri"/>
              </a:rPr>
              <a:t>will </a:t>
            </a:r>
            <a:r>
              <a:rPr lang="en-US" sz="2000" spc="-15" dirty="0">
                <a:solidFill>
                  <a:prstClr val="black"/>
                </a:solidFill>
                <a:cs typeface="Calibri"/>
              </a:rPr>
              <a:t>you </a:t>
            </a:r>
            <a:r>
              <a:rPr lang="en-US" sz="2000" spc="-10" dirty="0">
                <a:solidFill>
                  <a:prstClr val="black"/>
                </a:solidFill>
                <a:cs typeface="Calibri"/>
              </a:rPr>
              <a:t>assure </a:t>
            </a:r>
            <a:r>
              <a:rPr lang="en-US" sz="2000" dirty="0">
                <a:solidFill>
                  <a:prstClr val="black"/>
                </a:solidFill>
                <a:cs typeface="Calibri"/>
              </a:rPr>
              <a:t>the </a:t>
            </a:r>
            <a:r>
              <a:rPr lang="en-US" sz="2000" spc="-5" dirty="0">
                <a:solidFill>
                  <a:prstClr val="black"/>
                </a:solidFill>
                <a:cs typeface="Calibri"/>
              </a:rPr>
              <a:t>assets of </a:t>
            </a:r>
            <a:r>
              <a:rPr lang="en-US" sz="2000" dirty="0">
                <a:solidFill>
                  <a:prstClr val="black"/>
                </a:solidFill>
                <a:cs typeface="Calibri"/>
              </a:rPr>
              <a:t>the </a:t>
            </a:r>
            <a:r>
              <a:rPr lang="en-US" sz="2000" spc="-25" dirty="0">
                <a:solidFill>
                  <a:prstClr val="black"/>
                </a:solidFill>
                <a:cs typeface="Calibri"/>
              </a:rPr>
              <a:t>state </a:t>
            </a:r>
            <a:r>
              <a:rPr lang="en-US" sz="2000" spc="-15" dirty="0">
                <a:solidFill>
                  <a:prstClr val="black"/>
                </a:solidFill>
                <a:cs typeface="Calibri"/>
              </a:rPr>
              <a:t>are protected </a:t>
            </a:r>
            <a:r>
              <a:rPr lang="en-US" sz="2000" spc="-10" dirty="0">
                <a:solidFill>
                  <a:prstClr val="black"/>
                </a:solidFill>
                <a:cs typeface="Calibri"/>
              </a:rPr>
              <a:t>after </a:t>
            </a:r>
            <a:r>
              <a:rPr lang="en-US" sz="2000" dirty="0">
                <a:solidFill>
                  <a:prstClr val="black"/>
                </a:solidFill>
                <a:cs typeface="Calibri"/>
              </a:rPr>
              <a:t>the </a:t>
            </a:r>
            <a:r>
              <a:rPr lang="en-US" sz="2000" spc="-15" dirty="0">
                <a:solidFill>
                  <a:prstClr val="black"/>
                </a:solidFill>
                <a:cs typeface="Calibri"/>
              </a:rPr>
              <a:t>contract</a:t>
            </a:r>
            <a:r>
              <a:rPr lang="en-US" sz="2000" spc="-30" dirty="0">
                <a:solidFill>
                  <a:prstClr val="black"/>
                </a:solidFill>
                <a:cs typeface="Calibri"/>
              </a:rPr>
              <a:t> </a:t>
            </a:r>
            <a:r>
              <a:rPr lang="en-US" sz="2000" spc="-5" dirty="0">
                <a:solidFill>
                  <a:prstClr val="black"/>
                </a:solidFill>
                <a:cs typeface="Calibri"/>
              </a:rPr>
              <a:t>ends</a:t>
            </a:r>
            <a:r>
              <a:rPr lang="en-US" sz="2000" spc="-5" dirty="0" smtClean="0">
                <a:solidFill>
                  <a:prstClr val="black"/>
                </a:solidFill>
                <a:cs typeface="Calibri"/>
              </a:rPr>
              <a:t>?</a:t>
            </a:r>
            <a:endParaRPr lang="en-US" sz="2000" dirty="0">
              <a:solidFill>
                <a:prstClr val="black"/>
              </a:solidFill>
              <a:cs typeface="Calibri"/>
            </a:endParaRPr>
          </a:p>
        </p:txBody>
      </p:sp>
      <p:sp>
        <p:nvSpPr>
          <p:cNvPr id="4" name="object 4"/>
          <p:cNvSpPr txBox="1">
            <a:spLocks noGrp="1"/>
          </p:cNvSpPr>
          <p:nvPr>
            <p:ph type="title"/>
          </p:nvPr>
        </p:nvSpPr>
        <p:spPr>
          <a:xfrm>
            <a:off x="558992" y="276589"/>
            <a:ext cx="8585008" cy="505267"/>
          </a:xfrm>
          <a:prstGeom prst="rect">
            <a:avLst/>
          </a:prstGeom>
        </p:spPr>
        <p:txBody>
          <a:bodyPr vert="horz" wrap="square" lIns="0" tIns="12700" rIns="0" bIns="0" rtlCol="0">
            <a:spAutoFit/>
          </a:bodyPr>
          <a:lstStyle/>
          <a:p>
            <a:pPr marL="12700">
              <a:lnSpc>
                <a:spcPct val="100000"/>
              </a:lnSpc>
              <a:spcBef>
                <a:spcPts val="100"/>
              </a:spcBef>
            </a:pPr>
            <a:r>
              <a:rPr lang="en-US" sz="3200" b="0" spc="-10" dirty="0" smtClean="0">
                <a:latin typeface="+mn-lt"/>
                <a:cs typeface="Calibri Light"/>
              </a:rPr>
              <a:t>What to Consider</a:t>
            </a:r>
            <a:endParaRPr sz="320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44</a:t>
            </a:fld>
            <a:endParaRPr lang="en-US" spc="-5" dirty="0">
              <a:solidFill>
                <a:srgbClr val="000000"/>
              </a:solidFill>
            </a:endParaRPr>
          </a:p>
        </p:txBody>
      </p:sp>
    </p:spTree>
    <p:extLst>
      <p:ext uri="{BB962C8B-B14F-4D97-AF65-F5344CB8AC3E}">
        <p14:creationId xmlns:p14="http://schemas.microsoft.com/office/powerpoint/2010/main" val="256968579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883665" y="1425303"/>
            <a:ext cx="6946366" cy="1997342"/>
          </a:xfrm>
          <a:prstGeom prst="rect">
            <a:avLst/>
          </a:prstGeom>
        </p:spPr>
        <p:txBody>
          <a:bodyPr vert="horz" wrap="square" lIns="0" tIns="73025" rIns="0" bIns="0" rtlCol="0">
            <a:spAutoFit/>
          </a:bodyPr>
          <a:lstStyle/>
          <a:p>
            <a:pPr marL="1588" marR="932180" lvl="0" algn="l" defTabSz="914400" rtl="0" eaLnBrk="1" fontAlgn="auto" latinLnBrk="0" hangingPunct="1">
              <a:spcBef>
                <a:spcPts val="600"/>
              </a:spcBef>
              <a:spcAft>
                <a:spcPts val="0"/>
              </a:spcAft>
              <a:buClrTx/>
              <a:buSzTx/>
              <a:buFontTx/>
              <a:buNone/>
              <a:tabLst/>
              <a:defRPr/>
            </a:pP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Specification</a:t>
            </a:r>
            <a:r>
              <a:rPr kumimoji="0"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a:ln>
                  <a:noFill/>
                </a:ln>
                <a:solidFill>
                  <a:prstClr val="black"/>
                </a:solidFill>
                <a:effectLst/>
                <a:uLnTx/>
                <a:uFillTx/>
                <a:latin typeface="Calibri"/>
                <a:ea typeface="+mn-ea"/>
                <a:cs typeface="Calibri"/>
              </a:rPr>
              <a:t>definition</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4488" marR="5080" lvl="0" indent="-342900" algn="l" defTabSz="914400" rtl="0" eaLnBrk="1" fontAlgn="auto" latinLnBrk="0" hangingPunct="1">
              <a:spcBef>
                <a:spcPts val="600"/>
              </a:spcBef>
              <a:spcAft>
                <a:spcPts val="0"/>
              </a:spcAft>
              <a:buClrTx/>
              <a:buSzTx/>
              <a:buFont typeface="Arial" panose="020B0604020202020204" pitchFamily="34" charset="0"/>
              <a:buChar char="•"/>
              <a:tabLst/>
              <a:defRPr/>
            </a:pPr>
            <a:r>
              <a:rPr kumimoji="0" sz="2000" b="0" i="0" u="none" strike="noStrike" kern="1200" cap="none" spc="0" normalizeH="0" baseline="0" noProof="0" dirty="0">
                <a:ln>
                  <a:noFill/>
                </a:ln>
                <a:solidFill>
                  <a:prstClr val="black"/>
                </a:solidFill>
                <a:effectLst/>
                <a:uLnTx/>
                <a:uFillTx/>
                <a:latin typeface="Calibri"/>
                <a:ea typeface="+mn-ea"/>
                <a:cs typeface="Calibri"/>
              </a:rPr>
              <a:t>A </a:t>
            </a:r>
            <a:r>
              <a:rPr kumimoji="0" sz="2000" b="0" i="0" u="none" strike="noStrike" kern="1200" cap="none" spc="-10" normalizeH="0" baseline="0" noProof="0" dirty="0">
                <a:ln>
                  <a:noFill/>
                </a:ln>
                <a:solidFill>
                  <a:prstClr val="black"/>
                </a:solidFill>
                <a:effectLst/>
                <a:uLnTx/>
                <a:uFillTx/>
                <a:latin typeface="Calibri"/>
                <a:ea typeface="+mn-ea"/>
                <a:cs typeface="Calibri"/>
              </a:rPr>
              <a:t>precise </a:t>
            </a:r>
            <a:r>
              <a:rPr kumimoji="0" sz="2000" b="0" i="0" u="none" strike="noStrike" kern="1200" cap="none" spc="-5" normalizeH="0" baseline="0" noProof="0" dirty="0">
                <a:ln>
                  <a:noFill/>
                </a:ln>
                <a:solidFill>
                  <a:prstClr val="black"/>
                </a:solidFill>
                <a:effectLst/>
                <a:uLnTx/>
                <a:uFillTx/>
                <a:latin typeface="Calibri"/>
                <a:ea typeface="+mn-ea"/>
                <a:cs typeface="Calibri"/>
              </a:rPr>
              <a:t>description </a:t>
            </a:r>
            <a:r>
              <a:rPr kumimoji="0" sz="2000" b="0" i="0" u="none" strike="noStrike" kern="1200" cap="none" spc="0" normalizeH="0" baseline="0" noProof="0" dirty="0">
                <a:ln>
                  <a:noFill/>
                </a:ln>
                <a:solidFill>
                  <a:prstClr val="black"/>
                </a:solidFill>
                <a:effectLst/>
                <a:uLnTx/>
                <a:uFillTx/>
                <a:latin typeface="Calibri"/>
                <a:ea typeface="+mn-ea"/>
                <a:cs typeface="Calibri"/>
              </a:rPr>
              <a:t>of </a:t>
            </a:r>
            <a:r>
              <a:rPr kumimoji="0" sz="2000" b="0" i="0" u="none" strike="noStrike" kern="1200" cap="none" spc="-5" normalizeH="0" baseline="0" noProof="0" dirty="0">
                <a:ln>
                  <a:noFill/>
                </a:ln>
                <a:solidFill>
                  <a:prstClr val="black"/>
                </a:solidFill>
                <a:effectLst/>
                <a:uLnTx/>
                <a:uFillTx/>
                <a:latin typeface="Calibri"/>
                <a:ea typeface="+mn-ea"/>
                <a:cs typeface="Calibri"/>
              </a:rPr>
              <a:t>the </a:t>
            </a:r>
            <a:r>
              <a:rPr kumimoji="0" sz="2000" b="0" i="0" u="none" strike="noStrike" kern="1200" cap="none" spc="-15" normalizeH="0" baseline="0" noProof="0" dirty="0">
                <a:ln>
                  <a:noFill/>
                </a:ln>
                <a:solidFill>
                  <a:prstClr val="black"/>
                </a:solidFill>
                <a:effectLst/>
                <a:uLnTx/>
                <a:uFillTx/>
                <a:latin typeface="Calibri"/>
                <a:ea typeface="+mn-ea"/>
                <a:cs typeface="Calibri"/>
              </a:rPr>
              <a:t>physical </a:t>
            </a:r>
            <a:r>
              <a:rPr kumimoji="0" sz="2000" b="0" i="0" u="none" strike="noStrike" kern="1200" cap="none" spc="0" normalizeH="0" baseline="0" noProof="0" dirty="0">
                <a:ln>
                  <a:noFill/>
                </a:ln>
                <a:solidFill>
                  <a:prstClr val="black"/>
                </a:solidFill>
                <a:effectLst/>
                <a:uLnTx/>
                <a:uFillTx/>
                <a:latin typeface="Calibri"/>
                <a:ea typeface="+mn-ea"/>
                <a:cs typeface="Calibri"/>
              </a:rPr>
              <a:t>or </a:t>
            </a:r>
            <a:r>
              <a:rPr kumimoji="0" sz="2000" b="0" i="0" u="none" strike="noStrike" kern="1200" cap="none" spc="-5" normalizeH="0" baseline="0" noProof="0" dirty="0">
                <a:ln>
                  <a:noFill/>
                </a:ln>
                <a:solidFill>
                  <a:prstClr val="black"/>
                </a:solidFill>
                <a:effectLst/>
                <a:uLnTx/>
                <a:uFillTx/>
                <a:latin typeface="Calibri"/>
                <a:ea typeface="+mn-ea"/>
                <a:cs typeface="Calibri"/>
              </a:rPr>
              <a:t>functional </a:t>
            </a:r>
            <a:r>
              <a:rPr kumimoji="0" sz="2000" b="0" i="0" u="none" strike="noStrike" kern="1200" cap="none" spc="-10" normalizeH="0" baseline="0" noProof="0" dirty="0">
                <a:ln>
                  <a:noFill/>
                </a:ln>
                <a:solidFill>
                  <a:prstClr val="black"/>
                </a:solidFill>
                <a:effectLst/>
                <a:uLnTx/>
                <a:uFillTx/>
                <a:latin typeface="Calibri"/>
                <a:ea typeface="+mn-ea"/>
                <a:cs typeface="Calibri"/>
              </a:rPr>
              <a:t>characteristics </a:t>
            </a:r>
            <a:r>
              <a:rPr kumimoji="0" sz="2000" b="0" i="0" u="none" strike="noStrike" kern="1200" cap="none" spc="0" normalizeH="0" baseline="0" noProof="0" dirty="0">
                <a:ln>
                  <a:noFill/>
                </a:ln>
                <a:solidFill>
                  <a:prstClr val="black"/>
                </a:solidFill>
                <a:effectLst/>
                <a:uLnTx/>
                <a:uFillTx/>
                <a:latin typeface="Calibri"/>
                <a:ea typeface="+mn-ea"/>
                <a:cs typeface="Calibri"/>
              </a:rPr>
              <a:t>of </a:t>
            </a:r>
            <a:r>
              <a:rPr kumimoji="0" sz="2000" b="0" i="0" u="none" strike="noStrike" kern="1200" cap="none" spc="0" normalizeH="0" baseline="0" noProof="0" dirty="0" smtClean="0">
                <a:ln>
                  <a:noFill/>
                </a:ln>
                <a:solidFill>
                  <a:prstClr val="black"/>
                </a:solidFill>
                <a:effectLst/>
                <a:uLnTx/>
                <a:uFillTx/>
                <a:latin typeface="Calibri"/>
                <a:ea typeface="+mn-ea"/>
                <a:cs typeface="Calibri"/>
              </a:rPr>
              <a:t>a</a:t>
            </a:r>
            <a:r>
              <a:rPr kumimoji="0" lang="en-US" sz="2000" b="0" i="0" u="none" strike="noStrike" kern="1200" cap="none" spc="0"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product</a:t>
            </a:r>
            <a:r>
              <a:rPr kumimoji="0" sz="2000" b="0" i="0" u="none" strike="noStrike" kern="1200" cap="none" spc="-1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good </a:t>
            </a:r>
            <a:r>
              <a:rPr kumimoji="0" sz="2000" b="0" i="0" u="none" strike="noStrike" kern="1200" cap="none" spc="0" normalizeH="0" baseline="0" noProof="0" dirty="0">
                <a:ln>
                  <a:noFill/>
                </a:ln>
                <a:solidFill>
                  <a:prstClr val="black"/>
                </a:solidFill>
                <a:effectLst/>
                <a:uLnTx/>
                <a:uFillTx/>
                <a:latin typeface="Calibri"/>
                <a:ea typeface="+mn-ea"/>
                <a:cs typeface="Calibri"/>
              </a:rPr>
              <a:t>or </a:t>
            </a:r>
            <a:r>
              <a:rPr kumimoji="0" sz="2000" b="0" i="0" u="none" strike="noStrike" kern="1200" cap="none" spc="-5" normalizeH="0" baseline="0" noProof="0" dirty="0">
                <a:ln>
                  <a:noFill/>
                </a:ln>
                <a:solidFill>
                  <a:prstClr val="black"/>
                </a:solidFill>
                <a:effectLst/>
                <a:uLnTx/>
                <a:uFillTx/>
                <a:latin typeface="Calibri"/>
                <a:ea typeface="+mn-ea"/>
                <a:cs typeface="Calibri"/>
              </a:rPr>
              <a:t>construction </a:t>
            </a:r>
            <a:r>
              <a:rPr kumimoji="0" sz="2000" b="0" i="0" u="none" strike="noStrike" kern="1200" cap="none" spc="-10" normalizeH="0" baseline="0" noProof="0" dirty="0">
                <a:ln>
                  <a:noFill/>
                </a:ln>
                <a:solidFill>
                  <a:prstClr val="black"/>
                </a:solidFill>
                <a:effectLst/>
                <a:uLnTx/>
                <a:uFillTx/>
                <a:latin typeface="Calibri"/>
                <a:ea typeface="+mn-ea"/>
                <a:cs typeface="Calibri"/>
              </a:rPr>
              <a:t>item. </a:t>
            </a:r>
            <a:r>
              <a:rPr kumimoji="0" sz="2000" b="0" i="0" u="none" strike="noStrike" kern="1200" cap="none" spc="0" normalizeH="0" baseline="0" noProof="0" dirty="0">
                <a:ln>
                  <a:noFill/>
                </a:ln>
                <a:solidFill>
                  <a:prstClr val="black"/>
                </a:solidFill>
                <a:effectLst/>
                <a:uLnTx/>
                <a:uFillTx/>
                <a:latin typeface="Calibri"/>
                <a:ea typeface="+mn-ea"/>
                <a:cs typeface="Calibri"/>
              </a:rPr>
              <a:t>A </a:t>
            </a:r>
            <a:r>
              <a:rPr kumimoji="0" sz="2000" b="0" i="0" u="none" strike="noStrike" kern="1200" cap="none" spc="-5" normalizeH="0" baseline="0" noProof="0" dirty="0">
                <a:ln>
                  <a:noFill/>
                </a:ln>
                <a:solidFill>
                  <a:prstClr val="black"/>
                </a:solidFill>
                <a:effectLst/>
                <a:uLnTx/>
                <a:uFillTx/>
                <a:latin typeface="Calibri"/>
                <a:ea typeface="+mn-ea"/>
                <a:cs typeface="Calibri"/>
              </a:rPr>
              <a:t>description </a:t>
            </a:r>
            <a:r>
              <a:rPr kumimoji="0" sz="2000" b="0" i="0" u="none" strike="noStrike" kern="1200" cap="none" spc="0" normalizeH="0" baseline="0" noProof="0" dirty="0">
                <a:ln>
                  <a:noFill/>
                </a:ln>
                <a:solidFill>
                  <a:prstClr val="black"/>
                </a:solidFill>
                <a:effectLst/>
                <a:uLnTx/>
                <a:uFillTx/>
                <a:latin typeface="Calibri"/>
                <a:ea typeface="+mn-ea"/>
                <a:cs typeface="Calibri"/>
              </a:rPr>
              <a:t>of </a:t>
            </a:r>
            <a:r>
              <a:rPr kumimoji="0" sz="2000" b="0" i="0" u="none" strike="noStrike" kern="1200" cap="none" spc="-5" normalizeH="0" baseline="0" noProof="0" dirty="0">
                <a:ln>
                  <a:noFill/>
                </a:ln>
                <a:solidFill>
                  <a:prstClr val="black"/>
                </a:solidFill>
                <a:effectLst/>
                <a:uLnTx/>
                <a:uFillTx/>
                <a:latin typeface="Calibri"/>
                <a:ea typeface="+mn-ea"/>
                <a:cs typeface="Calibri"/>
              </a:rPr>
              <a:t>goods </a:t>
            </a:r>
            <a:r>
              <a:rPr kumimoji="0" sz="2000" b="0" i="0" u="none" strike="noStrike" kern="1200" cap="none" spc="0" normalizeH="0" baseline="0" noProof="0" dirty="0" smtClean="0">
                <a:ln>
                  <a:noFill/>
                </a:ln>
                <a:solidFill>
                  <a:prstClr val="black"/>
                </a:solidFill>
                <a:effectLst/>
                <a:uLnTx/>
                <a:uFillTx/>
                <a:latin typeface="Calibri"/>
                <a:ea typeface="+mn-ea"/>
                <a:cs typeface="Calibri"/>
              </a:rPr>
              <a:t>as</a:t>
            </a:r>
            <a:r>
              <a:rPr kumimoji="0" lang="en-US" sz="2000" b="0" i="0" u="none" strike="noStrike" kern="1200" cap="none" spc="0"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opposed </a:t>
            </a:r>
            <a:r>
              <a:rPr kumimoji="0" sz="2000" b="0" i="0" u="none" strike="noStrike" kern="1200" cap="none" spc="-10" normalizeH="0" baseline="0" noProof="0" dirty="0">
                <a:ln>
                  <a:noFill/>
                </a:ln>
                <a:solidFill>
                  <a:prstClr val="black"/>
                </a:solidFill>
                <a:effectLst/>
                <a:uLnTx/>
                <a:uFillTx/>
                <a:latin typeface="Calibri"/>
                <a:ea typeface="+mn-ea"/>
                <a:cs typeface="Calibri"/>
              </a:rPr>
              <a:t>to </a:t>
            </a:r>
            <a:r>
              <a:rPr kumimoji="0" sz="2000" b="0" i="0" u="none" strike="noStrike" kern="1200" cap="none" spc="0" normalizeH="0" baseline="0" noProof="0" dirty="0">
                <a:ln>
                  <a:noFill/>
                </a:ln>
                <a:solidFill>
                  <a:prstClr val="black"/>
                </a:solidFill>
                <a:effectLst/>
                <a:uLnTx/>
                <a:uFillTx/>
                <a:latin typeface="Calibri"/>
                <a:ea typeface="+mn-ea"/>
                <a:cs typeface="Calibri"/>
              </a:rPr>
              <a:t>a </a:t>
            </a:r>
            <a:r>
              <a:rPr kumimoji="0" sz="2000" b="0" i="0" u="none" strike="noStrike" kern="1200" cap="none" spc="-5" normalizeH="0" baseline="0" noProof="0" dirty="0">
                <a:ln>
                  <a:noFill/>
                </a:ln>
                <a:solidFill>
                  <a:prstClr val="black"/>
                </a:solidFill>
                <a:effectLst/>
                <a:uLnTx/>
                <a:uFillTx/>
                <a:latin typeface="Calibri"/>
                <a:ea typeface="+mn-ea"/>
                <a:cs typeface="Calibri"/>
              </a:rPr>
              <a:t>descriptions </a:t>
            </a:r>
            <a:r>
              <a:rPr kumimoji="0" sz="2000" b="0" i="0" u="none" strike="noStrike" kern="1200" cap="none" spc="0" normalizeH="0" baseline="0" noProof="0" dirty="0">
                <a:ln>
                  <a:noFill/>
                </a:ln>
                <a:solidFill>
                  <a:prstClr val="black"/>
                </a:solidFill>
                <a:effectLst/>
                <a:uLnTx/>
                <a:uFillTx/>
                <a:latin typeface="Calibri"/>
                <a:ea typeface="+mn-ea"/>
                <a:cs typeface="Calibri"/>
              </a:rPr>
              <a:t>of </a:t>
            </a:r>
            <a:r>
              <a:rPr kumimoji="0" sz="2000" b="0" i="0" u="none" strike="noStrike" kern="1200" cap="none" spc="-5" normalizeH="0" baseline="0" noProof="0" dirty="0">
                <a:ln>
                  <a:noFill/>
                </a:ln>
                <a:solidFill>
                  <a:prstClr val="black"/>
                </a:solidFill>
                <a:effectLst/>
                <a:uLnTx/>
                <a:uFillTx/>
                <a:latin typeface="Calibri"/>
                <a:ea typeface="+mn-ea"/>
                <a:cs typeface="Calibri"/>
              </a:rPr>
              <a:t>services. </a:t>
            </a:r>
            <a:r>
              <a:rPr kumimoji="0" sz="2000" b="0" i="0" u="none" strike="noStrike" kern="1200" cap="none" spc="0" normalizeH="0" baseline="0" noProof="0" dirty="0">
                <a:ln>
                  <a:noFill/>
                </a:ln>
                <a:solidFill>
                  <a:prstClr val="black"/>
                </a:solidFill>
                <a:effectLst/>
                <a:uLnTx/>
                <a:uFillTx/>
                <a:latin typeface="Calibri"/>
                <a:ea typeface="+mn-ea"/>
                <a:cs typeface="Calibri"/>
              </a:rPr>
              <a:t>A </a:t>
            </a:r>
            <a:r>
              <a:rPr kumimoji="0" sz="2000" b="0" i="0" u="none" strike="noStrike" kern="1200" cap="none" spc="-5" normalizeH="0" baseline="0" noProof="0" dirty="0">
                <a:ln>
                  <a:noFill/>
                </a:ln>
                <a:solidFill>
                  <a:prstClr val="black"/>
                </a:solidFill>
                <a:effectLst/>
                <a:uLnTx/>
                <a:uFillTx/>
                <a:latin typeface="Calibri"/>
                <a:ea typeface="+mn-ea"/>
                <a:cs typeface="Calibri"/>
              </a:rPr>
              <a:t>description </a:t>
            </a:r>
            <a:r>
              <a:rPr kumimoji="0" sz="2000" b="0" i="0" u="none" strike="noStrike" kern="1200" cap="none" spc="0" normalizeH="0" baseline="0" noProof="0" dirty="0">
                <a:ln>
                  <a:noFill/>
                </a:ln>
                <a:solidFill>
                  <a:prstClr val="black"/>
                </a:solidFill>
                <a:effectLst/>
                <a:uLnTx/>
                <a:uFillTx/>
                <a:latin typeface="Calibri"/>
                <a:ea typeface="+mn-ea"/>
                <a:cs typeface="Calibri"/>
              </a:rPr>
              <a:t>of </a:t>
            </a:r>
            <a:r>
              <a:rPr kumimoji="0" sz="2000" b="0" i="0" u="none" strike="noStrike" kern="1200" cap="none" spc="-10" normalizeH="0" baseline="0" noProof="0" dirty="0">
                <a:ln>
                  <a:noFill/>
                </a:ln>
                <a:solidFill>
                  <a:prstClr val="black"/>
                </a:solidFill>
                <a:effectLst/>
                <a:uLnTx/>
                <a:uFillTx/>
                <a:latin typeface="Calibri"/>
                <a:ea typeface="+mn-ea"/>
                <a:cs typeface="Calibri"/>
              </a:rPr>
              <a:t>what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the</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purchaser </a:t>
            </a:r>
            <a:r>
              <a:rPr kumimoji="0" sz="2000" b="0" i="0" u="none" strike="noStrike" kern="1200" cap="none" spc="-10" normalizeH="0" baseline="0" noProof="0" dirty="0">
                <a:ln>
                  <a:noFill/>
                </a:ln>
                <a:solidFill>
                  <a:prstClr val="black"/>
                </a:solidFill>
                <a:effectLst/>
                <a:uLnTx/>
                <a:uFillTx/>
                <a:latin typeface="Calibri"/>
                <a:ea typeface="+mn-ea"/>
                <a:cs typeface="Calibri"/>
              </a:rPr>
              <a:t>seeks to </a:t>
            </a:r>
            <a:r>
              <a:rPr kumimoji="0" sz="2000" b="0" i="0" u="none" strike="noStrike" kern="1200" cap="none" spc="0" normalizeH="0" baseline="0" noProof="0" dirty="0">
                <a:ln>
                  <a:noFill/>
                </a:ln>
                <a:solidFill>
                  <a:prstClr val="black"/>
                </a:solidFill>
                <a:effectLst/>
                <a:uLnTx/>
                <a:uFillTx/>
                <a:latin typeface="Calibri"/>
                <a:ea typeface="+mn-ea"/>
                <a:cs typeface="Calibri"/>
              </a:rPr>
              <a:t>buy and </a:t>
            </a:r>
            <a:r>
              <a:rPr kumimoji="0" sz="2000" b="0" i="0" u="none" strike="noStrike" kern="1200" cap="none" spc="-10" normalizeH="0" baseline="0" noProof="0" dirty="0">
                <a:ln>
                  <a:noFill/>
                </a:ln>
                <a:solidFill>
                  <a:prstClr val="black"/>
                </a:solidFill>
                <a:effectLst/>
                <a:uLnTx/>
                <a:uFillTx/>
                <a:latin typeface="Calibri"/>
                <a:ea typeface="+mn-ea"/>
                <a:cs typeface="Calibri"/>
              </a:rPr>
              <a:t>what </a:t>
            </a:r>
            <a:r>
              <a:rPr kumimoji="0" sz="2000" b="0" i="0" u="none" strike="noStrike" kern="1200" cap="none" spc="-5" normalizeH="0" baseline="0" noProof="0" dirty="0">
                <a:ln>
                  <a:noFill/>
                </a:ln>
                <a:solidFill>
                  <a:prstClr val="black"/>
                </a:solidFill>
                <a:effectLst/>
                <a:uLnTx/>
                <a:uFillTx/>
                <a:latin typeface="Calibri"/>
                <a:ea typeface="+mn-ea"/>
                <a:cs typeface="Calibri"/>
              </a:rPr>
              <a:t>the </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a:ln>
                  <a:noFill/>
                </a:ln>
                <a:solidFill>
                  <a:prstClr val="black"/>
                </a:solidFill>
                <a:effectLst/>
                <a:uLnTx/>
                <a:uFillTx/>
                <a:latin typeface="Calibri"/>
                <a:ea typeface="+mn-ea"/>
                <a:cs typeface="Calibri"/>
              </a:rPr>
              <a:t>must </a:t>
            </a:r>
            <a:r>
              <a:rPr kumimoji="0" sz="2000" b="0" i="0" u="none" strike="noStrike" kern="1200" cap="none" spc="0" normalizeH="0" baseline="0" noProof="0" dirty="0">
                <a:ln>
                  <a:noFill/>
                </a:ln>
                <a:solidFill>
                  <a:prstClr val="black"/>
                </a:solidFill>
                <a:effectLst/>
                <a:uLnTx/>
                <a:uFillTx/>
                <a:latin typeface="Calibri"/>
                <a:ea typeface="+mn-ea"/>
                <a:cs typeface="Calibri"/>
              </a:rPr>
              <a:t>be </a:t>
            </a:r>
            <a:r>
              <a:rPr kumimoji="0" sz="2000" b="0" i="0" u="none" strike="noStrike" kern="1200" cap="none" spc="-10" normalizeH="0" baseline="0" noProof="0" dirty="0">
                <a:ln>
                  <a:noFill/>
                </a:ln>
                <a:solidFill>
                  <a:prstClr val="black"/>
                </a:solidFill>
                <a:effectLst/>
                <a:uLnTx/>
                <a:uFillTx/>
                <a:latin typeface="Calibri"/>
                <a:ea typeface="+mn-ea"/>
                <a:cs typeface="Calibri"/>
              </a:rPr>
              <a:t>responsive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to</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in </a:t>
            </a:r>
            <a:r>
              <a:rPr kumimoji="0" sz="2000" b="0" i="0" u="none" strike="noStrike" kern="1200" cap="none" spc="-10" normalizeH="0" baseline="0" noProof="0" dirty="0">
                <a:ln>
                  <a:noFill/>
                </a:ln>
                <a:solidFill>
                  <a:prstClr val="black"/>
                </a:solidFill>
                <a:effectLst/>
                <a:uLnTx/>
                <a:uFillTx/>
                <a:latin typeface="Calibri"/>
                <a:ea typeface="+mn-ea"/>
                <a:cs typeface="Calibri"/>
              </a:rPr>
              <a:t>order to </a:t>
            </a:r>
            <a:r>
              <a:rPr kumimoji="0" sz="2000" b="0" i="0" u="none" strike="noStrike" kern="1200" cap="none" spc="0" normalizeH="0" baseline="0" noProof="0" dirty="0">
                <a:ln>
                  <a:noFill/>
                </a:ln>
                <a:solidFill>
                  <a:prstClr val="black"/>
                </a:solidFill>
                <a:effectLst/>
                <a:uLnTx/>
                <a:uFillTx/>
                <a:latin typeface="Calibri"/>
                <a:ea typeface="+mn-ea"/>
                <a:cs typeface="Calibri"/>
              </a:rPr>
              <a:t>be </a:t>
            </a:r>
            <a:r>
              <a:rPr kumimoji="0" sz="2000" b="0" i="0" u="none" strike="noStrike" kern="1200" cap="none" spc="-10" normalizeH="0" baseline="0" noProof="0" dirty="0">
                <a:ln>
                  <a:noFill/>
                </a:ln>
                <a:solidFill>
                  <a:prstClr val="black"/>
                </a:solidFill>
                <a:effectLst/>
                <a:uLnTx/>
                <a:uFillTx/>
                <a:latin typeface="Calibri"/>
                <a:ea typeface="+mn-ea"/>
                <a:cs typeface="Calibri"/>
              </a:rPr>
              <a:t>considered </a:t>
            </a:r>
            <a:r>
              <a:rPr kumimoji="0" sz="2000" b="0" i="0" u="none" strike="noStrike" kern="1200" cap="none" spc="-15" normalizeH="0" baseline="0" noProof="0" dirty="0">
                <a:ln>
                  <a:noFill/>
                </a:ln>
                <a:solidFill>
                  <a:prstClr val="black"/>
                </a:solidFill>
                <a:effectLst/>
                <a:uLnTx/>
                <a:uFillTx/>
                <a:latin typeface="Calibri"/>
                <a:ea typeface="+mn-ea"/>
                <a:cs typeface="Calibri"/>
              </a:rPr>
              <a:t>for award </a:t>
            </a:r>
            <a:r>
              <a:rPr kumimoji="0" sz="2000" b="0" i="0" u="none" strike="noStrike" kern="1200" cap="none" spc="0" normalizeH="0" baseline="0" noProof="0" dirty="0">
                <a:ln>
                  <a:noFill/>
                </a:ln>
                <a:solidFill>
                  <a:prstClr val="black"/>
                </a:solidFill>
                <a:effectLst/>
                <a:uLnTx/>
                <a:uFillTx/>
                <a:latin typeface="Calibri"/>
                <a:ea typeface="+mn-ea"/>
                <a:cs typeface="Calibri"/>
              </a:rPr>
              <a:t>of a</a:t>
            </a:r>
            <a:r>
              <a:rPr kumimoji="0" sz="2000" b="0" i="0" u="none" strike="noStrike" kern="1200" cap="none" spc="75" normalizeH="0" baseline="0" noProof="0" dirty="0">
                <a:ln>
                  <a:noFill/>
                </a:ln>
                <a:solidFill>
                  <a:prstClr val="black"/>
                </a:solidFill>
                <a:effectLst/>
                <a:uLnTx/>
                <a:uFillTx/>
                <a:latin typeface="Calibri"/>
                <a:ea typeface="+mn-ea"/>
                <a:cs typeface="Calibri"/>
              </a:rPr>
              <a:t> </a:t>
            </a:r>
            <a:r>
              <a:rPr kumimoji="0" sz="2000" b="0" i="0" u="none" strike="noStrike" kern="1200" cap="none" spc="-15" normalizeH="0" baseline="0" noProof="0" dirty="0">
                <a:ln>
                  <a:noFill/>
                </a:ln>
                <a:solidFill>
                  <a:prstClr val="black"/>
                </a:solidFill>
                <a:effectLst/>
                <a:uLnTx/>
                <a:uFillTx/>
                <a:latin typeface="Calibri"/>
                <a:ea typeface="+mn-ea"/>
                <a:cs typeface="Calibri"/>
              </a:rPr>
              <a:t>contract.</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5" name="object 5"/>
          <p:cNvSpPr txBox="1">
            <a:spLocks noGrp="1"/>
          </p:cNvSpPr>
          <p:nvPr>
            <p:ph type="title"/>
          </p:nvPr>
        </p:nvSpPr>
        <p:spPr>
          <a:xfrm>
            <a:off x="551308" y="268905"/>
            <a:ext cx="8592692" cy="505267"/>
          </a:xfrm>
          <a:prstGeom prst="rect">
            <a:avLst/>
          </a:prstGeom>
        </p:spPr>
        <p:txBody>
          <a:bodyPr vert="horz" wrap="square" lIns="0" tIns="12700" rIns="0" bIns="0" rtlCol="0">
            <a:spAutoFit/>
          </a:bodyPr>
          <a:lstStyle/>
          <a:p>
            <a:pPr marL="12700">
              <a:lnSpc>
                <a:spcPct val="100000"/>
              </a:lnSpc>
              <a:spcBef>
                <a:spcPts val="100"/>
              </a:spcBef>
            </a:pPr>
            <a:r>
              <a:rPr sz="3200" b="0" spc="-10" dirty="0">
                <a:latin typeface="+mn-lt"/>
                <a:cs typeface="Calibri Light"/>
              </a:rPr>
              <a:t>Solicitation</a:t>
            </a:r>
            <a:r>
              <a:rPr sz="3200" b="0" spc="-80" dirty="0">
                <a:latin typeface="+mn-lt"/>
                <a:cs typeface="Calibri Light"/>
              </a:rPr>
              <a:t> </a:t>
            </a:r>
            <a:r>
              <a:rPr sz="3200" b="0" spc="-20" dirty="0">
                <a:latin typeface="+mn-lt"/>
                <a:cs typeface="Calibri Light"/>
              </a:rPr>
              <a:t>Preparation</a:t>
            </a:r>
            <a:endParaRPr sz="320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45</a:t>
            </a:fld>
            <a:endParaRPr lang="en-US" spc="-5" dirty="0">
              <a:solidFill>
                <a:srgbClr val="000000"/>
              </a:solidFill>
            </a:endParaRPr>
          </a:p>
        </p:txBody>
      </p:sp>
    </p:spTree>
    <p:extLst>
      <p:ext uri="{BB962C8B-B14F-4D97-AF65-F5344CB8AC3E}">
        <p14:creationId xmlns:p14="http://schemas.microsoft.com/office/powerpoint/2010/main" val="326341451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914400" y="1621790"/>
            <a:ext cx="6585217" cy="2936701"/>
          </a:xfrm>
          <a:prstGeom prst="rect">
            <a:avLst/>
          </a:prstGeom>
        </p:spPr>
        <p:txBody>
          <a:bodyPr vert="horz" wrap="square" lIns="0" tIns="12700" rIns="0" bIns="0" rtlCol="0">
            <a:spAutoFit/>
          </a:bodyPr>
          <a:lstStyle/>
          <a:p>
            <a:pPr marR="5080" lvl="0" algn="l" defTabSz="914400" rtl="0" eaLnBrk="1" fontAlgn="auto" latinLnBrk="0" hangingPunct="1">
              <a:spcBef>
                <a:spcPts val="600"/>
              </a:spcBef>
              <a:spcAft>
                <a:spcPts val="0"/>
              </a:spcAft>
              <a:buClrTx/>
              <a:buSzTx/>
              <a:buFontTx/>
              <a:buNone/>
              <a:tabLst/>
              <a:defRPr/>
            </a:pPr>
            <a:r>
              <a:rPr kumimoji="0" sz="2000" b="0" i="0" u="none" strike="noStrike" kern="1200" cap="none" spc="-10" normalizeH="0" baseline="0" noProof="0" dirty="0" smtClean="0">
                <a:ln>
                  <a:noFill/>
                </a:ln>
                <a:solidFill>
                  <a:prstClr val="black"/>
                </a:solidFill>
                <a:effectLst/>
                <a:uLnTx/>
                <a:uFillTx/>
                <a:latin typeface="Calibri"/>
                <a:ea typeface="+mn-ea"/>
                <a:cs typeface="Calibri"/>
              </a:rPr>
              <a:t>Specifications</a:t>
            </a:r>
            <a:r>
              <a:rPr kumimoji="0" lang="en-US" sz="2000" b="0" i="0" u="none" strike="noStrike" kern="1200" cap="none" spc="-10" normalizeH="0" noProof="0" dirty="0" smtClean="0">
                <a:ln>
                  <a:noFill/>
                </a:ln>
                <a:solidFill>
                  <a:prstClr val="black"/>
                </a:solidFill>
                <a:effectLst/>
                <a:uLnTx/>
                <a:uFillTx/>
                <a:latin typeface="Calibri"/>
                <a:ea typeface="+mn-ea"/>
                <a:cs typeface="Calibri"/>
              </a:rPr>
              <a:t> (may also be known as purchasing descriptions)</a:t>
            </a:r>
            <a:r>
              <a:rPr kumimoji="0"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15" normalizeH="0" baseline="0" noProof="0" dirty="0">
                <a:ln>
                  <a:noFill/>
                </a:ln>
                <a:solidFill>
                  <a:prstClr val="black"/>
                </a:solidFill>
                <a:effectLst/>
                <a:uLnTx/>
                <a:uFillTx/>
                <a:latin typeface="Calibri"/>
                <a:ea typeface="+mn-ea"/>
                <a:cs typeface="Calibri"/>
              </a:rPr>
              <a:t>generally </a:t>
            </a:r>
            <a:r>
              <a:rPr kumimoji="0" sz="2000" b="0" i="0" u="none" strike="noStrike" kern="1200" cap="none" spc="-20" normalizeH="0" baseline="0" noProof="0" dirty="0">
                <a:ln>
                  <a:noFill/>
                </a:ln>
                <a:solidFill>
                  <a:prstClr val="black"/>
                </a:solidFill>
                <a:effectLst/>
                <a:uLnTx/>
                <a:uFillTx/>
                <a:latin typeface="Calibri"/>
                <a:ea typeface="+mn-ea"/>
                <a:cs typeface="Calibri"/>
              </a:rPr>
              <a:t>fall </a:t>
            </a:r>
            <a:r>
              <a:rPr kumimoji="0" sz="2000" b="0" i="0" u="none" strike="noStrike" kern="1200" cap="none" spc="-5" normalizeH="0" baseline="0" noProof="0" dirty="0">
                <a:ln>
                  <a:noFill/>
                </a:ln>
                <a:solidFill>
                  <a:prstClr val="black"/>
                </a:solidFill>
                <a:effectLst/>
                <a:uLnTx/>
                <a:uFillTx/>
                <a:latin typeface="Calibri"/>
                <a:ea typeface="+mn-ea"/>
                <a:cs typeface="Calibri"/>
              </a:rPr>
              <a:t>under the </a:t>
            </a:r>
            <a:r>
              <a:rPr kumimoji="0" sz="2000" b="0" i="0" u="none" strike="noStrike" kern="1200" cap="none" spc="-15" normalizeH="0" baseline="0" noProof="0" dirty="0" smtClean="0">
                <a:ln>
                  <a:noFill/>
                </a:ln>
                <a:solidFill>
                  <a:prstClr val="black"/>
                </a:solidFill>
                <a:effectLst/>
                <a:uLnTx/>
                <a:uFillTx/>
                <a:latin typeface="Calibri"/>
                <a:ea typeface="+mn-ea"/>
                <a:cs typeface="Calibri"/>
              </a:rPr>
              <a:t>following</a:t>
            </a:r>
            <a:r>
              <a:rPr kumimoji="0" lang="en-US" sz="2000" b="0" i="0" u="none" strike="noStrike" kern="1200" cap="none" spc="-1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5" normalizeH="0" baseline="0" noProof="0" dirty="0" smtClean="0">
                <a:ln>
                  <a:noFill/>
                </a:ln>
                <a:solidFill>
                  <a:prstClr val="black"/>
                </a:solidFill>
                <a:effectLst/>
                <a:uLnTx/>
                <a:uFillTx/>
                <a:latin typeface="Calibri"/>
                <a:ea typeface="+mn-ea"/>
                <a:cs typeface="Calibri"/>
              </a:rPr>
              <a:t>categories</a:t>
            </a:r>
            <a:r>
              <a:rPr kumimoji="0" sz="2000" b="0" i="0" u="none" strike="noStrike" kern="1200" cap="none" spc="-15" normalizeH="0" baseline="0" noProof="0" dirty="0">
                <a:ln>
                  <a:noFill/>
                </a:ln>
                <a:solidFill>
                  <a:prstClr val="black"/>
                </a:solidFill>
                <a:effectLst/>
                <a:uLnTx/>
                <a:uFillTx/>
                <a:latin typeface="Calibri"/>
                <a:ea typeface="+mn-ea"/>
                <a:cs typeface="Calibri"/>
              </a:rPr>
              <a:t>: </a:t>
            </a:r>
            <a:endParaRPr kumimoji="0" lang="en-US" sz="2000" b="0" i="0" u="none" strike="noStrike" kern="1200" cap="none" spc="-15" normalizeH="0" baseline="0" noProof="0" dirty="0" smtClean="0">
              <a:ln>
                <a:noFill/>
              </a:ln>
              <a:solidFill>
                <a:prstClr val="black"/>
              </a:solidFill>
              <a:effectLst/>
              <a:uLnTx/>
              <a:uFillTx/>
              <a:latin typeface="Calibri"/>
              <a:ea typeface="+mn-ea"/>
              <a:cs typeface="Calibri"/>
            </a:endParaRPr>
          </a:p>
          <a:p>
            <a:pPr marL="346075" marR="508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D</a:t>
            </a:r>
            <a:r>
              <a:rPr kumimoji="0" sz="2000" b="0" i="0" u="none" strike="noStrike" kern="1200" cap="none" spc="-5" normalizeH="0" baseline="0" noProof="0" dirty="0" smtClean="0">
                <a:ln>
                  <a:noFill/>
                </a:ln>
                <a:solidFill>
                  <a:prstClr val="black"/>
                </a:solidFill>
                <a:effectLst/>
                <a:uLnTx/>
                <a:uFillTx/>
                <a:latin typeface="Calibri"/>
                <a:ea typeface="+mn-ea"/>
                <a:cs typeface="Calibri"/>
              </a:rPr>
              <a:t>esign</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a:t>
            </a:r>
          </a:p>
          <a:p>
            <a:pPr marL="346075" marR="508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P</a:t>
            </a:r>
            <a:r>
              <a:rPr kumimoji="0" sz="2000" b="0" i="0" u="none" strike="noStrike" kern="1200" cap="none" spc="-10" normalizeH="0" baseline="0" noProof="0" dirty="0" smtClean="0">
                <a:ln>
                  <a:noFill/>
                </a:ln>
                <a:solidFill>
                  <a:prstClr val="black"/>
                </a:solidFill>
                <a:effectLst/>
                <a:uLnTx/>
                <a:uFillTx/>
                <a:latin typeface="Calibri"/>
                <a:ea typeface="+mn-ea"/>
                <a:cs typeface="Calibri"/>
              </a:rPr>
              <a:t>erformance</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a:t>
            </a:r>
          </a:p>
          <a:p>
            <a:pPr marL="346075" marR="508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lang="en-US" sz="2000" spc="-10" dirty="0" smtClean="0">
                <a:solidFill>
                  <a:prstClr val="black"/>
                </a:solidFill>
                <a:latin typeface="Calibri"/>
                <a:cs typeface="Calibri"/>
              </a:rPr>
              <a:t>C</a:t>
            </a:r>
            <a:r>
              <a:rPr kumimoji="0" sz="2000" b="0" i="0" u="none" strike="noStrike" kern="1200" cap="none" spc="-10" normalizeH="0" baseline="0" noProof="0" dirty="0" err="1" smtClean="0">
                <a:ln>
                  <a:noFill/>
                </a:ln>
                <a:solidFill>
                  <a:prstClr val="black"/>
                </a:solidFill>
                <a:effectLst/>
                <a:uLnTx/>
                <a:uFillTx/>
                <a:latin typeface="Calibri"/>
                <a:ea typeface="+mn-ea"/>
                <a:cs typeface="Calibri"/>
              </a:rPr>
              <a:t>ombination</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a:t>
            </a:r>
            <a:r>
              <a:rPr kumimoji="0" sz="2000" b="0" i="0" u="none" strike="noStrike" kern="1200" cap="none" spc="-5" normalizeH="0" baseline="0" noProof="0" dirty="0">
                <a:ln>
                  <a:noFill/>
                </a:ln>
                <a:solidFill>
                  <a:prstClr val="black"/>
                </a:solidFill>
                <a:effectLst/>
                <a:uLnTx/>
                <a:uFillTx/>
                <a:latin typeface="Calibri"/>
                <a:ea typeface="+mn-ea"/>
                <a:cs typeface="Calibri"/>
              </a:rPr>
              <a:t>design and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performance)</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a:t>
            </a:r>
          </a:p>
          <a:p>
            <a:pPr marL="346075" marR="508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lang="en-US" sz="2000" spc="-10" dirty="0" smtClean="0">
                <a:solidFill>
                  <a:prstClr val="black"/>
                </a:solidFill>
                <a:latin typeface="Calibri"/>
                <a:cs typeface="Calibri"/>
              </a:rPr>
              <a:t>B</a:t>
            </a:r>
            <a:r>
              <a:rPr kumimoji="0" sz="2000" b="0" i="0" u="none" strike="noStrike" kern="1200" cap="none" spc="-15" normalizeH="0" baseline="0" noProof="0" dirty="0" smtClean="0">
                <a:ln>
                  <a:noFill/>
                </a:ln>
                <a:solidFill>
                  <a:prstClr val="black"/>
                </a:solidFill>
                <a:effectLst/>
                <a:uLnTx/>
                <a:uFillTx/>
                <a:latin typeface="Calibri"/>
                <a:ea typeface="+mn-ea"/>
                <a:cs typeface="Calibri"/>
              </a:rPr>
              <a:t>rand </a:t>
            </a:r>
            <a:r>
              <a:rPr kumimoji="0" sz="2000" b="0" i="0" u="none" strike="noStrike" kern="1200" cap="none" spc="-5" normalizeH="0" baseline="0" noProof="0" dirty="0">
                <a:ln>
                  <a:noFill/>
                </a:ln>
                <a:solidFill>
                  <a:prstClr val="black"/>
                </a:solidFill>
                <a:effectLst/>
                <a:uLnTx/>
                <a:uFillTx/>
                <a:latin typeface="Calibri"/>
                <a:ea typeface="+mn-ea"/>
                <a:cs typeface="Calibri"/>
              </a:rPr>
              <a:t>name or </a:t>
            </a:r>
            <a:r>
              <a:rPr kumimoji="0" sz="2000" b="0" i="0" u="none" strike="noStrike" kern="1200" cap="none" spc="-15" normalizeH="0" baseline="0" noProof="0" dirty="0" smtClean="0">
                <a:ln>
                  <a:noFill/>
                </a:ln>
                <a:solidFill>
                  <a:prstClr val="black"/>
                </a:solidFill>
                <a:effectLst/>
                <a:uLnTx/>
                <a:uFillTx/>
                <a:latin typeface="Calibri"/>
                <a:ea typeface="+mn-ea"/>
                <a:cs typeface="Calibri"/>
              </a:rPr>
              <a:t>approved</a:t>
            </a:r>
            <a:r>
              <a:rPr kumimoji="0" lang="en-US" sz="2000" b="0" i="0" u="none" strike="noStrike" kern="1200" cap="none" spc="-15"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equal</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a:t>
            </a:r>
          </a:p>
          <a:p>
            <a:pPr marL="346075" marR="508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Q</a:t>
            </a:r>
            <a:r>
              <a:rPr kumimoji="0" sz="2000" b="0" i="0" u="none" strike="noStrike" kern="1200" cap="none" spc="-5" normalizeH="0" baseline="0" noProof="0" dirty="0" smtClean="0">
                <a:ln>
                  <a:noFill/>
                </a:ln>
                <a:solidFill>
                  <a:prstClr val="black"/>
                </a:solidFill>
                <a:effectLst/>
                <a:uLnTx/>
                <a:uFillTx/>
                <a:latin typeface="Calibri"/>
                <a:ea typeface="+mn-ea"/>
                <a:cs typeface="Calibri"/>
              </a:rPr>
              <a:t>ualified </a:t>
            </a:r>
            <a:r>
              <a:rPr kumimoji="0" sz="2000" b="0" i="0" u="none" strike="noStrike" kern="1200" cap="none" spc="-10" normalizeH="0" baseline="0" noProof="0" dirty="0">
                <a:ln>
                  <a:noFill/>
                </a:ln>
                <a:solidFill>
                  <a:prstClr val="black"/>
                </a:solidFill>
                <a:effectLst/>
                <a:uLnTx/>
                <a:uFillTx/>
                <a:latin typeface="Calibri"/>
                <a:ea typeface="+mn-ea"/>
                <a:cs typeface="Calibri"/>
              </a:rPr>
              <a:t>products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list</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a:t>
            </a:r>
          </a:p>
          <a:p>
            <a:pPr marL="346075" marR="508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lang="en-US" sz="2000" spc="-10" dirty="0">
                <a:solidFill>
                  <a:prstClr val="black"/>
                </a:solidFill>
                <a:latin typeface="Calibri"/>
                <a:cs typeface="Calibri"/>
              </a:rPr>
              <a:t>S</a:t>
            </a:r>
            <a:r>
              <a:rPr kumimoji="0" sz="2000" b="0" i="0" u="none" strike="noStrike" kern="1200" cap="none" spc="-5" normalizeH="0" baseline="0" noProof="0" dirty="0" err="1" smtClean="0">
                <a:ln>
                  <a:noFill/>
                </a:ln>
                <a:solidFill>
                  <a:prstClr val="black"/>
                </a:solidFill>
                <a:effectLst/>
                <a:uLnTx/>
                <a:uFillTx/>
                <a:latin typeface="Calibri"/>
                <a:ea typeface="+mn-ea"/>
                <a:cs typeface="Calibri"/>
              </a:rPr>
              <a:t>amples</a:t>
            </a:r>
            <a:r>
              <a:rPr kumimoji="0" sz="2000" b="0" i="0" u="none" strike="noStrike" kern="1200" cap="none" spc="-5" normalizeH="0" baseline="0" noProof="0" dirty="0">
                <a:ln>
                  <a:noFill/>
                </a:ln>
                <a:solidFill>
                  <a:prstClr val="black"/>
                </a:solidFill>
                <a:effectLst/>
                <a:uLnTx/>
                <a:uFillTx/>
                <a:latin typeface="Calibri"/>
                <a:ea typeface="+mn-ea"/>
                <a:cs typeface="Calibri"/>
              </a:rPr>
              <a:t>. </a:t>
            </a:r>
            <a:endParaRPr kumimoji="0" lang="en-US" sz="2000" b="0" i="0" u="none" strike="noStrike" kern="1200" cap="none" spc="-5" normalizeH="0" baseline="0" noProof="0" dirty="0" smtClean="0">
              <a:ln>
                <a:noFill/>
              </a:ln>
              <a:solidFill>
                <a:prstClr val="black"/>
              </a:solidFill>
              <a:effectLst/>
              <a:uLnTx/>
              <a:uFillTx/>
              <a:latin typeface="Calibri"/>
              <a:ea typeface="+mn-ea"/>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46</a:t>
            </a:fld>
            <a:endParaRPr lang="en-US" spc="-5" dirty="0">
              <a:solidFill>
                <a:srgbClr val="000000"/>
              </a:solidFill>
            </a:endParaRPr>
          </a:p>
        </p:txBody>
      </p:sp>
      <p:sp>
        <p:nvSpPr>
          <p:cNvPr id="6" name="object 5"/>
          <p:cNvSpPr txBox="1">
            <a:spLocks noGrp="1"/>
          </p:cNvSpPr>
          <p:nvPr>
            <p:ph type="title"/>
          </p:nvPr>
        </p:nvSpPr>
        <p:spPr>
          <a:xfrm>
            <a:off x="557846" y="219365"/>
            <a:ext cx="8586154" cy="505267"/>
          </a:xfrm>
          <a:prstGeom prst="rect">
            <a:avLst/>
          </a:prstGeom>
        </p:spPr>
        <p:txBody>
          <a:bodyPr vert="horz" wrap="square" lIns="0" tIns="12700" rIns="0" bIns="0" rtlCol="0">
            <a:spAutoFit/>
          </a:bodyPr>
          <a:lstStyle/>
          <a:p>
            <a:pPr marL="12700">
              <a:lnSpc>
                <a:spcPct val="100000"/>
              </a:lnSpc>
              <a:spcBef>
                <a:spcPts val="100"/>
              </a:spcBef>
            </a:pPr>
            <a:r>
              <a:rPr sz="3200" b="0" spc="-10" dirty="0">
                <a:latin typeface="+mn-lt"/>
                <a:cs typeface="Calibri Light"/>
              </a:rPr>
              <a:t>Solicitation</a:t>
            </a:r>
            <a:r>
              <a:rPr sz="3200" b="0" spc="-80" dirty="0">
                <a:latin typeface="+mn-lt"/>
                <a:cs typeface="Calibri Light"/>
              </a:rPr>
              <a:t> </a:t>
            </a:r>
            <a:r>
              <a:rPr sz="3200" b="0" spc="-20" dirty="0">
                <a:latin typeface="+mn-lt"/>
                <a:cs typeface="Calibri Light"/>
              </a:rPr>
              <a:t>Preparation</a:t>
            </a:r>
            <a:endParaRPr sz="3200" dirty="0">
              <a:latin typeface="+mn-lt"/>
              <a:cs typeface="Calibri Light"/>
            </a:endParaRPr>
          </a:p>
        </p:txBody>
      </p:sp>
    </p:spTree>
    <p:extLst>
      <p:ext uri="{BB962C8B-B14F-4D97-AF65-F5344CB8AC3E}">
        <p14:creationId xmlns:p14="http://schemas.microsoft.com/office/powerpoint/2010/main" val="365636043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922084" y="1496489"/>
            <a:ext cx="6992471" cy="1664558"/>
          </a:xfrm>
          <a:prstGeom prst="rect">
            <a:avLst/>
          </a:prstGeom>
        </p:spPr>
        <p:txBody>
          <a:bodyPr vert="horz" wrap="square" lIns="0" tIns="48260" rIns="0" bIns="0" rtlCol="0">
            <a:spAutoFit/>
          </a:bodyPr>
          <a:lstStyle/>
          <a:p>
            <a:pPr marL="1588" marR="5080" lvl="0" defTabSz="914400" rtl="0" eaLnBrk="1" fontAlgn="auto" latinLnBrk="0" hangingPunct="1">
              <a:spcBef>
                <a:spcPts val="600"/>
              </a:spcBef>
              <a:spcAft>
                <a:spcPts val="0"/>
              </a:spcAft>
              <a:buClrTx/>
              <a:buSzTx/>
              <a:buFontTx/>
              <a:buNone/>
              <a:tabLst/>
              <a:defRPr/>
            </a:pPr>
            <a:r>
              <a:rPr lang="en-US" sz="2000" spc="-5" dirty="0">
                <a:solidFill>
                  <a:prstClr val="black"/>
                </a:solidFill>
                <a:latin typeface="Calibri"/>
                <a:cs typeface="Calibri"/>
              </a:rPr>
              <a:t>S</a:t>
            </a:r>
            <a:r>
              <a:rPr kumimoji="0" lang="en-US" sz="2000" b="0" i="0" u="none" strike="noStrike" kern="1200" cap="none" spc="-5" normalizeH="0" baseline="0" noProof="0" dirty="0" err="1" smtClean="0">
                <a:ln>
                  <a:noFill/>
                </a:ln>
                <a:solidFill>
                  <a:prstClr val="black"/>
                </a:solidFill>
                <a:effectLst/>
                <a:uLnTx/>
                <a:uFillTx/>
                <a:latin typeface="Calibri"/>
                <a:ea typeface="+mn-ea"/>
                <a:cs typeface="Calibri"/>
              </a:rPr>
              <a:t>tatement</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of Objectives definition</a:t>
            </a:r>
          </a:p>
          <a:p>
            <a:pPr marL="344488" marR="5080" lvl="0" indent="-342900" defTabSz="914400" rtl="0" eaLnBrk="1" fontAlgn="auto" latinLnBrk="0" hangingPunct="1">
              <a:spcBef>
                <a:spcPts val="600"/>
              </a:spcBef>
              <a:spcAft>
                <a:spcPts val="0"/>
              </a:spcAft>
              <a:buClrTx/>
              <a:buSzTx/>
              <a:buFont typeface="Arial" panose="020B0604020202020204" pitchFamily="34" charset="0"/>
              <a:buChar char="•"/>
              <a:tabLst/>
              <a:defRPr/>
            </a:pPr>
            <a:r>
              <a:rPr kumimoji="0" sz="2000" b="0" i="0" u="none" strike="noStrike" kern="1200" cap="none" spc="-5" normalizeH="0" baseline="0" noProof="0" dirty="0" smtClean="0">
                <a:ln>
                  <a:noFill/>
                </a:ln>
                <a:solidFill>
                  <a:prstClr val="black"/>
                </a:solidFill>
                <a:effectLst/>
                <a:uLnTx/>
                <a:uFillTx/>
                <a:latin typeface="Calibri"/>
                <a:ea typeface="+mn-ea"/>
                <a:cs typeface="Calibri"/>
              </a:rPr>
              <a:t>The </a:t>
            </a:r>
            <a:r>
              <a:rPr kumimoji="0" sz="2000" b="0" i="0" u="none" strike="noStrike" kern="1200" cap="none" spc="-5" normalizeH="0" baseline="0" noProof="0" dirty="0">
                <a:ln>
                  <a:noFill/>
                </a:ln>
                <a:solidFill>
                  <a:prstClr val="black"/>
                </a:solidFill>
                <a:effectLst/>
                <a:uLnTx/>
                <a:uFillTx/>
                <a:latin typeface="Calibri"/>
                <a:ea typeface="+mn-ea"/>
                <a:cs typeface="Calibri"/>
              </a:rPr>
              <a:t>portion of </a:t>
            </a:r>
            <a:r>
              <a:rPr kumimoji="0" sz="2000" b="0" i="0" u="none" strike="noStrike" kern="1200" cap="none" spc="0" normalizeH="0" baseline="0" noProof="0" dirty="0">
                <a:ln>
                  <a:noFill/>
                </a:ln>
                <a:solidFill>
                  <a:prstClr val="black"/>
                </a:solidFill>
                <a:effectLst/>
                <a:uLnTx/>
                <a:uFillTx/>
                <a:latin typeface="Calibri"/>
                <a:ea typeface="+mn-ea"/>
                <a:cs typeface="Calibri"/>
              </a:rPr>
              <a:t>a </a:t>
            </a:r>
            <a:r>
              <a:rPr kumimoji="0" sz="2000" b="0" i="0" u="none" strike="noStrike" kern="1200" cap="none" spc="-15" normalizeH="0" baseline="0" noProof="0" dirty="0">
                <a:ln>
                  <a:noFill/>
                </a:ln>
                <a:solidFill>
                  <a:prstClr val="black"/>
                </a:solidFill>
                <a:effectLst/>
                <a:uLnTx/>
                <a:uFillTx/>
                <a:latin typeface="Calibri"/>
                <a:ea typeface="+mn-ea"/>
                <a:cs typeface="Calibri"/>
              </a:rPr>
              <a:t>Request </a:t>
            </a:r>
            <a:r>
              <a:rPr kumimoji="0" sz="2000" b="0" i="0" u="none" strike="noStrike" kern="1200" cap="none" spc="-25" normalizeH="0" baseline="0" noProof="0" dirty="0">
                <a:ln>
                  <a:noFill/>
                </a:ln>
                <a:solidFill>
                  <a:prstClr val="black"/>
                </a:solidFill>
                <a:effectLst/>
                <a:uLnTx/>
                <a:uFillTx/>
                <a:latin typeface="Calibri"/>
                <a:ea typeface="+mn-ea"/>
                <a:cs typeface="Calibri"/>
              </a:rPr>
              <a:t>for </a:t>
            </a:r>
            <a:r>
              <a:rPr kumimoji="0" sz="2000" b="0" i="0" u="none" strike="noStrike" kern="1200" cap="none" spc="-10" normalizeH="0" baseline="0" noProof="0" dirty="0">
                <a:ln>
                  <a:noFill/>
                </a:ln>
                <a:solidFill>
                  <a:prstClr val="black"/>
                </a:solidFill>
                <a:effectLst/>
                <a:uLnTx/>
                <a:uFillTx/>
                <a:latin typeface="Calibri"/>
                <a:ea typeface="+mn-ea"/>
                <a:cs typeface="Calibri"/>
              </a:rPr>
              <a:t>Proposal that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describes</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specifically </a:t>
            </a:r>
            <a:r>
              <a:rPr kumimoji="0" sz="2000" b="0" i="0" u="none" strike="noStrike" kern="1200" cap="none" spc="-10" normalizeH="0" baseline="0" noProof="0" dirty="0">
                <a:ln>
                  <a:noFill/>
                </a:ln>
                <a:solidFill>
                  <a:prstClr val="black"/>
                </a:solidFill>
                <a:effectLst/>
                <a:uLnTx/>
                <a:uFillTx/>
                <a:latin typeface="Calibri"/>
                <a:ea typeface="+mn-ea"/>
                <a:cs typeface="Calibri"/>
              </a:rPr>
              <a:t>what </a:t>
            </a:r>
            <a:r>
              <a:rPr kumimoji="0" sz="2000" b="0" i="0" u="none" strike="noStrike" kern="1200" cap="none" spc="-5" normalizeH="0" baseline="0" noProof="0" dirty="0">
                <a:ln>
                  <a:noFill/>
                </a:ln>
                <a:solidFill>
                  <a:prstClr val="black"/>
                </a:solidFill>
                <a:effectLst/>
                <a:uLnTx/>
                <a:uFillTx/>
                <a:latin typeface="Calibri"/>
                <a:ea typeface="+mn-ea"/>
                <a:cs typeface="Calibri"/>
              </a:rPr>
              <a:t>is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5" normalizeH="0" baseline="0" noProof="0" dirty="0">
                <a:ln>
                  <a:noFill/>
                </a:ln>
                <a:solidFill>
                  <a:prstClr val="black"/>
                </a:solidFill>
                <a:effectLst/>
                <a:uLnTx/>
                <a:uFillTx/>
                <a:latin typeface="Calibri"/>
                <a:ea typeface="+mn-ea"/>
                <a:cs typeface="Calibri"/>
              </a:rPr>
              <a:t>be done </a:t>
            </a:r>
            <a:r>
              <a:rPr kumimoji="0" sz="2000" b="0" i="0" u="none" strike="noStrike" kern="1200" cap="none" spc="-10" normalizeH="0" baseline="0" noProof="0" dirty="0">
                <a:ln>
                  <a:noFill/>
                </a:ln>
                <a:solidFill>
                  <a:prstClr val="black"/>
                </a:solidFill>
                <a:effectLst/>
                <a:uLnTx/>
                <a:uFillTx/>
                <a:latin typeface="Calibri"/>
                <a:ea typeface="+mn-ea"/>
                <a:cs typeface="Calibri"/>
              </a:rPr>
              <a:t>by </a:t>
            </a:r>
            <a:r>
              <a:rPr kumimoji="0" sz="2000" b="0" i="0" u="none" strike="noStrike" kern="1200" cap="none" spc="-5" normalizeH="0" baseline="0" noProof="0" dirty="0">
                <a:ln>
                  <a:noFill/>
                </a:ln>
                <a:solidFill>
                  <a:prstClr val="black"/>
                </a:solidFill>
                <a:effectLst/>
                <a:uLnTx/>
                <a:uFillTx/>
                <a:latin typeface="Calibri"/>
                <a:ea typeface="+mn-ea"/>
                <a:cs typeface="Calibri"/>
              </a:rPr>
              <a:t>the </a:t>
            </a:r>
            <a:r>
              <a:rPr kumimoji="0" sz="2000" b="0" i="0" u="none" strike="noStrike" kern="1200" cap="none" spc="-35" normalizeH="0" baseline="0" noProof="0" dirty="0">
                <a:ln>
                  <a:noFill/>
                </a:ln>
                <a:solidFill>
                  <a:prstClr val="black"/>
                </a:solidFill>
                <a:effectLst/>
                <a:uLnTx/>
                <a:uFillTx/>
                <a:latin typeface="Calibri"/>
                <a:ea typeface="+mn-ea"/>
                <a:cs typeface="Calibri"/>
              </a:rPr>
              <a:t>supplier. </a:t>
            </a:r>
            <a:r>
              <a:rPr kumimoji="0" sz="2000" b="0" i="0" u="none" strike="noStrike" kern="1200" cap="none" spc="-5" normalizeH="0" baseline="0" noProof="0" dirty="0">
                <a:ln>
                  <a:noFill/>
                </a:ln>
                <a:solidFill>
                  <a:prstClr val="black"/>
                </a:solidFill>
                <a:effectLst/>
                <a:uLnTx/>
                <a:uFillTx/>
                <a:latin typeface="Calibri"/>
                <a:ea typeface="+mn-ea"/>
                <a:cs typeface="Calibri"/>
              </a:rPr>
              <a:t>It </a:t>
            </a:r>
            <a:r>
              <a:rPr kumimoji="0" sz="2000" b="0" i="0" u="none" strike="noStrike" kern="1200" cap="none" spc="-20" normalizeH="0" baseline="0" noProof="0" dirty="0" smtClean="0">
                <a:ln>
                  <a:noFill/>
                </a:ln>
                <a:solidFill>
                  <a:prstClr val="black"/>
                </a:solidFill>
                <a:effectLst/>
                <a:uLnTx/>
                <a:uFillTx/>
                <a:latin typeface="Calibri"/>
                <a:ea typeface="+mn-ea"/>
                <a:cs typeface="Calibri"/>
              </a:rPr>
              <a:t>may</a:t>
            </a:r>
            <a:r>
              <a:rPr kumimoji="0" lang="en-US" sz="2000" b="0" i="0" u="none" strike="noStrike" kern="1200" cap="none" spc="-20"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include </a:t>
            </a:r>
            <a:r>
              <a:rPr kumimoji="0" sz="2000" b="0" i="0" u="none" strike="noStrike" kern="1200" cap="none" spc="-10" normalizeH="0" baseline="0" noProof="0" dirty="0">
                <a:ln>
                  <a:noFill/>
                </a:ln>
                <a:solidFill>
                  <a:prstClr val="black"/>
                </a:solidFill>
                <a:effectLst/>
                <a:uLnTx/>
                <a:uFillTx/>
                <a:latin typeface="Calibri"/>
                <a:ea typeface="+mn-ea"/>
                <a:cs typeface="Calibri"/>
              </a:rPr>
              <a:t>specifications, performance </a:t>
            </a:r>
            <a:r>
              <a:rPr kumimoji="0" sz="2000" b="0" i="0" u="none" strike="noStrike" kern="1200" cap="none" spc="-15" normalizeH="0" baseline="0" noProof="0" dirty="0">
                <a:ln>
                  <a:noFill/>
                </a:ln>
                <a:solidFill>
                  <a:prstClr val="black"/>
                </a:solidFill>
                <a:effectLst/>
                <a:uLnTx/>
                <a:uFillTx/>
                <a:latin typeface="Calibri"/>
                <a:ea typeface="+mn-ea"/>
                <a:cs typeface="Calibri"/>
              </a:rPr>
              <a:t>outcomes, </a:t>
            </a:r>
            <a:r>
              <a:rPr kumimoji="0" sz="2000" b="0" i="0" u="none" strike="noStrike" kern="1200" cap="none" spc="-15" normalizeH="0" baseline="0" noProof="0" dirty="0" smtClean="0">
                <a:ln>
                  <a:noFill/>
                </a:ln>
                <a:solidFill>
                  <a:prstClr val="black"/>
                </a:solidFill>
                <a:effectLst/>
                <a:uLnTx/>
                <a:uFillTx/>
                <a:latin typeface="Calibri"/>
                <a:ea typeface="+mn-ea"/>
                <a:cs typeface="Calibri"/>
              </a:rPr>
              <a:t>dates</a:t>
            </a:r>
            <a:r>
              <a:rPr kumimoji="0" lang="en-US" sz="2000" b="0" i="0" u="none" strike="noStrike" kern="1200" cap="none" spc="-15"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and </a:t>
            </a:r>
            <a:r>
              <a:rPr kumimoji="0" sz="2000" b="0" i="0" u="none" strike="noStrike" kern="1200" cap="none" spc="-5" normalizeH="0" baseline="0" noProof="0" dirty="0">
                <a:ln>
                  <a:noFill/>
                </a:ln>
                <a:solidFill>
                  <a:prstClr val="black"/>
                </a:solidFill>
                <a:effectLst/>
                <a:uLnTx/>
                <a:uFillTx/>
                <a:latin typeface="Calibri"/>
                <a:ea typeface="+mn-ea"/>
                <a:cs typeface="Calibri"/>
              </a:rPr>
              <a:t>time of </a:t>
            </a:r>
            <a:r>
              <a:rPr kumimoji="0" sz="2000" b="0" i="0" u="none" strike="noStrike" kern="1200" cap="none" spc="-10" normalizeH="0" baseline="0" noProof="0" dirty="0">
                <a:ln>
                  <a:noFill/>
                </a:ln>
                <a:solidFill>
                  <a:prstClr val="black"/>
                </a:solidFill>
                <a:effectLst/>
                <a:uLnTx/>
                <a:uFillTx/>
                <a:latin typeface="Calibri"/>
                <a:ea typeface="+mn-ea"/>
                <a:cs typeface="Calibri"/>
              </a:rPr>
              <a:t>performance </a:t>
            </a:r>
            <a:r>
              <a:rPr kumimoji="0" sz="2000" b="0" i="0" u="none" strike="noStrike" kern="1200" cap="none" spc="-5" normalizeH="0" baseline="0" noProof="0" dirty="0">
                <a:ln>
                  <a:noFill/>
                </a:ln>
                <a:solidFill>
                  <a:prstClr val="black"/>
                </a:solidFill>
                <a:effectLst/>
                <a:uLnTx/>
                <a:uFillTx/>
                <a:latin typeface="Calibri"/>
                <a:ea typeface="+mn-ea"/>
                <a:cs typeface="Calibri"/>
              </a:rPr>
              <a:t>and quality</a:t>
            </a:r>
            <a:r>
              <a:rPr kumimoji="0" sz="2000" b="0" i="0" u="none" strike="noStrike" kern="1200" cap="none" spc="-65" normalizeH="0" baseline="0" noProof="0" dirty="0">
                <a:ln>
                  <a:noFill/>
                </a:ln>
                <a:solidFill>
                  <a:prstClr val="black"/>
                </a:solidFill>
                <a:effectLst/>
                <a:uLnTx/>
                <a:uFillTx/>
                <a:latin typeface="Calibri"/>
                <a:ea typeface="+mn-ea"/>
                <a:cs typeface="Calibri"/>
              </a:rPr>
              <a:t> </a:t>
            </a:r>
            <a:r>
              <a:rPr kumimoji="0" sz="2000" b="0" i="0" u="none" strike="noStrike" kern="1200" cap="none" spc="-10" normalizeH="0" baseline="0" noProof="0" dirty="0">
                <a:ln>
                  <a:noFill/>
                </a:ln>
                <a:solidFill>
                  <a:prstClr val="black"/>
                </a:solidFill>
                <a:effectLst/>
                <a:uLnTx/>
                <a:uFillTx/>
                <a:latin typeface="Calibri"/>
                <a:ea typeface="+mn-ea"/>
                <a:cs typeface="Calibri"/>
              </a:rPr>
              <a:t>requirements.</a:t>
            </a:r>
            <a:r>
              <a:rPr kumimoji="0" sz="2000" b="0" i="0" u="none" strike="noStrike" kern="1200" cap="none" spc="-10" normalizeH="0" baseline="0" noProof="0" dirty="0">
                <a:ln>
                  <a:noFill/>
                </a:ln>
                <a:solidFill>
                  <a:srgbClr val="FFFFFF"/>
                </a:solidFill>
                <a:effectLst/>
                <a:uLnTx/>
                <a:uFillTx/>
                <a:latin typeface="Calibri"/>
                <a:ea typeface="+mn-ea"/>
                <a:cs typeface="Calibri"/>
              </a:rPr>
              <a:t>.</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5" name="object 5"/>
          <p:cNvSpPr txBox="1">
            <a:spLocks noGrp="1"/>
          </p:cNvSpPr>
          <p:nvPr>
            <p:ph type="title"/>
          </p:nvPr>
        </p:nvSpPr>
        <p:spPr>
          <a:xfrm>
            <a:off x="535940" y="284273"/>
            <a:ext cx="8608060" cy="505267"/>
          </a:xfrm>
          <a:prstGeom prst="rect">
            <a:avLst/>
          </a:prstGeom>
        </p:spPr>
        <p:txBody>
          <a:bodyPr vert="horz" wrap="square" lIns="0" tIns="12700" rIns="0" bIns="0" rtlCol="0">
            <a:spAutoFit/>
          </a:bodyPr>
          <a:lstStyle/>
          <a:p>
            <a:pPr marL="12700">
              <a:lnSpc>
                <a:spcPct val="100000"/>
              </a:lnSpc>
              <a:spcBef>
                <a:spcPts val="100"/>
              </a:spcBef>
            </a:pPr>
            <a:r>
              <a:rPr sz="3200" b="0" spc="-10" dirty="0">
                <a:latin typeface="+mn-lt"/>
                <a:cs typeface="Calibri Light"/>
              </a:rPr>
              <a:t>Solicitation</a:t>
            </a:r>
            <a:r>
              <a:rPr sz="3200" b="0" spc="-80" dirty="0">
                <a:latin typeface="+mn-lt"/>
                <a:cs typeface="Calibri Light"/>
              </a:rPr>
              <a:t> </a:t>
            </a:r>
            <a:r>
              <a:rPr sz="3200" b="0" spc="-20" dirty="0">
                <a:latin typeface="+mn-lt"/>
                <a:cs typeface="Calibri Light"/>
              </a:rPr>
              <a:t>Preparation</a:t>
            </a:r>
            <a:endParaRPr sz="3200" b="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47</a:t>
            </a:fld>
            <a:endParaRPr lang="en-US" spc="-5" dirty="0">
              <a:solidFill>
                <a:srgbClr val="000000"/>
              </a:solidFill>
            </a:endParaRPr>
          </a:p>
        </p:txBody>
      </p:sp>
    </p:spTree>
    <p:extLst>
      <p:ext uri="{BB962C8B-B14F-4D97-AF65-F5344CB8AC3E}">
        <p14:creationId xmlns:p14="http://schemas.microsoft.com/office/powerpoint/2010/main" val="27334481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76300" y="1545131"/>
            <a:ext cx="7092043" cy="3388107"/>
          </a:xfrm>
          <a:prstGeom prst="rect">
            <a:avLst/>
          </a:prstGeom>
        </p:spPr>
        <p:txBody>
          <a:bodyPr vert="horz" wrap="square" lIns="0" tIns="12700" rIns="0" bIns="0" rtlCol="0">
            <a:spAutoFit/>
          </a:bodyPr>
          <a:lstStyle/>
          <a:p>
            <a:pPr marL="346075" marR="0" lvl="0" indent="-342900" algn="l" defTabSz="914400" rtl="0" eaLnBrk="1" fontAlgn="auto" latinLnBrk="0" hangingPunct="1">
              <a:lnSpc>
                <a:spcPts val="2395"/>
              </a:lnSpc>
              <a:spcBef>
                <a:spcPts val="100"/>
              </a:spcBef>
              <a:spcAft>
                <a:spcPts val="0"/>
              </a:spcAft>
              <a:buClrTx/>
              <a:buSzTx/>
              <a:buFont typeface="Arial" panose="020B0604020202020204" pitchFamily="34" charset="0"/>
              <a:buChar char="•"/>
              <a:tabLst>
                <a:tab pos="295910" algn="l"/>
                <a:tab pos="296545" algn="l"/>
              </a:tabLst>
              <a:defRPr/>
            </a:pPr>
            <a:r>
              <a:rPr kumimoji="0" sz="2000" b="0" i="0" u="none" strike="noStrike" kern="1200" cap="none" spc="0" normalizeH="0" baseline="0" noProof="0" dirty="0">
                <a:ln>
                  <a:noFill/>
                </a:ln>
                <a:solidFill>
                  <a:prstClr val="black"/>
                </a:solidFill>
                <a:effectLst/>
                <a:uLnTx/>
                <a:uFillTx/>
                <a:latin typeface="Calibri"/>
                <a:ea typeface="+mn-ea"/>
                <a:cs typeface="Calibri"/>
              </a:rPr>
              <a:t>The </a:t>
            </a:r>
            <a:r>
              <a:rPr lang="en-US" sz="2000" spc="-5" dirty="0" smtClean="0">
                <a:solidFill>
                  <a:prstClr val="black"/>
                </a:solidFill>
                <a:latin typeface="Calibri"/>
                <a:cs typeface="Calibri"/>
              </a:rPr>
              <a:t>s</a:t>
            </a:r>
            <a:r>
              <a:rPr kumimoji="0" lang="en-US" sz="2000" b="0" u="none" strike="noStrike" kern="1200" cap="none" spc="-5" normalizeH="0" baseline="0" noProof="0" dirty="0" err="1" smtClean="0">
                <a:ln>
                  <a:noFill/>
                </a:ln>
                <a:solidFill>
                  <a:prstClr val="black"/>
                </a:solidFill>
                <a:effectLst/>
                <a:uLnTx/>
                <a:uFillTx/>
                <a:latin typeface="Calibri"/>
                <a:ea typeface="+mn-ea"/>
                <a:cs typeface="Calibri"/>
              </a:rPr>
              <a:t>tatement</a:t>
            </a:r>
            <a:r>
              <a:rPr kumimoji="0" sz="2000" b="0" u="none" strike="noStrike" kern="1200" cap="none" spc="-5" normalizeH="0" baseline="0" noProof="0" dirty="0" smtClean="0">
                <a:ln>
                  <a:noFill/>
                </a:ln>
                <a:solidFill>
                  <a:prstClr val="black"/>
                </a:solidFill>
                <a:effectLst/>
                <a:uLnTx/>
                <a:uFillTx/>
                <a:latin typeface="Calibri"/>
                <a:ea typeface="+mn-ea"/>
                <a:cs typeface="Calibri"/>
              </a:rPr>
              <a:t> </a:t>
            </a:r>
            <a:r>
              <a:rPr kumimoji="0" sz="2000" b="0" u="none" strike="noStrike" kern="1200" cap="none" spc="0" normalizeH="0" baseline="0" noProof="0" dirty="0">
                <a:ln>
                  <a:noFill/>
                </a:ln>
                <a:solidFill>
                  <a:prstClr val="black"/>
                </a:solidFill>
                <a:effectLst/>
                <a:uLnTx/>
                <a:uFillTx/>
                <a:latin typeface="Calibri"/>
                <a:ea typeface="+mn-ea"/>
                <a:cs typeface="Calibri"/>
              </a:rPr>
              <a:t>of </a:t>
            </a:r>
            <a:r>
              <a:rPr lang="en-US" sz="2000" spc="-25" dirty="0">
                <a:solidFill>
                  <a:prstClr val="black"/>
                </a:solidFill>
                <a:latin typeface="Calibri"/>
                <a:cs typeface="Calibri"/>
              </a:rPr>
              <a:t>w</a:t>
            </a:r>
            <a:r>
              <a:rPr kumimoji="0" sz="2000" b="0" u="none" strike="noStrike" kern="1200" cap="none" spc="-25" normalizeH="0" baseline="0" noProof="0" dirty="0" err="1" smtClean="0">
                <a:ln>
                  <a:noFill/>
                </a:ln>
                <a:solidFill>
                  <a:prstClr val="black"/>
                </a:solidFill>
                <a:effectLst/>
                <a:uLnTx/>
                <a:uFillTx/>
                <a:latin typeface="Calibri"/>
                <a:ea typeface="+mn-ea"/>
                <a:cs typeface="Calibri"/>
              </a:rPr>
              <a:t>ork</a:t>
            </a:r>
            <a:r>
              <a:rPr kumimoji="0" sz="2000" b="0" u="none" strike="noStrike" kern="1200" cap="none" spc="-25" normalizeH="0" baseline="0" noProof="0" dirty="0" smtClean="0">
                <a:ln>
                  <a:noFill/>
                </a:ln>
                <a:solidFill>
                  <a:prstClr val="black"/>
                </a:solidFill>
                <a:effectLst/>
                <a:uLnTx/>
                <a:uFillTx/>
                <a:latin typeface="Calibri"/>
                <a:ea typeface="+mn-ea"/>
                <a:cs typeface="Calibri"/>
              </a:rPr>
              <a:t> </a:t>
            </a:r>
            <a:r>
              <a:rPr kumimoji="0" sz="2000" b="0" u="none" strike="noStrike" kern="1200" cap="none" spc="0" normalizeH="0" baseline="0" noProof="0" dirty="0">
                <a:ln>
                  <a:noFill/>
                </a:ln>
                <a:solidFill>
                  <a:prstClr val="black"/>
                </a:solidFill>
                <a:effectLst/>
                <a:uLnTx/>
                <a:uFillTx/>
                <a:latin typeface="Calibri"/>
                <a:ea typeface="+mn-ea"/>
                <a:cs typeface="Calibri"/>
              </a:rPr>
              <a:t>or </a:t>
            </a:r>
            <a:r>
              <a:rPr kumimoji="0" lang="en-US" sz="2000" b="0" u="none" strike="noStrike" kern="1200" cap="none" spc="-15" normalizeH="0" baseline="0" noProof="0" dirty="0" smtClean="0">
                <a:ln>
                  <a:noFill/>
                </a:ln>
                <a:solidFill>
                  <a:prstClr val="black"/>
                </a:solidFill>
                <a:effectLst/>
                <a:uLnTx/>
                <a:uFillTx/>
                <a:latin typeface="Calibri"/>
                <a:ea typeface="+mn-ea"/>
                <a:cs typeface="Calibri"/>
              </a:rPr>
              <a:t>state</a:t>
            </a:r>
            <a:r>
              <a:rPr kumimoji="0" sz="2000" b="0" u="none" strike="noStrike" kern="1200" cap="none" spc="-15" normalizeH="0" baseline="0" noProof="0" dirty="0" smtClean="0">
                <a:ln>
                  <a:noFill/>
                </a:ln>
                <a:solidFill>
                  <a:prstClr val="black"/>
                </a:solidFill>
                <a:effectLst/>
                <a:uLnTx/>
                <a:uFillTx/>
                <a:latin typeface="Calibri"/>
                <a:ea typeface="+mn-ea"/>
                <a:cs typeface="Calibri"/>
              </a:rPr>
              <a:t>ment </a:t>
            </a:r>
            <a:r>
              <a:rPr kumimoji="0" sz="2000" b="0" u="none" strike="noStrike" kern="1200" cap="none" spc="0" normalizeH="0" baseline="0" noProof="0" dirty="0">
                <a:ln>
                  <a:noFill/>
                </a:ln>
                <a:solidFill>
                  <a:prstClr val="black"/>
                </a:solidFill>
                <a:effectLst/>
                <a:uLnTx/>
                <a:uFillTx/>
                <a:latin typeface="Calibri"/>
                <a:ea typeface="+mn-ea"/>
                <a:cs typeface="Calibri"/>
              </a:rPr>
              <a:t>of </a:t>
            </a:r>
            <a:r>
              <a:rPr lang="en-US" sz="2000" spc="-5" dirty="0">
                <a:solidFill>
                  <a:prstClr val="black"/>
                </a:solidFill>
                <a:latin typeface="Calibri"/>
                <a:cs typeface="Calibri"/>
              </a:rPr>
              <a:t>o</a:t>
            </a:r>
            <a:r>
              <a:rPr kumimoji="0" sz="2000" b="0" u="none" strike="noStrike" kern="1200" cap="none" spc="-5" normalizeH="0" baseline="0" noProof="0" dirty="0" err="1" smtClean="0">
                <a:ln>
                  <a:noFill/>
                </a:ln>
                <a:solidFill>
                  <a:prstClr val="black"/>
                </a:solidFill>
                <a:effectLst/>
                <a:uLnTx/>
                <a:uFillTx/>
                <a:latin typeface="Calibri"/>
                <a:ea typeface="+mn-ea"/>
                <a:cs typeface="Calibri"/>
              </a:rPr>
              <a:t>bjectives</a:t>
            </a:r>
            <a:r>
              <a:rPr kumimoji="0" sz="2000" b="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a:ln>
                  <a:noFill/>
                </a:ln>
                <a:solidFill>
                  <a:prstClr val="black"/>
                </a:solidFill>
                <a:effectLst/>
                <a:uLnTx/>
                <a:uFillTx/>
                <a:latin typeface="Calibri"/>
                <a:ea typeface="+mn-ea"/>
                <a:cs typeface="Calibri"/>
              </a:rPr>
              <a:t>provides</a:t>
            </a:r>
            <a:r>
              <a:rPr kumimoji="0" sz="2000" b="0" i="0" u="none" strike="noStrike" kern="1200" cap="none" spc="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the</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1" i="1" u="none" strike="noStrike" kern="1200" cap="none" spc="-5" normalizeH="0" baseline="0" noProof="0" dirty="0" smtClean="0">
                <a:ln>
                  <a:noFill/>
                </a:ln>
                <a:solidFill>
                  <a:prstClr val="black"/>
                </a:solidFill>
                <a:effectLst/>
                <a:uLnTx/>
                <a:uFillTx/>
                <a:latin typeface="Calibri"/>
                <a:ea typeface="+mn-ea"/>
                <a:cs typeface="Calibri"/>
              </a:rPr>
              <a:t>boundaries </a:t>
            </a:r>
            <a:r>
              <a:rPr kumimoji="0" sz="2000" b="0" i="0" u="none" strike="noStrike" kern="1200" cap="none" spc="-15" normalizeH="0" baseline="0" noProof="0" dirty="0">
                <a:ln>
                  <a:noFill/>
                </a:ln>
                <a:solidFill>
                  <a:prstClr val="black"/>
                </a:solidFill>
                <a:effectLst/>
                <a:uLnTx/>
                <a:uFillTx/>
                <a:latin typeface="Calibri"/>
                <a:ea typeface="+mn-ea"/>
                <a:cs typeface="Calibri"/>
              </a:rPr>
              <a:t>for </a:t>
            </a:r>
            <a:r>
              <a:rPr kumimoji="0" sz="2000" b="0" i="0" u="none" strike="noStrike" kern="1200" cap="none" spc="-5" normalizeH="0" baseline="0" noProof="0" dirty="0">
                <a:ln>
                  <a:noFill/>
                </a:ln>
                <a:solidFill>
                  <a:prstClr val="black"/>
                </a:solidFill>
                <a:effectLst/>
                <a:uLnTx/>
                <a:uFillTx/>
                <a:latin typeface="Calibri"/>
                <a:ea typeface="+mn-ea"/>
                <a:cs typeface="Calibri"/>
              </a:rPr>
              <a:t>the </a:t>
            </a:r>
            <a:r>
              <a:rPr kumimoji="0" sz="2000" b="0" i="0" u="none" strike="noStrike" kern="1200" cap="none" spc="-10" normalizeH="0" baseline="0" noProof="0" dirty="0">
                <a:ln>
                  <a:noFill/>
                </a:ln>
                <a:solidFill>
                  <a:prstClr val="black"/>
                </a:solidFill>
                <a:effectLst/>
                <a:uLnTx/>
                <a:uFillTx/>
                <a:latin typeface="Calibri"/>
                <a:ea typeface="+mn-ea"/>
                <a:cs typeface="Calibri"/>
              </a:rPr>
              <a:t>work </a:t>
            </a:r>
            <a:r>
              <a:rPr kumimoji="0" sz="2000" b="0" i="0" u="none" strike="noStrike" kern="1200" cap="none" spc="0" normalizeH="0" baseline="0" noProof="0" dirty="0">
                <a:ln>
                  <a:noFill/>
                </a:ln>
                <a:solidFill>
                  <a:prstClr val="black"/>
                </a:solidFill>
                <a:effectLst/>
                <a:uLnTx/>
                <a:uFillTx/>
                <a:latin typeface="Calibri"/>
                <a:ea typeface="+mn-ea"/>
                <a:cs typeface="Calibri"/>
              </a:rPr>
              <a:t>and </a:t>
            </a:r>
            <a:r>
              <a:rPr kumimoji="0" sz="2000" b="0" i="0" u="none" strike="noStrike" kern="1200" cap="none" spc="-10" normalizeH="0" baseline="0" noProof="0" dirty="0">
                <a:ln>
                  <a:noFill/>
                </a:ln>
                <a:solidFill>
                  <a:prstClr val="black"/>
                </a:solidFill>
                <a:effectLst/>
                <a:uLnTx/>
                <a:uFillTx/>
                <a:latin typeface="Calibri"/>
                <a:ea typeface="+mn-ea"/>
                <a:cs typeface="Calibri"/>
              </a:rPr>
              <a:t>sets </a:t>
            </a:r>
            <a:r>
              <a:rPr kumimoji="0" sz="2000" b="0" i="0" u="none" strike="noStrike" kern="1200" cap="none" spc="-5" normalizeH="0" baseline="0" noProof="0" dirty="0">
                <a:ln>
                  <a:noFill/>
                </a:ln>
                <a:solidFill>
                  <a:prstClr val="black"/>
                </a:solidFill>
                <a:effectLst/>
                <a:uLnTx/>
                <a:uFillTx/>
                <a:latin typeface="Calibri"/>
                <a:ea typeface="+mn-ea"/>
                <a:cs typeface="Calibri"/>
              </a:rPr>
              <a:t>the </a:t>
            </a:r>
            <a:r>
              <a:rPr kumimoji="0" sz="2000" b="1" i="1" u="none" strike="noStrike" kern="1200" cap="none" spc="-10" normalizeH="0" baseline="0" noProof="0" dirty="0">
                <a:ln>
                  <a:noFill/>
                </a:ln>
                <a:solidFill>
                  <a:prstClr val="black"/>
                </a:solidFill>
                <a:effectLst/>
                <a:uLnTx/>
                <a:uFillTx/>
                <a:latin typeface="Calibri"/>
                <a:ea typeface="+mn-ea"/>
                <a:cs typeface="Calibri"/>
              </a:rPr>
              <a:t>expectation </a:t>
            </a:r>
            <a:r>
              <a:rPr kumimoji="0" sz="2000" b="0" i="0" u="none" strike="noStrike" kern="1200" cap="none" spc="-15" normalizeH="0" baseline="0" noProof="0" dirty="0">
                <a:ln>
                  <a:noFill/>
                </a:ln>
                <a:solidFill>
                  <a:prstClr val="black"/>
                </a:solidFill>
                <a:effectLst/>
                <a:uLnTx/>
                <a:uFillTx/>
                <a:latin typeface="Calibri"/>
                <a:ea typeface="+mn-ea"/>
                <a:cs typeface="Calibri"/>
              </a:rPr>
              <a:t>for </a:t>
            </a:r>
            <a:r>
              <a:rPr kumimoji="0" sz="2000" b="0" i="0" u="none" strike="noStrike" kern="1200" cap="none" spc="-5" normalizeH="0" baseline="0" noProof="0" dirty="0">
                <a:ln>
                  <a:noFill/>
                </a:ln>
                <a:solidFill>
                  <a:prstClr val="black"/>
                </a:solidFill>
                <a:effectLst/>
                <a:uLnTx/>
                <a:uFillTx/>
                <a:latin typeface="Calibri"/>
                <a:ea typeface="+mn-ea"/>
                <a:cs typeface="Calibri"/>
              </a:rPr>
              <a:t>the</a:t>
            </a:r>
            <a:r>
              <a:rPr kumimoji="0" sz="2000" b="0" i="0" u="none" strike="noStrike" kern="1200" cap="none" spc="100" normalizeH="0" baseline="0" noProof="0" dirty="0">
                <a:ln>
                  <a:noFill/>
                </a:ln>
                <a:solidFill>
                  <a:prstClr val="black"/>
                </a:solidFill>
                <a:effectLst/>
                <a:uLnTx/>
                <a:uFillTx/>
                <a:latin typeface="Calibri"/>
                <a:ea typeface="+mn-ea"/>
                <a:cs typeface="Calibri"/>
              </a:rPr>
              <a:t> </a:t>
            </a:r>
            <a:r>
              <a:rPr kumimoji="0" sz="2000" b="0" i="0" u="none" strike="noStrike" kern="1200" cap="none" spc="-10" normalizeH="0" baseline="0" noProof="0" dirty="0">
                <a:ln>
                  <a:noFill/>
                </a:ln>
                <a:solidFill>
                  <a:prstClr val="black"/>
                </a:solidFill>
                <a:effectLst/>
                <a:uLnTx/>
                <a:uFillTx/>
                <a:latin typeface="Calibri"/>
                <a:ea typeface="+mn-ea"/>
                <a:cs typeface="Calibri"/>
              </a:rPr>
              <a:t>results.</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227329" lvl="0" indent="-342900" algn="l" defTabSz="914400" rtl="0" eaLnBrk="1" fontAlgn="auto" latinLnBrk="0" hangingPunct="1">
              <a:lnSpc>
                <a:spcPts val="2270"/>
              </a:lnSpc>
              <a:spcBef>
                <a:spcPts val="830"/>
              </a:spcBef>
              <a:spcAft>
                <a:spcPts val="0"/>
              </a:spcAft>
              <a:buClrTx/>
              <a:buSzTx/>
              <a:buFont typeface="Arial" panose="020B0604020202020204" pitchFamily="34" charset="0"/>
              <a:buChar char="•"/>
              <a:tabLst>
                <a:tab pos="295910" algn="l"/>
                <a:tab pos="296545" algn="l"/>
              </a:tabLst>
              <a:defRPr/>
            </a:pPr>
            <a:r>
              <a:rPr kumimoji="0" sz="2000" b="0" i="0" u="none" strike="noStrike" kern="1200" cap="none" spc="-15" normalizeH="0" baseline="0" noProof="0" dirty="0">
                <a:ln>
                  <a:noFill/>
                </a:ln>
                <a:solidFill>
                  <a:prstClr val="black"/>
                </a:solidFill>
                <a:effectLst/>
                <a:uLnTx/>
                <a:uFillTx/>
                <a:latin typeface="Calibri"/>
                <a:ea typeface="+mn-ea"/>
                <a:cs typeface="Calibri"/>
              </a:rPr>
              <a:t>Any </a:t>
            </a:r>
            <a:r>
              <a:rPr kumimoji="0" sz="2000" b="0" i="0" u="none" strike="noStrike" kern="1200" cap="none" spc="-5" normalizeH="0" baseline="0" noProof="0" dirty="0">
                <a:ln>
                  <a:noFill/>
                </a:ln>
                <a:solidFill>
                  <a:prstClr val="black"/>
                </a:solidFill>
                <a:effectLst/>
                <a:uLnTx/>
                <a:uFillTx/>
                <a:latin typeface="Calibri"/>
                <a:ea typeface="+mn-ea"/>
                <a:cs typeface="Calibri"/>
              </a:rPr>
              <a:t>change </a:t>
            </a:r>
            <a:r>
              <a:rPr kumimoji="0" sz="2000" b="0" i="0" u="none" strike="noStrike" kern="1200" cap="none" spc="-10" normalizeH="0" baseline="0" noProof="0" dirty="0">
                <a:ln>
                  <a:noFill/>
                </a:ln>
                <a:solidFill>
                  <a:prstClr val="black"/>
                </a:solidFill>
                <a:effectLst/>
                <a:uLnTx/>
                <a:uFillTx/>
                <a:latin typeface="Calibri"/>
                <a:ea typeface="+mn-ea"/>
                <a:cs typeface="Calibri"/>
              </a:rPr>
              <a:t>to </a:t>
            </a:r>
            <a:r>
              <a:rPr kumimoji="0" sz="2000" b="0" i="0" u="none" strike="noStrike" kern="1200" cap="none" spc="-5" normalizeH="0" baseline="0" noProof="0" dirty="0">
                <a:ln>
                  <a:noFill/>
                </a:ln>
                <a:solidFill>
                  <a:prstClr val="black"/>
                </a:solidFill>
                <a:effectLst/>
                <a:uLnTx/>
                <a:uFillTx/>
                <a:latin typeface="Calibri"/>
                <a:ea typeface="+mn-ea"/>
                <a:cs typeface="Calibri"/>
              </a:rPr>
              <a:t>the scope, </a:t>
            </a:r>
            <a:r>
              <a:rPr kumimoji="0" sz="2000" b="0" i="0" u="none" strike="noStrike" kern="1200" cap="none" spc="0" normalizeH="0" baseline="0" noProof="0" dirty="0">
                <a:ln>
                  <a:noFill/>
                </a:ln>
                <a:solidFill>
                  <a:prstClr val="black"/>
                </a:solidFill>
                <a:effectLst/>
                <a:uLnTx/>
                <a:uFillTx/>
                <a:latin typeface="Calibri"/>
                <a:ea typeface="+mn-ea"/>
                <a:cs typeface="Calibri"/>
              </a:rPr>
              <a:t>no </a:t>
            </a:r>
            <a:r>
              <a:rPr kumimoji="0" sz="2000" b="0" i="0" u="none" strike="noStrike" kern="1200" cap="none" spc="-15" normalizeH="0" baseline="0" noProof="0" dirty="0">
                <a:ln>
                  <a:noFill/>
                </a:ln>
                <a:solidFill>
                  <a:prstClr val="black"/>
                </a:solidFill>
                <a:effectLst/>
                <a:uLnTx/>
                <a:uFillTx/>
                <a:latin typeface="Calibri"/>
                <a:ea typeface="+mn-ea"/>
                <a:cs typeface="Calibri"/>
              </a:rPr>
              <a:t>matter </a:t>
            </a:r>
            <a:r>
              <a:rPr kumimoji="0" sz="2000" b="0" i="0" u="none" strike="noStrike" kern="1200" cap="none" spc="-5" normalizeH="0" baseline="0" noProof="0" dirty="0">
                <a:ln>
                  <a:noFill/>
                </a:ln>
                <a:solidFill>
                  <a:prstClr val="black"/>
                </a:solidFill>
                <a:effectLst/>
                <a:uLnTx/>
                <a:uFillTx/>
                <a:latin typeface="Calibri"/>
                <a:ea typeface="+mn-ea"/>
                <a:cs typeface="Calibri"/>
              </a:rPr>
              <a:t>how small, </a:t>
            </a:r>
            <a:r>
              <a:rPr kumimoji="0" sz="2000" b="0" i="0" u="none" strike="noStrike" kern="1200" cap="none" spc="0" normalizeH="0" baseline="0" noProof="0" dirty="0">
                <a:ln>
                  <a:noFill/>
                </a:ln>
                <a:solidFill>
                  <a:prstClr val="black"/>
                </a:solidFill>
                <a:effectLst/>
                <a:uLnTx/>
                <a:uFillTx/>
                <a:latin typeface="Calibri"/>
                <a:ea typeface="+mn-ea"/>
                <a:cs typeface="Calibri"/>
              </a:rPr>
              <a:t>has </a:t>
            </a:r>
            <a:r>
              <a:rPr kumimoji="0" sz="2000" b="0" i="0" u="none" strike="noStrike" kern="1200" cap="none" spc="-5" normalizeH="0" baseline="0" noProof="0" dirty="0">
                <a:ln>
                  <a:noFill/>
                </a:ln>
                <a:solidFill>
                  <a:prstClr val="black"/>
                </a:solidFill>
                <a:effectLst/>
                <a:uLnTx/>
                <a:uFillTx/>
                <a:latin typeface="Calibri"/>
                <a:ea typeface="+mn-ea"/>
                <a:cs typeface="Calibri"/>
              </a:rPr>
              <a:t>the </a:t>
            </a:r>
            <a:r>
              <a:rPr kumimoji="0" sz="2000" b="0" i="0" u="none" strike="noStrike" kern="1200" cap="none" spc="-10" normalizeH="0" baseline="0" noProof="0" dirty="0">
                <a:ln>
                  <a:noFill/>
                </a:ln>
                <a:solidFill>
                  <a:prstClr val="black"/>
                </a:solidFill>
                <a:effectLst/>
                <a:uLnTx/>
                <a:uFillTx/>
                <a:latin typeface="Calibri"/>
                <a:ea typeface="+mn-ea"/>
                <a:cs typeface="Calibri"/>
              </a:rPr>
              <a:t>potential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to</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15" normalizeH="0" baseline="0" noProof="0" dirty="0" smtClean="0">
                <a:ln>
                  <a:noFill/>
                </a:ln>
                <a:solidFill>
                  <a:prstClr val="black"/>
                </a:solidFill>
                <a:effectLst/>
                <a:uLnTx/>
                <a:uFillTx/>
                <a:latin typeface="Calibri"/>
                <a:ea typeface="+mn-ea"/>
                <a:cs typeface="Calibri"/>
              </a:rPr>
              <a:t>extend </a:t>
            </a:r>
            <a:r>
              <a:rPr kumimoji="0" sz="2000" b="0" i="0" u="none" strike="noStrike" kern="1200" cap="none" spc="-10" normalizeH="0" baseline="0" noProof="0" dirty="0">
                <a:ln>
                  <a:noFill/>
                </a:ln>
                <a:solidFill>
                  <a:prstClr val="black"/>
                </a:solidFill>
                <a:effectLst/>
                <a:uLnTx/>
                <a:uFillTx/>
                <a:latin typeface="Calibri"/>
                <a:ea typeface="+mn-ea"/>
                <a:cs typeface="Calibri"/>
              </a:rPr>
              <a:t>your </a:t>
            </a:r>
            <a:r>
              <a:rPr kumimoji="0" sz="2000" b="0" i="0" u="none" strike="noStrike" kern="1200" cap="none" spc="-5" normalizeH="0" baseline="0" noProof="0" dirty="0">
                <a:ln>
                  <a:noFill/>
                </a:ln>
                <a:solidFill>
                  <a:prstClr val="black"/>
                </a:solidFill>
                <a:effectLst/>
                <a:uLnTx/>
                <a:uFillTx/>
                <a:latin typeface="Calibri"/>
                <a:ea typeface="+mn-ea"/>
                <a:cs typeface="Calibri"/>
              </a:rPr>
              <a:t>timeline </a:t>
            </a:r>
            <a:r>
              <a:rPr kumimoji="0" sz="2000" b="0" i="0" u="none" strike="noStrike" kern="1200" cap="none" spc="-10" normalizeH="0" baseline="0" noProof="0" dirty="0">
                <a:ln>
                  <a:noFill/>
                </a:ln>
                <a:solidFill>
                  <a:prstClr val="black"/>
                </a:solidFill>
                <a:effectLst/>
                <a:uLnTx/>
                <a:uFillTx/>
                <a:latin typeface="Calibri"/>
                <a:ea typeface="+mn-ea"/>
                <a:cs typeface="Calibri"/>
              </a:rPr>
              <a:t>and/or </a:t>
            </a:r>
            <a:r>
              <a:rPr kumimoji="0" sz="2000" b="0" i="0" u="none" strike="noStrike" kern="1200" cap="none" spc="0" normalizeH="0" baseline="0" noProof="0" dirty="0">
                <a:ln>
                  <a:noFill/>
                </a:ln>
                <a:solidFill>
                  <a:prstClr val="black"/>
                </a:solidFill>
                <a:effectLst/>
                <a:uLnTx/>
                <a:uFillTx/>
                <a:latin typeface="Calibri"/>
                <a:ea typeface="+mn-ea"/>
                <a:cs typeface="Calibri"/>
              </a:rPr>
              <a:t>put </a:t>
            </a:r>
            <a:r>
              <a:rPr kumimoji="0" sz="2000" b="0" i="0" u="none" strike="noStrike" kern="1200" cap="none" spc="-10" normalizeH="0" baseline="0" noProof="0" dirty="0">
                <a:ln>
                  <a:noFill/>
                </a:ln>
                <a:solidFill>
                  <a:prstClr val="black"/>
                </a:solidFill>
                <a:effectLst/>
                <a:uLnTx/>
                <a:uFillTx/>
                <a:latin typeface="Calibri"/>
                <a:ea typeface="+mn-ea"/>
                <a:cs typeface="Calibri"/>
              </a:rPr>
              <a:t>you</a:t>
            </a:r>
            <a:r>
              <a:rPr kumimoji="0" sz="2000" b="0" i="0" u="none" strike="noStrike" kern="1200" cap="none" spc="50" normalizeH="0" baseline="0" noProof="0" dirty="0">
                <a:ln>
                  <a:noFill/>
                </a:ln>
                <a:solidFill>
                  <a:prstClr val="black"/>
                </a:solidFill>
                <a:effectLst/>
                <a:uLnTx/>
                <a:uFillTx/>
                <a:latin typeface="Calibri"/>
                <a:ea typeface="+mn-ea"/>
                <a:cs typeface="Calibri"/>
              </a:rPr>
              <a:t> </a:t>
            </a:r>
            <a:r>
              <a:rPr kumimoji="0" sz="2000" b="0" i="0" u="none" strike="noStrike" kern="1200" cap="none" spc="-10" normalizeH="0" baseline="0" noProof="0" dirty="0">
                <a:ln>
                  <a:noFill/>
                </a:ln>
                <a:solidFill>
                  <a:prstClr val="black"/>
                </a:solidFill>
                <a:effectLst/>
                <a:uLnTx/>
                <a:uFillTx/>
                <a:latin typeface="Calibri"/>
                <a:ea typeface="+mn-ea"/>
                <a:cs typeface="Calibri"/>
              </a:rPr>
              <a:t>over-budget.</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5080" lvl="0" indent="-342900" algn="l" defTabSz="914400" rtl="0" eaLnBrk="1" fontAlgn="auto" latinLnBrk="0" hangingPunct="1">
              <a:lnSpc>
                <a:spcPts val="2270"/>
              </a:lnSpc>
              <a:spcBef>
                <a:spcPts val="790"/>
              </a:spcBef>
              <a:spcAft>
                <a:spcPts val="0"/>
              </a:spcAft>
              <a:buClrTx/>
              <a:buSzTx/>
              <a:buFont typeface="Arial" panose="020B0604020202020204" pitchFamily="34" charset="0"/>
              <a:buChar char="•"/>
              <a:tabLst>
                <a:tab pos="295910" algn="l"/>
                <a:tab pos="296545" algn="l"/>
              </a:tabLst>
              <a:defRPr/>
            </a:pPr>
            <a:r>
              <a:rPr kumimoji="0" sz="2000" b="0" i="0" u="none" strike="noStrike" kern="1200" cap="none" spc="-10" normalizeH="0" baseline="0" noProof="0" dirty="0">
                <a:ln>
                  <a:noFill/>
                </a:ln>
                <a:solidFill>
                  <a:prstClr val="black"/>
                </a:solidFill>
                <a:effectLst/>
                <a:uLnTx/>
                <a:uFillTx/>
                <a:latin typeface="Calibri"/>
                <a:ea typeface="+mn-ea"/>
                <a:cs typeface="Calibri"/>
              </a:rPr>
              <a:t>There </a:t>
            </a:r>
            <a:r>
              <a:rPr kumimoji="0" sz="2000" b="0" i="0" u="none" strike="noStrike" kern="1200" cap="none" spc="-5" normalizeH="0" baseline="0" noProof="0" dirty="0">
                <a:ln>
                  <a:noFill/>
                </a:ln>
                <a:solidFill>
                  <a:prstClr val="black"/>
                </a:solidFill>
                <a:effectLst/>
                <a:uLnTx/>
                <a:uFillTx/>
                <a:latin typeface="Calibri"/>
                <a:ea typeface="+mn-ea"/>
                <a:cs typeface="Calibri"/>
              </a:rPr>
              <a:t>is </a:t>
            </a:r>
            <a:r>
              <a:rPr kumimoji="0" sz="2000" b="0" i="0" u="none" strike="noStrike" kern="1200" cap="none" spc="-20" normalizeH="0" baseline="0" noProof="0" dirty="0">
                <a:ln>
                  <a:noFill/>
                </a:ln>
                <a:solidFill>
                  <a:prstClr val="black"/>
                </a:solidFill>
                <a:effectLst/>
                <a:uLnTx/>
                <a:uFillTx/>
                <a:latin typeface="Calibri"/>
                <a:ea typeface="+mn-ea"/>
                <a:cs typeface="Calibri"/>
              </a:rPr>
              <a:t>always </a:t>
            </a:r>
            <a:r>
              <a:rPr kumimoji="0" sz="2000" b="0" i="0" u="none" strike="noStrike" kern="1200" cap="none" spc="0" normalizeH="0" baseline="0" noProof="0" dirty="0">
                <a:ln>
                  <a:noFill/>
                </a:ln>
                <a:solidFill>
                  <a:prstClr val="black"/>
                </a:solidFill>
                <a:effectLst/>
                <a:uLnTx/>
                <a:uFillTx/>
                <a:latin typeface="Calibri"/>
                <a:ea typeface="+mn-ea"/>
                <a:cs typeface="Calibri"/>
              </a:rPr>
              <a:t>a </a:t>
            </a:r>
            <a:r>
              <a:rPr kumimoji="0" sz="2000" b="0" i="0" u="none" strike="noStrike" kern="1200" cap="none" spc="-15" normalizeH="0" baseline="0" noProof="0" dirty="0">
                <a:ln>
                  <a:noFill/>
                </a:ln>
                <a:solidFill>
                  <a:prstClr val="black"/>
                </a:solidFill>
                <a:effectLst/>
                <a:uLnTx/>
                <a:uFillTx/>
                <a:latin typeface="Calibri"/>
                <a:ea typeface="+mn-ea"/>
                <a:cs typeface="Calibri"/>
              </a:rPr>
              <a:t>cost </a:t>
            </a:r>
            <a:r>
              <a:rPr kumimoji="0" sz="2000" b="0" i="0" u="none" strike="noStrike" kern="1200" cap="none" spc="-10" normalizeH="0" baseline="0" noProof="0" dirty="0">
                <a:ln>
                  <a:noFill/>
                </a:ln>
                <a:solidFill>
                  <a:prstClr val="black"/>
                </a:solidFill>
                <a:effectLst/>
                <a:uLnTx/>
                <a:uFillTx/>
                <a:latin typeface="Calibri"/>
                <a:ea typeface="+mn-ea"/>
                <a:cs typeface="Calibri"/>
              </a:rPr>
              <a:t>to </a:t>
            </a:r>
            <a:r>
              <a:rPr kumimoji="0" sz="2000" b="0" i="0" u="none" strike="noStrike" kern="1200" cap="none" spc="-5" normalizeH="0" baseline="0" noProof="0" dirty="0">
                <a:ln>
                  <a:noFill/>
                </a:ln>
                <a:solidFill>
                  <a:prstClr val="black"/>
                </a:solidFill>
                <a:effectLst/>
                <a:uLnTx/>
                <a:uFillTx/>
                <a:latin typeface="Calibri"/>
                <a:ea typeface="+mn-ea"/>
                <a:cs typeface="Calibri"/>
              </a:rPr>
              <a:t>expanding </a:t>
            </a:r>
            <a:r>
              <a:rPr kumimoji="0" sz="2000" b="0" i="0" u="none" strike="noStrike" kern="1200" cap="none" spc="-10" normalizeH="0" baseline="0" noProof="0" dirty="0">
                <a:ln>
                  <a:noFill/>
                </a:ln>
                <a:solidFill>
                  <a:prstClr val="black"/>
                </a:solidFill>
                <a:effectLst/>
                <a:uLnTx/>
                <a:uFillTx/>
                <a:latin typeface="Calibri"/>
                <a:ea typeface="+mn-ea"/>
                <a:cs typeface="Calibri"/>
              </a:rPr>
              <a:t>your </a:t>
            </a:r>
            <a:r>
              <a:rPr kumimoji="0" sz="2000" b="0" i="0" u="none" strike="noStrike" kern="1200" cap="none" spc="-5" normalizeH="0" baseline="0" noProof="0" dirty="0">
                <a:ln>
                  <a:noFill/>
                </a:ln>
                <a:solidFill>
                  <a:prstClr val="black"/>
                </a:solidFill>
                <a:effectLst/>
                <a:uLnTx/>
                <a:uFillTx/>
                <a:latin typeface="Calibri"/>
                <a:ea typeface="+mn-ea"/>
                <a:cs typeface="Calibri"/>
              </a:rPr>
              <a:t>scope </a:t>
            </a:r>
            <a:r>
              <a:rPr kumimoji="0" sz="2000" b="0" i="0" u="none" strike="noStrike" kern="1200" cap="none" spc="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in </a:t>
            </a:r>
            <a:r>
              <a:rPr kumimoji="0" sz="2000" b="0" i="0" u="none" strike="noStrike" kern="1200" cap="none" spc="-30" normalizeH="0" baseline="0" noProof="0" dirty="0">
                <a:ln>
                  <a:noFill/>
                </a:ln>
                <a:solidFill>
                  <a:prstClr val="black"/>
                </a:solidFill>
                <a:effectLst/>
                <a:uLnTx/>
                <a:uFillTx/>
                <a:latin typeface="Calibri"/>
                <a:ea typeface="+mn-ea"/>
                <a:cs typeface="Calibri"/>
              </a:rPr>
              <a:t>money, </a:t>
            </a:r>
            <a:r>
              <a:rPr kumimoji="0" sz="2000" b="0" i="0" u="none" strike="noStrike" kern="1200" cap="none" spc="-10" normalizeH="0" baseline="0" noProof="0" dirty="0">
                <a:ln>
                  <a:noFill/>
                </a:ln>
                <a:solidFill>
                  <a:prstClr val="black"/>
                </a:solidFill>
                <a:effectLst/>
                <a:uLnTx/>
                <a:uFillTx/>
                <a:latin typeface="Calibri"/>
                <a:ea typeface="+mn-ea"/>
                <a:cs typeface="Calibri"/>
              </a:rPr>
              <a:t>materials</a:t>
            </a:r>
            <a:r>
              <a:rPr kumimoji="0" sz="2000" b="0" i="0" u="none" strike="noStrike" kern="1200" cap="none" spc="-10" normalizeH="0" baseline="0" noProof="0" dirty="0" smtClean="0">
                <a:ln>
                  <a:noFill/>
                </a:ln>
                <a:solidFill>
                  <a:prstClr val="black"/>
                </a:solidFill>
                <a:effectLst/>
                <a:uLnTx/>
                <a:uFillTx/>
                <a:latin typeface="Calibri"/>
                <a:ea typeface="+mn-ea"/>
                <a:cs typeface="Calibri"/>
              </a:rPr>
              <a:t>,</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manpower </a:t>
            </a:r>
            <a:r>
              <a:rPr kumimoji="0" sz="2000" b="0" i="0" u="none" strike="noStrike" kern="1200" cap="none" spc="-10" normalizeH="0" baseline="0" noProof="0" dirty="0">
                <a:ln>
                  <a:noFill/>
                </a:ln>
                <a:solidFill>
                  <a:prstClr val="black"/>
                </a:solidFill>
                <a:effectLst/>
                <a:uLnTx/>
                <a:uFillTx/>
                <a:latin typeface="Calibri"/>
                <a:ea typeface="+mn-ea"/>
                <a:cs typeface="Calibri"/>
              </a:rPr>
              <a:t>and/or </a:t>
            </a:r>
            <a:r>
              <a:rPr kumimoji="0" sz="2000" b="0" i="0" u="none" strike="noStrike" kern="1200" cap="none" spc="-5" normalizeH="0" baseline="0" noProof="0" dirty="0">
                <a:ln>
                  <a:noFill/>
                </a:ln>
                <a:solidFill>
                  <a:prstClr val="black"/>
                </a:solidFill>
                <a:effectLst/>
                <a:uLnTx/>
                <a:uFillTx/>
                <a:latin typeface="Calibri"/>
                <a:ea typeface="+mn-ea"/>
                <a:cs typeface="Calibri"/>
              </a:rPr>
              <a:t>time.</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133985" lvl="0" indent="-342900" algn="l" defTabSz="914400" rtl="0" eaLnBrk="1" fontAlgn="auto" latinLnBrk="0" hangingPunct="1">
              <a:lnSpc>
                <a:spcPts val="2270"/>
              </a:lnSpc>
              <a:spcBef>
                <a:spcPts val="805"/>
              </a:spcBef>
              <a:spcAft>
                <a:spcPts val="0"/>
              </a:spcAft>
              <a:buClrTx/>
              <a:buSzTx/>
              <a:buFont typeface="Arial" panose="020B0604020202020204" pitchFamily="34" charset="0"/>
              <a:buChar char="•"/>
              <a:tabLst>
                <a:tab pos="295910" algn="l"/>
                <a:tab pos="296545" algn="l"/>
              </a:tabLst>
              <a:defRPr/>
            </a:pPr>
            <a:r>
              <a:rPr kumimoji="0" sz="2000" b="0" i="0" u="none" strike="noStrike" kern="1200" cap="none" spc="-15" normalizeH="0" baseline="0" noProof="0" dirty="0">
                <a:ln>
                  <a:noFill/>
                </a:ln>
                <a:solidFill>
                  <a:prstClr val="black"/>
                </a:solidFill>
                <a:effectLst/>
                <a:uLnTx/>
                <a:uFillTx/>
                <a:latin typeface="Calibri"/>
                <a:ea typeface="+mn-ea"/>
                <a:cs typeface="Calibri"/>
              </a:rPr>
              <a:t>Any </a:t>
            </a:r>
            <a:r>
              <a:rPr kumimoji="0" sz="2000" b="0" i="0" u="none" strike="noStrike" kern="1200" cap="none" spc="-5" normalizeH="0" baseline="0" noProof="0" dirty="0">
                <a:ln>
                  <a:noFill/>
                </a:ln>
                <a:solidFill>
                  <a:prstClr val="black"/>
                </a:solidFill>
                <a:effectLst/>
                <a:uLnTx/>
                <a:uFillTx/>
                <a:latin typeface="Calibri"/>
                <a:ea typeface="+mn-ea"/>
                <a:cs typeface="Calibri"/>
              </a:rPr>
              <a:t>change </a:t>
            </a:r>
            <a:r>
              <a:rPr kumimoji="0" sz="2000" b="0" i="0" u="none" strike="noStrike" kern="1200" cap="none" spc="-10" normalizeH="0" baseline="0" noProof="0" dirty="0">
                <a:ln>
                  <a:noFill/>
                </a:ln>
                <a:solidFill>
                  <a:prstClr val="black"/>
                </a:solidFill>
                <a:effectLst/>
                <a:uLnTx/>
                <a:uFillTx/>
                <a:latin typeface="Calibri"/>
                <a:ea typeface="+mn-ea"/>
                <a:cs typeface="Calibri"/>
              </a:rPr>
              <a:t>to </a:t>
            </a:r>
            <a:r>
              <a:rPr kumimoji="0" sz="2000" b="0" i="0" u="none" strike="noStrike" kern="1200" cap="none" spc="-5" normalizeH="0" baseline="0" noProof="0" dirty="0">
                <a:ln>
                  <a:noFill/>
                </a:ln>
                <a:solidFill>
                  <a:prstClr val="black"/>
                </a:solidFill>
                <a:effectLst/>
                <a:uLnTx/>
                <a:uFillTx/>
                <a:latin typeface="Calibri"/>
                <a:ea typeface="+mn-ea"/>
                <a:cs typeface="Calibri"/>
              </a:rPr>
              <a:t>the scope </a:t>
            </a:r>
            <a:r>
              <a:rPr kumimoji="0" sz="2000" b="0" i="0" u="none" strike="noStrike" kern="1200" cap="none" spc="-15" normalizeH="0" baseline="0" noProof="0" dirty="0">
                <a:ln>
                  <a:noFill/>
                </a:ln>
                <a:solidFill>
                  <a:prstClr val="black"/>
                </a:solidFill>
                <a:effectLst/>
                <a:uLnTx/>
                <a:uFillTx/>
                <a:latin typeface="Calibri"/>
                <a:ea typeface="+mn-ea"/>
                <a:cs typeface="Calibri"/>
              </a:rPr>
              <a:t>may </a:t>
            </a:r>
            <a:r>
              <a:rPr kumimoji="0" sz="2000" b="0" i="0" u="none" strike="noStrike" kern="1200" cap="none" spc="-10" normalizeH="0" baseline="0" noProof="0" dirty="0">
                <a:ln>
                  <a:noFill/>
                </a:ln>
                <a:solidFill>
                  <a:prstClr val="black"/>
                </a:solidFill>
                <a:effectLst/>
                <a:uLnTx/>
                <a:uFillTx/>
                <a:latin typeface="Calibri"/>
                <a:ea typeface="+mn-ea"/>
                <a:cs typeface="Calibri"/>
              </a:rPr>
              <a:t>result </a:t>
            </a:r>
            <a:r>
              <a:rPr kumimoji="0" sz="2000" b="0" i="0" u="none" strike="noStrike" kern="1200" cap="none" spc="-5" normalizeH="0" baseline="0" noProof="0" dirty="0">
                <a:ln>
                  <a:noFill/>
                </a:ln>
                <a:solidFill>
                  <a:prstClr val="black"/>
                </a:solidFill>
                <a:effectLst/>
                <a:uLnTx/>
                <a:uFillTx/>
                <a:latin typeface="Calibri"/>
                <a:ea typeface="+mn-ea"/>
                <a:cs typeface="Calibri"/>
              </a:rPr>
              <a:t>in </a:t>
            </a:r>
            <a:r>
              <a:rPr kumimoji="0" sz="2000" b="0" i="0" u="none" strike="noStrike" kern="1200" cap="none" spc="-10" normalizeH="0" baseline="0" noProof="0" dirty="0">
                <a:ln>
                  <a:noFill/>
                </a:ln>
                <a:solidFill>
                  <a:prstClr val="black"/>
                </a:solidFill>
                <a:effectLst/>
                <a:uLnTx/>
                <a:uFillTx/>
                <a:latin typeface="Calibri"/>
                <a:ea typeface="+mn-ea"/>
                <a:cs typeface="Calibri"/>
              </a:rPr>
              <a:t>you </a:t>
            </a:r>
            <a:r>
              <a:rPr kumimoji="0" sz="2000" b="0" i="0" u="none" strike="noStrike" kern="1200" cap="none" spc="-5" normalizeH="0" baseline="0" noProof="0" dirty="0">
                <a:ln>
                  <a:noFill/>
                </a:ln>
                <a:solidFill>
                  <a:prstClr val="black"/>
                </a:solidFill>
                <a:effectLst/>
                <a:uLnTx/>
                <a:uFillTx/>
                <a:latin typeface="Calibri"/>
                <a:ea typeface="+mn-ea"/>
                <a:cs typeface="Calibri"/>
              </a:rPr>
              <a:t>being </a:t>
            </a:r>
            <a:r>
              <a:rPr kumimoji="0" sz="2000" b="0" i="0" u="none" strike="noStrike" kern="1200" cap="none" spc="0" normalizeH="0" baseline="0" noProof="0" dirty="0">
                <a:ln>
                  <a:noFill/>
                </a:ln>
                <a:solidFill>
                  <a:prstClr val="black"/>
                </a:solidFill>
                <a:effectLst/>
                <a:uLnTx/>
                <a:uFillTx/>
                <a:latin typeface="Calibri"/>
                <a:ea typeface="+mn-ea"/>
                <a:cs typeface="Calibri"/>
              </a:rPr>
              <a:t>out of </a:t>
            </a:r>
            <a:r>
              <a:rPr kumimoji="0" sz="2000" b="0" i="0" u="none" strike="noStrike" kern="1200" cap="none" spc="-5" normalizeH="0" baseline="0" noProof="0" dirty="0" smtClean="0">
                <a:ln>
                  <a:noFill/>
                </a:ln>
                <a:solidFill>
                  <a:prstClr val="black"/>
                </a:solidFill>
                <a:effectLst/>
                <a:uLnTx/>
                <a:uFillTx/>
                <a:latin typeface="Calibri"/>
                <a:ea typeface="+mn-ea"/>
                <a:cs typeface="Calibri"/>
              </a:rPr>
              <a:t>compliance</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with </a:t>
            </a:r>
            <a:r>
              <a:rPr kumimoji="0" sz="2000" b="0" i="0" u="none" strike="noStrike" kern="1200" cap="none" spc="-10" normalizeH="0" baseline="0" noProof="0" dirty="0">
                <a:ln>
                  <a:noFill/>
                </a:ln>
                <a:solidFill>
                  <a:prstClr val="black"/>
                </a:solidFill>
                <a:effectLst/>
                <a:uLnTx/>
                <a:uFillTx/>
                <a:latin typeface="Calibri"/>
                <a:ea typeface="+mn-ea"/>
                <a:cs typeface="Calibri"/>
              </a:rPr>
              <a:t>your </a:t>
            </a:r>
            <a:r>
              <a:rPr kumimoji="0" sz="2000" b="0" i="0" u="none" strike="noStrike" kern="1200" cap="none" spc="0" normalizeH="0" baseline="0" noProof="0" dirty="0">
                <a:ln>
                  <a:noFill/>
                </a:ln>
                <a:solidFill>
                  <a:prstClr val="black"/>
                </a:solidFill>
                <a:effectLst/>
                <a:uLnTx/>
                <a:uFillTx/>
                <a:latin typeface="Calibri"/>
                <a:ea typeface="+mn-ea"/>
                <a:cs typeface="Calibri"/>
              </a:rPr>
              <a:t>original </a:t>
            </a:r>
            <a:r>
              <a:rPr kumimoji="0" sz="2000" b="0" i="0" u="none" strike="noStrike" kern="1200" cap="none" spc="-10" normalizeH="0" baseline="0" noProof="0" dirty="0">
                <a:ln>
                  <a:noFill/>
                </a:ln>
                <a:solidFill>
                  <a:prstClr val="black"/>
                </a:solidFill>
                <a:effectLst/>
                <a:uLnTx/>
                <a:uFillTx/>
                <a:latin typeface="Calibri"/>
                <a:ea typeface="+mn-ea"/>
                <a:cs typeface="Calibri"/>
              </a:rPr>
              <a:t>solicitation </a:t>
            </a:r>
            <a:r>
              <a:rPr kumimoji="0" sz="2000" b="0" i="0" u="none" strike="noStrike" kern="1200" cap="none" spc="0" normalizeH="0" baseline="0" noProof="0" dirty="0">
                <a:ln>
                  <a:noFill/>
                </a:ln>
                <a:solidFill>
                  <a:prstClr val="black"/>
                </a:solidFill>
                <a:effectLst/>
                <a:uLnTx/>
                <a:uFillTx/>
                <a:latin typeface="Calibri"/>
                <a:ea typeface="+mn-ea"/>
                <a:cs typeface="Calibri"/>
              </a:rPr>
              <a:t>and </a:t>
            </a:r>
            <a:r>
              <a:rPr kumimoji="0" sz="2000" b="0" i="0" u="none" strike="noStrike" kern="1200" cap="none" spc="-5" normalizeH="0" baseline="0" noProof="0" dirty="0">
                <a:ln>
                  <a:noFill/>
                </a:ln>
                <a:solidFill>
                  <a:prstClr val="black"/>
                </a:solidFill>
                <a:effectLst/>
                <a:uLnTx/>
                <a:uFillTx/>
                <a:latin typeface="Calibri"/>
                <a:ea typeface="+mn-ea"/>
                <a:cs typeface="Calibri"/>
              </a:rPr>
              <a:t>subject </a:t>
            </a:r>
            <a:r>
              <a:rPr kumimoji="0" sz="2000" b="0" i="0" u="none" strike="noStrike" kern="1200" cap="none" spc="-10" normalizeH="0" baseline="0" noProof="0" dirty="0">
                <a:ln>
                  <a:noFill/>
                </a:ln>
                <a:solidFill>
                  <a:prstClr val="black"/>
                </a:solidFill>
                <a:effectLst/>
                <a:uLnTx/>
                <a:uFillTx/>
                <a:latin typeface="Calibri"/>
                <a:ea typeface="+mn-ea"/>
                <a:cs typeface="Calibri"/>
              </a:rPr>
              <a:t>to </a:t>
            </a:r>
            <a:r>
              <a:rPr kumimoji="0" sz="2000" b="0" i="0" u="none" strike="noStrike" kern="1200" cap="none" spc="-5" normalizeH="0" baseline="0" noProof="0" dirty="0">
                <a:ln>
                  <a:noFill/>
                </a:ln>
                <a:solidFill>
                  <a:prstClr val="black"/>
                </a:solidFill>
                <a:effectLst/>
                <a:uLnTx/>
                <a:uFillTx/>
                <a:latin typeface="Calibri"/>
                <a:ea typeface="+mn-ea"/>
                <a:cs typeface="Calibri"/>
              </a:rPr>
              <a:t>audit findings </a:t>
            </a:r>
            <a:r>
              <a:rPr kumimoji="0" sz="2000" b="0" i="0" u="none" strike="noStrike" kern="1200" cap="none" spc="0" normalizeH="0" baseline="0" noProof="0" dirty="0">
                <a:ln>
                  <a:noFill/>
                </a:ln>
                <a:solidFill>
                  <a:prstClr val="black"/>
                </a:solidFill>
                <a:effectLst/>
                <a:uLnTx/>
                <a:uFillTx/>
                <a:latin typeface="Calibri"/>
                <a:ea typeface="+mn-ea"/>
                <a:cs typeface="Calibri"/>
              </a:rPr>
              <a:t>or </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bidder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litigation</a:t>
            </a:r>
            <a:r>
              <a:rPr kumimoji="0" sz="2000" b="0" i="0" u="none" strike="noStrike" kern="1200" cap="none" spc="-10" normalizeH="0" baseline="0" noProof="0" dirty="0">
                <a:ln>
                  <a:noFill/>
                </a:ln>
                <a:solidFill>
                  <a:prstClr val="black"/>
                </a:solidFill>
                <a:effectLst/>
                <a:uLnTx/>
                <a:uFillTx/>
                <a:latin typeface="Calibri"/>
                <a:ea typeface="+mn-ea"/>
                <a:cs typeface="Calibri"/>
              </a:rPr>
              <a:t>.</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0" lvl="0" indent="-342900" algn="l" defTabSz="914400" rtl="0" eaLnBrk="1" fontAlgn="auto" latinLnBrk="0" hangingPunct="1">
              <a:lnSpc>
                <a:spcPct val="100000"/>
              </a:lnSpc>
              <a:spcBef>
                <a:spcPts val="505"/>
              </a:spcBef>
              <a:spcAft>
                <a:spcPts val="0"/>
              </a:spcAft>
              <a:buClrTx/>
              <a:buSzTx/>
              <a:buFont typeface="Arial" panose="020B0604020202020204" pitchFamily="34" charset="0"/>
              <a:buChar char="•"/>
              <a:tabLst/>
              <a:defRPr/>
            </a:pPr>
            <a:r>
              <a:rPr kumimoji="0" sz="2000" b="0" i="0" u="none" strike="noStrike" kern="1200" cap="none" spc="-10" normalizeH="0" baseline="0" noProof="0" dirty="0">
                <a:ln>
                  <a:noFill/>
                </a:ln>
                <a:solidFill>
                  <a:prstClr val="black"/>
                </a:solidFill>
                <a:effectLst/>
                <a:uLnTx/>
                <a:uFillTx/>
                <a:latin typeface="Calibri"/>
                <a:ea typeface="+mn-ea"/>
                <a:cs typeface="Calibri"/>
              </a:rPr>
              <a:t>Remember: </a:t>
            </a:r>
            <a:r>
              <a:rPr kumimoji="0" sz="20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Do </a:t>
            </a:r>
            <a:r>
              <a:rPr kumimoji="0" sz="2000" strike="noStrike" kern="1200" cap="none" spc="0" normalizeH="0" baseline="0" noProof="0" dirty="0">
                <a:ln>
                  <a:noFill/>
                </a:ln>
                <a:solidFill>
                  <a:prstClr val="black"/>
                </a:solidFill>
                <a:effectLst/>
                <a:uLnTx/>
                <a:uFill>
                  <a:solidFill>
                    <a:srgbClr val="000000"/>
                  </a:solidFill>
                </a:uFill>
                <a:latin typeface="Calibri"/>
                <a:ea typeface="+mn-ea"/>
                <a:cs typeface="Calibri"/>
              </a:rPr>
              <a:t>what </a:t>
            </a:r>
            <a:r>
              <a:rPr kumimoji="0" lang="en-US" sz="20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your</a:t>
            </a:r>
            <a:r>
              <a:rPr kumimoji="0" sz="20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 </a:t>
            </a:r>
            <a:r>
              <a:rPr kumimoji="0" lang="en-US" sz="20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s</a:t>
            </a:r>
            <a:r>
              <a:rPr kumimoji="0" sz="20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olicitation </a:t>
            </a:r>
            <a:r>
              <a:rPr kumimoji="0" sz="2000" strike="noStrike" kern="1200" cap="none" spc="0" normalizeH="0" baseline="0" noProof="0" dirty="0">
                <a:ln>
                  <a:noFill/>
                </a:ln>
                <a:solidFill>
                  <a:prstClr val="black"/>
                </a:solidFill>
                <a:effectLst/>
                <a:uLnTx/>
                <a:uFill>
                  <a:solidFill>
                    <a:srgbClr val="000000"/>
                  </a:solidFill>
                </a:uFill>
                <a:latin typeface="Calibri"/>
                <a:ea typeface="+mn-ea"/>
                <a:cs typeface="Calibri"/>
              </a:rPr>
              <a:t>says you </a:t>
            </a:r>
            <a:r>
              <a:rPr kumimoji="0" sz="2000" strike="noStrike" kern="1200" cap="none" spc="-5" normalizeH="0" baseline="0" noProof="0" dirty="0">
                <a:ln>
                  <a:noFill/>
                </a:ln>
                <a:solidFill>
                  <a:prstClr val="black"/>
                </a:solidFill>
                <a:effectLst/>
                <a:uLnTx/>
                <a:uFill>
                  <a:solidFill>
                    <a:srgbClr val="000000"/>
                  </a:solidFill>
                </a:uFill>
                <a:latin typeface="Calibri"/>
                <a:ea typeface="+mn-ea"/>
                <a:cs typeface="Calibri"/>
              </a:rPr>
              <a:t>will</a:t>
            </a:r>
            <a:r>
              <a:rPr kumimoji="0" sz="2000" strike="noStrike" kern="1200" cap="none" spc="0" normalizeH="0" baseline="0" noProof="0" dirty="0">
                <a:ln>
                  <a:noFill/>
                </a:ln>
                <a:solidFill>
                  <a:prstClr val="black"/>
                </a:solidFill>
                <a:effectLst/>
                <a:uLnTx/>
                <a:uFill>
                  <a:solidFill>
                    <a:srgbClr val="000000"/>
                  </a:solidFill>
                </a:uFill>
                <a:latin typeface="Calibri"/>
                <a:ea typeface="+mn-ea"/>
                <a:cs typeface="Calibri"/>
              </a:rPr>
              <a:t> </a:t>
            </a:r>
            <a:r>
              <a:rPr kumimoji="0" sz="2000" strike="noStrike" kern="1200" cap="none" spc="-40" normalizeH="0" baseline="0" noProof="0" dirty="0">
                <a:ln>
                  <a:noFill/>
                </a:ln>
                <a:solidFill>
                  <a:prstClr val="black"/>
                </a:solidFill>
                <a:effectLst/>
                <a:uLnTx/>
                <a:uFill>
                  <a:solidFill>
                    <a:srgbClr val="000000"/>
                  </a:solidFill>
                </a:uFill>
                <a:latin typeface="Calibri"/>
                <a:ea typeface="+mn-ea"/>
                <a:cs typeface="Calibri"/>
              </a:rPr>
              <a:t>do</a:t>
            </a:r>
            <a:r>
              <a:rPr kumimoji="0" sz="2000" strike="noStrike" kern="1200" cap="none" spc="-40" normalizeH="0" baseline="0" noProof="0" dirty="0" smtClean="0">
                <a:ln>
                  <a:noFill/>
                </a:ln>
                <a:solidFill>
                  <a:prstClr val="black"/>
                </a:solidFill>
                <a:effectLst/>
                <a:uLnTx/>
                <a:uFill>
                  <a:solidFill>
                    <a:srgbClr val="000000"/>
                  </a:solidFill>
                </a:uFill>
                <a:latin typeface="Calibri"/>
                <a:ea typeface="+mn-ea"/>
                <a:cs typeface="Calibri"/>
              </a:rPr>
              <a:t>.</a:t>
            </a:r>
            <a:endParaRPr kumimoji="0" sz="2000"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60934" y="348983"/>
            <a:ext cx="8583066" cy="505267"/>
          </a:xfrm>
          <a:prstGeom prst="rect">
            <a:avLst/>
          </a:prstGeom>
        </p:spPr>
        <p:txBody>
          <a:bodyPr vert="horz" wrap="square" lIns="0" tIns="12700" rIns="0" bIns="0" rtlCol="0">
            <a:spAutoFit/>
          </a:bodyPr>
          <a:lstStyle/>
          <a:p>
            <a:pPr marL="12700">
              <a:lnSpc>
                <a:spcPct val="100000"/>
              </a:lnSpc>
              <a:spcBef>
                <a:spcPts val="100"/>
              </a:spcBef>
            </a:pPr>
            <a:r>
              <a:rPr sz="3200" b="0" spc="-15" dirty="0">
                <a:latin typeface="+mn-lt"/>
                <a:cs typeface="Calibri Light"/>
              </a:rPr>
              <a:t>Solicitation </a:t>
            </a:r>
            <a:r>
              <a:rPr sz="3200" b="0" spc="-25" dirty="0">
                <a:latin typeface="+mn-lt"/>
                <a:cs typeface="Calibri Light"/>
              </a:rPr>
              <a:t>Preparation </a:t>
            </a:r>
            <a:r>
              <a:rPr sz="3200" b="0" dirty="0">
                <a:latin typeface="+mn-lt"/>
                <a:cs typeface="Calibri Light"/>
              </a:rPr>
              <a:t>– </a:t>
            </a:r>
            <a:r>
              <a:rPr sz="3200" b="0" spc="-15" dirty="0">
                <a:latin typeface="+mn-lt"/>
                <a:cs typeface="Calibri Light"/>
              </a:rPr>
              <a:t>Last</a:t>
            </a:r>
            <a:r>
              <a:rPr sz="3200" b="0" spc="130" dirty="0">
                <a:latin typeface="+mn-lt"/>
                <a:cs typeface="Calibri Light"/>
              </a:rPr>
              <a:t> </a:t>
            </a:r>
            <a:r>
              <a:rPr sz="3200" b="0" spc="-10" dirty="0">
                <a:latin typeface="+mn-lt"/>
                <a:cs typeface="Calibri Light"/>
              </a:rPr>
              <a:t>Thoughts</a:t>
            </a:r>
            <a:endParaRPr sz="3200" b="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48</a:t>
            </a:fld>
            <a:endParaRPr lang="en-US" spc="-5" dirty="0">
              <a:solidFill>
                <a:srgbClr val="000000"/>
              </a:solidFill>
            </a:endParaRPr>
          </a:p>
        </p:txBody>
      </p:sp>
    </p:spTree>
    <p:extLst>
      <p:ext uri="{BB962C8B-B14F-4D97-AF65-F5344CB8AC3E}">
        <p14:creationId xmlns:p14="http://schemas.microsoft.com/office/powerpoint/2010/main" val="650699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35940" y="2089091"/>
            <a:ext cx="8608059" cy="1342932"/>
          </a:xfrm>
          <a:prstGeom prst="rect">
            <a:avLst/>
          </a:prstGeom>
        </p:spPr>
        <p:txBody>
          <a:bodyPr vert="horz" wrap="square" lIns="0" tIns="12700" rIns="0" bIns="0" rtlCol="0">
            <a:spAutoFit/>
          </a:bodyPr>
          <a:lstStyle/>
          <a:p>
            <a:pPr marR="5080" lvl="0" algn="ctr" defTabSz="914400" rtl="0" eaLnBrk="1" fontAlgn="auto" latinLnBrk="0" hangingPunct="1">
              <a:lnSpc>
                <a:spcPct val="106600"/>
              </a:lnSpc>
              <a:spcBef>
                <a:spcPts val="100"/>
              </a:spcBef>
              <a:spcAft>
                <a:spcPts val="0"/>
              </a:spcAft>
              <a:buClrTx/>
              <a:buSzTx/>
              <a:buFontTx/>
              <a:buNone/>
              <a:tabLst/>
              <a:defRPr/>
            </a:pPr>
            <a:r>
              <a:rPr kumimoji="0" sz="4000" b="0" i="0" u="none" strike="noStrike" kern="1200" cap="none" spc="-5" normalizeH="0" baseline="0" noProof="0" dirty="0" smtClean="0">
                <a:ln>
                  <a:noFill/>
                </a:ln>
                <a:solidFill>
                  <a:prstClr val="black"/>
                </a:solidFill>
                <a:effectLst/>
                <a:uLnTx/>
                <a:uFillTx/>
                <a:latin typeface="Calibri"/>
                <a:ea typeface="+mn-ea"/>
                <a:cs typeface="Calibri"/>
              </a:rPr>
              <a:t>Section </a:t>
            </a:r>
            <a:r>
              <a:rPr kumimoji="0" sz="4000" b="0" i="0" u="none" strike="noStrike" kern="1200" cap="none" spc="0" normalizeH="0" baseline="0" noProof="0" dirty="0" smtClean="0">
                <a:ln>
                  <a:noFill/>
                </a:ln>
                <a:solidFill>
                  <a:prstClr val="black"/>
                </a:solidFill>
                <a:effectLst/>
                <a:uLnTx/>
                <a:uFillTx/>
                <a:latin typeface="Calibri"/>
                <a:ea typeface="+mn-ea"/>
                <a:cs typeface="Calibri"/>
              </a:rPr>
              <a:t>D</a:t>
            </a:r>
            <a:r>
              <a:rPr kumimoji="0" lang="en-US" sz="4000" b="0" i="0" u="none" strike="noStrike" kern="1200" cap="none" spc="0" normalizeH="0" baseline="0" noProof="0" dirty="0" smtClean="0">
                <a:ln>
                  <a:noFill/>
                </a:ln>
                <a:solidFill>
                  <a:prstClr val="black"/>
                </a:solidFill>
                <a:effectLst/>
                <a:uLnTx/>
                <a:uFillTx/>
                <a:latin typeface="Calibri"/>
                <a:ea typeface="+mn-ea"/>
                <a:cs typeface="Calibri"/>
              </a:rPr>
              <a:t> </a:t>
            </a:r>
          </a:p>
          <a:p>
            <a:pPr marR="5080" lvl="0" algn="ctr" defTabSz="914400" rtl="0" eaLnBrk="1" fontAlgn="auto" latinLnBrk="0" hangingPunct="1">
              <a:lnSpc>
                <a:spcPct val="106600"/>
              </a:lnSpc>
              <a:spcBef>
                <a:spcPts val="100"/>
              </a:spcBef>
              <a:spcAft>
                <a:spcPts val="0"/>
              </a:spcAft>
              <a:buClrTx/>
              <a:buSzTx/>
              <a:buFontTx/>
              <a:buNone/>
              <a:tabLst/>
              <a:defRPr/>
            </a:pPr>
            <a:r>
              <a:rPr kumimoji="0" sz="4000" b="0" i="0" u="none" strike="noStrike" kern="1200" cap="none" spc="-95" normalizeH="0" baseline="0" noProof="0" dirty="0" smtClean="0">
                <a:ln>
                  <a:noFill/>
                </a:ln>
                <a:solidFill>
                  <a:prstClr val="black"/>
                </a:solidFill>
                <a:effectLst/>
                <a:uLnTx/>
                <a:uFillTx/>
                <a:latin typeface="Calibri"/>
                <a:ea typeface="+mn-ea"/>
                <a:cs typeface="Calibri"/>
              </a:rPr>
              <a:t>E</a:t>
            </a:r>
            <a:r>
              <a:rPr kumimoji="0" sz="4000" b="0" i="0" u="none" strike="noStrike" kern="1200" cap="none" spc="-65" normalizeH="0" baseline="0" noProof="0" dirty="0" smtClean="0">
                <a:ln>
                  <a:noFill/>
                </a:ln>
                <a:solidFill>
                  <a:prstClr val="black"/>
                </a:solidFill>
                <a:effectLst/>
                <a:uLnTx/>
                <a:uFillTx/>
                <a:latin typeface="Calibri"/>
                <a:ea typeface="+mn-ea"/>
                <a:cs typeface="Calibri"/>
              </a:rPr>
              <a:t>v</a:t>
            </a:r>
            <a:r>
              <a:rPr kumimoji="0" sz="4000" b="0" i="0" u="none" strike="noStrike" kern="1200" cap="none" spc="0" normalizeH="0" baseline="0" noProof="0" dirty="0" smtClean="0">
                <a:ln>
                  <a:noFill/>
                </a:ln>
                <a:solidFill>
                  <a:prstClr val="black"/>
                </a:solidFill>
                <a:effectLst/>
                <a:uLnTx/>
                <a:uFillTx/>
                <a:latin typeface="Calibri"/>
                <a:ea typeface="+mn-ea"/>
                <a:cs typeface="Calibri"/>
              </a:rPr>
              <a:t>a</a:t>
            </a:r>
            <a:r>
              <a:rPr kumimoji="0" sz="4000" b="0" i="0" u="none" strike="noStrike" kern="1200" cap="none" spc="-5" normalizeH="0" baseline="0" noProof="0" dirty="0" smtClean="0">
                <a:ln>
                  <a:noFill/>
                </a:ln>
                <a:solidFill>
                  <a:prstClr val="black"/>
                </a:solidFill>
                <a:effectLst/>
                <a:uLnTx/>
                <a:uFillTx/>
                <a:latin typeface="Calibri"/>
                <a:ea typeface="+mn-ea"/>
                <a:cs typeface="Calibri"/>
              </a:rPr>
              <a:t>lu</a:t>
            </a:r>
            <a:r>
              <a:rPr kumimoji="0" sz="4000" b="0" i="0" u="none" strike="noStrike" kern="1200" cap="none" spc="-35" normalizeH="0" baseline="0" noProof="0" dirty="0" smtClean="0">
                <a:ln>
                  <a:noFill/>
                </a:ln>
                <a:solidFill>
                  <a:prstClr val="black"/>
                </a:solidFill>
                <a:effectLst/>
                <a:uLnTx/>
                <a:uFillTx/>
                <a:latin typeface="Calibri"/>
                <a:ea typeface="+mn-ea"/>
                <a:cs typeface="Calibri"/>
              </a:rPr>
              <a:t>a</a:t>
            </a:r>
            <a:r>
              <a:rPr kumimoji="0" sz="4000" b="0" i="0" u="none" strike="noStrike" kern="1200" cap="none" spc="-5" normalizeH="0" baseline="0" noProof="0" dirty="0" smtClean="0">
                <a:ln>
                  <a:noFill/>
                </a:ln>
                <a:solidFill>
                  <a:prstClr val="black"/>
                </a:solidFill>
                <a:effectLst/>
                <a:uLnTx/>
                <a:uFillTx/>
                <a:latin typeface="Calibri"/>
                <a:ea typeface="+mn-ea"/>
                <a:cs typeface="Calibri"/>
              </a:rPr>
              <a:t>ti</a:t>
            </a:r>
            <a:r>
              <a:rPr kumimoji="0" sz="4000" b="0" i="0" u="none" strike="noStrike" kern="1200" cap="none" spc="0" normalizeH="0" baseline="0" noProof="0" dirty="0" smtClean="0">
                <a:ln>
                  <a:noFill/>
                </a:ln>
                <a:solidFill>
                  <a:prstClr val="black"/>
                </a:solidFill>
                <a:effectLst/>
                <a:uLnTx/>
                <a:uFillTx/>
                <a:latin typeface="Calibri"/>
                <a:ea typeface="+mn-ea"/>
                <a:cs typeface="Calibri"/>
              </a:rPr>
              <a:t>on</a:t>
            </a:r>
            <a:endParaRPr kumimoji="0" sz="4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3" name="Slide Number Placeholder 7"/>
          <p:cNvSpPr>
            <a:spLocks noGrp="1"/>
          </p:cNvSpPr>
          <p:nvPr>
            <p:ph type="sldNum" sz="quarter" idx="7"/>
          </p:nvPr>
        </p:nvSpPr>
        <p:spPr>
          <a:xfrm>
            <a:off x="4419599" y="6428740"/>
            <a:ext cx="304800" cy="241300"/>
          </a:xfrm>
        </p:spPr>
        <p:txBody>
          <a:bodyPr/>
          <a:lstStyle/>
          <a:p>
            <a:pPr marL="109855">
              <a:lnSpc>
                <a:spcPts val="1425"/>
              </a:lnSpc>
            </a:pPr>
            <a:fld id="{81D60167-4931-47E6-BA6A-407CBD079E47}" type="slidenum">
              <a:rPr lang="en-US" spc="-5" smtClean="0">
                <a:solidFill>
                  <a:srgbClr val="000000"/>
                </a:solidFill>
              </a:rPr>
              <a:t>49</a:t>
            </a:fld>
            <a:endParaRPr lang="en-US" spc="-5" dirty="0">
              <a:solidFill>
                <a:srgbClr val="000000"/>
              </a:solidFill>
            </a:endParaRPr>
          </a:p>
        </p:txBody>
      </p:sp>
    </p:spTree>
    <p:extLst>
      <p:ext uri="{BB962C8B-B14F-4D97-AF65-F5344CB8AC3E}">
        <p14:creationId xmlns:p14="http://schemas.microsoft.com/office/powerpoint/2010/main" val="427692713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14509" y="1313835"/>
            <a:ext cx="7100538" cy="3311163"/>
          </a:xfrm>
          <a:prstGeom prst="rect">
            <a:avLst/>
          </a:prstGeom>
        </p:spPr>
        <p:txBody>
          <a:bodyPr vert="horz" wrap="square" lIns="0" tIns="78740" rIns="0" bIns="0" rtlCol="0">
            <a:spAutoFit/>
          </a:bodyPr>
          <a:lstStyle/>
          <a:p>
            <a:pPr marL="346075" marR="5080" lvl="0" indent="-346075" algn="l" defTabSz="914400" rtl="0" eaLnBrk="1" fontAlgn="auto" latinLnBrk="0" hangingPunct="1">
              <a:spcBef>
                <a:spcPts val="600"/>
              </a:spcBef>
              <a:spcAft>
                <a:spcPts val="0"/>
              </a:spcAft>
              <a:buClrTx/>
              <a:buSzTx/>
              <a:buFont typeface="Arial"/>
              <a:buChar char="•"/>
              <a:tabLst>
                <a:tab pos="2228850" algn="l"/>
              </a:tabLst>
              <a:defRPr/>
            </a:pP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Section D </a:t>
            </a:r>
            <a:r>
              <a:rPr lang="en-US" sz="2000" spc="-5" dirty="0" smtClean="0">
                <a:solidFill>
                  <a:prstClr val="black"/>
                </a:solidFill>
                <a:latin typeface="Calibri"/>
                <a:cs typeface="Calibri"/>
              </a:rPr>
              <a:t>includes </a:t>
            </a:r>
            <a:r>
              <a:rPr kumimoji="0" sz="2000" b="0" i="0" u="none" strike="noStrike" kern="1200" cap="none" spc="-15" normalizeH="0" baseline="0" noProof="0" dirty="0" smtClean="0">
                <a:ln>
                  <a:noFill/>
                </a:ln>
                <a:solidFill>
                  <a:prstClr val="black"/>
                </a:solidFill>
                <a:effectLst/>
                <a:uLnTx/>
                <a:uFillTx/>
                <a:latin typeface="Calibri"/>
                <a:ea typeface="+mn-ea"/>
                <a:cs typeface="Calibri"/>
              </a:rPr>
              <a:t>your </a:t>
            </a:r>
            <a:r>
              <a:rPr kumimoji="0" sz="2000" strike="noStrike" kern="1200" cap="none" spc="-10" normalizeH="0" baseline="0" noProof="0" dirty="0">
                <a:ln>
                  <a:noFill/>
                </a:ln>
                <a:solidFill>
                  <a:prstClr val="black"/>
                </a:solidFill>
                <a:effectLst/>
                <a:uLnTx/>
                <a:uFill>
                  <a:solidFill>
                    <a:srgbClr val="000000"/>
                  </a:solidFill>
                </a:uFill>
                <a:latin typeface="Calibri"/>
                <a:ea typeface="+mn-ea"/>
                <a:cs typeface="Calibri"/>
              </a:rPr>
              <a:t>evaluation criteria</a:t>
            </a:r>
            <a:r>
              <a:rPr kumimoji="0" sz="2000" b="0" i="0" u="none" strike="noStrike" kern="1200" cap="none" spc="-10" normalizeH="0" baseline="0" noProof="0" dirty="0">
                <a:ln>
                  <a:noFill/>
                </a:ln>
                <a:solidFill>
                  <a:prstClr val="black"/>
                </a:solidFill>
                <a:effectLst/>
                <a:uLnTx/>
                <a:uFillTx/>
                <a:latin typeface="Calibri"/>
                <a:ea typeface="+mn-ea"/>
                <a:cs typeface="Calibri"/>
              </a:rPr>
              <a:t>. </a:t>
            </a:r>
            <a:r>
              <a:rPr kumimoji="0" sz="2000" b="0" i="0" u="none" strike="noStrike" kern="1200" cap="none" spc="-60" normalizeH="0" baseline="0" noProof="0" dirty="0">
                <a:ln>
                  <a:noFill/>
                </a:ln>
                <a:solidFill>
                  <a:prstClr val="black"/>
                </a:solidFill>
                <a:effectLst/>
                <a:uLnTx/>
                <a:uFillTx/>
                <a:latin typeface="Calibri"/>
                <a:ea typeface="+mn-ea"/>
                <a:cs typeface="Calibri"/>
              </a:rPr>
              <a:t>You </a:t>
            </a:r>
            <a:r>
              <a:rPr kumimoji="0" sz="2000" b="0" i="0" u="none" strike="noStrike" kern="1200" cap="none" spc="-15" normalizeH="0" baseline="0" noProof="0" dirty="0">
                <a:ln>
                  <a:noFill/>
                </a:ln>
                <a:solidFill>
                  <a:prstClr val="black"/>
                </a:solidFill>
                <a:effectLst/>
                <a:uLnTx/>
                <a:uFillTx/>
                <a:latin typeface="Calibri"/>
                <a:ea typeface="+mn-ea"/>
                <a:cs typeface="Calibri"/>
              </a:rPr>
              <a:t>are </a:t>
            </a:r>
            <a:r>
              <a:rPr kumimoji="0" sz="2000" b="0" i="0" u="none" strike="noStrike" kern="1200" cap="none" spc="-5" normalizeH="0" baseline="0" noProof="0" dirty="0">
                <a:ln>
                  <a:noFill/>
                </a:ln>
                <a:solidFill>
                  <a:prstClr val="black"/>
                </a:solidFill>
                <a:effectLst/>
                <a:uLnTx/>
                <a:uFillTx/>
                <a:latin typeface="Calibri"/>
                <a:ea typeface="+mn-ea"/>
                <a:cs typeface="Calibri"/>
              </a:rPr>
              <a:t>not </a:t>
            </a:r>
            <a:r>
              <a:rPr kumimoji="0" sz="2000" b="0" i="0" u="none" strike="noStrike" kern="1200" cap="none" spc="-10" normalizeH="0" baseline="0" noProof="0" dirty="0">
                <a:ln>
                  <a:noFill/>
                </a:ln>
                <a:solidFill>
                  <a:prstClr val="black"/>
                </a:solidFill>
                <a:effectLst/>
                <a:uLnTx/>
                <a:uFillTx/>
                <a:latin typeface="Calibri"/>
                <a:ea typeface="+mn-ea"/>
                <a:cs typeface="Calibri"/>
              </a:rPr>
              <a:t>required </a:t>
            </a:r>
            <a:r>
              <a:rPr kumimoji="0" sz="2000" b="0" i="0" u="none" strike="noStrike" kern="1200" cap="none" spc="-20" normalizeH="0" baseline="0" noProof="0" dirty="0">
                <a:ln>
                  <a:noFill/>
                </a:ln>
                <a:solidFill>
                  <a:prstClr val="black"/>
                </a:solidFill>
                <a:effectLst/>
                <a:uLnTx/>
                <a:uFillTx/>
                <a:latin typeface="Calibri"/>
                <a:ea typeface="+mn-ea"/>
                <a:cs typeface="Calibri"/>
              </a:rPr>
              <a:t>to </a:t>
            </a:r>
            <a:r>
              <a:rPr kumimoji="0" sz="2000" b="0" i="0" u="none" strike="noStrike" kern="1200" cap="none" spc="-5" normalizeH="0" baseline="0" noProof="0" dirty="0" smtClean="0">
                <a:ln>
                  <a:noFill/>
                </a:ln>
                <a:solidFill>
                  <a:prstClr val="black"/>
                </a:solidFill>
                <a:effectLst/>
                <a:uLnTx/>
                <a:uFillTx/>
                <a:latin typeface="Calibri"/>
                <a:ea typeface="+mn-ea"/>
                <a:cs typeface="Calibri"/>
              </a:rPr>
              <a:t>disclose</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the </a:t>
            </a:r>
            <a:r>
              <a:rPr kumimoji="0" sz="2000" b="0" i="0" u="none" strike="noStrike" kern="1200" cap="none" spc="-15" normalizeH="0" baseline="0" noProof="0" dirty="0">
                <a:ln>
                  <a:noFill/>
                </a:ln>
                <a:solidFill>
                  <a:prstClr val="black"/>
                </a:solidFill>
                <a:effectLst/>
                <a:uLnTx/>
                <a:uFillTx/>
                <a:latin typeface="Calibri"/>
                <a:ea typeface="+mn-ea"/>
                <a:cs typeface="Calibri"/>
              </a:rPr>
              <a:t>category </a:t>
            </a:r>
            <a:r>
              <a:rPr kumimoji="0" sz="2000" b="0" i="0" u="none" strike="noStrike" kern="1200" cap="none" spc="-10" normalizeH="0" baseline="0" noProof="0" dirty="0">
                <a:ln>
                  <a:noFill/>
                </a:ln>
                <a:solidFill>
                  <a:prstClr val="black"/>
                </a:solidFill>
                <a:effectLst/>
                <a:uLnTx/>
                <a:uFillTx/>
                <a:latin typeface="Calibri"/>
                <a:ea typeface="+mn-ea"/>
                <a:cs typeface="Calibri"/>
              </a:rPr>
              <a:t>points </a:t>
            </a:r>
            <a:r>
              <a:rPr kumimoji="0" sz="2000" b="0" i="0" u="none" strike="noStrike" kern="1200" cap="none" spc="-5" normalizeH="0" baseline="0" noProof="0" dirty="0">
                <a:ln>
                  <a:noFill/>
                </a:ln>
                <a:solidFill>
                  <a:prstClr val="black"/>
                </a:solidFill>
                <a:effectLst/>
                <a:uLnTx/>
                <a:uFillTx/>
                <a:latin typeface="Calibri"/>
                <a:ea typeface="+mn-ea"/>
                <a:cs typeface="Calibri"/>
              </a:rPr>
              <a:t>in the </a:t>
            </a:r>
            <a:r>
              <a:rPr kumimoji="0" sz="2000" b="0" i="0" u="none" strike="noStrike" kern="1200" cap="none" spc="-10" normalizeH="0" baseline="0" noProof="0" dirty="0">
                <a:ln>
                  <a:noFill/>
                </a:ln>
                <a:solidFill>
                  <a:prstClr val="black"/>
                </a:solidFill>
                <a:effectLst/>
                <a:uLnTx/>
                <a:uFillTx/>
                <a:latin typeface="Calibri"/>
                <a:ea typeface="+mn-ea"/>
                <a:cs typeface="Calibri"/>
              </a:rPr>
              <a:t>solicitation </a:t>
            </a:r>
            <a:r>
              <a:rPr kumimoji="0" sz="2000" b="0" i="0" u="none" strike="noStrike" kern="1200" cap="none" spc="-15" normalizeH="0" baseline="0" noProof="0" dirty="0">
                <a:ln>
                  <a:noFill/>
                </a:ln>
                <a:solidFill>
                  <a:prstClr val="black"/>
                </a:solidFill>
                <a:effectLst/>
                <a:uLnTx/>
                <a:uFillTx/>
                <a:latin typeface="Calibri"/>
                <a:ea typeface="+mn-ea"/>
                <a:cs typeface="Calibri"/>
              </a:rPr>
              <a:t>package, </a:t>
            </a:r>
            <a:r>
              <a:rPr kumimoji="0" sz="2000" b="0" i="0" u="none" strike="noStrike" kern="1200" cap="none" spc="-5" normalizeH="0" baseline="0" noProof="0" dirty="0">
                <a:ln>
                  <a:noFill/>
                </a:ln>
                <a:solidFill>
                  <a:prstClr val="black"/>
                </a:solidFill>
                <a:effectLst/>
                <a:uLnTx/>
                <a:uFillTx/>
                <a:latin typeface="Calibri"/>
                <a:ea typeface="+mn-ea"/>
                <a:cs typeface="Calibri"/>
              </a:rPr>
              <a:t>but </a:t>
            </a:r>
            <a:r>
              <a:rPr kumimoji="0" sz="2000" b="0" i="0" u="none" strike="noStrike" kern="1200" cap="none" spc="-10" normalizeH="0" baseline="0" noProof="0" dirty="0">
                <a:ln>
                  <a:noFill/>
                </a:ln>
                <a:solidFill>
                  <a:prstClr val="black"/>
                </a:solidFill>
                <a:effectLst/>
                <a:uLnTx/>
                <a:uFillTx/>
                <a:latin typeface="Calibri"/>
                <a:ea typeface="+mn-ea"/>
                <a:cs typeface="Calibri"/>
              </a:rPr>
              <a:t>most </a:t>
            </a:r>
            <a:r>
              <a:rPr kumimoji="0" sz="2000" b="0" i="0" u="none" strike="noStrike" kern="1200" cap="none" spc="-20" normalizeH="0" baseline="0" noProof="0" dirty="0" smtClean="0">
                <a:ln>
                  <a:noFill/>
                </a:ln>
                <a:solidFill>
                  <a:prstClr val="black"/>
                </a:solidFill>
                <a:effectLst/>
                <a:uLnTx/>
                <a:uFillTx/>
                <a:latin typeface="Calibri"/>
                <a:ea typeface="+mn-ea"/>
                <a:cs typeface="Calibri"/>
              </a:rPr>
              <a:t>federal</a:t>
            </a:r>
            <a:r>
              <a:rPr kumimoji="0" lang="en-US" sz="2000" b="0" i="0" u="none" strike="noStrike" kern="1200" cap="none" spc="-20"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entities </a:t>
            </a:r>
            <a:r>
              <a:rPr kumimoji="0" sz="2000" strike="noStrike" kern="1200" cap="none" spc="-10" normalizeH="0" baseline="0" noProof="0" dirty="0">
                <a:ln>
                  <a:noFill/>
                </a:ln>
                <a:solidFill>
                  <a:prstClr val="black"/>
                </a:solidFill>
                <a:effectLst/>
                <a:uLnTx/>
                <a:uFill>
                  <a:solidFill>
                    <a:srgbClr val="000000"/>
                  </a:solidFill>
                </a:uFill>
                <a:latin typeface="Calibri"/>
                <a:ea typeface="+mn-ea"/>
                <a:cs typeface="Calibri"/>
              </a:rPr>
              <a:t>require </a:t>
            </a:r>
            <a:r>
              <a:rPr kumimoji="0" sz="2000" strike="noStrike" kern="1200" cap="none" spc="-5" normalizeH="0" baseline="0" noProof="0" dirty="0">
                <a:ln>
                  <a:noFill/>
                </a:ln>
                <a:solidFill>
                  <a:prstClr val="black"/>
                </a:solidFill>
                <a:effectLst/>
                <a:uLnTx/>
                <a:uFill>
                  <a:solidFill>
                    <a:srgbClr val="000000"/>
                  </a:solidFill>
                </a:uFill>
                <a:latin typeface="Calibri"/>
                <a:ea typeface="+mn-ea"/>
                <a:cs typeface="Calibri"/>
              </a:rPr>
              <a:t>you </a:t>
            </a:r>
            <a:r>
              <a:rPr kumimoji="0" sz="2000" strike="noStrike" kern="1200" cap="none" spc="-15" normalizeH="0" baseline="0" noProof="0" dirty="0">
                <a:ln>
                  <a:noFill/>
                </a:ln>
                <a:solidFill>
                  <a:prstClr val="black"/>
                </a:solidFill>
                <a:effectLst/>
                <a:uLnTx/>
                <a:uFill>
                  <a:solidFill>
                    <a:srgbClr val="000000"/>
                  </a:solidFill>
                </a:uFill>
                <a:latin typeface="Calibri"/>
                <a:ea typeface="+mn-ea"/>
                <a:cs typeface="Calibri"/>
              </a:rPr>
              <a:t>to list </a:t>
            </a:r>
            <a:r>
              <a:rPr kumimoji="0" sz="2000" strike="noStrike" kern="1200" cap="none" spc="-5" normalizeH="0" baseline="0" noProof="0" dirty="0">
                <a:ln>
                  <a:noFill/>
                </a:ln>
                <a:solidFill>
                  <a:prstClr val="black"/>
                </a:solidFill>
                <a:effectLst/>
                <a:uLnTx/>
                <a:uFill>
                  <a:solidFill>
                    <a:srgbClr val="000000"/>
                  </a:solidFill>
                </a:uFill>
                <a:latin typeface="Calibri"/>
                <a:ea typeface="+mn-ea"/>
                <a:cs typeface="Calibri"/>
              </a:rPr>
              <a:t>the </a:t>
            </a:r>
            <a:r>
              <a:rPr kumimoji="0" sz="2000" strike="noStrike" kern="1200" cap="none" spc="-10" normalizeH="0" baseline="0" noProof="0" dirty="0">
                <a:ln>
                  <a:noFill/>
                </a:ln>
                <a:solidFill>
                  <a:prstClr val="black"/>
                </a:solidFill>
                <a:effectLst/>
                <a:uLnTx/>
                <a:uFill>
                  <a:solidFill>
                    <a:srgbClr val="000000"/>
                  </a:solidFill>
                </a:uFill>
                <a:latin typeface="Calibri"/>
                <a:ea typeface="+mn-ea"/>
                <a:cs typeface="Calibri"/>
              </a:rPr>
              <a:t>evaluation </a:t>
            </a:r>
            <a:r>
              <a:rPr kumimoji="0" sz="2000" strike="noStrike" kern="1200" cap="none" spc="-10" normalizeH="0" baseline="0" noProof="0" dirty="0" smtClean="0">
                <a:ln>
                  <a:noFill/>
                </a:ln>
                <a:solidFill>
                  <a:prstClr val="black"/>
                </a:solidFill>
                <a:effectLst/>
                <a:uLnTx/>
                <a:uFill>
                  <a:solidFill>
                    <a:srgbClr val="000000"/>
                  </a:solidFill>
                </a:uFill>
                <a:latin typeface="Calibri"/>
                <a:ea typeface="+mn-ea"/>
                <a:cs typeface="Calibri"/>
              </a:rPr>
              <a:t>criteria</a:t>
            </a:r>
            <a:r>
              <a:rPr kumimoji="0" sz="20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 in </a:t>
            </a:r>
            <a:r>
              <a:rPr kumimoji="0" sz="2000" strike="noStrike" kern="1200" cap="none" spc="-5" normalizeH="0" baseline="0" noProof="0" dirty="0">
                <a:ln>
                  <a:noFill/>
                </a:ln>
                <a:solidFill>
                  <a:prstClr val="black"/>
                </a:solidFill>
                <a:effectLst/>
                <a:uLnTx/>
                <a:uFill>
                  <a:solidFill>
                    <a:srgbClr val="000000"/>
                  </a:solidFill>
                </a:uFill>
                <a:latin typeface="Calibri"/>
                <a:ea typeface="+mn-ea"/>
                <a:cs typeface="Calibri"/>
              </a:rPr>
              <a:t>order of </a:t>
            </a:r>
            <a:r>
              <a:rPr kumimoji="0" sz="2000" strike="noStrike" kern="1200" cap="none" spc="-10" normalizeH="0" baseline="0" noProof="0" dirty="0">
                <a:ln>
                  <a:noFill/>
                </a:ln>
                <a:solidFill>
                  <a:prstClr val="black"/>
                </a:solidFill>
                <a:effectLst/>
                <a:uLnTx/>
                <a:uFill>
                  <a:solidFill>
                    <a:srgbClr val="000000"/>
                  </a:solidFill>
                </a:uFill>
                <a:latin typeface="Calibri"/>
                <a:ea typeface="+mn-ea"/>
                <a:cs typeface="Calibri"/>
              </a:rPr>
              <a:t>importance</a:t>
            </a:r>
            <a:r>
              <a:rPr kumimoji="0" sz="2000" b="0" i="0" u="none" strike="noStrike" kern="1200" cap="none" spc="-1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Since </a:t>
            </a:r>
            <a:r>
              <a:rPr kumimoji="0" sz="2000" b="0" i="0" u="none" strike="noStrike" kern="1200" cap="none" spc="-15" normalizeH="0" baseline="0" noProof="0" dirty="0">
                <a:ln>
                  <a:noFill/>
                </a:ln>
                <a:solidFill>
                  <a:prstClr val="black"/>
                </a:solidFill>
                <a:effectLst/>
                <a:uLnTx/>
                <a:uFillTx/>
                <a:latin typeface="Calibri"/>
                <a:ea typeface="+mn-ea"/>
                <a:cs typeface="Calibri"/>
              </a:rPr>
              <a:t>you </a:t>
            </a:r>
            <a:r>
              <a:rPr kumimoji="0" sz="2000" b="0" i="0" u="none" strike="noStrike" kern="1200" cap="none" spc="-20" normalizeH="0" baseline="0" noProof="0" dirty="0">
                <a:ln>
                  <a:noFill/>
                </a:ln>
                <a:solidFill>
                  <a:prstClr val="black"/>
                </a:solidFill>
                <a:effectLst/>
                <a:uLnTx/>
                <a:uFillTx/>
                <a:latin typeface="Calibri"/>
                <a:ea typeface="+mn-ea"/>
                <a:cs typeface="Calibri"/>
              </a:rPr>
              <a:t>may </a:t>
            </a:r>
            <a:r>
              <a:rPr kumimoji="0" sz="2000" b="0" i="0" u="none" strike="noStrike" kern="1200" cap="none" spc="-5" normalizeH="0" baseline="0" noProof="0" dirty="0">
                <a:ln>
                  <a:noFill/>
                </a:ln>
                <a:solidFill>
                  <a:prstClr val="black"/>
                </a:solidFill>
                <a:effectLst/>
                <a:uLnTx/>
                <a:uFillTx/>
                <a:latin typeface="Calibri"/>
                <a:ea typeface="+mn-ea"/>
                <a:cs typeface="Calibri"/>
              </a:rPr>
              <a:t>or </a:t>
            </a:r>
            <a:r>
              <a:rPr kumimoji="0" sz="2000" b="0" i="0" u="none" strike="noStrike" kern="1200" cap="none" spc="-20" normalizeH="0" baseline="0" noProof="0" dirty="0" smtClean="0">
                <a:ln>
                  <a:noFill/>
                </a:ln>
                <a:solidFill>
                  <a:prstClr val="black"/>
                </a:solidFill>
                <a:effectLst/>
                <a:uLnTx/>
                <a:uFillTx/>
                <a:latin typeface="Calibri"/>
                <a:ea typeface="+mn-ea"/>
                <a:cs typeface="Calibri"/>
              </a:rPr>
              <a:t>may</a:t>
            </a:r>
            <a:r>
              <a:rPr kumimoji="0" lang="en-US" sz="2000" b="0" i="0" u="none" strike="noStrike" kern="1200" cap="none" spc="-20"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not </a:t>
            </a:r>
            <a:r>
              <a:rPr kumimoji="0" sz="2000" b="0" i="0" u="none" strike="noStrike" kern="1200" cap="none" spc="-5" normalizeH="0" baseline="0" noProof="0" dirty="0">
                <a:ln>
                  <a:noFill/>
                </a:ln>
                <a:solidFill>
                  <a:prstClr val="black"/>
                </a:solidFill>
                <a:effectLst/>
                <a:uLnTx/>
                <a:uFillTx/>
                <a:latin typeface="Calibri"/>
                <a:ea typeface="+mn-ea"/>
                <a:cs typeface="Calibri"/>
              </a:rPr>
              <a:t>be using </a:t>
            </a:r>
            <a:r>
              <a:rPr kumimoji="0" sz="2000" b="0" i="0" u="none" strike="noStrike" kern="1200" cap="none" spc="-20" normalizeH="0" baseline="0" noProof="0" dirty="0">
                <a:ln>
                  <a:noFill/>
                </a:ln>
                <a:solidFill>
                  <a:prstClr val="black"/>
                </a:solidFill>
                <a:effectLst/>
                <a:uLnTx/>
                <a:uFillTx/>
                <a:latin typeface="Calibri"/>
                <a:ea typeface="+mn-ea"/>
                <a:cs typeface="Calibri"/>
              </a:rPr>
              <a:t>federal </a:t>
            </a:r>
            <a:r>
              <a:rPr kumimoji="0" sz="2000" b="0" i="0" u="none" strike="noStrike" kern="1200" cap="none" spc="-5" normalizeH="0" baseline="0" noProof="0" dirty="0">
                <a:ln>
                  <a:noFill/>
                </a:ln>
                <a:solidFill>
                  <a:prstClr val="black"/>
                </a:solidFill>
                <a:effectLst/>
                <a:uLnTx/>
                <a:uFillTx/>
                <a:latin typeface="Calibri"/>
                <a:ea typeface="+mn-ea"/>
                <a:cs typeface="Calibri"/>
              </a:rPr>
              <a:t>funds, it is a </a:t>
            </a:r>
            <a:r>
              <a:rPr kumimoji="0" sz="2000" b="0" i="0" u="none" strike="noStrike" kern="1200" cap="none" spc="-10" normalizeH="0" baseline="0" noProof="0" dirty="0">
                <a:ln>
                  <a:noFill/>
                </a:ln>
                <a:solidFill>
                  <a:prstClr val="black"/>
                </a:solidFill>
                <a:effectLst/>
                <a:uLnTx/>
                <a:uFillTx/>
                <a:latin typeface="Calibri"/>
                <a:ea typeface="+mn-ea"/>
                <a:cs typeface="Calibri"/>
              </a:rPr>
              <a:t>good </a:t>
            </a:r>
            <a:r>
              <a:rPr kumimoji="0" sz="2000" b="0" i="0" u="none" strike="noStrike" kern="1200" cap="none" spc="-5" normalizeH="0" baseline="0" noProof="0" dirty="0">
                <a:ln>
                  <a:noFill/>
                </a:ln>
                <a:solidFill>
                  <a:prstClr val="black"/>
                </a:solidFill>
                <a:effectLst/>
                <a:uLnTx/>
                <a:uFillTx/>
                <a:latin typeface="Calibri"/>
                <a:ea typeface="+mn-ea"/>
                <a:cs typeface="Calibri"/>
              </a:rPr>
              <a:t>idea </a:t>
            </a:r>
            <a:r>
              <a:rPr kumimoji="0" sz="2000" b="0" i="0" u="none" strike="noStrike" kern="1200" cap="none" spc="-20" normalizeH="0" baseline="0" noProof="0" dirty="0">
                <a:ln>
                  <a:noFill/>
                </a:ln>
                <a:solidFill>
                  <a:prstClr val="black"/>
                </a:solidFill>
                <a:effectLst/>
                <a:uLnTx/>
                <a:uFillTx/>
                <a:latin typeface="Calibri"/>
                <a:ea typeface="+mn-ea"/>
                <a:cs typeface="Calibri"/>
              </a:rPr>
              <a:t>to </a:t>
            </a:r>
            <a:r>
              <a:rPr kumimoji="0" sz="2000" b="0" i="0" u="none" strike="noStrike" kern="1200" cap="none" spc="-15" normalizeH="0" baseline="0" noProof="0" dirty="0">
                <a:ln>
                  <a:noFill/>
                </a:ln>
                <a:solidFill>
                  <a:prstClr val="black"/>
                </a:solidFill>
                <a:effectLst/>
                <a:uLnTx/>
                <a:uFillTx/>
                <a:latin typeface="Calibri"/>
                <a:ea typeface="+mn-ea"/>
                <a:cs typeface="Calibri"/>
              </a:rPr>
              <a:t>get </a:t>
            </a:r>
            <a:r>
              <a:rPr kumimoji="0" sz="2000" b="0" i="0" u="none" strike="noStrike" kern="1200" cap="none" spc="-5" normalizeH="0" baseline="0" noProof="0" dirty="0">
                <a:ln>
                  <a:noFill/>
                </a:ln>
                <a:solidFill>
                  <a:prstClr val="black"/>
                </a:solidFill>
                <a:effectLst/>
                <a:uLnTx/>
                <a:uFillTx/>
                <a:latin typeface="Calibri"/>
                <a:ea typeface="+mn-ea"/>
                <a:cs typeface="Calibri"/>
              </a:rPr>
              <a:t>in the habit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of</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listing </a:t>
            </a:r>
            <a:r>
              <a:rPr kumimoji="0" sz="2000" b="0" i="0" u="none" strike="noStrike" kern="1200" cap="none" spc="-5" normalizeH="0" baseline="0" noProof="0" dirty="0">
                <a:ln>
                  <a:noFill/>
                </a:ln>
                <a:solidFill>
                  <a:prstClr val="black"/>
                </a:solidFill>
                <a:effectLst/>
                <a:uLnTx/>
                <a:uFillTx/>
                <a:latin typeface="Calibri"/>
                <a:ea typeface="+mn-ea"/>
                <a:cs typeface="Calibri"/>
              </a:rPr>
              <a:t>the criteria this </a:t>
            </a:r>
            <a:r>
              <a:rPr kumimoji="0" sz="2000" b="0" i="0" u="none" strike="noStrike" kern="1200" cap="none" spc="-60" normalizeH="0" baseline="0" noProof="0" dirty="0">
                <a:ln>
                  <a:noFill/>
                </a:ln>
                <a:solidFill>
                  <a:prstClr val="black"/>
                </a:solidFill>
                <a:effectLst/>
                <a:uLnTx/>
                <a:uFillTx/>
                <a:latin typeface="Calibri"/>
                <a:ea typeface="+mn-ea"/>
                <a:cs typeface="Calibri"/>
              </a:rPr>
              <a:t>way</a:t>
            </a:r>
            <a:r>
              <a:rPr kumimoji="0" sz="2000" b="0" i="0" u="none" strike="noStrike" kern="1200" cap="none" spc="-60" normalizeH="0" baseline="0" noProof="0" dirty="0" smtClean="0">
                <a:ln>
                  <a:noFill/>
                </a:ln>
                <a:solidFill>
                  <a:prstClr val="black"/>
                </a:solidFill>
                <a:effectLst/>
                <a:uLnTx/>
                <a:uFillTx/>
                <a:latin typeface="Calibri"/>
                <a:ea typeface="+mn-ea"/>
                <a:cs typeface="Calibri"/>
              </a:rPr>
              <a:t>.</a:t>
            </a:r>
            <a:endParaRPr kumimoji="0" lang="en-US" sz="2000" b="0" i="0" u="none" strike="noStrike" kern="1200" cap="none" spc="-60" normalizeH="0" baseline="0" noProof="0" dirty="0" smtClean="0">
              <a:ln>
                <a:noFill/>
              </a:ln>
              <a:solidFill>
                <a:prstClr val="black"/>
              </a:solidFill>
              <a:effectLst/>
              <a:uLnTx/>
              <a:uFillTx/>
              <a:latin typeface="Calibri"/>
              <a:ea typeface="+mn-ea"/>
              <a:cs typeface="Calibri"/>
            </a:endParaRPr>
          </a:p>
          <a:p>
            <a:pPr marR="5080" lvl="0" algn="l" defTabSz="914400" rtl="0" eaLnBrk="1" fontAlgn="auto" latinLnBrk="0" hangingPunct="1">
              <a:spcBef>
                <a:spcPts val="600"/>
              </a:spcBef>
              <a:spcAft>
                <a:spcPts val="0"/>
              </a:spcAft>
              <a:buClrTx/>
              <a:buSzTx/>
              <a:tabLst>
                <a:tab pos="2228850" algn="l"/>
              </a:tabLst>
              <a:defRPr/>
            </a:pPr>
            <a:endParaRPr kumimoji="0" lang="en-US" sz="2000" b="0" i="0" u="none" strike="noStrike" kern="1200" cap="none" spc="-60" normalizeH="0" baseline="0" noProof="0" dirty="0" smtClean="0">
              <a:ln>
                <a:noFill/>
              </a:ln>
              <a:solidFill>
                <a:prstClr val="black"/>
              </a:solidFill>
              <a:effectLst/>
              <a:uLnTx/>
              <a:uFillTx/>
              <a:latin typeface="Calibri"/>
              <a:ea typeface="+mn-ea"/>
              <a:cs typeface="Calibri"/>
            </a:endParaRPr>
          </a:p>
          <a:p>
            <a:pPr marL="346075" marR="5080" lvl="0" indent="-346075" algn="l" defTabSz="914400" rtl="0" eaLnBrk="1" fontAlgn="auto" latinLnBrk="0" hangingPunct="1">
              <a:spcBef>
                <a:spcPts val="600"/>
              </a:spcBef>
              <a:spcAft>
                <a:spcPts val="0"/>
              </a:spcAft>
              <a:buClrTx/>
              <a:buSzTx/>
              <a:buFont typeface="Arial"/>
              <a:buChar char="•"/>
              <a:tabLst>
                <a:tab pos="2228850" algn="l"/>
              </a:tabLst>
              <a:defRPr/>
            </a:pPr>
            <a:r>
              <a:rPr kumimoji="0" sz="2000" b="0" i="1" u="none" strike="noStrike" kern="1200" cap="none" spc="-10" normalizeH="0" baseline="0" noProof="0" dirty="0" smtClean="0">
                <a:ln>
                  <a:noFill/>
                </a:ln>
                <a:solidFill>
                  <a:prstClr val="black"/>
                </a:solidFill>
                <a:effectLst/>
                <a:uLnTx/>
                <a:uFillTx/>
                <a:latin typeface="Calibri"/>
                <a:ea typeface="+mn-ea"/>
                <a:cs typeface="Calibri"/>
              </a:rPr>
              <a:t>Important </a:t>
            </a:r>
            <a:r>
              <a:rPr kumimoji="0" lang="en-US" sz="2000" b="0" i="1" u="none" strike="noStrike" kern="1200" cap="none" spc="-10" normalizeH="0" baseline="0" noProof="0" dirty="0" smtClean="0">
                <a:ln>
                  <a:noFill/>
                </a:ln>
                <a:solidFill>
                  <a:prstClr val="black"/>
                </a:solidFill>
                <a:effectLst/>
                <a:uLnTx/>
                <a:uFillTx/>
                <a:latin typeface="Calibri"/>
                <a:ea typeface="+mn-ea"/>
                <a:cs typeface="Calibri"/>
              </a:rPr>
              <a:t>–</a:t>
            </a:r>
            <a:r>
              <a:rPr kumimoji="0" sz="2000" b="0" i="1" u="none" strike="noStrike" kern="1200" cap="none" spc="-5" normalizeH="0" baseline="0" noProof="0" dirty="0" smtClean="0">
                <a:ln>
                  <a:noFill/>
                </a:ln>
                <a:solidFill>
                  <a:prstClr val="black"/>
                </a:solidFill>
                <a:effectLst/>
                <a:uLnTx/>
                <a:uFillTx/>
                <a:latin typeface="Calibri"/>
                <a:ea typeface="+mn-ea"/>
                <a:cs typeface="Calibri"/>
              </a:rPr>
              <a:t> </a:t>
            </a:r>
            <a:r>
              <a:rPr kumimoji="0" sz="2000" b="0" i="1" u="none" strike="noStrike" kern="1200" cap="none" spc="-5" normalizeH="0" baseline="0" noProof="0" dirty="0">
                <a:ln>
                  <a:noFill/>
                </a:ln>
                <a:solidFill>
                  <a:prstClr val="black"/>
                </a:solidFill>
                <a:effectLst/>
                <a:uLnTx/>
                <a:uFillTx/>
                <a:latin typeface="Calibri"/>
                <a:ea typeface="+mn-ea"/>
                <a:cs typeface="Calibri"/>
              </a:rPr>
              <a:t>If </a:t>
            </a:r>
            <a:r>
              <a:rPr kumimoji="0" lang="en-US" sz="2000" b="0" i="1" u="none" strike="noStrike" kern="1200" cap="none" spc="-5" normalizeH="0" baseline="0" noProof="0" dirty="0" smtClean="0">
                <a:ln>
                  <a:noFill/>
                </a:ln>
                <a:solidFill>
                  <a:prstClr val="black"/>
                </a:solidFill>
                <a:effectLst/>
                <a:uLnTx/>
                <a:uFillTx/>
                <a:latin typeface="Calibri"/>
                <a:ea typeface="+mn-ea"/>
                <a:cs typeface="Calibri"/>
              </a:rPr>
              <a:t>a criteria</a:t>
            </a:r>
            <a:r>
              <a:rPr kumimoji="0" sz="2000" b="0" i="1" u="none" strike="noStrike" kern="1200" cap="none" spc="-5" normalizeH="0" baseline="0" noProof="0" dirty="0" smtClean="0">
                <a:ln>
                  <a:noFill/>
                </a:ln>
                <a:solidFill>
                  <a:prstClr val="black"/>
                </a:solidFill>
                <a:effectLst/>
                <a:uLnTx/>
                <a:uFillTx/>
                <a:latin typeface="Calibri"/>
                <a:ea typeface="+mn-ea"/>
                <a:cs typeface="Calibri"/>
              </a:rPr>
              <a:t> </a:t>
            </a:r>
            <a:r>
              <a:rPr kumimoji="0" sz="2000" b="0" i="1" u="none" strike="noStrike" kern="1200" cap="none" spc="-5" normalizeH="0" baseline="0" noProof="0" dirty="0">
                <a:ln>
                  <a:noFill/>
                </a:ln>
                <a:solidFill>
                  <a:prstClr val="black"/>
                </a:solidFill>
                <a:effectLst/>
                <a:uLnTx/>
                <a:uFillTx/>
                <a:latin typeface="Calibri"/>
                <a:ea typeface="+mn-ea"/>
                <a:cs typeface="Calibri"/>
              </a:rPr>
              <a:t>is not </a:t>
            </a:r>
            <a:r>
              <a:rPr kumimoji="0" sz="2000" b="0" i="1" u="none" strike="noStrike" kern="1200" cap="none" spc="-10" normalizeH="0" baseline="0" noProof="0" dirty="0">
                <a:ln>
                  <a:noFill/>
                </a:ln>
                <a:solidFill>
                  <a:prstClr val="black"/>
                </a:solidFill>
                <a:effectLst/>
                <a:uLnTx/>
                <a:uFillTx/>
                <a:latin typeface="Calibri"/>
                <a:ea typeface="+mn-ea"/>
                <a:cs typeface="Calibri"/>
              </a:rPr>
              <a:t>listed, </a:t>
            </a:r>
            <a:r>
              <a:rPr kumimoji="0" sz="2000" b="0" i="1" u="none" strike="noStrike" kern="1200" cap="none" spc="-5" normalizeH="0" baseline="0" noProof="0" dirty="0" smtClean="0">
                <a:ln>
                  <a:noFill/>
                </a:ln>
                <a:solidFill>
                  <a:prstClr val="black"/>
                </a:solidFill>
                <a:effectLst/>
                <a:uLnTx/>
                <a:uFillTx/>
                <a:latin typeface="Calibri"/>
                <a:ea typeface="+mn-ea"/>
                <a:cs typeface="Calibri"/>
              </a:rPr>
              <a:t>you</a:t>
            </a:r>
            <a:r>
              <a:rPr kumimoji="0" lang="en-US" sz="2000" b="0" i="1" u="none" strike="noStrike" kern="1200" cap="none" spc="-5" normalizeH="0" baseline="0" noProof="0" dirty="0" smtClean="0">
                <a:ln>
                  <a:noFill/>
                </a:ln>
                <a:solidFill>
                  <a:prstClr val="black"/>
                </a:solidFill>
                <a:effectLst/>
                <a:uLnTx/>
                <a:uFillTx/>
                <a:latin typeface="Calibri"/>
                <a:ea typeface="+mn-ea"/>
                <a:cs typeface="Calibri"/>
              </a:rPr>
              <a:t> </a:t>
            </a:r>
            <a:r>
              <a:rPr kumimoji="0" sz="2000" b="0" i="1" u="none" strike="noStrike" kern="1200" cap="none" spc="-10" normalizeH="0" baseline="0" noProof="0" dirty="0" smtClean="0">
                <a:ln>
                  <a:noFill/>
                </a:ln>
                <a:solidFill>
                  <a:prstClr val="black"/>
                </a:solidFill>
                <a:effectLst/>
                <a:uLnTx/>
                <a:uFillTx/>
                <a:latin typeface="Calibri"/>
                <a:ea typeface="+mn-ea"/>
                <a:cs typeface="Calibri"/>
              </a:rPr>
              <a:t>cannot </a:t>
            </a:r>
            <a:r>
              <a:rPr kumimoji="0" sz="2000" b="0" i="1" u="none" strike="noStrike" kern="1200" cap="none" spc="-5" normalizeH="0" baseline="0" noProof="0" dirty="0">
                <a:ln>
                  <a:noFill/>
                </a:ln>
                <a:solidFill>
                  <a:prstClr val="black"/>
                </a:solidFill>
                <a:effectLst/>
                <a:uLnTx/>
                <a:uFillTx/>
                <a:latin typeface="Calibri"/>
                <a:ea typeface="+mn-ea"/>
                <a:cs typeface="Calibri"/>
              </a:rPr>
              <a:t>use it </a:t>
            </a:r>
            <a:r>
              <a:rPr kumimoji="0" sz="2000" b="0" i="1" u="none" strike="noStrike" kern="1200" cap="none" spc="-15" normalizeH="0" baseline="0" noProof="0" dirty="0">
                <a:ln>
                  <a:noFill/>
                </a:ln>
                <a:solidFill>
                  <a:prstClr val="black"/>
                </a:solidFill>
                <a:effectLst/>
                <a:uLnTx/>
                <a:uFillTx/>
                <a:latin typeface="Calibri"/>
                <a:ea typeface="+mn-ea"/>
                <a:cs typeface="Calibri"/>
              </a:rPr>
              <a:t>for </a:t>
            </a:r>
            <a:r>
              <a:rPr kumimoji="0" sz="2000" b="0" i="1" u="none" strike="noStrike" kern="1200" cap="none" spc="-5" normalizeH="0" baseline="0" noProof="0" dirty="0">
                <a:ln>
                  <a:noFill/>
                </a:ln>
                <a:solidFill>
                  <a:prstClr val="black"/>
                </a:solidFill>
                <a:effectLst/>
                <a:uLnTx/>
                <a:uFillTx/>
                <a:latin typeface="Calibri"/>
                <a:ea typeface="+mn-ea"/>
                <a:cs typeface="Calibri"/>
              </a:rPr>
              <a:t>evaluation. </a:t>
            </a:r>
            <a:r>
              <a:rPr kumimoji="0" sz="2000" b="0" i="0" u="none" strike="noStrike" kern="1200" cap="none" spc="-60" normalizeH="0" baseline="0" noProof="0" dirty="0">
                <a:ln>
                  <a:noFill/>
                </a:ln>
                <a:solidFill>
                  <a:prstClr val="black"/>
                </a:solidFill>
                <a:effectLst/>
                <a:uLnTx/>
                <a:uFillTx/>
                <a:latin typeface="Calibri"/>
                <a:ea typeface="+mn-ea"/>
                <a:cs typeface="Calibri"/>
              </a:rPr>
              <a:t>You </a:t>
            </a:r>
            <a:r>
              <a:rPr kumimoji="0" sz="2000" b="0" i="0" u="none" strike="noStrike" kern="1200" cap="none" spc="-5" normalizeH="0" baseline="0" noProof="0" dirty="0">
                <a:ln>
                  <a:noFill/>
                </a:ln>
                <a:solidFill>
                  <a:prstClr val="black"/>
                </a:solidFill>
                <a:effectLst/>
                <a:uLnTx/>
                <a:uFillTx/>
                <a:latin typeface="Calibri"/>
                <a:ea typeface="+mn-ea"/>
                <a:cs typeface="Calibri"/>
              </a:rPr>
              <a:t>should also speak </a:t>
            </a:r>
            <a:r>
              <a:rPr kumimoji="0" sz="2000" b="0" i="0" u="none" strike="noStrike" kern="1200" cap="none" spc="-20" normalizeH="0" baseline="0" noProof="0" dirty="0">
                <a:ln>
                  <a:noFill/>
                </a:ln>
                <a:solidFill>
                  <a:prstClr val="black"/>
                </a:solidFill>
                <a:effectLst/>
                <a:uLnTx/>
                <a:uFillTx/>
                <a:latin typeface="Calibri"/>
                <a:ea typeface="+mn-ea"/>
                <a:cs typeface="Calibri"/>
              </a:rPr>
              <a:t>to </a:t>
            </a:r>
            <a:r>
              <a:rPr kumimoji="0" sz="2000" b="0" i="0" u="none" strike="noStrike" kern="1200" cap="none" spc="-5" normalizeH="0" baseline="0" noProof="0" dirty="0">
                <a:ln>
                  <a:noFill/>
                </a:ln>
                <a:solidFill>
                  <a:prstClr val="black"/>
                </a:solidFill>
                <a:effectLst/>
                <a:uLnTx/>
                <a:uFillTx/>
                <a:latin typeface="Calibri"/>
                <a:ea typeface="+mn-ea"/>
                <a:cs typeface="Calibri"/>
              </a:rPr>
              <a:t>the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process</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in </a:t>
            </a:r>
            <a:r>
              <a:rPr kumimoji="0" sz="2000" b="0" i="0" u="none" strike="noStrike" kern="1200" cap="none" spc="-5" normalizeH="0" baseline="0" noProof="0" dirty="0">
                <a:ln>
                  <a:noFill/>
                </a:ln>
                <a:solidFill>
                  <a:prstClr val="black"/>
                </a:solidFill>
                <a:effectLst/>
                <a:uLnTx/>
                <a:uFillTx/>
                <a:latin typeface="Calibri"/>
                <a:ea typeface="+mn-ea"/>
                <a:cs typeface="Calibri"/>
              </a:rPr>
              <a:t>this section (i.e., if </a:t>
            </a:r>
            <a:r>
              <a:rPr kumimoji="0" sz="2000" b="0" i="0" u="none" strike="noStrike" kern="1200" cap="none" spc="-15" normalizeH="0" baseline="0" noProof="0" dirty="0">
                <a:ln>
                  <a:noFill/>
                </a:ln>
                <a:solidFill>
                  <a:prstClr val="black"/>
                </a:solidFill>
                <a:effectLst/>
                <a:uLnTx/>
                <a:uFillTx/>
                <a:latin typeface="Calibri"/>
                <a:ea typeface="+mn-ea"/>
                <a:cs typeface="Calibri"/>
              </a:rPr>
              <a:t>you </a:t>
            </a:r>
            <a:r>
              <a:rPr kumimoji="0" sz="2000" b="0" i="0" u="none" strike="noStrike" kern="1200" cap="none" spc="-5" normalizeH="0" baseline="0" noProof="0" dirty="0">
                <a:ln>
                  <a:noFill/>
                </a:ln>
                <a:solidFill>
                  <a:prstClr val="black"/>
                </a:solidFill>
                <a:effectLst/>
                <a:uLnTx/>
                <a:uFillTx/>
                <a:latin typeface="Calibri"/>
                <a:ea typeface="+mn-ea"/>
                <a:cs typeface="Calibri"/>
              </a:rPr>
              <a:t>will </a:t>
            </a:r>
            <a:r>
              <a:rPr kumimoji="0" sz="2000" b="0" i="0" u="none" strike="noStrike" kern="1200" cap="none" spc="-10" normalizeH="0" baseline="0" noProof="0" dirty="0">
                <a:ln>
                  <a:noFill/>
                </a:ln>
                <a:solidFill>
                  <a:prstClr val="black"/>
                </a:solidFill>
                <a:effectLst/>
                <a:uLnTx/>
                <a:uFillTx/>
                <a:latin typeface="Calibri"/>
                <a:ea typeface="+mn-ea"/>
                <a:cs typeface="Calibri"/>
              </a:rPr>
              <a:t>negotiate </a:t>
            </a:r>
            <a:r>
              <a:rPr kumimoji="0" sz="2000" b="0" i="0" u="none" strike="noStrike" kern="1200" cap="none" spc="-5" normalizeH="0" baseline="0" noProof="0" dirty="0">
                <a:ln>
                  <a:noFill/>
                </a:ln>
                <a:solidFill>
                  <a:prstClr val="black"/>
                </a:solidFill>
                <a:effectLst/>
                <a:uLnTx/>
                <a:uFillTx/>
                <a:latin typeface="Calibri"/>
                <a:ea typeface="+mn-ea"/>
                <a:cs typeface="Calibri"/>
              </a:rPr>
              <a:t>it or do </a:t>
            </a:r>
            <a:r>
              <a:rPr kumimoji="0" sz="2000" b="0" i="0" u="none" strike="noStrike" kern="1200" cap="none" spc="-10" normalizeH="0" baseline="0" noProof="0" dirty="0">
                <a:ln>
                  <a:noFill/>
                </a:ln>
                <a:solidFill>
                  <a:prstClr val="black"/>
                </a:solidFill>
                <a:effectLst/>
                <a:uLnTx/>
                <a:uFillTx/>
                <a:latin typeface="Calibri"/>
                <a:ea typeface="+mn-ea"/>
                <a:cs typeface="Calibri"/>
              </a:rPr>
              <a:t>interviews </a:t>
            </a:r>
            <a:r>
              <a:rPr kumimoji="0" sz="2000" b="0" i="0" u="none" strike="noStrike" kern="1200" cap="none" spc="-5" normalizeH="0" baseline="0" noProof="0" dirty="0">
                <a:ln>
                  <a:noFill/>
                </a:ln>
                <a:solidFill>
                  <a:prstClr val="black"/>
                </a:solidFill>
                <a:effectLst/>
                <a:uLnTx/>
                <a:uFillTx/>
                <a:latin typeface="Calibri"/>
                <a:ea typeface="+mn-ea"/>
                <a:cs typeface="Calibri"/>
              </a:rPr>
              <a:t>or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site</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visits</a:t>
            </a:r>
            <a:r>
              <a:rPr kumimoji="0" sz="2000" b="0" i="0" u="none" strike="noStrike" kern="1200" cap="none" spc="-5" normalizeH="0" baseline="0" noProof="0" dirty="0">
                <a:ln>
                  <a:noFill/>
                </a:ln>
                <a:solidFill>
                  <a:prstClr val="black"/>
                </a:solidFill>
                <a:effectLst/>
                <a:uLnTx/>
                <a:uFillTx/>
                <a:latin typeface="Calibri"/>
                <a:ea typeface="+mn-ea"/>
                <a:cs typeface="Calibri"/>
              </a:rPr>
              <a:t>).</a:t>
            </a:r>
            <a:r>
              <a:rPr kumimoji="0" sz="2000" b="0" i="0" u="none" strike="noStrike" kern="1200" cap="none" spc="0" normalizeH="0" baseline="0" noProof="0" dirty="0">
                <a:ln>
                  <a:noFill/>
                </a:ln>
                <a:solidFill>
                  <a:prstClr val="black"/>
                </a:solidFill>
                <a:effectLst/>
                <a:uLnTx/>
                <a:uFillTx/>
                <a:latin typeface="Calibri"/>
                <a:ea typeface="+mn-ea"/>
                <a:cs typeface="Calibri"/>
              </a:rPr>
              <a:t> </a:t>
            </a:r>
            <a:r>
              <a:rPr kumimoji="0" sz="2000" b="0" i="0" u="none" strike="noStrike" kern="1200" cap="none" spc="-60" normalizeH="0" baseline="0" noProof="0" dirty="0">
                <a:ln>
                  <a:noFill/>
                </a:ln>
                <a:solidFill>
                  <a:prstClr val="black"/>
                </a:solidFill>
                <a:effectLst/>
                <a:uLnTx/>
                <a:uFillTx/>
                <a:latin typeface="Calibri"/>
                <a:ea typeface="+mn-ea"/>
                <a:cs typeface="Calibri"/>
              </a:rPr>
              <a:t>You</a:t>
            </a:r>
            <a:r>
              <a:rPr kumimoji="0" sz="2000" b="0" i="0" u="none" strike="noStrike" kern="1200" cap="none" spc="15" normalizeH="0" baseline="0" noProof="0" dirty="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must</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25" normalizeH="0" baseline="0" noProof="0" dirty="0" smtClean="0">
                <a:ln>
                  <a:noFill/>
                </a:ln>
                <a:solidFill>
                  <a:prstClr val="black"/>
                </a:solidFill>
                <a:effectLst/>
                <a:uLnTx/>
                <a:uFillTx/>
                <a:latin typeface="Calibri"/>
                <a:ea typeface="+mn-ea"/>
                <a:cs typeface="Calibri"/>
              </a:rPr>
              <a:t>state </a:t>
            </a:r>
            <a:r>
              <a:rPr kumimoji="0" sz="2000" b="0" i="0" u="none" strike="noStrike" kern="1200" cap="none" spc="-5" normalizeH="0" baseline="0" noProof="0" dirty="0">
                <a:ln>
                  <a:noFill/>
                </a:ln>
                <a:solidFill>
                  <a:prstClr val="black"/>
                </a:solidFill>
                <a:effectLst/>
                <a:uLnTx/>
                <a:uFillTx/>
                <a:latin typeface="Calibri"/>
                <a:ea typeface="+mn-ea"/>
                <a:cs typeface="Calibri"/>
              </a:rPr>
              <a:t>if it is </a:t>
            </a:r>
            <a:r>
              <a:rPr kumimoji="0" sz="2000" b="0" i="0" u="none" strike="noStrike" kern="1200" cap="none" spc="-10" normalizeH="0" baseline="0" noProof="0" dirty="0">
                <a:ln>
                  <a:noFill/>
                </a:ln>
                <a:solidFill>
                  <a:prstClr val="black"/>
                </a:solidFill>
                <a:effectLst/>
                <a:uLnTx/>
                <a:uFillTx/>
                <a:latin typeface="Calibri"/>
                <a:ea typeface="+mn-ea"/>
                <a:cs typeface="Calibri"/>
              </a:rPr>
              <a:t>“best value” </a:t>
            </a:r>
            <a:r>
              <a:rPr kumimoji="0" sz="2000" b="0" i="0" u="none" strike="noStrike" kern="1200" cap="none" spc="-5" normalizeH="0" baseline="0" noProof="0" dirty="0">
                <a:ln>
                  <a:noFill/>
                </a:ln>
                <a:solidFill>
                  <a:prstClr val="black"/>
                </a:solidFill>
                <a:effectLst/>
                <a:uLnTx/>
                <a:uFillTx/>
                <a:latin typeface="Calibri"/>
                <a:ea typeface="+mn-ea"/>
                <a:cs typeface="Calibri"/>
              </a:rPr>
              <a:t>or </a:t>
            </a:r>
            <a:r>
              <a:rPr kumimoji="0" sz="2000" b="0" i="0" u="none" strike="noStrike" kern="1200" cap="none" spc="-15" normalizeH="0" baseline="0" noProof="0" dirty="0">
                <a:ln>
                  <a:noFill/>
                </a:ln>
                <a:solidFill>
                  <a:prstClr val="black"/>
                </a:solidFill>
                <a:effectLst/>
                <a:uLnTx/>
                <a:uFillTx/>
                <a:latin typeface="Calibri"/>
                <a:ea typeface="+mn-ea"/>
                <a:cs typeface="Calibri"/>
              </a:rPr>
              <a:t>“lowest </a:t>
            </a:r>
            <a:r>
              <a:rPr kumimoji="0" sz="2000" b="0" i="0" u="none" strike="noStrike" kern="1200" cap="none" spc="-5" normalizeH="0" baseline="0" noProof="0" dirty="0">
                <a:ln>
                  <a:noFill/>
                </a:ln>
                <a:solidFill>
                  <a:prstClr val="black"/>
                </a:solidFill>
                <a:effectLst/>
                <a:uLnTx/>
                <a:uFillTx/>
                <a:latin typeface="Calibri"/>
                <a:ea typeface="+mn-ea"/>
                <a:cs typeface="Calibri"/>
              </a:rPr>
              <a:t>and</a:t>
            </a:r>
            <a:r>
              <a:rPr kumimoji="0" sz="2000" b="0" i="0" u="none" strike="noStrike" kern="1200" cap="none" spc="160" normalizeH="0" baseline="0" noProof="0" dirty="0">
                <a:ln>
                  <a:noFill/>
                </a:ln>
                <a:solidFill>
                  <a:prstClr val="black"/>
                </a:solidFill>
                <a:effectLst/>
                <a:uLnTx/>
                <a:uFillTx/>
                <a:latin typeface="Calibri"/>
                <a:ea typeface="+mn-ea"/>
                <a:cs typeface="Calibri"/>
              </a:rPr>
              <a:t> </a:t>
            </a:r>
            <a:r>
              <a:rPr kumimoji="0" sz="2000" b="0" i="0" u="none" strike="noStrike" kern="1200" cap="none" spc="-35" normalizeH="0" baseline="0" noProof="0" dirty="0">
                <a:ln>
                  <a:noFill/>
                </a:ln>
                <a:solidFill>
                  <a:prstClr val="black"/>
                </a:solidFill>
                <a:effectLst/>
                <a:uLnTx/>
                <a:uFillTx/>
                <a:latin typeface="Calibri"/>
                <a:ea typeface="+mn-ea"/>
                <a:cs typeface="Calibri"/>
              </a:rPr>
              <a:t>best.”</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60934" y="261221"/>
            <a:ext cx="8583066"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Guidelines</a:t>
            </a:r>
            <a:endParaRPr sz="3200" b="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50</a:t>
            </a:fld>
            <a:endParaRPr lang="en-US" spc="-5" dirty="0">
              <a:solidFill>
                <a:srgbClr val="000000"/>
              </a:solidFill>
            </a:endParaRPr>
          </a:p>
        </p:txBody>
      </p:sp>
    </p:spTree>
    <p:extLst>
      <p:ext uri="{BB962C8B-B14F-4D97-AF65-F5344CB8AC3E}">
        <p14:creationId xmlns:p14="http://schemas.microsoft.com/office/powerpoint/2010/main" val="10410703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99139" y="1124514"/>
            <a:ext cx="7315200" cy="4208844"/>
          </a:xfrm>
          <a:prstGeom prst="rect">
            <a:avLst/>
          </a:prstGeom>
        </p:spPr>
        <p:txBody>
          <a:bodyPr vert="horz" wrap="square" lIns="0" tIns="134620" rIns="0" bIns="0" rtlCol="0">
            <a:spAutoFit/>
          </a:bodyPr>
          <a:lstStyle/>
          <a:p>
            <a:pPr marR="0" lvl="0" algn="l" defTabSz="914400" rtl="0" eaLnBrk="1" fontAlgn="auto" latinLnBrk="0" hangingPunct="1">
              <a:spcBef>
                <a:spcPts val="670"/>
              </a:spcBef>
              <a:spcAft>
                <a:spcPts val="0"/>
              </a:spcAft>
              <a:buClrTx/>
              <a:buSzTx/>
              <a:tabLst>
                <a:tab pos="184785" algn="l"/>
              </a:tabLst>
              <a:defRPr/>
            </a:pPr>
            <a:r>
              <a:rPr kumimoji="0" sz="1400" b="1" i="0" strike="noStrike" kern="1200" cap="none" spc="-10" normalizeH="0" baseline="0" noProof="0" dirty="0" smtClean="0">
                <a:ln>
                  <a:noFill/>
                </a:ln>
                <a:solidFill>
                  <a:prstClr val="black"/>
                </a:solidFill>
                <a:effectLst/>
                <a:uLnTx/>
                <a:uFill>
                  <a:solidFill>
                    <a:srgbClr val="000000"/>
                  </a:solidFill>
                </a:uFill>
                <a:latin typeface="Calibri"/>
                <a:ea typeface="+mn-ea"/>
                <a:cs typeface="Calibri"/>
              </a:rPr>
              <a:t>Evaluation </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and</a:t>
            </a:r>
            <a:r>
              <a:rPr kumimoji="0" sz="1400" b="1" i="0" strike="noStrike" kern="1200" cap="none" spc="0" normalizeH="0" baseline="0" noProof="0" dirty="0">
                <a:ln>
                  <a:noFill/>
                </a:ln>
                <a:solidFill>
                  <a:prstClr val="black"/>
                </a:solidFill>
                <a:effectLst/>
                <a:uLnTx/>
                <a:uFill>
                  <a:solidFill>
                    <a:srgbClr val="000000"/>
                  </a:solidFill>
                </a:uFill>
                <a:latin typeface="Calibri"/>
                <a:ea typeface="+mn-ea"/>
                <a:cs typeface="Calibri"/>
              </a:rPr>
              <a:t> </a:t>
            </a:r>
            <a:r>
              <a:rPr kumimoji="0" sz="1400" b="1" i="0" strike="noStrike" kern="1200" cap="none" spc="-15" normalizeH="0" baseline="0" noProof="0" dirty="0">
                <a:ln>
                  <a:noFill/>
                </a:ln>
                <a:solidFill>
                  <a:prstClr val="black"/>
                </a:solidFill>
                <a:effectLst/>
                <a:uLnTx/>
                <a:uFill>
                  <a:solidFill>
                    <a:srgbClr val="000000"/>
                  </a:solidFill>
                </a:uFill>
                <a:latin typeface="Calibri"/>
                <a:ea typeface="+mn-ea"/>
                <a:cs typeface="Calibri"/>
              </a:rPr>
              <a:t>Award</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285750" marR="136525" lvl="0" indent="-285750" algn="l" defTabSz="914400" rtl="0" eaLnBrk="1" fontAlgn="auto" latinLnBrk="0" hangingPunct="1">
              <a:spcBef>
                <a:spcPts val="825"/>
              </a:spcBef>
              <a:spcAft>
                <a:spcPts val="0"/>
              </a:spcAft>
              <a:buClrTx/>
              <a:buSzTx/>
              <a:buFont typeface="Arial" panose="020B0604020202020204" pitchFamily="34" charset="0"/>
              <a:buChar char="•"/>
              <a:tabLst/>
              <a:defRPr/>
            </a:pPr>
            <a:r>
              <a:rPr kumimoji="0" sz="1400" b="0" i="0" strike="noStrike" kern="1200" cap="none" spc="-10" normalizeH="0" baseline="0" noProof="0" dirty="0">
                <a:ln>
                  <a:noFill/>
                </a:ln>
                <a:solidFill>
                  <a:prstClr val="black"/>
                </a:solidFill>
                <a:effectLst/>
                <a:uLnTx/>
                <a:uFillTx/>
                <a:latin typeface="Calibri"/>
                <a:ea typeface="+mn-ea"/>
                <a:cs typeface="Calibri"/>
              </a:rPr>
              <a:t>Proposals </a:t>
            </a:r>
            <a:r>
              <a:rPr kumimoji="0" sz="1400" b="0" i="0" strike="noStrike" kern="1200" cap="none" spc="-5" normalizeH="0" baseline="0" noProof="0" dirty="0">
                <a:ln>
                  <a:noFill/>
                </a:ln>
                <a:solidFill>
                  <a:prstClr val="black"/>
                </a:solidFill>
                <a:effectLst/>
                <a:uLnTx/>
                <a:uFillTx/>
                <a:latin typeface="Calibri"/>
                <a:ea typeface="+mn-ea"/>
                <a:cs typeface="Calibri"/>
              </a:rPr>
              <a:t>will be </a:t>
            </a:r>
            <a:r>
              <a:rPr kumimoji="0" sz="1400" b="0" i="0" strike="noStrike" kern="1200" cap="none" spc="-10" normalizeH="0" baseline="0" noProof="0" dirty="0">
                <a:ln>
                  <a:noFill/>
                </a:ln>
                <a:solidFill>
                  <a:prstClr val="black"/>
                </a:solidFill>
                <a:effectLst/>
                <a:uLnTx/>
                <a:uFillTx/>
                <a:latin typeface="Calibri"/>
                <a:ea typeface="+mn-ea"/>
                <a:cs typeface="Calibri"/>
              </a:rPr>
              <a:t>evaluated </a:t>
            </a:r>
            <a:r>
              <a:rPr kumimoji="0" sz="1400" b="0" i="0" strike="noStrike" kern="1200" cap="none" spc="-5" normalizeH="0" baseline="0" noProof="0" dirty="0">
                <a:ln>
                  <a:noFill/>
                </a:ln>
                <a:solidFill>
                  <a:prstClr val="black"/>
                </a:solidFill>
                <a:effectLst/>
                <a:uLnTx/>
                <a:uFillTx/>
                <a:latin typeface="Calibri"/>
                <a:ea typeface="+mn-ea"/>
                <a:cs typeface="Calibri"/>
              </a:rPr>
              <a:t>on the </a:t>
            </a:r>
            <a:r>
              <a:rPr kumimoji="0" sz="1400" b="0" i="0" strike="noStrike" kern="1200" cap="none" spc="-10" normalizeH="0" baseline="0" noProof="0" dirty="0">
                <a:ln>
                  <a:noFill/>
                </a:ln>
                <a:solidFill>
                  <a:prstClr val="black"/>
                </a:solidFill>
                <a:effectLst/>
                <a:uLnTx/>
                <a:uFillTx/>
                <a:latin typeface="Calibri"/>
                <a:ea typeface="+mn-ea"/>
                <a:cs typeface="Calibri"/>
              </a:rPr>
              <a:t>“best value” determination </a:t>
            </a:r>
            <a:r>
              <a:rPr kumimoji="0" sz="1400" b="0" i="0" strike="noStrike" kern="1200" cap="none" spc="-5" normalizeH="0" baseline="0" noProof="0" dirty="0">
                <a:ln>
                  <a:noFill/>
                </a:ln>
                <a:solidFill>
                  <a:prstClr val="black"/>
                </a:solidFill>
                <a:effectLst/>
                <a:uLnTx/>
                <a:uFillTx/>
                <a:latin typeface="Calibri"/>
                <a:ea typeface="+mn-ea"/>
                <a:cs typeface="Calibri"/>
              </a:rPr>
              <a:t>in accordance with the </a:t>
            </a:r>
            <a:r>
              <a:rPr kumimoji="0" lang="en-US" sz="1400" b="0" i="0" strike="noStrike" kern="1200" cap="none" spc="-15" normalizeH="0" baseline="0" noProof="0" dirty="0" smtClean="0">
                <a:ln>
                  <a:noFill/>
                </a:ln>
                <a:solidFill>
                  <a:prstClr val="black"/>
                </a:solidFill>
                <a:effectLst/>
                <a:uLnTx/>
                <a:uFillTx/>
                <a:latin typeface="Calibri"/>
                <a:ea typeface="+mn-ea"/>
                <a:cs typeface="Calibri"/>
              </a:rPr>
              <a:t>state</a:t>
            </a:r>
            <a:r>
              <a:rPr kumimoji="0" sz="1400" b="0" i="0" strike="noStrike" kern="1200" cap="none" spc="-15"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a:ln>
                  <a:noFill/>
                </a:ln>
                <a:solidFill>
                  <a:prstClr val="black"/>
                </a:solidFill>
                <a:effectLst/>
                <a:uLnTx/>
                <a:uFillTx/>
                <a:latin typeface="Calibri"/>
                <a:ea typeface="+mn-ea"/>
                <a:cs typeface="Calibri"/>
              </a:rPr>
              <a:t>of </a:t>
            </a:r>
            <a:r>
              <a:rPr kumimoji="0" sz="1400" b="0" i="0" strike="noStrike" kern="1200" cap="none" spc="-5" normalizeH="0" baseline="0" noProof="0" dirty="0" smtClean="0">
                <a:ln>
                  <a:noFill/>
                </a:ln>
                <a:solidFill>
                  <a:prstClr val="black"/>
                </a:solidFill>
                <a:effectLst/>
                <a:uLnTx/>
                <a:uFillTx/>
                <a:latin typeface="Calibri"/>
                <a:ea typeface="+mn-ea"/>
                <a:cs typeface="Calibri"/>
              </a:rPr>
              <a:t>Oklahoma</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 </a:t>
            </a:r>
            <a:r>
              <a:rPr kumimoji="0" sz="1400" b="0" i="0" strike="noStrike" kern="1200" cap="none" spc="-10" normalizeH="0" baseline="0" noProof="0" dirty="0" smtClean="0">
                <a:ln>
                  <a:noFill/>
                </a:ln>
                <a:solidFill>
                  <a:prstClr val="black"/>
                </a:solidFill>
                <a:effectLst/>
                <a:uLnTx/>
                <a:uFillTx/>
                <a:latin typeface="Calibri"/>
                <a:ea typeface="+mn-ea"/>
                <a:cs typeface="Calibri"/>
              </a:rPr>
              <a:t>Statute </a:t>
            </a:r>
            <a:r>
              <a:rPr kumimoji="0" sz="1400" b="0" i="0" strike="noStrike" kern="1200" cap="none" spc="-5" normalizeH="0" baseline="0" noProof="0" dirty="0">
                <a:ln>
                  <a:noFill/>
                </a:ln>
                <a:solidFill>
                  <a:prstClr val="black"/>
                </a:solidFill>
                <a:effectLst/>
                <a:uLnTx/>
                <a:uFillTx/>
                <a:latin typeface="Calibri"/>
                <a:ea typeface="+mn-ea"/>
                <a:cs typeface="Calibri"/>
              </a:rPr>
              <a:t>Title 74, Section</a:t>
            </a:r>
            <a:r>
              <a:rPr kumimoji="0" sz="1400" b="0" i="0" strike="noStrike" kern="1200" cap="none" spc="75" normalizeH="0" baseline="0" noProof="0" dirty="0">
                <a:ln>
                  <a:noFill/>
                </a:ln>
                <a:solidFill>
                  <a:prstClr val="black"/>
                </a:solidFill>
                <a:effectLst/>
                <a:uLnTx/>
                <a:uFillTx/>
                <a:latin typeface="Calibri"/>
                <a:ea typeface="+mn-ea"/>
                <a:cs typeface="Calibri"/>
              </a:rPr>
              <a:t> </a:t>
            </a:r>
            <a:r>
              <a:rPr kumimoji="0" sz="1400" b="0" i="0" strike="noStrike" kern="1200" cap="none" spc="-5" normalizeH="0" baseline="0" noProof="0" dirty="0">
                <a:ln>
                  <a:noFill/>
                </a:ln>
                <a:solidFill>
                  <a:prstClr val="black"/>
                </a:solidFill>
                <a:effectLst/>
                <a:uLnTx/>
                <a:uFillTx/>
                <a:latin typeface="Calibri"/>
                <a:ea typeface="+mn-ea"/>
                <a:cs typeface="Calibri"/>
              </a:rPr>
              <a:t>85.</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R="998219" lvl="0" algn="l" defTabSz="914400" rtl="0" eaLnBrk="1" fontAlgn="auto" latinLnBrk="0" hangingPunct="1">
              <a:spcBef>
                <a:spcPts val="800"/>
              </a:spcBef>
              <a:spcAft>
                <a:spcPts val="0"/>
              </a:spcAft>
              <a:buClrTx/>
              <a:buSzTx/>
              <a:tabLst>
                <a:tab pos="184785" algn="l"/>
              </a:tabLst>
              <a:defRPr/>
            </a:pP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Competitive Negotiations </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of </a:t>
            </a: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Proposals</a:t>
            </a:r>
            <a:r>
              <a:rPr kumimoji="0" sz="1400" b="1" i="0" strike="noStrike" kern="1200" cap="none" spc="-10" normalizeH="0" baseline="0" noProof="0" dirty="0">
                <a:ln>
                  <a:noFill/>
                </a:ln>
                <a:solidFill>
                  <a:prstClr val="black"/>
                </a:solidFill>
                <a:effectLst/>
                <a:uLnTx/>
                <a:uFillTx/>
                <a:latin typeface="Calibri"/>
                <a:ea typeface="+mn-ea"/>
                <a:cs typeface="Calibri"/>
              </a:rPr>
              <a:t> </a:t>
            </a:r>
            <a:r>
              <a:rPr kumimoji="0" sz="1400" b="1" i="0" strike="noStrike" kern="1200" cap="none" spc="-5" normalizeH="0" baseline="0" noProof="0" dirty="0">
                <a:ln>
                  <a:noFill/>
                </a:ln>
                <a:solidFill>
                  <a:prstClr val="black"/>
                </a:solidFill>
                <a:effectLst/>
                <a:uLnTx/>
                <a:uFillTx/>
                <a:latin typeface="Calibri"/>
                <a:ea typeface="+mn-ea"/>
                <a:cs typeface="Calibri"/>
              </a:rPr>
              <a:t>– USE IF </a:t>
            </a:r>
            <a:r>
              <a:rPr kumimoji="0" sz="1400" b="1" i="0" strike="noStrike" kern="1200" cap="none" spc="-20" normalizeH="0" baseline="0" noProof="0" dirty="0">
                <a:ln>
                  <a:noFill/>
                </a:ln>
                <a:solidFill>
                  <a:prstClr val="black"/>
                </a:solidFill>
                <a:effectLst/>
                <a:uLnTx/>
                <a:uFillTx/>
                <a:latin typeface="Calibri"/>
                <a:ea typeface="+mn-ea"/>
                <a:cs typeface="Calibri"/>
              </a:rPr>
              <a:t>NEGOTIATIONS </a:t>
            </a:r>
            <a:r>
              <a:rPr kumimoji="0" sz="1400" b="1" i="0" strike="noStrike" kern="1200" cap="none" spc="-5" normalizeH="0" baseline="0" noProof="0" dirty="0">
                <a:ln>
                  <a:noFill/>
                </a:ln>
                <a:solidFill>
                  <a:prstClr val="black"/>
                </a:solidFill>
                <a:effectLst/>
                <a:uLnTx/>
                <a:uFillTx/>
                <a:latin typeface="Calibri"/>
                <a:ea typeface="+mn-ea"/>
                <a:cs typeface="Calibri"/>
              </a:rPr>
              <a:t>ARE </a:t>
            </a:r>
            <a:r>
              <a:rPr kumimoji="0" sz="1400" b="1" i="0" strike="noStrike" kern="1200" cap="none" spc="-10" normalizeH="0" baseline="0" noProof="0" dirty="0">
                <a:ln>
                  <a:noFill/>
                </a:ln>
                <a:solidFill>
                  <a:prstClr val="black"/>
                </a:solidFill>
                <a:effectLst/>
                <a:uLnTx/>
                <a:uFillTx/>
                <a:latin typeface="Calibri"/>
                <a:ea typeface="+mn-ea"/>
                <a:cs typeface="Calibri"/>
              </a:rPr>
              <a:t>REQUIRED, </a:t>
            </a:r>
            <a:r>
              <a:rPr kumimoji="0" sz="1400" b="1" i="0" strike="noStrike" kern="1200" cap="none" spc="-5" normalizeH="0" baseline="0" noProof="0" dirty="0">
                <a:ln>
                  <a:noFill/>
                </a:ln>
                <a:solidFill>
                  <a:prstClr val="black"/>
                </a:solidFill>
                <a:effectLst/>
                <a:uLnTx/>
                <a:uFillTx/>
                <a:latin typeface="Calibri"/>
                <a:ea typeface="+mn-ea"/>
                <a:cs typeface="Calibri"/>
              </a:rPr>
              <a:t>EDIT </a:t>
            </a:r>
            <a:r>
              <a:rPr kumimoji="0" sz="1400" b="1" i="0" strike="noStrike" kern="1200" cap="none" spc="-25" normalizeH="0" baseline="0" noProof="0" dirty="0">
                <a:ln>
                  <a:noFill/>
                </a:ln>
                <a:solidFill>
                  <a:prstClr val="black"/>
                </a:solidFill>
                <a:effectLst/>
                <a:uLnTx/>
                <a:uFillTx/>
                <a:latin typeface="Calibri"/>
                <a:ea typeface="+mn-ea"/>
                <a:cs typeface="Calibri"/>
              </a:rPr>
              <a:t>TO </a:t>
            </a:r>
            <a:r>
              <a:rPr kumimoji="0" sz="1400" b="1" i="0" strike="noStrike" kern="1200" cap="none" spc="-5" normalizeH="0" baseline="0" noProof="0" dirty="0" smtClean="0">
                <a:ln>
                  <a:noFill/>
                </a:ln>
                <a:solidFill>
                  <a:prstClr val="black"/>
                </a:solidFill>
                <a:effectLst/>
                <a:uLnTx/>
                <a:uFillTx/>
                <a:latin typeface="Calibri"/>
                <a:ea typeface="+mn-ea"/>
                <a:cs typeface="Calibri"/>
              </a:rPr>
              <a:t>FIT</a:t>
            </a:r>
            <a:r>
              <a:rPr kumimoji="0" lang="en-US" sz="1400" b="1" i="0" strike="noStrike" kern="1200" cap="none" spc="-5" normalizeH="0" baseline="0" noProof="0" dirty="0" smtClean="0">
                <a:ln>
                  <a:noFill/>
                </a:ln>
                <a:solidFill>
                  <a:prstClr val="black"/>
                </a:solidFill>
                <a:effectLst/>
                <a:uLnTx/>
                <a:uFillTx/>
                <a:latin typeface="Calibri"/>
                <a:ea typeface="+mn-ea"/>
                <a:cs typeface="Calibri"/>
              </a:rPr>
              <a:t> </a:t>
            </a:r>
            <a:r>
              <a:rPr kumimoji="0" sz="1400" b="1" i="0" strike="noStrike" kern="1200" cap="none" spc="-10" normalizeH="0" baseline="0" noProof="0" dirty="0" smtClean="0">
                <a:ln>
                  <a:noFill/>
                </a:ln>
                <a:solidFill>
                  <a:prstClr val="black"/>
                </a:solidFill>
                <a:effectLst/>
                <a:uLnTx/>
                <a:uFillTx/>
                <a:latin typeface="Calibri"/>
                <a:ea typeface="+mn-ea"/>
                <a:cs typeface="Calibri"/>
              </a:rPr>
              <a:t>REQUIREMENTS</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285750" marR="24765" lvl="0" indent="-285750" algn="l" defTabSz="914400" rtl="0" eaLnBrk="1" fontAlgn="auto" latinLnBrk="0" hangingPunct="1">
              <a:spcBef>
                <a:spcPts val="810"/>
              </a:spcBef>
              <a:spcAft>
                <a:spcPts val="0"/>
              </a:spcAft>
              <a:buClrTx/>
              <a:buSzTx/>
              <a:buFont typeface="Arial" panose="020B0604020202020204" pitchFamily="34" charset="0"/>
              <a:buChar char="•"/>
              <a:tabLst/>
              <a:defRPr/>
            </a:pPr>
            <a:r>
              <a:rPr kumimoji="0" sz="1400" b="0" i="0" u="none" strike="noStrike" kern="1200" cap="none" spc="-5" normalizeH="0" baseline="0" noProof="0" dirty="0">
                <a:ln>
                  <a:noFill/>
                </a:ln>
                <a:solidFill>
                  <a:prstClr val="black"/>
                </a:solidFill>
                <a:effectLst/>
                <a:uLnTx/>
                <a:uFillTx/>
                <a:latin typeface="Calibri"/>
                <a:ea typeface="+mn-ea"/>
                <a:cs typeface="Calibri"/>
              </a:rPr>
              <a:t>In accordance with Oklahoma </a:t>
            </a:r>
            <a:r>
              <a:rPr kumimoji="0" sz="1400" b="0" i="0" u="none" strike="noStrike" kern="1200" cap="none" spc="-10" normalizeH="0" baseline="0" noProof="0" dirty="0">
                <a:ln>
                  <a:noFill/>
                </a:ln>
                <a:solidFill>
                  <a:prstClr val="black"/>
                </a:solidFill>
                <a:effectLst/>
                <a:uLnTx/>
                <a:uFillTx/>
                <a:latin typeface="Calibri"/>
                <a:ea typeface="+mn-ea"/>
                <a:cs typeface="Calibri"/>
              </a:rPr>
              <a:t>Statutes, </a:t>
            </a:r>
            <a:r>
              <a:rPr kumimoji="0" sz="1400" b="0" i="0" u="none" strike="noStrike" kern="1200" cap="none" spc="-5" normalizeH="0" baseline="0" noProof="0" dirty="0">
                <a:ln>
                  <a:noFill/>
                </a:ln>
                <a:solidFill>
                  <a:prstClr val="black"/>
                </a:solidFill>
                <a:effectLst/>
                <a:uLnTx/>
                <a:uFillTx/>
                <a:latin typeface="Calibri"/>
                <a:ea typeface="+mn-ea"/>
                <a:cs typeface="Calibri"/>
              </a:rPr>
              <a:t>title 74 subsections 85.5.J (5) and </a:t>
            </a:r>
            <a:r>
              <a:rPr kumimoji="0" sz="1400" b="0" i="0" u="none" strike="noStrike" kern="1200" cap="none" spc="-10" normalizeH="0" baseline="0" noProof="0" dirty="0">
                <a:ln>
                  <a:noFill/>
                </a:ln>
                <a:solidFill>
                  <a:prstClr val="black"/>
                </a:solidFill>
                <a:effectLst/>
                <a:uLnTx/>
                <a:uFillTx/>
                <a:latin typeface="Calibri"/>
                <a:ea typeface="+mn-ea"/>
                <a:cs typeface="Calibri"/>
              </a:rPr>
              <a:t>85.9D.A,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state</a:t>
            </a:r>
            <a:r>
              <a:rPr kumimoji="0" sz="1400" b="0" i="0" u="none" strike="noStrike" kern="1200" cap="none" spc="-1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of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Oklahoma</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reserves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right to negotiate </a:t>
            </a:r>
            <a:r>
              <a:rPr kumimoji="0" sz="1400" b="0" i="0" u="none" strike="noStrike" kern="1200" cap="none" spc="-5" normalizeH="0" baseline="0" noProof="0" dirty="0">
                <a:ln>
                  <a:noFill/>
                </a:ln>
                <a:solidFill>
                  <a:prstClr val="black"/>
                </a:solidFill>
                <a:effectLst/>
                <a:uLnTx/>
                <a:uFillTx/>
                <a:latin typeface="Calibri"/>
                <a:ea typeface="+mn-ea"/>
                <a:cs typeface="Calibri"/>
              </a:rPr>
              <a:t>with one, selected, all or none of the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bidder</a:t>
            </a:r>
            <a:r>
              <a:rPr kumimoji="0" sz="1400" b="0" i="0" u="none" strike="noStrike" kern="1200" cap="none" spc="-10" normalizeH="0" baseline="0" noProof="0" dirty="0" smtClean="0">
                <a:ln>
                  <a:noFill/>
                </a:ln>
                <a:solidFill>
                  <a:prstClr val="black"/>
                </a:solidFill>
                <a:effectLst/>
                <a:uLnTx/>
                <a:uFillTx/>
                <a:latin typeface="Calibri"/>
                <a:ea typeface="+mn-ea"/>
                <a:cs typeface="Calibri"/>
              </a:rPr>
              <a:t>s </a:t>
            </a:r>
            <a:r>
              <a:rPr kumimoji="0" sz="1400" b="0" i="0" u="none" strike="noStrike" kern="1200" cap="none" spc="-10" normalizeH="0" baseline="0" noProof="0" dirty="0">
                <a:ln>
                  <a:noFill/>
                </a:ln>
                <a:solidFill>
                  <a:prstClr val="black"/>
                </a:solidFill>
                <a:effectLst/>
                <a:uLnTx/>
                <a:uFillTx/>
                <a:latin typeface="Calibri"/>
                <a:ea typeface="+mn-ea"/>
                <a:cs typeface="Calibri"/>
              </a:rPr>
              <a:t>responding to </a:t>
            </a:r>
            <a:r>
              <a:rPr kumimoji="0" sz="1400" b="0" i="0" u="none" strike="noStrike" kern="1200" cap="none" spc="-5" normalizeH="0" baseline="0" noProof="0" dirty="0">
                <a:ln>
                  <a:noFill/>
                </a:ln>
                <a:solidFill>
                  <a:prstClr val="black"/>
                </a:solidFill>
                <a:effectLst/>
                <a:uLnTx/>
                <a:uFillTx/>
                <a:latin typeface="Calibri"/>
                <a:ea typeface="+mn-ea"/>
                <a:cs typeface="Calibri"/>
              </a:rPr>
              <a:t>this </a:t>
            </a:r>
            <a:r>
              <a:rPr kumimoji="0" sz="1400" b="0" i="0" u="none" strike="noStrike" kern="1200" cap="none" spc="-5" normalizeH="0" baseline="0" noProof="0" dirty="0" smtClean="0">
                <a:ln>
                  <a:noFill/>
                </a:ln>
                <a:solidFill>
                  <a:prstClr val="black"/>
                </a:solidFill>
                <a:effectLst/>
                <a:uLnTx/>
                <a:uFillTx/>
                <a:latin typeface="Calibri"/>
                <a:ea typeface="+mn-ea"/>
                <a:cs typeface="Calibri"/>
              </a:rPr>
              <a:t>solicitation</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to </a:t>
            </a:r>
            <a:r>
              <a:rPr kumimoji="0" sz="1400" b="0" i="0" u="none" strike="noStrike" kern="1200" cap="none" spc="-10" normalizeH="0" baseline="0" noProof="0" dirty="0">
                <a:ln>
                  <a:noFill/>
                </a:ln>
                <a:solidFill>
                  <a:prstClr val="black"/>
                </a:solidFill>
                <a:effectLst/>
                <a:uLnTx/>
                <a:uFillTx/>
                <a:latin typeface="Calibri"/>
                <a:ea typeface="+mn-ea"/>
                <a:cs typeface="Calibri"/>
              </a:rPr>
              <a:t>obtain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best value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state</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Negotiations </a:t>
            </a:r>
            <a:r>
              <a:rPr kumimoji="0" sz="1400" b="0" i="0" u="none" strike="noStrike" kern="1200" cap="none" spc="-10" normalizeH="0" baseline="0" noProof="0" dirty="0">
                <a:ln>
                  <a:noFill/>
                </a:ln>
                <a:solidFill>
                  <a:prstClr val="black"/>
                </a:solidFill>
                <a:effectLst/>
                <a:uLnTx/>
                <a:uFillTx/>
                <a:latin typeface="Calibri"/>
                <a:ea typeface="+mn-ea"/>
                <a:cs typeface="Calibri"/>
              </a:rPr>
              <a:t>would </a:t>
            </a:r>
            <a:r>
              <a:rPr kumimoji="0" sz="1400" b="0" i="0" u="none" strike="noStrike" kern="1200" cap="none" spc="-5" normalizeH="0" baseline="0" noProof="0" dirty="0">
                <a:ln>
                  <a:noFill/>
                </a:ln>
                <a:solidFill>
                  <a:prstClr val="black"/>
                </a:solidFill>
                <a:effectLst/>
                <a:uLnTx/>
                <a:uFillTx/>
                <a:latin typeface="Calibri"/>
                <a:ea typeface="+mn-ea"/>
                <a:cs typeface="Calibri"/>
              </a:rPr>
              <a:t>be </a:t>
            </a:r>
            <a:r>
              <a:rPr kumimoji="0" sz="1400" b="0" i="0" u="none" strike="noStrike" kern="1200" cap="none" spc="-10" normalizeH="0" baseline="0" noProof="0" dirty="0">
                <a:ln>
                  <a:noFill/>
                </a:ln>
                <a:solidFill>
                  <a:prstClr val="black"/>
                </a:solidFill>
                <a:effectLst/>
                <a:uLnTx/>
                <a:uFillTx/>
                <a:latin typeface="Calibri"/>
                <a:ea typeface="+mn-ea"/>
                <a:cs typeface="Calibri"/>
              </a:rPr>
              <a:t>through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state purchasing director</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and</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could </a:t>
            </a:r>
            <a:r>
              <a:rPr kumimoji="0" sz="1400" b="0" i="0" u="none" strike="noStrike" kern="1200" cap="none" spc="-10" normalizeH="0" baseline="0" noProof="0" dirty="0">
                <a:ln>
                  <a:noFill/>
                </a:ln>
                <a:solidFill>
                  <a:prstClr val="black"/>
                </a:solidFill>
                <a:effectLst/>
                <a:uLnTx/>
                <a:uFillTx/>
                <a:latin typeface="Calibri"/>
                <a:ea typeface="+mn-ea"/>
                <a:cs typeface="Calibri"/>
              </a:rPr>
              <a:t>entail </a:t>
            </a:r>
            <a:r>
              <a:rPr kumimoji="0" sz="1400" b="0" i="0" u="none" strike="noStrike" kern="1200" cap="none" spc="-5" normalizeH="0" baseline="0" noProof="0" dirty="0">
                <a:ln>
                  <a:noFill/>
                </a:ln>
                <a:solidFill>
                  <a:prstClr val="black"/>
                </a:solidFill>
                <a:effectLst/>
                <a:uLnTx/>
                <a:uFillTx/>
                <a:latin typeface="Calibri"/>
                <a:ea typeface="+mn-ea"/>
                <a:cs typeface="Calibri"/>
              </a:rPr>
              <a:t>discussions on </a:t>
            </a:r>
            <a:r>
              <a:rPr kumimoji="0" sz="1400" b="0" i="0" u="none" strike="noStrike" kern="1200" cap="none" spc="-10" normalizeH="0" baseline="0" noProof="0" dirty="0">
                <a:ln>
                  <a:noFill/>
                </a:ln>
                <a:solidFill>
                  <a:prstClr val="black"/>
                </a:solidFill>
                <a:effectLst/>
                <a:uLnTx/>
                <a:uFillTx/>
                <a:latin typeface="Calibri"/>
                <a:ea typeface="+mn-ea"/>
                <a:cs typeface="Calibri"/>
              </a:rPr>
              <a:t>products, </a:t>
            </a:r>
            <a:r>
              <a:rPr kumimoji="0" sz="1400" b="0" i="0" u="none" strike="noStrike" kern="1200" cap="none" spc="-5" normalizeH="0" baseline="0" noProof="0" dirty="0">
                <a:ln>
                  <a:noFill/>
                </a:ln>
                <a:solidFill>
                  <a:prstClr val="black"/>
                </a:solidFill>
                <a:effectLst/>
                <a:uLnTx/>
                <a:uFillTx/>
                <a:latin typeface="Calibri"/>
                <a:ea typeface="+mn-ea"/>
                <a:cs typeface="Calibri"/>
              </a:rPr>
              <a:t>services, pricing, </a:t>
            </a:r>
            <a:r>
              <a:rPr kumimoji="0" sz="1400" b="0" i="0" u="none" strike="noStrike" kern="1200" cap="none" spc="-10" normalizeH="0" baseline="0" noProof="0" dirty="0">
                <a:ln>
                  <a:noFill/>
                </a:ln>
                <a:solidFill>
                  <a:prstClr val="black"/>
                </a:solidFill>
                <a:effectLst/>
                <a:uLnTx/>
                <a:uFillTx/>
                <a:latin typeface="Calibri"/>
                <a:ea typeface="+mn-ea"/>
                <a:cs typeface="Calibri"/>
              </a:rPr>
              <a:t>contract </a:t>
            </a:r>
            <a:r>
              <a:rPr kumimoji="0" sz="1400" b="0" i="0" u="none" strike="noStrike" kern="1200" cap="none" spc="-5" normalizeH="0" baseline="0" noProof="0" dirty="0">
                <a:ln>
                  <a:noFill/>
                </a:ln>
                <a:solidFill>
                  <a:prstClr val="black"/>
                </a:solidFill>
                <a:effectLst/>
                <a:uLnTx/>
                <a:uFillTx/>
                <a:latin typeface="Calibri"/>
                <a:ea typeface="+mn-ea"/>
                <a:cs typeface="Calibri"/>
              </a:rPr>
              <a:t>terminology or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5" normalizeH="0" baseline="0" noProof="0" dirty="0">
                <a:ln>
                  <a:noFill/>
                </a:ln>
                <a:solidFill>
                  <a:prstClr val="black"/>
                </a:solidFill>
                <a:effectLst/>
                <a:uLnTx/>
                <a:uFillTx/>
                <a:latin typeface="Calibri"/>
                <a:ea typeface="+mn-ea"/>
                <a:cs typeface="Calibri"/>
              </a:rPr>
              <a:t>other issue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that</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mitigate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25" normalizeH="0" baseline="0" noProof="0" dirty="0" smtClean="0">
                <a:ln>
                  <a:noFill/>
                </a:ln>
                <a:solidFill>
                  <a:prstClr val="black"/>
                </a:solidFill>
                <a:effectLst/>
                <a:uLnTx/>
                <a:uFillTx/>
                <a:latin typeface="Calibri"/>
                <a:ea typeface="+mn-ea"/>
                <a:cs typeface="Calibri"/>
              </a:rPr>
              <a:t>state</a:t>
            </a:r>
            <a:r>
              <a:rPr kumimoji="0" sz="1400" b="0" i="0" u="none" strike="noStrike" kern="1200" cap="none" spc="-25" normalizeH="0" baseline="0" noProof="0" dirty="0" smtClean="0">
                <a:ln>
                  <a:noFill/>
                </a:ln>
                <a:solidFill>
                  <a:prstClr val="black"/>
                </a:solidFill>
                <a:effectLst/>
                <a:uLnTx/>
                <a:uFillTx/>
                <a:latin typeface="Calibri"/>
                <a:ea typeface="+mn-ea"/>
                <a:cs typeface="Calibri"/>
              </a:rPr>
              <a:t>’s </a:t>
            </a:r>
            <a:r>
              <a:rPr kumimoji="0" sz="1400" b="0" i="0" u="none" strike="noStrike" kern="1200" cap="none" spc="-10" normalizeH="0" baseline="0" noProof="0" dirty="0">
                <a:ln>
                  <a:noFill/>
                </a:ln>
                <a:solidFill>
                  <a:prstClr val="black"/>
                </a:solidFill>
                <a:effectLst/>
                <a:uLnTx/>
                <a:uFillTx/>
                <a:latin typeface="Calibri"/>
                <a:ea typeface="+mn-ea"/>
                <a:cs typeface="Calibri"/>
              </a:rPr>
              <a:t>risks.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state</a:t>
            </a:r>
            <a:r>
              <a:rPr kumimoji="0" sz="1400" b="0" i="0" u="none" strike="noStrike" kern="1200" cap="none" spc="-1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will consider all issues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be negotiable and not artificially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constrained</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by </a:t>
            </a:r>
            <a:r>
              <a:rPr kumimoji="0" sz="1400" b="0" i="0" u="none" strike="noStrike" kern="1200" cap="none" spc="-10" normalizeH="0" baseline="0" noProof="0" dirty="0">
                <a:ln>
                  <a:noFill/>
                </a:ln>
                <a:solidFill>
                  <a:prstClr val="black"/>
                </a:solidFill>
                <a:effectLst/>
                <a:uLnTx/>
                <a:uFillTx/>
                <a:latin typeface="Calibri"/>
                <a:ea typeface="+mn-ea"/>
                <a:cs typeface="Calibri"/>
              </a:rPr>
              <a:t>internal </a:t>
            </a:r>
            <a:r>
              <a:rPr kumimoji="0" sz="1400" b="0" i="0" u="none" strike="noStrike" kern="1200" cap="none" spc="-15" normalizeH="0" baseline="0" noProof="0" dirty="0">
                <a:ln>
                  <a:noFill/>
                </a:ln>
                <a:solidFill>
                  <a:prstClr val="black"/>
                </a:solidFill>
                <a:effectLst/>
                <a:uLnTx/>
                <a:uFillTx/>
                <a:latin typeface="Calibri"/>
                <a:ea typeface="+mn-ea"/>
                <a:cs typeface="Calibri"/>
              </a:rPr>
              <a:t>corporate </a:t>
            </a:r>
            <a:r>
              <a:rPr kumimoji="0" sz="1400" b="0" i="0" u="none" strike="noStrike" kern="1200" cap="none" spc="-5" normalizeH="0" baseline="0" noProof="0" dirty="0">
                <a:ln>
                  <a:noFill/>
                </a:ln>
                <a:solidFill>
                  <a:prstClr val="black"/>
                </a:solidFill>
                <a:effectLst/>
                <a:uLnTx/>
                <a:uFillTx/>
                <a:latin typeface="Calibri"/>
                <a:ea typeface="+mn-ea"/>
                <a:cs typeface="Calibri"/>
              </a:rPr>
              <a:t>policies. </a:t>
            </a:r>
            <a:r>
              <a:rPr kumimoji="0" sz="1400" b="0" i="0" u="none" strike="noStrike" kern="1200" cap="none" spc="-10" normalizeH="0" baseline="0" noProof="0" dirty="0">
                <a:ln>
                  <a:noFill/>
                </a:ln>
                <a:solidFill>
                  <a:prstClr val="black"/>
                </a:solidFill>
                <a:effectLst/>
                <a:uLnTx/>
                <a:uFillTx/>
                <a:latin typeface="Calibri"/>
                <a:ea typeface="+mn-ea"/>
                <a:cs typeface="Calibri"/>
              </a:rPr>
              <a:t>Negotiation </a:t>
            </a:r>
            <a:r>
              <a:rPr kumimoji="0" sz="1400" b="0" i="0" u="none" strike="noStrike" kern="1200" cap="none" spc="-15" normalizeH="0" baseline="0" noProof="0" dirty="0">
                <a:ln>
                  <a:noFill/>
                </a:ln>
                <a:solidFill>
                  <a:prstClr val="black"/>
                </a:solidFill>
                <a:effectLst/>
                <a:uLnTx/>
                <a:uFillTx/>
                <a:latin typeface="Calibri"/>
                <a:ea typeface="+mn-ea"/>
                <a:cs typeface="Calibri"/>
              </a:rPr>
              <a:t>may </a:t>
            </a:r>
            <a:r>
              <a:rPr kumimoji="0" sz="1400" b="0" i="0" u="none" strike="noStrike" kern="1200" cap="none" spc="-5" normalizeH="0" baseline="0" noProof="0" dirty="0">
                <a:ln>
                  <a:noFill/>
                </a:ln>
                <a:solidFill>
                  <a:prstClr val="black"/>
                </a:solidFill>
                <a:effectLst/>
                <a:uLnTx/>
                <a:uFillTx/>
                <a:latin typeface="Calibri"/>
                <a:ea typeface="+mn-ea"/>
                <a:cs typeface="Calibri"/>
              </a:rPr>
              <a:t>be with one or </a:t>
            </a:r>
            <a:r>
              <a:rPr kumimoji="0" sz="1400" b="0" i="0" u="none" strike="noStrike" kern="1200" cap="none" spc="-10" normalizeH="0" baseline="0" noProof="0" dirty="0">
                <a:ln>
                  <a:noFill/>
                </a:ln>
                <a:solidFill>
                  <a:prstClr val="black"/>
                </a:solidFill>
                <a:effectLst/>
                <a:uLnTx/>
                <a:uFillTx/>
                <a:latin typeface="Calibri"/>
                <a:ea typeface="+mn-ea"/>
                <a:cs typeface="Calibri"/>
              </a:rPr>
              <a:t>more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bidder</a:t>
            </a:r>
            <a:r>
              <a:rPr kumimoji="0" sz="1400" b="0" i="0" u="none" strike="noStrike" kern="1200" cap="none" spc="-10" normalizeH="0" baseline="0" noProof="0" dirty="0" smtClean="0">
                <a:ln>
                  <a:noFill/>
                </a:ln>
                <a:solidFill>
                  <a:prstClr val="black"/>
                </a:solidFill>
                <a:effectLst/>
                <a:uLnTx/>
                <a:uFillTx/>
                <a:latin typeface="Calibri"/>
                <a:ea typeface="+mn-ea"/>
                <a:cs typeface="Calibri"/>
              </a:rPr>
              <a:t>s</a:t>
            </a:r>
            <a:r>
              <a:rPr kumimoji="0" sz="1400" b="0" i="0" u="none" strike="noStrike" kern="1200" cap="none" spc="-10" normalizeH="0" baseline="0" noProof="0" dirty="0">
                <a:ln>
                  <a:noFill/>
                </a:ln>
                <a:solidFill>
                  <a:prstClr val="black"/>
                </a:solidFill>
                <a:effectLst/>
                <a:uLnTx/>
                <a:uFillTx/>
                <a:latin typeface="Calibri"/>
                <a:ea typeface="+mn-ea"/>
                <a:cs typeface="Calibri"/>
              </a:rPr>
              <a:t>, </a:t>
            </a:r>
            <a:r>
              <a:rPr kumimoji="0" sz="1400" b="0" i="0" u="none" strike="noStrike" kern="1200" cap="none" spc="-15" normalizeH="0" baseline="0" noProof="0" dirty="0">
                <a:ln>
                  <a:noFill/>
                </a:ln>
                <a:solidFill>
                  <a:prstClr val="black"/>
                </a:solidFill>
                <a:effectLst/>
                <a:uLnTx/>
                <a:uFillTx/>
                <a:latin typeface="Calibri"/>
                <a:ea typeface="+mn-ea"/>
                <a:cs typeface="Calibri"/>
              </a:rPr>
              <a:t>for any </a:t>
            </a:r>
            <a:r>
              <a:rPr kumimoji="0" sz="1400" b="0" i="0" u="none" strike="noStrike" kern="1200" cap="none" spc="-5" normalizeH="0" baseline="0" noProof="0" dirty="0">
                <a:ln>
                  <a:noFill/>
                </a:ln>
                <a:solidFill>
                  <a:prstClr val="black"/>
                </a:solidFill>
                <a:effectLst/>
                <a:uLnTx/>
                <a:uFillTx/>
                <a:latin typeface="Calibri"/>
                <a:ea typeface="+mn-ea"/>
                <a:cs typeface="Calibri"/>
              </a:rPr>
              <a:t>and all </a:t>
            </a:r>
            <a:r>
              <a:rPr kumimoji="0" sz="1400" b="0" i="0" u="none" strike="noStrike" kern="1200" cap="none" spc="-10" normalizeH="0" baseline="0" noProof="0" dirty="0">
                <a:ln>
                  <a:noFill/>
                </a:ln>
                <a:solidFill>
                  <a:prstClr val="black"/>
                </a:solidFill>
                <a:effectLst/>
                <a:uLnTx/>
                <a:uFillTx/>
                <a:latin typeface="Calibri"/>
                <a:ea typeface="+mn-ea"/>
                <a:cs typeface="Calibri"/>
              </a:rPr>
              <a:t>items </a:t>
            </a:r>
            <a:r>
              <a:rPr kumimoji="0" sz="1400" b="0" i="0" u="none" strike="noStrike" kern="1200" cap="none" spc="-5" normalizeH="0" baseline="0" noProof="0" dirty="0">
                <a:ln>
                  <a:noFill/>
                </a:ln>
                <a:solidFill>
                  <a:prstClr val="black"/>
                </a:solidFill>
                <a:effectLst/>
                <a:uLnTx/>
                <a:uFillTx/>
                <a:latin typeface="Calibri"/>
                <a:ea typeface="+mn-ea"/>
                <a:cs typeface="Calibri"/>
              </a:rPr>
              <a:t>in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bidder</a:t>
            </a:r>
            <a:r>
              <a:rPr kumimoji="0" sz="1400" b="0" i="0" u="none" strike="noStrike" kern="1200" cap="none" spc="-10" normalizeH="0" baseline="0" noProof="0" dirty="0" smtClean="0">
                <a:ln>
                  <a:noFill/>
                </a:ln>
                <a:solidFill>
                  <a:prstClr val="black"/>
                </a:solidFill>
                <a:effectLst/>
                <a:uLnTx/>
                <a:uFillTx/>
                <a:latin typeface="Calibri"/>
                <a:ea typeface="+mn-ea"/>
                <a:cs typeface="Calibri"/>
              </a:rPr>
              <a:t>’s</a:t>
            </a:r>
            <a:r>
              <a:rPr kumimoji="0" sz="1400" b="0" i="0" u="none" strike="noStrike" kern="1200" cap="none" spc="1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proposal.</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285750" marR="5080" lvl="0" indent="-285750" algn="l" defTabSz="914400" rtl="0" eaLnBrk="1" fontAlgn="auto" latinLnBrk="0" hangingPunct="1">
              <a:spcBef>
                <a:spcPts val="815"/>
              </a:spcBef>
              <a:spcAft>
                <a:spcPts val="0"/>
              </a:spcAft>
              <a:buClrTx/>
              <a:buSzTx/>
              <a:buFont typeface="Arial" panose="020B0604020202020204" pitchFamily="34" charset="0"/>
              <a:buChar char="•"/>
              <a:tabLst/>
              <a:defRPr/>
            </a:pPr>
            <a:r>
              <a:rPr kumimoji="0" sz="1400" b="0" i="0" u="none" strike="noStrike" kern="1200" cap="none" spc="-5" normalizeH="0" baseline="0" noProof="0" dirty="0">
                <a:ln>
                  <a:noFill/>
                </a:ln>
                <a:solidFill>
                  <a:prstClr val="black"/>
                </a:solidFill>
                <a:effectLst/>
                <a:uLnTx/>
                <a:uFillTx/>
                <a:latin typeface="Calibri"/>
                <a:ea typeface="+mn-ea"/>
                <a:cs typeface="Calibri"/>
              </a:rPr>
              <a:t>Negotiations </a:t>
            </a:r>
            <a:r>
              <a:rPr kumimoji="0" sz="1400" b="0" i="0" u="none" strike="noStrike" kern="1200" cap="none" spc="-10" normalizeH="0" baseline="0" noProof="0" dirty="0">
                <a:ln>
                  <a:noFill/>
                </a:ln>
                <a:solidFill>
                  <a:prstClr val="black"/>
                </a:solidFill>
                <a:effectLst/>
                <a:uLnTx/>
                <a:uFillTx/>
                <a:latin typeface="Calibri"/>
                <a:ea typeface="+mn-ea"/>
                <a:cs typeface="Calibri"/>
              </a:rPr>
              <a:t>would </a:t>
            </a:r>
            <a:r>
              <a:rPr kumimoji="0" sz="1400" b="0" i="0" u="none" strike="noStrike" kern="1200" cap="none" spc="-5" normalizeH="0" baseline="0" noProof="0" dirty="0">
                <a:ln>
                  <a:noFill/>
                </a:ln>
                <a:solidFill>
                  <a:prstClr val="black"/>
                </a:solidFill>
                <a:effectLst/>
                <a:uLnTx/>
                <a:uFillTx/>
                <a:latin typeface="Calibri"/>
                <a:ea typeface="+mn-ea"/>
                <a:cs typeface="Calibri"/>
              </a:rPr>
              <a:t>be </a:t>
            </a:r>
            <a:r>
              <a:rPr kumimoji="0" sz="1400" b="0" i="0" u="none" strike="noStrike" kern="1200" cap="none" spc="-10" normalizeH="0" baseline="0" noProof="0" dirty="0">
                <a:ln>
                  <a:noFill/>
                </a:ln>
                <a:solidFill>
                  <a:prstClr val="black"/>
                </a:solidFill>
                <a:effectLst/>
                <a:uLnTx/>
                <a:uFillTx/>
                <a:latin typeface="Calibri"/>
                <a:ea typeface="+mn-ea"/>
                <a:cs typeface="Calibri"/>
              </a:rPr>
              <a:t>through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state purchasing director</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(or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s</a:t>
            </a:r>
            <a:r>
              <a:rPr kumimoji="0" sz="1400" b="0" i="0" u="none" strike="noStrike" kern="1200" cap="none" spc="-15" normalizeH="0" baseline="0" noProof="0" dirty="0" smtClean="0">
                <a:ln>
                  <a:noFill/>
                </a:ln>
                <a:solidFill>
                  <a:prstClr val="black"/>
                </a:solidFill>
                <a:effectLst/>
                <a:uLnTx/>
                <a:uFillTx/>
                <a:latin typeface="Calibri"/>
                <a:ea typeface="+mn-ea"/>
                <a:cs typeface="Calibri"/>
              </a:rPr>
              <a:t>tate </a:t>
            </a:r>
            <a:r>
              <a:rPr kumimoji="0" sz="1400" b="0" i="0" u="none" strike="noStrike" kern="1200" cap="none" spc="-5" normalizeH="0" baseline="0" noProof="0" dirty="0">
                <a:ln>
                  <a:noFill/>
                </a:ln>
                <a:solidFill>
                  <a:prstClr val="black"/>
                </a:solidFill>
                <a:effectLst/>
                <a:uLnTx/>
                <a:uFillTx/>
                <a:latin typeface="Calibri"/>
                <a:ea typeface="+mn-ea"/>
                <a:cs typeface="Calibri"/>
              </a:rPr>
              <a:t>entity if bidding </a:t>
            </a:r>
            <a:r>
              <a:rPr kumimoji="0" sz="1400" b="0" i="0" u="none" strike="noStrike" kern="1200" cap="none" spc="-10" normalizeH="0" baseline="0" noProof="0" dirty="0">
                <a:ln>
                  <a:noFill/>
                </a:ln>
                <a:solidFill>
                  <a:prstClr val="black"/>
                </a:solidFill>
                <a:effectLst/>
                <a:uLnTx/>
                <a:uFillTx/>
                <a:latin typeface="Calibri"/>
                <a:ea typeface="+mn-ea"/>
                <a:cs typeface="Calibri"/>
              </a:rPr>
              <a:t>at </a:t>
            </a:r>
            <a:r>
              <a:rPr kumimoji="0" sz="1400" b="0" i="0" u="none" strike="noStrike" kern="1200" cap="none" spc="-5" normalizeH="0" baseline="0" noProof="0" dirty="0">
                <a:ln>
                  <a:noFill/>
                </a:ln>
                <a:solidFill>
                  <a:prstClr val="black"/>
                </a:solidFill>
                <a:effectLst/>
                <a:uLnTx/>
                <a:uFillTx/>
                <a:latin typeface="Calibri"/>
                <a:ea typeface="+mn-ea"/>
                <a:cs typeface="Calibri"/>
              </a:rPr>
              <a:t>the entity </a:t>
            </a:r>
            <a:r>
              <a:rPr kumimoji="0" sz="1400" b="0" i="0" u="none" strike="noStrike" kern="1200" cap="none" spc="-10" normalizeH="0" baseline="0" noProof="0" dirty="0">
                <a:ln>
                  <a:noFill/>
                </a:ln>
                <a:solidFill>
                  <a:prstClr val="black"/>
                </a:solidFill>
                <a:effectLst/>
                <a:uLnTx/>
                <a:uFillTx/>
                <a:latin typeface="Calibri"/>
                <a:ea typeface="+mn-ea"/>
                <a:cs typeface="Calibri"/>
              </a:rPr>
              <a:t>level</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 </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state</a:t>
            </a:r>
            <a:r>
              <a:rPr kumimoji="0" sz="1400" b="0" i="0" u="none" strike="noStrike" kern="1200" cap="none" spc="-1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will consider all </a:t>
            </a:r>
            <a:r>
              <a:rPr kumimoji="0" sz="1400" b="0" i="0" u="none" strike="noStrike" kern="1200" cap="none" spc="-10" normalizeH="0" baseline="0" noProof="0" dirty="0">
                <a:ln>
                  <a:noFill/>
                </a:ln>
                <a:solidFill>
                  <a:prstClr val="black"/>
                </a:solidFill>
                <a:effectLst/>
                <a:uLnTx/>
                <a:uFillTx/>
                <a:latin typeface="Calibri"/>
                <a:ea typeface="+mn-ea"/>
                <a:cs typeface="Calibri"/>
              </a:rPr>
              <a:t>cost </a:t>
            </a:r>
            <a:r>
              <a:rPr kumimoji="0" sz="1400" b="0" i="0" u="none" strike="noStrike" kern="1200" cap="none" spc="-5" normalizeH="0" baseline="0" noProof="0" dirty="0">
                <a:ln>
                  <a:noFill/>
                </a:ln>
                <a:solidFill>
                  <a:prstClr val="black"/>
                </a:solidFill>
                <a:effectLst/>
                <a:uLnTx/>
                <a:uFillTx/>
                <a:latin typeface="Calibri"/>
                <a:ea typeface="+mn-ea"/>
                <a:cs typeface="Calibri"/>
              </a:rPr>
              <a:t>and business </a:t>
            </a:r>
            <a:r>
              <a:rPr kumimoji="0" sz="1400" b="0" i="0" u="none" strike="noStrike" kern="1200" cap="none" spc="-10" normalizeH="0" baseline="0" noProof="0" dirty="0">
                <a:ln>
                  <a:noFill/>
                </a:ln>
                <a:solidFill>
                  <a:prstClr val="black"/>
                </a:solidFill>
                <a:effectLst/>
                <a:uLnTx/>
                <a:uFillTx/>
                <a:latin typeface="Calibri"/>
                <a:ea typeface="+mn-ea"/>
                <a:cs typeface="Calibri"/>
              </a:rPr>
              <a:t>terms to </a:t>
            </a:r>
            <a:r>
              <a:rPr kumimoji="0" sz="1400" b="0" i="0" u="none" strike="noStrike" kern="1200" cap="none" spc="-5" normalizeH="0" baseline="0" noProof="0" dirty="0">
                <a:ln>
                  <a:noFill/>
                </a:ln>
                <a:solidFill>
                  <a:prstClr val="black"/>
                </a:solidFill>
                <a:effectLst/>
                <a:uLnTx/>
                <a:uFillTx/>
                <a:latin typeface="Calibri"/>
                <a:ea typeface="+mn-ea"/>
                <a:cs typeface="Calibri"/>
              </a:rPr>
              <a:t>be negotiable and not artificially </a:t>
            </a:r>
            <a:r>
              <a:rPr kumimoji="0" sz="1400" b="0" i="0" u="none" strike="noStrike" kern="1200" cap="none" spc="-10" normalizeH="0" baseline="0" noProof="0" dirty="0">
                <a:ln>
                  <a:noFill/>
                </a:ln>
                <a:solidFill>
                  <a:prstClr val="black"/>
                </a:solidFill>
                <a:effectLst/>
                <a:uLnTx/>
                <a:uFillTx/>
                <a:latin typeface="Calibri"/>
                <a:ea typeface="+mn-ea"/>
                <a:cs typeface="Calibri"/>
              </a:rPr>
              <a:t>constrained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by</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internal </a:t>
            </a:r>
            <a:r>
              <a:rPr kumimoji="0" sz="1400" b="0" i="0" u="none" strike="noStrike" kern="1200" cap="none" spc="-15" normalizeH="0" baseline="0" noProof="0" dirty="0">
                <a:ln>
                  <a:noFill/>
                </a:ln>
                <a:solidFill>
                  <a:prstClr val="black"/>
                </a:solidFill>
                <a:effectLst/>
                <a:uLnTx/>
                <a:uFillTx/>
                <a:latin typeface="Calibri"/>
                <a:ea typeface="+mn-ea"/>
                <a:cs typeface="Calibri"/>
              </a:rPr>
              <a:t>corporate </a:t>
            </a:r>
            <a:r>
              <a:rPr kumimoji="0" sz="1400" b="0" i="0" u="none" strike="noStrike" kern="1200" cap="none" spc="-5" normalizeH="0" baseline="0" noProof="0" dirty="0">
                <a:ln>
                  <a:noFill/>
                </a:ln>
                <a:solidFill>
                  <a:prstClr val="black"/>
                </a:solidFill>
                <a:effectLst/>
                <a:uLnTx/>
                <a:uFillTx/>
                <a:latin typeface="Calibri"/>
                <a:ea typeface="+mn-ea"/>
                <a:cs typeface="Calibri"/>
              </a:rPr>
              <a:t>policies. In short, firms </a:t>
            </a:r>
            <a:r>
              <a:rPr kumimoji="0" sz="1400" b="0" i="0" u="none" strike="noStrike" kern="1200" cap="none" spc="-10" normalizeH="0" baseline="0" noProof="0" dirty="0">
                <a:ln>
                  <a:noFill/>
                </a:ln>
                <a:solidFill>
                  <a:prstClr val="black"/>
                </a:solidFill>
                <a:effectLst/>
                <a:uLnTx/>
                <a:uFillTx/>
                <a:latin typeface="Calibri"/>
                <a:ea typeface="+mn-ea"/>
                <a:cs typeface="Calibri"/>
              </a:rPr>
              <a:t>that contend that they </a:t>
            </a:r>
            <a:r>
              <a:rPr kumimoji="0" sz="1400" b="0" i="0" u="none" strike="noStrike" kern="1200" cap="none" spc="-5" normalizeH="0" baseline="0" noProof="0" dirty="0">
                <a:ln>
                  <a:noFill/>
                </a:ln>
                <a:solidFill>
                  <a:prstClr val="black"/>
                </a:solidFill>
                <a:effectLst/>
                <a:uLnTx/>
                <a:uFillTx/>
                <a:latin typeface="Calibri"/>
                <a:ea typeface="+mn-ea"/>
                <a:cs typeface="Calibri"/>
              </a:rPr>
              <a:t>lack flexibility because of their </a:t>
            </a:r>
            <a:r>
              <a:rPr kumimoji="0" sz="1400" b="0" i="0" u="none" strike="noStrike" kern="1200" cap="none" spc="-15" normalizeH="0" baseline="0" noProof="0" dirty="0" smtClean="0">
                <a:ln>
                  <a:noFill/>
                </a:ln>
                <a:solidFill>
                  <a:prstClr val="black"/>
                </a:solidFill>
                <a:effectLst/>
                <a:uLnTx/>
                <a:uFillTx/>
                <a:latin typeface="Calibri"/>
                <a:ea typeface="+mn-ea"/>
                <a:cs typeface="Calibri"/>
              </a:rPr>
              <a:t>corporate</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policy </a:t>
            </a:r>
            <a:r>
              <a:rPr kumimoji="0" sz="1400" b="0" i="0" u="none" strike="noStrike" kern="1200" cap="none" spc="-5" normalizeH="0" baseline="0" noProof="0" dirty="0">
                <a:ln>
                  <a:noFill/>
                </a:ln>
                <a:solidFill>
                  <a:prstClr val="black"/>
                </a:solidFill>
                <a:effectLst/>
                <a:uLnTx/>
                <a:uFillTx/>
                <a:latin typeface="Calibri"/>
                <a:ea typeface="+mn-ea"/>
                <a:cs typeface="Calibri"/>
              </a:rPr>
              <a:t>on a particular negotiation </a:t>
            </a:r>
            <a:r>
              <a:rPr kumimoji="0" sz="1400" b="0" i="0" u="none" strike="noStrike" kern="1200" cap="none" spc="-10" normalizeH="0" baseline="0" noProof="0" dirty="0">
                <a:ln>
                  <a:noFill/>
                </a:ln>
                <a:solidFill>
                  <a:prstClr val="black"/>
                </a:solidFill>
                <a:effectLst/>
                <a:uLnTx/>
                <a:uFillTx/>
                <a:latin typeface="Calibri"/>
                <a:ea typeface="+mn-ea"/>
                <a:cs typeface="Calibri"/>
              </a:rPr>
              <a:t>item </a:t>
            </a:r>
            <a:r>
              <a:rPr kumimoji="0" sz="1400" b="0" i="0" u="none" strike="noStrike" kern="1200" cap="none" spc="-5" normalizeH="0" baseline="0" noProof="0" dirty="0">
                <a:ln>
                  <a:noFill/>
                </a:ln>
                <a:solidFill>
                  <a:prstClr val="black"/>
                </a:solidFill>
                <a:effectLst/>
                <a:uLnTx/>
                <a:uFillTx/>
                <a:latin typeface="Calibri"/>
                <a:ea typeface="+mn-ea"/>
                <a:cs typeface="Calibri"/>
              </a:rPr>
              <a:t>will </a:t>
            </a:r>
            <a:r>
              <a:rPr kumimoji="0" sz="1400" b="0" i="0" u="none" strike="noStrike" kern="1200" cap="none" spc="-10" normalizeH="0" baseline="0" noProof="0" dirty="0">
                <a:ln>
                  <a:noFill/>
                </a:ln>
                <a:solidFill>
                  <a:prstClr val="black"/>
                </a:solidFill>
                <a:effectLst/>
                <a:uLnTx/>
                <a:uFillTx/>
                <a:latin typeface="Calibri"/>
                <a:ea typeface="+mn-ea"/>
                <a:cs typeface="Calibri"/>
              </a:rPr>
              <a:t>face </a:t>
            </a:r>
            <a:r>
              <a:rPr kumimoji="0" sz="1400" b="0" i="0" u="none" strike="noStrike" kern="1200" cap="none" spc="-5" normalizeH="0" baseline="0" noProof="0" dirty="0">
                <a:ln>
                  <a:noFill/>
                </a:ln>
                <a:solidFill>
                  <a:prstClr val="black"/>
                </a:solidFill>
                <a:effectLst/>
                <a:uLnTx/>
                <a:uFillTx/>
                <a:latin typeface="Calibri"/>
                <a:ea typeface="+mn-ea"/>
                <a:cs typeface="Calibri"/>
              </a:rPr>
              <a:t>a </a:t>
            </a:r>
            <a:r>
              <a:rPr kumimoji="0" sz="1400" b="0" i="0" u="none" strike="noStrike" kern="1200" cap="none" spc="-10" normalizeH="0" baseline="0" noProof="0" dirty="0">
                <a:ln>
                  <a:noFill/>
                </a:ln>
                <a:solidFill>
                  <a:prstClr val="black"/>
                </a:solidFill>
                <a:effectLst/>
                <a:uLnTx/>
                <a:uFillTx/>
                <a:latin typeface="Calibri"/>
                <a:ea typeface="+mn-ea"/>
                <a:cs typeface="Calibri"/>
              </a:rPr>
              <a:t>significant disadvantage </a:t>
            </a:r>
            <a:r>
              <a:rPr kumimoji="0" sz="1400" b="0" i="0" u="none" strike="noStrike" kern="1200" cap="none" spc="-5" normalizeH="0" baseline="0" noProof="0" dirty="0">
                <a:ln>
                  <a:noFill/>
                </a:ln>
                <a:solidFill>
                  <a:prstClr val="black"/>
                </a:solidFill>
                <a:effectLst/>
                <a:uLnTx/>
                <a:uFillTx/>
                <a:latin typeface="Calibri"/>
                <a:ea typeface="+mn-ea"/>
                <a:cs typeface="Calibri"/>
              </a:rPr>
              <a:t>and </a:t>
            </a:r>
            <a:r>
              <a:rPr kumimoji="0" sz="1400" b="0" i="0" u="none" strike="noStrike" kern="1200" cap="none" spc="-15" normalizeH="0" baseline="0" noProof="0" dirty="0">
                <a:ln>
                  <a:noFill/>
                </a:ln>
                <a:solidFill>
                  <a:prstClr val="black"/>
                </a:solidFill>
                <a:effectLst/>
                <a:uLnTx/>
                <a:uFillTx/>
                <a:latin typeface="Calibri"/>
                <a:ea typeface="+mn-ea"/>
                <a:cs typeface="Calibri"/>
              </a:rPr>
              <a:t>may </a:t>
            </a:r>
            <a:r>
              <a:rPr kumimoji="0" sz="1400" b="0" i="0" u="none" strike="noStrike" kern="1200" cap="none" spc="-5" normalizeH="0" baseline="0" noProof="0" dirty="0">
                <a:ln>
                  <a:noFill/>
                </a:ln>
                <a:solidFill>
                  <a:prstClr val="black"/>
                </a:solidFill>
                <a:effectLst/>
                <a:uLnTx/>
                <a:uFillTx/>
                <a:latin typeface="Calibri"/>
                <a:ea typeface="+mn-ea"/>
                <a:cs typeface="Calibri"/>
              </a:rPr>
              <a:t>not be </a:t>
            </a:r>
            <a:r>
              <a:rPr kumimoji="0" sz="1400" b="0" i="0" u="none" strike="noStrike" kern="1200" cap="none" spc="-10" normalizeH="0" baseline="0" noProof="0" dirty="0">
                <a:ln>
                  <a:noFill/>
                </a:ln>
                <a:solidFill>
                  <a:prstClr val="black"/>
                </a:solidFill>
                <a:effectLst/>
                <a:uLnTx/>
                <a:uFillTx/>
                <a:latin typeface="Calibri"/>
                <a:ea typeface="+mn-ea"/>
                <a:cs typeface="Calibri"/>
              </a:rPr>
              <a:t>considered. </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60934" y="315009"/>
            <a:ext cx="8583066"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Terms and Conditions Examples Only</a:t>
            </a:r>
            <a:endParaRPr sz="320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51</a:t>
            </a:fld>
            <a:endParaRPr lang="en-US" spc="-5" dirty="0">
              <a:solidFill>
                <a:srgbClr val="000000"/>
              </a:solidFill>
            </a:endParaRPr>
          </a:p>
        </p:txBody>
      </p:sp>
    </p:spTree>
    <p:extLst>
      <p:ext uri="{BB962C8B-B14F-4D97-AF65-F5344CB8AC3E}">
        <p14:creationId xmlns:p14="http://schemas.microsoft.com/office/powerpoint/2010/main" val="318531667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91456" y="1180732"/>
            <a:ext cx="7238359" cy="5135379"/>
          </a:xfrm>
          <a:prstGeom prst="rect">
            <a:avLst/>
          </a:prstGeom>
        </p:spPr>
        <p:txBody>
          <a:bodyPr vert="horz" wrap="square" lIns="0" tIns="61594" rIns="0" bIns="0" rtlCol="0">
            <a:spAutoFit/>
          </a:bodyPr>
          <a:lstStyle/>
          <a:p>
            <a:pPr marL="12700" defTabSz="914400">
              <a:spcBef>
                <a:spcPts val="270"/>
              </a:spcBef>
              <a:defRPr/>
            </a:pPr>
            <a:r>
              <a:rPr lang="en-US" sz="1400" b="1" spc="-10" dirty="0">
                <a:solidFill>
                  <a:prstClr val="black"/>
                </a:solidFill>
                <a:uFill>
                  <a:solidFill>
                    <a:srgbClr val="000000"/>
                  </a:solidFill>
                </a:uFill>
                <a:cs typeface="Calibri"/>
              </a:rPr>
              <a:t>Competitive Negotiations </a:t>
            </a:r>
            <a:r>
              <a:rPr lang="en-US" sz="1400" b="1" spc="-5" dirty="0">
                <a:solidFill>
                  <a:prstClr val="black"/>
                </a:solidFill>
                <a:uFill>
                  <a:solidFill>
                    <a:srgbClr val="000000"/>
                  </a:solidFill>
                </a:uFill>
                <a:cs typeface="Calibri"/>
              </a:rPr>
              <a:t>of </a:t>
            </a:r>
            <a:r>
              <a:rPr lang="en-US" sz="1400" b="1" spc="-10" dirty="0">
                <a:solidFill>
                  <a:prstClr val="black"/>
                </a:solidFill>
                <a:uFill>
                  <a:solidFill>
                    <a:srgbClr val="000000"/>
                  </a:solidFill>
                </a:uFill>
                <a:cs typeface="Calibri"/>
              </a:rPr>
              <a:t>Proposals</a:t>
            </a:r>
            <a:r>
              <a:rPr lang="en-US" sz="1400" b="1" spc="-10" dirty="0">
                <a:solidFill>
                  <a:prstClr val="black"/>
                </a:solidFill>
                <a:cs typeface="Calibri"/>
              </a:rPr>
              <a:t> </a:t>
            </a:r>
            <a:r>
              <a:rPr lang="en-US" sz="1400" b="1" spc="-5" dirty="0">
                <a:solidFill>
                  <a:prstClr val="black"/>
                </a:solidFill>
                <a:cs typeface="Calibri"/>
              </a:rPr>
              <a:t>– USE IF </a:t>
            </a:r>
            <a:r>
              <a:rPr lang="en-US" sz="1400" b="1" spc="-20" dirty="0">
                <a:solidFill>
                  <a:prstClr val="black"/>
                </a:solidFill>
                <a:cs typeface="Calibri"/>
              </a:rPr>
              <a:t>NEGOTIATIONS </a:t>
            </a:r>
            <a:r>
              <a:rPr lang="en-US" sz="1400" b="1" spc="-5" dirty="0">
                <a:solidFill>
                  <a:prstClr val="black"/>
                </a:solidFill>
                <a:cs typeface="Calibri"/>
              </a:rPr>
              <a:t>ARE </a:t>
            </a:r>
            <a:r>
              <a:rPr lang="en-US" sz="1400" b="1" spc="-10" dirty="0">
                <a:solidFill>
                  <a:prstClr val="black"/>
                </a:solidFill>
                <a:cs typeface="Calibri"/>
              </a:rPr>
              <a:t>REQUIRED, </a:t>
            </a:r>
            <a:r>
              <a:rPr lang="en-US" sz="1400" b="1" spc="-5" dirty="0">
                <a:solidFill>
                  <a:prstClr val="black"/>
                </a:solidFill>
                <a:cs typeface="Calibri"/>
              </a:rPr>
              <a:t>EDIT </a:t>
            </a:r>
            <a:r>
              <a:rPr lang="en-US" sz="1400" b="1" spc="-25" dirty="0">
                <a:solidFill>
                  <a:prstClr val="black"/>
                </a:solidFill>
                <a:cs typeface="Calibri"/>
              </a:rPr>
              <a:t>TO </a:t>
            </a:r>
            <a:r>
              <a:rPr lang="en-US" sz="1400" b="1" spc="-5" dirty="0">
                <a:solidFill>
                  <a:prstClr val="black"/>
                </a:solidFill>
                <a:cs typeface="Calibri"/>
              </a:rPr>
              <a:t>FIT </a:t>
            </a:r>
            <a:r>
              <a:rPr lang="en-US" sz="1400" b="1" spc="-10" dirty="0" smtClean="0">
                <a:solidFill>
                  <a:prstClr val="black"/>
                </a:solidFill>
                <a:cs typeface="Calibri"/>
              </a:rPr>
              <a:t>REQUIREMENTS (cont.)</a:t>
            </a:r>
            <a:endParaRPr lang="en-US" sz="1400" spc="-5" dirty="0" smtClean="0">
              <a:solidFill>
                <a:prstClr val="black"/>
              </a:solidFill>
              <a:cs typeface="Calibri"/>
            </a:endParaRPr>
          </a:p>
          <a:p>
            <a:pPr marL="12700" lvl="0" defTabSz="914400">
              <a:spcBef>
                <a:spcPts val="270"/>
              </a:spcBef>
              <a:defRPr/>
            </a:pPr>
            <a:r>
              <a:rPr lang="en-US" sz="1400" spc="-5" dirty="0" smtClean="0">
                <a:solidFill>
                  <a:prstClr val="black"/>
                </a:solidFill>
                <a:cs typeface="Calibri"/>
              </a:rPr>
              <a:t>If </a:t>
            </a:r>
            <a:r>
              <a:rPr lang="en-US" sz="1400" spc="-5" dirty="0">
                <a:solidFill>
                  <a:prstClr val="black"/>
                </a:solidFill>
                <a:cs typeface="Calibri"/>
              </a:rPr>
              <a:t>such negotiations </a:t>
            </a:r>
            <a:r>
              <a:rPr lang="en-US" sz="1400" spc="-10" dirty="0">
                <a:solidFill>
                  <a:prstClr val="black"/>
                </a:solidFill>
                <a:cs typeface="Calibri"/>
              </a:rPr>
              <a:t>are conducted, </a:t>
            </a:r>
            <a:r>
              <a:rPr lang="en-US" sz="1400" spc="-5" dirty="0">
                <a:solidFill>
                  <a:prstClr val="black"/>
                </a:solidFill>
                <a:cs typeface="Calibri"/>
              </a:rPr>
              <a:t>the </a:t>
            </a:r>
            <a:r>
              <a:rPr lang="en-US" sz="1400" spc="-10" dirty="0">
                <a:solidFill>
                  <a:prstClr val="black"/>
                </a:solidFill>
                <a:cs typeface="Calibri"/>
              </a:rPr>
              <a:t>following </a:t>
            </a:r>
            <a:r>
              <a:rPr lang="en-US" sz="1400" spc="-5" dirty="0">
                <a:solidFill>
                  <a:prstClr val="black"/>
                </a:solidFill>
                <a:cs typeface="Calibri"/>
              </a:rPr>
              <a:t>conditions shall</a:t>
            </a:r>
            <a:r>
              <a:rPr lang="en-US" sz="1400" spc="165" dirty="0">
                <a:solidFill>
                  <a:prstClr val="black"/>
                </a:solidFill>
                <a:cs typeface="Calibri"/>
              </a:rPr>
              <a:t> </a:t>
            </a:r>
            <a:r>
              <a:rPr lang="en-US" sz="1400" spc="-5" dirty="0">
                <a:solidFill>
                  <a:prstClr val="black"/>
                </a:solidFill>
                <a:cs typeface="Calibri"/>
              </a:rPr>
              <a:t>apply:</a:t>
            </a:r>
            <a:endParaRPr kumimoji="0" lang="en-US" sz="1400" b="0" i="0" u="none" strike="noStrike" kern="1200" cap="none" spc="-5" normalizeH="0" baseline="0" noProof="0" dirty="0" smtClean="0">
              <a:ln>
                <a:noFill/>
              </a:ln>
              <a:solidFill>
                <a:prstClr val="black"/>
              </a:solidFill>
              <a:effectLst/>
              <a:uLnTx/>
              <a:uFillTx/>
              <a:latin typeface="Calibri"/>
              <a:ea typeface="+mn-ea"/>
              <a:cs typeface="Calibri"/>
            </a:endParaRPr>
          </a:p>
          <a:p>
            <a:pPr marL="346075" marR="0" lvl="0" indent="-333375" algn="l" defTabSz="914400" rtl="0" eaLnBrk="1" fontAlgn="auto" latinLnBrk="0" hangingPunct="1">
              <a:spcBef>
                <a:spcPts val="270"/>
              </a:spcBef>
              <a:spcAft>
                <a:spcPts val="0"/>
              </a:spcAft>
              <a:buClrTx/>
              <a:buSzTx/>
              <a:buFont typeface="Arial"/>
              <a:buChar char="•"/>
              <a:defRPr/>
            </a:pPr>
            <a:r>
              <a:rPr kumimoji="0" sz="1400" b="0" i="0" u="none" strike="noStrike" kern="1200" cap="none" spc="-5" normalizeH="0" baseline="0" noProof="0" dirty="0" smtClean="0">
                <a:ln>
                  <a:noFill/>
                </a:ln>
                <a:solidFill>
                  <a:prstClr val="black"/>
                </a:solidFill>
                <a:effectLst/>
                <a:uLnTx/>
                <a:uFillTx/>
                <a:latin typeface="Calibri"/>
                <a:ea typeface="+mn-ea"/>
                <a:cs typeface="Calibri"/>
              </a:rPr>
              <a:t>Negotiations </a:t>
            </a:r>
            <a:r>
              <a:rPr kumimoji="0" sz="1400" b="0" i="0" u="none" strike="noStrike" kern="1200" cap="none" spc="-15" normalizeH="0" baseline="0" noProof="0" dirty="0">
                <a:ln>
                  <a:noFill/>
                </a:ln>
                <a:solidFill>
                  <a:prstClr val="black"/>
                </a:solidFill>
                <a:effectLst/>
                <a:uLnTx/>
                <a:uFillTx/>
                <a:latin typeface="Calibri"/>
                <a:ea typeface="+mn-ea"/>
                <a:cs typeface="Calibri"/>
              </a:rPr>
              <a:t>may </a:t>
            </a:r>
            <a:r>
              <a:rPr kumimoji="0" sz="1400" b="0" i="0" u="none" strike="noStrike" kern="1200" cap="none" spc="-5" normalizeH="0" baseline="0" noProof="0" dirty="0">
                <a:ln>
                  <a:noFill/>
                </a:ln>
                <a:solidFill>
                  <a:prstClr val="black"/>
                </a:solidFill>
                <a:effectLst/>
                <a:uLnTx/>
                <a:uFillTx/>
                <a:latin typeface="Calibri"/>
                <a:ea typeface="+mn-ea"/>
                <a:cs typeface="Calibri"/>
              </a:rPr>
              <a:t>be </a:t>
            </a:r>
            <a:r>
              <a:rPr kumimoji="0" sz="1400" b="0" i="0" u="none" strike="noStrike" kern="1200" cap="none" spc="-10" normalizeH="0" baseline="0" noProof="0" dirty="0">
                <a:ln>
                  <a:noFill/>
                </a:ln>
                <a:solidFill>
                  <a:prstClr val="black"/>
                </a:solidFill>
                <a:effectLst/>
                <a:uLnTx/>
                <a:uFillTx/>
                <a:latin typeface="Calibri"/>
                <a:ea typeface="+mn-ea"/>
                <a:cs typeface="Calibri"/>
              </a:rPr>
              <a:t>conducted </a:t>
            </a:r>
            <a:r>
              <a:rPr kumimoji="0" sz="1400" b="0" i="0" u="none" strike="noStrike" kern="1200" cap="none" spc="-5" normalizeH="0" baseline="0" noProof="0" dirty="0">
                <a:ln>
                  <a:noFill/>
                </a:ln>
                <a:solidFill>
                  <a:prstClr val="black"/>
                </a:solidFill>
                <a:effectLst/>
                <a:uLnTx/>
                <a:uFillTx/>
                <a:latin typeface="Calibri"/>
                <a:ea typeface="+mn-ea"/>
                <a:cs typeface="Calibri"/>
              </a:rPr>
              <a:t>in </a:t>
            </a:r>
            <a:r>
              <a:rPr kumimoji="0" sz="1400" b="0" i="0" u="none" strike="noStrike" kern="1200" cap="none" spc="-10" normalizeH="0" baseline="0" noProof="0" dirty="0">
                <a:ln>
                  <a:noFill/>
                </a:ln>
                <a:solidFill>
                  <a:prstClr val="black"/>
                </a:solidFill>
                <a:effectLst/>
                <a:uLnTx/>
                <a:uFillTx/>
                <a:latin typeface="Calibri"/>
                <a:ea typeface="+mn-ea"/>
                <a:cs typeface="Calibri"/>
              </a:rPr>
              <a:t>person, </a:t>
            </a:r>
            <a:r>
              <a:rPr kumimoji="0" sz="1400" b="0" i="0" u="none" strike="noStrike" kern="1200" cap="none" spc="-5" normalizeH="0" baseline="0" noProof="0" dirty="0">
                <a:ln>
                  <a:noFill/>
                </a:ln>
                <a:solidFill>
                  <a:prstClr val="black"/>
                </a:solidFill>
                <a:effectLst/>
                <a:uLnTx/>
                <a:uFillTx/>
                <a:latin typeface="Calibri"/>
                <a:ea typeface="+mn-ea"/>
                <a:cs typeface="Calibri"/>
              </a:rPr>
              <a:t>in </a:t>
            </a:r>
            <a:r>
              <a:rPr kumimoji="0" sz="1400" b="0" i="0" u="none" strike="noStrike" kern="1200" cap="none" spc="-5" normalizeH="0" baseline="0" noProof="0" dirty="0" smtClean="0">
                <a:ln>
                  <a:noFill/>
                </a:ln>
                <a:solidFill>
                  <a:prstClr val="black"/>
                </a:solidFill>
                <a:effectLst/>
                <a:uLnTx/>
                <a:uFillTx/>
                <a:latin typeface="Calibri"/>
                <a:ea typeface="+mn-ea"/>
                <a:cs typeface="Calibri"/>
              </a:rPr>
              <a:t>writing </a:t>
            </a:r>
            <a:r>
              <a:rPr kumimoji="0" sz="1400" b="0" i="0" u="none" strike="noStrike" kern="1200" cap="none" spc="-5" normalizeH="0" baseline="0" noProof="0" dirty="0">
                <a:ln>
                  <a:noFill/>
                </a:ln>
                <a:solidFill>
                  <a:prstClr val="black"/>
                </a:solidFill>
                <a:effectLst/>
                <a:uLnTx/>
                <a:uFillTx/>
                <a:latin typeface="Calibri"/>
                <a:ea typeface="+mn-ea"/>
                <a:cs typeface="Calibri"/>
              </a:rPr>
              <a:t>or </a:t>
            </a:r>
            <a:r>
              <a:rPr kumimoji="0" sz="1400" b="0" i="0" u="none" strike="noStrike" kern="1200" cap="none" spc="-10" normalizeH="0" baseline="0" noProof="0" dirty="0">
                <a:ln>
                  <a:noFill/>
                </a:ln>
                <a:solidFill>
                  <a:prstClr val="black"/>
                </a:solidFill>
                <a:effectLst/>
                <a:uLnTx/>
                <a:uFillTx/>
                <a:latin typeface="Calibri"/>
                <a:ea typeface="+mn-ea"/>
                <a:cs typeface="Calibri"/>
              </a:rPr>
              <a:t>by</a:t>
            </a:r>
            <a:r>
              <a:rPr kumimoji="0" sz="1400" b="0" i="0" u="none" strike="noStrike" kern="1200" cap="none" spc="14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telephone.</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112395" lvl="0" indent="-333375" algn="l" defTabSz="914400" rtl="0" eaLnBrk="1" fontAlgn="auto" latinLnBrk="0" hangingPunct="1">
              <a:spcBef>
                <a:spcPts val="425"/>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Negotiations will only be </a:t>
            </a:r>
            <a:r>
              <a:rPr kumimoji="0" sz="1400" b="0" i="0" u="none" strike="noStrike" kern="1200" cap="none" spc="-10" normalizeH="0" baseline="0" noProof="0" dirty="0">
                <a:ln>
                  <a:noFill/>
                </a:ln>
                <a:solidFill>
                  <a:prstClr val="black"/>
                </a:solidFill>
                <a:effectLst/>
                <a:uLnTx/>
                <a:uFillTx/>
                <a:latin typeface="Calibri"/>
                <a:ea typeface="+mn-ea"/>
                <a:cs typeface="Calibri"/>
              </a:rPr>
              <a:t>conducted </a:t>
            </a:r>
            <a:r>
              <a:rPr kumimoji="0" sz="1400" b="0" i="0" u="none" strike="noStrike" kern="1200" cap="none" spc="-5" normalizeH="0" baseline="0" noProof="0" dirty="0">
                <a:ln>
                  <a:noFill/>
                </a:ln>
                <a:solidFill>
                  <a:prstClr val="black"/>
                </a:solidFill>
                <a:effectLst/>
                <a:uLnTx/>
                <a:uFillTx/>
                <a:latin typeface="Calibri"/>
                <a:ea typeface="+mn-ea"/>
                <a:cs typeface="Calibri"/>
              </a:rPr>
              <a:t>with potentially acceptable </a:t>
            </a:r>
            <a:r>
              <a:rPr kumimoji="0" sz="1400" b="0" i="0" u="none" strike="noStrike" kern="1200" cap="none" spc="-10" normalizeH="0" baseline="0" noProof="0" dirty="0">
                <a:ln>
                  <a:noFill/>
                </a:ln>
                <a:solidFill>
                  <a:prstClr val="black"/>
                </a:solidFill>
                <a:effectLst/>
                <a:uLnTx/>
                <a:uFillTx/>
                <a:latin typeface="Calibri"/>
                <a:ea typeface="+mn-ea"/>
                <a:cs typeface="Calibri"/>
              </a:rPr>
              <a:t>proposals. </a:t>
            </a:r>
            <a:r>
              <a:rPr lang="en-US" sz="1400" spc="-5" dirty="0" smtClean="0">
                <a:solidFill>
                  <a:prstClr val="black"/>
                </a:solidFill>
                <a:latin typeface="Calibri"/>
                <a:cs typeface="Calibri"/>
              </a:rPr>
              <a:t>OMES</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reserves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right to </a:t>
            </a:r>
            <a:r>
              <a:rPr kumimoji="0" sz="1400" b="0" i="0" u="none" strike="noStrike" kern="1200" cap="none" spc="-5" normalizeH="0" baseline="0" noProof="0" dirty="0">
                <a:ln>
                  <a:noFill/>
                </a:ln>
                <a:solidFill>
                  <a:prstClr val="black"/>
                </a:solidFill>
                <a:effectLst/>
                <a:uLnTx/>
                <a:uFillTx/>
                <a:latin typeface="Calibri"/>
                <a:ea typeface="+mn-ea"/>
                <a:cs typeface="Calibri"/>
              </a:rPr>
              <a:t>limit negotiations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those </a:t>
            </a:r>
            <a:r>
              <a:rPr kumimoji="0" sz="1400" b="0" i="0" u="none" strike="noStrike" kern="1200" cap="none" spc="-10" normalizeH="0" baseline="0" noProof="0" dirty="0">
                <a:ln>
                  <a:noFill/>
                </a:ln>
                <a:solidFill>
                  <a:prstClr val="black"/>
                </a:solidFill>
                <a:effectLst/>
                <a:uLnTx/>
                <a:uFillTx/>
                <a:latin typeface="Calibri"/>
                <a:ea typeface="+mn-ea"/>
                <a:cs typeface="Calibri"/>
              </a:rPr>
              <a:t>proposals that received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highest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rankings</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during </a:t>
            </a:r>
            <a:r>
              <a:rPr kumimoji="0" sz="1400" b="0" i="0" u="none" strike="noStrike" kern="1200" cap="none" spc="-5" normalizeH="0" baseline="0" noProof="0" dirty="0">
                <a:ln>
                  <a:noFill/>
                </a:ln>
                <a:solidFill>
                  <a:prstClr val="black"/>
                </a:solidFill>
                <a:effectLst/>
                <a:uLnTx/>
                <a:uFillTx/>
                <a:latin typeface="Calibri"/>
                <a:ea typeface="+mn-ea"/>
                <a:cs typeface="Calibri"/>
              </a:rPr>
              <a:t>the initial </a:t>
            </a:r>
            <a:r>
              <a:rPr kumimoji="0" sz="1400" b="0" i="0" u="none" strike="noStrike" kern="1200" cap="none" spc="-10" normalizeH="0" baseline="0" noProof="0" dirty="0">
                <a:ln>
                  <a:noFill/>
                </a:ln>
                <a:solidFill>
                  <a:prstClr val="black"/>
                </a:solidFill>
                <a:effectLst/>
                <a:uLnTx/>
                <a:uFillTx/>
                <a:latin typeface="Calibri"/>
                <a:ea typeface="+mn-ea"/>
                <a:cs typeface="Calibri"/>
              </a:rPr>
              <a:t>evaluation </a:t>
            </a:r>
            <a:r>
              <a:rPr kumimoji="0" sz="1400" b="0" i="0" u="none" strike="noStrike" kern="1200" cap="none" spc="-5" normalizeH="0" baseline="0" noProof="0" dirty="0">
                <a:ln>
                  <a:noFill/>
                </a:ln>
                <a:solidFill>
                  <a:prstClr val="black"/>
                </a:solidFill>
                <a:effectLst/>
                <a:uLnTx/>
                <a:uFillTx/>
                <a:latin typeface="Calibri"/>
                <a:ea typeface="+mn-ea"/>
                <a:cs typeface="Calibri"/>
              </a:rPr>
              <a:t>phase. All </a:t>
            </a:r>
            <a:r>
              <a:rPr kumimoji="0" sz="1400" b="0" i="0" u="none" strike="noStrike" kern="1200" cap="none" spc="-20" normalizeH="0" baseline="0" noProof="0" dirty="0">
                <a:ln>
                  <a:noFill/>
                </a:ln>
                <a:solidFill>
                  <a:prstClr val="black"/>
                </a:solidFill>
                <a:effectLst/>
                <a:uLnTx/>
                <a:uFillTx/>
                <a:latin typeface="Calibri"/>
                <a:ea typeface="+mn-ea"/>
                <a:cs typeface="Calibri"/>
              </a:rPr>
              <a:t>offerors </a:t>
            </a:r>
            <a:r>
              <a:rPr kumimoji="0" sz="1400" b="0" i="0" u="none" strike="noStrike" kern="1200" cap="none" spc="-10" normalizeH="0" baseline="0" noProof="0" dirty="0">
                <a:ln>
                  <a:noFill/>
                </a:ln>
                <a:solidFill>
                  <a:prstClr val="black"/>
                </a:solidFill>
                <a:effectLst/>
                <a:uLnTx/>
                <a:uFillTx/>
                <a:latin typeface="Calibri"/>
                <a:ea typeface="+mn-ea"/>
                <a:cs typeface="Calibri"/>
              </a:rPr>
              <a:t>involved </a:t>
            </a:r>
            <a:r>
              <a:rPr kumimoji="0" sz="1400" b="0" i="0" u="none" strike="noStrike" kern="1200" cap="none" spc="-5" normalizeH="0" baseline="0" noProof="0" dirty="0">
                <a:ln>
                  <a:noFill/>
                </a:ln>
                <a:solidFill>
                  <a:prstClr val="black"/>
                </a:solidFill>
                <a:effectLst/>
                <a:uLnTx/>
                <a:uFillTx/>
                <a:latin typeface="Calibri"/>
                <a:ea typeface="+mn-ea"/>
                <a:cs typeface="Calibri"/>
              </a:rPr>
              <a:t>in the negotiation </a:t>
            </a:r>
            <a:r>
              <a:rPr kumimoji="0" sz="1400" b="0" i="0" u="none" strike="noStrike" kern="1200" cap="none" spc="-10" normalizeH="0" baseline="0" noProof="0" dirty="0">
                <a:ln>
                  <a:noFill/>
                </a:ln>
                <a:solidFill>
                  <a:prstClr val="black"/>
                </a:solidFill>
                <a:effectLst/>
                <a:uLnTx/>
                <a:uFillTx/>
                <a:latin typeface="Calibri"/>
                <a:ea typeface="+mn-ea"/>
                <a:cs typeface="Calibri"/>
              </a:rPr>
              <a:t>process </a:t>
            </a:r>
            <a:r>
              <a:rPr kumimoji="0" sz="1400" b="0" i="0" u="none" strike="noStrike" kern="1200" cap="none" spc="-5" normalizeH="0" baseline="0" noProof="0" dirty="0">
                <a:ln>
                  <a:noFill/>
                </a:ln>
                <a:solidFill>
                  <a:prstClr val="black"/>
                </a:solidFill>
                <a:effectLst/>
                <a:uLnTx/>
                <a:uFillTx/>
                <a:latin typeface="Calibri"/>
                <a:ea typeface="+mn-ea"/>
                <a:cs typeface="Calibri"/>
              </a:rPr>
              <a:t>will be </a:t>
            </a:r>
            <a:r>
              <a:rPr kumimoji="0" sz="1400" b="0" i="0" u="none" strike="noStrike" kern="1200" cap="none" spc="-10" normalizeH="0" baseline="0" noProof="0" dirty="0">
                <a:ln>
                  <a:noFill/>
                </a:ln>
                <a:solidFill>
                  <a:prstClr val="black"/>
                </a:solidFill>
                <a:effectLst/>
                <a:uLnTx/>
                <a:uFillTx/>
                <a:latin typeface="Calibri"/>
                <a:ea typeface="+mn-ea"/>
                <a:cs typeface="Calibri"/>
              </a:rPr>
              <a:t>invited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to</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submit </a:t>
            </a:r>
            <a:r>
              <a:rPr kumimoji="0" sz="1400" b="0" i="0" u="none" strike="noStrike" kern="1200" cap="none" spc="-5" normalizeH="0" baseline="0" noProof="0" dirty="0">
                <a:ln>
                  <a:noFill/>
                </a:ln>
                <a:solidFill>
                  <a:prstClr val="black"/>
                </a:solidFill>
                <a:effectLst/>
                <a:uLnTx/>
                <a:uFillTx/>
                <a:latin typeface="Calibri"/>
                <a:ea typeface="+mn-ea"/>
                <a:cs typeface="Calibri"/>
              </a:rPr>
              <a:t>a </a:t>
            </a:r>
            <a:r>
              <a:rPr kumimoji="0" sz="1400" b="0" i="0" u="none" strike="noStrike" kern="1200" cap="none" spc="-10" normalizeH="0" baseline="0" noProof="0" dirty="0">
                <a:ln>
                  <a:noFill/>
                </a:ln>
                <a:solidFill>
                  <a:prstClr val="black"/>
                </a:solidFill>
                <a:effectLst/>
                <a:uLnTx/>
                <a:uFillTx/>
                <a:latin typeface="Calibri"/>
                <a:ea typeface="+mn-ea"/>
                <a:cs typeface="Calibri"/>
              </a:rPr>
              <a:t>best </a:t>
            </a:r>
            <a:r>
              <a:rPr kumimoji="0" sz="1400" b="0" i="0" u="none" strike="noStrike" kern="1200" cap="none" spc="-5" normalizeH="0" baseline="0" noProof="0" dirty="0">
                <a:ln>
                  <a:noFill/>
                </a:ln>
                <a:solidFill>
                  <a:prstClr val="black"/>
                </a:solidFill>
                <a:effectLst/>
                <a:uLnTx/>
                <a:uFillTx/>
                <a:latin typeface="Calibri"/>
                <a:ea typeface="+mn-ea"/>
                <a:cs typeface="Calibri"/>
              </a:rPr>
              <a:t>and final</a:t>
            </a:r>
            <a:r>
              <a:rPr kumimoji="0" sz="1400" b="0" i="0" u="none" strike="noStrike" kern="1200" cap="none" spc="60" normalizeH="0" baseline="0" noProof="0" dirty="0">
                <a:ln>
                  <a:noFill/>
                </a:ln>
                <a:solidFill>
                  <a:prstClr val="black"/>
                </a:solidFill>
                <a:effectLst/>
                <a:uLnTx/>
                <a:uFillTx/>
                <a:latin typeface="Calibri"/>
                <a:ea typeface="+mn-ea"/>
                <a:cs typeface="Calibri"/>
              </a:rPr>
              <a:t> </a:t>
            </a:r>
            <a:r>
              <a:rPr kumimoji="0" sz="1400" b="0" i="0" u="none" strike="noStrike" kern="1200" cap="none" spc="-35" normalizeH="0" baseline="0" noProof="0" dirty="0">
                <a:ln>
                  <a:noFill/>
                </a:ln>
                <a:solidFill>
                  <a:prstClr val="black"/>
                </a:solidFill>
                <a:effectLst/>
                <a:uLnTx/>
                <a:uFillTx/>
                <a:latin typeface="Calibri"/>
                <a:ea typeface="+mn-ea"/>
                <a:cs typeface="Calibri"/>
              </a:rPr>
              <a:t>offer.</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113664" lvl="0" indent="-333375" algn="l" defTabSz="914400" rtl="0" eaLnBrk="1" fontAlgn="auto" latinLnBrk="0" hangingPunct="1">
              <a:spcBef>
                <a:spcPts val="405"/>
              </a:spcBef>
              <a:spcAft>
                <a:spcPts val="0"/>
              </a:spcAft>
              <a:buClrTx/>
              <a:buSzTx/>
              <a:buFont typeface="Arial"/>
              <a:buChar char="•"/>
              <a:defRPr/>
            </a:pPr>
            <a:r>
              <a:rPr kumimoji="0" sz="1400" b="0" i="0" u="none" strike="noStrike" kern="1200" cap="none" spc="-25" normalizeH="0" baseline="0" noProof="0" dirty="0">
                <a:ln>
                  <a:noFill/>
                </a:ln>
                <a:solidFill>
                  <a:prstClr val="black"/>
                </a:solidFill>
                <a:effectLst/>
                <a:uLnTx/>
                <a:uFillTx/>
                <a:latin typeface="Calibri"/>
                <a:ea typeface="+mn-ea"/>
                <a:cs typeface="Calibri"/>
              </a:rPr>
              <a:t>Terms, </a:t>
            </a:r>
            <a:r>
              <a:rPr kumimoji="0" sz="1400" b="0" i="0" u="none" strike="noStrike" kern="1200" cap="none" spc="-5" normalizeH="0" baseline="0" noProof="0" dirty="0">
                <a:ln>
                  <a:noFill/>
                </a:ln>
                <a:solidFill>
                  <a:prstClr val="black"/>
                </a:solidFill>
                <a:effectLst/>
                <a:uLnTx/>
                <a:uFillTx/>
                <a:latin typeface="Calibri"/>
                <a:ea typeface="+mn-ea"/>
                <a:cs typeface="Calibri"/>
              </a:rPr>
              <a:t>conditions, prices, </a:t>
            </a:r>
            <a:r>
              <a:rPr kumimoji="0" sz="1400" b="0" i="0" u="none" strike="noStrike" kern="1200" cap="none" spc="-15" normalizeH="0" baseline="0" noProof="0" dirty="0" smtClean="0">
                <a:ln>
                  <a:noFill/>
                </a:ln>
                <a:solidFill>
                  <a:prstClr val="black"/>
                </a:solidFill>
                <a:effectLst/>
                <a:uLnTx/>
                <a:uFillTx/>
                <a:latin typeface="Calibri"/>
                <a:ea typeface="+mn-ea"/>
                <a:cs typeface="Calibri"/>
              </a:rPr>
              <a:t>methodology </a:t>
            </a:r>
            <a:r>
              <a:rPr kumimoji="0" sz="1400" b="0" i="0" u="none" strike="noStrike" kern="1200" cap="none" spc="-5" normalizeH="0" baseline="0" noProof="0" dirty="0">
                <a:ln>
                  <a:noFill/>
                </a:ln>
                <a:solidFill>
                  <a:prstClr val="black"/>
                </a:solidFill>
                <a:effectLst/>
                <a:uLnTx/>
                <a:uFillTx/>
                <a:latin typeface="Calibri"/>
                <a:ea typeface="+mn-ea"/>
                <a:cs typeface="Calibri"/>
              </a:rPr>
              <a:t>or other </a:t>
            </a:r>
            <a:r>
              <a:rPr kumimoji="0" sz="1400" b="0" i="0" u="none" strike="noStrike" kern="1200" cap="none" spc="-15" normalizeH="0" baseline="0" noProof="0" dirty="0">
                <a:ln>
                  <a:noFill/>
                </a:ln>
                <a:solidFill>
                  <a:prstClr val="black"/>
                </a:solidFill>
                <a:effectLst/>
                <a:uLnTx/>
                <a:uFillTx/>
                <a:latin typeface="Calibri"/>
                <a:ea typeface="+mn-ea"/>
                <a:cs typeface="Calibri"/>
              </a:rPr>
              <a:t>features </a:t>
            </a:r>
            <a:r>
              <a:rPr kumimoji="0" sz="1400" b="0" i="0" u="none" strike="noStrike" kern="1200" cap="none" spc="-5" normalizeH="0" baseline="0" noProof="0" dirty="0">
                <a:ln>
                  <a:noFill/>
                </a:ln>
                <a:solidFill>
                  <a:prstClr val="black"/>
                </a:solidFill>
                <a:effectLst/>
                <a:uLnTx/>
                <a:uFillTx/>
                <a:latin typeface="Calibri"/>
                <a:ea typeface="+mn-ea"/>
                <a:cs typeface="Calibri"/>
              </a:rPr>
              <a:t>of the </a:t>
            </a:r>
            <a:r>
              <a:rPr kumimoji="0" sz="1400" b="0" i="0" u="none" strike="noStrike" kern="1200" cap="none" spc="-15" normalizeH="0" baseline="0" noProof="0" dirty="0">
                <a:ln>
                  <a:noFill/>
                </a:ln>
                <a:solidFill>
                  <a:prstClr val="black"/>
                </a:solidFill>
                <a:effectLst/>
                <a:uLnTx/>
                <a:uFillTx/>
                <a:latin typeface="Calibri"/>
                <a:ea typeface="+mn-ea"/>
                <a:cs typeface="Calibri"/>
              </a:rPr>
              <a:t>offeror’s </a:t>
            </a:r>
            <a:r>
              <a:rPr kumimoji="0" sz="1400" b="0" i="0" u="none" strike="noStrike" kern="1200" cap="none" spc="-10" normalizeH="0" baseline="0" noProof="0" dirty="0">
                <a:ln>
                  <a:noFill/>
                </a:ln>
                <a:solidFill>
                  <a:prstClr val="black"/>
                </a:solidFill>
                <a:effectLst/>
                <a:uLnTx/>
                <a:uFillTx/>
                <a:latin typeface="Calibri"/>
                <a:ea typeface="+mn-ea"/>
                <a:cs typeface="Calibri"/>
              </a:rPr>
              <a:t>proposal </a:t>
            </a:r>
            <a:r>
              <a:rPr kumimoji="0" sz="1400" b="0" i="0" u="none" strike="noStrike" kern="1200" cap="none" spc="-15" normalizeH="0" baseline="0" noProof="0" dirty="0">
                <a:ln>
                  <a:noFill/>
                </a:ln>
                <a:solidFill>
                  <a:prstClr val="black"/>
                </a:solidFill>
                <a:effectLst/>
                <a:uLnTx/>
                <a:uFillTx/>
                <a:latin typeface="Calibri"/>
                <a:ea typeface="+mn-ea"/>
                <a:cs typeface="Calibri"/>
              </a:rPr>
              <a:t>may </a:t>
            </a:r>
            <a:r>
              <a:rPr kumimoji="0" sz="1400" b="0" i="0" u="none" strike="noStrike" kern="1200" cap="none" spc="-5" normalizeH="0" baseline="0" noProof="0" dirty="0">
                <a:ln>
                  <a:noFill/>
                </a:ln>
                <a:solidFill>
                  <a:prstClr val="black"/>
                </a:solidFill>
                <a:effectLst/>
                <a:uLnTx/>
                <a:uFillTx/>
                <a:latin typeface="Calibri"/>
                <a:ea typeface="+mn-ea"/>
                <a:cs typeface="Calibri"/>
              </a:rPr>
              <a:t>be subject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to</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negotiations </a:t>
            </a:r>
            <a:r>
              <a:rPr kumimoji="0" sz="1400" b="0" i="0" u="none" strike="noStrike" kern="1200" cap="none" spc="-5" normalizeH="0" baseline="0" noProof="0" dirty="0">
                <a:ln>
                  <a:noFill/>
                </a:ln>
                <a:solidFill>
                  <a:prstClr val="black"/>
                </a:solidFill>
                <a:effectLst/>
                <a:uLnTx/>
                <a:uFillTx/>
                <a:latin typeface="Calibri"/>
                <a:ea typeface="+mn-ea"/>
                <a:cs typeface="Calibri"/>
              </a:rPr>
              <a:t>and subsequent </a:t>
            </a:r>
            <a:r>
              <a:rPr kumimoji="0" sz="1400" b="0" i="0" u="none" strike="noStrike" kern="1200" cap="none" spc="-10" normalizeH="0" baseline="0" noProof="0" dirty="0">
                <a:ln>
                  <a:noFill/>
                </a:ln>
                <a:solidFill>
                  <a:prstClr val="black"/>
                </a:solidFill>
                <a:effectLst/>
                <a:uLnTx/>
                <a:uFillTx/>
                <a:latin typeface="Calibri"/>
                <a:ea typeface="+mn-ea"/>
                <a:cs typeface="Calibri"/>
              </a:rPr>
              <a:t>revision. </a:t>
            </a:r>
            <a:r>
              <a:rPr kumimoji="0" sz="1400" b="0" i="0" u="none" strike="noStrike" kern="1200" cap="none" spc="-5" normalizeH="0" baseline="0" noProof="0" dirty="0">
                <a:ln>
                  <a:noFill/>
                </a:ln>
                <a:solidFill>
                  <a:prstClr val="black"/>
                </a:solidFill>
                <a:effectLst/>
                <a:uLnTx/>
                <a:uFillTx/>
                <a:latin typeface="Calibri"/>
                <a:ea typeface="+mn-ea"/>
                <a:cs typeface="Calibri"/>
              </a:rPr>
              <a:t>As part of the negotiations, the </a:t>
            </a:r>
            <a:r>
              <a:rPr kumimoji="0" sz="1400" b="0" i="0" u="none" strike="noStrike" kern="1200" cap="none" spc="-15" normalizeH="0" baseline="0" noProof="0" dirty="0">
                <a:ln>
                  <a:noFill/>
                </a:ln>
                <a:solidFill>
                  <a:prstClr val="black"/>
                </a:solidFill>
                <a:effectLst/>
                <a:uLnTx/>
                <a:uFillTx/>
                <a:latin typeface="Calibri"/>
                <a:ea typeface="+mn-ea"/>
                <a:cs typeface="Calibri"/>
              </a:rPr>
              <a:t>offeror may </a:t>
            </a:r>
            <a:r>
              <a:rPr kumimoji="0" sz="1400" b="0" i="0" u="none" strike="noStrike" kern="1200" cap="none" spc="-5" normalizeH="0" baseline="0" noProof="0" dirty="0">
                <a:ln>
                  <a:noFill/>
                </a:ln>
                <a:solidFill>
                  <a:prstClr val="black"/>
                </a:solidFill>
                <a:effectLst/>
                <a:uLnTx/>
                <a:uFillTx/>
                <a:latin typeface="Calibri"/>
                <a:ea typeface="+mn-ea"/>
                <a:cs typeface="Calibri"/>
              </a:rPr>
              <a:t>be </a:t>
            </a:r>
            <a:r>
              <a:rPr kumimoji="0" sz="1400" b="0" i="0" u="none" strike="noStrike" kern="1200" cap="none" spc="-10" normalizeH="0" baseline="0" noProof="0" dirty="0">
                <a:ln>
                  <a:noFill/>
                </a:ln>
                <a:solidFill>
                  <a:prstClr val="black"/>
                </a:solidFill>
                <a:effectLst/>
                <a:uLnTx/>
                <a:uFillTx/>
                <a:latin typeface="Calibri"/>
                <a:ea typeface="+mn-ea"/>
                <a:cs typeface="Calibri"/>
              </a:rPr>
              <a:t>required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to</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submit </a:t>
            </a:r>
            <a:r>
              <a:rPr kumimoji="0" sz="1400" b="0" i="0" u="none" strike="noStrike" kern="1200" cap="none" spc="-5" normalizeH="0" baseline="0" noProof="0" dirty="0">
                <a:ln>
                  <a:noFill/>
                </a:ln>
                <a:solidFill>
                  <a:prstClr val="black"/>
                </a:solidFill>
                <a:effectLst/>
                <a:uLnTx/>
                <a:uFillTx/>
                <a:latin typeface="Calibri"/>
                <a:ea typeface="+mn-ea"/>
                <a:cs typeface="Calibri"/>
              </a:rPr>
              <a:t>supporting financial, pricing and other </a:t>
            </a:r>
            <a:r>
              <a:rPr kumimoji="0" sz="1400" b="0" i="0" u="none" strike="noStrike" kern="1200" cap="none" spc="-10" normalizeH="0" baseline="0" noProof="0" dirty="0">
                <a:ln>
                  <a:noFill/>
                </a:ln>
                <a:solidFill>
                  <a:prstClr val="black"/>
                </a:solidFill>
                <a:effectLst/>
                <a:uLnTx/>
                <a:uFillTx/>
                <a:latin typeface="Calibri"/>
                <a:ea typeface="+mn-ea"/>
                <a:cs typeface="Calibri"/>
              </a:rPr>
              <a:t>data </a:t>
            </a:r>
            <a:r>
              <a:rPr kumimoji="0" sz="1400" b="0" i="0" u="none" strike="noStrike" kern="1200" cap="none" spc="-5" normalizeH="0" baseline="0" noProof="0" dirty="0">
                <a:ln>
                  <a:noFill/>
                </a:ln>
                <a:solidFill>
                  <a:prstClr val="black"/>
                </a:solidFill>
                <a:effectLst/>
                <a:uLnTx/>
                <a:uFillTx/>
                <a:latin typeface="Calibri"/>
                <a:ea typeface="+mn-ea"/>
                <a:cs typeface="Calibri"/>
              </a:rPr>
              <a:t>in </a:t>
            </a:r>
            <a:r>
              <a:rPr kumimoji="0" sz="1400" b="0" i="0" u="none" strike="noStrike" kern="1200" cap="none" spc="-10" normalizeH="0" baseline="0" noProof="0" dirty="0">
                <a:ln>
                  <a:noFill/>
                </a:ln>
                <a:solidFill>
                  <a:prstClr val="black"/>
                </a:solidFill>
                <a:effectLst/>
                <a:uLnTx/>
                <a:uFillTx/>
                <a:latin typeface="Calibri"/>
                <a:ea typeface="+mn-ea"/>
                <a:cs typeface="Calibri"/>
              </a:rPr>
              <a:t>order to </a:t>
            </a:r>
            <a:r>
              <a:rPr kumimoji="0" sz="1400" b="0" i="0" u="none" strike="noStrike" kern="1200" cap="none" spc="-5" normalizeH="0" baseline="0" noProof="0" dirty="0">
                <a:ln>
                  <a:noFill/>
                </a:ln>
                <a:solidFill>
                  <a:prstClr val="black"/>
                </a:solidFill>
                <a:effectLst/>
                <a:uLnTx/>
                <a:uFillTx/>
                <a:latin typeface="Calibri"/>
                <a:ea typeface="+mn-ea"/>
                <a:cs typeface="Calibri"/>
              </a:rPr>
              <a:t>allow a </a:t>
            </a:r>
            <a:r>
              <a:rPr kumimoji="0" sz="1400" b="0" i="0" u="none" strike="noStrike" kern="1200" cap="none" spc="-10" normalizeH="0" baseline="0" noProof="0" dirty="0">
                <a:ln>
                  <a:noFill/>
                </a:ln>
                <a:solidFill>
                  <a:prstClr val="black"/>
                </a:solidFill>
                <a:effectLst/>
                <a:uLnTx/>
                <a:uFillTx/>
                <a:latin typeface="Calibri"/>
                <a:ea typeface="+mn-ea"/>
                <a:cs typeface="Calibri"/>
              </a:rPr>
              <a:t>detailed evaluation </a:t>
            </a:r>
            <a:r>
              <a:rPr kumimoji="0" sz="1400" b="0" i="0" u="none" strike="noStrike" kern="1200" cap="none" spc="-5" normalizeH="0" baseline="0" noProof="0" dirty="0">
                <a:ln>
                  <a:noFill/>
                </a:ln>
                <a:solidFill>
                  <a:prstClr val="black"/>
                </a:solidFill>
                <a:effectLst/>
                <a:uLnTx/>
                <a:uFillTx/>
                <a:latin typeface="Calibri"/>
                <a:ea typeface="+mn-ea"/>
                <a:cs typeface="Calibri"/>
              </a:rPr>
              <a:t>of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5" normalizeH="0" baseline="0" noProof="0" dirty="0" smtClean="0">
                <a:ln>
                  <a:noFill/>
                </a:ln>
                <a:solidFill>
                  <a:prstClr val="black"/>
                </a:solidFill>
                <a:effectLst/>
                <a:uLnTx/>
                <a:uFillTx/>
                <a:latin typeface="Calibri"/>
                <a:ea typeface="+mn-ea"/>
                <a:cs typeface="Calibri"/>
              </a:rPr>
              <a:t>feasibility</a:t>
            </a:r>
            <a:r>
              <a:rPr kumimoji="0" sz="1400" b="0" i="0" u="none" strike="noStrike" kern="1200" cap="none" spc="-15"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reasonableness, and acceptability of the</a:t>
            </a:r>
            <a:r>
              <a:rPr kumimoji="0" sz="1400" b="0" i="0" u="none" strike="noStrike" kern="1200" cap="none" spc="100"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proposal.</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5080" lvl="0" indent="-333375" algn="l" defTabSz="914400" rtl="0" eaLnBrk="1" fontAlgn="auto" latinLnBrk="0" hangingPunct="1">
              <a:spcBef>
                <a:spcPts val="409"/>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mandatory requirements </a:t>
            </a:r>
            <a:r>
              <a:rPr kumimoji="0" sz="1400" b="0" i="0" u="none" strike="noStrike" kern="1200" cap="none" spc="-5" normalizeH="0" baseline="0" noProof="0" dirty="0">
                <a:ln>
                  <a:noFill/>
                </a:ln>
                <a:solidFill>
                  <a:prstClr val="black"/>
                </a:solidFill>
                <a:effectLst/>
                <a:uLnTx/>
                <a:uFillTx/>
                <a:latin typeface="Calibri"/>
                <a:ea typeface="+mn-ea"/>
                <a:cs typeface="Calibri"/>
              </a:rPr>
              <a:t>of the </a:t>
            </a:r>
            <a:r>
              <a:rPr kumimoji="0" sz="1400" b="0" i="0" u="none" strike="noStrike" kern="1200" cap="none" spc="-10" normalizeH="0" baseline="0" noProof="0" dirty="0">
                <a:ln>
                  <a:noFill/>
                </a:ln>
                <a:solidFill>
                  <a:prstClr val="black"/>
                </a:solidFill>
                <a:effectLst/>
                <a:uLnTx/>
                <a:uFillTx/>
                <a:latin typeface="Calibri"/>
                <a:ea typeface="+mn-ea"/>
                <a:cs typeface="Calibri"/>
              </a:rPr>
              <a:t>Request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10" normalizeH="0" baseline="0" noProof="0" dirty="0">
                <a:ln>
                  <a:noFill/>
                </a:ln>
                <a:solidFill>
                  <a:prstClr val="black"/>
                </a:solidFill>
                <a:effectLst/>
                <a:uLnTx/>
                <a:uFillTx/>
                <a:latin typeface="Calibri"/>
                <a:ea typeface="+mn-ea"/>
                <a:cs typeface="Calibri"/>
              </a:rPr>
              <a:t>Proposal </a:t>
            </a:r>
            <a:r>
              <a:rPr kumimoji="0" sz="1400" b="0" i="0" u="none" strike="noStrike" kern="1200" cap="none" spc="-5" normalizeH="0" baseline="0" noProof="0" dirty="0">
                <a:ln>
                  <a:noFill/>
                </a:ln>
                <a:solidFill>
                  <a:prstClr val="black"/>
                </a:solidFill>
                <a:effectLst/>
                <a:uLnTx/>
                <a:uFillTx/>
                <a:latin typeface="Calibri"/>
                <a:ea typeface="+mn-ea"/>
                <a:cs typeface="Calibri"/>
              </a:rPr>
              <a:t>shall not be negotiable and shall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remain</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unchanged </a:t>
            </a:r>
            <a:r>
              <a:rPr kumimoji="0" sz="1400" b="0" i="0" u="none" strike="noStrike" kern="1200" cap="none" spc="-10" normalizeH="0" baseline="0" noProof="0" dirty="0">
                <a:ln>
                  <a:noFill/>
                </a:ln>
                <a:solidFill>
                  <a:prstClr val="black"/>
                </a:solidFill>
                <a:effectLst/>
                <a:uLnTx/>
                <a:uFillTx/>
                <a:latin typeface="Calibri"/>
                <a:ea typeface="+mn-ea"/>
                <a:cs typeface="Calibri"/>
              </a:rPr>
              <a:t>unless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OMES</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determines that </a:t>
            </a:r>
            <a:r>
              <a:rPr kumimoji="0" sz="1400" b="0" i="0" u="none" strike="noStrike" kern="1200" cap="none" spc="-5" normalizeH="0" baseline="0" noProof="0" dirty="0">
                <a:ln>
                  <a:noFill/>
                </a:ln>
                <a:solidFill>
                  <a:prstClr val="black"/>
                </a:solidFill>
                <a:effectLst/>
                <a:uLnTx/>
                <a:uFillTx/>
                <a:latin typeface="Calibri"/>
                <a:ea typeface="+mn-ea"/>
                <a:cs typeface="Calibri"/>
              </a:rPr>
              <a:t>a </a:t>
            </a:r>
            <a:r>
              <a:rPr kumimoji="0" sz="1400" b="0" i="0" u="none" strike="noStrike" kern="1200" cap="none" spc="-10" normalizeH="0" baseline="0" noProof="0" dirty="0">
                <a:ln>
                  <a:noFill/>
                </a:ln>
                <a:solidFill>
                  <a:prstClr val="black"/>
                </a:solidFill>
                <a:effectLst/>
                <a:uLnTx/>
                <a:uFillTx/>
                <a:latin typeface="Calibri"/>
                <a:ea typeface="+mn-ea"/>
                <a:cs typeface="Calibri"/>
              </a:rPr>
              <a:t>change </a:t>
            </a:r>
            <a:r>
              <a:rPr kumimoji="0" sz="1400" b="0" i="0" u="none" strike="noStrike" kern="1200" cap="none" spc="-5" normalizeH="0" baseline="0" noProof="0" dirty="0">
                <a:ln>
                  <a:noFill/>
                </a:ln>
                <a:solidFill>
                  <a:prstClr val="black"/>
                </a:solidFill>
                <a:effectLst/>
                <a:uLnTx/>
                <a:uFillTx/>
                <a:latin typeface="Calibri"/>
                <a:ea typeface="+mn-ea"/>
                <a:cs typeface="Calibri"/>
              </a:rPr>
              <a:t>in such </a:t>
            </a:r>
            <a:r>
              <a:rPr kumimoji="0" sz="1400" b="0" i="0" u="none" strike="noStrike" kern="1200" cap="none" spc="-10" normalizeH="0" baseline="0" noProof="0" dirty="0">
                <a:ln>
                  <a:noFill/>
                </a:ln>
                <a:solidFill>
                  <a:prstClr val="black"/>
                </a:solidFill>
                <a:effectLst/>
                <a:uLnTx/>
                <a:uFillTx/>
                <a:latin typeface="Calibri"/>
                <a:ea typeface="+mn-ea"/>
                <a:cs typeface="Calibri"/>
              </a:rPr>
              <a:t>requirements </a:t>
            </a:r>
            <a:r>
              <a:rPr kumimoji="0" sz="1400" b="0" i="0" u="none" strike="noStrike" kern="1200" cap="none" spc="-5" normalizeH="0" baseline="0" noProof="0" dirty="0">
                <a:ln>
                  <a:noFill/>
                </a:ln>
                <a:solidFill>
                  <a:prstClr val="black"/>
                </a:solidFill>
                <a:effectLst/>
                <a:uLnTx/>
                <a:uFillTx/>
                <a:latin typeface="Calibri"/>
                <a:ea typeface="+mn-ea"/>
                <a:cs typeface="Calibri"/>
              </a:rPr>
              <a:t>is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in</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best </a:t>
            </a:r>
            <a:r>
              <a:rPr kumimoji="0" sz="1400" b="0" i="0" u="none" strike="noStrike" kern="1200" cap="none" spc="-15" normalizeH="0" baseline="0" noProof="0" dirty="0">
                <a:ln>
                  <a:noFill/>
                </a:ln>
                <a:solidFill>
                  <a:prstClr val="black"/>
                </a:solidFill>
                <a:effectLst/>
                <a:uLnTx/>
                <a:uFillTx/>
                <a:latin typeface="Calibri"/>
                <a:ea typeface="+mn-ea"/>
                <a:cs typeface="Calibri"/>
              </a:rPr>
              <a:t>interest </a:t>
            </a:r>
            <a:r>
              <a:rPr kumimoji="0" sz="1400" b="0" i="0" u="none" strike="noStrike" kern="1200" cap="none" spc="-5" normalizeH="0" baseline="0" noProof="0" dirty="0">
                <a:ln>
                  <a:noFill/>
                </a:ln>
                <a:solidFill>
                  <a:prstClr val="black"/>
                </a:solidFill>
                <a:effectLst/>
                <a:uLnTx/>
                <a:uFillTx/>
                <a:latin typeface="Calibri"/>
                <a:ea typeface="+mn-ea"/>
                <a:cs typeface="Calibri"/>
              </a:rPr>
              <a:t>of the </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state</a:t>
            </a:r>
            <a:r>
              <a:rPr kumimoji="0" sz="1400" b="0" i="0" u="none" strike="noStrike" kern="1200" cap="none" spc="-1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Of</a:t>
            </a:r>
            <a:r>
              <a:rPr kumimoji="0" sz="1400" b="0" i="0" u="none" strike="noStrike" kern="1200" cap="none" spc="105"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Oklahoma.</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123825" lvl="0" indent="-333375" algn="l" defTabSz="914400" rtl="0" eaLnBrk="1" fontAlgn="auto" latinLnBrk="0" hangingPunct="1">
              <a:spcBef>
                <a:spcPts val="409"/>
              </a:spcBef>
              <a:spcAft>
                <a:spcPts val="0"/>
              </a:spcAft>
              <a:buClrTx/>
              <a:buSzTx/>
              <a:buFont typeface="Arial"/>
              <a:buChar char="•"/>
              <a:defRPr/>
            </a:pPr>
            <a:r>
              <a:rPr kumimoji="0" sz="1400" b="0" i="0" u="none" strike="noStrike" kern="1200" cap="none" spc="-10" normalizeH="0" baseline="0" noProof="0" dirty="0">
                <a:ln>
                  <a:noFill/>
                </a:ln>
                <a:solidFill>
                  <a:prstClr val="black"/>
                </a:solidFill>
                <a:effectLst/>
                <a:uLnTx/>
                <a:uFillTx/>
                <a:latin typeface="Calibri"/>
                <a:ea typeface="+mn-ea"/>
                <a:cs typeface="Calibri"/>
              </a:rPr>
              <a:t>BEST </a:t>
            </a:r>
            <a:r>
              <a:rPr kumimoji="0" sz="1400" b="0" i="0" u="none" strike="noStrike" kern="1200" cap="none" spc="-5" normalizeH="0" baseline="0" noProof="0" dirty="0">
                <a:ln>
                  <a:noFill/>
                </a:ln>
                <a:solidFill>
                  <a:prstClr val="black"/>
                </a:solidFill>
                <a:effectLst/>
                <a:uLnTx/>
                <a:uFillTx/>
                <a:latin typeface="Calibri"/>
                <a:ea typeface="+mn-ea"/>
                <a:cs typeface="Calibri"/>
              </a:rPr>
              <a:t>and FINAL – </a:t>
            </a:r>
            <a:r>
              <a:rPr kumimoji="0" sz="1400" b="0" i="0" u="none" strike="noStrike" kern="1200" cap="none" spc="-35" normalizeH="0" baseline="0" noProof="0" dirty="0">
                <a:ln>
                  <a:noFill/>
                </a:ln>
                <a:solidFill>
                  <a:prstClr val="black"/>
                </a:solidFill>
                <a:effectLst/>
                <a:uLnTx/>
                <a:uFillTx/>
                <a:latin typeface="Calibri"/>
                <a:ea typeface="+mn-ea"/>
                <a:cs typeface="Calibri"/>
              </a:rPr>
              <a:t>We </a:t>
            </a:r>
            <a:r>
              <a:rPr kumimoji="0" sz="1400" b="0" i="0" u="none" strike="noStrike" kern="1200" cap="none" spc="-15" normalizeH="0" baseline="0" noProof="0" dirty="0">
                <a:ln>
                  <a:noFill/>
                </a:ln>
                <a:solidFill>
                  <a:prstClr val="black"/>
                </a:solidFill>
                <a:effectLst/>
                <a:uLnTx/>
                <a:uFillTx/>
                <a:latin typeface="Calibri"/>
                <a:ea typeface="+mn-ea"/>
                <a:cs typeface="Calibri"/>
              </a:rPr>
              <a:t>may </a:t>
            </a:r>
            <a:r>
              <a:rPr kumimoji="0" sz="1400" b="0" i="0" u="none" strike="noStrike" kern="1200" cap="none" spc="-10" normalizeH="0" baseline="0" noProof="0" dirty="0">
                <a:ln>
                  <a:noFill/>
                </a:ln>
                <a:solidFill>
                  <a:prstClr val="black"/>
                </a:solidFill>
                <a:effectLst/>
                <a:uLnTx/>
                <a:uFillTx/>
                <a:latin typeface="Calibri"/>
                <a:ea typeface="+mn-ea"/>
                <a:cs typeface="Calibri"/>
              </a:rPr>
              <a:t>request best </a:t>
            </a:r>
            <a:r>
              <a:rPr kumimoji="0" sz="1400" b="0" i="0" u="none" strike="noStrike" kern="1200" cap="none" spc="-5" normalizeH="0" baseline="0" noProof="0" dirty="0">
                <a:ln>
                  <a:noFill/>
                </a:ln>
                <a:solidFill>
                  <a:prstClr val="black"/>
                </a:solidFill>
                <a:effectLst/>
                <a:uLnTx/>
                <a:uFillTx/>
                <a:latin typeface="Calibri"/>
                <a:ea typeface="+mn-ea"/>
                <a:cs typeface="Calibri"/>
              </a:rPr>
              <a:t>and final </a:t>
            </a:r>
            <a:r>
              <a:rPr kumimoji="0" sz="1400" b="0" i="0" u="none" strike="noStrike" kern="1200" cap="none" spc="-15" normalizeH="0" baseline="0" noProof="0" dirty="0">
                <a:ln>
                  <a:noFill/>
                </a:ln>
                <a:solidFill>
                  <a:prstClr val="black"/>
                </a:solidFill>
                <a:effectLst/>
                <a:uLnTx/>
                <a:uFillTx/>
                <a:latin typeface="Calibri"/>
                <a:ea typeface="+mn-ea"/>
                <a:cs typeface="Calibri"/>
              </a:rPr>
              <a:t>offers </a:t>
            </a:r>
            <a:r>
              <a:rPr kumimoji="0" sz="1400" b="0" i="0" u="none" strike="noStrike" kern="1200" cap="none" spc="-5" normalizeH="0" baseline="0" noProof="0" dirty="0">
                <a:ln>
                  <a:noFill/>
                </a:ln>
                <a:solidFill>
                  <a:prstClr val="black"/>
                </a:solidFill>
                <a:effectLst/>
                <a:uLnTx/>
                <a:uFillTx/>
                <a:latin typeface="Calibri"/>
                <a:ea typeface="+mn-ea"/>
                <a:cs typeface="Calibri"/>
              </a:rPr>
              <a:t>if deemed </a:t>
            </a:r>
            <a:r>
              <a:rPr kumimoji="0" sz="1400" b="0" i="0" u="none" strike="noStrike" kern="1200" cap="none" spc="-15" normalizeH="0" baseline="0" noProof="0" dirty="0">
                <a:ln>
                  <a:noFill/>
                </a:ln>
                <a:solidFill>
                  <a:prstClr val="black"/>
                </a:solidFill>
                <a:effectLst/>
                <a:uLnTx/>
                <a:uFillTx/>
                <a:latin typeface="Calibri"/>
                <a:ea typeface="+mn-ea"/>
                <a:cs typeface="Calibri"/>
              </a:rPr>
              <a:t>necessary, </a:t>
            </a:r>
            <a:r>
              <a:rPr kumimoji="0" sz="1400" b="0" i="0" u="none" strike="noStrike" kern="1200" cap="none" spc="-5" normalizeH="0" baseline="0" noProof="0" dirty="0">
                <a:ln>
                  <a:noFill/>
                </a:ln>
                <a:solidFill>
                  <a:prstClr val="black"/>
                </a:solidFill>
                <a:effectLst/>
                <a:uLnTx/>
                <a:uFillTx/>
                <a:latin typeface="Calibri"/>
                <a:ea typeface="+mn-ea"/>
                <a:cs typeface="Calibri"/>
              </a:rPr>
              <a:t>and will </a:t>
            </a:r>
            <a:r>
              <a:rPr kumimoji="0" sz="1400" b="0" i="0" u="none" strike="noStrike" kern="1200" cap="none" spc="-10" normalizeH="0" baseline="0" noProof="0" dirty="0">
                <a:ln>
                  <a:noFill/>
                </a:ln>
                <a:solidFill>
                  <a:prstClr val="black"/>
                </a:solidFill>
                <a:effectLst/>
                <a:uLnTx/>
                <a:uFillTx/>
                <a:latin typeface="Calibri"/>
                <a:ea typeface="+mn-ea"/>
                <a:cs typeface="Calibri"/>
              </a:rPr>
              <a:t>determine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scope </a:t>
            </a:r>
            <a:r>
              <a:rPr kumimoji="0" sz="1400" b="0" i="0" u="none" strike="noStrike" kern="1200" cap="none" spc="-5" normalizeH="0" baseline="0" noProof="0" dirty="0">
                <a:ln>
                  <a:noFill/>
                </a:ln>
                <a:solidFill>
                  <a:prstClr val="black"/>
                </a:solidFill>
                <a:effectLst/>
                <a:uLnTx/>
                <a:uFillTx/>
                <a:latin typeface="Calibri"/>
                <a:ea typeface="+mn-ea"/>
                <a:cs typeface="Calibri"/>
              </a:rPr>
              <a:t>and subject of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10" normalizeH="0" baseline="0" noProof="0" dirty="0">
                <a:ln>
                  <a:noFill/>
                </a:ln>
                <a:solidFill>
                  <a:prstClr val="black"/>
                </a:solidFill>
                <a:effectLst/>
                <a:uLnTx/>
                <a:uFillTx/>
                <a:latin typeface="Calibri"/>
                <a:ea typeface="+mn-ea"/>
                <a:cs typeface="Calibri"/>
              </a:rPr>
              <a:t>best </a:t>
            </a:r>
            <a:r>
              <a:rPr kumimoji="0" sz="1400" b="0" i="0" u="none" strike="noStrike" kern="1200" cap="none" spc="-5" normalizeH="0" baseline="0" noProof="0" dirty="0">
                <a:ln>
                  <a:noFill/>
                </a:ln>
                <a:solidFill>
                  <a:prstClr val="black"/>
                </a:solidFill>
                <a:effectLst/>
                <a:uLnTx/>
                <a:uFillTx/>
                <a:latin typeface="Calibri"/>
                <a:ea typeface="+mn-ea"/>
                <a:cs typeface="Calibri"/>
              </a:rPr>
              <a:t>and final </a:t>
            </a:r>
            <a:r>
              <a:rPr kumimoji="0" sz="1400" b="0" i="0" u="none" strike="noStrike" kern="1200" cap="none" spc="-10" normalizeH="0" baseline="0" noProof="0" dirty="0">
                <a:ln>
                  <a:noFill/>
                </a:ln>
                <a:solidFill>
                  <a:prstClr val="black"/>
                </a:solidFill>
                <a:effectLst/>
                <a:uLnTx/>
                <a:uFillTx/>
                <a:latin typeface="Calibri"/>
                <a:ea typeface="+mn-ea"/>
                <a:cs typeface="Calibri"/>
              </a:rPr>
              <a:t>request. </a:t>
            </a:r>
            <a:r>
              <a:rPr kumimoji="0" sz="1400" b="0" i="0" u="none" strike="noStrike" kern="1200" cap="none" spc="-25" normalizeH="0" baseline="0" noProof="0" dirty="0">
                <a:ln>
                  <a:noFill/>
                </a:ln>
                <a:solidFill>
                  <a:prstClr val="black"/>
                </a:solidFill>
                <a:effectLst/>
                <a:uLnTx/>
                <a:uFillTx/>
                <a:latin typeface="Calibri"/>
                <a:ea typeface="+mn-ea"/>
                <a:cs typeface="Calibri"/>
              </a:rPr>
              <a:t>However, </a:t>
            </a:r>
            <a:r>
              <a:rPr kumimoji="0" sz="1400" b="0" i="0" u="none" strike="noStrike" kern="1200" cap="none" spc="-10" normalizeH="0" baseline="0" noProof="0" dirty="0">
                <a:ln>
                  <a:noFill/>
                </a:ln>
                <a:solidFill>
                  <a:prstClr val="black"/>
                </a:solidFill>
                <a:effectLst/>
                <a:uLnTx/>
                <a:uFillTx/>
                <a:latin typeface="Calibri"/>
                <a:ea typeface="+mn-ea"/>
                <a:cs typeface="Calibri"/>
              </a:rPr>
              <a:t>you </a:t>
            </a:r>
            <a:r>
              <a:rPr kumimoji="0" sz="1400" b="0" i="0" u="none" strike="noStrike" kern="1200" cap="none" spc="-5" normalizeH="0" baseline="0" noProof="0" dirty="0">
                <a:ln>
                  <a:noFill/>
                </a:ln>
                <a:solidFill>
                  <a:prstClr val="black"/>
                </a:solidFill>
                <a:effectLst/>
                <a:uLnTx/>
                <a:uFillTx/>
                <a:latin typeface="Calibri"/>
                <a:ea typeface="+mn-ea"/>
                <a:cs typeface="Calibri"/>
              </a:rPr>
              <a:t>should not </a:t>
            </a:r>
            <a:r>
              <a:rPr kumimoji="0" sz="1400" b="0" i="0" u="none" strike="noStrike" kern="1200" cap="none" spc="-10" normalizeH="0" baseline="0" noProof="0" dirty="0">
                <a:ln>
                  <a:noFill/>
                </a:ln>
                <a:solidFill>
                  <a:prstClr val="black"/>
                </a:solidFill>
                <a:effectLst/>
                <a:uLnTx/>
                <a:uFillTx/>
                <a:latin typeface="Calibri"/>
                <a:ea typeface="+mn-ea"/>
                <a:cs typeface="Calibri"/>
              </a:rPr>
              <a:t>expect that we </a:t>
            </a:r>
            <a:r>
              <a:rPr kumimoji="0" sz="1400" b="0" i="0" u="none" strike="noStrike" kern="1200" cap="none" spc="-5" normalizeH="0" baseline="0" noProof="0" dirty="0">
                <a:ln>
                  <a:noFill/>
                </a:ln>
                <a:solidFill>
                  <a:prstClr val="black"/>
                </a:solidFill>
                <a:effectLst/>
                <a:uLnTx/>
                <a:uFillTx/>
                <a:latin typeface="Calibri"/>
                <a:ea typeface="+mn-ea"/>
                <a:cs typeface="Calibri"/>
              </a:rPr>
              <a:t>will ask </a:t>
            </a:r>
            <a:r>
              <a:rPr kumimoji="0" sz="1400" b="0" i="0" u="none" strike="noStrike" kern="1200" cap="none" spc="-15" normalizeH="0" baseline="0" noProof="0" dirty="0" smtClean="0">
                <a:ln>
                  <a:noFill/>
                </a:ln>
                <a:solidFill>
                  <a:prstClr val="black"/>
                </a:solidFill>
                <a:effectLst/>
                <a:uLnTx/>
                <a:uFillTx/>
                <a:latin typeface="Calibri"/>
                <a:ea typeface="+mn-ea"/>
                <a:cs typeface="Calibri"/>
              </a:rPr>
              <a:t>for</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best </a:t>
            </a:r>
            <a:r>
              <a:rPr kumimoji="0" sz="1400" b="0" i="0" u="none" strike="noStrike" kern="1200" cap="none" spc="-5" normalizeH="0" baseline="0" noProof="0" dirty="0">
                <a:ln>
                  <a:noFill/>
                </a:ln>
                <a:solidFill>
                  <a:prstClr val="black"/>
                </a:solidFill>
                <a:effectLst/>
                <a:uLnTx/>
                <a:uFillTx/>
                <a:latin typeface="Calibri"/>
                <a:ea typeface="+mn-ea"/>
                <a:cs typeface="Calibri"/>
              </a:rPr>
              <a:t>and finals </a:t>
            </a:r>
            <a:r>
              <a:rPr kumimoji="0" sz="1400" b="0" i="0" u="none" strike="noStrike" kern="1200" cap="none" spc="-10" normalizeH="0" baseline="0" noProof="0" dirty="0">
                <a:ln>
                  <a:noFill/>
                </a:ln>
                <a:solidFill>
                  <a:prstClr val="black"/>
                </a:solidFill>
                <a:effectLst/>
                <a:uLnTx/>
                <a:uFillTx/>
                <a:latin typeface="Calibri"/>
                <a:ea typeface="+mn-ea"/>
                <a:cs typeface="Calibri"/>
              </a:rPr>
              <a:t>to give you </a:t>
            </a:r>
            <a:r>
              <a:rPr kumimoji="0" sz="1400" b="0" i="0" u="none" strike="noStrike" kern="1200" cap="none" spc="-5" normalizeH="0" baseline="0" noProof="0" dirty="0">
                <a:ln>
                  <a:noFill/>
                </a:ln>
                <a:solidFill>
                  <a:prstClr val="black"/>
                </a:solidFill>
                <a:effectLst/>
                <a:uLnTx/>
                <a:uFillTx/>
                <a:latin typeface="Calibri"/>
                <a:ea typeface="+mn-ea"/>
                <a:cs typeface="Calibri"/>
              </a:rPr>
              <a:t>an opportunity </a:t>
            </a:r>
            <a:r>
              <a:rPr kumimoji="0" sz="1400" b="0" i="0" u="none" strike="noStrike" kern="1200" cap="none" spc="-10" normalizeH="0" baseline="0" noProof="0" dirty="0">
                <a:ln>
                  <a:noFill/>
                </a:ln>
                <a:solidFill>
                  <a:prstClr val="black"/>
                </a:solidFill>
                <a:effectLst/>
                <a:uLnTx/>
                <a:uFillTx/>
                <a:latin typeface="Calibri"/>
                <a:ea typeface="+mn-ea"/>
                <a:cs typeface="Calibri"/>
              </a:rPr>
              <a:t>to strengthen your proposal. </a:t>
            </a:r>
            <a:r>
              <a:rPr kumimoji="0" sz="1400" b="0" i="0" u="none" strike="noStrike" kern="1200" cap="none" spc="-15" normalizeH="0" baseline="0" noProof="0" dirty="0">
                <a:ln>
                  <a:noFill/>
                </a:ln>
                <a:solidFill>
                  <a:prstClr val="black"/>
                </a:solidFill>
                <a:effectLst/>
                <a:uLnTx/>
                <a:uFillTx/>
                <a:latin typeface="Calibri"/>
                <a:ea typeface="+mn-ea"/>
                <a:cs typeface="Calibri"/>
              </a:rPr>
              <a:t>Therefore, </a:t>
            </a:r>
            <a:r>
              <a:rPr kumimoji="0" sz="1400" b="0" i="0" u="none" strike="noStrike" kern="1200" cap="none" spc="-10" normalizeH="0" baseline="0" noProof="0" dirty="0">
                <a:ln>
                  <a:noFill/>
                </a:ln>
                <a:solidFill>
                  <a:prstClr val="black"/>
                </a:solidFill>
                <a:effectLst/>
                <a:uLnTx/>
                <a:uFillTx/>
                <a:latin typeface="Calibri"/>
                <a:ea typeface="+mn-ea"/>
                <a:cs typeface="Calibri"/>
              </a:rPr>
              <a:t>you must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submit</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your </a:t>
            </a:r>
            <a:r>
              <a:rPr kumimoji="0" sz="1400" b="0" i="0" u="none" strike="noStrike" kern="1200" cap="none" spc="-10" normalizeH="0" baseline="0" noProof="0" dirty="0">
                <a:ln>
                  <a:noFill/>
                </a:ln>
                <a:solidFill>
                  <a:prstClr val="black"/>
                </a:solidFill>
                <a:effectLst/>
                <a:uLnTx/>
                <a:uFillTx/>
                <a:latin typeface="Calibri"/>
                <a:ea typeface="+mn-ea"/>
                <a:cs typeface="Calibri"/>
              </a:rPr>
              <a:t>best </a:t>
            </a:r>
            <a:r>
              <a:rPr kumimoji="0" sz="1400" b="0" i="0" u="none" strike="noStrike" kern="1200" cap="none" spc="-15" normalizeH="0" baseline="0" noProof="0" dirty="0">
                <a:ln>
                  <a:noFill/>
                </a:ln>
                <a:solidFill>
                  <a:prstClr val="black"/>
                </a:solidFill>
                <a:effectLst/>
                <a:uLnTx/>
                <a:uFillTx/>
                <a:latin typeface="Calibri"/>
                <a:ea typeface="+mn-ea"/>
                <a:cs typeface="Calibri"/>
              </a:rPr>
              <a:t>offer </a:t>
            </a:r>
            <a:r>
              <a:rPr kumimoji="0" sz="1400" b="0" i="0" u="none" strike="noStrike" kern="1200" cap="none" spc="-5" normalizeH="0" baseline="0" noProof="0" dirty="0">
                <a:ln>
                  <a:noFill/>
                </a:ln>
                <a:solidFill>
                  <a:prstClr val="black"/>
                </a:solidFill>
                <a:effectLst/>
                <a:uLnTx/>
                <a:uFillTx/>
                <a:latin typeface="Calibri"/>
                <a:ea typeface="+mn-ea"/>
                <a:cs typeface="Calibri"/>
              </a:rPr>
              <a:t>based on the </a:t>
            </a:r>
            <a:r>
              <a:rPr kumimoji="0" sz="1400" b="0" i="0" u="none" strike="noStrike" kern="1200" cap="none" spc="-10" normalizeH="0" baseline="0" noProof="0" dirty="0">
                <a:ln>
                  <a:noFill/>
                </a:ln>
                <a:solidFill>
                  <a:prstClr val="black"/>
                </a:solidFill>
                <a:effectLst/>
                <a:uLnTx/>
                <a:uFillTx/>
                <a:latin typeface="Calibri"/>
                <a:ea typeface="+mn-ea"/>
                <a:cs typeface="Calibri"/>
              </a:rPr>
              <a:t>terms </a:t>
            </a:r>
            <a:r>
              <a:rPr kumimoji="0" sz="1400" b="0" i="0" u="none" strike="noStrike" kern="1200" cap="none" spc="-5" normalizeH="0" baseline="0" noProof="0" dirty="0">
                <a:ln>
                  <a:noFill/>
                </a:ln>
                <a:solidFill>
                  <a:prstClr val="black"/>
                </a:solidFill>
                <a:effectLst/>
                <a:uLnTx/>
                <a:uFillTx/>
                <a:latin typeface="Calibri"/>
                <a:ea typeface="+mn-ea"/>
                <a:cs typeface="Calibri"/>
              </a:rPr>
              <a:t>and condition </a:t>
            </a:r>
            <a:r>
              <a:rPr kumimoji="0" sz="1400" b="0" i="0" u="none" strike="noStrike" kern="1200" cap="none" spc="-10" normalizeH="0" baseline="0" noProof="0" dirty="0">
                <a:ln>
                  <a:noFill/>
                </a:ln>
                <a:solidFill>
                  <a:prstClr val="black"/>
                </a:solidFill>
                <a:effectLst/>
                <a:uLnTx/>
                <a:uFillTx/>
                <a:latin typeface="Calibri"/>
                <a:ea typeface="+mn-ea"/>
                <a:cs typeface="Calibri"/>
              </a:rPr>
              <a:t>set forth </a:t>
            </a:r>
            <a:r>
              <a:rPr kumimoji="0" sz="1400" b="0" i="0" u="none" strike="noStrike" kern="1200" cap="none" spc="-5" normalizeH="0" baseline="0" noProof="0" dirty="0">
                <a:ln>
                  <a:noFill/>
                </a:ln>
                <a:solidFill>
                  <a:prstClr val="black"/>
                </a:solidFill>
                <a:effectLst/>
                <a:uLnTx/>
                <a:uFillTx/>
                <a:latin typeface="Calibri"/>
                <a:ea typeface="+mn-ea"/>
                <a:cs typeface="Calibri"/>
              </a:rPr>
              <a:t>in this</a:t>
            </a:r>
            <a:r>
              <a:rPr kumimoji="0" sz="1400" b="0" i="0" u="none" strike="noStrike" kern="1200" cap="none" spc="19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solicitation.</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133350" lvl="0" indent="-333375" algn="l" defTabSz="914400" rtl="0" eaLnBrk="1" fontAlgn="auto" latinLnBrk="0" hangingPunct="1">
              <a:spcBef>
                <a:spcPts val="400"/>
              </a:spcBef>
              <a:spcAft>
                <a:spcPts val="0"/>
              </a:spcAft>
              <a:buClrTx/>
              <a:buSzTx/>
              <a:buFont typeface="Arial"/>
              <a:buChar char="•"/>
              <a:defRPr/>
            </a:pPr>
            <a:r>
              <a:rPr kumimoji="0" sz="1400" b="1" i="0" u="sng" strike="noStrike" kern="1200" cap="none" spc="-5" normalizeH="0" baseline="0" noProof="0" dirty="0">
                <a:ln>
                  <a:noFill/>
                </a:ln>
                <a:solidFill>
                  <a:prstClr val="black"/>
                </a:solidFill>
                <a:effectLst/>
                <a:uLnTx/>
                <a:uFill>
                  <a:solidFill>
                    <a:srgbClr val="000000"/>
                  </a:solidFill>
                </a:uFill>
                <a:latin typeface="Calibri"/>
                <a:ea typeface="+mn-ea"/>
                <a:cs typeface="Calibri"/>
              </a:rPr>
              <a:t>Selection</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 </a:t>
            </a:r>
            <a:r>
              <a:rPr kumimoji="0" sz="1400" strike="noStrike" kern="1200" cap="none" spc="-10" normalizeH="0" baseline="0" noProof="0" dirty="0">
                <a:ln>
                  <a:noFill/>
                </a:ln>
                <a:solidFill>
                  <a:prstClr val="black"/>
                </a:solidFill>
                <a:effectLst/>
                <a:uLnTx/>
                <a:uFill>
                  <a:solidFill>
                    <a:srgbClr val="000000"/>
                  </a:solidFill>
                </a:uFill>
                <a:latin typeface="Calibri"/>
                <a:ea typeface="+mn-ea"/>
                <a:cs typeface="Calibri"/>
              </a:rPr>
              <a:t>Criteria</a:t>
            </a:r>
            <a:r>
              <a:rPr kumimoji="0" sz="1400" strike="noStrike" kern="1200" cap="none" spc="-10" normalizeH="0" baseline="0" noProof="0" dirty="0">
                <a:ln>
                  <a:noFill/>
                </a:ln>
                <a:solidFill>
                  <a:prstClr val="black"/>
                </a:solidFill>
                <a:effectLst/>
                <a:uLnTx/>
                <a:uFillTx/>
                <a:latin typeface="Calibri"/>
                <a:ea typeface="+mn-ea"/>
                <a:cs typeface="Calibri"/>
              </a:rPr>
              <a:t> </a:t>
            </a:r>
            <a:r>
              <a:rPr kumimoji="0" lang="en-US" sz="1400" strike="noStrike" kern="1200" cap="none" spc="-10" normalizeH="0" baseline="0" noProof="0" dirty="0" smtClean="0">
                <a:ln>
                  <a:noFill/>
                </a:ln>
                <a:solidFill>
                  <a:prstClr val="black"/>
                </a:solidFill>
                <a:effectLst/>
                <a:uLnTx/>
                <a:uFillTx/>
                <a:latin typeface="Calibri"/>
                <a:ea typeface="+mn-ea"/>
                <a:cs typeface="Calibri"/>
              </a:rPr>
              <a:t>– </a:t>
            </a:r>
            <a:r>
              <a:rPr kumimoji="0" sz="14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The </a:t>
            </a:r>
            <a:r>
              <a:rPr kumimoji="0" sz="1400" strike="noStrike" kern="1200" cap="none" spc="-10" normalizeH="0" baseline="0" noProof="0" dirty="0">
                <a:ln>
                  <a:noFill/>
                </a:ln>
                <a:solidFill>
                  <a:prstClr val="black"/>
                </a:solidFill>
                <a:effectLst/>
                <a:uLnTx/>
                <a:uFill>
                  <a:solidFill>
                    <a:srgbClr val="000000"/>
                  </a:solidFill>
                </a:uFill>
                <a:latin typeface="Calibri"/>
                <a:ea typeface="+mn-ea"/>
                <a:cs typeface="Calibri"/>
              </a:rPr>
              <a:t>Evaluation Criteria </a:t>
            </a:r>
            <a:r>
              <a:rPr kumimoji="0" sz="1400" strike="noStrike" kern="1200" cap="none" spc="-5" normalizeH="0" baseline="0" noProof="0" dirty="0">
                <a:ln>
                  <a:noFill/>
                </a:ln>
                <a:solidFill>
                  <a:prstClr val="black"/>
                </a:solidFill>
                <a:effectLst/>
                <a:uLnTx/>
                <a:uFill>
                  <a:solidFill>
                    <a:srgbClr val="000000"/>
                  </a:solidFill>
                </a:uFill>
                <a:latin typeface="Calibri"/>
                <a:ea typeface="+mn-ea"/>
                <a:cs typeface="Calibri"/>
              </a:rPr>
              <a:t>should be </a:t>
            </a:r>
            <a:r>
              <a:rPr kumimoji="0" sz="1400" strike="noStrike" kern="1200" cap="none" spc="-10" normalizeH="0" baseline="0" noProof="0" dirty="0">
                <a:ln>
                  <a:noFill/>
                </a:ln>
                <a:solidFill>
                  <a:prstClr val="black"/>
                </a:solidFill>
                <a:effectLst/>
                <a:uLnTx/>
                <a:uFill>
                  <a:solidFill>
                    <a:srgbClr val="000000"/>
                  </a:solidFill>
                </a:uFill>
                <a:latin typeface="Calibri"/>
                <a:ea typeface="+mn-ea"/>
                <a:cs typeface="Calibri"/>
              </a:rPr>
              <a:t>listed </a:t>
            </a:r>
            <a:r>
              <a:rPr kumimoji="0" sz="1400" strike="noStrike" kern="1200" cap="none" spc="-5" normalizeH="0" baseline="0" noProof="0" dirty="0">
                <a:ln>
                  <a:noFill/>
                </a:ln>
                <a:solidFill>
                  <a:prstClr val="black"/>
                </a:solidFill>
                <a:effectLst/>
                <a:uLnTx/>
                <a:uFill>
                  <a:solidFill>
                    <a:srgbClr val="000000"/>
                  </a:solidFill>
                </a:uFill>
                <a:latin typeface="Calibri"/>
                <a:ea typeface="+mn-ea"/>
                <a:cs typeface="Calibri"/>
              </a:rPr>
              <a:t>in order of </a:t>
            </a:r>
            <a:r>
              <a:rPr kumimoji="0" sz="1400" strike="noStrike" kern="1200" cap="none" spc="-10" normalizeH="0" baseline="0" noProof="0" dirty="0">
                <a:ln>
                  <a:noFill/>
                </a:ln>
                <a:solidFill>
                  <a:prstClr val="black"/>
                </a:solidFill>
                <a:effectLst/>
                <a:uLnTx/>
                <a:uFill>
                  <a:solidFill>
                    <a:srgbClr val="000000"/>
                  </a:solidFill>
                </a:uFill>
                <a:latin typeface="Calibri"/>
                <a:ea typeface="+mn-ea"/>
                <a:cs typeface="Calibri"/>
              </a:rPr>
              <a:t>importance. </a:t>
            </a:r>
            <a:r>
              <a:rPr kumimoji="0" sz="1400" strike="noStrike" kern="1200" cap="none" spc="-5" normalizeH="0" baseline="0" noProof="0" dirty="0">
                <a:ln>
                  <a:noFill/>
                </a:ln>
                <a:solidFill>
                  <a:prstClr val="black"/>
                </a:solidFill>
                <a:effectLst/>
                <a:uLnTx/>
                <a:uFill>
                  <a:solidFill>
                    <a:srgbClr val="000000"/>
                  </a:solidFill>
                </a:uFill>
                <a:latin typeface="Calibri"/>
                <a:ea typeface="+mn-ea"/>
                <a:cs typeface="Calibri"/>
              </a:rPr>
              <a:t>If it is not </a:t>
            </a:r>
            <a:r>
              <a:rPr kumimoji="0" sz="1400" strike="noStrike" kern="1200" cap="none" spc="-10" normalizeH="0" baseline="0" noProof="0" dirty="0">
                <a:ln>
                  <a:noFill/>
                </a:ln>
                <a:solidFill>
                  <a:prstClr val="black"/>
                </a:solidFill>
                <a:effectLst/>
                <a:uLnTx/>
                <a:uFill>
                  <a:solidFill>
                    <a:srgbClr val="000000"/>
                  </a:solidFill>
                </a:uFill>
                <a:latin typeface="Calibri"/>
                <a:ea typeface="+mn-ea"/>
                <a:cs typeface="Calibri"/>
              </a:rPr>
              <a:t>listed, </a:t>
            </a:r>
            <a:r>
              <a:rPr kumimoji="0" sz="14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it</a:t>
            </a:r>
            <a:r>
              <a:rPr kumimoji="0" lang="en-US" sz="14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 </a:t>
            </a:r>
            <a:r>
              <a:rPr kumimoji="0" sz="14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cannot </a:t>
            </a:r>
            <a:r>
              <a:rPr kumimoji="0" sz="1400" strike="noStrike" kern="1200" cap="none" spc="-5" normalizeH="0" baseline="0" noProof="0" dirty="0">
                <a:ln>
                  <a:noFill/>
                </a:ln>
                <a:solidFill>
                  <a:prstClr val="black"/>
                </a:solidFill>
                <a:effectLst/>
                <a:uLnTx/>
                <a:uFill>
                  <a:solidFill>
                    <a:srgbClr val="000000"/>
                  </a:solidFill>
                </a:uFill>
                <a:latin typeface="Calibri"/>
                <a:ea typeface="+mn-ea"/>
                <a:cs typeface="Calibri"/>
              </a:rPr>
              <a:t>be</a:t>
            </a:r>
            <a:r>
              <a:rPr kumimoji="0" sz="1400" strike="noStrike" kern="1200" cap="none" spc="-10" normalizeH="0" baseline="0" noProof="0" dirty="0">
                <a:ln>
                  <a:noFill/>
                </a:ln>
                <a:solidFill>
                  <a:prstClr val="black"/>
                </a:solidFill>
                <a:effectLst/>
                <a:uLnTx/>
                <a:uFill>
                  <a:solidFill>
                    <a:srgbClr val="000000"/>
                  </a:solidFill>
                </a:uFill>
                <a:latin typeface="Calibri"/>
                <a:ea typeface="+mn-ea"/>
                <a:cs typeface="Calibri"/>
              </a:rPr>
              <a:t> </a:t>
            </a:r>
            <a:r>
              <a:rPr kumimoji="0" sz="14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used.</a:t>
            </a:r>
            <a:endParaRPr kumimoji="0" sz="1400"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35940" y="276589"/>
            <a:ext cx="860806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Terms and Conditions Examples Only</a:t>
            </a:r>
            <a:endParaRPr sz="3200" dirty="0">
              <a:latin typeface="+mn-lt"/>
              <a:cs typeface="Calibri Light"/>
            </a:endParaRPr>
          </a:p>
        </p:txBody>
      </p:sp>
      <p:sp>
        <p:nvSpPr>
          <p:cNvPr id="7" name="Slide Number Placeholder 6"/>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52</a:t>
            </a:fld>
            <a:endParaRPr lang="en-US" spc="-5" dirty="0">
              <a:solidFill>
                <a:srgbClr val="000000"/>
              </a:solidFill>
            </a:endParaRPr>
          </a:p>
        </p:txBody>
      </p:sp>
    </p:spTree>
    <p:extLst>
      <p:ext uri="{BB962C8B-B14F-4D97-AF65-F5344CB8AC3E}">
        <p14:creationId xmlns:p14="http://schemas.microsoft.com/office/powerpoint/2010/main" val="1269097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860611" y="1218329"/>
            <a:ext cx="7046260" cy="4501873"/>
          </a:xfrm>
          <a:prstGeom prst="rect">
            <a:avLst/>
          </a:prstGeom>
        </p:spPr>
        <p:txBody>
          <a:bodyPr vert="horz" wrap="square" lIns="0" tIns="94615" rIns="0" bIns="0" rtlCol="0">
            <a:spAutoFit/>
          </a:bodyPr>
          <a:lstStyle/>
          <a:p>
            <a:pPr marR="0" lvl="0" algn="l" defTabSz="914400" rtl="0" eaLnBrk="1" fontAlgn="auto" latinLnBrk="0" hangingPunct="1">
              <a:lnSpc>
                <a:spcPct val="100000"/>
              </a:lnSpc>
              <a:spcBef>
                <a:spcPts val="600"/>
              </a:spcBef>
              <a:spcAft>
                <a:spcPts val="0"/>
              </a:spcAft>
              <a:buClrTx/>
              <a:buSzTx/>
              <a:defRPr/>
            </a:pPr>
            <a:r>
              <a:rPr kumimoji="0" sz="1400" b="1" i="0" u="none" strike="noStrike" kern="1200" cap="none" spc="-5" normalizeH="0" baseline="0" noProof="0" dirty="0" smtClean="0">
                <a:ln>
                  <a:noFill/>
                </a:ln>
                <a:solidFill>
                  <a:prstClr val="black"/>
                </a:solidFill>
                <a:effectLst/>
                <a:uLnTx/>
                <a:uFillTx/>
                <a:latin typeface="Calibri"/>
                <a:ea typeface="+mn-ea"/>
                <a:cs typeface="Calibri"/>
              </a:rPr>
              <a:t>ADD </a:t>
            </a:r>
            <a:r>
              <a:rPr kumimoji="0" sz="1400" b="1" i="0" u="none" strike="noStrike" kern="1200" cap="none" spc="0" normalizeH="0" baseline="0" noProof="0" dirty="0">
                <a:ln>
                  <a:noFill/>
                </a:ln>
                <a:solidFill>
                  <a:prstClr val="black"/>
                </a:solidFill>
                <a:effectLst/>
                <a:uLnTx/>
                <a:uFillTx/>
                <a:latin typeface="Calibri"/>
                <a:ea typeface="+mn-ea"/>
                <a:cs typeface="Calibri"/>
              </a:rPr>
              <a:t>OR DELETE </a:t>
            </a:r>
            <a:r>
              <a:rPr kumimoji="0" sz="1400" b="1" i="0" u="none" strike="noStrike" kern="1200" cap="none" spc="-5" normalizeH="0" baseline="0" noProof="0" dirty="0" smtClean="0">
                <a:ln>
                  <a:noFill/>
                </a:ln>
                <a:solidFill>
                  <a:prstClr val="black"/>
                </a:solidFill>
                <a:effectLst/>
                <a:uLnTx/>
                <a:uFillTx/>
                <a:latin typeface="Calibri"/>
                <a:ea typeface="+mn-ea"/>
                <a:cs typeface="Calibri"/>
              </a:rPr>
              <a:t>PHASES </a:t>
            </a:r>
            <a:r>
              <a:rPr kumimoji="0" sz="1400" b="1" i="0" u="none" strike="noStrike" kern="1200" cap="none" spc="0" normalizeH="0" baseline="0" noProof="0" dirty="0">
                <a:ln>
                  <a:noFill/>
                </a:ln>
                <a:solidFill>
                  <a:prstClr val="black"/>
                </a:solidFill>
                <a:effectLst/>
                <a:uLnTx/>
                <a:uFillTx/>
                <a:latin typeface="Calibri"/>
                <a:ea typeface="+mn-ea"/>
                <a:cs typeface="Calibri"/>
              </a:rPr>
              <a:t>AS </a:t>
            </a:r>
            <a:r>
              <a:rPr kumimoji="0" sz="1400" b="1" i="0" u="none" strike="noStrike" kern="1200" cap="none" spc="-20" normalizeH="0" baseline="0" noProof="0" dirty="0">
                <a:ln>
                  <a:noFill/>
                </a:ln>
                <a:solidFill>
                  <a:prstClr val="black"/>
                </a:solidFill>
                <a:effectLst/>
                <a:uLnTx/>
                <a:uFillTx/>
                <a:latin typeface="Calibri"/>
                <a:ea typeface="+mn-ea"/>
                <a:cs typeface="Calibri"/>
              </a:rPr>
              <a:t>SOLICITATION </a:t>
            </a:r>
            <a:r>
              <a:rPr kumimoji="0" sz="1400" b="1" i="0" u="none" strike="noStrike" kern="1200" cap="none" spc="-5" normalizeH="0" baseline="0" noProof="0" dirty="0" smtClean="0">
                <a:ln>
                  <a:noFill/>
                </a:ln>
                <a:solidFill>
                  <a:prstClr val="black"/>
                </a:solidFill>
                <a:effectLst/>
                <a:uLnTx/>
                <a:uFillTx/>
                <a:latin typeface="Calibri"/>
                <a:ea typeface="+mn-ea"/>
                <a:cs typeface="Calibri"/>
              </a:rPr>
              <a:t>REQUIRES</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R="0" lvl="0" algn="l" defTabSz="914400" rtl="0" eaLnBrk="1" fontAlgn="auto" latinLnBrk="0" hangingPunct="1">
              <a:lnSpc>
                <a:spcPct val="100000"/>
              </a:lnSpc>
              <a:spcBef>
                <a:spcPts val="600"/>
              </a:spcBef>
              <a:spcAft>
                <a:spcPts val="0"/>
              </a:spcAft>
              <a:buClrTx/>
              <a:buSzTx/>
              <a:defRPr/>
            </a:pPr>
            <a:r>
              <a:rPr kumimoji="0" sz="1400" b="0" i="0" u="none" strike="noStrike" kern="1200" cap="none" spc="-5" normalizeH="0" baseline="0" noProof="0" dirty="0" smtClean="0">
                <a:ln>
                  <a:noFill/>
                </a:ln>
                <a:solidFill>
                  <a:prstClr val="black"/>
                </a:solidFill>
                <a:effectLst/>
                <a:uLnTx/>
                <a:uFillTx/>
                <a:latin typeface="Calibri"/>
                <a:ea typeface="+mn-ea"/>
                <a:cs typeface="Calibri"/>
              </a:rPr>
              <a:t>Phase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I</a:t>
            </a:r>
            <a:r>
              <a:rPr kumimoji="0" sz="1400" b="0" i="0" u="none" strike="noStrike" kern="1200" cap="none" spc="0" normalizeH="0" baseline="0" noProof="0" dirty="0" smtClean="0">
                <a:ln>
                  <a:noFill/>
                </a:ln>
                <a:solidFill>
                  <a:prstClr val="black"/>
                </a:solidFill>
                <a:effectLst/>
                <a:uLnTx/>
                <a:uFillTx/>
                <a:latin typeface="Calibri"/>
                <a:ea typeface="+mn-ea"/>
                <a:cs typeface="Calibri"/>
              </a:rPr>
              <a:t> </a:t>
            </a:r>
            <a:r>
              <a:rPr kumimoji="0" sz="1400" b="0" i="0" u="none" strike="noStrike" kern="1200" cap="none" spc="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Determination of Solicitation</a:t>
            </a:r>
            <a:r>
              <a:rPr kumimoji="0" sz="1400" b="0" i="0" u="none" strike="noStrike" kern="1200" cap="none" spc="15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Responsiveness</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132715" lvl="0" indent="-346075" algn="l" defTabSz="914400" rtl="0" eaLnBrk="1" fontAlgn="auto" latinLnBrk="0" hangingPunct="1">
              <a:lnSpc>
                <a:spcPts val="1400"/>
              </a:lnSpc>
              <a:spcBef>
                <a:spcPts val="600"/>
              </a:spcBef>
              <a:spcAft>
                <a:spcPts val="0"/>
              </a:spcAft>
              <a:buClrTx/>
              <a:buSzTx/>
              <a:buFont typeface="Arial"/>
              <a:buChar char="•"/>
              <a:defRPr/>
            </a:pPr>
            <a:r>
              <a:rPr kumimoji="0" sz="1400" strike="noStrike" kern="1200" cap="none" spc="0" normalizeH="0" baseline="0" noProof="0" dirty="0">
                <a:ln>
                  <a:noFill/>
                </a:ln>
                <a:solidFill>
                  <a:prstClr val="black"/>
                </a:solidFill>
                <a:effectLst/>
                <a:uLnTx/>
                <a:uFill>
                  <a:solidFill>
                    <a:srgbClr val="000000"/>
                  </a:solidFill>
                </a:uFill>
                <a:latin typeface="Calibri"/>
                <a:ea typeface="+mn-ea"/>
                <a:cs typeface="Calibri"/>
              </a:rPr>
              <a:t>A </a:t>
            </a:r>
            <a:r>
              <a:rPr kumimoji="0" sz="1400" strike="noStrike" kern="1200" cap="none" spc="-5" normalizeH="0" baseline="0" noProof="0" dirty="0">
                <a:ln>
                  <a:noFill/>
                </a:ln>
                <a:solidFill>
                  <a:prstClr val="black"/>
                </a:solidFill>
                <a:effectLst/>
                <a:uLnTx/>
                <a:uFill>
                  <a:solidFill>
                    <a:srgbClr val="000000"/>
                  </a:solidFill>
                </a:uFill>
                <a:latin typeface="Calibri"/>
                <a:ea typeface="+mn-ea"/>
                <a:cs typeface="Calibri"/>
              </a:rPr>
              <a:t>responsive proposal is defined </a:t>
            </a:r>
            <a:r>
              <a:rPr kumimoji="0" sz="1400" strike="noStrike" kern="1200" cap="none" spc="0" normalizeH="0" baseline="0" noProof="0" dirty="0">
                <a:ln>
                  <a:noFill/>
                </a:ln>
                <a:solidFill>
                  <a:prstClr val="black"/>
                </a:solidFill>
                <a:effectLst/>
                <a:uLnTx/>
                <a:uFill>
                  <a:solidFill>
                    <a:srgbClr val="000000"/>
                  </a:solidFill>
                </a:uFill>
                <a:latin typeface="Calibri"/>
                <a:ea typeface="+mn-ea"/>
                <a:cs typeface="Calibri"/>
              </a:rPr>
              <a:t>as a </a:t>
            </a:r>
            <a:r>
              <a:rPr kumimoji="0" sz="1400" strike="noStrike" kern="1200" cap="none" spc="-5" normalizeH="0" baseline="0" noProof="0" dirty="0">
                <a:ln>
                  <a:noFill/>
                </a:ln>
                <a:solidFill>
                  <a:prstClr val="black"/>
                </a:solidFill>
                <a:effectLst/>
                <a:uLnTx/>
                <a:uFill>
                  <a:solidFill>
                    <a:srgbClr val="000000"/>
                  </a:solidFill>
                </a:uFill>
                <a:latin typeface="Calibri"/>
                <a:ea typeface="+mn-ea"/>
                <a:cs typeface="Calibri"/>
              </a:rPr>
              <a:t>response that meets all the general mandatory requirements </a:t>
            </a:r>
            <a:r>
              <a:rPr kumimoji="0" sz="1400" strike="noStrike" kern="1200" cap="none" spc="0" normalizeH="0" baseline="0" noProof="0" dirty="0">
                <a:ln>
                  <a:noFill/>
                </a:ln>
                <a:solidFill>
                  <a:prstClr val="black"/>
                </a:solidFill>
                <a:effectLst/>
                <a:uLnTx/>
                <a:uFill>
                  <a:solidFill>
                    <a:srgbClr val="000000"/>
                  </a:solidFill>
                </a:uFill>
                <a:latin typeface="Calibri"/>
                <a:ea typeface="+mn-ea"/>
                <a:cs typeface="Calibri"/>
              </a:rPr>
              <a:t>as </a:t>
            </a:r>
            <a:r>
              <a:rPr kumimoji="0" sz="14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outlined</a:t>
            </a:r>
            <a:r>
              <a:rPr kumimoji="0" lang="en-US" sz="14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 </a:t>
            </a:r>
            <a:r>
              <a:rPr kumimoji="0" sz="14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below</a:t>
            </a:r>
            <a:r>
              <a:rPr kumimoji="0" sz="1400" strike="noStrike" kern="1200" cap="none" spc="-5" normalizeH="0" baseline="0" noProof="0" dirty="0">
                <a:ln>
                  <a:noFill/>
                </a:ln>
                <a:solidFill>
                  <a:prstClr val="black"/>
                </a:solidFill>
                <a:effectLst/>
                <a:uLnTx/>
                <a:uFillTx/>
                <a:latin typeface="Calibri"/>
                <a:ea typeface="+mn-ea"/>
                <a:cs typeface="Calibri"/>
              </a:rPr>
              <a:t>:</a:t>
            </a:r>
            <a:r>
              <a:rPr kumimoji="0" sz="1400" b="0" i="0" u="none" strike="noStrike" kern="1200" cap="none" spc="-5" normalizeH="0" baseline="0" noProof="0" dirty="0">
                <a:ln>
                  <a:noFill/>
                </a:ln>
                <a:solidFill>
                  <a:prstClr val="black"/>
                </a:solidFill>
                <a:effectLst/>
                <a:uLnTx/>
                <a:uFillTx/>
                <a:latin typeface="Calibri"/>
                <a:ea typeface="+mn-ea"/>
                <a:cs typeface="Calibri"/>
              </a:rPr>
              <a:t> (DEFINE REQUIREMENTS </a:t>
            </a:r>
            <a:r>
              <a:rPr kumimoji="0" sz="1400" b="0" i="0" u="none" strike="noStrike" kern="1200" cap="none" spc="-20" normalizeH="0" baseline="0" noProof="0" dirty="0">
                <a:ln>
                  <a:noFill/>
                </a:ln>
                <a:solidFill>
                  <a:prstClr val="black"/>
                </a:solidFill>
                <a:effectLst/>
                <a:uLnTx/>
                <a:uFillTx/>
                <a:latin typeface="Calibri"/>
                <a:ea typeface="+mn-ea"/>
                <a:cs typeface="Calibri"/>
              </a:rPr>
              <a:t>TO </a:t>
            </a:r>
            <a:r>
              <a:rPr kumimoji="0" sz="1400" b="0" i="0" u="none" strike="noStrike" kern="1200" cap="none" spc="0" normalizeH="0" baseline="0" noProof="0" dirty="0">
                <a:ln>
                  <a:noFill/>
                </a:ln>
                <a:solidFill>
                  <a:prstClr val="black"/>
                </a:solidFill>
                <a:effectLst/>
                <a:uLnTx/>
                <a:uFillTx/>
                <a:latin typeface="Calibri"/>
                <a:ea typeface="+mn-ea"/>
                <a:cs typeface="Calibri"/>
              </a:rPr>
              <a:t>BE </a:t>
            </a:r>
            <a:r>
              <a:rPr kumimoji="0" sz="1400" b="0" i="0" u="none" strike="noStrike" kern="1200" cap="none" spc="-5" normalizeH="0" baseline="0" noProof="0" dirty="0">
                <a:ln>
                  <a:noFill/>
                </a:ln>
                <a:solidFill>
                  <a:prstClr val="black"/>
                </a:solidFill>
                <a:effectLst/>
                <a:uLnTx/>
                <a:uFillTx/>
                <a:latin typeface="Calibri"/>
                <a:ea typeface="+mn-ea"/>
                <a:cs typeface="Calibri"/>
              </a:rPr>
              <a:t>CONSIDERED</a:t>
            </a:r>
            <a:r>
              <a:rPr kumimoji="0" sz="1400" b="0" i="0" u="none" strike="noStrike" kern="1200" cap="none" spc="25"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RESPONSIVE)</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684213" lvl="2" indent="-338138" defTabSz="914400">
              <a:spcBef>
                <a:spcPts val="600"/>
              </a:spcBef>
              <a:buFont typeface="Calibri" panose="020F0502020204030204" pitchFamily="34" charset="0"/>
              <a:buChar char="–"/>
              <a:defRPr/>
            </a:pP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Responding Bidder</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Information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form</a:t>
            </a:r>
            <a:r>
              <a:rPr kumimoji="0" sz="1400" b="0" i="0" u="none" strike="noStrike" kern="1200" cap="none" spc="7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complete</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684213" lvl="2" indent="-338138" defTabSz="914400">
              <a:spcBef>
                <a:spcPts val="600"/>
              </a:spcBef>
              <a:buFont typeface="Calibri" panose="020F0502020204030204" pitchFamily="34" charset="0"/>
              <a:buChar char="–"/>
              <a:defRPr/>
            </a:pPr>
            <a:r>
              <a:rPr kumimoji="0" sz="1400" strike="noStrike" kern="1200" cap="none" spc="-5" normalizeH="0" baseline="0" noProof="0" dirty="0">
                <a:ln>
                  <a:noFill/>
                </a:ln>
                <a:solidFill>
                  <a:prstClr val="black"/>
                </a:solidFill>
                <a:effectLst/>
                <a:uLnTx/>
                <a:uFill>
                  <a:solidFill>
                    <a:srgbClr val="000000"/>
                  </a:solidFill>
                </a:uFill>
                <a:latin typeface="Calibri"/>
                <a:ea typeface="+mn-ea"/>
                <a:cs typeface="Calibri"/>
              </a:rPr>
              <a:t>Certification for Competitive Bid and Contract (Non-Collusion</a:t>
            </a:r>
            <a:r>
              <a:rPr kumimoji="0" sz="1400" strike="noStrike" kern="1200" cap="none" spc="140" normalizeH="0" baseline="0" noProof="0" dirty="0">
                <a:ln>
                  <a:noFill/>
                </a:ln>
                <a:solidFill>
                  <a:prstClr val="black"/>
                </a:solidFill>
                <a:effectLst/>
                <a:uLnTx/>
                <a:uFill>
                  <a:solidFill>
                    <a:srgbClr val="000000"/>
                  </a:solidFill>
                </a:uFill>
                <a:latin typeface="Calibri"/>
                <a:ea typeface="+mn-ea"/>
                <a:cs typeface="Calibri"/>
              </a:rPr>
              <a:t> </a:t>
            </a:r>
            <a:r>
              <a:rPr kumimoji="0" sz="1400" strike="noStrike" kern="1200" cap="none" spc="-5" normalizeH="0" baseline="0" noProof="0" dirty="0">
                <a:ln>
                  <a:noFill/>
                </a:ln>
                <a:solidFill>
                  <a:prstClr val="black"/>
                </a:solidFill>
                <a:effectLst/>
                <a:uLnTx/>
                <a:uFill>
                  <a:solidFill>
                    <a:srgbClr val="000000"/>
                  </a:solidFill>
                </a:uFill>
                <a:latin typeface="Calibri"/>
                <a:ea typeface="+mn-ea"/>
                <a:cs typeface="Calibri"/>
              </a:rPr>
              <a:t>Certification</a:t>
            </a:r>
            <a:r>
              <a:rPr kumimoji="0" sz="14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a:t>
            </a:r>
            <a:r>
              <a:rPr kumimoji="0" lang="en-US" sz="14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a:t>
            </a:r>
            <a:endParaRPr kumimoji="0" sz="1400" strike="noStrike" kern="1200" cap="none" spc="0" normalizeH="0" baseline="0" noProof="0" dirty="0">
              <a:ln>
                <a:noFill/>
              </a:ln>
              <a:solidFill>
                <a:prstClr val="black"/>
              </a:solidFill>
              <a:effectLst/>
              <a:uLnTx/>
              <a:uFillTx/>
              <a:latin typeface="Calibri"/>
              <a:ea typeface="+mn-ea"/>
              <a:cs typeface="Calibri"/>
            </a:endParaRPr>
          </a:p>
          <a:p>
            <a:pPr marL="684213" lvl="2" indent="-338138" defTabSz="914400">
              <a:spcBef>
                <a:spcPts val="600"/>
              </a:spcBef>
              <a:buFont typeface="Calibri" panose="020F0502020204030204" pitchFamily="34" charset="0"/>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Supplier Contract</a:t>
            </a:r>
            <a:r>
              <a:rPr kumimoji="0" sz="1400" b="0" i="0" u="none" strike="noStrike" kern="1200" cap="none" spc="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Certification</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684213" lvl="2" indent="-338138" defTabSz="914400">
              <a:spcBef>
                <a:spcPts val="600"/>
              </a:spcBef>
              <a:buFont typeface="Calibri" panose="020F0502020204030204" pitchFamily="34" charset="0"/>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Amendments, </a:t>
            </a:r>
            <a:r>
              <a:rPr kumimoji="0" sz="1400" b="0" i="0" u="none" strike="noStrike" kern="1200" cap="none" spc="0" normalizeH="0" baseline="0" noProof="0" dirty="0">
                <a:ln>
                  <a:noFill/>
                </a:ln>
                <a:solidFill>
                  <a:prstClr val="black"/>
                </a:solidFill>
                <a:effectLst/>
                <a:uLnTx/>
                <a:uFillTx/>
                <a:latin typeface="Calibri"/>
                <a:ea typeface="+mn-ea"/>
                <a:cs typeface="Calibri"/>
              </a:rPr>
              <a:t>if </a:t>
            </a:r>
            <a:r>
              <a:rPr kumimoji="0" sz="1400" b="0" i="0" u="none" strike="noStrike" kern="1200" cap="none" spc="-5" normalizeH="0" baseline="0" noProof="0" dirty="0">
                <a:ln>
                  <a:noFill/>
                </a:ln>
                <a:solidFill>
                  <a:prstClr val="black"/>
                </a:solidFill>
                <a:effectLst/>
                <a:uLnTx/>
                <a:uFillTx/>
                <a:latin typeface="Calibri"/>
                <a:ea typeface="+mn-ea"/>
                <a:cs typeface="Calibri"/>
              </a:rPr>
              <a:t>issued, </a:t>
            </a:r>
            <a:r>
              <a:rPr kumimoji="0" sz="1400" b="0" i="0" u="none" strike="noStrike" kern="1200" cap="none" spc="-10" normalizeH="0" baseline="0" noProof="0" dirty="0">
                <a:ln>
                  <a:noFill/>
                </a:ln>
                <a:solidFill>
                  <a:prstClr val="black"/>
                </a:solidFill>
                <a:effectLst/>
                <a:uLnTx/>
                <a:uFillTx/>
                <a:latin typeface="Calibri"/>
                <a:ea typeface="+mn-ea"/>
                <a:cs typeface="Calibri"/>
              </a:rPr>
              <a:t>are</a:t>
            </a:r>
            <a:r>
              <a:rPr kumimoji="0" sz="1400" b="0" i="0" u="none" strike="noStrike" kern="1200" cap="none" spc="5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acknowledged.</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295910" lvl="0" indent="-346075" algn="l" defTabSz="914400" rtl="0" eaLnBrk="1" fontAlgn="auto" latinLnBrk="0" hangingPunct="1">
              <a:lnSpc>
                <a:spcPts val="1400"/>
              </a:lnSpc>
              <a:spcBef>
                <a:spcPts val="600"/>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Meeting </a:t>
            </a:r>
            <a:r>
              <a:rPr kumimoji="0" sz="1400" b="0" i="0" u="none" strike="noStrike" kern="1200" cap="none" spc="0" normalizeH="0" baseline="0" noProof="0" dirty="0">
                <a:ln>
                  <a:noFill/>
                </a:ln>
                <a:solidFill>
                  <a:prstClr val="black"/>
                </a:solidFill>
                <a:effectLst/>
                <a:uLnTx/>
                <a:uFillTx/>
                <a:latin typeface="Calibri"/>
                <a:ea typeface="+mn-ea"/>
                <a:cs typeface="Calibri"/>
              </a:rPr>
              <a:t>all </a:t>
            </a:r>
            <a:r>
              <a:rPr kumimoji="0" sz="1400" b="0" i="0" u="none" strike="noStrike" kern="1200" cap="none" spc="-5" normalizeH="0" baseline="0" noProof="0" dirty="0">
                <a:ln>
                  <a:noFill/>
                </a:ln>
                <a:solidFill>
                  <a:prstClr val="black"/>
                </a:solidFill>
                <a:effectLst/>
                <a:uLnTx/>
                <a:uFillTx/>
                <a:latin typeface="Calibri"/>
                <a:ea typeface="+mn-ea"/>
                <a:cs typeface="Calibri"/>
              </a:rPr>
              <a:t>requirements outlined above allows the proposal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proceed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Phase </a:t>
            </a:r>
            <a:r>
              <a:rPr kumimoji="0" sz="1400" b="0" i="0" u="none" strike="noStrike" kern="1200" cap="none" spc="0" normalizeH="0" baseline="0" noProof="0" dirty="0">
                <a:ln>
                  <a:noFill/>
                </a:ln>
                <a:solidFill>
                  <a:prstClr val="black"/>
                </a:solidFill>
                <a:effectLst/>
                <a:uLnTx/>
                <a:uFillTx/>
                <a:latin typeface="Calibri"/>
                <a:ea typeface="+mn-ea"/>
                <a:cs typeface="Calibri"/>
              </a:rPr>
              <a:t>II. </a:t>
            </a:r>
            <a:r>
              <a:rPr kumimoji="0" sz="1400" b="0" i="0" u="none" strike="noStrike" kern="1200" cap="none" spc="-10" normalizeH="0" baseline="0" noProof="0" dirty="0">
                <a:ln>
                  <a:noFill/>
                </a:ln>
                <a:solidFill>
                  <a:prstClr val="black"/>
                </a:solidFill>
                <a:effectLst/>
                <a:uLnTx/>
                <a:uFillTx/>
                <a:latin typeface="Calibri"/>
                <a:ea typeface="+mn-ea"/>
                <a:cs typeface="Calibri"/>
              </a:rPr>
              <a:t>Failure to </a:t>
            </a:r>
            <a:r>
              <a:rPr kumimoji="0" sz="1400" b="0" i="0" u="none" strike="noStrike" kern="1200" cap="none" spc="-5" normalizeH="0" baseline="0" noProof="0" dirty="0">
                <a:ln>
                  <a:noFill/>
                </a:ln>
                <a:solidFill>
                  <a:prstClr val="black"/>
                </a:solidFill>
                <a:effectLst/>
                <a:uLnTx/>
                <a:uFillTx/>
                <a:latin typeface="Calibri"/>
                <a:ea typeface="+mn-ea"/>
                <a:cs typeface="Calibri"/>
              </a:rPr>
              <a:t>meet </a:t>
            </a:r>
            <a:r>
              <a:rPr kumimoji="0" sz="1400" b="0" i="0" u="none" strike="noStrike" kern="1200" cap="none" spc="0" normalizeH="0" baseline="0" noProof="0" dirty="0">
                <a:ln>
                  <a:noFill/>
                </a:ln>
                <a:solidFill>
                  <a:prstClr val="black"/>
                </a:solidFill>
                <a:effectLst/>
                <a:uLnTx/>
                <a:uFillTx/>
                <a:latin typeface="Calibri"/>
                <a:ea typeface="+mn-ea"/>
                <a:cs typeface="Calibri"/>
              </a:rPr>
              <a:t>all </a:t>
            </a:r>
            <a:r>
              <a:rPr kumimoji="0" sz="1400" b="0" i="0" u="none" strike="noStrike" kern="1200" cap="none" spc="-5" normalizeH="0" baseline="0" noProof="0" dirty="0">
                <a:ln>
                  <a:noFill/>
                </a:ln>
                <a:solidFill>
                  <a:prstClr val="black"/>
                </a:solidFill>
                <a:effectLst/>
                <a:uLnTx/>
                <a:uFillTx/>
                <a:latin typeface="Calibri"/>
                <a:ea typeface="+mn-ea"/>
                <a:cs typeface="Calibri"/>
              </a:rPr>
              <a:t>of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above </a:t>
            </a:r>
            <a:r>
              <a:rPr kumimoji="0" sz="1400" b="0" i="0" u="none" strike="noStrike" kern="1200" cap="none" spc="-5" normalizeH="0" baseline="0" noProof="0" dirty="0">
                <a:ln>
                  <a:noFill/>
                </a:ln>
                <a:solidFill>
                  <a:prstClr val="black"/>
                </a:solidFill>
                <a:effectLst/>
                <a:uLnTx/>
                <a:uFillTx/>
                <a:latin typeface="Calibri"/>
                <a:ea typeface="+mn-ea"/>
                <a:cs typeface="Calibri"/>
              </a:rPr>
              <a:t>shall result </a:t>
            </a:r>
            <a:r>
              <a:rPr kumimoji="0" sz="1400" b="0" i="0" u="none" strike="noStrike" kern="1200" cap="none" spc="0" normalizeH="0" baseline="0" noProof="0" dirty="0">
                <a:ln>
                  <a:noFill/>
                </a:ln>
                <a:solidFill>
                  <a:prstClr val="black"/>
                </a:solidFill>
                <a:effectLst/>
                <a:uLnTx/>
                <a:uFillTx/>
                <a:latin typeface="Calibri"/>
                <a:ea typeface="+mn-ea"/>
                <a:cs typeface="Calibri"/>
              </a:rPr>
              <a:t>in </a:t>
            </a:r>
            <a:r>
              <a:rPr kumimoji="0" sz="1400" b="0" i="0" u="none" strike="noStrike" kern="1200" cap="none" spc="-5" normalizeH="0" baseline="0" noProof="0" dirty="0">
                <a:ln>
                  <a:noFill/>
                </a:ln>
                <a:solidFill>
                  <a:prstClr val="black"/>
                </a:solidFill>
                <a:effectLst/>
                <a:uLnTx/>
                <a:uFillTx/>
                <a:latin typeface="Calibri"/>
                <a:ea typeface="+mn-ea"/>
                <a:cs typeface="Calibri"/>
              </a:rPr>
              <a:t>the proposal being disqualified with no advance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Phase</a:t>
            </a:r>
            <a:r>
              <a:rPr kumimoji="0" sz="1400" b="0" i="0" u="none" strike="noStrike" kern="1200" cap="none" spc="215" normalizeH="0" baseline="0" noProof="0" dirty="0">
                <a:ln>
                  <a:noFill/>
                </a:ln>
                <a:solidFill>
                  <a:prstClr val="black"/>
                </a:solidFill>
                <a:effectLst/>
                <a:uLnTx/>
                <a:uFillTx/>
                <a:latin typeface="Calibri"/>
                <a:ea typeface="+mn-ea"/>
                <a:cs typeface="Calibri"/>
              </a:rPr>
              <a:t> </a:t>
            </a:r>
            <a:r>
              <a:rPr kumimoji="0" sz="1400" b="0" i="0" u="none" strike="noStrike" kern="1200" cap="none" spc="0" normalizeH="0" baseline="0" noProof="0" dirty="0">
                <a:ln>
                  <a:noFill/>
                </a:ln>
                <a:solidFill>
                  <a:prstClr val="black"/>
                </a:solidFill>
                <a:effectLst/>
                <a:uLnTx/>
                <a:uFillTx/>
                <a:latin typeface="Calibri"/>
                <a:ea typeface="+mn-ea"/>
                <a:cs typeface="Calibri"/>
              </a:rPr>
              <a:t>II.</a:t>
            </a:r>
          </a:p>
          <a:p>
            <a:pPr marR="0" lvl="0" algn="l" defTabSz="914400" rtl="0" eaLnBrk="1" fontAlgn="auto" latinLnBrk="0" hangingPunct="1">
              <a:lnSpc>
                <a:spcPct val="100000"/>
              </a:lnSpc>
              <a:spcBef>
                <a:spcPts val="600"/>
              </a:spcBef>
              <a:spcAft>
                <a:spcPts val="0"/>
              </a:spcAft>
              <a:buClrTx/>
              <a:buSzTx/>
              <a:defRPr/>
            </a:pPr>
            <a:r>
              <a:rPr kumimoji="0" sz="1400" b="0" i="0" u="none" strike="noStrike" kern="1200" cap="none" spc="-5" normalizeH="0" baseline="0" noProof="0" dirty="0" smtClean="0">
                <a:ln>
                  <a:noFill/>
                </a:ln>
                <a:solidFill>
                  <a:prstClr val="black"/>
                </a:solidFill>
                <a:effectLst/>
                <a:uLnTx/>
                <a:uFillTx/>
                <a:latin typeface="Calibri"/>
                <a:ea typeface="+mn-ea"/>
                <a:cs typeface="Calibri"/>
              </a:rPr>
              <a:t>Phase </a:t>
            </a:r>
            <a:r>
              <a:rPr kumimoji="0" sz="1400" b="0" i="0" u="none" strike="noStrike" kern="1200" cap="none" spc="0" normalizeH="0" baseline="0" noProof="0" dirty="0">
                <a:ln>
                  <a:noFill/>
                </a:ln>
                <a:solidFill>
                  <a:prstClr val="black"/>
                </a:solidFill>
                <a:effectLst/>
                <a:uLnTx/>
                <a:uFillTx/>
                <a:latin typeface="Calibri"/>
                <a:ea typeface="+mn-ea"/>
                <a:cs typeface="Calibri"/>
              </a:rPr>
              <a:t>II </a:t>
            </a:r>
            <a:r>
              <a:rPr kumimoji="0" lang="en-US" sz="1400" b="0" i="0" u="none" strike="noStrike" kern="1200" cap="none" spc="0" normalizeH="0" baseline="0" noProof="0" dirty="0" smtClean="0">
                <a:ln>
                  <a:noFill/>
                </a:ln>
                <a:solidFill>
                  <a:prstClr val="black"/>
                </a:solidFill>
                <a:effectLst/>
                <a:uLnTx/>
                <a:uFillTx/>
                <a:latin typeface="Calibri"/>
                <a:ea typeface="+mn-ea"/>
                <a:cs typeface="Calibri"/>
              </a:rPr>
              <a:t>– Evaluation</a:t>
            </a:r>
            <a:r>
              <a:rPr kumimoji="0" lang="en-US" sz="1400" b="0" i="0" u="none" strike="noStrike" kern="1200" cap="none" spc="0" normalizeH="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of</a:t>
            </a:r>
            <a:r>
              <a:rPr kumimoji="0" sz="1400" b="0" i="0" u="none" strike="noStrike" kern="1200" cap="none" spc="9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Proposal</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0" lvl="0" indent="-346075" algn="l" defTabSz="914400" rtl="0" eaLnBrk="1" fontAlgn="auto" latinLnBrk="0" hangingPunct="1">
              <a:lnSpc>
                <a:spcPct val="100000"/>
              </a:lnSpc>
              <a:spcBef>
                <a:spcPts val="600"/>
              </a:spcBef>
              <a:spcAft>
                <a:spcPts val="0"/>
              </a:spcAft>
              <a:buClrTx/>
              <a:buSzTx/>
              <a:buFont typeface="Arial"/>
              <a:buChar char="•"/>
              <a:defRPr/>
            </a:pPr>
            <a:r>
              <a:rPr kumimoji="0" sz="1400" b="0" i="0" u="none" strike="noStrike" kern="1200" cap="none" spc="0" normalizeH="0" baseline="0" noProof="0" dirty="0">
                <a:ln>
                  <a:noFill/>
                </a:ln>
                <a:solidFill>
                  <a:prstClr val="black"/>
                </a:solidFill>
                <a:effectLst/>
                <a:uLnTx/>
                <a:uFillTx/>
                <a:latin typeface="Calibri"/>
                <a:ea typeface="+mn-ea"/>
                <a:cs typeface="Calibri"/>
              </a:rPr>
              <a:t>In </a:t>
            </a:r>
            <a:r>
              <a:rPr kumimoji="0" sz="1400" b="0" i="0" u="none" strike="noStrike" kern="1200" cap="none" spc="-5" normalizeH="0" baseline="0" noProof="0" dirty="0">
                <a:ln>
                  <a:noFill/>
                </a:ln>
                <a:solidFill>
                  <a:prstClr val="black"/>
                </a:solidFill>
                <a:effectLst/>
                <a:uLnTx/>
                <a:uFillTx/>
                <a:latin typeface="Calibri"/>
                <a:ea typeface="+mn-ea"/>
                <a:cs typeface="Calibri"/>
              </a:rPr>
              <a:t>this phase the proposal </a:t>
            </a:r>
            <a:r>
              <a:rPr kumimoji="0" sz="1400" b="0" i="0" u="none" strike="noStrike" kern="1200" cap="none" spc="0" normalizeH="0" baseline="0" noProof="0" dirty="0">
                <a:ln>
                  <a:noFill/>
                </a:ln>
                <a:solidFill>
                  <a:prstClr val="black"/>
                </a:solidFill>
                <a:effectLst/>
                <a:uLnTx/>
                <a:uFillTx/>
                <a:latin typeface="Calibri"/>
                <a:ea typeface="+mn-ea"/>
                <a:cs typeface="Calibri"/>
              </a:rPr>
              <a:t>is </a:t>
            </a:r>
            <a:r>
              <a:rPr kumimoji="0" sz="1400" b="0" i="0" u="none" strike="noStrike" kern="1200" cap="none" spc="-10" normalizeH="0" baseline="0" noProof="0" dirty="0">
                <a:ln>
                  <a:noFill/>
                </a:ln>
                <a:solidFill>
                  <a:prstClr val="black"/>
                </a:solidFill>
                <a:effectLst/>
                <a:uLnTx/>
                <a:uFillTx/>
                <a:latin typeface="Calibri"/>
                <a:ea typeface="+mn-ea"/>
                <a:cs typeface="Calibri"/>
              </a:rPr>
              <a:t>evaluated </a:t>
            </a:r>
            <a:r>
              <a:rPr kumimoji="0" sz="1400" b="0" i="0" u="none" strike="noStrike" kern="1200" cap="none" spc="0" normalizeH="0" baseline="0" noProof="0" dirty="0">
                <a:ln>
                  <a:noFill/>
                </a:ln>
                <a:solidFill>
                  <a:prstClr val="black"/>
                </a:solidFill>
                <a:effectLst/>
                <a:uLnTx/>
                <a:uFillTx/>
                <a:latin typeface="Calibri"/>
                <a:ea typeface="+mn-ea"/>
                <a:cs typeface="Calibri"/>
              </a:rPr>
              <a:t>as </a:t>
            </a:r>
            <a:r>
              <a:rPr kumimoji="0" sz="1400" b="0" i="0" u="none" strike="noStrike" kern="1200" cap="none" spc="-5" normalizeH="0" baseline="0" noProof="0" dirty="0">
                <a:ln>
                  <a:noFill/>
                </a:ln>
                <a:solidFill>
                  <a:prstClr val="black"/>
                </a:solidFill>
                <a:effectLst/>
                <a:uLnTx/>
                <a:uFillTx/>
                <a:latin typeface="Calibri"/>
                <a:ea typeface="+mn-ea"/>
                <a:cs typeface="Calibri"/>
              </a:rPr>
              <a:t>outlined </a:t>
            </a:r>
            <a:r>
              <a:rPr kumimoji="0" sz="1400" b="0" i="0" u="none" strike="noStrike" kern="1200" cap="none" spc="0" normalizeH="0" baseline="0" noProof="0" dirty="0">
                <a:ln>
                  <a:noFill/>
                </a:ln>
                <a:solidFill>
                  <a:prstClr val="black"/>
                </a:solidFill>
                <a:effectLst/>
                <a:uLnTx/>
                <a:uFillTx/>
                <a:latin typeface="Calibri"/>
                <a:ea typeface="+mn-ea"/>
                <a:cs typeface="Calibri"/>
              </a:rPr>
              <a:t>in Section</a:t>
            </a:r>
            <a:r>
              <a:rPr kumimoji="0" sz="1400" b="0" i="0" u="none" strike="noStrike" kern="1200" cap="none" spc="150" normalizeH="0" baseline="0" noProof="0" dirty="0">
                <a:ln>
                  <a:noFill/>
                </a:ln>
                <a:solidFill>
                  <a:prstClr val="black"/>
                </a:solidFill>
                <a:effectLst/>
                <a:uLnTx/>
                <a:uFillTx/>
                <a:latin typeface="Calibri"/>
                <a:ea typeface="+mn-ea"/>
                <a:cs typeface="Calibri"/>
              </a:rPr>
              <a:t> </a:t>
            </a:r>
            <a:r>
              <a:rPr kumimoji="0" sz="1400" b="0" i="0" u="none" strike="noStrike" kern="1200" cap="none" spc="0" normalizeH="0" baseline="0" noProof="0" dirty="0">
                <a:ln>
                  <a:noFill/>
                </a:ln>
                <a:solidFill>
                  <a:prstClr val="black"/>
                </a:solidFill>
                <a:effectLst/>
                <a:uLnTx/>
                <a:uFillTx/>
                <a:latin typeface="Calibri"/>
                <a:ea typeface="+mn-ea"/>
                <a:cs typeface="Calibri"/>
              </a:rPr>
              <a:t>X.</a:t>
            </a:r>
          </a:p>
          <a:p>
            <a:pPr marL="346075" marR="0" lvl="0" indent="-346075" algn="l" defTabSz="914400" rtl="0" eaLnBrk="1" fontAlgn="auto" latinLnBrk="0" hangingPunct="1">
              <a:lnSpc>
                <a:spcPct val="100000"/>
              </a:lnSpc>
              <a:spcBef>
                <a:spcPts val="600"/>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Only those proposals </a:t>
            </a:r>
            <a:r>
              <a:rPr kumimoji="0" sz="1400" b="0" i="0" u="none" strike="noStrike" kern="1200" cap="none" spc="-10" normalizeH="0" baseline="0" noProof="0" dirty="0">
                <a:ln>
                  <a:noFill/>
                </a:ln>
                <a:solidFill>
                  <a:prstClr val="black"/>
                </a:solidFill>
                <a:effectLst/>
                <a:uLnTx/>
                <a:uFillTx/>
                <a:latin typeface="Calibri"/>
                <a:ea typeface="+mn-ea"/>
                <a:cs typeface="Calibri"/>
              </a:rPr>
              <a:t>found to </a:t>
            </a:r>
            <a:r>
              <a:rPr kumimoji="0" sz="1400" b="0" i="0" u="none" strike="noStrike" kern="1200" cap="none" spc="-5" normalizeH="0" baseline="0" noProof="0" dirty="0">
                <a:ln>
                  <a:noFill/>
                </a:ln>
                <a:solidFill>
                  <a:prstClr val="black"/>
                </a:solidFill>
                <a:effectLst/>
                <a:uLnTx/>
                <a:uFillTx/>
                <a:latin typeface="Calibri"/>
                <a:ea typeface="+mn-ea"/>
                <a:cs typeface="Calibri"/>
              </a:rPr>
              <a:t>be responsive will </a:t>
            </a:r>
            <a:r>
              <a:rPr kumimoji="0" sz="1400" b="0" i="0" u="none" strike="noStrike" kern="1200" cap="none" spc="-10" normalizeH="0" baseline="0" noProof="0" dirty="0">
                <a:ln>
                  <a:noFill/>
                </a:ln>
                <a:solidFill>
                  <a:prstClr val="black"/>
                </a:solidFill>
                <a:effectLst/>
                <a:uLnTx/>
                <a:uFillTx/>
                <a:latin typeface="Calibri"/>
                <a:ea typeface="+mn-ea"/>
                <a:cs typeface="Calibri"/>
              </a:rPr>
              <a:t>progress to </a:t>
            </a:r>
            <a:r>
              <a:rPr kumimoji="0" sz="1400" b="0" i="0" u="none" strike="noStrike" kern="1200" cap="none" spc="-5" normalizeH="0" baseline="0" noProof="0" dirty="0">
                <a:ln>
                  <a:noFill/>
                </a:ln>
                <a:solidFill>
                  <a:prstClr val="black"/>
                </a:solidFill>
                <a:effectLst/>
                <a:uLnTx/>
                <a:uFillTx/>
                <a:latin typeface="Calibri"/>
                <a:ea typeface="+mn-ea"/>
                <a:cs typeface="Calibri"/>
              </a:rPr>
              <a:t>Phase</a:t>
            </a:r>
            <a:r>
              <a:rPr kumimoji="0" sz="1400" b="0" i="0" u="none" strike="noStrike" kern="1200" cap="none" spc="180" normalizeH="0" baseline="0" noProof="0" dirty="0">
                <a:ln>
                  <a:noFill/>
                </a:ln>
                <a:solidFill>
                  <a:prstClr val="black"/>
                </a:solidFill>
                <a:effectLst/>
                <a:uLnTx/>
                <a:uFillTx/>
                <a:latin typeface="Calibri"/>
                <a:ea typeface="+mn-ea"/>
                <a:cs typeface="Calibri"/>
              </a:rPr>
              <a:t> </a:t>
            </a:r>
            <a:r>
              <a:rPr kumimoji="0" sz="1400" b="0" i="0" u="none" strike="noStrike" kern="1200" cap="none" spc="0" normalizeH="0" baseline="0" noProof="0" dirty="0">
                <a:ln>
                  <a:noFill/>
                </a:ln>
                <a:solidFill>
                  <a:prstClr val="black"/>
                </a:solidFill>
                <a:effectLst/>
                <a:uLnTx/>
                <a:uFillTx/>
                <a:latin typeface="Calibri"/>
                <a:ea typeface="+mn-ea"/>
                <a:cs typeface="Calibri"/>
              </a:rPr>
              <a:t>III.</a:t>
            </a:r>
          </a:p>
          <a:p>
            <a:pPr marR="0" lvl="0" algn="l" defTabSz="914400" rtl="0" eaLnBrk="1" fontAlgn="auto" latinLnBrk="0" hangingPunct="1">
              <a:lnSpc>
                <a:spcPct val="100000"/>
              </a:lnSpc>
              <a:spcBef>
                <a:spcPts val="600"/>
              </a:spcBef>
              <a:spcAft>
                <a:spcPts val="0"/>
              </a:spcAft>
              <a:buClrTx/>
              <a:buSzTx/>
              <a:defRPr/>
            </a:pPr>
            <a:r>
              <a:rPr kumimoji="0" sz="1400" b="0" i="0" u="none" strike="noStrike" kern="1200" cap="none" spc="-5" normalizeH="0" baseline="0" noProof="0" dirty="0" smtClean="0">
                <a:ln>
                  <a:noFill/>
                </a:ln>
                <a:solidFill>
                  <a:prstClr val="black"/>
                </a:solidFill>
                <a:effectLst/>
                <a:uLnTx/>
                <a:uFillTx/>
                <a:latin typeface="Calibri"/>
                <a:ea typeface="+mn-ea"/>
                <a:cs typeface="Calibri"/>
              </a:rPr>
              <a:t>Phase </a:t>
            </a:r>
            <a:r>
              <a:rPr kumimoji="0" sz="1400" b="0" i="0" u="none" strike="noStrike" kern="1200" cap="none" spc="0" normalizeH="0" baseline="0" noProof="0" dirty="0">
                <a:ln>
                  <a:noFill/>
                </a:ln>
                <a:solidFill>
                  <a:prstClr val="black"/>
                </a:solidFill>
                <a:effectLst/>
                <a:uLnTx/>
                <a:uFillTx/>
                <a:latin typeface="Calibri"/>
                <a:ea typeface="+mn-ea"/>
                <a:cs typeface="Calibri"/>
              </a:rPr>
              <a:t>III </a:t>
            </a:r>
            <a:r>
              <a:rPr kumimoji="0" lang="en-US" sz="1400" b="0" i="0" u="none" strike="noStrike" kern="1200" cap="none" spc="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Evaluation </a:t>
            </a:r>
            <a:r>
              <a:rPr kumimoji="0" sz="1400" b="0" i="0" u="none" strike="noStrike" kern="1200" cap="none" spc="-5" normalizeH="0" baseline="0" noProof="0" dirty="0">
                <a:ln>
                  <a:noFill/>
                </a:ln>
                <a:solidFill>
                  <a:prstClr val="black"/>
                </a:solidFill>
                <a:effectLst/>
                <a:uLnTx/>
                <a:uFillTx/>
                <a:latin typeface="Calibri"/>
                <a:ea typeface="+mn-ea"/>
                <a:cs typeface="Calibri"/>
              </a:rPr>
              <a:t>of</a:t>
            </a:r>
            <a:r>
              <a:rPr kumimoji="0" sz="1400" b="0" i="0" u="none" strike="noStrike" kern="1200" cap="none" spc="11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Cost.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0" lvl="0" indent="-346075" algn="l" defTabSz="914400" rtl="0" eaLnBrk="1" fontAlgn="auto" latinLnBrk="0" hangingPunct="1">
              <a:lnSpc>
                <a:spcPct val="100000"/>
              </a:lnSpc>
              <a:spcBef>
                <a:spcPts val="600"/>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Cost</a:t>
            </a:r>
            <a:r>
              <a:rPr kumimoji="0" sz="1400" b="0" i="0" u="none" strike="noStrike" kern="1200" cap="none" spc="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comparison</a:t>
            </a:r>
            <a:r>
              <a:rPr kumimoji="0" sz="1400" b="0" i="0" u="none" strike="noStrike" kern="1200" cap="none" spc="15"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will</a:t>
            </a:r>
            <a:r>
              <a:rPr kumimoji="0" sz="1400" b="0" i="0" u="none" strike="noStrike" kern="1200" cap="none" spc="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be</a:t>
            </a:r>
            <a:r>
              <a:rPr kumimoji="0" sz="1400" b="0" i="0" u="none" strike="noStrike" kern="1200" cap="none" spc="1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performed.</a:t>
            </a:r>
            <a:r>
              <a:rPr kumimoji="0" sz="1400" b="0" i="0" u="none" strike="noStrike" kern="1200" cap="none" spc="25" normalizeH="0" baseline="0" noProof="0" dirty="0">
                <a:ln>
                  <a:noFill/>
                </a:ln>
                <a:solidFill>
                  <a:prstClr val="black"/>
                </a:solidFill>
                <a:effectLst/>
                <a:uLnTx/>
                <a:uFillTx/>
                <a:latin typeface="Calibri"/>
                <a:ea typeface="+mn-ea"/>
                <a:cs typeface="Calibri"/>
              </a:rPr>
              <a:t> </a:t>
            </a:r>
            <a:r>
              <a:rPr kumimoji="0" sz="1400" b="0" i="0" u="none" strike="noStrike" kern="1200" cap="none" spc="-20" normalizeH="0" baseline="0" noProof="0" dirty="0">
                <a:ln>
                  <a:noFill/>
                </a:ln>
                <a:solidFill>
                  <a:prstClr val="black"/>
                </a:solidFill>
                <a:effectLst/>
                <a:uLnTx/>
                <a:uFillTx/>
                <a:latin typeface="Calibri"/>
                <a:ea typeface="+mn-ea"/>
                <a:cs typeface="Calibri"/>
              </a:rPr>
              <a:t>At</a:t>
            </a:r>
            <a:r>
              <a:rPr kumimoji="0" sz="1400" b="0" i="0" u="none" strike="noStrike" kern="1200" cap="none" spc="5" normalizeH="0" baseline="0" noProof="0" dirty="0">
                <a:ln>
                  <a:noFill/>
                </a:ln>
                <a:solidFill>
                  <a:prstClr val="black"/>
                </a:solidFill>
                <a:effectLst/>
                <a:uLnTx/>
                <a:uFillTx/>
                <a:latin typeface="Calibri"/>
                <a:ea typeface="+mn-ea"/>
                <a:cs typeface="Calibri"/>
              </a:rPr>
              <a:t> </a:t>
            </a:r>
            <a:r>
              <a:rPr kumimoji="0" sz="1400" b="0" i="0" u="none" strike="noStrike" kern="1200" cap="none" spc="0" normalizeH="0" baseline="0" noProof="0" dirty="0">
                <a:ln>
                  <a:noFill/>
                </a:ln>
                <a:solidFill>
                  <a:prstClr val="black"/>
                </a:solidFill>
                <a:effectLst/>
                <a:uLnTx/>
                <a:uFillTx/>
                <a:latin typeface="Calibri"/>
                <a:ea typeface="+mn-ea"/>
                <a:cs typeface="Calibri"/>
              </a:rPr>
              <a:t>this</a:t>
            </a:r>
            <a:r>
              <a:rPr kumimoji="0" sz="1400" b="0" i="0" u="none" strike="noStrike" kern="1200" cap="none" spc="1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point,</a:t>
            </a:r>
            <a:r>
              <a:rPr kumimoji="0" sz="1400" b="0" i="0" u="none" strike="noStrike" kern="1200" cap="none" spc="15" normalizeH="0" baseline="0" noProof="0" dirty="0">
                <a:ln>
                  <a:noFill/>
                </a:ln>
                <a:solidFill>
                  <a:prstClr val="black"/>
                </a:solidFill>
                <a:effectLst/>
                <a:uLnTx/>
                <a:uFillTx/>
                <a:latin typeface="Calibri"/>
                <a:ea typeface="+mn-ea"/>
                <a:cs typeface="Calibri"/>
              </a:rPr>
              <a:t> </a:t>
            </a:r>
            <a:r>
              <a:rPr kumimoji="0" sz="1400" b="0" i="0" u="none" strike="noStrike" kern="1200" cap="none" spc="0" normalizeH="0" baseline="0" noProof="0" dirty="0">
                <a:ln>
                  <a:noFill/>
                </a:ln>
                <a:solidFill>
                  <a:prstClr val="black"/>
                </a:solidFill>
                <a:effectLst/>
                <a:uLnTx/>
                <a:uFillTx/>
                <a:latin typeface="Calibri"/>
                <a:ea typeface="+mn-ea"/>
                <a:cs typeface="Calibri"/>
              </a:rPr>
              <a:t>all</a:t>
            </a:r>
            <a:r>
              <a:rPr kumimoji="0" sz="1400" b="0" i="0" u="none" strike="noStrike" kern="1200" cap="none" spc="5"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contractors</a:t>
            </a:r>
            <a:r>
              <a:rPr kumimoji="0" sz="1400" b="0" i="0" u="none" strike="noStrike" kern="1200" cap="none" spc="0" normalizeH="0" baseline="0" noProof="0" dirty="0">
                <a:ln>
                  <a:noFill/>
                </a:ln>
                <a:solidFill>
                  <a:prstClr val="black"/>
                </a:solidFill>
                <a:effectLst/>
                <a:uLnTx/>
                <a:uFillTx/>
                <a:latin typeface="Calibri"/>
                <a:ea typeface="+mn-ea"/>
                <a:cs typeface="Calibri"/>
              </a:rPr>
              <a:t>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who</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made</a:t>
            </a:r>
            <a:r>
              <a:rPr kumimoji="0" sz="1400" b="0" i="0" u="none" strike="noStrike" kern="1200" cap="none" spc="10" normalizeH="0" baseline="0" noProof="0" dirty="0">
                <a:ln>
                  <a:noFill/>
                </a:ln>
                <a:solidFill>
                  <a:prstClr val="black"/>
                </a:solidFill>
                <a:effectLst/>
                <a:uLnTx/>
                <a:uFillTx/>
                <a:latin typeface="Calibri"/>
                <a:ea typeface="+mn-ea"/>
                <a:cs typeface="Calibri"/>
              </a:rPr>
              <a:t> </a:t>
            </a:r>
            <a:r>
              <a:rPr kumimoji="0" sz="1400" b="0" i="0" u="none" strike="noStrike" kern="1200" cap="none" spc="0" normalizeH="0" baseline="0" noProof="0" dirty="0">
                <a:ln>
                  <a:noFill/>
                </a:ln>
                <a:solidFill>
                  <a:prstClr val="black"/>
                </a:solidFill>
                <a:effectLst/>
                <a:uLnTx/>
                <a:uFillTx/>
                <a:latin typeface="Calibri"/>
                <a:ea typeface="+mn-ea"/>
                <a:cs typeface="Calibri"/>
              </a:rPr>
              <a:t>it</a:t>
            </a:r>
            <a:r>
              <a:rPr kumimoji="0" sz="1400" b="0" i="0" u="none" strike="noStrike" kern="1200" cap="none" spc="5"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to</a:t>
            </a:r>
            <a:r>
              <a:rPr kumimoji="0" sz="1400" b="0" i="0" u="none" strike="noStrike" kern="1200" cap="none" spc="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Phase</a:t>
            </a:r>
            <a:r>
              <a:rPr kumimoji="0" sz="1400" b="0" i="0" u="none" strike="noStrike" kern="1200" cap="none" spc="15" normalizeH="0" baseline="0" noProof="0" dirty="0">
                <a:ln>
                  <a:noFill/>
                </a:ln>
                <a:solidFill>
                  <a:prstClr val="black"/>
                </a:solidFill>
                <a:effectLst/>
                <a:uLnTx/>
                <a:uFillTx/>
                <a:latin typeface="Calibri"/>
                <a:ea typeface="+mn-ea"/>
                <a:cs typeface="Calibri"/>
              </a:rPr>
              <a:t> </a:t>
            </a:r>
            <a:r>
              <a:rPr kumimoji="0" sz="1400" b="0" i="0" u="none" strike="noStrike" kern="1200" cap="none" spc="0" normalizeH="0" baseline="0" noProof="0" dirty="0">
                <a:ln>
                  <a:noFill/>
                </a:ln>
                <a:solidFill>
                  <a:prstClr val="black"/>
                </a:solidFill>
                <a:effectLst/>
                <a:uLnTx/>
                <a:uFillTx/>
                <a:latin typeface="Calibri"/>
                <a:ea typeface="+mn-ea"/>
                <a:cs typeface="Calibri"/>
              </a:rPr>
              <a:t>III </a:t>
            </a:r>
            <a:r>
              <a:rPr kumimoji="0" sz="1400" b="0" i="0" u="none" strike="noStrike" kern="1200" cap="none" spc="-5" normalizeH="0" baseline="0" noProof="0" dirty="0">
                <a:ln>
                  <a:noFill/>
                </a:ln>
                <a:solidFill>
                  <a:prstClr val="black"/>
                </a:solidFill>
                <a:effectLst/>
                <a:uLnTx/>
                <a:uFillTx/>
                <a:latin typeface="Calibri"/>
                <a:ea typeface="+mn-ea"/>
                <a:cs typeface="Calibri"/>
              </a:rPr>
              <a:t>will</a:t>
            </a:r>
            <a:r>
              <a:rPr kumimoji="0" sz="1400" b="0" i="0" u="none" strike="noStrike" kern="1200" cap="none" spc="0"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progress</a:t>
            </a:r>
            <a:r>
              <a:rPr kumimoji="0" sz="1400" b="0" i="0" u="none" strike="noStrike" kern="1200" cap="none" spc="10"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to</a:t>
            </a:r>
            <a:r>
              <a:rPr kumimoji="0" sz="1400" b="0" i="0" u="none" strike="noStrike" kern="1200" cap="none" spc="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Phase</a:t>
            </a:r>
            <a:r>
              <a:rPr kumimoji="0" sz="1400" b="0" i="0" u="none" strike="noStrike" kern="1200" cap="none" spc="15" normalizeH="0" baseline="0" noProof="0" dirty="0">
                <a:ln>
                  <a:noFill/>
                </a:ln>
                <a:solidFill>
                  <a:prstClr val="black"/>
                </a:solidFill>
                <a:effectLst/>
                <a:uLnTx/>
                <a:uFillTx/>
                <a:latin typeface="Calibri"/>
                <a:ea typeface="+mn-ea"/>
                <a:cs typeface="Calibri"/>
              </a:rPr>
              <a:t> </a:t>
            </a:r>
            <a:r>
              <a:rPr kumimoji="0" sz="1400" b="0" i="0" u="none" strike="noStrike" kern="1200" cap="none" spc="-45" normalizeH="0" baseline="0" noProof="0" dirty="0">
                <a:ln>
                  <a:noFill/>
                </a:ln>
                <a:solidFill>
                  <a:prstClr val="black"/>
                </a:solidFill>
                <a:effectLst/>
                <a:uLnTx/>
                <a:uFillTx/>
                <a:latin typeface="Calibri"/>
                <a:ea typeface="+mn-ea"/>
                <a:cs typeface="Calibri"/>
              </a:rPr>
              <a:t>IV</a:t>
            </a:r>
            <a:r>
              <a:rPr kumimoji="0" sz="1400" b="0" i="0" u="none" strike="noStrike" kern="1200" cap="none" spc="-45" normalizeH="0" baseline="0" noProof="0" dirty="0" smtClean="0">
                <a:ln>
                  <a:noFill/>
                </a:ln>
                <a:solidFill>
                  <a:prstClr val="black"/>
                </a:solidFill>
                <a:effectLst/>
                <a:uLnTx/>
                <a:uFillTx/>
                <a:latin typeface="Calibri"/>
                <a:ea typeface="+mn-ea"/>
                <a:cs typeface="Calibri"/>
              </a:rPr>
              <a: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5" name="object 5"/>
          <p:cNvSpPr txBox="1">
            <a:spLocks noGrp="1"/>
          </p:cNvSpPr>
          <p:nvPr>
            <p:ph type="title"/>
          </p:nvPr>
        </p:nvSpPr>
        <p:spPr>
          <a:xfrm>
            <a:off x="553250" y="215117"/>
            <a:ext cx="859075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Evaluation Process</a:t>
            </a:r>
            <a:endParaRPr sz="320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53</a:t>
            </a:fld>
            <a:endParaRPr lang="en-US" spc="-5" dirty="0">
              <a:solidFill>
                <a:srgbClr val="000000"/>
              </a:solidFill>
            </a:endParaRPr>
          </a:p>
        </p:txBody>
      </p:sp>
    </p:spTree>
    <p:extLst>
      <p:ext uri="{BB962C8B-B14F-4D97-AF65-F5344CB8AC3E}">
        <p14:creationId xmlns:p14="http://schemas.microsoft.com/office/powerpoint/2010/main" val="180613447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68296" y="1427444"/>
            <a:ext cx="7038575" cy="2551339"/>
          </a:xfrm>
          <a:prstGeom prst="rect">
            <a:avLst/>
          </a:prstGeom>
        </p:spPr>
        <p:txBody>
          <a:bodyPr vert="horz" wrap="square" lIns="0" tIns="12065" rIns="0" bIns="0" rtlCol="0">
            <a:spAutoFit/>
          </a:bodyPr>
          <a:lstStyle/>
          <a:p>
            <a:pPr lvl="0" defTabSz="914400">
              <a:spcBef>
                <a:spcPts val="600"/>
              </a:spcBef>
              <a:defRPr/>
            </a:pPr>
            <a:r>
              <a:rPr lang="en-US" sz="1400" spc="-5" dirty="0" smtClean="0">
                <a:solidFill>
                  <a:prstClr val="black"/>
                </a:solidFill>
                <a:cs typeface="Calibri"/>
              </a:rPr>
              <a:t>Phase </a:t>
            </a:r>
            <a:r>
              <a:rPr lang="en-US" sz="1400" dirty="0">
                <a:solidFill>
                  <a:prstClr val="black"/>
                </a:solidFill>
                <a:cs typeface="Calibri"/>
              </a:rPr>
              <a:t>IV – </a:t>
            </a:r>
            <a:r>
              <a:rPr lang="en-US" sz="1400" spc="-5" dirty="0">
                <a:solidFill>
                  <a:prstClr val="black"/>
                </a:solidFill>
                <a:cs typeface="Calibri"/>
              </a:rPr>
              <a:t>Best </a:t>
            </a:r>
            <a:r>
              <a:rPr lang="en-US" sz="1400" spc="-20" dirty="0">
                <a:solidFill>
                  <a:prstClr val="black"/>
                </a:solidFill>
                <a:cs typeface="Calibri"/>
              </a:rPr>
              <a:t>Value </a:t>
            </a:r>
            <a:r>
              <a:rPr lang="en-US" sz="1400" spc="-10" dirty="0">
                <a:solidFill>
                  <a:prstClr val="black"/>
                </a:solidFill>
                <a:cs typeface="Calibri"/>
              </a:rPr>
              <a:t>Evaluation </a:t>
            </a:r>
            <a:r>
              <a:rPr lang="en-US" sz="1400" spc="-5" dirty="0">
                <a:solidFill>
                  <a:prstClr val="black"/>
                </a:solidFill>
                <a:cs typeface="Calibri"/>
              </a:rPr>
              <a:t>of</a:t>
            </a:r>
            <a:r>
              <a:rPr lang="en-US" sz="1400" spc="160" dirty="0">
                <a:solidFill>
                  <a:prstClr val="black"/>
                </a:solidFill>
                <a:cs typeface="Calibri"/>
              </a:rPr>
              <a:t> </a:t>
            </a:r>
            <a:r>
              <a:rPr lang="en-US" sz="1400" spc="-5" dirty="0">
                <a:solidFill>
                  <a:prstClr val="black"/>
                </a:solidFill>
                <a:cs typeface="Calibri"/>
              </a:rPr>
              <a:t>Product/Services</a:t>
            </a:r>
            <a:endParaRPr lang="en-US" sz="1400" dirty="0">
              <a:solidFill>
                <a:prstClr val="black"/>
              </a:solidFill>
              <a:cs typeface="Calibri"/>
            </a:endParaRPr>
          </a:p>
          <a:p>
            <a:pPr marL="346075" indent="-346075" defTabSz="914400">
              <a:spcBef>
                <a:spcPts val="600"/>
              </a:spcBef>
              <a:buFont typeface="Arial"/>
              <a:buChar char="•"/>
              <a:defRPr/>
            </a:pPr>
            <a:r>
              <a:rPr lang="en-US" sz="1400" spc="-5" dirty="0" smtClean="0">
                <a:solidFill>
                  <a:prstClr val="black"/>
                </a:solidFill>
                <a:cs typeface="Calibri"/>
              </a:rPr>
              <a:t>Selection</a:t>
            </a:r>
            <a:endParaRPr lang="en-US" sz="1400" dirty="0">
              <a:solidFill>
                <a:prstClr val="black"/>
              </a:solidFill>
              <a:cs typeface="Calibri"/>
            </a:endParaRPr>
          </a:p>
          <a:p>
            <a:pPr marL="684213" marR="0" lvl="0" indent="-338138" algn="l" defTabSz="914400" rtl="0" eaLnBrk="1" fontAlgn="auto" latinLnBrk="0" hangingPunct="1">
              <a:spcBef>
                <a:spcPts val="600"/>
              </a:spcBef>
              <a:spcAft>
                <a:spcPts val="0"/>
              </a:spcAft>
              <a:buClrTx/>
              <a:buSzTx/>
              <a:buFont typeface="Calibri" panose="020F0502020204030204" pitchFamily="34" charset="0"/>
              <a:buChar char="–"/>
              <a:defRPr/>
            </a:pPr>
            <a:r>
              <a:rPr kumimoji="0" sz="1400" b="0" i="0" u="none" strike="noStrike" kern="1200" cap="none" spc="-5" normalizeH="0" baseline="0" noProof="0" dirty="0" smtClean="0">
                <a:ln>
                  <a:noFill/>
                </a:ln>
                <a:solidFill>
                  <a:prstClr val="black"/>
                </a:solidFill>
                <a:effectLst/>
                <a:uLnTx/>
                <a:uFillTx/>
                <a:latin typeface="Calibri"/>
                <a:ea typeface="+mn-ea"/>
                <a:cs typeface="Calibri"/>
              </a:rPr>
              <a:t>The </a:t>
            </a:r>
            <a:r>
              <a:rPr kumimoji="0" sz="1400" b="0" i="0" u="none" strike="noStrike" kern="1200" cap="none" spc="-5" normalizeH="0" baseline="0" noProof="0" dirty="0">
                <a:ln>
                  <a:noFill/>
                </a:ln>
                <a:solidFill>
                  <a:prstClr val="black"/>
                </a:solidFill>
                <a:effectLst/>
                <a:uLnTx/>
                <a:uFillTx/>
                <a:latin typeface="Calibri"/>
                <a:ea typeface="+mn-ea"/>
                <a:cs typeface="Calibri"/>
              </a:rPr>
              <a:t>selection and </a:t>
            </a:r>
            <a:r>
              <a:rPr kumimoji="0" sz="1400" b="0" i="0" u="none" strike="noStrike" kern="1200" cap="none" spc="-15" normalizeH="0" baseline="0" noProof="0" dirty="0">
                <a:ln>
                  <a:noFill/>
                </a:ln>
                <a:solidFill>
                  <a:prstClr val="black"/>
                </a:solidFill>
                <a:effectLst/>
                <a:uLnTx/>
                <a:uFillTx/>
                <a:latin typeface="Calibri"/>
                <a:ea typeface="+mn-ea"/>
                <a:cs typeface="Calibri"/>
              </a:rPr>
              <a:t>award </a:t>
            </a:r>
            <a:r>
              <a:rPr kumimoji="0" sz="1400" b="0" i="0" u="none" strike="noStrike" kern="1200" cap="none" spc="-5" normalizeH="0" baseline="0" noProof="0" dirty="0">
                <a:ln>
                  <a:noFill/>
                </a:ln>
                <a:solidFill>
                  <a:prstClr val="black"/>
                </a:solidFill>
                <a:effectLst/>
                <a:uLnTx/>
                <a:uFillTx/>
                <a:latin typeface="Calibri"/>
                <a:ea typeface="+mn-ea"/>
                <a:cs typeface="Calibri"/>
              </a:rPr>
              <a:t>of </a:t>
            </a:r>
            <a:r>
              <a:rPr kumimoji="0" sz="1400" b="0" i="0" u="none" strike="noStrike" kern="1200" cap="none" spc="-10" normalizeH="0" baseline="0" noProof="0" dirty="0">
                <a:ln>
                  <a:noFill/>
                </a:ln>
                <a:solidFill>
                  <a:prstClr val="black"/>
                </a:solidFill>
                <a:effectLst/>
                <a:uLnTx/>
                <a:uFillTx/>
                <a:latin typeface="Calibri"/>
                <a:ea typeface="+mn-ea"/>
                <a:cs typeface="Calibri"/>
              </a:rPr>
              <a:t>contractor </a:t>
            </a:r>
            <a:r>
              <a:rPr kumimoji="0" sz="1400" b="0" i="0" u="none" strike="noStrike" kern="1200" cap="none" spc="-5" normalizeH="0" baseline="0" noProof="0" dirty="0">
                <a:ln>
                  <a:noFill/>
                </a:ln>
                <a:solidFill>
                  <a:prstClr val="black"/>
                </a:solidFill>
                <a:effectLst/>
                <a:uLnTx/>
                <a:uFillTx/>
                <a:latin typeface="Calibri"/>
                <a:ea typeface="+mn-ea"/>
                <a:cs typeface="Calibri"/>
              </a:rPr>
              <a:t>is based upon the </a:t>
            </a:r>
            <a:r>
              <a:rPr kumimoji="0" sz="1400" b="0" i="0" u="none" strike="noStrike" kern="1200" cap="none" spc="-10" normalizeH="0" baseline="0" noProof="0" dirty="0">
                <a:ln>
                  <a:noFill/>
                </a:ln>
                <a:solidFill>
                  <a:prstClr val="black"/>
                </a:solidFill>
                <a:effectLst/>
                <a:uLnTx/>
                <a:uFillTx/>
                <a:latin typeface="Calibri"/>
                <a:ea typeface="+mn-ea"/>
                <a:cs typeface="Calibri"/>
              </a:rPr>
              <a:t>total points gathered by </a:t>
            </a:r>
            <a:r>
              <a:rPr kumimoji="0" sz="1400" b="0" i="0" u="none" strike="noStrike" kern="1200" cap="none" spc="-5" normalizeH="0" baseline="0" noProof="0" dirty="0">
                <a:ln>
                  <a:noFill/>
                </a:ln>
                <a:solidFill>
                  <a:prstClr val="black"/>
                </a:solidFill>
                <a:effectLst/>
                <a:uLnTx/>
                <a:uFillTx/>
                <a:latin typeface="Calibri"/>
                <a:ea typeface="+mn-ea"/>
                <a:cs typeface="Calibri"/>
              </a:rPr>
              <a:t>the</a:t>
            </a:r>
            <a:r>
              <a:rPr kumimoji="0" sz="1400" b="0" i="0" u="none" strike="noStrike" kern="1200" cap="none" spc="0" normalizeH="0" baseline="0" noProof="0" dirty="0">
                <a:ln>
                  <a:noFill/>
                </a:ln>
                <a:solidFill>
                  <a:prstClr val="black"/>
                </a:solidFill>
                <a:effectLst/>
                <a:uLnTx/>
                <a:uFillTx/>
                <a:latin typeface="Calibri"/>
                <a:ea typeface="+mn-ea"/>
                <a:cs typeface="Calibri"/>
              </a:rPr>
              <a:t> </a:t>
            </a:r>
            <a:r>
              <a:rPr kumimoji="0" sz="1400" b="0" i="0" u="none" strike="noStrike" kern="1200" cap="none" spc="-25" normalizeH="0" baseline="0" noProof="0" dirty="0">
                <a:ln>
                  <a:noFill/>
                </a:ln>
                <a:solidFill>
                  <a:prstClr val="black"/>
                </a:solidFill>
                <a:effectLst/>
                <a:uLnTx/>
                <a:uFillTx/>
                <a:latin typeface="Calibri"/>
                <a:ea typeface="+mn-ea"/>
                <a:cs typeface="Calibri"/>
              </a:rPr>
              <a:t>contractor.</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684213" marR="361315" lvl="0" indent="-338138" algn="l" defTabSz="914400" rtl="0" eaLnBrk="1" fontAlgn="auto" latinLnBrk="0" hangingPunct="1">
              <a:spcBef>
                <a:spcPts val="600"/>
              </a:spcBef>
              <a:spcAft>
                <a:spcPts val="0"/>
              </a:spcAft>
              <a:buClrTx/>
              <a:buSzTx/>
              <a:buFont typeface="Calibri" panose="020F0502020204030204" pitchFamily="34" charset="0"/>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state</a:t>
            </a:r>
            <a:r>
              <a:rPr kumimoji="0" sz="1400" b="0" i="0" u="none" strike="noStrike" kern="1200" cap="none" spc="-1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reserves the </a:t>
            </a:r>
            <a:r>
              <a:rPr kumimoji="0" sz="1400" b="0" i="0" u="none" strike="noStrike" kern="1200" cap="none" spc="-10" normalizeH="0" baseline="0" noProof="0" dirty="0">
                <a:ln>
                  <a:noFill/>
                </a:ln>
                <a:solidFill>
                  <a:prstClr val="black"/>
                </a:solidFill>
                <a:effectLst/>
                <a:uLnTx/>
                <a:uFillTx/>
                <a:latin typeface="Calibri"/>
                <a:ea typeface="+mn-ea"/>
                <a:cs typeface="Calibri"/>
              </a:rPr>
              <a:t>right to </a:t>
            </a:r>
            <a:r>
              <a:rPr kumimoji="0" sz="1400" b="0" i="0" u="none" strike="noStrike" kern="1200" cap="none" spc="-5" normalizeH="0" baseline="0" noProof="0" dirty="0">
                <a:ln>
                  <a:noFill/>
                </a:ln>
                <a:solidFill>
                  <a:prstClr val="black"/>
                </a:solidFill>
                <a:effectLst/>
                <a:uLnTx/>
                <a:uFillTx/>
                <a:latin typeface="Calibri"/>
                <a:ea typeface="+mn-ea"/>
                <a:cs typeface="Calibri"/>
              </a:rPr>
              <a:t>negotiate with one or </a:t>
            </a:r>
            <a:r>
              <a:rPr kumimoji="0" sz="1400" b="0" i="0" u="none" strike="noStrike" kern="1200" cap="none" spc="-10" normalizeH="0" baseline="0" noProof="0" dirty="0">
                <a:ln>
                  <a:noFill/>
                </a:ln>
                <a:solidFill>
                  <a:prstClr val="black"/>
                </a:solidFill>
                <a:effectLst/>
                <a:uLnTx/>
                <a:uFillTx/>
                <a:latin typeface="Calibri"/>
                <a:ea typeface="+mn-ea"/>
                <a:cs typeface="Calibri"/>
              </a:rPr>
              <a:t>more contractors.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OMES</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5" normalizeH="0" baseline="0" noProof="0" dirty="0">
                <a:ln>
                  <a:noFill/>
                </a:ln>
                <a:solidFill>
                  <a:prstClr val="black"/>
                </a:solidFill>
                <a:effectLst/>
                <a:uLnTx/>
                <a:uFillTx/>
                <a:latin typeface="Calibri"/>
                <a:ea typeface="+mn-ea"/>
                <a:cs typeface="Calibri"/>
              </a:rPr>
              <a:t>may </a:t>
            </a:r>
            <a:r>
              <a:rPr kumimoji="0" sz="1400" b="0" i="0" u="none" strike="noStrike" kern="1200" cap="none" spc="-10" normalizeH="0" baseline="0" noProof="0" dirty="0">
                <a:ln>
                  <a:noFill/>
                </a:ln>
                <a:solidFill>
                  <a:prstClr val="black"/>
                </a:solidFill>
                <a:effectLst/>
                <a:uLnTx/>
                <a:uFillTx/>
                <a:latin typeface="Calibri"/>
                <a:ea typeface="+mn-ea"/>
                <a:cs typeface="Calibri"/>
              </a:rPr>
              <a:t>negotiate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5" normalizeH="0" baseline="0" noProof="0" dirty="0">
                <a:ln>
                  <a:noFill/>
                </a:ln>
                <a:solidFill>
                  <a:prstClr val="black"/>
                </a:solidFill>
                <a:effectLst/>
                <a:uLnTx/>
                <a:uFillTx/>
                <a:latin typeface="Calibri"/>
                <a:ea typeface="+mn-ea"/>
                <a:cs typeface="Calibri"/>
              </a:rPr>
              <a:t>and all </a:t>
            </a:r>
            <a:r>
              <a:rPr kumimoji="0" sz="1400" b="0" i="0" u="none" strike="noStrike" kern="1200" cap="none" spc="-10" normalizeH="0" baseline="0" noProof="0" dirty="0">
                <a:ln>
                  <a:noFill/>
                </a:ln>
                <a:solidFill>
                  <a:prstClr val="black"/>
                </a:solidFill>
                <a:effectLst/>
                <a:uLnTx/>
                <a:uFillTx/>
                <a:latin typeface="Calibri"/>
                <a:ea typeface="+mn-ea"/>
                <a:cs typeface="Calibri"/>
              </a:rPr>
              <a:t>content </a:t>
            </a:r>
            <a:r>
              <a:rPr kumimoji="0" sz="1400" b="0" i="0" u="none" strike="noStrike" kern="1200" cap="none" spc="-5" normalizeH="0" baseline="0" noProof="0" dirty="0">
                <a:ln>
                  <a:noFill/>
                </a:ln>
                <a:solidFill>
                  <a:prstClr val="black"/>
                </a:solidFill>
                <a:effectLst/>
                <a:uLnTx/>
                <a:uFillTx/>
                <a:latin typeface="Calibri"/>
                <a:ea typeface="+mn-ea"/>
                <a:cs typeface="Calibri"/>
              </a:rPr>
              <a:t>of the</a:t>
            </a:r>
            <a:r>
              <a:rPr kumimoji="0" sz="1400" b="0" i="0" u="none" strike="noStrike" kern="1200" cap="none" spc="165"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proposal.</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0" lvl="0" indent="-346075" algn="l" defTabSz="914400" rtl="0" eaLnBrk="1" fontAlgn="auto" latinLnBrk="0" hangingPunct="1">
              <a:spcBef>
                <a:spcPts val="600"/>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5" normalizeH="0" baseline="0" noProof="0" dirty="0">
                <a:ln>
                  <a:noFill/>
                </a:ln>
                <a:solidFill>
                  <a:prstClr val="black"/>
                </a:solidFill>
                <a:effectLst/>
                <a:uLnTx/>
                <a:uFillTx/>
                <a:latin typeface="Calibri"/>
                <a:ea typeface="+mn-ea"/>
                <a:cs typeface="Calibri"/>
              </a:rPr>
              <a:t>state </a:t>
            </a:r>
            <a:r>
              <a:rPr kumimoji="0" sz="1400" b="0" i="0" u="none" strike="noStrike" kern="1200" cap="none" spc="-10" normalizeH="0" baseline="0" noProof="0" dirty="0">
                <a:ln>
                  <a:noFill/>
                </a:ln>
                <a:solidFill>
                  <a:prstClr val="black"/>
                </a:solidFill>
                <a:effectLst/>
                <a:uLnTx/>
                <a:uFillTx/>
                <a:latin typeface="Calibri"/>
                <a:ea typeface="+mn-ea"/>
                <a:cs typeface="Calibri"/>
              </a:rPr>
              <a:t>reserves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right to request </a:t>
            </a:r>
            <a:r>
              <a:rPr kumimoji="0" sz="1400" b="0" i="0" u="none" strike="noStrike" kern="1200" cap="none" spc="-5" normalizeH="0" baseline="0" noProof="0" dirty="0">
                <a:ln>
                  <a:noFill/>
                </a:ln>
                <a:solidFill>
                  <a:prstClr val="black"/>
                </a:solidFill>
                <a:effectLst/>
                <a:uLnTx/>
                <a:uFillTx/>
                <a:latin typeface="Calibri"/>
                <a:ea typeface="+mn-ea"/>
                <a:cs typeface="Calibri"/>
              </a:rPr>
              <a:t>a </a:t>
            </a:r>
            <a:r>
              <a:rPr lang="en-US" sz="1400" spc="-10" dirty="0">
                <a:solidFill>
                  <a:prstClr val="black"/>
                </a:solidFill>
                <a:latin typeface="Calibri"/>
                <a:cs typeface="Calibri"/>
              </a:rPr>
              <a: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best </a:t>
            </a:r>
            <a:r>
              <a:rPr kumimoji="0" sz="1400" b="0" i="0" u="none" strike="noStrike" kern="1200" cap="none" spc="-5" normalizeH="0" baseline="0" noProof="0" dirty="0">
                <a:ln>
                  <a:noFill/>
                </a:ln>
                <a:solidFill>
                  <a:prstClr val="black"/>
                </a:solidFill>
                <a:effectLst/>
                <a:uLnTx/>
                <a:uFillTx/>
                <a:latin typeface="Calibri"/>
                <a:ea typeface="+mn-ea"/>
                <a:cs typeface="Calibri"/>
              </a:rPr>
              <a:t>and </a:t>
            </a:r>
            <a:r>
              <a:rPr kumimoji="0" sz="1400" b="0" i="0" u="none" strike="noStrike" kern="1200" cap="none" spc="-5" normalizeH="0" baseline="0" noProof="0" dirty="0" smtClean="0">
                <a:ln>
                  <a:noFill/>
                </a:ln>
                <a:solidFill>
                  <a:prstClr val="black"/>
                </a:solidFill>
                <a:effectLst/>
                <a:uLnTx/>
                <a:uFillTx/>
                <a:latin typeface="Calibri"/>
                <a:ea typeface="+mn-ea"/>
                <a:cs typeface="Calibri"/>
              </a:rPr>
              <a:t>final</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5" normalizeH="0" baseline="0" noProof="0" dirty="0">
                <a:ln>
                  <a:noFill/>
                </a:ln>
                <a:solidFill>
                  <a:prstClr val="black"/>
                </a:solidFill>
                <a:effectLst/>
                <a:uLnTx/>
                <a:uFillTx/>
                <a:latin typeface="Calibri"/>
                <a:ea typeface="+mn-ea"/>
                <a:cs typeface="Calibri"/>
              </a:rPr>
              <a:t>offer </a:t>
            </a:r>
            <a:r>
              <a:rPr kumimoji="0" sz="1400" b="0" i="0" u="none" strike="noStrike" kern="1200" cap="none" spc="-10" normalizeH="0" baseline="0" noProof="0" dirty="0">
                <a:ln>
                  <a:noFill/>
                </a:ln>
                <a:solidFill>
                  <a:prstClr val="black"/>
                </a:solidFill>
                <a:effectLst/>
                <a:uLnTx/>
                <a:uFillTx/>
                <a:latin typeface="Calibri"/>
                <a:ea typeface="+mn-ea"/>
                <a:cs typeface="Calibri"/>
              </a:rPr>
              <a:t>from </a:t>
            </a:r>
            <a:r>
              <a:rPr kumimoji="0" sz="1400" b="0" i="0" u="none" strike="noStrike" kern="1200" cap="none" spc="-5" normalizeH="0" baseline="0" noProof="0" dirty="0">
                <a:ln>
                  <a:noFill/>
                </a:ln>
                <a:solidFill>
                  <a:prstClr val="black"/>
                </a:solidFill>
                <a:effectLst/>
                <a:uLnTx/>
                <a:uFillTx/>
                <a:latin typeface="Calibri"/>
                <a:ea typeface="+mn-ea"/>
                <a:cs typeface="Calibri"/>
              </a:rPr>
              <a:t>one or </a:t>
            </a:r>
            <a:r>
              <a:rPr kumimoji="0" sz="1400" b="0" i="0" u="none" strike="noStrike" kern="1200" cap="none" spc="-10" normalizeH="0" baseline="0" noProof="0" dirty="0">
                <a:ln>
                  <a:noFill/>
                </a:ln>
                <a:solidFill>
                  <a:prstClr val="black"/>
                </a:solidFill>
                <a:effectLst/>
                <a:uLnTx/>
                <a:uFillTx/>
                <a:latin typeface="Calibri"/>
                <a:ea typeface="+mn-ea"/>
                <a:cs typeface="Calibri"/>
              </a:rPr>
              <a:t>more</a:t>
            </a:r>
            <a:r>
              <a:rPr kumimoji="0" sz="1400" b="0" i="0" u="none" strike="noStrike" kern="1200" cap="none" spc="285" normalizeH="0" baseline="0" noProof="0" dirty="0">
                <a:ln>
                  <a:noFill/>
                </a:ln>
                <a:solidFill>
                  <a:prstClr val="black"/>
                </a:solidFill>
                <a:effectLst/>
                <a:uLnTx/>
                <a:uFillTx/>
                <a:latin typeface="Calibri"/>
                <a:ea typeface="+mn-ea"/>
                <a:cs typeface="Calibri"/>
              </a:rPr>
              <a:t> </a:t>
            </a:r>
            <a:r>
              <a:rPr kumimoji="0" sz="1400" b="0" i="0" u="none" strike="noStrike" kern="1200" cap="none" spc="-15" normalizeH="0" baseline="0" noProof="0" dirty="0">
                <a:ln>
                  <a:noFill/>
                </a:ln>
                <a:solidFill>
                  <a:prstClr val="black"/>
                </a:solidFill>
                <a:effectLst/>
                <a:uLnTx/>
                <a:uFillTx/>
                <a:latin typeface="Calibri"/>
                <a:ea typeface="+mn-ea"/>
                <a:cs typeface="Calibri"/>
              </a:rPr>
              <a:t>contractors.</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169545" lvl="0" indent="-346075" algn="l" defTabSz="914400" rtl="0" eaLnBrk="1" fontAlgn="auto" latinLnBrk="0" hangingPunct="1">
              <a:spcBef>
                <a:spcPts val="600"/>
              </a:spcBef>
              <a:spcAft>
                <a:spcPts val="0"/>
              </a:spcAft>
              <a:buClrTx/>
              <a:buSzTx/>
              <a:buFont typeface="Arial"/>
              <a:buChar char="•"/>
              <a:defRPr/>
            </a:pPr>
            <a:r>
              <a:rPr kumimoji="0" sz="1400" b="0" i="0" u="none" strike="noStrike" kern="1200" cap="none" spc="-15" normalizeH="0" baseline="0" noProof="0" dirty="0">
                <a:ln>
                  <a:noFill/>
                </a:ln>
                <a:solidFill>
                  <a:prstClr val="black"/>
                </a:solidFill>
                <a:effectLst/>
                <a:uLnTx/>
                <a:uFillTx/>
                <a:latin typeface="Calibri"/>
                <a:ea typeface="+mn-ea"/>
                <a:cs typeface="Calibri"/>
              </a:rPr>
              <a:t>Contractors </a:t>
            </a:r>
            <a:r>
              <a:rPr kumimoji="0" sz="1400" b="0" i="0" u="none" strike="noStrike" kern="1200" cap="none" spc="-5" normalizeH="0" baseline="0" noProof="0" dirty="0">
                <a:ln>
                  <a:noFill/>
                </a:ln>
                <a:solidFill>
                  <a:prstClr val="black"/>
                </a:solidFill>
                <a:effectLst/>
                <a:uLnTx/>
                <a:uFillTx/>
                <a:latin typeface="Calibri"/>
                <a:ea typeface="+mn-ea"/>
                <a:cs typeface="Calibri"/>
              </a:rPr>
              <a:t>should be </a:t>
            </a:r>
            <a:r>
              <a:rPr kumimoji="0" sz="1400" b="0" i="0" u="none" strike="noStrike" kern="1200" cap="none" spc="-10" normalizeH="0" baseline="0" noProof="0" dirty="0">
                <a:ln>
                  <a:noFill/>
                </a:ln>
                <a:solidFill>
                  <a:prstClr val="black"/>
                </a:solidFill>
                <a:effectLst/>
                <a:uLnTx/>
                <a:uFillTx/>
                <a:latin typeface="Calibri"/>
                <a:ea typeface="+mn-ea"/>
                <a:cs typeface="Calibri"/>
              </a:rPr>
              <a:t>prepared to participate </a:t>
            </a:r>
            <a:r>
              <a:rPr kumimoji="0" sz="1400" b="0" i="0" u="none" strike="noStrike" kern="1200" cap="none" spc="-5" normalizeH="0" baseline="0" noProof="0" dirty="0">
                <a:ln>
                  <a:noFill/>
                </a:ln>
                <a:solidFill>
                  <a:prstClr val="black"/>
                </a:solidFill>
                <a:effectLst/>
                <a:uLnTx/>
                <a:uFillTx/>
                <a:latin typeface="Calibri"/>
                <a:ea typeface="+mn-ea"/>
                <a:cs typeface="Calibri"/>
              </a:rPr>
              <a:t>in </a:t>
            </a:r>
            <a:r>
              <a:rPr kumimoji="0" sz="1400" b="0" i="0" u="none" strike="noStrike" kern="1200" cap="none" spc="-10" normalizeH="0" baseline="0" noProof="0" dirty="0">
                <a:ln>
                  <a:noFill/>
                </a:ln>
                <a:solidFill>
                  <a:prstClr val="black"/>
                </a:solidFill>
                <a:effectLst/>
                <a:uLnTx/>
                <a:uFillTx/>
                <a:latin typeface="Calibri"/>
                <a:ea typeface="+mn-ea"/>
                <a:cs typeface="Calibri"/>
              </a:rPr>
              <a:t>oral presentations </a:t>
            </a:r>
            <a:r>
              <a:rPr kumimoji="0" sz="1400" b="0" i="0" u="none" strike="noStrike" kern="1200" cap="none" spc="-5" normalizeH="0" baseline="0" noProof="0" dirty="0">
                <a:ln>
                  <a:noFill/>
                </a:ln>
                <a:solidFill>
                  <a:prstClr val="black"/>
                </a:solidFill>
                <a:effectLst/>
                <a:uLnTx/>
                <a:uFillTx/>
                <a:latin typeface="Calibri"/>
                <a:ea typeface="+mn-ea"/>
                <a:cs typeface="Calibri"/>
              </a:rPr>
              <a:t>and </a:t>
            </a:r>
            <a:r>
              <a:rPr kumimoji="0" sz="1400" b="0" i="0" u="none" strike="noStrike" kern="1200" cap="none" spc="-10" normalizeH="0" baseline="0" noProof="0" dirty="0">
                <a:ln>
                  <a:noFill/>
                </a:ln>
                <a:solidFill>
                  <a:prstClr val="black"/>
                </a:solidFill>
                <a:effectLst/>
                <a:uLnTx/>
                <a:uFillTx/>
                <a:latin typeface="Calibri"/>
                <a:ea typeface="+mn-ea"/>
                <a:cs typeface="Calibri"/>
              </a:rPr>
              <a:t>demonstrations to define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their</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solution</a:t>
            </a:r>
            <a:r>
              <a:rPr kumimoji="0" sz="1400" b="0" i="0" u="none" strike="noStrike" kern="1200" cap="none" spc="-5"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to introduce </a:t>
            </a:r>
            <a:r>
              <a:rPr kumimoji="0" sz="1400" b="0" i="0" u="none" strike="noStrike" kern="1200" cap="none" spc="-5" normalizeH="0" baseline="0" noProof="0" dirty="0">
                <a:ln>
                  <a:noFill/>
                </a:ln>
                <a:solidFill>
                  <a:prstClr val="black"/>
                </a:solidFill>
                <a:effectLst/>
                <a:uLnTx/>
                <a:uFillTx/>
                <a:latin typeface="Calibri"/>
                <a:ea typeface="+mn-ea"/>
                <a:cs typeface="Calibri"/>
              </a:rPr>
              <a:t>their </a:t>
            </a:r>
            <a:r>
              <a:rPr kumimoji="0" sz="1400" b="0" i="0" u="none" strike="noStrike" kern="1200" cap="none" spc="-10" normalizeH="0" baseline="0" noProof="0" dirty="0">
                <a:ln>
                  <a:noFill/>
                </a:ln>
                <a:solidFill>
                  <a:prstClr val="black"/>
                </a:solidFill>
                <a:effectLst/>
                <a:uLnTx/>
                <a:uFillTx/>
                <a:latin typeface="Calibri"/>
                <a:ea typeface="+mn-ea"/>
                <a:cs typeface="Calibri"/>
              </a:rPr>
              <a:t>team, </a:t>
            </a:r>
            <a:r>
              <a:rPr kumimoji="0" sz="1400" b="0" i="0" u="none" strike="noStrike" kern="1200" cap="none" spc="-5" normalizeH="0" baseline="0" noProof="0" dirty="0">
                <a:ln>
                  <a:noFill/>
                </a:ln>
                <a:solidFill>
                  <a:prstClr val="black"/>
                </a:solidFill>
                <a:effectLst/>
                <a:uLnTx/>
                <a:uFillTx/>
                <a:latin typeface="Calibri"/>
                <a:ea typeface="+mn-ea"/>
                <a:cs typeface="Calibri"/>
              </a:rPr>
              <a:t>and </a:t>
            </a:r>
            <a:r>
              <a:rPr kumimoji="0" sz="1400" b="0" i="0" u="none" strike="noStrike" kern="1200" cap="none" spc="-10" normalizeH="0" baseline="0" noProof="0" dirty="0">
                <a:ln>
                  <a:noFill/>
                </a:ln>
                <a:solidFill>
                  <a:prstClr val="black"/>
                </a:solidFill>
                <a:effectLst/>
                <a:uLnTx/>
                <a:uFillTx/>
                <a:latin typeface="Calibri"/>
                <a:ea typeface="+mn-ea"/>
                <a:cs typeface="Calibri"/>
              </a:rPr>
              <a:t>to respond to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5" normalizeH="0" baseline="0" noProof="0" dirty="0">
                <a:ln>
                  <a:noFill/>
                </a:ln>
                <a:solidFill>
                  <a:prstClr val="black"/>
                </a:solidFill>
                <a:effectLst/>
                <a:uLnTx/>
                <a:uFillTx/>
                <a:latin typeface="Calibri"/>
                <a:ea typeface="+mn-ea"/>
                <a:cs typeface="Calibri"/>
              </a:rPr>
              <a:t>and all questions </a:t>
            </a:r>
            <a:r>
              <a:rPr kumimoji="0" sz="1400" b="0" i="0" u="none" strike="noStrike" kern="1200" cap="none" spc="-10" normalizeH="0" baseline="0" noProof="0" dirty="0">
                <a:ln>
                  <a:noFill/>
                </a:ln>
                <a:solidFill>
                  <a:prstClr val="black"/>
                </a:solidFill>
                <a:effectLst/>
                <a:uLnTx/>
                <a:uFillTx/>
                <a:latin typeface="Calibri"/>
                <a:ea typeface="+mn-ea"/>
                <a:cs typeface="Calibri"/>
              </a:rPr>
              <a:t>regarding </a:t>
            </a:r>
            <a:r>
              <a:rPr kumimoji="0" sz="1400" b="0" i="0" u="none" strike="noStrike" kern="1200" cap="none" spc="-5" normalizeH="0" baseline="0" noProof="0" dirty="0">
                <a:ln>
                  <a:noFill/>
                </a:ln>
                <a:solidFill>
                  <a:prstClr val="black"/>
                </a:solidFill>
                <a:effectLst/>
                <a:uLnTx/>
                <a:uFillTx/>
                <a:latin typeface="Calibri"/>
                <a:ea typeface="+mn-ea"/>
                <a:cs typeface="Calibri"/>
              </a:rPr>
              <a:t>their </a:t>
            </a:r>
            <a:r>
              <a:rPr kumimoji="0" sz="1400" b="0" i="0" u="none" strike="noStrike" kern="1200" cap="none" spc="-5" normalizeH="0" baseline="0" noProof="0" dirty="0" smtClean="0">
                <a:ln>
                  <a:noFill/>
                </a:ln>
                <a:solidFill>
                  <a:prstClr val="black"/>
                </a:solidFill>
                <a:effectLst/>
                <a:uLnTx/>
                <a:uFillTx/>
                <a:latin typeface="Calibri"/>
                <a:ea typeface="+mn-ea"/>
                <a:cs typeface="Calibri"/>
              </a:rPr>
              <a:t>solicitation</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response </a:t>
            </a:r>
            <a:r>
              <a:rPr kumimoji="0" sz="1400" b="0" i="0" u="none" strike="noStrike" kern="1200" cap="none" spc="-5" normalizeH="0" baseline="0" noProof="0" dirty="0">
                <a:ln>
                  <a:noFill/>
                </a:ln>
                <a:solidFill>
                  <a:prstClr val="black"/>
                </a:solidFill>
                <a:effectLst/>
                <a:uLnTx/>
                <a:uFillTx/>
                <a:latin typeface="Calibri"/>
                <a:ea typeface="+mn-ea"/>
                <a:cs typeface="Calibri"/>
              </a:rPr>
              <a:t>if </a:t>
            </a:r>
            <a:r>
              <a:rPr kumimoji="0" sz="1400" b="0" i="0" u="none" strike="noStrike" kern="1200" cap="none" spc="-10" normalizeH="0" baseline="0" noProof="0" dirty="0">
                <a:ln>
                  <a:noFill/>
                </a:ln>
                <a:solidFill>
                  <a:prstClr val="black"/>
                </a:solidFill>
                <a:effectLst/>
                <a:uLnTx/>
                <a:uFillTx/>
                <a:latin typeface="Calibri"/>
                <a:ea typeface="+mn-ea"/>
                <a:cs typeface="Calibri"/>
              </a:rPr>
              <a:t>requested by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OMES</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prior </a:t>
            </a:r>
            <a:r>
              <a:rPr kumimoji="0" sz="1400" b="0" i="0" u="none" strike="noStrike" kern="1200" cap="none" spc="-10" normalizeH="0" baseline="0" noProof="0" dirty="0">
                <a:ln>
                  <a:noFill/>
                </a:ln>
                <a:solidFill>
                  <a:prstClr val="black"/>
                </a:solidFill>
                <a:effectLst/>
                <a:uLnTx/>
                <a:uFillTx/>
                <a:latin typeface="Calibri"/>
                <a:ea typeface="+mn-ea"/>
                <a:cs typeface="Calibri"/>
              </a:rPr>
              <a:t>to</a:t>
            </a:r>
            <a:r>
              <a:rPr kumimoji="0" sz="1400" b="0" i="0" u="none" strike="noStrike" kern="1200" cap="none" spc="100" normalizeH="0" baseline="0" noProof="0" dirty="0">
                <a:ln>
                  <a:noFill/>
                </a:ln>
                <a:solidFill>
                  <a:prstClr val="black"/>
                </a:solidFill>
                <a:effectLst/>
                <a:uLnTx/>
                <a:uFillTx/>
                <a:latin typeface="Calibri"/>
                <a:ea typeface="+mn-ea"/>
                <a:cs typeface="Calibri"/>
              </a:rPr>
              <a:t> </a:t>
            </a:r>
            <a:r>
              <a:rPr kumimoji="0" sz="1400" b="0" i="0" u="none" strike="noStrike" kern="1200" cap="none" spc="-15" normalizeH="0" baseline="0" noProof="0" dirty="0">
                <a:ln>
                  <a:noFill/>
                </a:ln>
                <a:solidFill>
                  <a:prstClr val="black"/>
                </a:solidFill>
                <a:effectLst/>
                <a:uLnTx/>
                <a:uFillTx/>
                <a:latin typeface="Calibri"/>
                <a:ea typeface="+mn-ea"/>
                <a:cs typeface="Calibri"/>
              </a:rPr>
              <a:t>award.</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60934" y="391850"/>
            <a:ext cx="8583066"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Evaluation Process (cont.)</a:t>
            </a:r>
            <a:endParaRPr sz="320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54</a:t>
            </a:fld>
            <a:endParaRPr lang="en-US" spc="-5" dirty="0">
              <a:solidFill>
                <a:srgbClr val="000000"/>
              </a:solidFill>
            </a:endParaRPr>
          </a:p>
        </p:txBody>
      </p:sp>
    </p:spTree>
    <p:extLst>
      <p:ext uri="{BB962C8B-B14F-4D97-AF65-F5344CB8AC3E}">
        <p14:creationId xmlns:p14="http://schemas.microsoft.com/office/powerpoint/2010/main" val="100220928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68295" y="1546397"/>
            <a:ext cx="6938683" cy="2725105"/>
          </a:xfrm>
          <a:prstGeom prst="rect">
            <a:avLst/>
          </a:prstGeom>
        </p:spPr>
        <p:txBody>
          <a:bodyPr vert="horz" wrap="square" lIns="0" tIns="46990" rIns="0" bIns="0" rtlCol="0">
            <a:spAutoFit/>
          </a:bodyPr>
          <a:lstStyle/>
          <a:p>
            <a:pPr marL="285750" marR="199390" lvl="0" indent="-285750" algn="l" defTabSz="914400" rtl="0" eaLnBrk="1" fontAlgn="auto" latinLnBrk="0" hangingPunct="1">
              <a:spcBef>
                <a:spcPts val="600"/>
              </a:spcBef>
              <a:spcAft>
                <a:spcPts val="0"/>
              </a:spcAft>
              <a:buClr>
                <a:srgbClr val="4B2203"/>
              </a:buClr>
              <a:buSzTx/>
              <a:buFont typeface="Arial" panose="020B0604020202020204" pitchFamily="34" charset="0"/>
              <a:buChar char="•"/>
              <a:defRPr/>
            </a:pPr>
            <a:r>
              <a:rPr kumimoji="0" lang="en-US" sz="1600" b="0" i="0" u="none" strike="noStrike" kern="1200" cap="none" spc="-10" normalizeH="0" baseline="0" noProof="0" dirty="0" smtClean="0">
                <a:ln>
                  <a:noFill/>
                </a:ln>
                <a:solidFill>
                  <a:prstClr val="black"/>
                </a:solidFill>
                <a:effectLst/>
                <a:uLnTx/>
                <a:uFillTx/>
                <a:latin typeface="Calibri"/>
                <a:cs typeface="Calibri"/>
              </a:rPr>
              <a:t>Company Stability (this is a pass/fail assessment that should be on “best value” awards);</a:t>
            </a:r>
            <a:r>
              <a:rPr kumimoji="0" lang="en-US" sz="1600" b="0" i="0" u="none" strike="noStrike" kern="1200" cap="none" spc="-10" normalizeH="0" noProof="0" dirty="0" smtClean="0">
                <a:ln>
                  <a:noFill/>
                </a:ln>
                <a:solidFill>
                  <a:prstClr val="black"/>
                </a:solidFill>
                <a:effectLst/>
                <a:uLnTx/>
                <a:uFillTx/>
                <a:latin typeface="Calibri"/>
                <a:cs typeface="Calibri"/>
              </a:rPr>
              <a:t> for example:</a:t>
            </a:r>
            <a:endParaRPr kumimoji="0" lang="en-US" sz="1600" b="0" i="0" u="none" strike="noStrike" kern="1200" cap="none" spc="-10" normalizeH="0" baseline="0" noProof="0" dirty="0" smtClean="0">
              <a:ln>
                <a:noFill/>
              </a:ln>
              <a:solidFill>
                <a:prstClr val="black"/>
              </a:solidFill>
              <a:effectLst/>
              <a:uLnTx/>
              <a:uFillTx/>
              <a:latin typeface="Calibri"/>
              <a:cs typeface="Calibri"/>
            </a:endParaRPr>
          </a:p>
          <a:p>
            <a:pPr marL="684213" marR="0" lvl="1" indent="-330200" algn="l" defTabSz="914400" rtl="0" eaLnBrk="1" fontAlgn="auto" latinLnBrk="0" hangingPunct="1">
              <a:spcBef>
                <a:spcPts val="600"/>
              </a:spcBef>
              <a:spcAft>
                <a:spcPts val="0"/>
              </a:spcAft>
              <a:buClr>
                <a:srgbClr val="3B1D15"/>
              </a:buClr>
              <a:buSzTx/>
              <a:buFont typeface="Calibri" panose="020F0502020204030204" pitchFamily="34" charset="0"/>
              <a:buChar char="–"/>
              <a:defRPr/>
            </a:pPr>
            <a:r>
              <a:rPr kumimoji="0" sz="1600" b="0" i="0" u="none" strike="noStrike" kern="1200" cap="none" spc="-5" normalizeH="0" baseline="0" noProof="0" dirty="0" smtClean="0">
                <a:ln>
                  <a:noFill/>
                </a:ln>
                <a:solidFill>
                  <a:prstClr val="black"/>
                </a:solidFill>
                <a:effectLst/>
                <a:uLnTx/>
                <a:uFillTx/>
                <a:latin typeface="Calibri"/>
                <a:cs typeface="Calibri"/>
              </a:rPr>
              <a:t>Financial</a:t>
            </a:r>
            <a:r>
              <a:rPr kumimoji="0" sz="1600" b="0" i="0" u="none" strike="noStrike" kern="1200" cap="none" spc="-5" normalizeH="0" baseline="0" noProof="0" dirty="0">
                <a:ln>
                  <a:noFill/>
                </a:ln>
                <a:solidFill>
                  <a:prstClr val="black"/>
                </a:solidFill>
                <a:effectLst/>
                <a:uLnTx/>
                <a:uFillTx/>
                <a:latin typeface="Calibri"/>
                <a:cs typeface="Calibri"/>
              </a:rPr>
              <a:t>.</a:t>
            </a:r>
            <a:endParaRPr kumimoji="0" sz="1600" b="0" i="0" u="none" strike="noStrike" kern="1200" cap="none" spc="0" normalizeH="0" baseline="0" noProof="0" dirty="0">
              <a:ln>
                <a:noFill/>
              </a:ln>
              <a:solidFill>
                <a:prstClr val="black"/>
              </a:solidFill>
              <a:effectLst/>
              <a:uLnTx/>
              <a:uFillTx/>
              <a:latin typeface="Calibri"/>
              <a:cs typeface="Calibri"/>
            </a:endParaRPr>
          </a:p>
          <a:p>
            <a:pPr marL="684213" marR="0" lvl="1" indent="-330200" algn="l" defTabSz="914400" rtl="0" eaLnBrk="1" fontAlgn="auto" latinLnBrk="0" hangingPunct="1">
              <a:spcBef>
                <a:spcPts val="600"/>
              </a:spcBef>
              <a:spcAft>
                <a:spcPts val="0"/>
              </a:spcAft>
              <a:buClr>
                <a:srgbClr val="3B1D15"/>
              </a:buClr>
              <a:buSzTx/>
              <a:buFont typeface="Calibri" panose="020F0502020204030204" pitchFamily="34" charset="0"/>
              <a:buChar char="–"/>
              <a:defRPr/>
            </a:pPr>
            <a:r>
              <a:rPr kumimoji="0" sz="1600" b="0" i="0" u="none" strike="noStrike" kern="1200" cap="none" spc="-10" normalizeH="0" baseline="0" noProof="0" dirty="0">
                <a:ln>
                  <a:noFill/>
                </a:ln>
                <a:solidFill>
                  <a:prstClr val="black"/>
                </a:solidFill>
                <a:effectLst/>
                <a:uLnTx/>
                <a:uFillTx/>
                <a:latin typeface="Calibri"/>
                <a:cs typeface="Calibri"/>
              </a:rPr>
              <a:t>Litigation.</a:t>
            </a:r>
            <a:endParaRPr kumimoji="0" sz="1600" b="0" i="0" u="none" strike="noStrike" kern="1200" cap="none" spc="0" normalizeH="0" baseline="0" noProof="0" dirty="0">
              <a:ln>
                <a:noFill/>
              </a:ln>
              <a:solidFill>
                <a:prstClr val="black"/>
              </a:solidFill>
              <a:effectLst/>
              <a:uLnTx/>
              <a:uFillTx/>
              <a:latin typeface="Calibri"/>
              <a:cs typeface="Calibri"/>
            </a:endParaRPr>
          </a:p>
          <a:p>
            <a:pPr marL="684213" marR="0" lvl="1" indent="-330200" algn="l" defTabSz="914400" rtl="0" eaLnBrk="1" fontAlgn="auto" latinLnBrk="0" hangingPunct="1">
              <a:spcBef>
                <a:spcPts val="600"/>
              </a:spcBef>
              <a:spcAft>
                <a:spcPts val="0"/>
              </a:spcAft>
              <a:buClr>
                <a:srgbClr val="3B1D15"/>
              </a:buClr>
              <a:buSzTx/>
              <a:buFont typeface="Calibri" panose="020F0502020204030204" pitchFamily="34" charset="0"/>
              <a:buChar char="–"/>
              <a:defRPr/>
            </a:pPr>
            <a:r>
              <a:rPr kumimoji="0" sz="1600" b="0" i="0" u="none" strike="noStrike" kern="1200" cap="none" spc="-40" normalizeH="0" baseline="0" noProof="0" dirty="0">
                <a:ln>
                  <a:noFill/>
                </a:ln>
                <a:solidFill>
                  <a:prstClr val="black"/>
                </a:solidFill>
                <a:effectLst/>
                <a:uLnTx/>
                <a:uFillTx/>
                <a:latin typeface="Calibri"/>
                <a:cs typeface="Calibri"/>
              </a:rPr>
              <a:t>Years </a:t>
            </a:r>
            <a:r>
              <a:rPr kumimoji="0" sz="1600" b="0" i="0" u="none" strike="noStrike" kern="1200" cap="none" spc="-5" normalizeH="0" baseline="0" noProof="0" dirty="0">
                <a:ln>
                  <a:noFill/>
                </a:ln>
                <a:solidFill>
                  <a:prstClr val="black"/>
                </a:solidFill>
                <a:effectLst/>
                <a:uLnTx/>
                <a:uFillTx/>
                <a:latin typeface="Calibri"/>
                <a:cs typeface="Calibri"/>
              </a:rPr>
              <a:t>in</a:t>
            </a:r>
            <a:r>
              <a:rPr kumimoji="0" sz="1600" b="0" i="0" u="none" strike="noStrike" kern="1200" cap="none" spc="50" normalizeH="0" baseline="0" noProof="0" dirty="0">
                <a:ln>
                  <a:noFill/>
                </a:ln>
                <a:solidFill>
                  <a:prstClr val="black"/>
                </a:solidFill>
                <a:effectLst/>
                <a:uLnTx/>
                <a:uFillTx/>
                <a:latin typeface="Calibri"/>
                <a:cs typeface="Calibri"/>
              </a:rPr>
              <a:t> </a:t>
            </a:r>
            <a:r>
              <a:rPr kumimoji="0" sz="1600" b="0" i="0" u="none" strike="noStrike" kern="1200" cap="none" spc="-5" normalizeH="0" baseline="0" noProof="0" dirty="0">
                <a:ln>
                  <a:noFill/>
                </a:ln>
                <a:solidFill>
                  <a:prstClr val="black"/>
                </a:solidFill>
                <a:effectLst/>
                <a:uLnTx/>
                <a:uFillTx/>
                <a:latin typeface="Calibri"/>
                <a:cs typeface="Calibri"/>
              </a:rPr>
              <a:t>business.</a:t>
            </a:r>
            <a:endParaRPr kumimoji="0" sz="1600" b="0" i="0" u="none"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spcBef>
                <a:spcPts val="600"/>
              </a:spcBef>
              <a:spcAft>
                <a:spcPts val="0"/>
              </a:spcAft>
              <a:buClr>
                <a:srgbClr val="4B2203"/>
              </a:buClr>
              <a:buSzTx/>
              <a:buFont typeface="Arial"/>
              <a:buChar char="•"/>
              <a:defRPr/>
            </a:pPr>
            <a:r>
              <a:rPr kumimoji="0" sz="1600" b="0" i="0" u="none" strike="noStrike" kern="1200" cap="none" spc="-10" normalizeH="0" baseline="0" noProof="0" dirty="0" smtClean="0">
                <a:ln>
                  <a:noFill/>
                </a:ln>
                <a:solidFill>
                  <a:prstClr val="black"/>
                </a:solidFill>
                <a:effectLst/>
                <a:uLnTx/>
                <a:uFillTx/>
                <a:latin typeface="Calibri"/>
                <a:cs typeface="Calibri"/>
              </a:rPr>
              <a:t>Credentials</a:t>
            </a:r>
            <a:r>
              <a:rPr kumimoji="0" lang="en-US" sz="1600" b="0" i="0" u="none" strike="noStrike" kern="1200" cap="none" spc="-10" normalizeH="0" baseline="0" noProof="0" dirty="0" smtClean="0">
                <a:ln>
                  <a:noFill/>
                </a:ln>
                <a:solidFill>
                  <a:prstClr val="black"/>
                </a:solidFill>
                <a:effectLst/>
                <a:uLnTx/>
                <a:uFillTx/>
                <a:latin typeface="Calibri"/>
                <a:cs typeface="Calibri"/>
              </a:rPr>
              <a:t>, such as:</a:t>
            </a:r>
            <a:endParaRPr kumimoji="0" sz="1600" b="0" i="0" u="none" strike="noStrike" kern="1200" cap="none" spc="0" normalizeH="0" baseline="0" noProof="0" dirty="0">
              <a:ln>
                <a:noFill/>
              </a:ln>
              <a:solidFill>
                <a:prstClr val="black"/>
              </a:solidFill>
              <a:effectLst/>
              <a:uLnTx/>
              <a:uFillTx/>
              <a:latin typeface="Calibri"/>
              <a:cs typeface="Calibri"/>
            </a:endParaRPr>
          </a:p>
          <a:p>
            <a:pPr marL="684213" marR="5080" lvl="1" indent="-328613" algn="l" defTabSz="914400" rtl="0" eaLnBrk="1" fontAlgn="auto" latinLnBrk="0" hangingPunct="1">
              <a:spcBef>
                <a:spcPts val="600"/>
              </a:spcBef>
              <a:spcAft>
                <a:spcPts val="0"/>
              </a:spcAft>
              <a:buClr>
                <a:srgbClr val="3B1D15"/>
              </a:buClr>
              <a:buSzTx/>
              <a:buFont typeface="Calibri" panose="020F0502020204030204" pitchFamily="34" charset="0"/>
              <a:buChar char="–"/>
              <a:defRPr/>
            </a:pPr>
            <a:r>
              <a:rPr kumimoji="0" sz="1600" b="0" i="0" u="none" strike="noStrike" kern="1200" cap="none" spc="-5" normalizeH="0" baseline="0" noProof="0" dirty="0">
                <a:ln>
                  <a:noFill/>
                </a:ln>
                <a:solidFill>
                  <a:prstClr val="black"/>
                </a:solidFill>
                <a:effectLst/>
                <a:uLnTx/>
                <a:uFillTx/>
                <a:latin typeface="Calibri"/>
                <a:cs typeface="Calibri"/>
              </a:rPr>
              <a:t>Experience, certifications and </a:t>
            </a:r>
            <a:r>
              <a:rPr kumimoji="0" sz="1600" b="0" i="0" u="none" strike="noStrike" kern="1200" cap="none" spc="-15" normalizeH="0" baseline="0" noProof="0" dirty="0">
                <a:ln>
                  <a:noFill/>
                </a:ln>
                <a:solidFill>
                  <a:prstClr val="black"/>
                </a:solidFill>
                <a:effectLst/>
                <a:uLnTx/>
                <a:uFillTx/>
                <a:latin typeface="Calibri"/>
                <a:cs typeface="Calibri"/>
              </a:rPr>
              <a:t>references </a:t>
            </a:r>
            <a:r>
              <a:rPr kumimoji="0" sz="1600" b="0" i="0" u="none" strike="noStrike" kern="1200" cap="none" spc="-5" normalizeH="0" baseline="0" noProof="0" dirty="0">
                <a:ln>
                  <a:noFill/>
                </a:ln>
                <a:solidFill>
                  <a:prstClr val="black"/>
                </a:solidFill>
                <a:effectLst/>
                <a:uLnTx/>
                <a:uFillTx/>
                <a:latin typeface="Calibri"/>
                <a:cs typeface="Calibri"/>
              </a:rPr>
              <a:t>of actual </a:t>
            </a:r>
            <a:r>
              <a:rPr kumimoji="0" sz="1600" b="0" i="0" u="none" strike="noStrike" kern="1200" cap="none" spc="-10" normalizeH="0" baseline="0" noProof="0" dirty="0">
                <a:ln>
                  <a:noFill/>
                </a:ln>
                <a:solidFill>
                  <a:prstClr val="black"/>
                </a:solidFill>
                <a:effectLst/>
                <a:uLnTx/>
                <a:uFillTx/>
                <a:latin typeface="Calibri"/>
                <a:cs typeface="Calibri"/>
              </a:rPr>
              <a:t>employees </a:t>
            </a:r>
            <a:r>
              <a:rPr kumimoji="0" sz="1600" b="0" i="0" u="none" strike="noStrike" kern="1200" cap="none" spc="-5" normalizeH="0" baseline="0" noProof="0" dirty="0" smtClean="0">
                <a:ln>
                  <a:noFill/>
                </a:ln>
                <a:solidFill>
                  <a:prstClr val="black"/>
                </a:solidFill>
                <a:effectLst/>
                <a:uLnTx/>
                <a:uFillTx/>
                <a:latin typeface="Calibri"/>
                <a:cs typeface="Calibri"/>
              </a:rPr>
              <a:t>assigned</a:t>
            </a:r>
            <a:r>
              <a:rPr kumimoji="0" lang="en-US" sz="1600" b="0" i="0" u="none" strike="noStrike" kern="1200" cap="none" spc="-5" normalizeH="0" baseline="0" noProof="0" dirty="0" smtClean="0">
                <a:ln>
                  <a:noFill/>
                </a:ln>
                <a:solidFill>
                  <a:prstClr val="black"/>
                </a:solidFill>
                <a:effectLst/>
                <a:uLnTx/>
                <a:uFillTx/>
                <a:latin typeface="Calibri"/>
                <a:cs typeface="Calibri"/>
              </a:rPr>
              <a:t> </a:t>
            </a:r>
            <a:r>
              <a:rPr kumimoji="0" sz="1600" b="0" i="0" u="none" strike="noStrike" kern="1200" cap="none" spc="-15" normalizeH="0" baseline="0" noProof="0" dirty="0" smtClean="0">
                <a:ln>
                  <a:noFill/>
                </a:ln>
                <a:solidFill>
                  <a:prstClr val="black"/>
                </a:solidFill>
                <a:effectLst/>
                <a:uLnTx/>
                <a:uFillTx/>
                <a:latin typeface="Calibri"/>
                <a:cs typeface="Calibri"/>
              </a:rPr>
              <a:t>to </a:t>
            </a:r>
            <a:r>
              <a:rPr kumimoji="0" sz="1600" b="0" i="0" u="none" strike="noStrike" kern="1200" cap="none" spc="-10" normalizeH="0" baseline="0" noProof="0" dirty="0">
                <a:ln>
                  <a:noFill/>
                </a:ln>
                <a:solidFill>
                  <a:prstClr val="black"/>
                </a:solidFill>
                <a:effectLst/>
                <a:uLnTx/>
                <a:uFillTx/>
                <a:latin typeface="Calibri"/>
                <a:cs typeface="Calibri"/>
              </a:rPr>
              <a:t>your project.</a:t>
            </a:r>
            <a:endParaRPr kumimoji="0" sz="1600" b="0" i="0" u="none" strike="noStrike" kern="1200" cap="none" spc="0" normalizeH="0" baseline="0" noProof="0" dirty="0">
              <a:ln>
                <a:noFill/>
              </a:ln>
              <a:solidFill>
                <a:prstClr val="black"/>
              </a:solidFill>
              <a:effectLst/>
              <a:uLnTx/>
              <a:uFillTx/>
              <a:latin typeface="Calibri"/>
              <a:cs typeface="Calibri"/>
            </a:endParaRPr>
          </a:p>
          <a:p>
            <a:pPr marL="684213" marR="0" lvl="1" indent="-328613" algn="l" defTabSz="914400" rtl="0" eaLnBrk="1" fontAlgn="auto" latinLnBrk="0" hangingPunct="1">
              <a:spcBef>
                <a:spcPts val="600"/>
              </a:spcBef>
              <a:spcAft>
                <a:spcPts val="0"/>
              </a:spcAft>
              <a:buClr>
                <a:srgbClr val="3B1D15"/>
              </a:buClr>
              <a:buSzTx/>
              <a:buFont typeface="Calibri" panose="020F0502020204030204" pitchFamily="34" charset="0"/>
              <a:buChar char="–"/>
              <a:defRPr/>
            </a:pPr>
            <a:r>
              <a:rPr kumimoji="0" sz="1600" b="0" i="0" u="none" strike="noStrike" kern="1200" cap="none" spc="-5" normalizeH="0" baseline="0" noProof="0" dirty="0">
                <a:ln>
                  <a:noFill/>
                </a:ln>
                <a:solidFill>
                  <a:prstClr val="black"/>
                </a:solidFill>
                <a:effectLst/>
                <a:uLnTx/>
                <a:uFillTx/>
                <a:latin typeface="Calibri"/>
                <a:cs typeface="Calibri"/>
              </a:rPr>
              <a:t>Ability </a:t>
            </a:r>
            <a:r>
              <a:rPr kumimoji="0" sz="1600" b="0" i="0" u="none" strike="noStrike" kern="1200" cap="none" spc="-15" normalizeH="0" baseline="0" noProof="0" dirty="0">
                <a:ln>
                  <a:noFill/>
                </a:ln>
                <a:solidFill>
                  <a:prstClr val="black"/>
                </a:solidFill>
                <a:effectLst/>
                <a:uLnTx/>
                <a:uFillTx/>
                <a:latin typeface="Calibri"/>
                <a:cs typeface="Calibri"/>
              </a:rPr>
              <a:t>to interface </a:t>
            </a:r>
            <a:r>
              <a:rPr kumimoji="0" sz="1600" b="0" i="0" u="none" strike="noStrike" kern="1200" cap="none" spc="-5" normalizeH="0" baseline="0" noProof="0" dirty="0">
                <a:ln>
                  <a:noFill/>
                </a:ln>
                <a:solidFill>
                  <a:prstClr val="black"/>
                </a:solidFill>
                <a:effectLst/>
                <a:uLnTx/>
                <a:uFillTx/>
                <a:latin typeface="Calibri"/>
                <a:cs typeface="Calibri"/>
              </a:rPr>
              <a:t>with </a:t>
            </a:r>
            <a:r>
              <a:rPr kumimoji="0" sz="1600" b="0" i="0" u="none" strike="noStrike" kern="1200" cap="none" spc="-15" normalizeH="0" baseline="0" noProof="0" dirty="0">
                <a:ln>
                  <a:noFill/>
                </a:ln>
                <a:solidFill>
                  <a:prstClr val="black"/>
                </a:solidFill>
                <a:effectLst/>
                <a:uLnTx/>
                <a:uFillTx/>
                <a:latin typeface="Calibri"/>
                <a:cs typeface="Calibri"/>
              </a:rPr>
              <a:t>existing</a:t>
            </a:r>
            <a:r>
              <a:rPr kumimoji="0" sz="1600" b="0" i="0" u="none" strike="noStrike" kern="1200" cap="none" spc="90" normalizeH="0" baseline="0" noProof="0" dirty="0">
                <a:ln>
                  <a:noFill/>
                </a:ln>
                <a:solidFill>
                  <a:prstClr val="black"/>
                </a:solidFill>
                <a:effectLst/>
                <a:uLnTx/>
                <a:uFillTx/>
                <a:latin typeface="Calibri"/>
                <a:cs typeface="Calibri"/>
              </a:rPr>
              <a:t> </a:t>
            </a:r>
            <a:r>
              <a:rPr kumimoji="0" sz="1600" b="0" i="0" u="none" strike="noStrike" kern="1200" cap="none" spc="-10" normalizeH="0" baseline="0" noProof="0" dirty="0">
                <a:ln>
                  <a:noFill/>
                </a:ln>
                <a:solidFill>
                  <a:prstClr val="black"/>
                </a:solidFill>
                <a:effectLst/>
                <a:uLnTx/>
                <a:uFillTx/>
                <a:latin typeface="Calibri"/>
                <a:cs typeface="Calibri"/>
              </a:rPr>
              <a:t>services/systems.</a:t>
            </a:r>
            <a:endParaRPr kumimoji="0" sz="1600" b="0" i="0" u="none" strike="noStrike" kern="1200" cap="none" spc="0" normalizeH="0" baseline="0" noProof="0" dirty="0">
              <a:ln>
                <a:noFill/>
              </a:ln>
              <a:solidFill>
                <a:prstClr val="black"/>
              </a:solidFill>
              <a:effectLst/>
              <a:uLnTx/>
              <a:uFillTx/>
              <a:latin typeface="Calibri"/>
              <a:cs typeface="Calibri"/>
            </a:endParaRPr>
          </a:p>
        </p:txBody>
      </p:sp>
      <p:sp>
        <p:nvSpPr>
          <p:cNvPr id="4" name="object 4"/>
          <p:cNvSpPr txBox="1">
            <a:spLocks noGrp="1"/>
          </p:cNvSpPr>
          <p:nvPr>
            <p:ph type="title"/>
          </p:nvPr>
        </p:nvSpPr>
        <p:spPr>
          <a:xfrm>
            <a:off x="535940" y="317360"/>
            <a:ext cx="8608060" cy="532197"/>
          </a:xfrm>
          <a:prstGeom prst="rect">
            <a:avLst/>
          </a:prstGeom>
        </p:spPr>
        <p:txBody>
          <a:bodyPr vert="horz" wrap="square" lIns="0" tIns="69850" rIns="0" bIns="0" rtlCol="0">
            <a:spAutoFit/>
          </a:bodyPr>
          <a:lstStyle/>
          <a:p>
            <a:pPr marL="12700" marR="5080">
              <a:lnSpc>
                <a:spcPts val="3560"/>
              </a:lnSpc>
              <a:spcBef>
                <a:spcPts val="550"/>
              </a:spcBef>
            </a:pPr>
            <a:r>
              <a:rPr sz="3200" b="0" spc="-20" dirty="0">
                <a:latin typeface="+mn-lt"/>
                <a:cs typeface="Calibri Light"/>
              </a:rPr>
              <a:t>Evaluation </a:t>
            </a:r>
            <a:r>
              <a:rPr sz="3200" b="0" spc="-10" dirty="0" smtClean="0">
                <a:latin typeface="+mn-lt"/>
                <a:cs typeface="Calibri Light"/>
              </a:rPr>
              <a:t>Criteria</a:t>
            </a:r>
            <a:endParaRPr sz="320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55</a:t>
            </a:fld>
            <a:endParaRPr lang="en-US" spc="-5" dirty="0">
              <a:solidFill>
                <a:srgbClr val="000000"/>
              </a:solidFill>
            </a:endParaRPr>
          </a:p>
        </p:txBody>
      </p:sp>
    </p:spTree>
    <p:extLst>
      <p:ext uri="{BB962C8B-B14F-4D97-AF65-F5344CB8AC3E}">
        <p14:creationId xmlns:p14="http://schemas.microsoft.com/office/powerpoint/2010/main" val="313462194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8951088" cy="6858000"/>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 name="object 3"/>
          <p:cNvSpPr txBox="1"/>
          <p:nvPr/>
        </p:nvSpPr>
        <p:spPr>
          <a:xfrm>
            <a:off x="829876" y="1439489"/>
            <a:ext cx="7246043" cy="3359766"/>
          </a:xfrm>
          <a:prstGeom prst="rect">
            <a:avLst/>
          </a:prstGeom>
        </p:spPr>
        <p:txBody>
          <a:bodyPr vert="horz" wrap="square" lIns="0" tIns="83185" rIns="0" bIns="0" rtlCol="0">
            <a:spAutoFit/>
          </a:bodyPr>
          <a:lstStyle/>
          <a:p>
            <a:pPr marL="346075" marR="0" lvl="0" indent="-346075" algn="l" defTabSz="914400" rtl="0" eaLnBrk="1" fontAlgn="auto" latinLnBrk="0" hangingPunct="1">
              <a:lnSpc>
                <a:spcPct val="100000"/>
              </a:lnSpc>
              <a:spcBef>
                <a:spcPts val="655"/>
              </a:spcBef>
              <a:spcAft>
                <a:spcPts val="0"/>
              </a:spcAft>
              <a:buClr>
                <a:srgbClr val="4B2203"/>
              </a:buClr>
              <a:buSzTx/>
              <a:buFont typeface="Arial"/>
              <a:buChar char="•"/>
              <a:defRPr/>
            </a:pPr>
            <a:r>
              <a:rPr kumimoji="0" sz="1600" b="0" i="0" u="none" strike="noStrike" kern="1200" cap="none" spc="-10" normalizeH="0" baseline="0" noProof="0" dirty="0">
                <a:ln>
                  <a:noFill/>
                </a:ln>
                <a:solidFill>
                  <a:prstClr val="black"/>
                </a:solidFill>
                <a:effectLst/>
                <a:uLnTx/>
                <a:uFillTx/>
                <a:latin typeface="Calibri"/>
                <a:cs typeface="Calibri"/>
              </a:rPr>
              <a:t>Response </a:t>
            </a:r>
            <a:r>
              <a:rPr kumimoji="0" sz="1600" b="0" i="0" u="none" strike="noStrike" kern="1200" cap="none" spc="-15" normalizeH="0" baseline="0" noProof="0" dirty="0">
                <a:ln>
                  <a:noFill/>
                </a:ln>
                <a:solidFill>
                  <a:prstClr val="black"/>
                </a:solidFill>
                <a:effectLst/>
                <a:uLnTx/>
                <a:uFillTx/>
                <a:latin typeface="Calibri"/>
                <a:cs typeface="Calibri"/>
              </a:rPr>
              <a:t>to </a:t>
            </a:r>
            <a:r>
              <a:rPr kumimoji="0" sz="1600" b="0" i="0" u="none" strike="noStrike" kern="1200" cap="none" spc="-10" normalizeH="0" baseline="0" noProof="0" dirty="0">
                <a:ln>
                  <a:noFill/>
                </a:ln>
                <a:solidFill>
                  <a:prstClr val="black"/>
                </a:solidFill>
                <a:effectLst/>
                <a:uLnTx/>
                <a:uFillTx/>
                <a:latin typeface="Calibri"/>
                <a:cs typeface="Calibri"/>
              </a:rPr>
              <a:t>technical</a:t>
            </a:r>
            <a:r>
              <a:rPr kumimoji="0" sz="1600" b="0" i="0" u="none" strike="noStrike" kern="1200" cap="none" spc="55" normalizeH="0" baseline="0" noProof="0" dirty="0">
                <a:ln>
                  <a:noFill/>
                </a:ln>
                <a:solidFill>
                  <a:prstClr val="black"/>
                </a:solidFill>
                <a:effectLst/>
                <a:uLnTx/>
                <a:uFillTx/>
                <a:latin typeface="Calibri"/>
                <a:cs typeface="Calibri"/>
              </a:rPr>
              <a:t> </a:t>
            </a:r>
            <a:r>
              <a:rPr kumimoji="0" sz="1600" b="0" i="0" u="none" strike="noStrike" kern="1200" cap="none" spc="-10" normalizeH="0" baseline="0" noProof="0" dirty="0">
                <a:ln>
                  <a:noFill/>
                </a:ln>
                <a:solidFill>
                  <a:prstClr val="black"/>
                </a:solidFill>
                <a:effectLst/>
                <a:uLnTx/>
                <a:uFillTx/>
                <a:latin typeface="Calibri"/>
                <a:cs typeface="Calibri"/>
              </a:rPr>
              <a:t>requirements.</a:t>
            </a:r>
            <a:endParaRPr kumimoji="0" sz="1600" b="0" i="0" u="none"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lnSpc>
                <a:spcPct val="100000"/>
              </a:lnSpc>
              <a:spcBef>
                <a:spcPts val="560"/>
              </a:spcBef>
              <a:spcAft>
                <a:spcPts val="0"/>
              </a:spcAft>
              <a:buClr>
                <a:srgbClr val="4B2203"/>
              </a:buClr>
              <a:buSzTx/>
              <a:buFont typeface="Arial"/>
              <a:buChar char="•"/>
              <a:defRPr/>
            </a:pPr>
            <a:r>
              <a:rPr kumimoji="0" sz="1600" b="0" i="0" u="none" strike="noStrike" kern="1200" cap="none" spc="-10" normalizeH="0" baseline="0" noProof="0" dirty="0">
                <a:ln>
                  <a:noFill/>
                </a:ln>
                <a:solidFill>
                  <a:prstClr val="black"/>
                </a:solidFill>
                <a:effectLst/>
                <a:uLnTx/>
                <a:uFillTx/>
                <a:latin typeface="Calibri"/>
                <a:cs typeface="Calibri"/>
              </a:rPr>
              <a:t>Solicitation </a:t>
            </a:r>
            <a:r>
              <a:rPr kumimoji="0" sz="1600" b="0" i="0" u="none" strike="noStrike" kern="1200" cap="none" spc="-5" normalizeH="0" baseline="0" noProof="0" dirty="0">
                <a:ln>
                  <a:noFill/>
                </a:ln>
                <a:solidFill>
                  <a:prstClr val="black"/>
                </a:solidFill>
                <a:effectLst/>
                <a:uLnTx/>
                <a:uFillTx/>
                <a:latin typeface="Calibri"/>
                <a:cs typeface="Calibri"/>
              </a:rPr>
              <a:t>schedule (whether negotiations or </a:t>
            </a:r>
            <a:r>
              <a:rPr kumimoji="0" sz="1600" b="0" i="0" u="none" strike="noStrike" kern="1200" cap="none" spc="-10" normalizeH="0" baseline="0" noProof="0" dirty="0">
                <a:ln>
                  <a:noFill/>
                </a:ln>
                <a:solidFill>
                  <a:prstClr val="black"/>
                </a:solidFill>
                <a:effectLst/>
                <a:uLnTx/>
                <a:uFillTx/>
                <a:latin typeface="Calibri"/>
                <a:cs typeface="Calibri"/>
              </a:rPr>
              <a:t>interviews </a:t>
            </a:r>
            <a:r>
              <a:rPr kumimoji="0" sz="1600" b="0" i="0" u="none" strike="noStrike" kern="1200" cap="none" spc="-15" normalizeH="0" baseline="0" noProof="0" dirty="0">
                <a:ln>
                  <a:noFill/>
                </a:ln>
                <a:solidFill>
                  <a:prstClr val="black"/>
                </a:solidFill>
                <a:effectLst/>
                <a:uLnTx/>
                <a:uFillTx/>
                <a:latin typeface="Calibri"/>
                <a:cs typeface="Calibri"/>
              </a:rPr>
              <a:t>may </a:t>
            </a:r>
            <a:r>
              <a:rPr kumimoji="0" sz="1600" b="0" i="0" u="none" strike="noStrike" kern="1200" cap="none" spc="-25" normalizeH="0" baseline="0" noProof="0" dirty="0">
                <a:ln>
                  <a:noFill/>
                </a:ln>
                <a:solidFill>
                  <a:prstClr val="black"/>
                </a:solidFill>
                <a:effectLst/>
                <a:uLnTx/>
                <a:uFillTx/>
                <a:latin typeface="Calibri"/>
                <a:cs typeface="Calibri"/>
              </a:rPr>
              <a:t>take</a:t>
            </a:r>
            <a:r>
              <a:rPr kumimoji="0" sz="1600" b="0" i="0" u="none" strike="noStrike" kern="1200" cap="none" spc="180" normalizeH="0" baseline="0" noProof="0" dirty="0">
                <a:ln>
                  <a:noFill/>
                </a:ln>
                <a:solidFill>
                  <a:prstClr val="black"/>
                </a:solidFill>
                <a:effectLst/>
                <a:uLnTx/>
                <a:uFillTx/>
                <a:latin typeface="Calibri"/>
                <a:cs typeface="Calibri"/>
              </a:rPr>
              <a:t> </a:t>
            </a:r>
            <a:r>
              <a:rPr kumimoji="0" sz="1600" b="0" i="0" u="none" strike="noStrike" kern="1200" cap="none" spc="-5" normalizeH="0" baseline="0" noProof="0" dirty="0">
                <a:ln>
                  <a:noFill/>
                </a:ln>
                <a:solidFill>
                  <a:prstClr val="black"/>
                </a:solidFill>
                <a:effectLst/>
                <a:uLnTx/>
                <a:uFillTx/>
                <a:latin typeface="Calibri"/>
                <a:cs typeface="Calibri"/>
              </a:rPr>
              <a:t>place).</a:t>
            </a:r>
            <a:endParaRPr kumimoji="0" sz="1600" b="0" i="0" u="none"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lnSpc>
                <a:spcPct val="100000"/>
              </a:lnSpc>
              <a:spcBef>
                <a:spcPts val="560"/>
              </a:spcBef>
              <a:spcAft>
                <a:spcPts val="0"/>
              </a:spcAft>
              <a:buClr>
                <a:srgbClr val="4B2203"/>
              </a:buClr>
              <a:buSzTx/>
              <a:buFont typeface="Arial"/>
              <a:buChar char="•"/>
              <a:defRPr/>
            </a:pPr>
            <a:r>
              <a:rPr kumimoji="0" sz="1600" b="0" i="0" u="none" strike="noStrike" kern="1200" cap="none" spc="-15" normalizeH="0" baseline="0" noProof="0" dirty="0">
                <a:ln>
                  <a:noFill/>
                </a:ln>
                <a:solidFill>
                  <a:prstClr val="black"/>
                </a:solidFill>
                <a:effectLst/>
                <a:uLnTx/>
                <a:uFillTx/>
                <a:latin typeface="Calibri"/>
                <a:cs typeface="Calibri"/>
              </a:rPr>
              <a:t>Ease </a:t>
            </a:r>
            <a:r>
              <a:rPr kumimoji="0" sz="1600" b="0" i="0" u="none" strike="noStrike" kern="1200" cap="none" spc="-5" normalizeH="0" baseline="0" noProof="0" dirty="0">
                <a:ln>
                  <a:noFill/>
                </a:ln>
                <a:solidFill>
                  <a:prstClr val="black"/>
                </a:solidFill>
                <a:effectLst/>
                <a:uLnTx/>
                <a:uFillTx/>
                <a:latin typeface="Calibri"/>
                <a:cs typeface="Calibri"/>
              </a:rPr>
              <a:t>of</a:t>
            </a:r>
            <a:r>
              <a:rPr kumimoji="0" sz="1600" b="0" i="0" u="none" strike="noStrike" kern="1200" cap="none" spc="5" normalizeH="0" baseline="0" noProof="0" dirty="0">
                <a:ln>
                  <a:noFill/>
                </a:ln>
                <a:solidFill>
                  <a:prstClr val="black"/>
                </a:solidFill>
                <a:effectLst/>
                <a:uLnTx/>
                <a:uFillTx/>
                <a:latin typeface="Calibri"/>
                <a:cs typeface="Calibri"/>
              </a:rPr>
              <a:t> </a:t>
            </a:r>
            <a:r>
              <a:rPr kumimoji="0" sz="1600" b="0" i="0" u="none" strike="noStrike" kern="1200" cap="none" spc="-5" normalizeH="0" baseline="0" noProof="0" dirty="0">
                <a:ln>
                  <a:noFill/>
                </a:ln>
                <a:solidFill>
                  <a:prstClr val="black"/>
                </a:solidFill>
                <a:effectLst/>
                <a:uLnTx/>
                <a:uFillTx/>
                <a:latin typeface="Calibri"/>
                <a:cs typeface="Calibri"/>
              </a:rPr>
              <a:t>use.</a:t>
            </a:r>
            <a:endParaRPr kumimoji="0" sz="1600" b="0" i="0" u="none"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lnSpc>
                <a:spcPct val="100000"/>
              </a:lnSpc>
              <a:spcBef>
                <a:spcPts val="560"/>
              </a:spcBef>
              <a:spcAft>
                <a:spcPts val="0"/>
              </a:spcAft>
              <a:buClr>
                <a:srgbClr val="4B2203"/>
              </a:buClr>
              <a:buSzTx/>
              <a:buFont typeface="Arial"/>
              <a:buChar char="•"/>
              <a:defRPr/>
            </a:pPr>
            <a:r>
              <a:rPr kumimoji="0" sz="1600" b="0" i="0" u="none" strike="noStrike" kern="1200" cap="none" spc="-5" normalizeH="0" baseline="0" noProof="0" dirty="0">
                <a:ln>
                  <a:noFill/>
                </a:ln>
                <a:solidFill>
                  <a:prstClr val="black"/>
                </a:solidFill>
                <a:effectLst/>
                <a:uLnTx/>
                <a:uFillTx/>
                <a:latin typeface="Calibri"/>
                <a:cs typeface="Calibri"/>
              </a:rPr>
              <a:t>Pricing</a:t>
            </a:r>
            <a:r>
              <a:rPr kumimoji="0" sz="1600" b="0" i="0" u="none" strike="noStrike" kern="1200" cap="none" spc="10" normalizeH="0" baseline="0" noProof="0" dirty="0">
                <a:ln>
                  <a:noFill/>
                </a:ln>
                <a:solidFill>
                  <a:prstClr val="black"/>
                </a:solidFill>
                <a:effectLst/>
                <a:uLnTx/>
                <a:uFillTx/>
                <a:latin typeface="Calibri"/>
                <a:cs typeface="Calibri"/>
              </a:rPr>
              <a:t> </a:t>
            </a:r>
            <a:r>
              <a:rPr kumimoji="0" sz="1600" b="0" i="0" u="none" strike="noStrike" kern="1200" cap="none" spc="-10" normalizeH="0" baseline="0" noProof="0" dirty="0">
                <a:ln>
                  <a:noFill/>
                </a:ln>
                <a:solidFill>
                  <a:prstClr val="black"/>
                </a:solidFill>
                <a:effectLst/>
                <a:uLnTx/>
                <a:uFillTx/>
                <a:latin typeface="Calibri"/>
                <a:cs typeface="Calibri"/>
              </a:rPr>
              <a:t>criteria.</a:t>
            </a:r>
            <a:endParaRPr kumimoji="0" sz="1600" b="0" i="0" u="none"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lnSpc>
                <a:spcPct val="100000"/>
              </a:lnSpc>
              <a:spcBef>
                <a:spcPts val="555"/>
              </a:spcBef>
              <a:spcAft>
                <a:spcPts val="0"/>
              </a:spcAft>
              <a:buClr>
                <a:srgbClr val="4B2203"/>
              </a:buClr>
              <a:buSzTx/>
              <a:buFont typeface="Arial"/>
              <a:buChar char="•"/>
              <a:defRPr/>
            </a:pPr>
            <a:r>
              <a:rPr kumimoji="0" sz="1600" b="0" i="0" u="none" strike="noStrike" kern="1200" cap="none" spc="-10" normalizeH="0" baseline="0" noProof="0" dirty="0">
                <a:ln>
                  <a:noFill/>
                </a:ln>
                <a:solidFill>
                  <a:prstClr val="black"/>
                </a:solidFill>
                <a:effectLst/>
                <a:uLnTx/>
                <a:uFillTx/>
                <a:latin typeface="Calibri"/>
                <a:cs typeface="Calibri"/>
              </a:rPr>
              <a:t>Maintenance.</a:t>
            </a:r>
            <a:endParaRPr kumimoji="0" sz="1600" b="0" i="0" u="none"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lnSpc>
                <a:spcPct val="100000"/>
              </a:lnSpc>
              <a:spcBef>
                <a:spcPts val="565"/>
              </a:spcBef>
              <a:spcAft>
                <a:spcPts val="0"/>
              </a:spcAft>
              <a:buClr>
                <a:srgbClr val="4B2203"/>
              </a:buClr>
              <a:buSzTx/>
              <a:buFont typeface="Arial"/>
              <a:buChar char="•"/>
              <a:defRPr/>
            </a:pPr>
            <a:r>
              <a:rPr kumimoji="0" sz="1600" b="0" i="0" u="none" strike="noStrike" kern="1200" cap="none" spc="-20" normalizeH="0" baseline="0" noProof="0" dirty="0">
                <a:ln>
                  <a:noFill/>
                </a:ln>
                <a:solidFill>
                  <a:prstClr val="black"/>
                </a:solidFill>
                <a:effectLst/>
                <a:uLnTx/>
                <a:uFillTx/>
                <a:latin typeface="Calibri"/>
                <a:cs typeface="Calibri"/>
              </a:rPr>
              <a:t>Warranties.</a:t>
            </a:r>
            <a:endParaRPr kumimoji="0" sz="1600" b="0" i="0" u="none"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lnSpc>
                <a:spcPct val="100000"/>
              </a:lnSpc>
              <a:spcBef>
                <a:spcPts val="555"/>
              </a:spcBef>
              <a:spcAft>
                <a:spcPts val="0"/>
              </a:spcAft>
              <a:buClr>
                <a:srgbClr val="4B2203"/>
              </a:buClr>
              <a:buSzTx/>
              <a:buFont typeface="Arial"/>
              <a:buChar char="•"/>
              <a:defRPr/>
            </a:pPr>
            <a:r>
              <a:rPr kumimoji="0" sz="1600" b="0" i="0" u="none" strike="noStrike" kern="1200" cap="none" spc="-10" normalizeH="0" baseline="0" noProof="0" dirty="0">
                <a:ln>
                  <a:noFill/>
                </a:ln>
                <a:solidFill>
                  <a:prstClr val="black"/>
                </a:solidFill>
                <a:effectLst/>
                <a:uLnTx/>
                <a:uFillTx/>
                <a:latin typeface="Calibri"/>
                <a:cs typeface="Calibri"/>
              </a:rPr>
              <a:t>Bidder’s </a:t>
            </a:r>
            <a:r>
              <a:rPr kumimoji="0" sz="1600" b="0" i="0" u="none" strike="noStrike" kern="1200" cap="none" spc="-5" normalizeH="0" baseline="0" noProof="0" dirty="0">
                <a:ln>
                  <a:noFill/>
                </a:ln>
                <a:solidFill>
                  <a:prstClr val="black"/>
                </a:solidFill>
                <a:effectLst/>
                <a:uLnTx/>
                <a:uFillTx/>
                <a:latin typeface="Calibri"/>
                <a:cs typeface="Calibri"/>
              </a:rPr>
              <a:t>acceptance of </a:t>
            </a:r>
            <a:r>
              <a:rPr kumimoji="0" sz="1600" b="0" i="0" u="none" strike="noStrike" kern="1200" cap="none" spc="-10" normalizeH="0" baseline="0" noProof="0" dirty="0">
                <a:ln>
                  <a:noFill/>
                </a:ln>
                <a:solidFill>
                  <a:prstClr val="black"/>
                </a:solidFill>
                <a:effectLst/>
                <a:uLnTx/>
                <a:uFillTx/>
                <a:latin typeface="Calibri"/>
                <a:cs typeface="Calibri"/>
              </a:rPr>
              <a:t>terms </a:t>
            </a:r>
            <a:r>
              <a:rPr kumimoji="0" sz="1600" b="0" i="0" u="none" strike="noStrike" kern="1200" cap="none" spc="-5" normalizeH="0" baseline="0" noProof="0" dirty="0">
                <a:ln>
                  <a:noFill/>
                </a:ln>
                <a:solidFill>
                  <a:prstClr val="black"/>
                </a:solidFill>
                <a:effectLst/>
                <a:uLnTx/>
                <a:uFillTx/>
                <a:latin typeface="Calibri"/>
                <a:cs typeface="Calibri"/>
              </a:rPr>
              <a:t>and</a:t>
            </a:r>
            <a:r>
              <a:rPr kumimoji="0" sz="1600" b="0" i="0" u="none" strike="noStrike" kern="1200" cap="none" spc="65" normalizeH="0" baseline="0" noProof="0" dirty="0">
                <a:ln>
                  <a:noFill/>
                </a:ln>
                <a:solidFill>
                  <a:prstClr val="black"/>
                </a:solidFill>
                <a:effectLst/>
                <a:uLnTx/>
                <a:uFillTx/>
                <a:latin typeface="Calibri"/>
                <a:cs typeface="Calibri"/>
              </a:rPr>
              <a:t> </a:t>
            </a:r>
            <a:r>
              <a:rPr kumimoji="0" sz="1600" b="0" i="0" u="none" strike="noStrike" kern="1200" cap="none" spc="-5" normalizeH="0" baseline="0" noProof="0" dirty="0">
                <a:ln>
                  <a:noFill/>
                </a:ln>
                <a:solidFill>
                  <a:prstClr val="black"/>
                </a:solidFill>
                <a:effectLst/>
                <a:uLnTx/>
                <a:uFillTx/>
                <a:latin typeface="Calibri"/>
                <a:cs typeface="Calibri"/>
              </a:rPr>
              <a:t>conditions.</a:t>
            </a:r>
            <a:endParaRPr kumimoji="0" sz="1600" b="0" i="0" u="none" strike="noStrike" kern="1200" cap="none" spc="0" normalizeH="0" baseline="0" noProof="0" dirty="0">
              <a:ln>
                <a:noFill/>
              </a:ln>
              <a:solidFill>
                <a:prstClr val="black"/>
              </a:solidFill>
              <a:effectLst/>
              <a:uLnTx/>
              <a:uFillTx/>
              <a:latin typeface="Calibri"/>
              <a:cs typeface="Calibri"/>
            </a:endParaRPr>
          </a:p>
          <a:p>
            <a:pPr marL="346075" marR="0" lvl="0" indent="-346075" algn="l" defTabSz="914400" rtl="0" eaLnBrk="1" fontAlgn="auto" latinLnBrk="0" hangingPunct="1">
              <a:lnSpc>
                <a:spcPct val="100000"/>
              </a:lnSpc>
              <a:spcBef>
                <a:spcPts val="555"/>
              </a:spcBef>
              <a:spcAft>
                <a:spcPts val="0"/>
              </a:spcAft>
              <a:buClr>
                <a:srgbClr val="4B2203"/>
              </a:buClr>
              <a:buSzTx/>
              <a:buFont typeface="Arial"/>
              <a:buChar char="•"/>
              <a:defRPr/>
            </a:pPr>
            <a:r>
              <a:rPr kumimoji="0" sz="1600" b="0" i="0" u="none" strike="noStrike" kern="1200" cap="none" spc="-30" normalizeH="0" baseline="0" noProof="0" dirty="0">
                <a:ln>
                  <a:noFill/>
                </a:ln>
                <a:solidFill>
                  <a:prstClr val="black"/>
                </a:solidFill>
                <a:effectLst/>
                <a:uLnTx/>
                <a:uFillTx/>
                <a:latin typeface="Calibri"/>
                <a:cs typeface="Calibri"/>
              </a:rPr>
              <a:t>Value </a:t>
            </a:r>
            <a:r>
              <a:rPr kumimoji="0" sz="1600" b="0" i="0" u="none" strike="noStrike" kern="1200" cap="none" spc="-5" normalizeH="0" baseline="0" noProof="0" dirty="0">
                <a:ln>
                  <a:noFill/>
                </a:ln>
                <a:solidFill>
                  <a:prstClr val="black"/>
                </a:solidFill>
                <a:effectLst/>
                <a:uLnTx/>
                <a:uFillTx/>
                <a:latin typeface="Calibri"/>
                <a:cs typeface="Calibri"/>
              </a:rPr>
              <a:t>added</a:t>
            </a:r>
            <a:r>
              <a:rPr kumimoji="0" sz="1600" b="0" i="0" u="none" strike="noStrike" kern="1200" cap="none" spc="30" normalizeH="0" baseline="0" noProof="0" dirty="0">
                <a:ln>
                  <a:noFill/>
                </a:ln>
                <a:solidFill>
                  <a:prstClr val="black"/>
                </a:solidFill>
                <a:effectLst/>
                <a:uLnTx/>
                <a:uFillTx/>
                <a:latin typeface="Calibri"/>
                <a:cs typeface="Calibri"/>
              </a:rPr>
              <a:t> </a:t>
            </a:r>
            <a:r>
              <a:rPr kumimoji="0" sz="1600" b="0" i="0" u="none" strike="noStrike" kern="1200" cap="none" spc="-10" normalizeH="0" baseline="0" noProof="0" dirty="0">
                <a:ln>
                  <a:noFill/>
                </a:ln>
                <a:solidFill>
                  <a:prstClr val="black"/>
                </a:solidFill>
                <a:effectLst/>
                <a:uLnTx/>
                <a:uFillTx/>
                <a:latin typeface="Calibri"/>
                <a:cs typeface="Calibri"/>
              </a:rPr>
              <a:t>criteria.</a:t>
            </a:r>
            <a:endParaRPr kumimoji="0" sz="1600" b="0" i="0" u="none" strike="noStrike" kern="1200" cap="none" spc="0" normalizeH="0" baseline="0" noProof="0" dirty="0">
              <a:ln>
                <a:noFill/>
              </a:ln>
              <a:solidFill>
                <a:prstClr val="black"/>
              </a:solidFill>
              <a:effectLst/>
              <a:uLnTx/>
              <a:uFillTx/>
              <a:latin typeface="Calibri"/>
              <a:cs typeface="Calibri"/>
            </a:endParaRPr>
          </a:p>
          <a:p>
            <a:pPr marL="346075" marR="6985" lvl="0" indent="-346075" algn="l" defTabSz="914400" rtl="0" eaLnBrk="1" fontAlgn="auto" latinLnBrk="0" hangingPunct="1">
              <a:lnSpc>
                <a:spcPct val="90200"/>
              </a:lnSpc>
              <a:spcBef>
                <a:spcPts val="800"/>
              </a:spcBef>
              <a:spcAft>
                <a:spcPts val="0"/>
              </a:spcAft>
              <a:buClr>
                <a:srgbClr val="4B2203"/>
              </a:buClr>
              <a:buSzTx/>
              <a:buFont typeface="Arial"/>
              <a:buChar char="•"/>
              <a:defRPr/>
            </a:pPr>
            <a:r>
              <a:rPr kumimoji="0" sz="1600" b="0" i="0" u="none" strike="noStrike" kern="1200" cap="none" spc="-5" normalizeH="0" baseline="0" noProof="0" dirty="0">
                <a:ln>
                  <a:noFill/>
                </a:ln>
                <a:solidFill>
                  <a:prstClr val="black"/>
                </a:solidFill>
                <a:effectLst/>
                <a:uLnTx/>
                <a:uFillTx/>
                <a:latin typeface="Calibri"/>
                <a:cs typeface="Calibri"/>
              </a:rPr>
              <a:t>Risk assessment (the </a:t>
            </a:r>
            <a:r>
              <a:rPr kumimoji="0" sz="1600" b="0" i="0" u="none" strike="noStrike" kern="1200" cap="none" spc="-10" normalizeH="0" baseline="0" noProof="0" dirty="0">
                <a:ln>
                  <a:noFill/>
                </a:ln>
                <a:solidFill>
                  <a:prstClr val="black"/>
                </a:solidFill>
                <a:effectLst/>
                <a:uLnTx/>
                <a:uFillTx/>
                <a:latin typeface="Calibri"/>
                <a:cs typeface="Calibri"/>
              </a:rPr>
              <a:t>process </a:t>
            </a:r>
            <a:r>
              <a:rPr kumimoji="0" sz="1600" b="0" i="0" u="none" strike="noStrike" kern="1200" cap="none" spc="-5" normalizeH="0" baseline="0" noProof="0" dirty="0">
                <a:ln>
                  <a:noFill/>
                </a:ln>
                <a:solidFill>
                  <a:prstClr val="black"/>
                </a:solidFill>
                <a:effectLst/>
                <a:uLnTx/>
                <a:uFillTx/>
                <a:latin typeface="Calibri"/>
                <a:cs typeface="Calibri"/>
              </a:rPr>
              <a:t>of </a:t>
            </a:r>
            <a:r>
              <a:rPr kumimoji="0" sz="1600" b="0" i="0" u="none" strike="noStrike" kern="1200" cap="none" spc="0" normalizeH="0" baseline="0" noProof="0" dirty="0">
                <a:ln>
                  <a:noFill/>
                </a:ln>
                <a:solidFill>
                  <a:prstClr val="black"/>
                </a:solidFill>
                <a:effectLst/>
                <a:uLnTx/>
                <a:uFillTx/>
                <a:latin typeface="Calibri"/>
                <a:cs typeface="Calibri"/>
              </a:rPr>
              <a:t>planning, </a:t>
            </a:r>
            <a:r>
              <a:rPr kumimoji="0" sz="1600" b="0" i="0" u="none" strike="noStrike" kern="1200" cap="none" spc="-10" normalizeH="0" baseline="0" noProof="0" dirty="0">
                <a:ln>
                  <a:noFill/>
                </a:ln>
                <a:solidFill>
                  <a:prstClr val="black"/>
                </a:solidFill>
                <a:effectLst/>
                <a:uLnTx/>
                <a:uFillTx/>
                <a:latin typeface="Calibri"/>
                <a:cs typeface="Calibri"/>
              </a:rPr>
              <a:t>organizing, </a:t>
            </a:r>
            <a:r>
              <a:rPr kumimoji="0" sz="1600" b="0" i="0" u="none" strike="noStrike" kern="1200" cap="none" spc="-5" normalizeH="0" baseline="0" noProof="0" dirty="0">
                <a:ln>
                  <a:noFill/>
                </a:ln>
                <a:solidFill>
                  <a:prstClr val="black"/>
                </a:solidFill>
                <a:effectLst/>
                <a:uLnTx/>
                <a:uFillTx/>
                <a:latin typeface="Calibri"/>
                <a:cs typeface="Calibri"/>
              </a:rPr>
              <a:t>directing </a:t>
            </a:r>
            <a:r>
              <a:rPr kumimoji="0" sz="1600" b="0" i="0" u="none" strike="noStrike" kern="1200" cap="none" spc="-5" normalizeH="0" baseline="0" noProof="0" dirty="0" smtClean="0">
                <a:ln>
                  <a:noFill/>
                </a:ln>
                <a:solidFill>
                  <a:prstClr val="black"/>
                </a:solidFill>
                <a:effectLst/>
                <a:uLnTx/>
                <a:uFillTx/>
                <a:latin typeface="Calibri"/>
                <a:cs typeface="Calibri"/>
              </a:rPr>
              <a:t>and</a:t>
            </a:r>
            <a:r>
              <a:rPr kumimoji="0" lang="en-US" sz="1600" b="0" i="0" u="none" strike="noStrike" kern="1200" cap="none" spc="-5" normalizeH="0" baseline="0" noProof="0" dirty="0" smtClean="0">
                <a:ln>
                  <a:noFill/>
                </a:ln>
                <a:solidFill>
                  <a:prstClr val="black"/>
                </a:solidFill>
                <a:effectLst/>
                <a:uLnTx/>
                <a:uFillTx/>
                <a:latin typeface="Calibri"/>
                <a:cs typeface="Calibri"/>
              </a:rPr>
              <a:t> </a:t>
            </a:r>
            <a:r>
              <a:rPr kumimoji="0" sz="1600" b="0" i="0" u="none" strike="noStrike" kern="1200" cap="none" spc="-10" normalizeH="0" baseline="0" noProof="0" dirty="0" smtClean="0">
                <a:ln>
                  <a:noFill/>
                </a:ln>
                <a:solidFill>
                  <a:prstClr val="black"/>
                </a:solidFill>
                <a:effectLst/>
                <a:uLnTx/>
                <a:uFillTx/>
                <a:latin typeface="Calibri"/>
                <a:cs typeface="Calibri"/>
              </a:rPr>
              <a:t>controlling </a:t>
            </a:r>
            <a:r>
              <a:rPr kumimoji="0" sz="1600" b="0" i="0" u="none" strike="noStrike" kern="1200" cap="none" spc="-5" normalizeH="0" baseline="0" noProof="0" dirty="0">
                <a:ln>
                  <a:noFill/>
                </a:ln>
                <a:solidFill>
                  <a:prstClr val="black"/>
                </a:solidFill>
                <a:effectLst/>
                <a:uLnTx/>
                <a:uFillTx/>
                <a:latin typeface="Calibri"/>
                <a:cs typeface="Calibri"/>
              </a:rPr>
              <a:t>activities of an </a:t>
            </a:r>
            <a:r>
              <a:rPr kumimoji="0" sz="1600" b="0" i="0" u="none" strike="noStrike" kern="1200" cap="none" spc="-15" normalizeH="0" baseline="0" noProof="0" dirty="0">
                <a:ln>
                  <a:noFill/>
                </a:ln>
                <a:solidFill>
                  <a:prstClr val="black"/>
                </a:solidFill>
                <a:effectLst/>
                <a:uLnTx/>
                <a:uFillTx/>
                <a:latin typeface="Calibri"/>
                <a:cs typeface="Calibri"/>
              </a:rPr>
              <a:t>organization </a:t>
            </a:r>
            <a:r>
              <a:rPr kumimoji="0" sz="1600" b="0" i="0" u="none" strike="noStrike" kern="1200" cap="none" spc="-5" normalizeH="0" baseline="0" noProof="0" dirty="0">
                <a:ln>
                  <a:noFill/>
                </a:ln>
                <a:solidFill>
                  <a:prstClr val="black"/>
                </a:solidFill>
                <a:effectLst/>
                <a:uLnTx/>
                <a:uFillTx/>
                <a:latin typeface="Calibri"/>
                <a:cs typeface="Calibri"/>
              </a:rPr>
              <a:t>in </a:t>
            </a:r>
            <a:r>
              <a:rPr kumimoji="0" sz="1600" b="0" i="0" u="none" strike="noStrike" kern="1200" cap="none" spc="-10" normalizeH="0" baseline="0" noProof="0" dirty="0">
                <a:ln>
                  <a:noFill/>
                </a:ln>
                <a:solidFill>
                  <a:prstClr val="black"/>
                </a:solidFill>
                <a:effectLst/>
                <a:uLnTx/>
                <a:uFillTx/>
                <a:latin typeface="Calibri"/>
                <a:cs typeface="Calibri"/>
              </a:rPr>
              <a:t>order </a:t>
            </a:r>
            <a:r>
              <a:rPr kumimoji="0" sz="1600" b="0" i="0" u="none" strike="noStrike" kern="1200" cap="none" spc="-15" normalizeH="0" baseline="0" noProof="0" dirty="0">
                <a:ln>
                  <a:noFill/>
                </a:ln>
                <a:solidFill>
                  <a:prstClr val="black"/>
                </a:solidFill>
                <a:effectLst/>
                <a:uLnTx/>
                <a:uFillTx/>
                <a:latin typeface="Calibri"/>
                <a:cs typeface="Calibri"/>
              </a:rPr>
              <a:t>to minimize </a:t>
            </a:r>
            <a:r>
              <a:rPr kumimoji="0" sz="1600" b="0" i="0" u="none" strike="noStrike" kern="1200" cap="none" spc="-5" normalizeH="0" baseline="0" noProof="0" dirty="0">
                <a:ln>
                  <a:noFill/>
                </a:ln>
                <a:solidFill>
                  <a:prstClr val="black"/>
                </a:solidFill>
                <a:effectLst/>
                <a:uLnTx/>
                <a:uFillTx/>
                <a:latin typeface="Calibri"/>
                <a:cs typeface="Calibri"/>
              </a:rPr>
              <a:t>the </a:t>
            </a:r>
            <a:r>
              <a:rPr kumimoji="0" sz="1600" b="0" i="0" u="none" strike="noStrike" kern="1200" cap="none" spc="-15" normalizeH="0" baseline="0" noProof="0" dirty="0" smtClean="0">
                <a:ln>
                  <a:noFill/>
                </a:ln>
                <a:solidFill>
                  <a:prstClr val="black"/>
                </a:solidFill>
                <a:effectLst/>
                <a:uLnTx/>
                <a:uFillTx/>
                <a:latin typeface="Calibri"/>
                <a:cs typeface="Calibri"/>
              </a:rPr>
              <a:t>adverse</a:t>
            </a:r>
            <a:r>
              <a:rPr kumimoji="0" lang="en-US" sz="1600" b="0" i="0" u="none" strike="noStrike" kern="1200" cap="none" spc="-15" normalizeH="0" baseline="0" noProof="0" dirty="0" smtClean="0">
                <a:ln>
                  <a:noFill/>
                </a:ln>
                <a:solidFill>
                  <a:prstClr val="black"/>
                </a:solidFill>
                <a:effectLst/>
                <a:uLnTx/>
                <a:uFillTx/>
                <a:latin typeface="Calibri"/>
                <a:cs typeface="Calibri"/>
              </a:rPr>
              <a:t> </a:t>
            </a:r>
            <a:r>
              <a:rPr kumimoji="0" sz="1600" b="0" i="0" u="none" strike="noStrike" kern="1200" cap="none" spc="-15" normalizeH="0" baseline="0" noProof="0" dirty="0" smtClean="0">
                <a:ln>
                  <a:noFill/>
                </a:ln>
                <a:solidFill>
                  <a:prstClr val="black"/>
                </a:solidFill>
                <a:effectLst/>
                <a:uLnTx/>
                <a:uFillTx/>
                <a:latin typeface="Calibri"/>
                <a:cs typeface="Calibri"/>
              </a:rPr>
              <a:t>effects </a:t>
            </a:r>
            <a:r>
              <a:rPr kumimoji="0" sz="1600" b="0" i="0" u="none" strike="noStrike" kern="1200" cap="none" spc="-5" normalizeH="0" baseline="0" noProof="0" dirty="0">
                <a:ln>
                  <a:noFill/>
                </a:ln>
                <a:solidFill>
                  <a:prstClr val="black"/>
                </a:solidFill>
                <a:effectLst/>
                <a:uLnTx/>
                <a:uFillTx/>
                <a:latin typeface="Calibri"/>
                <a:cs typeface="Calibri"/>
              </a:rPr>
              <a:t>of </a:t>
            </a:r>
            <a:r>
              <a:rPr kumimoji="0" sz="1600" b="0" i="0" u="none" strike="noStrike" kern="1200" cap="none" spc="-10" normalizeH="0" baseline="0" noProof="0" dirty="0">
                <a:ln>
                  <a:noFill/>
                </a:ln>
                <a:solidFill>
                  <a:prstClr val="black"/>
                </a:solidFill>
                <a:effectLst/>
                <a:uLnTx/>
                <a:uFillTx/>
                <a:latin typeface="Calibri"/>
                <a:cs typeface="Calibri"/>
              </a:rPr>
              <a:t>accidental </a:t>
            </a:r>
            <a:r>
              <a:rPr kumimoji="0" sz="1600" b="0" i="0" u="none" strike="noStrike" kern="1200" cap="none" spc="-5" normalizeH="0" baseline="0" noProof="0" dirty="0">
                <a:ln>
                  <a:noFill/>
                </a:ln>
                <a:solidFill>
                  <a:prstClr val="black"/>
                </a:solidFill>
                <a:effectLst/>
                <a:uLnTx/>
                <a:uFillTx/>
                <a:latin typeface="Calibri"/>
                <a:cs typeface="Calibri"/>
              </a:rPr>
              <a:t>losses or </a:t>
            </a:r>
            <a:r>
              <a:rPr kumimoji="0" sz="1600" b="0" i="0" u="none" strike="noStrike" kern="1200" cap="none" spc="-15" normalizeH="0" baseline="0" noProof="0" dirty="0">
                <a:ln>
                  <a:noFill/>
                </a:ln>
                <a:solidFill>
                  <a:prstClr val="black"/>
                </a:solidFill>
                <a:effectLst/>
                <a:uLnTx/>
                <a:uFillTx/>
                <a:latin typeface="Calibri"/>
                <a:cs typeface="Calibri"/>
              </a:rPr>
              <a:t>contract </a:t>
            </a:r>
            <a:r>
              <a:rPr kumimoji="0" sz="1600" b="0" i="0" u="none" strike="noStrike" kern="1200" cap="none" spc="-10" normalizeH="0" baseline="0" noProof="0" dirty="0">
                <a:ln>
                  <a:noFill/>
                </a:ln>
                <a:solidFill>
                  <a:prstClr val="black"/>
                </a:solidFill>
                <a:effectLst/>
                <a:uLnTx/>
                <a:uFillTx/>
                <a:latin typeface="Calibri"/>
                <a:cs typeface="Calibri"/>
              </a:rPr>
              <a:t>setbacks </a:t>
            </a:r>
            <a:r>
              <a:rPr kumimoji="0" sz="1600" b="0" i="0" u="none" strike="noStrike" kern="1200" cap="none" spc="-15" normalizeH="0" baseline="0" noProof="0" dirty="0">
                <a:ln>
                  <a:noFill/>
                </a:ln>
                <a:solidFill>
                  <a:prstClr val="black"/>
                </a:solidFill>
                <a:effectLst/>
                <a:uLnTx/>
                <a:uFillTx/>
                <a:latin typeface="Calibri"/>
                <a:cs typeface="Calibri"/>
              </a:rPr>
              <a:t>at </a:t>
            </a:r>
            <a:r>
              <a:rPr kumimoji="0" sz="1600" b="0" i="0" u="none" strike="noStrike" kern="1200" cap="none" spc="-5" normalizeH="0" baseline="0" noProof="0" dirty="0">
                <a:ln>
                  <a:noFill/>
                </a:ln>
                <a:solidFill>
                  <a:prstClr val="black"/>
                </a:solidFill>
                <a:effectLst/>
                <a:uLnTx/>
                <a:uFillTx/>
                <a:latin typeface="Calibri"/>
                <a:cs typeface="Calibri"/>
              </a:rPr>
              <a:t>the </a:t>
            </a:r>
            <a:r>
              <a:rPr kumimoji="0" sz="1600" b="0" i="0" u="none" strike="noStrike" kern="1200" cap="none" spc="-10" normalizeH="0" baseline="0" noProof="0" dirty="0">
                <a:ln>
                  <a:noFill/>
                </a:ln>
                <a:solidFill>
                  <a:prstClr val="black"/>
                </a:solidFill>
                <a:effectLst/>
                <a:uLnTx/>
                <a:uFillTx/>
                <a:latin typeface="Calibri"/>
                <a:cs typeface="Calibri"/>
              </a:rPr>
              <a:t>least </a:t>
            </a:r>
            <a:r>
              <a:rPr kumimoji="0" sz="1600" b="0" i="0" u="none" strike="noStrike" kern="1200" cap="none" spc="-5" normalizeH="0" baseline="0" noProof="0" dirty="0" smtClean="0">
                <a:ln>
                  <a:noFill/>
                </a:ln>
                <a:solidFill>
                  <a:prstClr val="black"/>
                </a:solidFill>
                <a:effectLst/>
                <a:uLnTx/>
                <a:uFillTx/>
                <a:latin typeface="Calibri"/>
                <a:cs typeface="Calibri"/>
              </a:rPr>
              <a:t>possible</a:t>
            </a:r>
            <a:r>
              <a:rPr lang="en-US" sz="1600" spc="310" dirty="0">
                <a:solidFill>
                  <a:prstClr val="black"/>
                </a:solidFill>
                <a:latin typeface="Calibri"/>
                <a:cs typeface="Calibri"/>
              </a:rPr>
              <a:t> </a:t>
            </a:r>
            <a:r>
              <a:rPr kumimoji="0" sz="1600" b="0" i="0" u="none" strike="noStrike" kern="1200" cap="none" spc="-10" normalizeH="0" baseline="0" noProof="0" dirty="0" smtClean="0">
                <a:ln>
                  <a:noFill/>
                </a:ln>
                <a:solidFill>
                  <a:prstClr val="black"/>
                </a:solidFill>
                <a:effectLst/>
                <a:uLnTx/>
                <a:uFillTx/>
                <a:latin typeface="Calibri"/>
                <a:cs typeface="Calibri"/>
              </a:rPr>
              <a:t>cost</a:t>
            </a:r>
            <a:r>
              <a:rPr kumimoji="0" sz="1600" b="0" i="0" u="none" strike="noStrike" kern="1200" cap="none" spc="-10" normalizeH="0" baseline="0" noProof="0" dirty="0">
                <a:ln>
                  <a:noFill/>
                </a:ln>
                <a:solidFill>
                  <a:prstClr val="black"/>
                </a:solidFill>
                <a:effectLst/>
                <a:uLnTx/>
                <a:uFillTx/>
                <a:latin typeface="Calibri"/>
                <a:cs typeface="Calibri"/>
              </a:rPr>
              <a:t>).</a:t>
            </a:r>
            <a:endParaRPr kumimoji="0" sz="1600" b="0" i="0" u="none" strike="noStrike" kern="1200" cap="none" spc="0" normalizeH="0" baseline="0" noProof="0" dirty="0">
              <a:ln>
                <a:noFill/>
              </a:ln>
              <a:solidFill>
                <a:prstClr val="black"/>
              </a:solidFill>
              <a:effectLst/>
              <a:uLnTx/>
              <a:uFillTx/>
              <a:latin typeface="Calibri"/>
              <a:cs typeface="Calibri"/>
            </a:endParaRPr>
          </a:p>
        </p:txBody>
      </p:sp>
      <p:sp>
        <p:nvSpPr>
          <p:cNvPr id="4" name="object 4"/>
          <p:cNvSpPr txBox="1">
            <a:spLocks noGrp="1"/>
          </p:cNvSpPr>
          <p:nvPr>
            <p:ph type="title"/>
          </p:nvPr>
        </p:nvSpPr>
        <p:spPr>
          <a:xfrm>
            <a:off x="543624" y="265846"/>
            <a:ext cx="8600376" cy="552202"/>
          </a:xfrm>
          <a:prstGeom prst="rect">
            <a:avLst/>
          </a:prstGeom>
        </p:spPr>
        <p:txBody>
          <a:bodyPr vert="horz" wrap="square" lIns="0" tIns="69850" rIns="0" bIns="0" rtlCol="0">
            <a:spAutoFit/>
          </a:bodyPr>
          <a:lstStyle/>
          <a:p>
            <a:pPr marL="12700" marR="5080">
              <a:lnSpc>
                <a:spcPts val="3560"/>
              </a:lnSpc>
              <a:spcBef>
                <a:spcPts val="550"/>
              </a:spcBef>
            </a:pPr>
            <a:r>
              <a:rPr sz="3200" b="0" spc="-20" dirty="0">
                <a:latin typeface="+mn-lt"/>
                <a:cs typeface="Calibri Light"/>
              </a:rPr>
              <a:t>Evaluation </a:t>
            </a:r>
            <a:r>
              <a:rPr sz="3200" b="0" spc="-10" dirty="0" smtClean="0">
                <a:latin typeface="+mn-lt"/>
                <a:cs typeface="Calibri Light"/>
              </a:rPr>
              <a:t>Criteria</a:t>
            </a:r>
            <a:endParaRPr sz="3200" b="0" dirty="0">
              <a:latin typeface="+mn-lt"/>
              <a:cs typeface="Calibri Light"/>
            </a:endParaRPr>
          </a:p>
        </p:txBody>
      </p:sp>
      <p:sp>
        <p:nvSpPr>
          <p:cNvPr id="7" name="Slide Number Placeholder 6"/>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56</a:t>
            </a:fld>
            <a:endParaRPr lang="en-US" spc="-5" dirty="0">
              <a:solidFill>
                <a:srgbClr val="000000"/>
              </a:solidFill>
            </a:endParaRPr>
          </a:p>
        </p:txBody>
      </p:sp>
    </p:spTree>
    <p:extLst>
      <p:ext uri="{BB962C8B-B14F-4D97-AF65-F5344CB8AC3E}">
        <p14:creationId xmlns:p14="http://schemas.microsoft.com/office/powerpoint/2010/main" val="333382143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35940" y="2032741"/>
            <a:ext cx="8608060" cy="1313693"/>
          </a:xfrm>
          <a:prstGeom prst="rect">
            <a:avLst/>
          </a:prstGeom>
        </p:spPr>
        <p:txBody>
          <a:bodyPr vert="horz" wrap="square" lIns="0" tIns="12700" rIns="0" bIns="0" rtlCol="0">
            <a:spAutoFit/>
          </a:bodyPr>
          <a:lstStyle/>
          <a:p>
            <a:pPr marR="5080" lvl="0" algn="ctr" defTabSz="914400" rtl="0" eaLnBrk="1" fontAlgn="auto" latinLnBrk="0" hangingPunct="1">
              <a:lnSpc>
                <a:spcPct val="106600"/>
              </a:lnSpc>
              <a:spcBef>
                <a:spcPts val="100"/>
              </a:spcBef>
              <a:spcAft>
                <a:spcPts val="0"/>
              </a:spcAft>
              <a:buClrTx/>
              <a:buSzTx/>
              <a:buFontTx/>
              <a:buNone/>
              <a:tabLst/>
              <a:defRPr/>
            </a:pPr>
            <a:r>
              <a:rPr kumimoji="0" sz="4000" b="0" i="0" u="none" strike="noStrike" kern="1200" cap="none" spc="-5" normalizeH="0" baseline="0" noProof="0" dirty="0">
                <a:ln>
                  <a:noFill/>
                </a:ln>
                <a:solidFill>
                  <a:prstClr val="black"/>
                </a:solidFill>
                <a:effectLst/>
                <a:uLnTx/>
                <a:uFillTx/>
                <a:latin typeface="Calibri"/>
                <a:ea typeface="+mn-ea"/>
                <a:cs typeface="Calibri"/>
              </a:rPr>
              <a:t>Section </a:t>
            </a:r>
            <a:r>
              <a:rPr kumimoji="0" sz="4000" b="0" i="0" u="none" strike="noStrike" kern="1200" cap="none" spc="0" normalizeH="0" baseline="0" noProof="0" dirty="0" smtClean="0">
                <a:ln>
                  <a:noFill/>
                </a:ln>
                <a:solidFill>
                  <a:prstClr val="black"/>
                </a:solidFill>
                <a:effectLst/>
                <a:uLnTx/>
                <a:uFillTx/>
                <a:latin typeface="Calibri"/>
                <a:ea typeface="+mn-ea"/>
                <a:cs typeface="Calibri"/>
              </a:rPr>
              <a:t>E</a:t>
            </a:r>
            <a:r>
              <a:rPr kumimoji="0" lang="en-US" sz="4000" b="0" i="0" u="none" strike="noStrike" kern="1200" cap="none" spc="0" normalizeH="0" baseline="0" noProof="0" dirty="0" smtClean="0">
                <a:ln>
                  <a:noFill/>
                </a:ln>
                <a:solidFill>
                  <a:prstClr val="black"/>
                </a:solidFill>
                <a:effectLst/>
                <a:uLnTx/>
                <a:uFillTx/>
                <a:latin typeface="Calibri"/>
                <a:ea typeface="+mn-ea"/>
                <a:cs typeface="Calibri"/>
              </a:rPr>
              <a:t> </a:t>
            </a:r>
          </a:p>
          <a:p>
            <a:pPr marR="5080" lvl="0" algn="ctr" defTabSz="914400" rtl="0" eaLnBrk="1" fontAlgn="auto" latinLnBrk="0" hangingPunct="1">
              <a:lnSpc>
                <a:spcPct val="106600"/>
              </a:lnSpc>
              <a:spcBef>
                <a:spcPts val="100"/>
              </a:spcBef>
              <a:spcAft>
                <a:spcPts val="0"/>
              </a:spcAft>
              <a:buClrTx/>
              <a:buSzTx/>
              <a:buFontTx/>
              <a:buNone/>
              <a:tabLst/>
              <a:defRPr/>
            </a:pPr>
            <a:r>
              <a:rPr kumimoji="0" sz="4000" b="0" i="0" u="none" strike="noStrike" kern="1200" cap="none" spc="-10" normalizeH="0" baseline="0" noProof="0" dirty="0" smtClean="0">
                <a:ln>
                  <a:noFill/>
                </a:ln>
                <a:solidFill>
                  <a:prstClr val="black"/>
                </a:solidFill>
                <a:effectLst/>
                <a:uLnTx/>
                <a:uFillTx/>
                <a:latin typeface="Calibri"/>
                <a:ea typeface="+mn-ea"/>
                <a:cs typeface="Calibri"/>
              </a:rPr>
              <a:t>Instructions </a:t>
            </a:r>
            <a:r>
              <a:rPr kumimoji="0" sz="4000" b="0" i="0" u="none" strike="noStrike" kern="1200" cap="none" spc="-25" normalizeH="0" baseline="0" noProof="0" dirty="0">
                <a:ln>
                  <a:noFill/>
                </a:ln>
                <a:solidFill>
                  <a:prstClr val="black"/>
                </a:solidFill>
                <a:effectLst/>
                <a:uLnTx/>
                <a:uFillTx/>
                <a:latin typeface="Calibri"/>
                <a:ea typeface="+mn-ea"/>
                <a:cs typeface="Calibri"/>
              </a:rPr>
              <a:t>to</a:t>
            </a:r>
            <a:r>
              <a:rPr kumimoji="0" sz="4000" b="0" i="0" u="none" strike="noStrike" kern="1200" cap="none" spc="-40" normalizeH="0" baseline="0" noProof="0" dirty="0">
                <a:ln>
                  <a:noFill/>
                </a:ln>
                <a:solidFill>
                  <a:prstClr val="black"/>
                </a:solidFill>
                <a:effectLst/>
                <a:uLnTx/>
                <a:uFillTx/>
                <a:latin typeface="Calibri"/>
                <a:ea typeface="+mn-ea"/>
                <a:cs typeface="Calibri"/>
              </a:rPr>
              <a:t> </a:t>
            </a:r>
            <a:r>
              <a:rPr kumimoji="0" sz="4000" b="0" i="0" u="none" strike="noStrike" kern="1200" cap="none" spc="0" normalizeH="0" baseline="0" noProof="0" dirty="0">
                <a:ln>
                  <a:noFill/>
                </a:ln>
                <a:solidFill>
                  <a:prstClr val="black"/>
                </a:solidFill>
                <a:effectLst/>
                <a:uLnTx/>
                <a:uFillTx/>
                <a:latin typeface="Calibri"/>
                <a:ea typeface="+mn-ea"/>
                <a:cs typeface="Calibri"/>
              </a:rPr>
              <a:t>Bidder</a:t>
            </a:r>
          </a:p>
        </p:txBody>
      </p:sp>
      <p:sp>
        <p:nvSpPr>
          <p:cNvPr id="3" name="Slide Number Placeholder 7"/>
          <p:cNvSpPr>
            <a:spLocks noGrp="1"/>
          </p:cNvSpPr>
          <p:nvPr>
            <p:ph type="sldNum" sz="quarter" idx="7"/>
          </p:nvPr>
        </p:nvSpPr>
        <p:spPr>
          <a:xfrm>
            <a:off x="4419599" y="6428740"/>
            <a:ext cx="304800" cy="241300"/>
          </a:xfrm>
        </p:spPr>
        <p:txBody>
          <a:bodyPr/>
          <a:lstStyle/>
          <a:p>
            <a:pPr marL="109855">
              <a:lnSpc>
                <a:spcPts val="1425"/>
              </a:lnSpc>
            </a:pPr>
            <a:fld id="{81D60167-4931-47E6-BA6A-407CBD079E47}" type="slidenum">
              <a:rPr lang="en-US" spc="-5" smtClean="0">
                <a:solidFill>
                  <a:srgbClr val="000000"/>
                </a:solidFill>
              </a:rPr>
              <a:t>57</a:t>
            </a:fld>
            <a:endParaRPr lang="en-US" spc="-5" dirty="0">
              <a:solidFill>
                <a:srgbClr val="000000"/>
              </a:solidFill>
            </a:endParaRPr>
          </a:p>
        </p:txBody>
      </p:sp>
    </p:spTree>
    <p:extLst>
      <p:ext uri="{BB962C8B-B14F-4D97-AF65-F5344CB8AC3E}">
        <p14:creationId xmlns:p14="http://schemas.microsoft.com/office/powerpoint/2010/main" val="342219805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37560" y="1117635"/>
            <a:ext cx="7053943" cy="4233851"/>
          </a:xfrm>
          <a:prstGeom prst="rect">
            <a:avLst/>
          </a:prstGeom>
        </p:spPr>
        <p:txBody>
          <a:bodyPr vert="horz" wrap="square" lIns="0" tIns="78105" rIns="0" bIns="0" rtlCol="0">
            <a:spAutoFit/>
          </a:bodyPr>
          <a:lstStyle/>
          <a:p>
            <a:pPr marL="346075" marR="5080" lvl="0" indent="-346075" algn="l" defTabSz="914400" rtl="0" eaLnBrk="1" fontAlgn="auto" latinLnBrk="0" hangingPunct="1">
              <a:spcBef>
                <a:spcPts val="600"/>
              </a:spcBef>
              <a:spcAft>
                <a:spcPts val="0"/>
              </a:spcAft>
              <a:buClrTx/>
              <a:buSzTx/>
              <a:buFont typeface="Arial"/>
              <a:buChar char="•"/>
              <a:defRPr/>
            </a:pPr>
            <a:r>
              <a:rPr kumimoji="0" sz="20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Section </a:t>
            </a:r>
            <a:r>
              <a:rPr kumimoji="0" sz="2000" strike="noStrike" kern="1200" cap="none" spc="0" normalizeH="0" baseline="0" noProof="0" dirty="0">
                <a:ln>
                  <a:noFill/>
                </a:ln>
                <a:solidFill>
                  <a:prstClr val="black"/>
                </a:solidFill>
                <a:effectLst/>
                <a:uLnTx/>
                <a:uFill>
                  <a:solidFill>
                    <a:srgbClr val="000000"/>
                  </a:solidFill>
                </a:uFill>
                <a:latin typeface="Calibri"/>
                <a:ea typeface="+mn-ea"/>
                <a:cs typeface="Calibri"/>
              </a:rPr>
              <a:t>E </a:t>
            </a:r>
            <a:r>
              <a:rPr kumimoji="0" sz="2000" strike="noStrike" kern="1200" cap="none" spc="-5" normalizeH="0" baseline="0" noProof="0" dirty="0">
                <a:ln>
                  <a:noFill/>
                </a:ln>
                <a:solidFill>
                  <a:prstClr val="black"/>
                </a:solidFill>
                <a:effectLst/>
                <a:uLnTx/>
                <a:uFill>
                  <a:solidFill>
                    <a:srgbClr val="000000"/>
                  </a:solidFill>
                </a:uFill>
                <a:latin typeface="Calibri"/>
                <a:ea typeface="+mn-ea"/>
                <a:cs typeface="Calibri"/>
              </a:rPr>
              <a:t>is where </a:t>
            </a:r>
            <a:r>
              <a:rPr kumimoji="0" lang="en-US" sz="20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bidder</a:t>
            </a:r>
            <a:r>
              <a:rPr kumimoji="0" sz="20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s </a:t>
            </a:r>
            <a:r>
              <a:rPr kumimoji="0" sz="2000" strike="noStrike" kern="1200" cap="none" spc="-5" normalizeH="0" baseline="0" noProof="0" dirty="0">
                <a:ln>
                  <a:noFill/>
                </a:ln>
                <a:solidFill>
                  <a:prstClr val="black"/>
                </a:solidFill>
                <a:effectLst/>
                <a:uLnTx/>
                <a:uFill>
                  <a:solidFill>
                    <a:srgbClr val="000000"/>
                  </a:solidFill>
                </a:uFill>
                <a:latin typeface="Calibri"/>
                <a:ea typeface="+mn-ea"/>
                <a:cs typeface="Calibri"/>
              </a:rPr>
              <a:t>will be provided instructions </a:t>
            </a:r>
            <a:r>
              <a:rPr kumimoji="0" sz="20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on</a:t>
            </a:r>
            <a:r>
              <a:rPr kumimoji="0" lang="en-US" sz="20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 </a:t>
            </a:r>
            <a:r>
              <a:rPr kumimoji="0" sz="2000" strike="noStrike" kern="1200" cap="none" spc="-10" normalizeH="0" baseline="0" noProof="0" dirty="0" smtClean="0">
                <a:ln>
                  <a:noFill/>
                </a:ln>
                <a:solidFill>
                  <a:prstClr val="black"/>
                </a:solidFill>
                <a:effectLst/>
                <a:uLnTx/>
                <a:uFill>
                  <a:solidFill>
                    <a:srgbClr val="000000"/>
                  </a:solidFill>
                </a:uFill>
                <a:latin typeface="Calibri"/>
                <a:ea typeface="+mn-ea"/>
                <a:cs typeface="Calibri"/>
              </a:rPr>
              <a:t>procedures </a:t>
            </a:r>
            <a:r>
              <a:rPr kumimoji="0" sz="2000" strike="noStrike" kern="1200" cap="none" spc="-10" normalizeH="0" baseline="0" noProof="0" dirty="0">
                <a:ln>
                  <a:noFill/>
                </a:ln>
                <a:solidFill>
                  <a:prstClr val="black"/>
                </a:solidFill>
                <a:effectLst/>
                <a:uLnTx/>
                <a:uFill>
                  <a:solidFill>
                    <a:srgbClr val="000000"/>
                  </a:solidFill>
                </a:uFill>
                <a:latin typeface="Calibri"/>
                <a:ea typeface="+mn-ea"/>
                <a:cs typeface="Calibri"/>
              </a:rPr>
              <a:t>for </a:t>
            </a:r>
            <a:r>
              <a:rPr kumimoji="0" sz="2000" strike="noStrike" kern="1200" cap="none" spc="-5" normalizeH="0" baseline="0" noProof="0" dirty="0">
                <a:ln>
                  <a:noFill/>
                </a:ln>
                <a:solidFill>
                  <a:prstClr val="black"/>
                </a:solidFill>
                <a:effectLst/>
                <a:uLnTx/>
                <a:uFill>
                  <a:solidFill>
                    <a:srgbClr val="000000"/>
                  </a:solidFill>
                </a:uFill>
                <a:latin typeface="Calibri"/>
                <a:ea typeface="+mn-ea"/>
                <a:cs typeface="Calibri"/>
              </a:rPr>
              <a:t>submission of bid response.</a:t>
            </a:r>
            <a:r>
              <a:rPr kumimoji="0" sz="2000" strike="noStrike" kern="1200" cap="none" spc="-5" normalizeH="0" baseline="0" noProof="0" dirty="0">
                <a:ln>
                  <a:noFill/>
                </a:ln>
                <a:solidFill>
                  <a:prstClr val="black"/>
                </a:solidFill>
                <a:effectLst/>
                <a:uLnTx/>
                <a:uFillTx/>
                <a:latin typeface="Calibri"/>
                <a:ea typeface="+mn-ea"/>
                <a:cs typeface="Calibri"/>
              </a:rPr>
              <a:t> </a:t>
            </a:r>
            <a:r>
              <a:rPr kumimoji="0" sz="2000" b="0" i="0" u="none" strike="noStrike" kern="1200" cap="none" spc="0" normalizeH="0" baseline="0" noProof="0" dirty="0">
                <a:ln>
                  <a:noFill/>
                </a:ln>
                <a:solidFill>
                  <a:prstClr val="black"/>
                </a:solidFill>
                <a:effectLst/>
                <a:uLnTx/>
                <a:uFillTx/>
                <a:latin typeface="Calibri"/>
                <a:ea typeface="+mn-ea"/>
                <a:cs typeface="Calibri"/>
              </a:rPr>
              <a:t>It </a:t>
            </a:r>
            <a:r>
              <a:rPr kumimoji="0" sz="2000" b="0" i="0" u="none" strike="noStrike" kern="1200" cap="none" spc="-5" normalizeH="0" baseline="0" noProof="0" dirty="0">
                <a:ln>
                  <a:noFill/>
                </a:ln>
                <a:solidFill>
                  <a:prstClr val="black"/>
                </a:solidFill>
                <a:effectLst/>
                <a:uLnTx/>
                <a:uFillTx/>
                <a:latin typeface="Calibri"/>
                <a:ea typeface="+mn-ea"/>
                <a:cs typeface="Calibri"/>
              </a:rPr>
              <a:t>includes </a:t>
            </a:r>
            <a:r>
              <a:rPr kumimoji="0" sz="2000" b="0" i="0" u="none" strike="noStrike" kern="1200" cap="none" spc="-10" normalizeH="0" baseline="0" noProof="0" dirty="0">
                <a:ln>
                  <a:noFill/>
                </a:ln>
                <a:solidFill>
                  <a:prstClr val="black"/>
                </a:solidFill>
                <a:effectLst/>
                <a:uLnTx/>
                <a:uFillTx/>
                <a:latin typeface="Calibri"/>
                <a:ea typeface="+mn-ea"/>
                <a:cs typeface="Calibri"/>
              </a:rPr>
              <a:t>items </a:t>
            </a:r>
            <a:r>
              <a:rPr kumimoji="0" sz="2000" b="0" i="0" u="none" strike="noStrike" kern="1200" cap="none" spc="-5" normalizeH="0" baseline="0" noProof="0" dirty="0">
                <a:ln>
                  <a:noFill/>
                </a:ln>
                <a:solidFill>
                  <a:prstClr val="black"/>
                </a:solidFill>
                <a:effectLst/>
                <a:uLnTx/>
                <a:uFillTx/>
                <a:latin typeface="Calibri"/>
                <a:ea typeface="+mn-ea"/>
                <a:cs typeface="Calibri"/>
              </a:rPr>
              <a:t>such </a:t>
            </a:r>
            <a:r>
              <a:rPr kumimoji="0" sz="2000" b="0" i="0" u="none" strike="noStrike" kern="1200" cap="none" spc="0" normalizeH="0" baseline="0" noProof="0" dirty="0" smtClean="0">
                <a:ln>
                  <a:noFill/>
                </a:ln>
                <a:solidFill>
                  <a:prstClr val="black"/>
                </a:solidFill>
                <a:effectLst/>
                <a:uLnTx/>
                <a:uFillTx/>
                <a:latin typeface="Calibri"/>
                <a:ea typeface="+mn-ea"/>
                <a:cs typeface="Calibri"/>
              </a:rPr>
              <a:t>as</a:t>
            </a:r>
            <a:r>
              <a:rPr kumimoji="0" lang="en-US" sz="2000" b="0" i="0" u="none" strike="noStrike" kern="1200" cap="none" spc="0"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the </a:t>
            </a:r>
            <a:r>
              <a:rPr kumimoji="0" sz="2000" b="0" i="0" u="none" strike="noStrike" kern="1200" cap="none" spc="-5" normalizeH="0" baseline="0" noProof="0" dirty="0">
                <a:ln>
                  <a:noFill/>
                </a:ln>
                <a:solidFill>
                  <a:prstClr val="black"/>
                </a:solidFill>
                <a:effectLst/>
                <a:uLnTx/>
                <a:uFillTx/>
                <a:latin typeface="Calibri"/>
                <a:ea typeface="+mn-ea"/>
                <a:cs typeface="Calibri"/>
              </a:rPr>
              <a:t>deadline </a:t>
            </a:r>
            <a:r>
              <a:rPr kumimoji="0" sz="2000" b="0" i="0" u="none" strike="noStrike" kern="1200" cap="none" spc="-15" normalizeH="0" baseline="0" noProof="0" dirty="0">
                <a:ln>
                  <a:noFill/>
                </a:ln>
                <a:solidFill>
                  <a:prstClr val="black"/>
                </a:solidFill>
                <a:effectLst/>
                <a:uLnTx/>
                <a:uFillTx/>
                <a:latin typeface="Calibri"/>
                <a:ea typeface="+mn-ea"/>
                <a:cs typeface="Calibri"/>
              </a:rPr>
              <a:t>for any </a:t>
            </a:r>
            <a:r>
              <a:rPr kumimoji="0" sz="2000" b="0" i="0" u="none" strike="noStrike" kern="1200" cap="none" spc="-5" normalizeH="0" baseline="0" noProof="0" dirty="0">
                <a:ln>
                  <a:noFill/>
                </a:ln>
                <a:solidFill>
                  <a:prstClr val="black"/>
                </a:solidFill>
                <a:effectLst/>
                <a:uLnTx/>
                <a:uFillTx/>
                <a:latin typeface="Calibri"/>
                <a:ea typeface="+mn-ea"/>
                <a:cs typeface="Calibri"/>
              </a:rPr>
              <a:t>questions </a:t>
            </a:r>
            <a:r>
              <a:rPr kumimoji="0" sz="2000" b="0" i="0" u="none" strike="noStrike" kern="1200" cap="none" spc="0" normalizeH="0" baseline="0" noProof="0" dirty="0">
                <a:ln>
                  <a:noFill/>
                </a:ln>
                <a:solidFill>
                  <a:prstClr val="black"/>
                </a:solidFill>
                <a:effectLst/>
                <a:uLnTx/>
                <a:uFillTx/>
                <a:latin typeface="Calibri"/>
                <a:ea typeface="+mn-ea"/>
                <a:cs typeface="Calibri"/>
              </a:rPr>
              <a:t>and </a:t>
            </a:r>
            <a:r>
              <a:rPr kumimoji="0" sz="2000" b="0" i="0" u="none" strike="noStrike" kern="1200" cap="none" spc="-5" normalizeH="0" baseline="0" noProof="0" dirty="0">
                <a:ln>
                  <a:noFill/>
                </a:ln>
                <a:solidFill>
                  <a:prstClr val="black"/>
                </a:solidFill>
                <a:effectLst/>
                <a:uLnTx/>
                <a:uFillTx/>
                <a:latin typeface="Calibri"/>
                <a:ea typeface="+mn-ea"/>
                <a:cs typeface="Calibri"/>
              </a:rPr>
              <a:t>how </a:t>
            </a:r>
            <a:r>
              <a:rPr kumimoji="0" sz="2000" b="0" i="0" u="none" strike="noStrike" kern="1200" cap="none" spc="-10" normalizeH="0" baseline="0" noProof="0" dirty="0">
                <a:ln>
                  <a:noFill/>
                </a:ln>
                <a:solidFill>
                  <a:prstClr val="black"/>
                </a:solidFill>
                <a:effectLst/>
                <a:uLnTx/>
                <a:uFillTx/>
                <a:latin typeface="Calibri"/>
                <a:ea typeface="+mn-ea"/>
                <a:cs typeface="Calibri"/>
              </a:rPr>
              <a:t>many </a:t>
            </a:r>
            <a:r>
              <a:rPr kumimoji="0" sz="2000" b="0" i="0" u="none" strike="noStrike" kern="1200" cap="none" spc="-5" normalizeH="0" baseline="0" noProof="0" dirty="0">
                <a:ln>
                  <a:noFill/>
                </a:ln>
                <a:solidFill>
                  <a:prstClr val="black"/>
                </a:solidFill>
                <a:effectLst/>
                <a:uLnTx/>
                <a:uFillTx/>
                <a:latin typeface="Calibri"/>
                <a:ea typeface="+mn-ea"/>
                <a:cs typeface="Calibri"/>
              </a:rPr>
              <a:t>copies of the </a:t>
            </a:r>
            <a:r>
              <a:rPr kumimoji="0" sz="2000" b="0" i="0" u="none" strike="noStrike" kern="1200" cap="none" spc="-10" normalizeH="0" baseline="0" noProof="0" dirty="0">
                <a:ln>
                  <a:noFill/>
                </a:ln>
                <a:solidFill>
                  <a:prstClr val="black"/>
                </a:solidFill>
                <a:effectLst/>
                <a:uLnTx/>
                <a:uFillTx/>
                <a:latin typeface="Calibri"/>
                <a:ea typeface="+mn-ea"/>
                <a:cs typeface="Calibri"/>
              </a:rPr>
              <a:t>proposal you </a:t>
            </a:r>
            <a:r>
              <a:rPr kumimoji="0" sz="2000" b="0" i="0" u="none" strike="noStrike" kern="1200" cap="none" spc="-5" normalizeH="0" baseline="0" noProof="0" dirty="0">
                <a:ln>
                  <a:noFill/>
                </a:ln>
                <a:solidFill>
                  <a:prstClr val="black"/>
                </a:solidFill>
                <a:effectLst/>
                <a:uLnTx/>
                <a:uFillTx/>
                <a:latin typeface="Calibri"/>
                <a:ea typeface="+mn-ea"/>
                <a:cs typeface="Calibri"/>
              </a:rPr>
              <a:t>wish </a:t>
            </a:r>
            <a:r>
              <a:rPr kumimoji="0" sz="2000" b="0" i="0" u="none" strike="noStrike" kern="1200" cap="none" spc="-15" normalizeH="0" baseline="0" noProof="0" dirty="0" smtClean="0">
                <a:ln>
                  <a:noFill/>
                </a:ln>
                <a:solidFill>
                  <a:prstClr val="black"/>
                </a:solidFill>
                <a:effectLst/>
                <a:uLnTx/>
                <a:uFillTx/>
                <a:latin typeface="Calibri"/>
                <a:ea typeface="+mn-ea"/>
                <a:cs typeface="Calibri"/>
              </a:rPr>
              <a:t>to</a:t>
            </a:r>
            <a:r>
              <a:rPr kumimoji="0" lang="en-US" sz="2000" b="0" i="0" u="none" strike="noStrike" kern="1200" cap="none" spc="-1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receive</a:t>
            </a:r>
            <a:r>
              <a:rPr kumimoji="0" sz="2000" b="0" i="0" u="none" strike="noStrike" kern="1200" cap="none" spc="-10" normalizeH="0" baseline="0" noProof="0" dirty="0">
                <a:ln>
                  <a:noFill/>
                </a:ln>
                <a:solidFill>
                  <a:prstClr val="black"/>
                </a:solidFill>
                <a:effectLst/>
                <a:uLnTx/>
                <a:uFillTx/>
                <a:latin typeface="Calibri"/>
                <a:ea typeface="+mn-ea"/>
                <a:cs typeface="Calibri"/>
              </a:rPr>
              <a:t>. </a:t>
            </a:r>
            <a:r>
              <a:rPr kumimoji="0" sz="2000" b="0" i="0" u="none" strike="noStrike" kern="1200" cap="none" spc="0" normalizeH="0" baseline="0" noProof="0" dirty="0">
                <a:ln>
                  <a:noFill/>
                </a:ln>
                <a:solidFill>
                  <a:prstClr val="black"/>
                </a:solidFill>
                <a:effectLst/>
                <a:uLnTx/>
                <a:uFillTx/>
                <a:latin typeface="Calibri"/>
                <a:ea typeface="+mn-ea"/>
                <a:cs typeface="Calibri"/>
              </a:rPr>
              <a:t>As </a:t>
            </a:r>
            <a:r>
              <a:rPr kumimoji="0" sz="2000" b="0" i="0" u="none" strike="noStrike" kern="1200" cap="none" spc="-15" normalizeH="0" baseline="0" noProof="0" dirty="0">
                <a:ln>
                  <a:noFill/>
                </a:ln>
                <a:solidFill>
                  <a:prstClr val="black"/>
                </a:solidFill>
                <a:effectLst/>
                <a:uLnTx/>
                <a:uFillTx/>
                <a:latin typeface="Calibri"/>
                <a:ea typeface="+mn-ea"/>
                <a:cs typeface="Calibri"/>
              </a:rPr>
              <a:t>we </a:t>
            </a:r>
            <a:r>
              <a:rPr kumimoji="0" sz="2000" b="0" i="0" u="none" strike="noStrike" kern="1200" cap="none" spc="-10" normalizeH="0" baseline="0" noProof="0" dirty="0">
                <a:ln>
                  <a:noFill/>
                </a:ln>
                <a:solidFill>
                  <a:prstClr val="black"/>
                </a:solidFill>
                <a:effectLst/>
                <a:uLnTx/>
                <a:uFillTx/>
                <a:latin typeface="Calibri"/>
                <a:ea typeface="+mn-ea"/>
                <a:cs typeface="Calibri"/>
              </a:rPr>
              <a:t>go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5" normalizeH="0" baseline="0" noProof="0" dirty="0">
                <a:ln>
                  <a:noFill/>
                </a:ln>
                <a:solidFill>
                  <a:prstClr val="black"/>
                </a:solidFill>
                <a:effectLst/>
                <a:uLnTx/>
                <a:uFillTx/>
                <a:latin typeface="Calibri"/>
                <a:ea typeface="+mn-ea"/>
                <a:cs typeface="Calibri"/>
              </a:rPr>
              <a:t>online </a:t>
            </a:r>
            <a:r>
              <a:rPr kumimoji="0" sz="2000" b="0" i="0" u="none" strike="noStrike" kern="1200" cap="none" spc="-10" normalizeH="0" baseline="0" noProof="0" dirty="0">
                <a:ln>
                  <a:noFill/>
                </a:ln>
                <a:solidFill>
                  <a:prstClr val="black"/>
                </a:solidFill>
                <a:effectLst/>
                <a:uLnTx/>
                <a:uFillTx/>
                <a:latin typeface="Calibri"/>
                <a:ea typeface="+mn-ea"/>
                <a:cs typeface="Calibri"/>
              </a:rPr>
              <a:t>solicitations, you </a:t>
            </a:r>
            <a:r>
              <a:rPr kumimoji="0" sz="2000" b="0" i="0" u="none" strike="noStrike" kern="1200" cap="none" spc="-5" normalizeH="0" baseline="0" noProof="0" dirty="0">
                <a:ln>
                  <a:noFill/>
                </a:ln>
                <a:solidFill>
                  <a:prstClr val="black"/>
                </a:solidFill>
                <a:effectLst/>
                <a:uLnTx/>
                <a:uFillTx/>
                <a:latin typeface="Calibri"/>
                <a:ea typeface="+mn-ea"/>
                <a:cs typeface="Calibri"/>
              </a:rPr>
              <a:t>will not </a:t>
            </a:r>
            <a:r>
              <a:rPr kumimoji="0" sz="2000" b="0" i="0" u="none" strike="noStrike" kern="1200" cap="none" spc="-15" normalizeH="0" baseline="0" noProof="0" dirty="0">
                <a:ln>
                  <a:noFill/>
                </a:ln>
                <a:solidFill>
                  <a:prstClr val="black"/>
                </a:solidFill>
                <a:effectLst/>
                <a:uLnTx/>
                <a:uFillTx/>
                <a:latin typeface="Calibri"/>
                <a:ea typeface="+mn-ea"/>
                <a:cs typeface="Calibri"/>
              </a:rPr>
              <a:t>have to </a:t>
            </a:r>
            <a:r>
              <a:rPr kumimoji="0" sz="2000" b="0" i="0" u="none" strike="noStrike" kern="1200" cap="none" spc="-10" normalizeH="0" baseline="0" noProof="0" dirty="0">
                <a:ln>
                  <a:noFill/>
                </a:ln>
                <a:solidFill>
                  <a:prstClr val="black"/>
                </a:solidFill>
                <a:effectLst/>
                <a:uLnTx/>
                <a:uFillTx/>
                <a:latin typeface="Calibri"/>
                <a:ea typeface="+mn-ea"/>
                <a:cs typeface="Calibri"/>
              </a:rPr>
              <a:t>designate</a:t>
            </a:r>
            <a:r>
              <a:rPr kumimoji="0" sz="2000" b="0" i="0" u="none" strike="noStrike" kern="1200" cap="none" spc="24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copies.</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83820" lvl="1" indent="-346075" algn="l" defTabSz="914400" rtl="0" eaLnBrk="1" fontAlgn="auto" latinLnBrk="0" hangingPunct="1">
              <a:spcBef>
                <a:spcPts val="600"/>
              </a:spcBef>
              <a:spcAft>
                <a:spcPts val="0"/>
              </a:spcAft>
              <a:buClrTx/>
              <a:buSzTx/>
              <a:buFont typeface="Arial"/>
              <a:buChar char="•"/>
              <a:defRPr/>
            </a:pPr>
            <a:r>
              <a:rPr kumimoji="0" sz="2000" b="0" i="0" u="none" strike="noStrike" kern="1200" cap="none" spc="0" normalizeH="0" baseline="0" noProof="0" dirty="0">
                <a:ln>
                  <a:noFill/>
                </a:ln>
                <a:solidFill>
                  <a:prstClr val="black"/>
                </a:solidFill>
                <a:effectLst/>
                <a:uLnTx/>
                <a:uFillTx/>
                <a:latin typeface="Calibri"/>
                <a:ea typeface="+mn-ea"/>
                <a:cs typeface="Calibri"/>
              </a:rPr>
              <a:t>In </a:t>
            </a:r>
            <a:r>
              <a:rPr kumimoji="0" sz="2000" b="0" i="0" u="none" strike="noStrike" kern="1200" cap="none" spc="-5" normalizeH="0" baseline="0" noProof="0" dirty="0">
                <a:ln>
                  <a:noFill/>
                </a:ln>
                <a:solidFill>
                  <a:prstClr val="black"/>
                </a:solidFill>
                <a:effectLst/>
                <a:uLnTx/>
                <a:uFillTx/>
                <a:latin typeface="Calibri"/>
                <a:ea typeface="+mn-ea"/>
                <a:cs typeface="Calibri"/>
              </a:rPr>
              <a:t>this section </a:t>
            </a:r>
            <a:r>
              <a:rPr kumimoji="0" sz="2000" b="0" i="0" u="none" strike="noStrike" kern="1200" cap="none" spc="-10" normalizeH="0" baseline="0" noProof="0" dirty="0">
                <a:ln>
                  <a:noFill/>
                </a:ln>
                <a:solidFill>
                  <a:prstClr val="black"/>
                </a:solidFill>
                <a:effectLst/>
                <a:uLnTx/>
                <a:uFillTx/>
                <a:latin typeface="Calibri"/>
                <a:ea typeface="+mn-ea"/>
                <a:cs typeface="Calibri"/>
              </a:rPr>
              <a:t>you </a:t>
            </a:r>
            <a:r>
              <a:rPr kumimoji="0" sz="2000" b="0" i="0" u="none" strike="noStrike" kern="1200" cap="none" spc="-5" normalizeH="0" baseline="0" noProof="0" dirty="0">
                <a:ln>
                  <a:noFill/>
                </a:ln>
                <a:solidFill>
                  <a:prstClr val="black"/>
                </a:solidFill>
                <a:effectLst/>
                <a:uLnTx/>
                <a:uFillTx/>
                <a:latin typeface="Calibri"/>
                <a:ea typeface="+mn-ea"/>
                <a:cs typeface="Calibri"/>
              </a:rPr>
              <a:t>will </a:t>
            </a:r>
            <a:r>
              <a:rPr kumimoji="0" sz="2000" b="0" i="0" u="none" strike="noStrike" kern="1200" cap="none" spc="-10" normalizeH="0" baseline="0" noProof="0" dirty="0">
                <a:ln>
                  <a:noFill/>
                </a:ln>
                <a:solidFill>
                  <a:prstClr val="black"/>
                </a:solidFill>
                <a:effectLst/>
                <a:uLnTx/>
                <a:uFillTx/>
                <a:latin typeface="Calibri"/>
                <a:ea typeface="+mn-ea"/>
                <a:cs typeface="Calibri"/>
              </a:rPr>
              <a:t>want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10" normalizeH="0" baseline="0" noProof="0" dirty="0">
                <a:ln>
                  <a:noFill/>
                </a:ln>
                <a:solidFill>
                  <a:prstClr val="black"/>
                </a:solidFill>
                <a:effectLst/>
                <a:uLnTx/>
                <a:uFillTx/>
                <a:latin typeface="Calibri"/>
                <a:ea typeface="+mn-ea"/>
                <a:cs typeface="Calibri"/>
              </a:rPr>
              <a:t>detail what you expect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10" normalizeH="0" baseline="0" noProof="0" dirty="0">
                <a:ln>
                  <a:noFill/>
                </a:ln>
                <a:solidFill>
                  <a:prstClr val="black"/>
                </a:solidFill>
                <a:effectLst/>
                <a:uLnTx/>
                <a:uFillTx/>
                <a:latin typeface="Calibri"/>
                <a:ea typeface="+mn-ea"/>
                <a:cs typeface="Calibri"/>
              </a:rPr>
              <a:t>receive </a:t>
            </a:r>
            <a:r>
              <a:rPr kumimoji="0" sz="2000" b="0" i="0" u="none" strike="noStrike" kern="1200" cap="none" spc="0" normalizeH="0" baseline="0" noProof="0" dirty="0">
                <a:ln>
                  <a:noFill/>
                </a:ln>
                <a:solidFill>
                  <a:prstClr val="black"/>
                </a:solidFill>
                <a:effectLst/>
                <a:uLnTx/>
                <a:uFillTx/>
                <a:latin typeface="Calibri"/>
                <a:ea typeface="+mn-ea"/>
                <a:cs typeface="Calibri"/>
              </a:rPr>
              <a:t>in </a:t>
            </a:r>
            <a:r>
              <a:rPr kumimoji="0" sz="2000" b="0" i="0" u="none" strike="noStrike" kern="1200" cap="none" spc="-5" normalizeH="0" baseline="0" noProof="0" dirty="0" smtClean="0">
                <a:ln>
                  <a:noFill/>
                </a:ln>
                <a:solidFill>
                  <a:prstClr val="black"/>
                </a:solidFill>
                <a:effectLst/>
                <a:uLnTx/>
                <a:uFillTx/>
                <a:latin typeface="Calibri"/>
                <a:ea typeface="+mn-ea"/>
                <a:cs typeface="Calibri"/>
              </a:rPr>
              <a:t>the</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response </a:t>
            </a:r>
            <a:r>
              <a:rPr kumimoji="0" sz="2000" b="0" i="0" u="none" strike="noStrike" kern="1200" cap="none" spc="-5" normalizeH="0" baseline="0" noProof="0" dirty="0">
                <a:ln>
                  <a:noFill/>
                </a:ln>
                <a:solidFill>
                  <a:prstClr val="black"/>
                </a:solidFill>
                <a:effectLst/>
                <a:uLnTx/>
                <a:uFillTx/>
                <a:latin typeface="Calibri"/>
                <a:ea typeface="+mn-ea"/>
                <a:cs typeface="Calibri"/>
              </a:rPr>
              <a:t>(such </a:t>
            </a:r>
            <a:r>
              <a:rPr kumimoji="0" sz="2000" b="0" i="0" u="none" strike="noStrike" kern="1200" cap="none" spc="0" normalizeH="0" baseline="0" noProof="0" dirty="0">
                <a:ln>
                  <a:noFill/>
                </a:ln>
                <a:solidFill>
                  <a:prstClr val="black"/>
                </a:solidFill>
                <a:effectLst/>
                <a:uLnTx/>
                <a:uFillTx/>
                <a:latin typeface="Calibri"/>
                <a:ea typeface="+mn-ea"/>
                <a:cs typeface="Calibri"/>
              </a:rPr>
              <a:t>as </a:t>
            </a:r>
            <a:r>
              <a:rPr kumimoji="0" sz="2000" b="0" i="0" u="none" strike="noStrike" kern="1200" cap="none" spc="-5" normalizeH="0" baseline="0" noProof="0" dirty="0">
                <a:ln>
                  <a:noFill/>
                </a:ln>
                <a:solidFill>
                  <a:prstClr val="black"/>
                </a:solidFill>
                <a:effectLst/>
                <a:uLnTx/>
                <a:uFillTx/>
                <a:latin typeface="Calibri"/>
                <a:ea typeface="+mn-ea"/>
                <a:cs typeface="Calibri"/>
              </a:rPr>
              <a:t>the </a:t>
            </a:r>
            <a:r>
              <a:rPr kumimoji="0" sz="2000" b="0" i="0" u="none" strike="noStrike" kern="1200" cap="none" spc="-10" normalizeH="0" baseline="0" noProof="0" dirty="0">
                <a:ln>
                  <a:noFill/>
                </a:ln>
                <a:solidFill>
                  <a:prstClr val="black"/>
                </a:solidFill>
                <a:effectLst/>
                <a:uLnTx/>
                <a:uFillTx/>
                <a:latin typeface="Calibri"/>
                <a:ea typeface="+mn-ea"/>
                <a:cs typeface="Calibri"/>
              </a:rPr>
              <a:t>forms, </a:t>
            </a:r>
            <a:r>
              <a:rPr kumimoji="0" sz="2000" b="0" i="0" u="none" strike="noStrike" kern="1200" cap="none" spc="-5" normalizeH="0" baseline="0" noProof="0" dirty="0">
                <a:ln>
                  <a:noFill/>
                </a:ln>
                <a:solidFill>
                  <a:prstClr val="black"/>
                </a:solidFill>
                <a:effectLst/>
                <a:uLnTx/>
                <a:uFillTx/>
                <a:latin typeface="Calibri"/>
                <a:ea typeface="+mn-ea"/>
                <a:cs typeface="Calibri"/>
              </a:rPr>
              <a:t>insurance </a:t>
            </a:r>
            <a:r>
              <a:rPr kumimoji="0" sz="2000" b="0" i="0" u="none" strike="noStrike" kern="1200" cap="none" spc="0" normalizeH="0" baseline="0" noProof="0" dirty="0">
                <a:ln>
                  <a:noFill/>
                </a:ln>
                <a:solidFill>
                  <a:prstClr val="black"/>
                </a:solidFill>
                <a:effectLst/>
                <a:uLnTx/>
                <a:uFillTx/>
                <a:latin typeface="Calibri"/>
                <a:ea typeface="+mn-ea"/>
                <a:cs typeface="Calibri"/>
              </a:rPr>
              <a:t>and </a:t>
            </a:r>
            <a:r>
              <a:rPr kumimoji="0" sz="2000" b="0" i="0" u="none" strike="noStrike" kern="1200" cap="none" spc="-5" normalizeH="0" baseline="0" noProof="0" dirty="0">
                <a:ln>
                  <a:noFill/>
                </a:ln>
                <a:solidFill>
                  <a:prstClr val="black"/>
                </a:solidFill>
                <a:effectLst/>
                <a:uLnTx/>
                <a:uFillTx/>
                <a:latin typeface="Calibri"/>
                <a:ea typeface="+mn-ea"/>
                <a:cs typeface="Calibri"/>
              </a:rPr>
              <a:t>acknowledgement of </a:t>
            </a:r>
            <a:r>
              <a:rPr kumimoji="0" sz="2000" b="0" i="0" u="none" strike="noStrike" kern="1200" cap="none" spc="-15" normalizeH="0" baseline="0" noProof="0" dirty="0" smtClean="0">
                <a:ln>
                  <a:noFill/>
                </a:ln>
                <a:solidFill>
                  <a:prstClr val="black"/>
                </a:solidFill>
                <a:effectLst/>
                <a:uLnTx/>
                <a:uFillTx/>
                <a:latin typeface="Calibri"/>
                <a:ea typeface="+mn-ea"/>
                <a:cs typeface="Calibri"/>
              </a:rPr>
              <a:t>any</a:t>
            </a:r>
            <a:r>
              <a:rPr kumimoji="0" lang="en-US" sz="2000" b="0" i="0" u="none" strike="noStrike" kern="1200" cap="none" spc="-15"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amendments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5" normalizeH="0" baseline="0" noProof="0" dirty="0">
                <a:ln>
                  <a:noFill/>
                </a:ln>
                <a:solidFill>
                  <a:prstClr val="black"/>
                </a:solidFill>
                <a:effectLst/>
                <a:uLnTx/>
                <a:uFillTx/>
                <a:latin typeface="Calibri"/>
                <a:ea typeface="+mn-ea"/>
                <a:cs typeface="Calibri"/>
              </a:rPr>
              <a:t>the </a:t>
            </a:r>
            <a:r>
              <a:rPr kumimoji="0" sz="2000" b="0" i="0" u="none" strike="noStrike" kern="1200" cap="none" spc="-10" normalizeH="0" baseline="0" noProof="0" dirty="0">
                <a:ln>
                  <a:noFill/>
                </a:ln>
                <a:solidFill>
                  <a:prstClr val="black"/>
                </a:solidFill>
                <a:effectLst/>
                <a:uLnTx/>
                <a:uFillTx/>
                <a:latin typeface="Calibri"/>
                <a:ea typeface="+mn-ea"/>
                <a:cs typeface="Calibri"/>
              </a:rPr>
              <a:t>solicitation), </a:t>
            </a:r>
            <a:r>
              <a:rPr kumimoji="0" sz="2000" b="0" i="0" u="none" strike="noStrike" kern="1200" cap="none" spc="-15" normalizeH="0" baseline="0" noProof="0" dirty="0">
                <a:ln>
                  <a:noFill/>
                </a:ln>
                <a:solidFill>
                  <a:prstClr val="black"/>
                </a:solidFill>
                <a:effectLst/>
                <a:uLnTx/>
                <a:uFillTx/>
                <a:latin typeface="Calibri"/>
                <a:ea typeface="+mn-ea"/>
                <a:cs typeface="Calibri"/>
              </a:rPr>
              <a:t>any </a:t>
            </a:r>
            <a:r>
              <a:rPr kumimoji="0" sz="2000" b="0" i="0" u="none" strike="noStrike" kern="1200" cap="none" spc="-10" normalizeH="0" baseline="0" noProof="0" dirty="0">
                <a:ln>
                  <a:noFill/>
                </a:ln>
                <a:solidFill>
                  <a:prstClr val="black"/>
                </a:solidFill>
                <a:effectLst/>
                <a:uLnTx/>
                <a:uFillTx/>
                <a:latin typeface="Calibri"/>
                <a:ea typeface="+mn-ea"/>
                <a:cs typeface="Calibri"/>
              </a:rPr>
              <a:t>required order </a:t>
            </a:r>
            <a:r>
              <a:rPr kumimoji="0" sz="2000" b="0" i="0" u="none" strike="noStrike" kern="1200" cap="none" spc="0" normalizeH="0" baseline="0" noProof="0" dirty="0">
                <a:ln>
                  <a:noFill/>
                </a:ln>
                <a:solidFill>
                  <a:prstClr val="black"/>
                </a:solidFill>
                <a:effectLst/>
                <a:uLnTx/>
                <a:uFillTx/>
                <a:latin typeface="Calibri"/>
                <a:ea typeface="+mn-ea"/>
                <a:cs typeface="Calibri"/>
              </a:rPr>
              <a:t>and </a:t>
            </a:r>
            <a:r>
              <a:rPr kumimoji="0" sz="2000" b="0" i="0" u="none" strike="noStrike" kern="1200" cap="none" spc="-15" normalizeH="0" baseline="0" noProof="0" dirty="0">
                <a:ln>
                  <a:noFill/>
                </a:ln>
                <a:solidFill>
                  <a:prstClr val="black"/>
                </a:solidFill>
                <a:effectLst/>
                <a:uLnTx/>
                <a:uFillTx/>
                <a:latin typeface="Calibri"/>
                <a:ea typeface="+mn-ea"/>
                <a:cs typeface="Calibri"/>
              </a:rPr>
              <a:t>any </a:t>
            </a:r>
            <a:r>
              <a:rPr kumimoji="0" sz="2000" b="0" i="0" u="none" strike="noStrike" kern="1200" cap="none" spc="-10" normalizeH="0" baseline="0" noProof="0" dirty="0">
                <a:ln>
                  <a:noFill/>
                </a:ln>
                <a:solidFill>
                  <a:prstClr val="black"/>
                </a:solidFill>
                <a:effectLst/>
                <a:uLnTx/>
                <a:uFillTx/>
                <a:latin typeface="Calibri"/>
                <a:ea typeface="+mn-ea"/>
                <a:cs typeface="Calibri"/>
              </a:rPr>
              <a:t>information </a:t>
            </a:r>
            <a:r>
              <a:rPr kumimoji="0" sz="2000" b="0" i="0" u="none" strike="noStrike" kern="1200" cap="none" spc="0" normalizeH="0" baseline="0" noProof="0" dirty="0">
                <a:ln>
                  <a:noFill/>
                </a:ln>
                <a:solidFill>
                  <a:prstClr val="black"/>
                </a:solidFill>
                <a:effectLst/>
                <a:uLnTx/>
                <a:uFillTx/>
                <a:latin typeface="Calibri"/>
                <a:ea typeface="+mn-ea"/>
                <a:cs typeface="Calibri"/>
              </a:rPr>
              <a:t>as </a:t>
            </a:r>
            <a:r>
              <a:rPr kumimoji="0" sz="2000" b="0" i="0" u="none" strike="noStrike" kern="1200" cap="none" spc="-15" normalizeH="0" baseline="0" noProof="0" dirty="0" smtClean="0">
                <a:ln>
                  <a:noFill/>
                </a:ln>
                <a:solidFill>
                  <a:prstClr val="black"/>
                </a:solidFill>
                <a:effectLst/>
                <a:uLnTx/>
                <a:uFillTx/>
                <a:latin typeface="Calibri"/>
                <a:ea typeface="+mn-ea"/>
                <a:cs typeface="Calibri"/>
              </a:rPr>
              <a:t>to</a:t>
            </a:r>
            <a:r>
              <a:rPr kumimoji="0" lang="en-US" sz="2000" b="0" i="0" u="none" strike="noStrike" kern="1200" cap="none" spc="-1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format </a:t>
            </a:r>
            <a:r>
              <a:rPr kumimoji="0" sz="2000" b="0" i="0" u="none" strike="noStrike" kern="1200" cap="none" spc="-5" normalizeH="0" baseline="0" noProof="0" dirty="0">
                <a:ln>
                  <a:noFill/>
                </a:ln>
                <a:solidFill>
                  <a:prstClr val="black"/>
                </a:solidFill>
                <a:effectLst/>
                <a:uLnTx/>
                <a:uFillTx/>
                <a:latin typeface="Calibri"/>
                <a:ea typeface="+mn-ea"/>
                <a:cs typeface="Calibri"/>
              </a:rPr>
              <a:t>or samples.</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223520" lvl="1" indent="-346075" algn="l" defTabSz="914400" rtl="0" eaLnBrk="1" fontAlgn="auto" latinLnBrk="0" hangingPunct="1">
              <a:spcBef>
                <a:spcPts val="600"/>
              </a:spcBef>
              <a:spcAft>
                <a:spcPts val="0"/>
              </a:spcAft>
              <a:buClrTx/>
              <a:buSzTx/>
              <a:buFont typeface="Arial"/>
              <a:buChar char="•"/>
              <a:defRPr/>
            </a:pPr>
            <a:r>
              <a:rPr kumimoji="0" sz="2000" b="0" i="0" u="none" strike="noStrike" kern="1200" cap="none" spc="0" normalizeH="0" baseline="0" noProof="0" dirty="0">
                <a:ln>
                  <a:noFill/>
                </a:ln>
                <a:solidFill>
                  <a:prstClr val="black"/>
                </a:solidFill>
                <a:effectLst/>
                <a:uLnTx/>
                <a:uFillTx/>
                <a:latin typeface="Calibri"/>
                <a:ea typeface="+mn-ea"/>
                <a:cs typeface="Calibri"/>
              </a:rPr>
              <a:t>An </a:t>
            </a:r>
            <a:r>
              <a:rPr kumimoji="0" sz="2000" b="0" i="0" u="none" strike="noStrike" kern="1200" cap="none" spc="-10" normalizeH="0" baseline="0" noProof="0" dirty="0">
                <a:ln>
                  <a:noFill/>
                </a:ln>
                <a:solidFill>
                  <a:prstClr val="black"/>
                </a:solidFill>
                <a:effectLst/>
                <a:uLnTx/>
                <a:uFillTx/>
                <a:latin typeface="Calibri"/>
                <a:ea typeface="+mn-ea"/>
                <a:cs typeface="Calibri"/>
              </a:rPr>
              <a:t>easy </a:t>
            </a:r>
            <a:r>
              <a:rPr kumimoji="0" sz="2000" b="0" i="0" u="none" strike="noStrike" kern="1200" cap="none" spc="-20" normalizeH="0" baseline="0" noProof="0" dirty="0">
                <a:ln>
                  <a:noFill/>
                </a:ln>
                <a:solidFill>
                  <a:prstClr val="black"/>
                </a:solidFill>
                <a:effectLst/>
                <a:uLnTx/>
                <a:uFillTx/>
                <a:latin typeface="Calibri"/>
                <a:ea typeface="+mn-ea"/>
                <a:cs typeface="Calibri"/>
              </a:rPr>
              <a:t>way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0" normalizeH="0" baseline="0" noProof="0" dirty="0">
                <a:ln>
                  <a:noFill/>
                </a:ln>
                <a:solidFill>
                  <a:prstClr val="black"/>
                </a:solidFill>
                <a:effectLst/>
                <a:uLnTx/>
                <a:uFillTx/>
                <a:latin typeface="Calibri"/>
                <a:ea typeface="+mn-ea"/>
                <a:cs typeface="Calibri"/>
              </a:rPr>
              <a:t>be </a:t>
            </a:r>
            <a:r>
              <a:rPr kumimoji="0" sz="2000" b="0" i="0" u="none" strike="noStrike" kern="1200" cap="none" spc="-10" normalizeH="0" baseline="0" noProof="0" dirty="0">
                <a:ln>
                  <a:noFill/>
                </a:ln>
                <a:solidFill>
                  <a:prstClr val="black"/>
                </a:solidFill>
                <a:effectLst/>
                <a:uLnTx/>
                <a:uFillTx/>
                <a:latin typeface="Calibri"/>
                <a:ea typeface="+mn-ea"/>
                <a:cs typeface="Calibri"/>
              </a:rPr>
              <a:t>sure you </a:t>
            </a:r>
            <a:r>
              <a:rPr kumimoji="0" sz="2000" b="0" i="0" u="none" strike="noStrike" kern="1200" cap="none" spc="0" normalizeH="0" baseline="0" noProof="0" dirty="0">
                <a:ln>
                  <a:noFill/>
                </a:ln>
                <a:solidFill>
                  <a:prstClr val="black"/>
                </a:solidFill>
                <a:effectLst/>
                <a:uLnTx/>
                <a:uFillTx/>
                <a:latin typeface="Calibri"/>
                <a:ea typeface="+mn-ea"/>
                <a:cs typeface="Calibri"/>
              </a:rPr>
              <a:t>do </a:t>
            </a:r>
            <a:r>
              <a:rPr kumimoji="0" sz="2000" b="0" i="0" u="none" strike="noStrike" kern="1200" cap="none" spc="-5" normalizeH="0" baseline="0" noProof="0" dirty="0">
                <a:ln>
                  <a:noFill/>
                </a:ln>
                <a:solidFill>
                  <a:prstClr val="black"/>
                </a:solidFill>
                <a:effectLst/>
                <a:uLnTx/>
                <a:uFillTx/>
                <a:latin typeface="Calibri"/>
                <a:ea typeface="+mn-ea"/>
                <a:cs typeface="Calibri"/>
              </a:rPr>
              <a:t>not </a:t>
            </a:r>
            <a:r>
              <a:rPr kumimoji="0" sz="2000" b="0" i="0" u="none" strike="noStrike" kern="1200" cap="none" spc="-15" normalizeH="0" baseline="0" noProof="0" dirty="0">
                <a:ln>
                  <a:noFill/>
                </a:ln>
                <a:solidFill>
                  <a:prstClr val="black"/>
                </a:solidFill>
                <a:effectLst/>
                <a:uLnTx/>
                <a:uFillTx/>
                <a:latin typeface="Calibri"/>
                <a:ea typeface="+mn-ea"/>
                <a:cs typeface="Calibri"/>
              </a:rPr>
              <a:t>have to </a:t>
            </a:r>
            <a:r>
              <a:rPr kumimoji="0" sz="2000" b="0" i="0" u="none" strike="noStrike" kern="1200" cap="none" spc="-10" normalizeH="0" baseline="0" noProof="0" dirty="0">
                <a:ln>
                  <a:noFill/>
                </a:ln>
                <a:solidFill>
                  <a:prstClr val="black"/>
                </a:solidFill>
                <a:effectLst/>
                <a:uLnTx/>
                <a:uFillTx/>
                <a:latin typeface="Calibri"/>
                <a:ea typeface="+mn-ea"/>
                <a:cs typeface="Calibri"/>
              </a:rPr>
              <a:t>reread </a:t>
            </a:r>
            <a:r>
              <a:rPr kumimoji="0" sz="2000" b="0" i="0" u="none" strike="noStrike" kern="1200" cap="none" spc="-5" normalizeH="0" baseline="0" noProof="0" dirty="0">
                <a:ln>
                  <a:noFill/>
                </a:ln>
                <a:solidFill>
                  <a:prstClr val="black"/>
                </a:solidFill>
                <a:effectLst/>
                <a:uLnTx/>
                <a:uFillTx/>
                <a:latin typeface="Calibri"/>
                <a:ea typeface="+mn-ea"/>
                <a:cs typeface="Calibri"/>
              </a:rPr>
              <a:t>the </a:t>
            </a:r>
            <a:r>
              <a:rPr kumimoji="0" sz="2000" b="0" i="0" u="none" strike="noStrike" kern="1200" cap="none" spc="-10" normalizeH="0" baseline="0" noProof="0" dirty="0">
                <a:ln>
                  <a:noFill/>
                </a:ln>
                <a:solidFill>
                  <a:prstClr val="black"/>
                </a:solidFill>
                <a:effectLst/>
                <a:uLnTx/>
                <a:uFillTx/>
                <a:latin typeface="Calibri"/>
                <a:ea typeface="+mn-ea"/>
                <a:cs typeface="Calibri"/>
              </a:rPr>
              <a:t>entire proposal </a:t>
            </a:r>
            <a:r>
              <a:rPr kumimoji="0" sz="2000" b="0" i="0" u="none" strike="noStrike" kern="1200" cap="none" spc="-15" normalizeH="0" baseline="0" noProof="0" dirty="0">
                <a:ln>
                  <a:noFill/>
                </a:ln>
                <a:solidFill>
                  <a:prstClr val="black"/>
                </a:solidFill>
                <a:effectLst/>
                <a:uLnTx/>
                <a:uFillTx/>
                <a:latin typeface="Calibri"/>
                <a:ea typeface="+mn-ea"/>
                <a:cs typeface="Calibri"/>
              </a:rPr>
              <a:t>for </a:t>
            </a:r>
            <a:r>
              <a:rPr kumimoji="0" sz="2000" b="0" i="0" u="none" strike="noStrike" kern="1200" cap="none" spc="-15" normalizeH="0" baseline="0" noProof="0" dirty="0" smtClean="0">
                <a:ln>
                  <a:noFill/>
                </a:ln>
                <a:solidFill>
                  <a:prstClr val="black"/>
                </a:solidFill>
                <a:effectLst/>
                <a:uLnTx/>
                <a:uFillTx/>
                <a:latin typeface="Calibri"/>
                <a:ea typeface="+mn-ea"/>
                <a:cs typeface="Calibri"/>
              </a:rPr>
              <a:t>any</a:t>
            </a:r>
            <a:r>
              <a:rPr kumimoji="0" lang="en-US" sz="2000" b="0" i="0" u="none" strike="noStrike" kern="1200" cap="none" spc="-1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exceptions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5" normalizeH="0" baseline="0" noProof="0" dirty="0">
                <a:ln>
                  <a:noFill/>
                </a:ln>
                <a:solidFill>
                  <a:prstClr val="black"/>
                </a:solidFill>
                <a:effectLst/>
                <a:uLnTx/>
                <a:uFillTx/>
                <a:latin typeface="Calibri"/>
                <a:ea typeface="+mn-ea"/>
                <a:cs typeface="Calibri"/>
              </a:rPr>
              <a:t>the </a:t>
            </a:r>
            <a:r>
              <a:rPr kumimoji="0" sz="2000" b="0" i="0" u="none" strike="noStrike" kern="1200" cap="none" spc="-10" normalizeH="0" baseline="0" noProof="0" dirty="0">
                <a:ln>
                  <a:noFill/>
                </a:ln>
                <a:solidFill>
                  <a:prstClr val="black"/>
                </a:solidFill>
                <a:effectLst/>
                <a:uLnTx/>
                <a:uFillTx/>
                <a:latin typeface="Calibri"/>
                <a:ea typeface="+mn-ea"/>
                <a:cs typeface="Calibri"/>
              </a:rPr>
              <a:t>terms </a:t>
            </a:r>
            <a:r>
              <a:rPr kumimoji="0" sz="2000" b="0" i="0" u="none" strike="noStrike" kern="1200" cap="none" spc="0" normalizeH="0" baseline="0" noProof="0" dirty="0">
                <a:ln>
                  <a:noFill/>
                </a:ln>
                <a:solidFill>
                  <a:prstClr val="black"/>
                </a:solidFill>
                <a:effectLst/>
                <a:uLnTx/>
                <a:uFillTx/>
                <a:latin typeface="Calibri"/>
                <a:ea typeface="+mn-ea"/>
                <a:cs typeface="Calibri"/>
              </a:rPr>
              <a:t>and </a:t>
            </a:r>
            <a:r>
              <a:rPr kumimoji="0" sz="2000" b="0" i="0" u="none" strike="noStrike" kern="1200" cap="none" spc="-5" normalizeH="0" baseline="0" noProof="0" dirty="0">
                <a:ln>
                  <a:noFill/>
                </a:ln>
                <a:solidFill>
                  <a:prstClr val="black"/>
                </a:solidFill>
                <a:effectLst/>
                <a:uLnTx/>
                <a:uFillTx/>
                <a:latin typeface="Calibri"/>
                <a:ea typeface="+mn-ea"/>
                <a:cs typeface="Calibri"/>
              </a:rPr>
              <a:t>conditions </a:t>
            </a:r>
            <a:r>
              <a:rPr kumimoji="0" sz="2000" b="0" i="0" u="none" strike="noStrike" kern="1200" cap="none" spc="0" normalizeH="0" baseline="0" noProof="0" dirty="0">
                <a:ln>
                  <a:noFill/>
                </a:ln>
                <a:solidFill>
                  <a:prstClr val="black"/>
                </a:solidFill>
                <a:effectLst/>
                <a:uLnTx/>
                <a:uFillTx/>
                <a:latin typeface="Calibri"/>
                <a:ea typeface="+mn-ea"/>
                <a:cs typeface="Calibri"/>
              </a:rPr>
              <a:t>is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10" normalizeH="0" baseline="0" noProof="0" dirty="0">
                <a:ln>
                  <a:noFill/>
                </a:ln>
                <a:solidFill>
                  <a:prstClr val="black"/>
                </a:solidFill>
                <a:effectLst/>
                <a:uLnTx/>
                <a:uFillTx/>
                <a:latin typeface="Calibri"/>
                <a:ea typeface="+mn-ea"/>
                <a:cs typeface="Calibri"/>
              </a:rPr>
              <a:t>require </a:t>
            </a:r>
            <a:r>
              <a:rPr kumimoji="0" sz="2000" b="0" i="0" u="none" strike="noStrike" kern="1200" cap="none" spc="0" normalizeH="0" baseline="0" noProof="0" dirty="0">
                <a:ln>
                  <a:noFill/>
                </a:ln>
                <a:solidFill>
                  <a:prstClr val="black"/>
                </a:solidFill>
                <a:effectLst/>
                <a:uLnTx/>
                <a:uFillTx/>
                <a:latin typeface="Calibri"/>
                <a:ea typeface="+mn-ea"/>
                <a:cs typeface="Calibri"/>
              </a:rPr>
              <a:t>a </a:t>
            </a:r>
            <a:r>
              <a:rPr kumimoji="0" sz="2000" b="0" i="0" u="none" strike="noStrike" kern="1200" cap="none" spc="-5" normalizeH="0" baseline="0" noProof="0" dirty="0">
                <a:ln>
                  <a:noFill/>
                </a:ln>
                <a:solidFill>
                  <a:prstClr val="black"/>
                </a:solidFill>
                <a:effectLst/>
                <a:uLnTx/>
                <a:uFillTx/>
                <a:latin typeface="Calibri"/>
                <a:ea typeface="+mn-ea"/>
                <a:cs typeface="Calibri"/>
              </a:rPr>
              <a:t>signed </a:t>
            </a:r>
            <a:r>
              <a:rPr kumimoji="0" sz="2000" b="0" i="0" u="none" strike="noStrike" kern="1200" cap="none" spc="-15" normalizeH="0" baseline="0" noProof="0" dirty="0">
                <a:ln>
                  <a:noFill/>
                </a:ln>
                <a:solidFill>
                  <a:prstClr val="black"/>
                </a:solidFill>
                <a:effectLst/>
                <a:uLnTx/>
                <a:uFillTx/>
                <a:latin typeface="Calibri"/>
                <a:ea typeface="+mn-ea"/>
                <a:cs typeface="Calibri"/>
              </a:rPr>
              <a:t>cover </a:t>
            </a:r>
            <a:r>
              <a:rPr kumimoji="0" sz="2000" b="0" i="0" u="none" strike="noStrike" kern="1200" cap="none" spc="-15" normalizeH="0" baseline="0" noProof="0" dirty="0" smtClean="0">
                <a:ln>
                  <a:noFill/>
                </a:ln>
                <a:solidFill>
                  <a:prstClr val="black"/>
                </a:solidFill>
                <a:effectLst/>
                <a:uLnTx/>
                <a:uFillTx/>
                <a:latin typeface="Calibri"/>
                <a:ea typeface="+mn-ea"/>
                <a:cs typeface="Calibri"/>
              </a:rPr>
              <a:t>letter</a:t>
            </a:r>
            <a:r>
              <a:rPr kumimoji="0" lang="en-US" sz="2000" b="0" i="0" u="none" strike="noStrike" kern="1200" cap="none" spc="-15"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detailing </a:t>
            </a:r>
            <a:r>
              <a:rPr kumimoji="0" sz="2000" b="0" i="0" u="none" strike="noStrike" kern="1200" cap="none" spc="-15" normalizeH="0" baseline="0" noProof="0" dirty="0">
                <a:ln>
                  <a:noFill/>
                </a:ln>
                <a:solidFill>
                  <a:prstClr val="black"/>
                </a:solidFill>
                <a:effectLst/>
                <a:uLnTx/>
                <a:uFillTx/>
                <a:latin typeface="Calibri"/>
                <a:ea typeface="+mn-ea"/>
                <a:cs typeface="Calibri"/>
              </a:rPr>
              <a:t>any </a:t>
            </a:r>
            <a:r>
              <a:rPr kumimoji="0" sz="2000" b="0" i="0" u="none" strike="noStrike" kern="1200" cap="none" spc="-10" normalizeH="0" baseline="0" noProof="0" dirty="0">
                <a:ln>
                  <a:noFill/>
                </a:ln>
                <a:solidFill>
                  <a:prstClr val="black"/>
                </a:solidFill>
                <a:effectLst/>
                <a:uLnTx/>
                <a:uFillTx/>
                <a:latin typeface="Calibri"/>
                <a:ea typeface="+mn-ea"/>
                <a:cs typeface="Calibri"/>
              </a:rPr>
              <a:t>exceptions </a:t>
            </a:r>
            <a:r>
              <a:rPr kumimoji="0" sz="2000" b="0" i="0" u="none" strike="noStrike" kern="1200" cap="none" spc="0" normalizeH="0" baseline="0" noProof="0" dirty="0">
                <a:ln>
                  <a:noFill/>
                </a:ln>
                <a:solidFill>
                  <a:prstClr val="black"/>
                </a:solidFill>
                <a:effectLst/>
                <a:uLnTx/>
                <a:uFillTx/>
                <a:latin typeface="Calibri"/>
                <a:ea typeface="+mn-ea"/>
                <a:cs typeface="Calibri"/>
              </a:rPr>
              <a:t>and </a:t>
            </a:r>
            <a:r>
              <a:rPr kumimoji="0" sz="2000" b="0" i="0" u="none" strike="noStrike" kern="1200" cap="none" spc="-15" normalizeH="0" baseline="0" noProof="0" dirty="0">
                <a:ln>
                  <a:noFill/>
                </a:ln>
                <a:solidFill>
                  <a:prstClr val="black"/>
                </a:solidFill>
                <a:effectLst/>
                <a:uLnTx/>
                <a:uFillTx/>
                <a:latin typeface="Calibri"/>
                <a:ea typeface="+mn-ea"/>
                <a:cs typeface="Calibri"/>
              </a:rPr>
              <a:t>any </a:t>
            </a:r>
            <a:r>
              <a:rPr kumimoji="0" sz="2000" b="0" i="0" u="none" strike="noStrike" kern="1200" cap="none" spc="-5" normalizeH="0" baseline="0" noProof="0" dirty="0">
                <a:ln>
                  <a:noFill/>
                </a:ln>
                <a:solidFill>
                  <a:prstClr val="black"/>
                </a:solidFill>
                <a:effectLst/>
                <a:uLnTx/>
                <a:uFillTx/>
                <a:latin typeface="Calibri"/>
                <a:ea typeface="+mn-ea"/>
                <a:cs typeface="Calibri"/>
              </a:rPr>
              <a:t>other </a:t>
            </a:r>
            <a:r>
              <a:rPr kumimoji="0" sz="2000" b="0" i="0" u="none" strike="noStrike" kern="1200" cap="none" spc="-10" normalizeH="0" baseline="0" noProof="0" dirty="0">
                <a:ln>
                  <a:noFill/>
                </a:ln>
                <a:solidFill>
                  <a:prstClr val="black"/>
                </a:solidFill>
                <a:effectLst/>
                <a:uLnTx/>
                <a:uFillTx/>
                <a:latin typeface="Calibri"/>
                <a:ea typeface="+mn-ea"/>
                <a:cs typeface="Calibri"/>
              </a:rPr>
              <a:t>information, </a:t>
            </a:r>
            <a:r>
              <a:rPr kumimoji="0" sz="2000" b="0" i="0" u="none" strike="noStrike" kern="1200" cap="none" spc="-5" normalizeH="0" baseline="0" noProof="0" dirty="0">
                <a:ln>
                  <a:noFill/>
                </a:ln>
                <a:solidFill>
                  <a:prstClr val="black"/>
                </a:solidFill>
                <a:effectLst/>
                <a:uLnTx/>
                <a:uFillTx/>
                <a:latin typeface="Calibri"/>
                <a:ea typeface="+mn-ea"/>
                <a:cs typeface="Calibri"/>
              </a:rPr>
              <a:t>such </a:t>
            </a:r>
            <a:r>
              <a:rPr kumimoji="0" sz="2000" b="0" i="0" u="none" strike="noStrike" kern="1200" cap="none" spc="0" normalizeH="0" baseline="0" noProof="0" dirty="0">
                <a:ln>
                  <a:noFill/>
                </a:ln>
                <a:solidFill>
                  <a:prstClr val="black"/>
                </a:solidFill>
                <a:effectLst/>
                <a:uLnTx/>
                <a:uFillTx/>
                <a:latin typeface="Calibri"/>
                <a:ea typeface="+mn-ea"/>
                <a:cs typeface="Calibri"/>
              </a:rPr>
              <a:t>as </a:t>
            </a:r>
            <a:r>
              <a:rPr kumimoji="0" sz="2000" b="0" i="0" u="none" strike="noStrike" kern="1200" cap="none" spc="-5" normalizeH="0" baseline="0" noProof="0" dirty="0">
                <a:ln>
                  <a:noFill/>
                </a:ln>
                <a:solidFill>
                  <a:prstClr val="black"/>
                </a:solidFill>
                <a:effectLst/>
                <a:uLnTx/>
                <a:uFillTx/>
                <a:latin typeface="Calibri"/>
                <a:ea typeface="+mn-ea"/>
                <a:cs typeface="Calibri"/>
              </a:rPr>
              <a:t>past or </a:t>
            </a:r>
            <a:r>
              <a:rPr kumimoji="0" sz="2000" b="0" i="0" u="none" strike="noStrike" kern="1200" cap="none" spc="-5" normalizeH="0" baseline="0" noProof="0" dirty="0" smtClean="0">
                <a:ln>
                  <a:noFill/>
                </a:ln>
                <a:solidFill>
                  <a:prstClr val="black"/>
                </a:solidFill>
                <a:effectLst/>
                <a:uLnTx/>
                <a:uFillTx/>
                <a:latin typeface="Calibri"/>
                <a:ea typeface="+mn-ea"/>
                <a:cs typeface="Calibri"/>
              </a:rPr>
              <a:t>pending</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litigation</a:t>
            </a:r>
            <a:r>
              <a:rPr kumimoji="0" sz="2000" b="0" i="0" u="none" strike="noStrike" kern="1200" cap="none" spc="-10" normalizeH="0" baseline="0" noProof="0" dirty="0">
                <a:ln>
                  <a:noFill/>
                </a:ln>
                <a:solidFill>
                  <a:prstClr val="black"/>
                </a:solidFill>
                <a:effectLst/>
                <a:uLnTx/>
                <a:uFillTx/>
                <a:latin typeface="Calibri"/>
                <a:ea typeface="+mn-ea"/>
                <a:cs typeface="Calibri"/>
              </a:rPr>
              <a:t>.</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51308" y="238169"/>
            <a:ext cx="8592692"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Guidelines</a:t>
            </a:r>
            <a:endParaRPr sz="320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58</a:t>
            </a:fld>
            <a:endParaRPr lang="en-US" spc="-5" dirty="0">
              <a:solidFill>
                <a:srgbClr val="000000"/>
              </a:solidFill>
            </a:endParaRPr>
          </a:p>
        </p:txBody>
      </p:sp>
    </p:spTree>
    <p:extLst>
      <p:ext uri="{BB962C8B-B14F-4D97-AF65-F5344CB8AC3E}">
        <p14:creationId xmlns:p14="http://schemas.microsoft.com/office/powerpoint/2010/main" val="74136247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68403" y="1150020"/>
            <a:ext cx="7138468" cy="4591642"/>
          </a:xfrm>
          <a:prstGeom prst="rect">
            <a:avLst/>
          </a:prstGeom>
        </p:spPr>
        <p:txBody>
          <a:bodyPr vert="horz" wrap="square" lIns="0" tIns="112395" rIns="0" bIns="0" rtlCol="0">
            <a:spAutoFit/>
          </a:bodyPr>
          <a:lstStyle/>
          <a:p>
            <a:pPr marR="0" lvl="0" algn="l" defTabSz="914400" rtl="0" eaLnBrk="1" fontAlgn="auto" latinLnBrk="0" hangingPunct="1">
              <a:spcBef>
                <a:spcPts val="600"/>
              </a:spcBef>
              <a:spcAft>
                <a:spcPts val="0"/>
              </a:spcAft>
              <a:buClrTx/>
              <a:buSzTx/>
              <a:defRPr/>
            </a:pPr>
            <a:r>
              <a:rPr kumimoji="0" lang="en-US" sz="1600" b="1" i="0" strike="noStrike" kern="1200" cap="none" spc="-10" normalizeH="0" baseline="0" noProof="0" dirty="0" smtClean="0">
                <a:ln>
                  <a:noFill/>
                </a:ln>
                <a:solidFill>
                  <a:prstClr val="black"/>
                </a:solidFill>
                <a:effectLst/>
                <a:uLnTx/>
                <a:uFill>
                  <a:solidFill>
                    <a:srgbClr val="000000"/>
                  </a:solidFill>
                </a:uFill>
                <a:latin typeface="Calibri"/>
                <a:ea typeface="+mn-ea"/>
                <a:cs typeface="Calibri"/>
              </a:rPr>
              <a:t>Instructions to Contractor</a:t>
            </a:r>
          </a:p>
          <a:p>
            <a:pPr marR="0" lvl="0" algn="l" defTabSz="914400" rtl="0" eaLnBrk="1" fontAlgn="auto" latinLnBrk="0" hangingPunct="1">
              <a:spcBef>
                <a:spcPts val="600"/>
              </a:spcBef>
              <a:spcAft>
                <a:spcPts val="0"/>
              </a:spcAft>
              <a:buClrTx/>
              <a:buSzTx/>
              <a:defRPr/>
            </a:pPr>
            <a:r>
              <a:rPr kumimoji="0" sz="1400" b="1" i="0" strike="noStrike" kern="1200" cap="none" spc="-10" normalizeH="0" baseline="0" noProof="0" dirty="0" smtClean="0">
                <a:ln>
                  <a:noFill/>
                </a:ln>
                <a:solidFill>
                  <a:prstClr val="black"/>
                </a:solidFill>
                <a:effectLst/>
                <a:uLnTx/>
                <a:uFill>
                  <a:solidFill>
                    <a:srgbClr val="000000"/>
                  </a:solidFill>
                </a:uFill>
                <a:latin typeface="Calibri"/>
                <a:ea typeface="+mn-ea"/>
                <a:cs typeface="Calibri"/>
              </a:rPr>
              <a:t>Introduction</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346075" marR="508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b="0" i="0" strike="noStrike" kern="1200" cap="none" spc="-5" normalizeH="0" baseline="0" noProof="0" dirty="0">
                <a:ln>
                  <a:noFill/>
                </a:ln>
                <a:solidFill>
                  <a:prstClr val="black"/>
                </a:solidFill>
                <a:effectLst/>
                <a:uLnTx/>
                <a:uFillTx/>
                <a:latin typeface="Calibri"/>
                <a:ea typeface="+mn-ea"/>
                <a:cs typeface="Calibri"/>
              </a:rPr>
              <a:t>Prospective </a:t>
            </a:r>
            <a:r>
              <a:rPr kumimoji="0" sz="1400" b="0" i="0" strike="noStrike" kern="1200" cap="none" spc="-10" normalizeH="0" baseline="0" noProof="0" dirty="0">
                <a:ln>
                  <a:noFill/>
                </a:ln>
                <a:solidFill>
                  <a:prstClr val="black"/>
                </a:solidFill>
                <a:effectLst/>
                <a:uLnTx/>
                <a:uFillTx/>
                <a:latin typeface="Calibri"/>
                <a:ea typeface="+mn-ea"/>
                <a:cs typeface="Calibri"/>
              </a:rPr>
              <a:t>contractors are urged to </a:t>
            </a:r>
            <a:r>
              <a:rPr kumimoji="0" sz="1400" b="0" i="0" strike="noStrike" kern="1200" cap="none" spc="-5" normalizeH="0" baseline="0" noProof="0" dirty="0">
                <a:ln>
                  <a:noFill/>
                </a:ln>
                <a:solidFill>
                  <a:prstClr val="black"/>
                </a:solidFill>
                <a:effectLst/>
                <a:uLnTx/>
                <a:uFillTx/>
                <a:latin typeface="Calibri"/>
                <a:ea typeface="+mn-ea"/>
                <a:cs typeface="Calibri"/>
              </a:rPr>
              <a:t>read </a:t>
            </a:r>
            <a:r>
              <a:rPr kumimoji="0" sz="1400" b="0" i="0" strike="noStrike" kern="1200" cap="none" spc="0" normalizeH="0" baseline="0" noProof="0" dirty="0">
                <a:ln>
                  <a:noFill/>
                </a:ln>
                <a:solidFill>
                  <a:prstClr val="black"/>
                </a:solidFill>
                <a:effectLst/>
                <a:uLnTx/>
                <a:uFillTx/>
                <a:latin typeface="Calibri"/>
                <a:ea typeface="+mn-ea"/>
                <a:cs typeface="Calibri"/>
              </a:rPr>
              <a:t>this </a:t>
            </a:r>
            <a:r>
              <a:rPr kumimoji="0" sz="1400" b="0" i="0" strike="noStrike" kern="1200" cap="none" spc="-5" normalizeH="0" baseline="0" noProof="0" dirty="0">
                <a:ln>
                  <a:noFill/>
                </a:ln>
                <a:solidFill>
                  <a:prstClr val="black"/>
                </a:solidFill>
                <a:effectLst/>
                <a:uLnTx/>
                <a:uFillTx/>
                <a:latin typeface="Calibri"/>
                <a:ea typeface="+mn-ea"/>
                <a:cs typeface="Calibri"/>
              </a:rPr>
              <a:t>solicitation </a:t>
            </a:r>
            <a:r>
              <a:rPr kumimoji="0" sz="1400" b="0" i="0" strike="noStrike" kern="1200" cap="none" spc="-15" normalizeH="0" baseline="0" noProof="0" dirty="0">
                <a:ln>
                  <a:noFill/>
                </a:ln>
                <a:solidFill>
                  <a:prstClr val="black"/>
                </a:solidFill>
                <a:effectLst/>
                <a:uLnTx/>
                <a:uFillTx/>
                <a:latin typeface="Calibri"/>
                <a:ea typeface="+mn-ea"/>
                <a:cs typeface="Calibri"/>
              </a:rPr>
              <a:t>carefully. </a:t>
            </a:r>
            <a:r>
              <a:rPr kumimoji="0" sz="1400" b="0" i="0" strike="noStrike" kern="1200" cap="none" spc="-10" normalizeH="0" baseline="0" noProof="0" dirty="0">
                <a:ln>
                  <a:noFill/>
                </a:ln>
                <a:solidFill>
                  <a:prstClr val="black"/>
                </a:solidFill>
                <a:effectLst/>
                <a:uLnTx/>
                <a:uFillTx/>
                <a:latin typeface="Calibri"/>
                <a:ea typeface="+mn-ea"/>
                <a:cs typeface="Calibri"/>
              </a:rPr>
              <a:t>Failure to </a:t>
            </a:r>
            <a:r>
              <a:rPr kumimoji="0" sz="1400" b="0" i="0" strike="noStrike" kern="1200" cap="none" spc="-5" normalizeH="0" baseline="0" noProof="0" dirty="0">
                <a:ln>
                  <a:noFill/>
                </a:ln>
                <a:solidFill>
                  <a:prstClr val="black"/>
                </a:solidFill>
                <a:effectLst/>
                <a:uLnTx/>
                <a:uFillTx/>
                <a:latin typeface="Calibri"/>
                <a:ea typeface="+mn-ea"/>
                <a:cs typeface="Calibri"/>
              </a:rPr>
              <a:t>do </a:t>
            </a:r>
            <a:r>
              <a:rPr kumimoji="0" sz="1400" b="0" i="0" strike="noStrike" kern="1200" cap="none" spc="0" normalizeH="0" baseline="0" noProof="0" dirty="0">
                <a:ln>
                  <a:noFill/>
                </a:ln>
                <a:solidFill>
                  <a:prstClr val="black"/>
                </a:solidFill>
                <a:effectLst/>
                <a:uLnTx/>
                <a:uFillTx/>
                <a:latin typeface="Calibri"/>
                <a:ea typeface="+mn-ea"/>
                <a:cs typeface="Calibri"/>
              </a:rPr>
              <a:t>so </a:t>
            </a:r>
            <a:r>
              <a:rPr kumimoji="0" sz="1400" b="0" i="0" strike="noStrike" kern="1200" cap="none" spc="-5" normalizeH="0" baseline="0" noProof="0" dirty="0">
                <a:ln>
                  <a:noFill/>
                </a:ln>
                <a:solidFill>
                  <a:prstClr val="black"/>
                </a:solidFill>
                <a:effectLst/>
                <a:uLnTx/>
                <a:uFillTx/>
                <a:latin typeface="Calibri"/>
                <a:ea typeface="+mn-ea"/>
                <a:cs typeface="Calibri"/>
              </a:rPr>
              <a:t>will be </a:t>
            </a:r>
            <a:r>
              <a:rPr kumimoji="0" sz="1400" b="0" i="0" strike="noStrike" kern="1200" cap="none" spc="-10" normalizeH="0" baseline="0" noProof="0" dirty="0">
                <a:ln>
                  <a:noFill/>
                </a:ln>
                <a:solidFill>
                  <a:prstClr val="black"/>
                </a:solidFill>
                <a:effectLst/>
                <a:uLnTx/>
                <a:uFillTx/>
                <a:latin typeface="Calibri"/>
                <a:ea typeface="+mn-ea"/>
                <a:cs typeface="Calibri"/>
              </a:rPr>
              <a:t>at </a:t>
            </a:r>
            <a:r>
              <a:rPr kumimoji="0" sz="1400" b="0" i="0" strike="noStrike" kern="1200" cap="none" spc="0" normalizeH="0" baseline="0" noProof="0" dirty="0">
                <a:ln>
                  <a:noFill/>
                </a:ln>
                <a:solidFill>
                  <a:prstClr val="black"/>
                </a:solidFill>
                <a:effectLst/>
                <a:uLnTx/>
                <a:uFillTx/>
                <a:latin typeface="Calibri"/>
                <a:ea typeface="+mn-ea"/>
                <a:cs typeface="Calibri"/>
              </a:rPr>
              <a:t>the </a:t>
            </a:r>
            <a:r>
              <a:rPr kumimoji="0" sz="1400" b="0" i="0" strike="noStrike" kern="1200" cap="none" spc="-10" normalizeH="0" baseline="0" noProof="0" dirty="0">
                <a:ln>
                  <a:noFill/>
                </a:ln>
                <a:solidFill>
                  <a:prstClr val="black"/>
                </a:solidFill>
                <a:effectLst/>
                <a:uLnTx/>
                <a:uFillTx/>
                <a:latin typeface="Calibri"/>
                <a:ea typeface="+mn-ea"/>
                <a:cs typeface="Calibri"/>
              </a:rPr>
              <a:t>contractor’s </a:t>
            </a:r>
            <a:r>
              <a:rPr kumimoji="0" sz="1400" b="0" i="0" strike="noStrike" kern="1200" cap="none" spc="0" normalizeH="0" baseline="0" noProof="0" dirty="0">
                <a:ln>
                  <a:noFill/>
                </a:ln>
                <a:solidFill>
                  <a:prstClr val="black"/>
                </a:solidFill>
                <a:effectLst/>
                <a:uLnTx/>
                <a:uFillTx/>
                <a:latin typeface="Calibri"/>
                <a:ea typeface="+mn-ea"/>
                <a:cs typeface="Calibri"/>
              </a:rPr>
              <a:t>risk</a:t>
            </a:r>
            <a:r>
              <a:rPr kumimoji="0" sz="1400" b="0" i="0" strike="noStrike" kern="1200" cap="none" spc="0" normalizeH="0" baseline="0" noProof="0" dirty="0" smtClean="0">
                <a:ln>
                  <a:noFill/>
                </a:ln>
                <a:solidFill>
                  <a:prstClr val="black"/>
                </a:solidFill>
                <a:effectLst/>
                <a:uLnTx/>
                <a:uFillTx/>
                <a:latin typeface="Calibri"/>
                <a:ea typeface="+mn-ea"/>
                <a:cs typeface="Calibri"/>
              </a:rPr>
              <a:t>.</a:t>
            </a:r>
            <a:r>
              <a:rPr kumimoji="0" lang="en-US" sz="1400" b="0" i="0" strike="noStrike" kern="1200" cap="none" spc="0"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Provisions</a:t>
            </a:r>
            <a:r>
              <a:rPr kumimoji="0" sz="1400" b="0" i="0" strike="noStrike" kern="1200" cap="none" spc="-5" normalizeH="0" baseline="0" noProof="0" dirty="0">
                <a:ln>
                  <a:noFill/>
                </a:ln>
                <a:solidFill>
                  <a:prstClr val="black"/>
                </a:solidFill>
                <a:effectLst/>
                <a:uLnTx/>
                <a:uFillTx/>
                <a:latin typeface="Calibri"/>
                <a:ea typeface="+mn-ea"/>
                <a:cs typeface="Calibri"/>
              </a:rPr>
              <a:t>, terms and conditions </a:t>
            </a:r>
            <a:r>
              <a:rPr kumimoji="0" sz="1400" b="0" i="0" strike="noStrike" kern="1200" cap="none" spc="-10" normalizeH="0" baseline="0" noProof="0" dirty="0">
                <a:ln>
                  <a:noFill/>
                </a:ln>
                <a:solidFill>
                  <a:prstClr val="black"/>
                </a:solidFill>
                <a:effectLst/>
                <a:uLnTx/>
                <a:uFillTx/>
                <a:latin typeface="Calibri"/>
                <a:ea typeface="+mn-ea"/>
                <a:cs typeface="Calibri"/>
              </a:rPr>
              <a:t>may </a:t>
            </a:r>
            <a:r>
              <a:rPr kumimoji="0" sz="1400" b="0" i="0" strike="noStrike" kern="1200" cap="none" spc="-5" normalizeH="0" baseline="0" noProof="0" dirty="0">
                <a:ln>
                  <a:noFill/>
                </a:ln>
                <a:solidFill>
                  <a:prstClr val="black"/>
                </a:solidFill>
                <a:effectLst/>
                <a:uLnTx/>
                <a:uFillTx/>
                <a:latin typeface="Calibri"/>
                <a:ea typeface="+mn-ea"/>
                <a:cs typeface="Calibri"/>
              </a:rPr>
              <a:t>be </a:t>
            </a:r>
            <a:r>
              <a:rPr kumimoji="0" sz="1400" b="0" i="0" strike="noStrike" kern="1200" cap="none" spc="-10" normalizeH="0" baseline="0" noProof="0" dirty="0">
                <a:ln>
                  <a:noFill/>
                </a:ln>
                <a:solidFill>
                  <a:prstClr val="black"/>
                </a:solidFill>
                <a:effectLst/>
                <a:uLnTx/>
                <a:uFillTx/>
                <a:latin typeface="Calibri"/>
                <a:ea typeface="+mn-ea"/>
                <a:cs typeface="Calibri"/>
              </a:rPr>
              <a:t>stated </a:t>
            </a:r>
            <a:r>
              <a:rPr kumimoji="0" sz="1400" b="0" i="0" strike="noStrike" kern="1200" cap="none" spc="-5" normalizeH="0" baseline="0" noProof="0" dirty="0">
                <a:ln>
                  <a:noFill/>
                </a:ln>
                <a:solidFill>
                  <a:prstClr val="black"/>
                </a:solidFill>
                <a:effectLst/>
                <a:uLnTx/>
                <a:uFillTx/>
                <a:latin typeface="Calibri"/>
                <a:ea typeface="+mn-ea"/>
                <a:cs typeface="Calibri"/>
              </a:rPr>
              <a:t>or phrased </a:t>
            </a:r>
            <a:r>
              <a:rPr kumimoji="0" sz="1400" b="0" i="0" strike="noStrike" kern="1200" cap="none" spc="-10" normalizeH="0" baseline="0" noProof="0" dirty="0">
                <a:ln>
                  <a:noFill/>
                </a:ln>
                <a:solidFill>
                  <a:prstClr val="black"/>
                </a:solidFill>
                <a:effectLst/>
                <a:uLnTx/>
                <a:uFillTx/>
                <a:latin typeface="Calibri"/>
                <a:ea typeface="+mn-ea"/>
                <a:cs typeface="Calibri"/>
              </a:rPr>
              <a:t>differently </a:t>
            </a:r>
            <a:r>
              <a:rPr kumimoji="0" sz="1400" b="0" i="0" strike="noStrike" kern="1200" cap="none" spc="-5" normalizeH="0" baseline="0" noProof="0" dirty="0">
                <a:ln>
                  <a:noFill/>
                </a:ln>
                <a:solidFill>
                  <a:prstClr val="black"/>
                </a:solidFill>
                <a:effectLst/>
                <a:uLnTx/>
                <a:uFillTx/>
                <a:latin typeface="Calibri"/>
                <a:ea typeface="+mn-ea"/>
                <a:cs typeface="Calibri"/>
              </a:rPr>
              <a:t>than </a:t>
            </a:r>
            <a:r>
              <a:rPr kumimoji="0" sz="1400" b="0" i="0" strike="noStrike" kern="1200" cap="none" spc="0" normalizeH="0" baseline="0" noProof="0" dirty="0">
                <a:ln>
                  <a:noFill/>
                </a:ln>
                <a:solidFill>
                  <a:prstClr val="black"/>
                </a:solidFill>
                <a:effectLst/>
                <a:uLnTx/>
                <a:uFillTx/>
                <a:latin typeface="Calibri"/>
                <a:ea typeface="+mn-ea"/>
                <a:cs typeface="Calibri"/>
              </a:rPr>
              <a:t>in </a:t>
            </a:r>
            <a:r>
              <a:rPr kumimoji="0" sz="1400" b="0" i="0" strike="noStrike" kern="1200" cap="none" spc="-5" normalizeH="0" baseline="0" noProof="0" dirty="0">
                <a:ln>
                  <a:noFill/>
                </a:ln>
                <a:solidFill>
                  <a:prstClr val="black"/>
                </a:solidFill>
                <a:effectLst/>
                <a:uLnTx/>
                <a:uFillTx/>
                <a:latin typeface="Calibri"/>
                <a:ea typeface="+mn-ea"/>
                <a:cs typeface="Calibri"/>
              </a:rPr>
              <a:t>previous solicitations. </a:t>
            </a:r>
            <a:r>
              <a:rPr kumimoji="0" sz="1400" b="0" i="0" strike="noStrike" kern="1200" cap="none" spc="-5" normalizeH="0" baseline="0" noProof="0" dirty="0" smtClean="0">
                <a:ln>
                  <a:noFill/>
                </a:ln>
                <a:solidFill>
                  <a:prstClr val="black"/>
                </a:solidFill>
                <a:effectLst/>
                <a:uLnTx/>
                <a:uFillTx/>
                <a:latin typeface="Calibri"/>
                <a:ea typeface="+mn-ea"/>
                <a:cs typeface="Calibri"/>
              </a:rPr>
              <a:t>Irrespective</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of </a:t>
            </a:r>
            <a:r>
              <a:rPr kumimoji="0" sz="1400" b="0" i="0" strike="noStrike" kern="1200" cap="none" spc="-5" normalizeH="0" baseline="0" noProof="0" dirty="0">
                <a:ln>
                  <a:noFill/>
                </a:ln>
                <a:solidFill>
                  <a:prstClr val="black"/>
                </a:solidFill>
                <a:effectLst/>
                <a:uLnTx/>
                <a:uFillTx/>
                <a:latin typeface="Calibri"/>
                <a:ea typeface="+mn-ea"/>
                <a:cs typeface="Calibri"/>
              </a:rPr>
              <a:t>past </a:t>
            </a:r>
            <a:r>
              <a:rPr kumimoji="0" sz="1400" b="0" i="0" strike="noStrike" kern="1200" cap="none" spc="-10" normalizeH="0" baseline="0" noProof="0" dirty="0">
                <a:ln>
                  <a:noFill/>
                </a:ln>
                <a:solidFill>
                  <a:prstClr val="black"/>
                </a:solidFill>
                <a:effectLst/>
                <a:uLnTx/>
                <a:uFillTx/>
                <a:latin typeface="Calibri"/>
                <a:ea typeface="+mn-ea"/>
                <a:cs typeface="Calibri"/>
              </a:rPr>
              <a:t>interpretations, </a:t>
            </a:r>
            <a:r>
              <a:rPr kumimoji="0" sz="1400" b="0" i="0" strike="noStrike" kern="1200" cap="none" spc="-5" normalizeH="0" baseline="0" noProof="0" dirty="0">
                <a:ln>
                  <a:noFill/>
                </a:ln>
                <a:solidFill>
                  <a:prstClr val="black"/>
                </a:solidFill>
                <a:effectLst/>
                <a:uLnTx/>
                <a:uFillTx/>
                <a:latin typeface="Calibri"/>
                <a:ea typeface="+mn-ea"/>
                <a:cs typeface="Calibri"/>
              </a:rPr>
              <a:t>practices or customs, proposals will be </a:t>
            </a:r>
            <a:r>
              <a:rPr kumimoji="0" sz="1400" b="0" i="0" strike="noStrike" kern="1200" cap="none" spc="-10" normalizeH="0" baseline="0" noProof="0" dirty="0">
                <a:ln>
                  <a:noFill/>
                </a:ln>
                <a:solidFill>
                  <a:prstClr val="black"/>
                </a:solidFill>
                <a:effectLst/>
                <a:uLnTx/>
                <a:uFillTx/>
                <a:latin typeface="Calibri"/>
                <a:ea typeface="+mn-ea"/>
                <a:cs typeface="Calibri"/>
              </a:rPr>
              <a:t>evaluated </a:t>
            </a:r>
            <a:r>
              <a:rPr kumimoji="0" sz="1400" b="0" i="0" strike="noStrike" kern="1200" cap="none" spc="0" normalizeH="0" baseline="0" noProof="0" dirty="0">
                <a:ln>
                  <a:noFill/>
                </a:ln>
                <a:solidFill>
                  <a:prstClr val="black"/>
                </a:solidFill>
                <a:effectLst/>
                <a:uLnTx/>
                <a:uFillTx/>
                <a:latin typeface="Calibri"/>
                <a:ea typeface="+mn-ea"/>
                <a:cs typeface="Calibri"/>
              </a:rPr>
              <a:t>and </a:t>
            </a:r>
            <a:r>
              <a:rPr kumimoji="0" sz="1400" b="0" i="0" strike="noStrike" kern="1200" cap="none" spc="-10" normalizeH="0" baseline="0" noProof="0" dirty="0">
                <a:ln>
                  <a:noFill/>
                </a:ln>
                <a:solidFill>
                  <a:prstClr val="black"/>
                </a:solidFill>
                <a:effectLst/>
                <a:uLnTx/>
                <a:uFillTx/>
                <a:latin typeface="Calibri"/>
                <a:ea typeface="+mn-ea"/>
                <a:cs typeface="Calibri"/>
              </a:rPr>
              <a:t>any resultant </a:t>
            </a:r>
            <a:r>
              <a:rPr kumimoji="0" sz="1400" b="0" i="0" strike="noStrike" kern="1200" cap="none" spc="-5" normalizeH="0" baseline="0" noProof="0" dirty="0">
                <a:ln>
                  <a:noFill/>
                </a:ln>
                <a:solidFill>
                  <a:prstClr val="black"/>
                </a:solidFill>
                <a:effectLst/>
                <a:uLnTx/>
                <a:uFillTx/>
                <a:latin typeface="Calibri"/>
                <a:ea typeface="+mn-ea"/>
                <a:cs typeface="Calibri"/>
              </a:rPr>
              <a:t>contract(s) will </a:t>
            </a:r>
            <a:r>
              <a:rPr kumimoji="0" sz="1400" b="0" i="0" strike="noStrike" kern="1200" cap="none" spc="0" normalizeH="0" baseline="0" noProof="0" dirty="0" smtClean="0">
                <a:ln>
                  <a:noFill/>
                </a:ln>
                <a:solidFill>
                  <a:prstClr val="black"/>
                </a:solidFill>
                <a:effectLst/>
                <a:uLnTx/>
                <a:uFillTx/>
                <a:latin typeface="Calibri"/>
                <a:ea typeface="+mn-ea"/>
                <a:cs typeface="Calibri"/>
              </a:rPr>
              <a:t>be</a:t>
            </a:r>
            <a:r>
              <a:rPr kumimoji="0" lang="en-US" sz="1400" b="0" i="0" strike="noStrike" kern="1200" cap="none" spc="0"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administered </a:t>
            </a:r>
            <a:r>
              <a:rPr kumimoji="0" sz="1400" b="0" i="0" strike="noStrike" kern="1200" cap="none" spc="0" normalizeH="0" baseline="0" noProof="0" dirty="0">
                <a:ln>
                  <a:noFill/>
                </a:ln>
                <a:solidFill>
                  <a:prstClr val="black"/>
                </a:solidFill>
                <a:effectLst/>
                <a:uLnTx/>
                <a:uFillTx/>
                <a:latin typeface="Calibri"/>
                <a:ea typeface="+mn-ea"/>
                <a:cs typeface="Calibri"/>
              </a:rPr>
              <a:t>in </a:t>
            </a:r>
            <a:r>
              <a:rPr kumimoji="0" sz="1400" b="0" i="0" strike="noStrike" kern="1200" cap="none" spc="-5" normalizeH="0" baseline="0" noProof="0" dirty="0">
                <a:ln>
                  <a:noFill/>
                </a:ln>
                <a:solidFill>
                  <a:prstClr val="black"/>
                </a:solidFill>
                <a:effectLst/>
                <a:uLnTx/>
                <a:uFillTx/>
                <a:latin typeface="Calibri"/>
                <a:ea typeface="+mn-ea"/>
                <a:cs typeface="Calibri"/>
              </a:rPr>
              <a:t>strict accordance with the plain meaning of the </a:t>
            </a:r>
            <a:r>
              <a:rPr kumimoji="0" sz="1400" b="0" i="0" strike="noStrike" kern="1200" cap="none" spc="-10" normalizeH="0" baseline="0" noProof="0" dirty="0">
                <a:ln>
                  <a:noFill/>
                </a:ln>
                <a:solidFill>
                  <a:prstClr val="black"/>
                </a:solidFill>
                <a:effectLst/>
                <a:uLnTx/>
                <a:uFillTx/>
                <a:latin typeface="Calibri"/>
                <a:ea typeface="+mn-ea"/>
                <a:cs typeface="Calibri"/>
              </a:rPr>
              <a:t>contents </a:t>
            </a:r>
            <a:r>
              <a:rPr kumimoji="0" sz="1400" b="0" i="0" strike="noStrike" kern="1200" cap="none" spc="-20" normalizeH="0" baseline="0" noProof="0" dirty="0">
                <a:ln>
                  <a:noFill/>
                </a:ln>
                <a:solidFill>
                  <a:prstClr val="black"/>
                </a:solidFill>
                <a:effectLst/>
                <a:uLnTx/>
                <a:uFillTx/>
                <a:latin typeface="Calibri"/>
                <a:ea typeface="+mn-ea"/>
                <a:cs typeface="Calibri"/>
              </a:rPr>
              <a:t>hereof. </a:t>
            </a:r>
            <a:r>
              <a:rPr kumimoji="0" sz="1400" b="0" i="0" strike="noStrike" kern="1200" cap="none" spc="-5" normalizeH="0" baseline="0" noProof="0" dirty="0">
                <a:ln>
                  <a:noFill/>
                </a:ln>
                <a:solidFill>
                  <a:prstClr val="black"/>
                </a:solidFill>
                <a:effectLst/>
                <a:uLnTx/>
                <a:uFillTx/>
                <a:latin typeface="Calibri"/>
                <a:ea typeface="+mn-ea"/>
                <a:cs typeface="Calibri"/>
              </a:rPr>
              <a:t>The </a:t>
            </a:r>
            <a:r>
              <a:rPr kumimoji="0" sz="1400" b="0" i="0" strike="noStrike" kern="1200" cap="none" spc="-10" normalizeH="0" baseline="0" noProof="0" dirty="0">
                <a:ln>
                  <a:noFill/>
                </a:ln>
                <a:solidFill>
                  <a:prstClr val="black"/>
                </a:solidFill>
                <a:effectLst/>
                <a:uLnTx/>
                <a:uFillTx/>
                <a:latin typeface="Calibri"/>
                <a:ea typeface="+mn-ea"/>
                <a:cs typeface="Calibri"/>
              </a:rPr>
              <a:t>contractor </a:t>
            </a:r>
            <a:r>
              <a:rPr kumimoji="0" sz="1400" b="0" i="0" strike="noStrike" kern="1200" cap="none" spc="0" normalizeH="0" baseline="0" noProof="0" dirty="0">
                <a:ln>
                  <a:noFill/>
                </a:ln>
                <a:solidFill>
                  <a:prstClr val="black"/>
                </a:solidFill>
                <a:effectLst/>
                <a:uLnTx/>
                <a:uFillTx/>
                <a:latin typeface="Calibri"/>
                <a:ea typeface="+mn-ea"/>
                <a:cs typeface="Calibri"/>
              </a:rPr>
              <a:t>is </a:t>
            </a:r>
            <a:r>
              <a:rPr kumimoji="0" sz="1400" b="0" i="0" strike="noStrike" kern="1200" cap="none" spc="-5" normalizeH="0" baseline="0" noProof="0" dirty="0">
                <a:ln>
                  <a:noFill/>
                </a:ln>
                <a:solidFill>
                  <a:prstClr val="black"/>
                </a:solidFill>
                <a:effectLst/>
                <a:uLnTx/>
                <a:uFillTx/>
                <a:latin typeface="Calibri"/>
                <a:ea typeface="+mn-ea"/>
                <a:cs typeface="Calibri"/>
              </a:rPr>
              <a:t>cautioned </a:t>
            </a:r>
            <a:r>
              <a:rPr kumimoji="0" sz="1400" b="0" i="0" strike="noStrike" kern="1200" cap="none" spc="-5" normalizeH="0" baseline="0" noProof="0" dirty="0" smtClean="0">
                <a:ln>
                  <a:noFill/>
                </a:ln>
                <a:solidFill>
                  <a:prstClr val="black"/>
                </a:solidFill>
                <a:effectLst/>
                <a:uLnTx/>
                <a:uFillTx/>
                <a:latin typeface="Calibri"/>
                <a:ea typeface="+mn-ea"/>
                <a:cs typeface="Calibri"/>
              </a:rPr>
              <a:t>that</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the </a:t>
            </a:r>
            <a:r>
              <a:rPr kumimoji="0" sz="1400" b="0" i="0" strike="noStrike" kern="1200" cap="none" spc="-5" normalizeH="0" baseline="0" noProof="0" dirty="0">
                <a:ln>
                  <a:noFill/>
                </a:ln>
                <a:solidFill>
                  <a:prstClr val="black"/>
                </a:solidFill>
                <a:effectLst/>
                <a:uLnTx/>
                <a:uFillTx/>
                <a:latin typeface="Calibri"/>
                <a:ea typeface="+mn-ea"/>
                <a:cs typeface="Calibri"/>
              </a:rPr>
              <a:t>requirements of this solicitation </a:t>
            </a:r>
            <a:r>
              <a:rPr kumimoji="0" sz="1400" b="0" i="0" strike="noStrike" kern="1200" cap="none" spc="-10" normalizeH="0" baseline="0" noProof="0" dirty="0">
                <a:ln>
                  <a:noFill/>
                </a:ln>
                <a:solidFill>
                  <a:prstClr val="black"/>
                </a:solidFill>
                <a:effectLst/>
                <a:uLnTx/>
                <a:uFillTx/>
                <a:latin typeface="Calibri"/>
                <a:ea typeface="+mn-ea"/>
                <a:cs typeface="Calibri"/>
              </a:rPr>
              <a:t>can </a:t>
            </a:r>
            <a:r>
              <a:rPr kumimoji="0" sz="1400" b="0" i="0" strike="noStrike" kern="1200" cap="none" spc="-5" normalizeH="0" baseline="0" noProof="0" dirty="0">
                <a:ln>
                  <a:noFill/>
                </a:ln>
                <a:solidFill>
                  <a:prstClr val="black"/>
                </a:solidFill>
                <a:effectLst/>
                <a:uLnTx/>
                <a:uFillTx/>
                <a:latin typeface="Calibri"/>
                <a:ea typeface="+mn-ea"/>
                <a:cs typeface="Calibri"/>
              </a:rPr>
              <a:t>be altered only by written amendment </a:t>
            </a:r>
            <a:r>
              <a:rPr kumimoji="0" sz="1400" b="0" i="0" strike="noStrike" kern="1200" cap="none" spc="-10" normalizeH="0" baseline="0" noProof="0" dirty="0">
                <a:ln>
                  <a:noFill/>
                </a:ln>
                <a:solidFill>
                  <a:prstClr val="black"/>
                </a:solidFill>
                <a:effectLst/>
                <a:uLnTx/>
                <a:uFillTx/>
                <a:latin typeface="Calibri"/>
                <a:ea typeface="+mn-ea"/>
                <a:cs typeface="Calibri"/>
              </a:rPr>
              <a:t>approved </a:t>
            </a:r>
            <a:r>
              <a:rPr kumimoji="0" sz="1400" b="0" i="0" strike="noStrike" kern="1200" cap="none" spc="-5" normalizeH="0" baseline="0" noProof="0" dirty="0">
                <a:ln>
                  <a:noFill/>
                </a:ln>
                <a:solidFill>
                  <a:prstClr val="black"/>
                </a:solidFill>
                <a:effectLst/>
                <a:uLnTx/>
                <a:uFillTx/>
                <a:latin typeface="Calibri"/>
                <a:ea typeface="+mn-ea"/>
                <a:cs typeface="Calibri"/>
              </a:rPr>
              <a:t>by Central </a:t>
            </a:r>
            <a:r>
              <a:rPr kumimoji="0" sz="1400" b="0" i="0" strike="noStrike" kern="1200" cap="none" spc="-5" normalizeH="0" baseline="0" noProof="0" dirty="0" smtClean="0">
                <a:ln>
                  <a:noFill/>
                </a:ln>
                <a:solidFill>
                  <a:prstClr val="black"/>
                </a:solidFill>
                <a:effectLst/>
                <a:uLnTx/>
                <a:uFillTx/>
                <a:latin typeface="Calibri"/>
                <a:ea typeface="+mn-ea"/>
                <a:cs typeface="Calibri"/>
              </a:rPr>
              <a:t>Purchasing</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and </a:t>
            </a:r>
            <a:r>
              <a:rPr kumimoji="0" sz="1400" b="0" i="0" strike="noStrike" kern="1200" cap="none" spc="-5" normalizeH="0" baseline="0" noProof="0" dirty="0">
                <a:ln>
                  <a:noFill/>
                </a:ln>
                <a:solidFill>
                  <a:prstClr val="black"/>
                </a:solidFill>
                <a:effectLst/>
                <a:uLnTx/>
                <a:uFillTx/>
                <a:latin typeface="Calibri"/>
                <a:ea typeface="+mn-ea"/>
                <a:cs typeface="Calibri"/>
              </a:rPr>
              <a:t>that verbal communications </a:t>
            </a:r>
            <a:r>
              <a:rPr kumimoji="0" sz="1400" b="0" i="0" strike="noStrike" kern="1200" cap="none" spc="-10" normalizeH="0" baseline="0" noProof="0" dirty="0">
                <a:ln>
                  <a:noFill/>
                </a:ln>
                <a:solidFill>
                  <a:prstClr val="black"/>
                </a:solidFill>
                <a:effectLst/>
                <a:uLnTx/>
                <a:uFillTx/>
                <a:latin typeface="Calibri"/>
                <a:ea typeface="+mn-ea"/>
                <a:cs typeface="Calibri"/>
              </a:rPr>
              <a:t>from whatever </a:t>
            </a:r>
            <a:r>
              <a:rPr kumimoji="0" sz="1400" b="0" i="0" strike="noStrike" kern="1200" cap="none" spc="-5" normalizeH="0" baseline="0" noProof="0" dirty="0">
                <a:ln>
                  <a:noFill/>
                </a:ln>
                <a:solidFill>
                  <a:prstClr val="black"/>
                </a:solidFill>
                <a:effectLst/>
                <a:uLnTx/>
                <a:uFillTx/>
                <a:latin typeface="Calibri"/>
                <a:ea typeface="+mn-ea"/>
                <a:cs typeface="Calibri"/>
              </a:rPr>
              <a:t>source </a:t>
            </a:r>
            <a:r>
              <a:rPr kumimoji="0" sz="1400" b="0" i="0" strike="noStrike" kern="1200" cap="none" spc="-10" normalizeH="0" baseline="0" noProof="0" dirty="0">
                <a:ln>
                  <a:noFill/>
                </a:ln>
                <a:solidFill>
                  <a:prstClr val="black"/>
                </a:solidFill>
                <a:effectLst/>
                <a:uLnTx/>
                <a:uFillTx/>
                <a:latin typeface="Calibri"/>
                <a:ea typeface="+mn-ea"/>
                <a:cs typeface="Calibri"/>
              </a:rPr>
              <a:t>are </a:t>
            </a:r>
            <a:r>
              <a:rPr kumimoji="0" sz="1400" b="0" i="0" strike="noStrike" kern="1200" cap="none" spc="-5" normalizeH="0" baseline="0" noProof="0" dirty="0">
                <a:ln>
                  <a:noFill/>
                </a:ln>
                <a:solidFill>
                  <a:prstClr val="black"/>
                </a:solidFill>
                <a:effectLst/>
                <a:uLnTx/>
                <a:uFillTx/>
                <a:latin typeface="Calibri"/>
                <a:ea typeface="+mn-ea"/>
                <a:cs typeface="Calibri"/>
              </a:rPr>
              <a:t>of no </a:t>
            </a:r>
            <a:r>
              <a:rPr kumimoji="0" sz="1400" b="0" i="0" strike="noStrike" kern="1200" cap="none" spc="-10" normalizeH="0" baseline="0" noProof="0" dirty="0">
                <a:ln>
                  <a:noFill/>
                </a:ln>
                <a:solidFill>
                  <a:prstClr val="black"/>
                </a:solidFill>
                <a:effectLst/>
                <a:uLnTx/>
                <a:uFillTx/>
                <a:latin typeface="Calibri"/>
                <a:ea typeface="+mn-ea"/>
                <a:cs typeface="Calibri"/>
              </a:rPr>
              <a:t>effect. </a:t>
            </a:r>
            <a:r>
              <a:rPr kumimoji="0" sz="1400" b="0" i="0" strike="noStrike" kern="1200" cap="none" spc="0" normalizeH="0" baseline="0" noProof="0" dirty="0">
                <a:ln>
                  <a:noFill/>
                </a:ln>
                <a:solidFill>
                  <a:prstClr val="black"/>
                </a:solidFill>
                <a:effectLst/>
                <a:uLnTx/>
                <a:uFillTx/>
                <a:latin typeface="Calibri"/>
                <a:ea typeface="+mn-ea"/>
                <a:cs typeface="Calibri"/>
              </a:rPr>
              <a:t>In </a:t>
            </a:r>
            <a:r>
              <a:rPr kumimoji="0" sz="1400" b="0" i="0" strike="noStrike" kern="1200" cap="none" spc="-5" normalizeH="0" baseline="0" noProof="0" dirty="0">
                <a:ln>
                  <a:noFill/>
                </a:ln>
                <a:solidFill>
                  <a:prstClr val="black"/>
                </a:solidFill>
                <a:effectLst/>
                <a:uLnTx/>
                <a:uFillTx/>
                <a:latin typeface="Calibri"/>
                <a:ea typeface="+mn-ea"/>
                <a:cs typeface="Calibri"/>
              </a:rPr>
              <a:t>no </a:t>
            </a:r>
            <a:r>
              <a:rPr kumimoji="0" sz="1400" b="0" i="0" strike="noStrike" kern="1200" cap="none" spc="-10" normalizeH="0" baseline="0" noProof="0" dirty="0">
                <a:ln>
                  <a:noFill/>
                </a:ln>
                <a:solidFill>
                  <a:prstClr val="black"/>
                </a:solidFill>
                <a:effectLst/>
                <a:uLnTx/>
                <a:uFillTx/>
                <a:latin typeface="Calibri"/>
                <a:ea typeface="+mn-ea"/>
                <a:cs typeface="Calibri"/>
              </a:rPr>
              <a:t>event </a:t>
            </a:r>
            <a:r>
              <a:rPr kumimoji="0" sz="1400" b="0" i="0" strike="noStrike" kern="1200" cap="none" spc="-5" normalizeH="0" baseline="0" noProof="0" dirty="0">
                <a:ln>
                  <a:noFill/>
                </a:ln>
                <a:solidFill>
                  <a:prstClr val="black"/>
                </a:solidFill>
                <a:effectLst/>
                <a:uLnTx/>
                <a:uFillTx/>
                <a:latin typeface="Calibri"/>
                <a:ea typeface="+mn-ea"/>
                <a:cs typeface="Calibri"/>
              </a:rPr>
              <a:t>shall the </a:t>
            </a:r>
            <a:r>
              <a:rPr kumimoji="0" sz="1400" b="0" i="0" strike="noStrike" kern="1200" cap="none" spc="-10" normalizeH="0" baseline="0" noProof="0" dirty="0">
                <a:ln>
                  <a:noFill/>
                </a:ln>
                <a:solidFill>
                  <a:prstClr val="black"/>
                </a:solidFill>
                <a:effectLst/>
                <a:uLnTx/>
                <a:uFillTx/>
                <a:latin typeface="Calibri"/>
                <a:ea typeface="+mn-ea"/>
                <a:cs typeface="Calibri"/>
              </a:rPr>
              <a:t>contractor’s failure </a:t>
            </a:r>
            <a:r>
              <a:rPr kumimoji="0" sz="1400" b="0" i="0" strike="noStrike" kern="1200" cap="none" spc="-10" normalizeH="0" baseline="0" noProof="0" dirty="0" smtClean="0">
                <a:ln>
                  <a:noFill/>
                </a:ln>
                <a:solidFill>
                  <a:prstClr val="black"/>
                </a:solidFill>
                <a:effectLst/>
                <a:uLnTx/>
                <a:uFillTx/>
                <a:latin typeface="Calibri"/>
                <a:ea typeface="+mn-ea"/>
                <a:cs typeface="Calibri"/>
              </a:rPr>
              <a:t>to</a:t>
            </a:r>
            <a:r>
              <a:rPr kumimoji="0" lang="en-US" sz="1400" b="0" i="0" strike="noStrike" kern="1200" cap="none" spc="-10" normalizeH="0" baseline="0" noProof="0" dirty="0" smtClean="0">
                <a:ln>
                  <a:noFill/>
                </a:ln>
                <a:solidFill>
                  <a:prstClr val="black"/>
                </a:solidFill>
                <a:effectLst/>
                <a:uLnTx/>
                <a:uFillTx/>
                <a:latin typeface="Calibri"/>
                <a:ea typeface="+mn-ea"/>
                <a:cs typeface="Calibri"/>
              </a:rPr>
              <a:t> </a:t>
            </a:r>
            <a:r>
              <a:rPr kumimoji="0" sz="1400" b="0" i="0" strike="noStrike" kern="1200" cap="none" spc="-5" normalizeH="0" baseline="0" noProof="0" dirty="0" smtClean="0">
                <a:ln>
                  <a:noFill/>
                </a:ln>
                <a:solidFill>
                  <a:prstClr val="black"/>
                </a:solidFill>
                <a:effectLst/>
                <a:uLnTx/>
                <a:uFillTx/>
                <a:latin typeface="Calibri"/>
                <a:ea typeface="+mn-ea"/>
                <a:cs typeface="Calibri"/>
              </a:rPr>
              <a:t>read </a:t>
            </a:r>
            <a:r>
              <a:rPr kumimoji="0" sz="1400" b="0" i="0" strike="noStrike" kern="1200" cap="none" spc="-5" normalizeH="0" baseline="0" noProof="0" dirty="0">
                <a:ln>
                  <a:noFill/>
                </a:ln>
                <a:solidFill>
                  <a:prstClr val="black"/>
                </a:solidFill>
                <a:effectLst/>
                <a:uLnTx/>
                <a:uFillTx/>
                <a:latin typeface="Calibri"/>
                <a:ea typeface="+mn-ea"/>
                <a:cs typeface="Calibri"/>
              </a:rPr>
              <a:t>and </a:t>
            </a:r>
            <a:r>
              <a:rPr kumimoji="0" sz="1400" b="0" i="0" strike="noStrike" kern="1200" cap="none" spc="-10" normalizeH="0" baseline="0" noProof="0" dirty="0">
                <a:ln>
                  <a:noFill/>
                </a:ln>
                <a:solidFill>
                  <a:prstClr val="black"/>
                </a:solidFill>
                <a:effectLst/>
                <a:uLnTx/>
                <a:uFillTx/>
                <a:latin typeface="Calibri"/>
                <a:ea typeface="+mn-ea"/>
                <a:cs typeface="Calibri"/>
              </a:rPr>
              <a:t>understand any </a:t>
            </a:r>
            <a:r>
              <a:rPr kumimoji="0" sz="1400" b="0" i="0" strike="noStrike" kern="1200" cap="none" spc="-5" normalizeH="0" baseline="0" noProof="0" dirty="0">
                <a:ln>
                  <a:noFill/>
                </a:ln>
                <a:solidFill>
                  <a:prstClr val="black"/>
                </a:solidFill>
                <a:effectLst/>
                <a:uLnTx/>
                <a:uFillTx/>
                <a:latin typeface="Calibri"/>
                <a:ea typeface="+mn-ea"/>
                <a:cs typeface="Calibri"/>
              </a:rPr>
              <a:t>term or condition </a:t>
            </a:r>
            <a:r>
              <a:rPr kumimoji="0" sz="1400" b="0" i="0" strike="noStrike" kern="1200" cap="none" spc="0" normalizeH="0" baseline="0" noProof="0" dirty="0">
                <a:ln>
                  <a:noFill/>
                </a:ln>
                <a:solidFill>
                  <a:prstClr val="black"/>
                </a:solidFill>
                <a:effectLst/>
                <a:uLnTx/>
                <a:uFillTx/>
                <a:latin typeface="Calibri"/>
                <a:ea typeface="+mn-ea"/>
                <a:cs typeface="Calibri"/>
              </a:rPr>
              <a:t>in </a:t>
            </a:r>
            <a:r>
              <a:rPr kumimoji="0" sz="1400" b="0" i="0" strike="noStrike" kern="1200" cap="none" spc="-5" normalizeH="0" baseline="0" noProof="0" dirty="0">
                <a:ln>
                  <a:noFill/>
                </a:ln>
                <a:solidFill>
                  <a:prstClr val="black"/>
                </a:solidFill>
                <a:effectLst/>
                <a:uLnTx/>
                <a:uFillTx/>
                <a:latin typeface="Calibri"/>
                <a:ea typeface="+mn-ea"/>
                <a:cs typeface="Calibri"/>
              </a:rPr>
              <a:t>this solicitation </a:t>
            </a:r>
            <a:r>
              <a:rPr kumimoji="0" sz="1400" b="0" i="0" strike="noStrike" kern="1200" cap="none" spc="-10" normalizeH="0" baseline="0" noProof="0" dirty="0">
                <a:ln>
                  <a:noFill/>
                </a:ln>
                <a:solidFill>
                  <a:prstClr val="black"/>
                </a:solidFill>
                <a:effectLst/>
                <a:uLnTx/>
                <a:uFillTx/>
                <a:latin typeface="Calibri"/>
                <a:ea typeface="+mn-ea"/>
                <a:cs typeface="Calibri"/>
              </a:rPr>
              <a:t>constitute grounds </a:t>
            </a:r>
            <a:r>
              <a:rPr kumimoji="0" sz="1400" b="0" i="0" strike="noStrike" kern="1200" cap="none" spc="-15" normalizeH="0" baseline="0" noProof="0" dirty="0">
                <a:ln>
                  <a:noFill/>
                </a:ln>
                <a:solidFill>
                  <a:prstClr val="black"/>
                </a:solidFill>
                <a:effectLst/>
                <a:uLnTx/>
                <a:uFillTx/>
                <a:latin typeface="Calibri"/>
                <a:ea typeface="+mn-ea"/>
                <a:cs typeface="Calibri"/>
              </a:rPr>
              <a:t>for </a:t>
            </a:r>
            <a:r>
              <a:rPr kumimoji="0" sz="1400" b="0" i="0" strike="noStrike" kern="1200" cap="none" spc="0" normalizeH="0" baseline="0" noProof="0" dirty="0">
                <a:ln>
                  <a:noFill/>
                </a:ln>
                <a:solidFill>
                  <a:prstClr val="black"/>
                </a:solidFill>
                <a:effectLst/>
                <a:uLnTx/>
                <a:uFillTx/>
                <a:latin typeface="Calibri"/>
                <a:ea typeface="+mn-ea"/>
                <a:cs typeface="Calibri"/>
              </a:rPr>
              <a:t>a claim </a:t>
            </a:r>
            <a:r>
              <a:rPr kumimoji="0" sz="1400" b="0" i="0" strike="noStrike" kern="1200" cap="none" spc="-10" normalizeH="0" baseline="0" noProof="0" dirty="0">
                <a:ln>
                  <a:noFill/>
                </a:ln>
                <a:solidFill>
                  <a:prstClr val="black"/>
                </a:solidFill>
                <a:effectLst/>
                <a:uLnTx/>
                <a:uFillTx/>
                <a:latin typeface="Calibri"/>
                <a:ea typeface="+mn-ea"/>
                <a:cs typeface="Calibri"/>
              </a:rPr>
              <a:t>after contract award</a:t>
            </a:r>
            <a:r>
              <a:rPr kumimoji="0" sz="1400" b="0" i="0" strike="noStrike" kern="1200" cap="none" spc="-10" normalizeH="0" baseline="0" noProof="0" dirty="0" smtClean="0">
                <a:ln>
                  <a:noFill/>
                </a:ln>
                <a:solidFill>
                  <a:prstClr val="black"/>
                </a:solidFill>
                <a:effectLst/>
                <a:uLnTx/>
                <a:uFillTx/>
                <a:latin typeface="Calibri"/>
                <a:ea typeface="+mn-ea"/>
                <a:cs typeface="Calibri"/>
              </a:rPr>
              <a:t>.</a:t>
            </a:r>
            <a:r>
              <a:rPr kumimoji="0" lang="en-US" sz="1400" b="0" i="0" strike="noStrike" kern="1200" cap="none" spc="-10" normalizeH="0" baseline="0" noProof="0" dirty="0" smtClean="0">
                <a:ln>
                  <a:noFill/>
                </a:ln>
                <a:solidFill>
                  <a:prstClr val="black"/>
                </a:solidFill>
                <a:effectLst/>
                <a:uLnTx/>
                <a:uFillTx/>
                <a:latin typeface="Calibri"/>
                <a:ea typeface="+mn-ea"/>
                <a:cs typeface="Calibri"/>
              </a:rPr>
              <a:t> </a:t>
            </a:r>
            <a:r>
              <a:rPr kumimoji="0" sz="1400" b="0" i="0" strike="noStrike" kern="1200" cap="none" spc="-10" normalizeH="0" baseline="0" noProof="0" dirty="0" smtClean="0">
                <a:ln>
                  <a:noFill/>
                </a:ln>
                <a:solidFill>
                  <a:prstClr val="black"/>
                </a:solidFill>
                <a:effectLst/>
                <a:uLnTx/>
                <a:uFillTx/>
                <a:latin typeface="Calibri"/>
                <a:ea typeface="+mn-ea"/>
                <a:cs typeface="Calibri"/>
              </a:rPr>
              <a:t>Failure </a:t>
            </a:r>
            <a:r>
              <a:rPr kumimoji="0" sz="1400" b="0" i="0" strike="noStrike" kern="1200" cap="none" spc="-10" normalizeH="0" baseline="0" noProof="0" dirty="0">
                <a:ln>
                  <a:noFill/>
                </a:ln>
                <a:solidFill>
                  <a:prstClr val="black"/>
                </a:solidFill>
                <a:effectLst/>
                <a:uLnTx/>
                <a:uFillTx/>
                <a:latin typeface="Calibri"/>
                <a:ea typeface="+mn-ea"/>
                <a:cs typeface="Calibri"/>
              </a:rPr>
              <a:t>to </a:t>
            </a:r>
            <a:r>
              <a:rPr kumimoji="0" sz="1400" b="0" i="0" strike="noStrike" kern="1200" cap="none" spc="0" normalizeH="0" baseline="0" noProof="0" dirty="0">
                <a:ln>
                  <a:noFill/>
                </a:ln>
                <a:solidFill>
                  <a:prstClr val="black"/>
                </a:solidFill>
                <a:effectLst/>
                <a:uLnTx/>
                <a:uFillTx/>
                <a:latin typeface="Calibri"/>
                <a:ea typeface="+mn-ea"/>
                <a:cs typeface="Calibri"/>
              </a:rPr>
              <a:t>do so </a:t>
            </a:r>
            <a:r>
              <a:rPr kumimoji="0" sz="1400" b="0" i="0" strike="noStrike" kern="1200" cap="none" spc="-5" normalizeH="0" baseline="0" noProof="0" dirty="0">
                <a:ln>
                  <a:noFill/>
                </a:ln>
                <a:solidFill>
                  <a:prstClr val="black"/>
                </a:solidFill>
                <a:effectLst/>
                <a:uLnTx/>
                <a:uFillTx/>
                <a:latin typeface="Calibri"/>
                <a:ea typeface="+mn-ea"/>
                <a:cs typeface="Calibri"/>
              </a:rPr>
              <a:t>will be </a:t>
            </a:r>
            <a:r>
              <a:rPr kumimoji="0" sz="1400" b="0" i="0" strike="noStrike" kern="1200" cap="none" spc="-10" normalizeH="0" baseline="0" noProof="0" dirty="0">
                <a:ln>
                  <a:noFill/>
                </a:ln>
                <a:solidFill>
                  <a:prstClr val="black"/>
                </a:solidFill>
                <a:effectLst/>
                <a:uLnTx/>
                <a:uFillTx/>
                <a:latin typeface="Calibri"/>
                <a:ea typeface="+mn-ea"/>
                <a:cs typeface="Calibri"/>
              </a:rPr>
              <a:t>at </a:t>
            </a:r>
            <a:r>
              <a:rPr kumimoji="0" sz="1400" b="0" i="0" strike="noStrike" kern="1200" cap="none" spc="0" normalizeH="0" baseline="0" noProof="0" dirty="0">
                <a:ln>
                  <a:noFill/>
                </a:ln>
                <a:solidFill>
                  <a:prstClr val="black"/>
                </a:solidFill>
                <a:effectLst/>
                <a:uLnTx/>
                <a:uFillTx/>
                <a:latin typeface="Calibri"/>
                <a:ea typeface="+mn-ea"/>
                <a:cs typeface="Calibri"/>
              </a:rPr>
              <a:t>the </a:t>
            </a:r>
            <a:r>
              <a:rPr kumimoji="0" sz="1400" b="0" i="0" strike="noStrike" kern="1200" cap="none" spc="-5" normalizeH="0" baseline="0" noProof="0" dirty="0">
                <a:ln>
                  <a:noFill/>
                </a:ln>
                <a:solidFill>
                  <a:prstClr val="black"/>
                </a:solidFill>
                <a:effectLst/>
                <a:uLnTx/>
                <a:uFillTx/>
                <a:latin typeface="Calibri"/>
                <a:ea typeface="+mn-ea"/>
                <a:cs typeface="Calibri"/>
              </a:rPr>
              <a:t>supplier’s</a:t>
            </a:r>
            <a:r>
              <a:rPr kumimoji="0" sz="1400" b="0" i="0" strike="noStrike" kern="1200" cap="none" spc="90" normalizeH="0" baseline="0" noProof="0" dirty="0">
                <a:ln>
                  <a:noFill/>
                </a:ln>
                <a:solidFill>
                  <a:prstClr val="black"/>
                </a:solidFill>
                <a:effectLst/>
                <a:uLnTx/>
                <a:uFillTx/>
                <a:latin typeface="Calibri"/>
                <a:ea typeface="+mn-ea"/>
                <a:cs typeface="Calibri"/>
              </a:rPr>
              <a:t> </a:t>
            </a:r>
            <a:r>
              <a:rPr kumimoji="0" sz="1400" b="0" i="0" strike="noStrike" kern="1200" cap="none" spc="0" normalizeH="0" baseline="0" noProof="0" dirty="0">
                <a:ln>
                  <a:noFill/>
                </a:ln>
                <a:solidFill>
                  <a:prstClr val="black"/>
                </a:solidFill>
                <a:effectLst/>
                <a:uLnTx/>
                <a:uFillTx/>
                <a:latin typeface="Calibri"/>
                <a:ea typeface="+mn-ea"/>
                <a:cs typeface="Calibri"/>
              </a:rPr>
              <a:t>risk.</a:t>
            </a:r>
          </a:p>
          <a:p>
            <a:pPr marR="0" lvl="0" algn="l" defTabSz="914400" rtl="0" eaLnBrk="1" fontAlgn="auto" latinLnBrk="0" hangingPunct="1">
              <a:spcBef>
                <a:spcPts val="600"/>
              </a:spcBef>
              <a:spcAft>
                <a:spcPts val="0"/>
              </a:spcAft>
              <a:buClrTx/>
              <a:buSzTx/>
              <a:defRPr/>
            </a:pP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Mandatory </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and </a:t>
            </a: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Non-Mandatory</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 </a:t>
            </a:r>
            <a:r>
              <a:rPr kumimoji="0" sz="1400" b="1" i="0" strike="noStrike" kern="1200" cap="none" spc="-30" normalizeH="0" baseline="0" noProof="0" dirty="0">
                <a:ln>
                  <a:noFill/>
                </a:ln>
                <a:solidFill>
                  <a:prstClr val="black"/>
                </a:solidFill>
                <a:effectLst/>
                <a:uLnTx/>
                <a:uFill>
                  <a:solidFill>
                    <a:srgbClr val="000000"/>
                  </a:solidFill>
                </a:uFill>
                <a:latin typeface="Calibri"/>
                <a:ea typeface="+mn-ea"/>
                <a:cs typeface="Calibri"/>
              </a:rPr>
              <a:t>Terms</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285750" marR="17780" lvl="0" indent="-285750" algn="l" defTabSz="914400" rtl="0" eaLnBrk="1" fontAlgn="auto" latinLnBrk="0" hangingPunct="1">
              <a:spcBef>
                <a:spcPts val="600"/>
              </a:spcBef>
              <a:spcAft>
                <a:spcPts val="0"/>
              </a:spcAft>
              <a:buClrTx/>
              <a:buSzTx/>
              <a:buFont typeface="Arial" panose="020B0604020202020204" pitchFamily="34" charset="0"/>
              <a:buChar char="•"/>
              <a:defRPr/>
            </a:pPr>
            <a:r>
              <a:rPr kumimoji="0" sz="1400" b="0" i="0" strike="noStrike" kern="1200" cap="none" spc="-10" normalizeH="0" baseline="0" noProof="0" dirty="0">
                <a:ln>
                  <a:noFill/>
                </a:ln>
                <a:solidFill>
                  <a:prstClr val="black"/>
                </a:solidFill>
                <a:effectLst/>
                <a:uLnTx/>
                <a:uFillTx/>
                <a:latin typeface="Calibri"/>
                <a:ea typeface="+mn-ea"/>
                <a:cs typeface="Calibri"/>
              </a:rPr>
              <a:t>Whenever </a:t>
            </a:r>
            <a:r>
              <a:rPr kumimoji="0" sz="1400" b="0" i="0" strike="noStrike" kern="1200" cap="none" spc="-5" normalizeH="0" baseline="0" noProof="0" dirty="0">
                <a:ln>
                  <a:noFill/>
                </a:ln>
                <a:solidFill>
                  <a:prstClr val="black"/>
                </a:solidFill>
                <a:effectLst/>
                <a:uLnTx/>
                <a:uFillTx/>
                <a:latin typeface="Calibri"/>
                <a:ea typeface="+mn-ea"/>
                <a:cs typeface="Calibri"/>
              </a:rPr>
              <a:t>the </a:t>
            </a:r>
            <a:r>
              <a:rPr kumimoji="0" sz="1400" b="0" i="0" strike="noStrike" kern="1200" cap="none" spc="-10" normalizeH="0" baseline="0" noProof="0" dirty="0">
                <a:ln>
                  <a:noFill/>
                </a:ln>
                <a:solidFill>
                  <a:prstClr val="black"/>
                </a:solidFill>
                <a:effectLst/>
                <a:uLnTx/>
                <a:uFillTx/>
                <a:latin typeface="Calibri"/>
                <a:ea typeface="+mn-ea"/>
                <a:cs typeface="Calibri"/>
              </a:rPr>
              <a:t>terms </a:t>
            </a:r>
            <a:r>
              <a:rPr kumimoji="0" sz="1400" b="0" i="0" strike="noStrike" kern="1200" cap="none" spc="-25" normalizeH="0" baseline="0" noProof="0" dirty="0">
                <a:ln>
                  <a:noFill/>
                </a:ln>
                <a:solidFill>
                  <a:prstClr val="black"/>
                </a:solidFill>
                <a:effectLst/>
                <a:uLnTx/>
                <a:uFillTx/>
                <a:latin typeface="Calibri"/>
                <a:ea typeface="+mn-ea"/>
                <a:cs typeface="Calibri"/>
              </a:rPr>
              <a:t>“</a:t>
            </a:r>
            <a:r>
              <a:rPr kumimoji="0" sz="1400" b="0" i="0" strike="noStrike" kern="1200" cap="none" spc="-25" normalizeH="0" baseline="0" noProof="0" dirty="0" smtClean="0">
                <a:ln>
                  <a:noFill/>
                </a:ln>
                <a:solidFill>
                  <a:prstClr val="black"/>
                </a:solidFill>
                <a:effectLst/>
                <a:uLnTx/>
                <a:uFillTx/>
                <a:latin typeface="Calibri"/>
                <a:ea typeface="+mn-ea"/>
                <a:cs typeface="Calibri"/>
              </a:rPr>
              <a:t>shall</a:t>
            </a:r>
            <a:r>
              <a:rPr kumimoji="0" lang="en-US" sz="1400" b="0" i="0" strike="noStrike" kern="1200" cap="none" spc="-25" normalizeH="0" baseline="0" noProof="0" dirty="0" smtClean="0">
                <a:ln>
                  <a:noFill/>
                </a:ln>
                <a:solidFill>
                  <a:prstClr val="black"/>
                </a:solidFill>
                <a:effectLst/>
                <a:uLnTx/>
                <a:uFillTx/>
                <a:latin typeface="Calibri"/>
                <a:ea typeface="+mn-ea"/>
                <a:cs typeface="Calibri"/>
              </a:rPr>
              <a:t>,</a:t>
            </a:r>
            <a:r>
              <a:rPr kumimoji="0" sz="1400" b="0" i="0" strike="noStrike" kern="1200" cap="none" spc="-25" normalizeH="0" baseline="0" noProof="0" dirty="0" smtClean="0">
                <a:ln>
                  <a:noFill/>
                </a:ln>
                <a:solidFill>
                  <a:prstClr val="black"/>
                </a:solidFill>
                <a:effectLst/>
                <a:uLnTx/>
                <a:uFillTx/>
                <a:latin typeface="Calibri"/>
                <a:ea typeface="+mn-ea"/>
                <a:cs typeface="Calibri"/>
              </a:rPr>
              <a:t>” </a:t>
            </a:r>
            <a:r>
              <a:rPr kumimoji="0" sz="1400" b="0" i="0" strike="noStrike" kern="1200" cap="none" spc="-20" normalizeH="0" baseline="0" noProof="0" dirty="0">
                <a:ln>
                  <a:noFill/>
                </a:ln>
                <a:solidFill>
                  <a:prstClr val="black"/>
                </a:solidFill>
                <a:effectLst/>
                <a:uLnTx/>
                <a:uFillTx/>
                <a:latin typeface="Calibri"/>
                <a:ea typeface="+mn-ea"/>
                <a:cs typeface="Calibri"/>
              </a:rPr>
              <a:t>“</a:t>
            </a:r>
            <a:r>
              <a:rPr kumimoji="0" sz="1400" b="0" i="0" strike="noStrike" kern="1200" cap="none" spc="-20" normalizeH="0" baseline="0" noProof="0" dirty="0" smtClean="0">
                <a:ln>
                  <a:noFill/>
                </a:ln>
                <a:solidFill>
                  <a:prstClr val="black"/>
                </a:solidFill>
                <a:effectLst/>
                <a:uLnTx/>
                <a:uFillTx/>
                <a:latin typeface="Calibri"/>
                <a:ea typeface="+mn-ea"/>
                <a:cs typeface="Calibri"/>
              </a:rPr>
              <a:t>must</a:t>
            </a:r>
            <a:r>
              <a:rPr kumimoji="0" lang="en-US" sz="1400" b="0" i="0" strike="noStrike" kern="1200" cap="none" spc="-20" normalizeH="0" baseline="0" noProof="0" dirty="0" smtClean="0">
                <a:ln>
                  <a:noFill/>
                </a:ln>
                <a:solidFill>
                  <a:prstClr val="black"/>
                </a:solidFill>
                <a:effectLst/>
                <a:uLnTx/>
                <a:uFillTx/>
                <a:latin typeface="Calibri"/>
                <a:ea typeface="+mn-ea"/>
                <a:cs typeface="Calibri"/>
              </a:rPr>
              <a:t>,</a:t>
            </a:r>
            <a:r>
              <a:rPr kumimoji="0" sz="1400" b="0" i="0" strike="noStrike" kern="1200" cap="none" spc="-20" normalizeH="0" baseline="0" noProof="0" dirty="0" smtClean="0">
                <a:ln>
                  <a:noFill/>
                </a:ln>
                <a:solidFill>
                  <a:prstClr val="black"/>
                </a:solidFill>
                <a:effectLst/>
                <a:uLnTx/>
                <a:uFillTx/>
                <a:latin typeface="Calibri"/>
                <a:ea typeface="+mn-ea"/>
                <a:cs typeface="Calibri"/>
              </a:rPr>
              <a:t>” </a:t>
            </a:r>
            <a:r>
              <a:rPr kumimoji="0" sz="1400" b="0" i="0" strike="noStrike" kern="1200" cap="none" spc="-25" normalizeH="0" baseline="0" noProof="0" dirty="0">
                <a:ln>
                  <a:noFill/>
                </a:ln>
                <a:solidFill>
                  <a:prstClr val="black"/>
                </a:solidFill>
                <a:effectLst/>
                <a:uLnTx/>
                <a:uFillTx/>
                <a:latin typeface="Calibri"/>
                <a:ea typeface="+mn-ea"/>
                <a:cs typeface="Calibri"/>
              </a:rPr>
              <a:t>“</a:t>
            </a:r>
            <a:r>
              <a:rPr kumimoji="0" sz="1400" b="0" i="0" strike="noStrike" kern="1200" cap="none" spc="-25" normalizeH="0" baseline="0" noProof="0" dirty="0" smtClean="0">
                <a:ln>
                  <a:noFill/>
                </a:ln>
                <a:solidFill>
                  <a:prstClr val="black"/>
                </a:solidFill>
                <a:effectLst/>
                <a:uLnTx/>
                <a:uFillTx/>
                <a:latin typeface="Calibri"/>
                <a:ea typeface="+mn-ea"/>
                <a:cs typeface="Calibri"/>
              </a:rPr>
              <a:t>will” </a:t>
            </a:r>
            <a:r>
              <a:rPr kumimoji="0" sz="1400" b="0" i="0" strike="noStrike" kern="1200" cap="none" spc="-5" normalizeH="0" baseline="0" noProof="0" dirty="0">
                <a:ln>
                  <a:noFill/>
                </a:ln>
                <a:solidFill>
                  <a:prstClr val="black"/>
                </a:solidFill>
                <a:effectLst/>
                <a:uLnTx/>
                <a:uFillTx/>
                <a:latin typeface="Calibri"/>
                <a:ea typeface="+mn-ea"/>
                <a:cs typeface="Calibri"/>
              </a:rPr>
              <a:t>or “</a:t>
            </a:r>
            <a:r>
              <a:rPr kumimoji="0" sz="1400" b="0" i="0" u="none" strike="noStrike" kern="1200" cap="none" spc="-5" normalizeH="0" baseline="0" noProof="0" dirty="0">
                <a:ln>
                  <a:noFill/>
                </a:ln>
                <a:solidFill>
                  <a:prstClr val="black"/>
                </a:solidFill>
                <a:effectLst/>
                <a:uLnTx/>
                <a:uFillTx/>
                <a:latin typeface="Calibri"/>
                <a:ea typeface="+mn-ea"/>
                <a:cs typeface="Calibri"/>
              </a:rPr>
              <a:t>is </a:t>
            </a:r>
            <a:r>
              <a:rPr kumimoji="0" sz="1400" b="0" i="0" u="none" strike="noStrike" kern="1200" cap="none" spc="-10" normalizeH="0" baseline="0" noProof="0" dirty="0">
                <a:ln>
                  <a:noFill/>
                </a:ln>
                <a:solidFill>
                  <a:prstClr val="black"/>
                </a:solidFill>
                <a:effectLst/>
                <a:uLnTx/>
                <a:uFillTx/>
                <a:latin typeface="Calibri"/>
                <a:ea typeface="+mn-ea"/>
                <a:cs typeface="Calibri"/>
              </a:rPr>
              <a:t>required” are </a:t>
            </a:r>
            <a:r>
              <a:rPr kumimoji="0" sz="1400" b="0" i="0" u="none" strike="noStrike" kern="1200" cap="none" spc="-5" normalizeH="0" baseline="0" noProof="0" dirty="0">
                <a:ln>
                  <a:noFill/>
                </a:ln>
                <a:solidFill>
                  <a:prstClr val="black"/>
                </a:solidFill>
                <a:effectLst/>
                <a:uLnTx/>
                <a:uFillTx/>
                <a:latin typeface="Calibri"/>
                <a:ea typeface="+mn-ea"/>
                <a:cs typeface="Calibri"/>
              </a:rPr>
              <a:t>used in this </a:t>
            </a:r>
            <a:r>
              <a:rPr kumimoji="0" sz="1400" b="0" i="0" u="none" strike="noStrike" kern="1200" cap="none" spc="-50" normalizeH="0" baseline="0" noProof="0" dirty="0">
                <a:ln>
                  <a:noFill/>
                </a:ln>
                <a:solidFill>
                  <a:prstClr val="black"/>
                </a:solidFill>
                <a:effectLst/>
                <a:uLnTx/>
                <a:uFillTx/>
                <a:latin typeface="Calibri"/>
                <a:ea typeface="+mn-ea"/>
                <a:cs typeface="Calibri"/>
              </a:rPr>
              <a:t>RFP,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specification </a:t>
            </a:r>
            <a:r>
              <a:rPr kumimoji="0" sz="1400" b="0" i="0" u="none" strike="noStrike" kern="1200" cap="none" spc="-5" normalizeH="0" baseline="0" noProof="0" dirty="0" smtClean="0">
                <a:ln>
                  <a:noFill/>
                </a:ln>
                <a:solidFill>
                  <a:prstClr val="black"/>
                </a:solidFill>
                <a:effectLst/>
                <a:uLnTx/>
                <a:uFillTx/>
                <a:latin typeface="Calibri"/>
                <a:ea typeface="+mn-ea"/>
                <a:cs typeface="Calibri"/>
              </a:rPr>
              <a:t>being</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5" normalizeH="0" baseline="0" noProof="0" dirty="0" smtClean="0">
                <a:ln>
                  <a:noFill/>
                </a:ln>
                <a:solidFill>
                  <a:prstClr val="black"/>
                </a:solidFill>
                <a:effectLst/>
                <a:uLnTx/>
                <a:uFillTx/>
                <a:latin typeface="Calibri"/>
                <a:ea typeface="+mn-ea"/>
                <a:cs typeface="Calibri"/>
              </a:rPr>
              <a:t>referred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is a </a:t>
            </a:r>
            <a:r>
              <a:rPr kumimoji="0" sz="1400" b="0" i="0" u="none" strike="noStrike" kern="1200" cap="none" spc="-10" normalizeH="0" baseline="0" noProof="0" dirty="0">
                <a:ln>
                  <a:noFill/>
                </a:ln>
                <a:solidFill>
                  <a:prstClr val="black"/>
                </a:solidFill>
                <a:effectLst/>
                <a:uLnTx/>
                <a:uFillTx/>
                <a:latin typeface="Calibri"/>
                <a:ea typeface="+mn-ea"/>
                <a:cs typeface="Calibri"/>
              </a:rPr>
              <a:t>mandatory specification </a:t>
            </a:r>
            <a:r>
              <a:rPr kumimoji="0" sz="1400" b="0" i="0" u="none" strike="noStrike" kern="1200" cap="none" spc="-5" normalizeH="0" baseline="0" noProof="0" dirty="0">
                <a:ln>
                  <a:noFill/>
                </a:ln>
                <a:solidFill>
                  <a:prstClr val="black"/>
                </a:solidFill>
                <a:effectLst/>
                <a:uLnTx/>
                <a:uFillTx/>
                <a:latin typeface="Calibri"/>
                <a:ea typeface="+mn-ea"/>
                <a:cs typeface="Calibri"/>
              </a:rPr>
              <a:t>of this </a:t>
            </a:r>
            <a:r>
              <a:rPr kumimoji="0" sz="1400" b="0" i="0" u="none" strike="noStrike" kern="1200" cap="none" spc="-50" normalizeH="0" baseline="0" noProof="0" dirty="0">
                <a:ln>
                  <a:noFill/>
                </a:ln>
                <a:solidFill>
                  <a:prstClr val="black"/>
                </a:solidFill>
                <a:effectLst/>
                <a:uLnTx/>
                <a:uFillTx/>
                <a:latin typeface="Calibri"/>
                <a:ea typeface="+mn-ea"/>
                <a:cs typeface="Calibri"/>
              </a:rPr>
              <a:t>RFP. </a:t>
            </a:r>
            <a:r>
              <a:rPr kumimoji="0" sz="1400" b="0" i="0" u="none" strike="noStrike" kern="1200" cap="none" spc="-15" normalizeH="0" baseline="0" noProof="0" dirty="0">
                <a:ln>
                  <a:noFill/>
                </a:ln>
                <a:solidFill>
                  <a:prstClr val="black"/>
                </a:solidFill>
                <a:effectLst/>
                <a:uLnTx/>
                <a:uFillTx/>
                <a:latin typeface="Calibri"/>
                <a:ea typeface="+mn-ea"/>
                <a:cs typeface="Calibri"/>
              </a:rPr>
              <a:t>Failure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meet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10" normalizeH="0" baseline="0" noProof="0" dirty="0">
                <a:ln>
                  <a:noFill/>
                </a:ln>
                <a:solidFill>
                  <a:prstClr val="black"/>
                </a:solidFill>
                <a:effectLst/>
                <a:uLnTx/>
                <a:uFillTx/>
                <a:latin typeface="Calibri"/>
                <a:ea typeface="+mn-ea"/>
                <a:cs typeface="Calibri"/>
              </a:rPr>
              <a:t>mandatory specification </a:t>
            </a:r>
            <a:r>
              <a:rPr kumimoji="0" sz="1400" b="0" i="0" u="none" strike="noStrike" kern="1200" cap="none" spc="-15" normalizeH="0" baseline="0" noProof="0" dirty="0">
                <a:ln>
                  <a:noFill/>
                </a:ln>
                <a:solidFill>
                  <a:prstClr val="black"/>
                </a:solidFill>
                <a:effectLst/>
                <a:uLnTx/>
                <a:uFillTx/>
                <a:latin typeface="Calibri"/>
                <a:ea typeface="+mn-ea"/>
                <a:cs typeface="Calibri"/>
              </a:rPr>
              <a:t>may </a:t>
            </a:r>
            <a:r>
              <a:rPr kumimoji="0" sz="1400" b="0" i="0" u="none" strike="noStrike" kern="1200" cap="none" spc="-5" normalizeH="0" baseline="0" noProof="0" dirty="0" smtClean="0">
                <a:ln>
                  <a:noFill/>
                </a:ln>
                <a:solidFill>
                  <a:prstClr val="black"/>
                </a:solidFill>
                <a:effectLst/>
                <a:uLnTx/>
                <a:uFillTx/>
                <a:latin typeface="Calibri"/>
                <a:ea typeface="+mn-ea"/>
                <a:cs typeface="Calibri"/>
              </a:rPr>
              <a:t>cause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rejection </a:t>
            </a:r>
            <a:r>
              <a:rPr kumimoji="0" sz="1400" b="0" i="0" u="none" strike="noStrike" kern="1200" cap="none" spc="-5" normalizeH="0" baseline="0" noProof="0" dirty="0">
                <a:ln>
                  <a:noFill/>
                </a:ln>
                <a:solidFill>
                  <a:prstClr val="black"/>
                </a:solidFill>
                <a:effectLst/>
                <a:uLnTx/>
                <a:uFillTx/>
                <a:latin typeface="Calibri"/>
                <a:ea typeface="+mn-ea"/>
                <a:cs typeface="Calibri"/>
              </a:rPr>
              <a:t>of the </a:t>
            </a:r>
            <a:r>
              <a:rPr kumimoji="0" sz="1400" b="0" i="0" u="none" strike="noStrike" kern="1200" cap="none" spc="-15" normalizeH="0" baseline="0" noProof="0" dirty="0">
                <a:ln>
                  <a:noFill/>
                </a:ln>
                <a:solidFill>
                  <a:prstClr val="black"/>
                </a:solidFill>
                <a:effectLst/>
                <a:uLnTx/>
                <a:uFillTx/>
                <a:latin typeface="Calibri"/>
                <a:ea typeface="+mn-ea"/>
                <a:cs typeface="Calibri"/>
              </a:rPr>
              <a:t>Offeror’s</a:t>
            </a:r>
            <a:r>
              <a:rPr kumimoji="0" sz="1400" b="0" i="0" u="none" strike="noStrike" kern="1200" cap="none" spc="25"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Proposal.</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285750" marR="142875" lvl="0" indent="-285750" algn="l" defTabSz="914400" rtl="0" eaLnBrk="1" fontAlgn="auto" latinLnBrk="0" hangingPunct="1">
              <a:spcBef>
                <a:spcPts val="600"/>
              </a:spcBef>
              <a:spcAft>
                <a:spcPts val="0"/>
              </a:spcAft>
              <a:buClrTx/>
              <a:buSzTx/>
              <a:buFont typeface="Arial" panose="020B0604020202020204" pitchFamily="34" charset="0"/>
              <a:buChar char="•"/>
              <a:defRPr/>
            </a:pPr>
            <a:r>
              <a:rPr kumimoji="0" sz="1400" b="0" i="0" u="none" strike="noStrike" kern="1200" cap="none" spc="-10" normalizeH="0" baseline="0" noProof="0" dirty="0">
                <a:ln>
                  <a:noFill/>
                </a:ln>
                <a:solidFill>
                  <a:prstClr val="black"/>
                </a:solidFill>
                <a:effectLst/>
                <a:uLnTx/>
                <a:uFillTx/>
                <a:latin typeface="Calibri"/>
                <a:ea typeface="+mn-ea"/>
                <a:cs typeface="Calibri"/>
              </a:rPr>
              <a:t>Whenever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terms </a:t>
            </a:r>
            <a:r>
              <a:rPr kumimoji="0" sz="1400" b="0" i="0" u="none" strike="noStrike" kern="1200" cap="none" spc="-40" normalizeH="0" baseline="0" noProof="0" dirty="0">
                <a:ln>
                  <a:noFill/>
                </a:ln>
                <a:solidFill>
                  <a:prstClr val="black"/>
                </a:solidFill>
                <a:effectLst/>
                <a:uLnTx/>
                <a:uFillTx/>
                <a:latin typeface="Calibri"/>
                <a:ea typeface="+mn-ea"/>
                <a:cs typeface="Calibri"/>
              </a:rPr>
              <a:t>“</a:t>
            </a:r>
            <a:r>
              <a:rPr kumimoji="0" sz="1400" b="0" i="0" u="none" strike="noStrike" kern="1200" cap="none" spc="-40" normalizeH="0" baseline="0" noProof="0" dirty="0" smtClean="0">
                <a:ln>
                  <a:noFill/>
                </a:ln>
                <a:solidFill>
                  <a:prstClr val="black"/>
                </a:solidFill>
                <a:effectLst/>
                <a:uLnTx/>
                <a:uFillTx/>
                <a:latin typeface="Calibri"/>
                <a:ea typeface="+mn-ea"/>
                <a:cs typeface="Calibri"/>
              </a:rPr>
              <a:t>can</a:t>
            </a:r>
            <a:r>
              <a:rPr kumimoji="0" lang="en-US" sz="1400" b="0" i="0" u="none" strike="noStrike" kern="1200" cap="none" spc="-40" normalizeH="0" baseline="0" noProof="0" dirty="0" smtClean="0">
                <a:ln>
                  <a:noFill/>
                </a:ln>
                <a:solidFill>
                  <a:prstClr val="black"/>
                </a:solidFill>
                <a:effectLst/>
                <a:uLnTx/>
                <a:uFillTx/>
                <a:latin typeface="Calibri"/>
                <a:ea typeface="+mn-ea"/>
                <a:cs typeface="Calibri"/>
              </a:rPr>
              <a:t>,</a:t>
            </a:r>
            <a:r>
              <a:rPr kumimoji="0" sz="1400" b="0" i="0" u="none" strike="noStrike" kern="1200" cap="none" spc="-40" normalizeH="0" baseline="0" noProof="0" dirty="0" smtClean="0">
                <a:ln>
                  <a:noFill/>
                </a:ln>
                <a:solidFill>
                  <a:prstClr val="black"/>
                </a:solidFill>
                <a:effectLst/>
                <a:uLnTx/>
                <a:uFillTx/>
                <a:latin typeface="Calibri"/>
                <a:ea typeface="+mn-ea"/>
                <a:cs typeface="Calibri"/>
              </a:rPr>
              <a:t>” </a:t>
            </a:r>
            <a:r>
              <a:rPr kumimoji="0" sz="1400" b="0" i="0" u="none" strike="noStrike" kern="1200" cap="none" spc="-25" normalizeH="0" baseline="0" noProof="0" dirty="0">
                <a:ln>
                  <a:noFill/>
                </a:ln>
                <a:solidFill>
                  <a:prstClr val="black"/>
                </a:solidFill>
                <a:effectLst/>
                <a:uLnTx/>
                <a:uFillTx/>
                <a:latin typeface="Calibri"/>
                <a:ea typeface="+mn-ea"/>
                <a:cs typeface="Calibri"/>
              </a:rPr>
              <a:t>“</a:t>
            </a:r>
            <a:r>
              <a:rPr kumimoji="0" sz="1400" b="0" i="0" u="none" strike="noStrike" kern="1200" cap="none" spc="-25" normalizeH="0" baseline="0" noProof="0" dirty="0" smtClean="0">
                <a:ln>
                  <a:noFill/>
                </a:ln>
                <a:solidFill>
                  <a:prstClr val="black"/>
                </a:solidFill>
                <a:effectLst/>
                <a:uLnTx/>
                <a:uFillTx/>
                <a:latin typeface="Calibri"/>
                <a:ea typeface="+mn-ea"/>
                <a:cs typeface="Calibri"/>
              </a:rPr>
              <a:t>may” </a:t>
            </a:r>
            <a:r>
              <a:rPr kumimoji="0" sz="1400" b="0" i="0" u="none" strike="noStrike" kern="1200" cap="none" spc="-5" normalizeH="0" baseline="0" noProof="0" dirty="0">
                <a:ln>
                  <a:noFill/>
                </a:ln>
                <a:solidFill>
                  <a:prstClr val="black"/>
                </a:solidFill>
                <a:effectLst/>
                <a:uLnTx/>
                <a:uFillTx/>
                <a:latin typeface="Calibri"/>
                <a:ea typeface="+mn-ea"/>
                <a:cs typeface="Calibri"/>
              </a:rPr>
              <a:t>or </a:t>
            </a:r>
            <a:r>
              <a:rPr kumimoji="0" sz="1400" b="0" i="0" u="none" strike="noStrike" kern="1200" cap="none" spc="-10" normalizeH="0" baseline="0" noProof="0" dirty="0">
                <a:ln>
                  <a:noFill/>
                </a:ln>
                <a:solidFill>
                  <a:prstClr val="black"/>
                </a:solidFill>
                <a:effectLst/>
                <a:uLnTx/>
                <a:uFillTx/>
                <a:latin typeface="Calibri"/>
                <a:ea typeface="+mn-ea"/>
                <a:cs typeface="Calibri"/>
              </a:rPr>
              <a:t>“should” are </a:t>
            </a:r>
            <a:r>
              <a:rPr kumimoji="0" sz="1400" b="0" i="0" u="none" strike="noStrike" kern="1200" cap="none" spc="-5" normalizeH="0" baseline="0" noProof="0" dirty="0">
                <a:ln>
                  <a:noFill/>
                </a:ln>
                <a:solidFill>
                  <a:prstClr val="black"/>
                </a:solidFill>
                <a:effectLst/>
                <a:uLnTx/>
                <a:uFillTx/>
                <a:latin typeface="Calibri"/>
                <a:ea typeface="+mn-ea"/>
                <a:cs typeface="Calibri"/>
              </a:rPr>
              <a:t>used in this </a:t>
            </a:r>
            <a:r>
              <a:rPr kumimoji="0" sz="1400" b="0" i="0" u="none" strike="noStrike" kern="1200" cap="none" spc="-50" normalizeH="0" baseline="0" noProof="0" dirty="0">
                <a:ln>
                  <a:noFill/>
                </a:ln>
                <a:solidFill>
                  <a:prstClr val="black"/>
                </a:solidFill>
                <a:effectLst/>
                <a:uLnTx/>
                <a:uFillTx/>
                <a:latin typeface="Calibri"/>
                <a:ea typeface="+mn-ea"/>
                <a:cs typeface="Calibri"/>
              </a:rPr>
              <a:t>RFP,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specification </a:t>
            </a:r>
            <a:r>
              <a:rPr kumimoji="0" sz="1400" b="0" i="0" u="none" strike="noStrike" kern="1200" cap="none" spc="-5" normalizeH="0" baseline="0" noProof="0" dirty="0">
                <a:ln>
                  <a:noFill/>
                </a:ln>
                <a:solidFill>
                  <a:prstClr val="black"/>
                </a:solidFill>
                <a:effectLst/>
                <a:uLnTx/>
                <a:uFillTx/>
                <a:latin typeface="Calibri"/>
                <a:ea typeface="+mn-ea"/>
                <a:cs typeface="Calibri"/>
              </a:rPr>
              <a:t>being </a:t>
            </a:r>
            <a:r>
              <a:rPr kumimoji="0" sz="1400" b="0" i="0" u="none" strike="noStrike" kern="1200" cap="none" spc="-15" normalizeH="0" baseline="0" noProof="0" dirty="0">
                <a:ln>
                  <a:noFill/>
                </a:ln>
                <a:solidFill>
                  <a:prstClr val="black"/>
                </a:solidFill>
                <a:effectLst/>
                <a:uLnTx/>
                <a:uFillTx/>
                <a:latin typeface="Calibri"/>
                <a:ea typeface="+mn-ea"/>
                <a:cs typeface="Calibri"/>
              </a:rPr>
              <a:t>referred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is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desirable </a:t>
            </a:r>
            <a:r>
              <a:rPr kumimoji="0" sz="1400" b="0" i="0" u="none" strike="noStrike" kern="1200" cap="none" spc="-10" normalizeH="0" baseline="0" noProof="0" dirty="0">
                <a:ln>
                  <a:noFill/>
                </a:ln>
                <a:solidFill>
                  <a:prstClr val="black"/>
                </a:solidFill>
                <a:effectLst/>
                <a:uLnTx/>
                <a:uFillTx/>
                <a:latin typeface="Calibri"/>
                <a:ea typeface="+mn-ea"/>
                <a:cs typeface="Calibri"/>
              </a:rPr>
              <a:t>item </a:t>
            </a:r>
            <a:r>
              <a:rPr kumimoji="0" sz="1400" b="0" i="0" u="none" strike="noStrike" kern="1200" cap="none" spc="-5" normalizeH="0" baseline="0" noProof="0" dirty="0">
                <a:ln>
                  <a:noFill/>
                </a:ln>
                <a:solidFill>
                  <a:prstClr val="black"/>
                </a:solidFill>
                <a:effectLst/>
                <a:uLnTx/>
                <a:uFillTx/>
                <a:latin typeface="Calibri"/>
                <a:ea typeface="+mn-ea"/>
                <a:cs typeface="Calibri"/>
              </a:rPr>
              <a:t>and </a:t>
            </a:r>
            <a:r>
              <a:rPr kumimoji="0" sz="1400" b="0" i="0" u="none" strike="noStrike" kern="1200" cap="none" spc="-15" normalizeH="0" baseline="0" noProof="0" dirty="0">
                <a:ln>
                  <a:noFill/>
                </a:ln>
                <a:solidFill>
                  <a:prstClr val="black"/>
                </a:solidFill>
                <a:effectLst/>
                <a:uLnTx/>
                <a:uFillTx/>
                <a:latin typeface="Calibri"/>
                <a:ea typeface="+mn-ea"/>
                <a:cs typeface="Calibri"/>
              </a:rPr>
              <a:t>failure </a:t>
            </a:r>
            <a:r>
              <a:rPr kumimoji="0" sz="1400" b="0" i="0" u="none" strike="noStrike" kern="1200" cap="none" spc="-10" normalizeH="0" baseline="0" noProof="0" dirty="0">
                <a:ln>
                  <a:noFill/>
                </a:ln>
                <a:solidFill>
                  <a:prstClr val="black"/>
                </a:solidFill>
                <a:effectLst/>
                <a:uLnTx/>
                <a:uFillTx/>
                <a:latin typeface="Calibri"/>
                <a:ea typeface="+mn-ea"/>
                <a:cs typeface="Calibri"/>
              </a:rPr>
              <a:t>to provide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10" normalizeH="0" baseline="0" noProof="0" dirty="0">
                <a:ln>
                  <a:noFill/>
                </a:ln>
                <a:solidFill>
                  <a:prstClr val="black"/>
                </a:solidFill>
                <a:effectLst/>
                <a:uLnTx/>
                <a:uFillTx/>
                <a:latin typeface="Calibri"/>
                <a:ea typeface="+mn-ea"/>
                <a:cs typeface="Calibri"/>
              </a:rPr>
              <a:t>item </a:t>
            </a:r>
            <a:r>
              <a:rPr kumimoji="0" sz="1400" b="0" i="0" u="none" strike="noStrike" kern="1200" cap="none" spc="-5" normalizeH="0" baseline="0" noProof="0" dirty="0">
                <a:ln>
                  <a:noFill/>
                </a:ln>
                <a:solidFill>
                  <a:prstClr val="black"/>
                </a:solidFill>
                <a:effectLst/>
                <a:uLnTx/>
                <a:uFillTx/>
                <a:latin typeface="Calibri"/>
                <a:ea typeface="+mn-ea"/>
                <a:cs typeface="Calibri"/>
              </a:rPr>
              <a:t>so </a:t>
            </a:r>
            <a:r>
              <a:rPr kumimoji="0" sz="1400" b="0" i="0" u="none" strike="noStrike" kern="1200" cap="none" spc="-10" normalizeH="0" baseline="0" noProof="0" dirty="0">
                <a:ln>
                  <a:noFill/>
                </a:ln>
                <a:solidFill>
                  <a:prstClr val="black"/>
                </a:solidFill>
                <a:effectLst/>
                <a:uLnTx/>
                <a:uFillTx/>
                <a:latin typeface="Calibri"/>
                <a:ea typeface="+mn-ea"/>
                <a:cs typeface="Calibri"/>
              </a:rPr>
              <a:t>termed </a:t>
            </a:r>
            <a:r>
              <a:rPr kumimoji="0" sz="1400" b="0" i="0" u="none" strike="noStrike" kern="1200" cap="none" spc="-5" normalizeH="0" baseline="0" noProof="0" dirty="0">
                <a:ln>
                  <a:noFill/>
                </a:ln>
                <a:solidFill>
                  <a:prstClr val="black"/>
                </a:solidFill>
                <a:effectLst/>
                <a:uLnTx/>
                <a:uFillTx/>
                <a:latin typeface="Calibri"/>
                <a:ea typeface="+mn-ea"/>
                <a:cs typeface="Calibri"/>
              </a:rPr>
              <a:t>will not be cause </a:t>
            </a:r>
            <a:r>
              <a:rPr kumimoji="0" sz="1400" b="0" i="0" u="none" strike="noStrike" kern="1200" cap="none" spc="-15" normalizeH="0" baseline="0" noProof="0" dirty="0">
                <a:ln>
                  <a:noFill/>
                </a:ln>
                <a:solidFill>
                  <a:prstClr val="black"/>
                </a:solidFill>
                <a:effectLst/>
                <a:uLnTx/>
                <a:uFillTx/>
                <a:latin typeface="Calibri"/>
                <a:ea typeface="+mn-ea"/>
                <a:cs typeface="Calibri"/>
              </a:rPr>
              <a:t>for</a:t>
            </a:r>
            <a:r>
              <a:rPr kumimoji="0" sz="1400" b="0" i="0" u="none" strike="noStrike" kern="1200" cap="none" spc="275"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rejection.</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53250" y="338062"/>
            <a:ext cx="8590750"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Terms and Conditions Examples Only</a:t>
            </a:r>
            <a:endParaRPr sz="3200" b="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59</a:t>
            </a:fld>
            <a:endParaRPr lang="en-US" spc="-5" dirty="0">
              <a:solidFill>
                <a:srgbClr val="000000"/>
              </a:solidFill>
            </a:endParaRPr>
          </a:p>
        </p:txBody>
      </p:sp>
    </p:spTree>
    <p:extLst>
      <p:ext uri="{BB962C8B-B14F-4D97-AF65-F5344CB8AC3E}">
        <p14:creationId xmlns:p14="http://schemas.microsoft.com/office/powerpoint/2010/main" val="208088088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806823" y="1215288"/>
            <a:ext cx="7115415" cy="3414396"/>
          </a:xfrm>
          <a:prstGeom prst="rect">
            <a:avLst/>
          </a:prstGeom>
        </p:spPr>
        <p:txBody>
          <a:bodyPr vert="horz" wrap="square" lIns="0" tIns="89535" rIns="0" bIns="0" rtlCol="0">
            <a:spAutoFit/>
          </a:bodyPr>
          <a:lstStyle/>
          <a:p>
            <a:pPr marR="0" lvl="0" algn="l" defTabSz="914400" rtl="0" eaLnBrk="1" fontAlgn="auto" latinLnBrk="0" hangingPunct="1">
              <a:spcBef>
                <a:spcPts val="600"/>
              </a:spcBef>
              <a:spcAft>
                <a:spcPts val="0"/>
              </a:spcAft>
              <a:buClrTx/>
              <a:buSzTx/>
              <a:defRPr/>
            </a:pP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Preparation </a:t>
            </a:r>
            <a:r>
              <a:rPr kumimoji="0" sz="1400" b="1" i="0" strike="noStrike" kern="1200" cap="none" spc="0" normalizeH="0" baseline="0" noProof="0" dirty="0">
                <a:ln>
                  <a:noFill/>
                </a:ln>
                <a:solidFill>
                  <a:prstClr val="black"/>
                </a:solidFill>
                <a:effectLst/>
                <a:uLnTx/>
                <a:uFill>
                  <a:solidFill>
                    <a:srgbClr val="000000"/>
                  </a:solidFill>
                </a:uFill>
                <a:latin typeface="Calibri"/>
                <a:ea typeface="+mn-ea"/>
                <a:cs typeface="Calibri"/>
              </a:rPr>
              <a:t>of</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 Proposal</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346075" marR="29845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b="0" i="0" strike="noStrike" kern="1200" cap="none" spc="-15" normalizeH="0" baseline="0" noProof="0" dirty="0">
                <a:ln>
                  <a:noFill/>
                </a:ln>
                <a:solidFill>
                  <a:prstClr val="black"/>
                </a:solidFill>
                <a:effectLst/>
                <a:uLnTx/>
                <a:uFillTx/>
                <a:latin typeface="Calibri"/>
                <a:ea typeface="+mn-ea"/>
                <a:cs typeface="Calibri"/>
              </a:rPr>
              <a:t>Any </a:t>
            </a:r>
            <a:r>
              <a:rPr kumimoji="0" sz="1400" b="0" i="0" strike="noStrike" kern="1200" cap="none" spc="-5" normalizeH="0" baseline="0" noProof="0" dirty="0">
                <a:ln>
                  <a:noFill/>
                </a:ln>
                <a:solidFill>
                  <a:prstClr val="black"/>
                </a:solidFill>
                <a:effectLst/>
                <a:uLnTx/>
                <a:uFillTx/>
                <a:latin typeface="Calibri"/>
                <a:ea typeface="+mn-ea"/>
                <a:cs typeface="Calibri"/>
              </a:rPr>
              <a:t>usage amounts specified </a:t>
            </a:r>
            <a:r>
              <a:rPr kumimoji="0" sz="1400" b="0" i="0" strike="noStrike" kern="1200" cap="none" spc="-10" normalizeH="0" baseline="0" noProof="0" dirty="0">
                <a:ln>
                  <a:noFill/>
                </a:ln>
                <a:solidFill>
                  <a:prstClr val="black"/>
                </a:solidFill>
                <a:effectLst/>
                <a:uLnTx/>
                <a:uFillTx/>
                <a:latin typeface="Calibri"/>
                <a:ea typeface="+mn-ea"/>
                <a:cs typeface="Calibri"/>
              </a:rPr>
              <a:t>are estimates </a:t>
            </a:r>
            <a:r>
              <a:rPr kumimoji="0" sz="1400" b="0" i="0" strike="noStrike" kern="1200" cap="none" spc="-5" normalizeH="0" baseline="0" noProof="0" dirty="0">
                <a:ln>
                  <a:noFill/>
                </a:ln>
                <a:solidFill>
                  <a:prstClr val="black"/>
                </a:solidFill>
                <a:effectLst/>
                <a:uLnTx/>
                <a:uFillTx/>
                <a:latin typeface="Calibri"/>
                <a:ea typeface="+mn-ea"/>
                <a:cs typeface="Calibri"/>
              </a:rPr>
              <a:t>only and </a:t>
            </a:r>
            <a:r>
              <a:rPr kumimoji="0" sz="1400" b="0" i="0" strike="noStrike" kern="1200" cap="none" spc="-10" normalizeH="0" baseline="0" noProof="0" dirty="0">
                <a:ln>
                  <a:noFill/>
                </a:ln>
                <a:solidFill>
                  <a:prstClr val="black"/>
                </a:solidFill>
                <a:effectLst/>
                <a:uLnTx/>
                <a:uFillTx/>
                <a:latin typeface="Calibri"/>
                <a:ea typeface="+mn-ea"/>
                <a:cs typeface="Calibri"/>
              </a:rPr>
              <a:t>are </a:t>
            </a:r>
            <a:r>
              <a:rPr kumimoji="0" sz="1400" b="0" i="0" strike="noStrike" kern="1200" cap="none" spc="-5" normalizeH="0" baseline="0" noProof="0" dirty="0">
                <a:ln>
                  <a:noFill/>
                </a:ln>
                <a:solidFill>
                  <a:prstClr val="black"/>
                </a:solidFill>
                <a:effectLst/>
                <a:uLnTx/>
                <a:uFillTx/>
                <a:latin typeface="Calibri"/>
                <a:ea typeface="+mn-ea"/>
                <a:cs typeface="Calibri"/>
              </a:rPr>
              <a:t>not </a:t>
            </a:r>
            <a:r>
              <a:rPr kumimoji="0" sz="1400" b="0" i="0" strike="noStrike" kern="1200" cap="none" spc="-10" normalizeH="0" baseline="0" noProof="0" dirty="0">
                <a:ln>
                  <a:noFill/>
                </a:ln>
                <a:solidFill>
                  <a:prstClr val="black"/>
                </a:solidFill>
                <a:effectLst/>
                <a:uLnTx/>
                <a:uFillTx/>
                <a:latin typeface="Calibri"/>
                <a:ea typeface="+mn-ea"/>
                <a:cs typeface="Calibri"/>
              </a:rPr>
              <a:t>guaranteed </a:t>
            </a:r>
            <a:r>
              <a:rPr kumimoji="0" sz="1400" b="0" i="0" strike="noStrike" kern="1200" cap="none" spc="-15" normalizeH="0" baseline="0" noProof="0" dirty="0">
                <a:ln>
                  <a:noFill/>
                </a:ln>
                <a:solidFill>
                  <a:prstClr val="black"/>
                </a:solidFill>
                <a:effectLst/>
                <a:uLnTx/>
                <a:uFillTx/>
                <a:latin typeface="Calibri"/>
                <a:ea typeface="+mn-ea"/>
                <a:cs typeface="Calibri"/>
              </a:rPr>
              <a:t>to </a:t>
            </a:r>
            <a:r>
              <a:rPr kumimoji="0" sz="1400" b="0" i="0" strike="noStrike" kern="1200" cap="none" spc="-5" normalizeH="0" baseline="0" noProof="0" dirty="0">
                <a:ln>
                  <a:noFill/>
                </a:ln>
                <a:solidFill>
                  <a:prstClr val="black"/>
                </a:solidFill>
                <a:effectLst/>
                <a:uLnTx/>
                <a:uFillTx/>
                <a:latin typeface="Calibri"/>
                <a:ea typeface="+mn-ea"/>
                <a:cs typeface="Calibri"/>
              </a:rPr>
              <a:t>be </a:t>
            </a:r>
            <a:r>
              <a:rPr kumimoji="0" lang="en-US" sz="1400" b="0" i="0" strike="noStrike" kern="1200" cap="none" spc="-5" normalizeH="0" baseline="0" noProof="0" dirty="0" smtClean="0">
                <a:ln>
                  <a:noFill/>
                </a:ln>
                <a:solidFill>
                  <a:prstClr val="black"/>
                </a:solidFill>
                <a:effectLst/>
                <a:uLnTx/>
                <a:uFillTx/>
                <a:latin typeface="Calibri"/>
                <a:ea typeface="+mn-ea"/>
                <a:cs typeface="Calibri"/>
              </a:rPr>
              <a:t>p</a:t>
            </a:r>
            <a:r>
              <a:rPr kumimoji="0" sz="1400" b="0" i="0" strike="noStrike" kern="1200" cap="none" spc="-10" normalizeH="0" baseline="0" noProof="0" dirty="0" smtClean="0">
                <a:ln>
                  <a:noFill/>
                </a:ln>
                <a:solidFill>
                  <a:prstClr val="black"/>
                </a:solidFill>
                <a:effectLst/>
                <a:uLnTx/>
                <a:uFillTx/>
                <a:latin typeface="Calibri"/>
                <a:ea typeface="+mn-ea"/>
                <a:cs typeface="Calibri"/>
              </a:rPr>
              <a:t>urchased.</a:t>
            </a:r>
            <a:r>
              <a:rPr kumimoji="0" lang="en-US" sz="1400" b="0" i="0" strike="noStrike" kern="1200" cap="none" spc="-10" normalizeH="0" baseline="0" noProof="0" dirty="0" smtClean="0">
                <a:ln>
                  <a:noFill/>
                </a:ln>
                <a:solidFill>
                  <a:prstClr val="black"/>
                </a:solidFill>
                <a:effectLst/>
                <a:uLnTx/>
                <a:uFillTx/>
                <a:latin typeface="Calibri"/>
                <a:ea typeface="+mn-ea"/>
                <a:cs typeface="Calibri"/>
              </a:rPr>
              <a:t> </a:t>
            </a:r>
            <a:r>
              <a:rPr kumimoji="0" sz="1400" b="0" i="0" strike="noStrike" kern="1200" cap="none" spc="-10" normalizeH="0" baseline="0" noProof="0" dirty="0" smtClean="0">
                <a:ln>
                  <a:noFill/>
                </a:ln>
                <a:solidFill>
                  <a:prstClr val="black"/>
                </a:solidFill>
                <a:effectLst/>
                <a:uLnTx/>
                <a:uFillTx/>
                <a:latin typeface="Calibri"/>
                <a:ea typeface="+mn-ea"/>
                <a:cs typeface="Calibri"/>
              </a:rPr>
              <a:t>Information </a:t>
            </a:r>
            <a:r>
              <a:rPr kumimoji="0" sz="1400" b="0" i="0" strike="noStrike" kern="1200" cap="none" spc="-5" normalizeH="0" baseline="0" noProof="0" dirty="0">
                <a:ln>
                  <a:noFill/>
                </a:ln>
                <a:solidFill>
                  <a:prstClr val="black"/>
                </a:solidFill>
                <a:effectLst/>
                <a:uLnTx/>
                <a:uFillTx/>
                <a:latin typeface="Calibri"/>
                <a:ea typeface="+mn-ea"/>
                <a:cs typeface="Calibri"/>
              </a:rPr>
              <a:t>shall be </a:t>
            </a:r>
            <a:r>
              <a:rPr kumimoji="0" sz="1400" b="0" i="0" strike="noStrike" kern="1200" cap="none" spc="-10" normalizeH="0" baseline="0" noProof="0" dirty="0">
                <a:ln>
                  <a:noFill/>
                </a:ln>
                <a:solidFill>
                  <a:prstClr val="black"/>
                </a:solidFill>
                <a:effectLst/>
                <a:uLnTx/>
                <a:uFillTx/>
                <a:latin typeface="Calibri"/>
                <a:ea typeface="+mn-ea"/>
                <a:cs typeface="Calibri"/>
              </a:rPr>
              <a:t>entered </a:t>
            </a:r>
            <a:r>
              <a:rPr kumimoji="0" sz="1400" b="0" i="0" strike="noStrike" kern="1200" cap="none" spc="0" normalizeH="0" baseline="0" noProof="0" dirty="0">
                <a:ln>
                  <a:noFill/>
                </a:ln>
                <a:solidFill>
                  <a:prstClr val="black"/>
                </a:solidFill>
                <a:effectLst/>
                <a:uLnTx/>
                <a:uFillTx/>
                <a:latin typeface="Calibri"/>
                <a:ea typeface="+mn-ea"/>
                <a:cs typeface="Calibri"/>
              </a:rPr>
              <a:t>on </a:t>
            </a:r>
            <a:r>
              <a:rPr kumimoji="0" sz="1400" b="0" i="0" strike="noStrike" kern="1200" cap="none" spc="-5" normalizeH="0" baseline="0" noProof="0" dirty="0">
                <a:ln>
                  <a:noFill/>
                </a:ln>
                <a:solidFill>
                  <a:prstClr val="black"/>
                </a:solidFill>
                <a:effectLst/>
                <a:uLnTx/>
                <a:uFillTx/>
                <a:latin typeface="Calibri"/>
                <a:ea typeface="+mn-ea"/>
                <a:cs typeface="Calibri"/>
              </a:rPr>
              <a:t>the </a:t>
            </a:r>
            <a:r>
              <a:rPr kumimoji="0" sz="1400" b="0" i="0" strike="noStrike" kern="1200" cap="none" spc="-15" normalizeH="0" baseline="0" noProof="0" dirty="0">
                <a:ln>
                  <a:noFill/>
                </a:ln>
                <a:solidFill>
                  <a:prstClr val="black"/>
                </a:solidFill>
                <a:effectLst/>
                <a:uLnTx/>
                <a:uFillTx/>
                <a:latin typeface="Calibri"/>
                <a:ea typeface="+mn-ea"/>
                <a:cs typeface="Calibri"/>
              </a:rPr>
              <a:t>form </a:t>
            </a:r>
            <a:r>
              <a:rPr kumimoji="0" sz="1400" b="0" i="0" strike="noStrike" kern="1200" cap="none" spc="-10" normalizeH="0" baseline="0" noProof="0" dirty="0">
                <a:ln>
                  <a:noFill/>
                </a:ln>
                <a:solidFill>
                  <a:prstClr val="black"/>
                </a:solidFill>
                <a:effectLst/>
                <a:uLnTx/>
                <a:uFillTx/>
                <a:latin typeface="Calibri"/>
                <a:ea typeface="+mn-ea"/>
                <a:cs typeface="Calibri"/>
              </a:rPr>
              <a:t>provided </a:t>
            </a:r>
            <a:r>
              <a:rPr kumimoji="0" sz="1400" b="0" i="0" strike="noStrike" kern="1200" cap="none" spc="0" normalizeH="0" baseline="0" noProof="0" dirty="0">
                <a:ln>
                  <a:noFill/>
                </a:ln>
                <a:solidFill>
                  <a:prstClr val="black"/>
                </a:solidFill>
                <a:effectLst/>
                <a:uLnTx/>
                <a:uFillTx/>
                <a:latin typeface="Calibri"/>
                <a:ea typeface="+mn-ea"/>
                <a:cs typeface="Calibri"/>
              </a:rPr>
              <a:t>or a </a:t>
            </a:r>
            <a:r>
              <a:rPr kumimoji="0" sz="1400" b="0" i="0" strike="noStrike" kern="1200" cap="none" spc="-10" normalizeH="0" baseline="0" noProof="0" dirty="0">
                <a:ln>
                  <a:noFill/>
                </a:ln>
                <a:solidFill>
                  <a:prstClr val="black"/>
                </a:solidFill>
                <a:effectLst/>
                <a:uLnTx/>
                <a:uFillTx/>
                <a:latin typeface="Calibri"/>
                <a:ea typeface="+mn-ea"/>
                <a:cs typeface="Calibri"/>
              </a:rPr>
              <a:t>copy</a:t>
            </a:r>
            <a:r>
              <a:rPr kumimoji="0" sz="1400" b="0" i="0" strike="noStrike" kern="1200" cap="none" spc="30" normalizeH="0" baseline="0" noProof="0" dirty="0">
                <a:ln>
                  <a:noFill/>
                </a:ln>
                <a:solidFill>
                  <a:prstClr val="black"/>
                </a:solidFill>
                <a:effectLst/>
                <a:uLnTx/>
                <a:uFillTx/>
                <a:latin typeface="Calibri"/>
                <a:ea typeface="+mn-ea"/>
                <a:cs typeface="Calibri"/>
              </a:rPr>
              <a:t> </a:t>
            </a:r>
            <a:r>
              <a:rPr kumimoji="0" sz="1400" b="0" i="0" strike="noStrike" kern="1200" cap="none" spc="-20" normalizeH="0" baseline="0" noProof="0" dirty="0" smtClean="0">
                <a:ln>
                  <a:noFill/>
                </a:ln>
                <a:solidFill>
                  <a:prstClr val="black"/>
                </a:solidFill>
                <a:effectLst/>
                <a:uLnTx/>
                <a:uFillTx/>
                <a:latin typeface="Calibri"/>
                <a:ea typeface="+mn-ea"/>
                <a:cs typeface="Calibri"/>
              </a:rPr>
              <a:t>thereof.</a:t>
            </a:r>
            <a:endParaRPr kumimoji="0" sz="1400" b="0" i="0" strike="noStrike" kern="1200" cap="none" spc="0" normalizeH="0" baseline="0" noProof="0" dirty="0" smtClean="0">
              <a:ln>
                <a:noFill/>
              </a:ln>
              <a:solidFill>
                <a:prstClr val="black"/>
              </a:solidFill>
              <a:effectLst/>
              <a:uLnTx/>
              <a:uFillTx/>
              <a:latin typeface="Calibri"/>
              <a:ea typeface="+mn-ea"/>
              <a:cs typeface="Calibri"/>
            </a:endParaRPr>
          </a:p>
          <a:p>
            <a:pPr marR="0" lvl="0" algn="l" defTabSz="914400" rtl="0" eaLnBrk="1" fontAlgn="auto" latinLnBrk="0" hangingPunct="1">
              <a:spcBef>
                <a:spcPts val="600"/>
              </a:spcBef>
              <a:spcAft>
                <a:spcPts val="0"/>
              </a:spcAft>
              <a:buClrTx/>
              <a:buSzTx/>
              <a:defRPr/>
            </a:pPr>
            <a:r>
              <a:rPr kumimoji="0" sz="14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Submission </a:t>
            </a:r>
            <a:r>
              <a:rPr kumimoji="0" sz="1400" b="1" i="0" strike="noStrike" kern="1200" cap="none" spc="0" normalizeH="0" baseline="0" noProof="0" dirty="0" smtClean="0">
                <a:ln>
                  <a:noFill/>
                </a:ln>
                <a:solidFill>
                  <a:prstClr val="black"/>
                </a:solidFill>
                <a:effectLst/>
                <a:uLnTx/>
                <a:uFill>
                  <a:solidFill>
                    <a:srgbClr val="000000"/>
                  </a:solidFill>
                </a:uFill>
                <a:latin typeface="Calibri"/>
                <a:ea typeface="+mn-ea"/>
                <a:cs typeface="Calibri"/>
              </a:rPr>
              <a:t>of</a:t>
            </a:r>
            <a:r>
              <a:rPr kumimoji="0" sz="1400" b="1" i="0" strike="noStrike" kern="1200" cap="none" spc="-10" normalizeH="0" baseline="0" noProof="0" dirty="0" smtClean="0">
                <a:ln>
                  <a:noFill/>
                </a:ln>
                <a:solidFill>
                  <a:prstClr val="black"/>
                </a:solidFill>
                <a:effectLst/>
                <a:uLnTx/>
                <a:uFill>
                  <a:solidFill>
                    <a:srgbClr val="000000"/>
                  </a:solidFill>
                </a:uFill>
                <a:latin typeface="Calibri"/>
                <a:ea typeface="+mn-ea"/>
                <a:cs typeface="Calibri"/>
              </a:rPr>
              <a:t> </a:t>
            </a:r>
            <a:r>
              <a:rPr kumimoji="0" sz="14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Proposal</a:t>
            </a:r>
            <a:endParaRPr kumimoji="0" sz="1400" b="0" i="0" strike="noStrike" kern="1200" cap="none" spc="0" normalizeH="0" baseline="0" noProof="0" dirty="0" smtClean="0">
              <a:ln>
                <a:noFill/>
              </a:ln>
              <a:solidFill>
                <a:prstClr val="black"/>
              </a:solidFill>
              <a:effectLst/>
              <a:uLnTx/>
              <a:uFillTx/>
              <a:latin typeface="Calibri"/>
              <a:ea typeface="+mn-ea"/>
              <a:cs typeface="Calibri"/>
            </a:endParaRPr>
          </a:p>
          <a:p>
            <a:pPr marL="346075" marR="34798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b="0" i="0" u="none" strike="noStrike" kern="1200" cap="none" spc="-10" normalizeH="0" baseline="0" noProof="0" dirty="0" smtClean="0">
                <a:ln>
                  <a:noFill/>
                </a:ln>
                <a:solidFill>
                  <a:prstClr val="black"/>
                </a:solidFill>
                <a:effectLst/>
                <a:uLnTx/>
                <a:uFillTx/>
                <a:latin typeface="Calibri"/>
                <a:ea typeface="+mn-ea"/>
                <a:cs typeface="Calibri"/>
              </a:rPr>
              <a:t>By </a:t>
            </a:r>
            <a:r>
              <a:rPr kumimoji="0" sz="1400" b="0" i="0" u="none" strike="noStrike" kern="1200" cap="none" spc="-10" normalizeH="0" baseline="0" noProof="0" dirty="0">
                <a:ln>
                  <a:noFill/>
                </a:ln>
                <a:solidFill>
                  <a:prstClr val="black"/>
                </a:solidFill>
                <a:effectLst/>
                <a:uLnTx/>
                <a:uFillTx/>
                <a:latin typeface="Calibri"/>
                <a:ea typeface="+mn-ea"/>
                <a:cs typeface="Calibri"/>
              </a:rPr>
              <a:t>submitting </a:t>
            </a:r>
            <a:r>
              <a:rPr kumimoji="0" sz="1400" b="0" i="0" u="none" strike="noStrike" kern="1200" cap="none" spc="0" normalizeH="0" baseline="0" noProof="0" dirty="0">
                <a:ln>
                  <a:noFill/>
                </a:ln>
                <a:solidFill>
                  <a:prstClr val="black"/>
                </a:solidFill>
                <a:effectLst/>
                <a:uLnTx/>
                <a:uFillTx/>
                <a:latin typeface="Calibri"/>
                <a:ea typeface="+mn-ea"/>
                <a:cs typeface="Calibri"/>
              </a:rPr>
              <a:t>a </a:t>
            </a:r>
            <a:r>
              <a:rPr kumimoji="0" sz="1400" b="0" i="0" u="none" strike="noStrike" kern="1200" cap="none" spc="-5" normalizeH="0" baseline="0" noProof="0" dirty="0">
                <a:ln>
                  <a:noFill/>
                </a:ln>
                <a:solidFill>
                  <a:prstClr val="black"/>
                </a:solidFill>
                <a:effectLst/>
                <a:uLnTx/>
                <a:uFillTx/>
                <a:latin typeface="Calibri"/>
                <a:ea typeface="+mn-ea"/>
                <a:cs typeface="Calibri"/>
              </a:rPr>
              <a:t>proposal, </a:t>
            </a:r>
            <a:r>
              <a:rPr kumimoji="0" sz="1400" b="0" i="0" u="none" strike="noStrike" kern="1200" cap="none" spc="-10" normalizeH="0" baseline="0" noProof="0" dirty="0">
                <a:ln>
                  <a:noFill/>
                </a:ln>
                <a:solidFill>
                  <a:prstClr val="black"/>
                </a:solidFill>
                <a:effectLst/>
                <a:uLnTx/>
                <a:uFillTx/>
                <a:latin typeface="Calibri"/>
                <a:ea typeface="+mn-ea"/>
                <a:cs typeface="Calibri"/>
              </a:rPr>
              <a:t>contractor </a:t>
            </a:r>
            <a:r>
              <a:rPr kumimoji="0" sz="1400" b="0" i="0" u="none" strike="noStrike" kern="1200" cap="none" spc="-5" normalizeH="0" baseline="0" noProof="0" dirty="0">
                <a:ln>
                  <a:noFill/>
                </a:ln>
                <a:solidFill>
                  <a:prstClr val="black"/>
                </a:solidFill>
                <a:effectLst/>
                <a:uLnTx/>
                <a:uFillTx/>
                <a:latin typeface="Calibri"/>
                <a:ea typeface="+mn-ea"/>
                <a:cs typeface="Calibri"/>
              </a:rPr>
              <a:t>agrees not </a:t>
            </a:r>
            <a:r>
              <a:rPr kumimoji="0" sz="1400" b="0" i="0" u="none" strike="noStrike" kern="1200" cap="none" spc="-15" normalizeH="0" baseline="0" noProof="0" dirty="0">
                <a:ln>
                  <a:noFill/>
                </a:ln>
                <a:solidFill>
                  <a:prstClr val="black"/>
                </a:solidFill>
                <a:effectLst/>
                <a:uLnTx/>
                <a:uFillTx/>
                <a:latin typeface="Calibri"/>
                <a:ea typeface="+mn-ea"/>
                <a:cs typeface="Calibri"/>
              </a:rPr>
              <a:t>to </a:t>
            </a:r>
            <a:r>
              <a:rPr kumimoji="0" sz="1400" b="0" i="0" u="none" strike="noStrike" kern="1200" cap="none" spc="-20" normalizeH="0" baseline="0" noProof="0" dirty="0">
                <a:ln>
                  <a:noFill/>
                </a:ln>
                <a:solidFill>
                  <a:prstClr val="black"/>
                </a:solidFill>
                <a:effectLst/>
                <a:uLnTx/>
                <a:uFillTx/>
                <a:latin typeface="Calibri"/>
                <a:ea typeface="+mn-ea"/>
                <a:cs typeface="Calibri"/>
              </a:rPr>
              <a:t>make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5" normalizeH="0" baseline="0" noProof="0" dirty="0">
                <a:ln>
                  <a:noFill/>
                </a:ln>
                <a:solidFill>
                  <a:prstClr val="black"/>
                </a:solidFill>
                <a:effectLst/>
                <a:uLnTx/>
                <a:uFillTx/>
                <a:latin typeface="Calibri"/>
                <a:ea typeface="+mn-ea"/>
                <a:cs typeface="Calibri"/>
              </a:rPr>
              <a:t>claims damages </a:t>
            </a:r>
            <a:r>
              <a:rPr kumimoji="0" sz="1400" b="0" i="0" u="none" strike="noStrike" kern="1200" cap="none" spc="0" normalizeH="0" baseline="0" noProof="0" dirty="0">
                <a:ln>
                  <a:noFill/>
                </a:ln>
                <a:solidFill>
                  <a:prstClr val="black"/>
                </a:solidFill>
                <a:effectLst/>
                <a:uLnTx/>
                <a:uFillTx/>
                <a:latin typeface="Calibri"/>
                <a:ea typeface="+mn-ea"/>
                <a:cs typeface="Calibri"/>
              </a:rPr>
              <a:t>or </a:t>
            </a:r>
            <a:r>
              <a:rPr kumimoji="0" sz="1400" b="0" i="0" u="none" strike="noStrike" kern="1200" cap="none" spc="-15" normalizeH="0" baseline="0" noProof="0" dirty="0">
                <a:ln>
                  <a:noFill/>
                </a:ln>
                <a:solidFill>
                  <a:prstClr val="black"/>
                </a:solidFill>
                <a:effectLst/>
                <a:uLnTx/>
                <a:uFillTx/>
                <a:latin typeface="Calibri"/>
                <a:ea typeface="+mn-ea"/>
                <a:cs typeface="Calibri"/>
              </a:rPr>
              <a:t>have </a:t>
            </a:r>
            <a:r>
              <a:rPr kumimoji="0" sz="1400" b="0" i="0" u="none" strike="noStrike" kern="1200" cap="none" spc="-15" normalizeH="0" baseline="0" noProof="0" dirty="0" smtClean="0">
                <a:ln>
                  <a:noFill/>
                </a:ln>
                <a:solidFill>
                  <a:prstClr val="black"/>
                </a:solidFill>
                <a:effectLst/>
                <a:uLnTx/>
                <a:uFillTx/>
                <a:latin typeface="Calibri"/>
                <a:ea typeface="+mn-ea"/>
                <a:cs typeface="Calibri"/>
              </a:rPr>
              <a:t>any</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rights </a:t>
            </a:r>
            <a:r>
              <a:rPr kumimoji="0" sz="1400" b="0" i="0" u="none" strike="noStrike" kern="1200" cap="none" spc="-15"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damages, because </a:t>
            </a:r>
            <a:r>
              <a:rPr kumimoji="0" sz="1400" b="0" i="0" u="none" strike="noStrike" kern="1200" cap="none" spc="0" normalizeH="0" baseline="0" noProof="0" dirty="0">
                <a:ln>
                  <a:noFill/>
                </a:ln>
                <a:solidFill>
                  <a:prstClr val="black"/>
                </a:solidFill>
                <a:effectLst/>
                <a:uLnTx/>
                <a:uFillTx/>
                <a:latin typeface="Calibri"/>
                <a:ea typeface="+mn-ea"/>
                <a:cs typeface="Calibri"/>
              </a:rPr>
              <a:t>of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10" normalizeH="0" baseline="0" noProof="0" dirty="0">
                <a:ln>
                  <a:noFill/>
                </a:ln>
                <a:solidFill>
                  <a:prstClr val="black"/>
                </a:solidFill>
                <a:effectLst/>
                <a:uLnTx/>
                <a:uFillTx/>
                <a:latin typeface="Calibri"/>
                <a:ea typeface="+mn-ea"/>
                <a:cs typeface="Calibri"/>
              </a:rPr>
              <a:t>misunderstanding </a:t>
            </a:r>
            <a:r>
              <a:rPr kumimoji="0" sz="1400" b="0" i="0" u="none" strike="noStrike" kern="1200" cap="none" spc="0" normalizeH="0" baseline="0" noProof="0" dirty="0">
                <a:ln>
                  <a:noFill/>
                </a:ln>
                <a:solidFill>
                  <a:prstClr val="black"/>
                </a:solidFill>
                <a:effectLst/>
                <a:uLnTx/>
                <a:uFillTx/>
                <a:latin typeface="Calibri"/>
                <a:ea typeface="+mn-ea"/>
                <a:cs typeface="Calibri"/>
              </a:rPr>
              <a:t>or </a:t>
            </a:r>
            <a:r>
              <a:rPr kumimoji="0" sz="1400" b="0" i="0" u="none" strike="noStrike" kern="1200" cap="none" spc="-10" normalizeH="0" baseline="0" noProof="0" dirty="0">
                <a:ln>
                  <a:noFill/>
                </a:ln>
                <a:solidFill>
                  <a:prstClr val="black"/>
                </a:solidFill>
                <a:effectLst/>
                <a:uLnTx/>
                <a:uFillTx/>
                <a:latin typeface="Calibri"/>
                <a:ea typeface="+mn-ea"/>
                <a:cs typeface="Calibri"/>
              </a:rPr>
              <a:t>misrepresentation </a:t>
            </a:r>
            <a:r>
              <a:rPr kumimoji="0" sz="1400" b="0" i="0" u="none" strike="noStrike" kern="1200" cap="none" spc="0" normalizeH="0" baseline="0" noProof="0" dirty="0">
                <a:ln>
                  <a:noFill/>
                </a:ln>
                <a:solidFill>
                  <a:prstClr val="black"/>
                </a:solidFill>
                <a:effectLst/>
                <a:uLnTx/>
                <a:uFillTx/>
                <a:latin typeface="Calibri"/>
                <a:ea typeface="+mn-ea"/>
                <a:cs typeface="Calibri"/>
              </a:rPr>
              <a:t>of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specifications </a:t>
            </a:r>
            <a:r>
              <a:rPr kumimoji="0" sz="1400" b="0" i="0" u="none" strike="noStrike" kern="1200" cap="none" spc="0" normalizeH="0" baseline="0" noProof="0" dirty="0">
                <a:ln>
                  <a:noFill/>
                </a:ln>
                <a:solidFill>
                  <a:prstClr val="black"/>
                </a:solidFill>
                <a:effectLst/>
                <a:uLnTx/>
                <a:uFillTx/>
                <a:latin typeface="Calibri"/>
                <a:ea typeface="+mn-ea"/>
                <a:cs typeface="Calibri"/>
              </a:rPr>
              <a:t>or </a:t>
            </a:r>
            <a:r>
              <a:rPr kumimoji="0" sz="1400" b="0" i="0" u="none" strike="noStrike" kern="1200" cap="none" spc="-5" normalizeH="0" baseline="0" noProof="0" dirty="0">
                <a:ln>
                  <a:noFill/>
                </a:ln>
                <a:solidFill>
                  <a:prstClr val="black"/>
                </a:solidFill>
                <a:effectLst/>
                <a:uLnTx/>
                <a:uFillTx/>
                <a:latin typeface="Calibri"/>
                <a:ea typeface="+mn-ea"/>
                <a:cs typeface="Calibri"/>
              </a:rPr>
              <a:t>because </a:t>
            </a:r>
            <a:r>
              <a:rPr kumimoji="0" sz="1400" b="0" i="0" u="none" strike="noStrike" kern="1200" cap="none" spc="0" normalizeH="0" baseline="0" noProof="0" dirty="0">
                <a:ln>
                  <a:noFill/>
                </a:ln>
                <a:solidFill>
                  <a:prstClr val="black"/>
                </a:solidFill>
                <a:effectLst/>
                <a:uLnTx/>
                <a:uFillTx/>
                <a:latin typeface="Calibri"/>
                <a:ea typeface="+mn-ea"/>
                <a:cs typeface="Calibri"/>
              </a:rPr>
              <a:t>of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10" normalizeH="0" baseline="0" noProof="0" dirty="0">
                <a:ln>
                  <a:noFill/>
                </a:ln>
                <a:solidFill>
                  <a:prstClr val="black"/>
                </a:solidFill>
                <a:effectLst/>
                <a:uLnTx/>
                <a:uFillTx/>
                <a:latin typeface="Calibri"/>
                <a:ea typeface="+mn-ea"/>
                <a:cs typeface="Calibri"/>
              </a:rPr>
              <a:t>misinformation </a:t>
            </a:r>
            <a:r>
              <a:rPr kumimoji="0" sz="1400" b="0" i="0" u="none" strike="noStrike" kern="1200" cap="none" spc="0" normalizeH="0" baseline="0" noProof="0" dirty="0">
                <a:ln>
                  <a:noFill/>
                </a:ln>
                <a:solidFill>
                  <a:prstClr val="black"/>
                </a:solidFill>
                <a:effectLst/>
                <a:uLnTx/>
                <a:uFillTx/>
                <a:latin typeface="Calibri"/>
                <a:ea typeface="+mn-ea"/>
                <a:cs typeface="Calibri"/>
              </a:rPr>
              <a:t>or </a:t>
            </a:r>
            <a:r>
              <a:rPr kumimoji="0" sz="1400" b="0" i="0" u="none" strike="noStrike" kern="1200" cap="none" spc="-5" normalizeH="0" baseline="0" noProof="0" dirty="0">
                <a:ln>
                  <a:noFill/>
                </a:ln>
                <a:solidFill>
                  <a:prstClr val="black"/>
                </a:solidFill>
                <a:effectLst/>
                <a:uLnTx/>
                <a:uFillTx/>
                <a:latin typeface="Calibri"/>
                <a:ea typeface="+mn-ea"/>
                <a:cs typeface="Calibri"/>
              </a:rPr>
              <a:t>lack </a:t>
            </a:r>
            <a:r>
              <a:rPr kumimoji="0" sz="1400" b="0" i="0" u="none" strike="noStrike" kern="1200" cap="none" spc="0" normalizeH="0" baseline="0" noProof="0" dirty="0">
                <a:ln>
                  <a:noFill/>
                </a:ln>
                <a:solidFill>
                  <a:prstClr val="black"/>
                </a:solidFill>
                <a:effectLst/>
                <a:uLnTx/>
                <a:uFillTx/>
                <a:latin typeface="Calibri"/>
                <a:ea typeface="+mn-ea"/>
                <a:cs typeface="Calibri"/>
              </a:rPr>
              <a:t>of</a:t>
            </a:r>
            <a:r>
              <a:rPr kumimoji="0" sz="1400" b="0" i="0" u="none" strike="noStrike" kern="1200" cap="none" spc="-5"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information.</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508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b="0" i="0" u="none" strike="noStrike" kern="1200" cap="none" spc="-5" normalizeH="0" baseline="0" noProof="0" dirty="0">
                <a:ln>
                  <a:noFill/>
                </a:ln>
                <a:solidFill>
                  <a:prstClr val="black"/>
                </a:solidFill>
                <a:effectLst/>
                <a:uLnTx/>
                <a:uFillTx/>
                <a:latin typeface="Calibri"/>
                <a:ea typeface="+mn-ea"/>
                <a:cs typeface="Calibri"/>
              </a:rPr>
              <a:t>If </a:t>
            </a:r>
            <a:r>
              <a:rPr kumimoji="0" sz="1400" b="0" i="0" u="none" strike="noStrike" kern="1200" cap="none" spc="0" normalizeH="0" baseline="0" noProof="0" dirty="0">
                <a:ln>
                  <a:noFill/>
                </a:ln>
                <a:solidFill>
                  <a:prstClr val="black"/>
                </a:solidFill>
                <a:effectLst/>
                <a:uLnTx/>
                <a:uFillTx/>
                <a:latin typeface="Calibri"/>
                <a:ea typeface="+mn-ea"/>
                <a:cs typeface="Calibri"/>
              </a:rPr>
              <a:t>a </a:t>
            </a:r>
            <a:r>
              <a:rPr kumimoji="0" sz="1400" b="0" i="0" u="none" strike="noStrike" kern="1200" cap="none" spc="-10" normalizeH="0" baseline="0" noProof="0" dirty="0">
                <a:ln>
                  <a:noFill/>
                </a:ln>
                <a:solidFill>
                  <a:prstClr val="black"/>
                </a:solidFill>
                <a:effectLst/>
                <a:uLnTx/>
                <a:uFillTx/>
                <a:latin typeface="Calibri"/>
                <a:ea typeface="+mn-ea"/>
                <a:cs typeface="Calibri"/>
              </a:rPr>
              <a:t>contractor fails </a:t>
            </a:r>
            <a:r>
              <a:rPr kumimoji="0" sz="1400" b="0" i="0" u="none" strike="noStrike" kern="1200" cap="none" spc="-15"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notify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OMES </a:t>
            </a:r>
            <a:r>
              <a:rPr kumimoji="0" sz="1400" b="0" i="0" u="none" strike="noStrike" kern="1200" cap="none" spc="0" normalizeH="0" baseline="0" noProof="0" dirty="0" smtClean="0">
                <a:ln>
                  <a:noFill/>
                </a:ln>
                <a:solidFill>
                  <a:prstClr val="black"/>
                </a:solidFill>
                <a:effectLst/>
                <a:uLnTx/>
                <a:uFillTx/>
                <a:latin typeface="Calibri"/>
                <a:ea typeface="+mn-ea"/>
                <a:cs typeface="Calibri"/>
              </a:rPr>
              <a:t>of </a:t>
            </a:r>
            <a:r>
              <a:rPr kumimoji="0" sz="1400" b="0" i="0" u="none" strike="noStrike" kern="1200" cap="none" spc="0" normalizeH="0" baseline="0" noProof="0" dirty="0">
                <a:ln>
                  <a:noFill/>
                </a:ln>
                <a:solidFill>
                  <a:prstClr val="black"/>
                </a:solidFill>
                <a:effectLst/>
                <a:uLnTx/>
                <a:uFillTx/>
                <a:latin typeface="Calibri"/>
                <a:ea typeface="+mn-ea"/>
                <a:cs typeface="Calibri"/>
              </a:rPr>
              <a:t>an </a:t>
            </a:r>
            <a:r>
              <a:rPr kumimoji="0" sz="1400" b="0" i="0" u="none" strike="noStrike" kern="1200" cap="none" spc="-30" normalizeH="0" baseline="0" noProof="0" dirty="0">
                <a:ln>
                  <a:noFill/>
                </a:ln>
                <a:solidFill>
                  <a:prstClr val="black"/>
                </a:solidFill>
                <a:effectLst/>
                <a:uLnTx/>
                <a:uFillTx/>
                <a:latin typeface="Calibri"/>
                <a:ea typeface="+mn-ea"/>
                <a:cs typeface="Calibri"/>
              </a:rPr>
              <a:t>error, </a:t>
            </a:r>
            <a:r>
              <a:rPr kumimoji="0" sz="1400" b="0" i="0" u="none" strike="noStrike" kern="1200" cap="none" spc="-15" normalizeH="0" baseline="0" noProof="0" dirty="0">
                <a:ln>
                  <a:noFill/>
                </a:ln>
                <a:solidFill>
                  <a:prstClr val="black"/>
                </a:solidFill>
                <a:effectLst/>
                <a:uLnTx/>
                <a:uFillTx/>
                <a:latin typeface="Calibri"/>
                <a:ea typeface="+mn-ea"/>
                <a:cs typeface="Calibri"/>
              </a:rPr>
              <a:t>ambiguity, </a:t>
            </a:r>
            <a:r>
              <a:rPr kumimoji="0" sz="1400" b="0" i="0" u="none" strike="noStrike" kern="1200" cap="none" spc="-10" normalizeH="0" baseline="0" noProof="0" dirty="0">
                <a:ln>
                  <a:noFill/>
                </a:ln>
                <a:solidFill>
                  <a:prstClr val="black"/>
                </a:solidFill>
                <a:effectLst/>
                <a:uLnTx/>
                <a:uFillTx/>
                <a:latin typeface="Calibri"/>
                <a:ea typeface="+mn-ea"/>
                <a:cs typeface="Calibri"/>
              </a:rPr>
              <a:t>conflict, </a:t>
            </a:r>
            <a:r>
              <a:rPr kumimoji="0" sz="1400" b="0" i="0" u="none" strike="noStrike" kern="1200" cap="none" spc="-15" normalizeH="0" baseline="0" noProof="0" dirty="0">
                <a:ln>
                  <a:noFill/>
                </a:ln>
                <a:solidFill>
                  <a:prstClr val="black"/>
                </a:solidFill>
                <a:effectLst/>
                <a:uLnTx/>
                <a:uFillTx/>
                <a:latin typeface="Calibri"/>
                <a:ea typeface="+mn-ea"/>
                <a:cs typeface="Calibri"/>
              </a:rPr>
              <a:t>discrepancy, </a:t>
            </a:r>
            <a:r>
              <a:rPr kumimoji="0" sz="1400" b="0" i="0" u="none" strike="noStrike" kern="1200" cap="none" spc="-5" normalizeH="0" baseline="0" noProof="0" dirty="0">
                <a:ln>
                  <a:noFill/>
                </a:ln>
                <a:solidFill>
                  <a:prstClr val="black"/>
                </a:solidFill>
                <a:effectLst/>
                <a:uLnTx/>
                <a:uFillTx/>
                <a:latin typeface="Calibri"/>
                <a:ea typeface="+mn-ea"/>
                <a:cs typeface="Calibri"/>
              </a:rPr>
              <a:t>omission </a:t>
            </a:r>
            <a:r>
              <a:rPr kumimoji="0" sz="1400" b="0" i="0" u="none" strike="noStrike" kern="1200" cap="none" spc="0" normalizeH="0" baseline="0" noProof="0" dirty="0" smtClean="0">
                <a:ln>
                  <a:noFill/>
                </a:ln>
                <a:solidFill>
                  <a:prstClr val="black"/>
                </a:solidFill>
                <a:effectLst/>
                <a:uLnTx/>
                <a:uFillTx/>
                <a:latin typeface="Calibri"/>
                <a:ea typeface="+mn-ea"/>
                <a:cs typeface="Calibri"/>
              </a:rPr>
              <a:t>or</a:t>
            </a:r>
            <a:r>
              <a:rPr kumimoji="0" lang="en-US" sz="1400" b="0" i="0" u="none" strike="noStrike" kern="1200" cap="none" spc="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other </a:t>
            </a:r>
            <a:r>
              <a:rPr kumimoji="0" sz="1400" b="0" i="0" u="none" strike="noStrike" kern="1200" cap="none" spc="-10" normalizeH="0" baseline="0" noProof="0" dirty="0">
                <a:ln>
                  <a:noFill/>
                </a:ln>
                <a:solidFill>
                  <a:prstClr val="black"/>
                </a:solidFill>
                <a:effectLst/>
                <a:uLnTx/>
                <a:uFillTx/>
                <a:latin typeface="Calibri"/>
                <a:ea typeface="+mn-ea"/>
                <a:cs typeface="Calibri"/>
              </a:rPr>
              <a:t>error </a:t>
            </a:r>
            <a:r>
              <a:rPr kumimoji="0" sz="1400" b="0" i="0" u="none" strike="noStrike" kern="1200" cap="none" spc="-5" normalizeH="0" baseline="0" noProof="0" dirty="0">
                <a:ln>
                  <a:noFill/>
                </a:ln>
                <a:solidFill>
                  <a:prstClr val="black"/>
                </a:solidFill>
                <a:effectLst/>
                <a:uLnTx/>
                <a:uFillTx/>
                <a:latin typeface="Calibri"/>
                <a:ea typeface="+mn-ea"/>
                <a:cs typeface="Calibri"/>
              </a:rPr>
              <a:t>in the </a:t>
            </a:r>
            <a:r>
              <a:rPr kumimoji="0" sz="1400" b="0" i="0" u="none" strike="noStrike" kern="1200" cap="none" spc="-25" normalizeH="0" baseline="0" noProof="0" dirty="0">
                <a:ln>
                  <a:noFill/>
                </a:ln>
                <a:solidFill>
                  <a:prstClr val="black"/>
                </a:solidFill>
                <a:effectLst/>
                <a:uLnTx/>
                <a:uFillTx/>
                <a:latin typeface="Calibri"/>
                <a:ea typeface="+mn-ea"/>
                <a:cs typeface="Calibri"/>
              </a:rPr>
              <a:t>SOLICITATION, </a:t>
            </a:r>
            <a:r>
              <a:rPr kumimoji="0" sz="1400" b="0" i="0" u="none" strike="noStrike" kern="1200" cap="none" spc="-5" normalizeH="0" baseline="0" noProof="0" dirty="0">
                <a:ln>
                  <a:noFill/>
                </a:ln>
                <a:solidFill>
                  <a:prstClr val="black"/>
                </a:solidFill>
                <a:effectLst/>
                <a:uLnTx/>
                <a:uFillTx/>
                <a:latin typeface="Calibri"/>
                <a:ea typeface="+mn-ea"/>
                <a:cs typeface="Calibri"/>
              </a:rPr>
              <a:t>known </a:t>
            </a:r>
            <a:r>
              <a:rPr kumimoji="0" sz="1400" b="0" i="0" u="none" strike="noStrike" kern="1200" cap="none" spc="-15"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25" normalizeH="0" baseline="0" noProof="0" dirty="0">
                <a:ln>
                  <a:noFill/>
                </a:ln>
                <a:solidFill>
                  <a:prstClr val="black"/>
                </a:solidFill>
                <a:effectLst/>
                <a:uLnTx/>
                <a:uFillTx/>
                <a:latin typeface="Calibri"/>
                <a:ea typeface="+mn-ea"/>
                <a:cs typeface="Calibri"/>
              </a:rPr>
              <a:t>contractor, </a:t>
            </a:r>
            <a:r>
              <a:rPr kumimoji="0" sz="1400" b="0" i="0" u="none" strike="noStrike" kern="1200" cap="none" spc="0" normalizeH="0" baseline="0" noProof="0" dirty="0">
                <a:ln>
                  <a:noFill/>
                </a:ln>
                <a:solidFill>
                  <a:prstClr val="black"/>
                </a:solidFill>
                <a:effectLst/>
                <a:uLnTx/>
                <a:uFillTx/>
                <a:latin typeface="Calibri"/>
                <a:ea typeface="+mn-ea"/>
                <a:cs typeface="Calibri"/>
              </a:rPr>
              <a:t>or an </a:t>
            </a:r>
            <a:r>
              <a:rPr kumimoji="0" sz="1400" b="0" i="0" u="none" strike="noStrike" kern="1200" cap="none" spc="-10" normalizeH="0" baseline="0" noProof="0" dirty="0">
                <a:ln>
                  <a:noFill/>
                </a:ln>
                <a:solidFill>
                  <a:prstClr val="black"/>
                </a:solidFill>
                <a:effectLst/>
                <a:uLnTx/>
                <a:uFillTx/>
                <a:latin typeface="Calibri"/>
                <a:ea typeface="+mn-ea"/>
                <a:cs typeface="Calibri"/>
              </a:rPr>
              <a:t>error that </a:t>
            </a:r>
            <a:r>
              <a:rPr kumimoji="0" sz="1400" b="0" i="0" u="none" strike="noStrike" kern="1200" cap="none" spc="-5" normalizeH="0" baseline="0" noProof="0" dirty="0">
                <a:ln>
                  <a:noFill/>
                </a:ln>
                <a:solidFill>
                  <a:prstClr val="black"/>
                </a:solidFill>
                <a:effectLst/>
                <a:uLnTx/>
                <a:uFillTx/>
                <a:latin typeface="Calibri"/>
                <a:ea typeface="+mn-ea"/>
                <a:cs typeface="Calibri"/>
              </a:rPr>
              <a:t>reasonably </a:t>
            </a:r>
            <a:r>
              <a:rPr kumimoji="0" sz="1400" b="0" i="0" u="none" strike="noStrike" kern="1200" cap="none" spc="-5" normalizeH="0" baseline="0" noProof="0" dirty="0" smtClean="0">
                <a:ln>
                  <a:noFill/>
                </a:ln>
                <a:solidFill>
                  <a:prstClr val="black"/>
                </a:solidFill>
                <a:effectLst/>
                <a:uLnTx/>
                <a:uFillTx/>
                <a:latin typeface="Calibri"/>
                <a:ea typeface="+mn-ea"/>
                <a:cs typeface="Calibri"/>
              </a:rPr>
              <a:t>should</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5" normalizeH="0" baseline="0" noProof="0" dirty="0" smtClean="0">
                <a:ln>
                  <a:noFill/>
                </a:ln>
                <a:solidFill>
                  <a:prstClr val="black"/>
                </a:solidFill>
                <a:effectLst/>
                <a:uLnTx/>
                <a:uFillTx/>
                <a:latin typeface="Calibri"/>
                <a:ea typeface="+mn-ea"/>
                <a:cs typeface="Calibri"/>
              </a:rPr>
              <a:t>have </a:t>
            </a:r>
            <a:r>
              <a:rPr kumimoji="0" sz="1400" b="0" i="0" u="none" strike="noStrike" kern="1200" cap="none" spc="-5" normalizeH="0" baseline="0" noProof="0" dirty="0">
                <a:ln>
                  <a:noFill/>
                </a:ln>
                <a:solidFill>
                  <a:prstClr val="black"/>
                </a:solidFill>
                <a:effectLst/>
                <a:uLnTx/>
                <a:uFillTx/>
                <a:latin typeface="Calibri"/>
                <a:ea typeface="+mn-ea"/>
                <a:cs typeface="Calibri"/>
              </a:rPr>
              <a:t>been known by the </a:t>
            </a:r>
            <a:r>
              <a:rPr kumimoji="0" sz="1400" b="0" i="0" u="none" strike="noStrike" kern="1200" cap="none" spc="-25" normalizeH="0" baseline="0" noProof="0" dirty="0">
                <a:ln>
                  <a:noFill/>
                </a:ln>
                <a:solidFill>
                  <a:prstClr val="black"/>
                </a:solidFill>
                <a:effectLst/>
                <a:uLnTx/>
                <a:uFillTx/>
                <a:latin typeface="Calibri"/>
                <a:ea typeface="+mn-ea"/>
                <a:cs typeface="Calibri"/>
              </a:rPr>
              <a:t>contractor,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contractor </a:t>
            </a:r>
            <a:r>
              <a:rPr kumimoji="0" sz="1400" b="0" i="0" u="none" strike="noStrike" kern="1200" cap="none" spc="-5" normalizeH="0" baseline="0" noProof="0" dirty="0">
                <a:ln>
                  <a:noFill/>
                </a:ln>
                <a:solidFill>
                  <a:prstClr val="black"/>
                </a:solidFill>
                <a:effectLst/>
                <a:uLnTx/>
                <a:uFillTx/>
                <a:latin typeface="Calibri"/>
                <a:ea typeface="+mn-ea"/>
                <a:cs typeface="Calibri"/>
              </a:rPr>
              <a:t>shall submit </a:t>
            </a:r>
            <a:r>
              <a:rPr kumimoji="0" sz="1400" b="0" i="0" u="none" strike="noStrike" kern="1200" cap="none" spc="0" normalizeH="0" baseline="0" noProof="0" dirty="0">
                <a:ln>
                  <a:noFill/>
                </a:ln>
                <a:solidFill>
                  <a:prstClr val="black"/>
                </a:solidFill>
                <a:effectLst/>
                <a:uLnTx/>
                <a:uFillTx/>
                <a:latin typeface="Calibri"/>
                <a:ea typeface="+mn-ea"/>
                <a:cs typeface="Calibri"/>
              </a:rPr>
              <a:t>an </a:t>
            </a:r>
            <a:r>
              <a:rPr kumimoji="0" sz="1400" b="0" i="0" u="none" strike="noStrike" kern="1200" cap="none" spc="-5" normalizeH="0" baseline="0" noProof="0" dirty="0">
                <a:ln>
                  <a:noFill/>
                </a:ln>
                <a:solidFill>
                  <a:prstClr val="black"/>
                </a:solidFill>
                <a:effectLst/>
                <a:uLnTx/>
                <a:uFillTx/>
                <a:latin typeface="Calibri"/>
                <a:ea typeface="+mn-ea"/>
                <a:cs typeface="Calibri"/>
              </a:rPr>
              <a:t>proposal </a:t>
            </a:r>
            <a:r>
              <a:rPr kumimoji="0" sz="1400" b="0" i="0" u="none" strike="noStrike" kern="1200" cap="none" spc="-10" normalizeH="0" baseline="0" noProof="0" dirty="0">
                <a:ln>
                  <a:noFill/>
                </a:ln>
                <a:solidFill>
                  <a:prstClr val="black"/>
                </a:solidFill>
                <a:effectLst/>
                <a:uLnTx/>
                <a:uFillTx/>
                <a:latin typeface="Calibri"/>
                <a:ea typeface="+mn-ea"/>
                <a:cs typeface="Calibri"/>
              </a:rPr>
              <a:t>at </a:t>
            </a:r>
            <a:r>
              <a:rPr kumimoji="0" sz="1400" b="0" i="0" u="none" strike="noStrike" kern="1200" cap="none" spc="-5" normalizeH="0" baseline="0" noProof="0" dirty="0">
                <a:ln>
                  <a:noFill/>
                </a:ln>
                <a:solidFill>
                  <a:prstClr val="black"/>
                </a:solidFill>
                <a:effectLst/>
                <a:uLnTx/>
                <a:uFillTx/>
                <a:latin typeface="Calibri"/>
                <a:ea typeface="+mn-ea"/>
                <a:cs typeface="Calibri"/>
              </a:rPr>
              <a:t>its own risk</a:t>
            </a:r>
            <a:r>
              <a:rPr kumimoji="0" sz="1400" b="0" i="0" u="none" strike="noStrike" kern="1200" cap="none" spc="-5"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and </a:t>
            </a:r>
            <a:r>
              <a:rPr kumimoji="0" sz="1400" b="0" i="0" u="none" strike="noStrike" kern="1200" cap="none" spc="-5" normalizeH="0" baseline="0" noProof="0" dirty="0">
                <a:ln>
                  <a:noFill/>
                </a:ln>
                <a:solidFill>
                  <a:prstClr val="black"/>
                </a:solidFill>
                <a:effectLst/>
                <a:uLnTx/>
                <a:uFillTx/>
                <a:latin typeface="Calibri"/>
                <a:ea typeface="+mn-ea"/>
                <a:cs typeface="Calibri"/>
              </a:rPr>
              <a:t>if </a:t>
            </a:r>
            <a:r>
              <a:rPr kumimoji="0" sz="1400" b="0" i="0" u="none" strike="noStrike" kern="1200" cap="none" spc="-10" normalizeH="0" baseline="0" noProof="0" dirty="0">
                <a:ln>
                  <a:noFill/>
                </a:ln>
                <a:solidFill>
                  <a:prstClr val="black"/>
                </a:solidFill>
                <a:effectLst/>
                <a:uLnTx/>
                <a:uFillTx/>
                <a:latin typeface="Calibri"/>
                <a:ea typeface="+mn-ea"/>
                <a:cs typeface="Calibri"/>
              </a:rPr>
              <a:t>awarded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contract,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contractor </a:t>
            </a:r>
            <a:r>
              <a:rPr kumimoji="0" sz="1400" b="0" i="0" u="none" strike="noStrike" kern="1200" cap="none" spc="-5" normalizeH="0" baseline="0" noProof="0" dirty="0">
                <a:ln>
                  <a:noFill/>
                </a:ln>
                <a:solidFill>
                  <a:prstClr val="black"/>
                </a:solidFill>
                <a:effectLst/>
                <a:uLnTx/>
                <a:uFillTx/>
                <a:latin typeface="Calibri"/>
                <a:ea typeface="+mn-ea"/>
                <a:cs typeface="Calibri"/>
              </a:rPr>
              <a:t>shall not be entitled </a:t>
            </a:r>
            <a:r>
              <a:rPr kumimoji="0" sz="1400" b="0" i="0" u="none" strike="noStrike" kern="1200" cap="none" spc="-15"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additional compensation</a:t>
            </a:r>
            <a:r>
              <a:rPr kumimoji="0" sz="1400" b="0" i="0" u="none" strike="noStrike" kern="1200" cap="none" spc="-5"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25" normalizeH="0" baseline="0" noProof="0" dirty="0" smtClean="0">
                <a:ln>
                  <a:noFill/>
                </a:ln>
                <a:solidFill>
                  <a:prstClr val="black"/>
                </a:solidFill>
                <a:effectLst/>
                <a:uLnTx/>
                <a:uFillTx/>
                <a:latin typeface="Calibri"/>
                <a:ea typeface="+mn-ea"/>
                <a:cs typeface="Calibri"/>
              </a:rPr>
              <a:t>relief</a:t>
            </a:r>
            <a:r>
              <a:rPr kumimoji="0" sz="1400" b="0" i="0" u="none" strike="noStrike" kern="1200" cap="none" spc="-25" normalizeH="0" baseline="0" noProof="0" dirty="0">
                <a:ln>
                  <a:noFill/>
                </a:ln>
                <a:solidFill>
                  <a:prstClr val="black"/>
                </a:solidFill>
                <a:effectLst/>
                <a:uLnTx/>
                <a:uFillTx/>
                <a:latin typeface="Calibri"/>
                <a:ea typeface="+mn-ea"/>
                <a:cs typeface="Calibri"/>
              </a:rPr>
              <a:t>, </a:t>
            </a:r>
            <a:r>
              <a:rPr kumimoji="0" sz="1400" b="0" i="0" u="none" strike="noStrike" kern="1200" cap="none" spc="0" normalizeH="0" baseline="0" noProof="0" dirty="0">
                <a:ln>
                  <a:noFill/>
                </a:ln>
                <a:solidFill>
                  <a:prstClr val="black"/>
                </a:solidFill>
                <a:effectLst/>
                <a:uLnTx/>
                <a:uFillTx/>
                <a:latin typeface="Calibri"/>
                <a:ea typeface="+mn-ea"/>
                <a:cs typeface="Calibri"/>
              </a:rPr>
              <a:t>or </a:t>
            </a:r>
            <a:r>
              <a:rPr kumimoji="0" sz="1400" b="0" i="0" u="none" strike="noStrike" kern="1200" cap="none" spc="-5" normalizeH="0" baseline="0" noProof="0" dirty="0">
                <a:ln>
                  <a:noFill/>
                </a:ln>
                <a:solidFill>
                  <a:prstClr val="black"/>
                </a:solidFill>
                <a:effectLst/>
                <a:uLnTx/>
                <a:uFillTx/>
                <a:latin typeface="Calibri"/>
                <a:ea typeface="+mn-ea"/>
                <a:cs typeface="Calibri"/>
              </a:rPr>
              <a:t>time, by reason </a:t>
            </a:r>
            <a:r>
              <a:rPr kumimoji="0" sz="1400" b="0" i="0" u="none" strike="noStrike" kern="1200" cap="none" spc="0" normalizeH="0" baseline="0" noProof="0" dirty="0">
                <a:ln>
                  <a:noFill/>
                </a:ln>
                <a:solidFill>
                  <a:prstClr val="black"/>
                </a:solidFill>
                <a:effectLst/>
                <a:uLnTx/>
                <a:uFillTx/>
                <a:latin typeface="Calibri"/>
                <a:ea typeface="+mn-ea"/>
                <a:cs typeface="Calibri"/>
              </a:rPr>
              <a:t>of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error </a:t>
            </a:r>
            <a:r>
              <a:rPr kumimoji="0" sz="1400" b="0" i="0" u="none" strike="noStrike" kern="1200" cap="none" spc="0" normalizeH="0" baseline="0" noProof="0" dirty="0">
                <a:ln>
                  <a:noFill/>
                </a:ln>
                <a:solidFill>
                  <a:prstClr val="black"/>
                </a:solidFill>
                <a:effectLst/>
                <a:uLnTx/>
                <a:uFillTx/>
                <a:latin typeface="Calibri"/>
                <a:ea typeface="+mn-ea"/>
                <a:cs typeface="Calibri"/>
              </a:rPr>
              <a:t>or </a:t>
            </a:r>
            <a:r>
              <a:rPr kumimoji="0" sz="1400" b="0" i="0" u="none" strike="noStrike" kern="1200" cap="none" spc="-5" normalizeH="0" baseline="0" noProof="0" dirty="0">
                <a:ln>
                  <a:noFill/>
                </a:ln>
                <a:solidFill>
                  <a:prstClr val="black"/>
                </a:solidFill>
                <a:effectLst/>
                <a:uLnTx/>
                <a:uFillTx/>
                <a:latin typeface="Calibri"/>
                <a:ea typeface="+mn-ea"/>
                <a:cs typeface="Calibri"/>
              </a:rPr>
              <a:t>its </a:t>
            </a:r>
            <a:r>
              <a:rPr kumimoji="0" sz="1400" b="0" i="0" u="none" strike="noStrike" kern="1200" cap="none" spc="-10" normalizeH="0" baseline="0" noProof="0" dirty="0">
                <a:ln>
                  <a:noFill/>
                </a:ln>
                <a:solidFill>
                  <a:prstClr val="black"/>
                </a:solidFill>
                <a:effectLst/>
                <a:uLnTx/>
                <a:uFillTx/>
                <a:latin typeface="Calibri"/>
                <a:ea typeface="+mn-ea"/>
                <a:cs typeface="Calibri"/>
              </a:rPr>
              <a:t>later </a:t>
            </a:r>
            <a:r>
              <a:rPr kumimoji="0" sz="1400" b="0" i="0" u="none" strike="noStrike" kern="1200" cap="none" spc="-5" normalizeH="0" baseline="0" noProof="0" dirty="0">
                <a:ln>
                  <a:noFill/>
                </a:ln>
                <a:solidFill>
                  <a:prstClr val="black"/>
                </a:solidFill>
                <a:effectLst/>
                <a:uLnTx/>
                <a:uFillTx/>
                <a:latin typeface="Calibri"/>
                <a:ea typeface="+mn-ea"/>
                <a:cs typeface="Calibri"/>
              </a:rPr>
              <a:t>correction. If </a:t>
            </a:r>
            <a:r>
              <a:rPr kumimoji="0" sz="1400" b="0" i="0" u="none" strike="noStrike" kern="1200" cap="none" spc="0" normalizeH="0" baseline="0" noProof="0" dirty="0">
                <a:ln>
                  <a:noFill/>
                </a:ln>
                <a:solidFill>
                  <a:prstClr val="black"/>
                </a:solidFill>
                <a:effectLst/>
                <a:uLnTx/>
                <a:uFillTx/>
                <a:latin typeface="Calibri"/>
                <a:ea typeface="+mn-ea"/>
                <a:cs typeface="Calibri"/>
              </a:rPr>
              <a:t>a </a:t>
            </a:r>
            <a:r>
              <a:rPr kumimoji="0" sz="1400" b="0" i="0" u="none" strike="noStrike" kern="1200" cap="none" spc="-10" normalizeH="0" baseline="0" noProof="0" dirty="0">
                <a:ln>
                  <a:noFill/>
                </a:ln>
                <a:solidFill>
                  <a:prstClr val="black"/>
                </a:solidFill>
                <a:effectLst/>
                <a:uLnTx/>
                <a:uFillTx/>
                <a:latin typeface="Calibri"/>
                <a:ea typeface="+mn-ea"/>
                <a:cs typeface="Calibri"/>
              </a:rPr>
              <a:t>contractor </a:t>
            </a:r>
            <a:r>
              <a:rPr kumimoji="0" sz="1400" b="0" i="0" u="none" strike="noStrike" kern="1200" cap="none" spc="-20" normalizeH="0" baseline="0" noProof="0" dirty="0">
                <a:ln>
                  <a:noFill/>
                </a:ln>
                <a:solidFill>
                  <a:prstClr val="black"/>
                </a:solidFill>
                <a:effectLst/>
                <a:uLnTx/>
                <a:uFillTx/>
                <a:latin typeface="Calibri"/>
                <a:ea typeface="+mn-ea"/>
                <a:cs typeface="Calibri"/>
              </a:rPr>
              <a:t>takes </a:t>
            </a:r>
            <a:r>
              <a:rPr kumimoji="0" sz="1400" b="0" i="0" u="none" strike="noStrike" kern="1200" cap="none" spc="-10" normalizeH="0" baseline="0" noProof="0" dirty="0">
                <a:ln>
                  <a:noFill/>
                </a:ln>
                <a:solidFill>
                  <a:prstClr val="black"/>
                </a:solidFill>
                <a:effectLst/>
                <a:uLnTx/>
                <a:uFillTx/>
                <a:latin typeface="Calibri"/>
                <a:ea typeface="+mn-ea"/>
                <a:cs typeface="Calibri"/>
              </a:rPr>
              <a:t>exception </a:t>
            </a:r>
            <a:r>
              <a:rPr kumimoji="0" sz="1400" b="0" i="0" u="none" strike="noStrike" kern="1200" cap="none" spc="-15" normalizeH="0" baseline="0" noProof="0" dirty="0" smtClean="0">
                <a:ln>
                  <a:noFill/>
                </a:ln>
                <a:solidFill>
                  <a:prstClr val="black"/>
                </a:solidFill>
                <a:effectLst/>
                <a:uLnTx/>
                <a:uFillTx/>
                <a:latin typeface="Calibri"/>
                <a:ea typeface="+mn-ea"/>
                <a:cs typeface="Calibri"/>
              </a:rPr>
              <a:t>to</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5" normalizeH="0" baseline="0" noProof="0" dirty="0" smtClean="0">
                <a:ln>
                  <a:noFill/>
                </a:ln>
                <a:solidFill>
                  <a:prstClr val="black"/>
                </a:solidFill>
                <a:effectLst/>
                <a:uLnTx/>
                <a:uFillTx/>
                <a:latin typeface="Calibri"/>
                <a:ea typeface="+mn-ea"/>
                <a:cs typeface="Calibri"/>
              </a:rPr>
              <a:t>any </a:t>
            </a:r>
            <a:r>
              <a:rPr kumimoji="0" sz="1400" b="0" i="0" u="none" strike="noStrike" kern="1200" cap="none" spc="-10" normalizeH="0" baseline="0" noProof="0" dirty="0">
                <a:ln>
                  <a:noFill/>
                </a:ln>
                <a:solidFill>
                  <a:prstClr val="black"/>
                </a:solidFill>
                <a:effectLst/>
                <a:uLnTx/>
                <a:uFillTx/>
                <a:latin typeface="Calibri"/>
                <a:ea typeface="+mn-ea"/>
                <a:cs typeface="Calibri"/>
              </a:rPr>
              <a:t>requirement </a:t>
            </a:r>
            <a:r>
              <a:rPr kumimoji="0" sz="1400" b="0" i="0" u="none" strike="noStrike" kern="1200" cap="none" spc="0" normalizeH="0" baseline="0" noProof="0" dirty="0">
                <a:ln>
                  <a:noFill/>
                </a:ln>
                <a:solidFill>
                  <a:prstClr val="black"/>
                </a:solidFill>
                <a:effectLst/>
                <a:uLnTx/>
                <a:uFillTx/>
                <a:latin typeface="Calibri"/>
                <a:ea typeface="+mn-ea"/>
                <a:cs typeface="Calibri"/>
              </a:rPr>
              <a:t>or </a:t>
            </a:r>
            <a:r>
              <a:rPr kumimoji="0" sz="1400" b="0" i="0" u="none" strike="noStrike" kern="1200" cap="none" spc="-5" normalizeH="0" baseline="0" noProof="0" dirty="0">
                <a:ln>
                  <a:noFill/>
                </a:ln>
                <a:solidFill>
                  <a:prstClr val="black"/>
                </a:solidFill>
                <a:effectLst/>
                <a:uLnTx/>
                <a:uFillTx/>
                <a:latin typeface="Calibri"/>
                <a:ea typeface="+mn-ea"/>
                <a:cs typeface="Calibri"/>
              </a:rPr>
              <a:t>specification </a:t>
            </a:r>
            <a:r>
              <a:rPr kumimoji="0" sz="1400" b="0" i="0" u="none" strike="noStrike" kern="1200" cap="none" spc="-10" normalizeH="0" baseline="0" noProof="0" dirty="0">
                <a:ln>
                  <a:noFill/>
                </a:ln>
                <a:solidFill>
                  <a:prstClr val="black"/>
                </a:solidFill>
                <a:effectLst/>
                <a:uLnTx/>
                <a:uFillTx/>
                <a:latin typeface="Calibri"/>
                <a:ea typeface="+mn-ea"/>
                <a:cs typeface="Calibri"/>
              </a:rPr>
              <a:t>contained </a:t>
            </a:r>
            <a:r>
              <a:rPr kumimoji="0" sz="1400" b="0" i="0" u="none" strike="noStrike" kern="1200" cap="none" spc="-5" normalizeH="0" baseline="0" noProof="0" dirty="0">
                <a:ln>
                  <a:noFill/>
                </a:ln>
                <a:solidFill>
                  <a:prstClr val="black"/>
                </a:solidFill>
                <a:effectLst/>
                <a:uLnTx/>
                <a:uFillTx/>
                <a:latin typeface="Calibri"/>
                <a:ea typeface="+mn-ea"/>
                <a:cs typeface="Calibri"/>
              </a:rPr>
              <a:t>in the </a:t>
            </a:r>
            <a:r>
              <a:rPr kumimoji="0" sz="1400" b="0" i="0" u="none" strike="noStrike" kern="1200" cap="none" spc="-25" normalizeH="0" baseline="0" noProof="0" dirty="0">
                <a:ln>
                  <a:noFill/>
                </a:ln>
                <a:solidFill>
                  <a:prstClr val="black"/>
                </a:solidFill>
                <a:effectLst/>
                <a:uLnTx/>
                <a:uFillTx/>
                <a:latin typeface="Calibri"/>
                <a:ea typeface="+mn-ea"/>
                <a:cs typeface="Calibri"/>
              </a:rPr>
              <a:t>SOLICITATION, </a:t>
            </a:r>
            <a:r>
              <a:rPr kumimoji="0" sz="1400" b="0" i="0" u="none" strike="noStrike" kern="1200" cap="none" spc="-5" normalizeH="0" baseline="0" noProof="0" dirty="0">
                <a:ln>
                  <a:noFill/>
                </a:ln>
                <a:solidFill>
                  <a:prstClr val="black"/>
                </a:solidFill>
                <a:effectLst/>
                <a:uLnTx/>
                <a:uFillTx/>
                <a:latin typeface="Calibri"/>
                <a:ea typeface="+mn-ea"/>
                <a:cs typeface="Calibri"/>
              </a:rPr>
              <a:t>these </a:t>
            </a:r>
            <a:r>
              <a:rPr kumimoji="0" sz="1400" b="0" i="0" u="none" strike="noStrike" kern="1200" cap="none" spc="-10" normalizeH="0" baseline="0" noProof="0" dirty="0">
                <a:ln>
                  <a:noFill/>
                </a:ln>
                <a:solidFill>
                  <a:prstClr val="black"/>
                </a:solidFill>
                <a:effectLst/>
                <a:uLnTx/>
                <a:uFillTx/>
                <a:latin typeface="Calibri"/>
                <a:ea typeface="+mn-ea"/>
                <a:cs typeface="Calibri"/>
              </a:rPr>
              <a:t>exceptions must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be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clearly </a:t>
            </a:r>
            <a:r>
              <a:rPr kumimoji="0" sz="1400" b="0" i="0" u="none" strike="noStrike" kern="1200" cap="none" spc="-5" normalizeH="0" baseline="0" noProof="0" dirty="0">
                <a:ln>
                  <a:noFill/>
                </a:ln>
                <a:solidFill>
                  <a:prstClr val="black"/>
                </a:solidFill>
                <a:effectLst/>
                <a:uLnTx/>
                <a:uFillTx/>
                <a:latin typeface="Calibri"/>
                <a:ea typeface="+mn-ea"/>
                <a:cs typeface="Calibri"/>
              </a:rPr>
              <a:t>and </a:t>
            </a:r>
            <a:r>
              <a:rPr kumimoji="0" sz="1400" b="0" i="0" u="none" strike="noStrike" kern="1200" cap="none" spc="-10" normalizeH="0" baseline="0" noProof="0" dirty="0">
                <a:ln>
                  <a:noFill/>
                </a:ln>
                <a:solidFill>
                  <a:prstClr val="black"/>
                </a:solidFill>
                <a:effectLst/>
                <a:uLnTx/>
                <a:uFillTx/>
                <a:latin typeface="Calibri"/>
                <a:ea typeface="+mn-ea"/>
                <a:cs typeface="Calibri"/>
              </a:rPr>
              <a:t>prominently </a:t>
            </a:r>
            <a:r>
              <a:rPr kumimoji="0" sz="1400" b="0" i="0" u="none" strike="noStrike" kern="1200" cap="none" spc="-15" normalizeH="0" baseline="0" noProof="0" dirty="0">
                <a:ln>
                  <a:noFill/>
                </a:ln>
                <a:solidFill>
                  <a:prstClr val="black"/>
                </a:solidFill>
                <a:effectLst/>
                <a:uLnTx/>
                <a:uFillTx/>
                <a:latin typeface="Calibri"/>
                <a:ea typeface="+mn-ea"/>
                <a:cs typeface="Calibri"/>
              </a:rPr>
              <a:t>stated </a:t>
            </a:r>
            <a:r>
              <a:rPr kumimoji="0" sz="1400" b="0" i="0" u="none" strike="noStrike" kern="1200" cap="none" spc="-5" normalizeH="0" baseline="0" noProof="0" dirty="0">
                <a:ln>
                  <a:noFill/>
                </a:ln>
                <a:solidFill>
                  <a:prstClr val="black"/>
                </a:solidFill>
                <a:effectLst/>
                <a:uLnTx/>
                <a:uFillTx/>
                <a:latin typeface="Calibri"/>
                <a:ea typeface="+mn-ea"/>
                <a:cs typeface="Calibri"/>
              </a:rPr>
              <a:t>in their response.</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5" name="object 5"/>
          <p:cNvSpPr txBox="1">
            <a:spLocks noGrp="1"/>
          </p:cNvSpPr>
          <p:nvPr>
            <p:ph type="title"/>
          </p:nvPr>
        </p:nvSpPr>
        <p:spPr>
          <a:xfrm>
            <a:off x="543624" y="315009"/>
            <a:ext cx="8600376"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Terms and Conditions Examples Only</a:t>
            </a:r>
            <a:endParaRPr sz="3200" b="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60</a:t>
            </a:fld>
            <a:endParaRPr lang="en-US" spc="-5" dirty="0">
              <a:solidFill>
                <a:srgbClr val="000000"/>
              </a:solidFill>
            </a:endParaRPr>
          </a:p>
        </p:txBody>
      </p:sp>
    </p:spTree>
    <p:extLst>
      <p:ext uri="{BB962C8B-B14F-4D97-AF65-F5344CB8AC3E}">
        <p14:creationId xmlns:p14="http://schemas.microsoft.com/office/powerpoint/2010/main" val="311539836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806824" y="1182019"/>
            <a:ext cx="7092363" cy="4884671"/>
          </a:xfrm>
          <a:prstGeom prst="rect">
            <a:avLst/>
          </a:prstGeom>
        </p:spPr>
        <p:txBody>
          <a:bodyPr vert="horz" wrap="square" lIns="0" tIns="36830" rIns="0" bIns="0" rtlCol="0">
            <a:spAutoFit/>
          </a:bodyPr>
          <a:lstStyle/>
          <a:p>
            <a:pPr marL="12700" marR="92710" lvl="0" algn="l" defTabSz="914400" rtl="0" eaLnBrk="1" fontAlgn="auto" latinLnBrk="0" hangingPunct="1">
              <a:spcBef>
                <a:spcPts val="600"/>
              </a:spcBef>
              <a:spcAft>
                <a:spcPts val="0"/>
              </a:spcAft>
              <a:buClrTx/>
              <a:buSzTx/>
              <a:tabLst>
                <a:tab pos="184785" algn="l"/>
              </a:tabLst>
              <a:defRPr/>
            </a:pP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Completeness </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of </a:t>
            </a: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proposal(s</a:t>
            </a:r>
            <a:r>
              <a:rPr kumimoji="0" sz="1400" b="1" i="0" strike="noStrike" kern="1200" cap="none" spc="-10" normalizeH="0" baseline="0" noProof="0" dirty="0" smtClean="0">
                <a:ln>
                  <a:noFill/>
                </a:ln>
                <a:solidFill>
                  <a:prstClr val="black"/>
                </a:solidFill>
                <a:effectLst/>
                <a:uLnTx/>
                <a:uFill>
                  <a:solidFill>
                    <a:srgbClr val="000000"/>
                  </a:solidFill>
                </a:uFill>
                <a:latin typeface="Calibri"/>
                <a:ea typeface="+mn-ea"/>
                <a:cs typeface="Calibri"/>
              </a:rPr>
              <a:t>)</a:t>
            </a:r>
            <a:r>
              <a:rPr kumimoji="0" sz="1400" b="1" i="0" strike="noStrike" kern="1200" cap="none" spc="-10" normalizeH="0" baseline="0" noProof="0" dirty="0" smtClean="0">
                <a:ln>
                  <a:noFill/>
                </a:ln>
                <a:solidFill>
                  <a:prstClr val="black"/>
                </a:solidFill>
                <a:effectLst/>
                <a:uLnTx/>
                <a:uFillTx/>
                <a:latin typeface="Calibri"/>
                <a:ea typeface="+mn-ea"/>
                <a:cs typeface="Calibri"/>
              </a:rPr>
              <a:t> </a:t>
            </a:r>
            <a:endParaRPr kumimoji="0" lang="en-US" sz="1400" b="1" i="0" strike="noStrike" kern="1200" cap="none" spc="-10" normalizeH="0" baseline="0" noProof="0" dirty="0" smtClean="0">
              <a:ln>
                <a:noFill/>
              </a:ln>
              <a:solidFill>
                <a:prstClr val="black"/>
              </a:solidFill>
              <a:effectLst/>
              <a:uLnTx/>
              <a:uFillTx/>
              <a:latin typeface="Calibri"/>
              <a:ea typeface="+mn-ea"/>
              <a:cs typeface="Calibri"/>
            </a:endParaRPr>
          </a:p>
          <a:p>
            <a:pPr marL="346075" marR="92710" lvl="0" indent="-346075" algn="l" defTabSz="914400" rtl="0" eaLnBrk="1" fontAlgn="auto" latinLnBrk="0" hangingPunct="1">
              <a:spcBef>
                <a:spcPts val="600"/>
              </a:spcBef>
              <a:spcAft>
                <a:spcPts val="0"/>
              </a:spcAft>
              <a:buClrTx/>
              <a:buSzTx/>
              <a:buFont typeface="Arial" panose="020B0604020202020204" pitchFamily="34" charset="0"/>
              <a:buChar char="•"/>
              <a:defRPr/>
            </a:pPr>
            <a:r>
              <a:rPr kumimoji="0" sz="1400" b="0" i="0" u="none" strike="noStrike" kern="1200" cap="none" spc="-5" normalizeH="0" baseline="0" noProof="0" dirty="0" smtClean="0">
                <a:ln>
                  <a:noFill/>
                </a:ln>
                <a:solidFill>
                  <a:prstClr val="black"/>
                </a:solidFill>
                <a:effectLst/>
                <a:uLnTx/>
                <a:uFillTx/>
                <a:latin typeface="Calibri"/>
                <a:ea typeface="+mn-ea"/>
                <a:cs typeface="Calibri"/>
              </a:rPr>
              <a:t>It </a:t>
            </a:r>
            <a:r>
              <a:rPr kumimoji="0" sz="1400" b="0" i="0" u="none" strike="noStrike" kern="1200" cap="none" spc="-5" normalizeH="0" baseline="0" noProof="0" dirty="0">
                <a:ln>
                  <a:noFill/>
                </a:ln>
                <a:solidFill>
                  <a:prstClr val="black"/>
                </a:solidFill>
                <a:effectLst/>
                <a:uLnTx/>
                <a:uFillTx/>
                <a:latin typeface="Calibri"/>
                <a:ea typeface="+mn-ea"/>
                <a:cs typeface="Calibri"/>
              </a:rPr>
              <a:t>is </a:t>
            </a:r>
            <a:r>
              <a:rPr kumimoji="0" sz="1400" b="0" i="0" u="none" strike="noStrike" kern="1200" cap="none" spc="-10" normalizeH="0" baseline="0" noProof="0" dirty="0">
                <a:ln>
                  <a:noFill/>
                </a:ln>
                <a:solidFill>
                  <a:prstClr val="black"/>
                </a:solidFill>
                <a:effectLst/>
                <a:uLnTx/>
                <a:uFillTx/>
                <a:latin typeface="Calibri"/>
                <a:ea typeface="+mn-ea"/>
                <a:cs typeface="Calibri"/>
              </a:rPr>
              <a:t>desirable that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contractor respond </a:t>
            </a:r>
            <a:r>
              <a:rPr kumimoji="0" sz="1400" b="0" i="0" u="none" strike="noStrike" kern="1200" cap="none" spc="-5" normalizeH="0" baseline="0" noProof="0" dirty="0">
                <a:ln>
                  <a:noFill/>
                </a:ln>
                <a:solidFill>
                  <a:prstClr val="black"/>
                </a:solidFill>
                <a:effectLst/>
                <a:uLnTx/>
                <a:uFillTx/>
                <a:latin typeface="Calibri"/>
                <a:ea typeface="+mn-ea"/>
                <a:cs typeface="Calibri"/>
              </a:rPr>
              <a:t>in a </a:t>
            </a:r>
            <a:r>
              <a:rPr kumimoji="0" sz="1400" b="0" i="0" u="none" strike="noStrike" kern="1200" cap="none" spc="-10" normalizeH="0" baseline="0" noProof="0" dirty="0">
                <a:ln>
                  <a:noFill/>
                </a:ln>
                <a:solidFill>
                  <a:prstClr val="black"/>
                </a:solidFill>
                <a:effectLst/>
                <a:uLnTx/>
                <a:uFillTx/>
                <a:latin typeface="Calibri"/>
                <a:ea typeface="+mn-ea"/>
                <a:cs typeface="Calibri"/>
              </a:rPr>
              <a:t>complete, </a:t>
            </a:r>
            <a:r>
              <a:rPr kumimoji="0" sz="1400" b="0" i="0" u="none" strike="noStrike" kern="1200" cap="none" spc="-5" normalizeH="0" baseline="0" noProof="0" dirty="0">
                <a:ln>
                  <a:noFill/>
                </a:ln>
                <a:solidFill>
                  <a:prstClr val="black"/>
                </a:solidFill>
                <a:effectLst/>
                <a:uLnTx/>
                <a:uFillTx/>
                <a:latin typeface="Calibri"/>
                <a:ea typeface="+mn-ea"/>
                <a:cs typeface="Calibri"/>
              </a:rPr>
              <a:t>but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concise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25" normalizeH="0" baseline="0" noProof="0" dirty="0" smtClean="0">
                <a:ln>
                  <a:noFill/>
                </a:ln>
                <a:solidFill>
                  <a:prstClr val="black"/>
                </a:solidFill>
                <a:effectLst/>
                <a:uLnTx/>
                <a:uFillTx/>
                <a:latin typeface="Calibri"/>
                <a:ea typeface="+mn-ea"/>
                <a:cs typeface="Calibri"/>
              </a:rPr>
              <a:t>manner</a:t>
            </a:r>
            <a:r>
              <a:rPr kumimoji="0" sz="1400" b="0" i="0" u="none" strike="noStrike" kern="1200" cap="none" spc="-25"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It is the </a:t>
            </a:r>
            <a:r>
              <a:rPr kumimoji="0" sz="1400" b="0" i="0" u="none" strike="noStrike" kern="1200" cap="none" spc="-15" normalizeH="0" baseline="0" noProof="0" dirty="0">
                <a:ln>
                  <a:noFill/>
                </a:ln>
                <a:solidFill>
                  <a:prstClr val="black"/>
                </a:solidFill>
                <a:effectLst/>
                <a:uLnTx/>
                <a:uFillTx/>
                <a:latin typeface="Calibri"/>
                <a:ea typeface="+mn-ea"/>
                <a:cs typeface="Calibri"/>
              </a:rPr>
              <a:t>contractor’s </a:t>
            </a:r>
            <a:r>
              <a:rPr kumimoji="0" sz="1400" b="0" i="0" u="none" strike="noStrike" kern="1200" cap="none" spc="-5" normalizeH="0" baseline="0" noProof="0" dirty="0">
                <a:ln>
                  <a:noFill/>
                </a:ln>
                <a:solidFill>
                  <a:prstClr val="black"/>
                </a:solidFill>
                <a:effectLst/>
                <a:uLnTx/>
                <a:uFillTx/>
                <a:latin typeface="Calibri"/>
                <a:ea typeface="+mn-ea"/>
                <a:cs typeface="Calibri"/>
              </a:rPr>
              <a:t>sole responsibility </a:t>
            </a:r>
            <a:r>
              <a:rPr kumimoji="0" sz="1400" b="0" i="0" u="none" strike="noStrike" kern="1200" cap="none" spc="-10" normalizeH="0" baseline="0" noProof="0" dirty="0">
                <a:ln>
                  <a:noFill/>
                </a:ln>
                <a:solidFill>
                  <a:prstClr val="black"/>
                </a:solidFill>
                <a:effectLst/>
                <a:uLnTx/>
                <a:uFillTx/>
                <a:latin typeface="Calibri"/>
                <a:ea typeface="+mn-ea"/>
                <a:cs typeface="Calibri"/>
              </a:rPr>
              <a:t>to submit information </a:t>
            </a:r>
            <a:r>
              <a:rPr kumimoji="0" sz="1400" b="0" i="0" u="none" strike="noStrike" kern="1200" cap="none" spc="-5" normalizeH="0" baseline="0" noProof="0" dirty="0">
                <a:ln>
                  <a:noFill/>
                </a:ln>
                <a:solidFill>
                  <a:prstClr val="black"/>
                </a:solidFill>
                <a:effectLst/>
                <a:uLnTx/>
                <a:uFillTx/>
                <a:latin typeface="Calibri"/>
                <a:ea typeface="+mn-ea"/>
                <a:cs typeface="Calibri"/>
              </a:rPr>
              <a:t>in the </a:t>
            </a:r>
            <a:r>
              <a:rPr kumimoji="0" sz="1400" b="0" i="0" u="none" strike="noStrike" kern="1200" cap="none" spc="-10" normalizeH="0" baseline="0" noProof="0" dirty="0">
                <a:ln>
                  <a:noFill/>
                </a:ln>
                <a:solidFill>
                  <a:prstClr val="black"/>
                </a:solidFill>
                <a:effectLst/>
                <a:uLnTx/>
                <a:uFillTx/>
                <a:latin typeface="Calibri"/>
                <a:ea typeface="+mn-ea"/>
                <a:cs typeface="Calibri"/>
              </a:rPr>
              <a:t>proposals </a:t>
            </a:r>
            <a:r>
              <a:rPr kumimoji="0" sz="1400" b="0" i="0" u="none" strike="noStrike" kern="1200" cap="none" spc="-5" normalizeH="0" baseline="0" noProof="0" dirty="0">
                <a:ln>
                  <a:noFill/>
                </a:ln>
                <a:solidFill>
                  <a:prstClr val="black"/>
                </a:solidFill>
                <a:effectLst/>
                <a:uLnTx/>
                <a:uFillTx/>
                <a:latin typeface="Calibri"/>
                <a:ea typeface="+mn-ea"/>
                <a:cs typeface="Calibri"/>
              </a:rPr>
              <a:t>as </a:t>
            </a:r>
            <a:r>
              <a:rPr kumimoji="0" sz="1400" b="0" i="0" u="none" strike="noStrike" kern="1200" cap="none" spc="-10" normalizeH="0" baseline="0" noProof="0" dirty="0">
                <a:ln>
                  <a:noFill/>
                </a:ln>
                <a:solidFill>
                  <a:prstClr val="black"/>
                </a:solidFill>
                <a:effectLst/>
                <a:uLnTx/>
                <a:uFillTx/>
                <a:latin typeface="Calibri"/>
                <a:ea typeface="+mn-ea"/>
                <a:cs typeface="Calibri"/>
              </a:rPr>
              <a:t>requested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by</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 </a:t>
            </a:r>
            <a:r>
              <a:rPr kumimoji="0" sz="1400" b="0" i="0" u="none" strike="noStrike" kern="1200" cap="none" spc="-20" normalizeH="0" baseline="0" noProof="0" dirty="0">
                <a:ln>
                  <a:noFill/>
                </a:ln>
                <a:solidFill>
                  <a:prstClr val="black"/>
                </a:solidFill>
                <a:effectLst/>
                <a:uLnTx/>
                <a:uFillTx/>
                <a:latin typeface="Calibri"/>
                <a:ea typeface="+mn-ea"/>
                <a:cs typeface="Calibri"/>
              </a:rPr>
              <a:t>SOLICITATION.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5" normalizeH="0" baseline="0" noProof="0" dirty="0">
                <a:ln>
                  <a:noFill/>
                </a:ln>
                <a:solidFill>
                  <a:prstClr val="black"/>
                </a:solidFill>
                <a:effectLst/>
                <a:uLnTx/>
                <a:uFillTx/>
                <a:latin typeface="Calibri"/>
                <a:ea typeface="+mn-ea"/>
                <a:cs typeface="Calibri"/>
              </a:rPr>
              <a:t>contractor’s failure </a:t>
            </a:r>
            <a:r>
              <a:rPr kumimoji="0" sz="1400" b="0" i="0" u="none" strike="noStrike" kern="1200" cap="none" spc="-10" normalizeH="0" baseline="0" noProof="0" dirty="0">
                <a:ln>
                  <a:noFill/>
                </a:ln>
                <a:solidFill>
                  <a:prstClr val="black"/>
                </a:solidFill>
                <a:effectLst/>
                <a:uLnTx/>
                <a:uFillTx/>
                <a:latin typeface="Calibri"/>
                <a:ea typeface="+mn-ea"/>
                <a:cs typeface="Calibri"/>
              </a:rPr>
              <a:t>to submit required information </a:t>
            </a:r>
            <a:r>
              <a:rPr kumimoji="0" sz="1400" b="0" i="0" u="none" strike="noStrike" kern="1200" cap="none" spc="-15" normalizeH="0" baseline="0" noProof="0" dirty="0">
                <a:ln>
                  <a:noFill/>
                </a:ln>
                <a:solidFill>
                  <a:prstClr val="black"/>
                </a:solidFill>
                <a:effectLst/>
                <a:uLnTx/>
                <a:uFillTx/>
                <a:latin typeface="Calibri"/>
                <a:ea typeface="+mn-ea"/>
                <a:cs typeface="Calibri"/>
              </a:rPr>
              <a:t>may </a:t>
            </a:r>
            <a:r>
              <a:rPr kumimoji="0" sz="1400" b="0" i="0" u="none" strike="noStrike" kern="1200" cap="none" spc="-5" normalizeH="0" baseline="0" noProof="0" dirty="0">
                <a:ln>
                  <a:noFill/>
                </a:ln>
                <a:solidFill>
                  <a:prstClr val="black"/>
                </a:solidFill>
                <a:effectLst/>
                <a:uLnTx/>
                <a:uFillTx/>
                <a:latin typeface="Calibri"/>
                <a:ea typeface="+mn-ea"/>
                <a:cs typeface="Calibri"/>
              </a:rPr>
              <a:t>cause their </a:t>
            </a:r>
            <a:r>
              <a:rPr kumimoji="0" sz="1400" b="0" i="0" u="none" strike="noStrike" kern="1200" cap="none" spc="-10" normalizeH="0" baseline="0" noProof="0" dirty="0">
                <a:ln>
                  <a:noFill/>
                </a:ln>
                <a:solidFill>
                  <a:prstClr val="black"/>
                </a:solidFill>
                <a:effectLst/>
                <a:uLnTx/>
                <a:uFillTx/>
                <a:latin typeface="Calibri"/>
                <a:ea typeface="+mn-ea"/>
                <a:cs typeface="Calibri"/>
              </a:rPr>
              <a:t>proposal to </a:t>
            </a:r>
            <a:r>
              <a:rPr kumimoji="0" sz="1400" b="0" i="0" u="none" strike="noStrike" kern="1200" cap="none" spc="-5" normalizeH="0" baseline="0" noProof="0" dirty="0" smtClean="0">
                <a:ln>
                  <a:noFill/>
                </a:ln>
                <a:solidFill>
                  <a:prstClr val="black"/>
                </a:solidFill>
                <a:effectLst/>
                <a:uLnTx/>
                <a:uFillTx/>
                <a:latin typeface="Calibri"/>
                <a:ea typeface="+mn-ea"/>
                <a:cs typeface="Calibri"/>
              </a:rPr>
              <a:t>be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rejected</a:t>
            </a:r>
            <a:r>
              <a:rPr kumimoji="0" sz="1400" b="0" i="0" u="none" strike="noStrike" kern="1200" cap="none" spc="-10" normalizeH="0" baseline="0" noProof="0" dirty="0">
                <a:ln>
                  <a:noFill/>
                </a:ln>
                <a:solidFill>
                  <a:prstClr val="black"/>
                </a:solidFill>
                <a:effectLst/>
                <a:uLnTx/>
                <a:uFillTx/>
                <a:latin typeface="Calibri"/>
                <a:ea typeface="+mn-ea"/>
                <a:cs typeface="Calibri"/>
              </a:rPr>
              <a:t>. </a:t>
            </a:r>
            <a:r>
              <a:rPr kumimoji="0" sz="1400" b="0" i="0" u="none" strike="noStrike" kern="1200" cap="none" spc="-25" normalizeH="0" baseline="0" noProof="0" dirty="0">
                <a:ln>
                  <a:noFill/>
                </a:ln>
                <a:solidFill>
                  <a:prstClr val="black"/>
                </a:solidFill>
                <a:effectLst/>
                <a:uLnTx/>
                <a:uFillTx/>
                <a:latin typeface="Calibri"/>
                <a:ea typeface="+mn-ea"/>
                <a:cs typeface="Calibri"/>
              </a:rPr>
              <a:t>However, </a:t>
            </a:r>
            <a:r>
              <a:rPr kumimoji="0" sz="1400" b="0" i="0" u="none" strike="noStrike" kern="1200" cap="none" spc="-5" normalizeH="0" baseline="0" noProof="0" dirty="0">
                <a:ln>
                  <a:noFill/>
                </a:ln>
                <a:solidFill>
                  <a:prstClr val="black"/>
                </a:solidFill>
                <a:effectLst/>
                <a:uLnTx/>
                <a:uFillTx/>
                <a:latin typeface="Calibri"/>
                <a:ea typeface="+mn-ea"/>
                <a:cs typeface="Calibri"/>
              </a:rPr>
              <a:t>unnecessary </a:t>
            </a:r>
            <a:r>
              <a:rPr kumimoji="0" sz="1400" b="0" i="0" u="none" strike="noStrike" kern="1200" cap="none" spc="-10" normalizeH="0" baseline="0" noProof="0" dirty="0">
                <a:ln>
                  <a:noFill/>
                </a:ln>
                <a:solidFill>
                  <a:prstClr val="black"/>
                </a:solidFill>
                <a:effectLst/>
                <a:uLnTx/>
                <a:uFillTx/>
                <a:latin typeface="Calibri"/>
                <a:ea typeface="+mn-ea"/>
                <a:cs typeface="Calibri"/>
              </a:rPr>
              <a:t>information </a:t>
            </a:r>
            <a:r>
              <a:rPr kumimoji="0" sz="1400" b="0" i="0" u="none" strike="noStrike" kern="1200" cap="none" spc="-5" normalizeH="0" baseline="0" noProof="0" dirty="0">
                <a:ln>
                  <a:noFill/>
                </a:ln>
                <a:solidFill>
                  <a:prstClr val="black"/>
                </a:solidFill>
                <a:effectLst/>
                <a:uLnTx/>
                <a:uFillTx/>
                <a:latin typeface="Calibri"/>
                <a:ea typeface="+mn-ea"/>
                <a:cs typeface="Calibri"/>
              </a:rPr>
              <a:t>should be </a:t>
            </a:r>
            <a:r>
              <a:rPr kumimoji="0" sz="1400" b="0" i="0" u="none" strike="noStrike" kern="1200" cap="none" spc="-10" normalizeH="0" baseline="0" noProof="0" dirty="0">
                <a:ln>
                  <a:noFill/>
                </a:ln>
                <a:solidFill>
                  <a:prstClr val="black"/>
                </a:solidFill>
                <a:effectLst/>
                <a:uLnTx/>
                <a:uFillTx/>
                <a:latin typeface="Calibri"/>
                <a:ea typeface="+mn-ea"/>
                <a:cs typeface="Calibri"/>
              </a:rPr>
              <a:t>excluded from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5" normalizeH="0" baseline="0" noProof="0" dirty="0">
                <a:ln>
                  <a:noFill/>
                </a:ln>
                <a:solidFill>
                  <a:prstClr val="black"/>
                </a:solidFill>
                <a:effectLst/>
                <a:uLnTx/>
                <a:uFillTx/>
                <a:latin typeface="Calibri"/>
                <a:ea typeface="+mn-ea"/>
                <a:cs typeface="Calibri"/>
              </a:rPr>
              <a:t>contractor’s</a:t>
            </a:r>
            <a:r>
              <a:rPr kumimoji="0" sz="1400" b="0" i="0" u="none" strike="noStrike" kern="1200" cap="none" spc="265"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proposal(s).</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R="284480" lvl="0" algn="l" defTabSz="914400" rtl="0" eaLnBrk="1" fontAlgn="auto" latinLnBrk="0" hangingPunct="1">
              <a:spcBef>
                <a:spcPts val="600"/>
              </a:spcBef>
              <a:spcAft>
                <a:spcPts val="0"/>
              </a:spcAft>
              <a:buClrTx/>
              <a:buSzTx/>
              <a:tabLst>
                <a:tab pos="184785" algn="l"/>
              </a:tabLst>
              <a:defRPr/>
            </a:pPr>
            <a:r>
              <a:rPr kumimoji="0" sz="1400" b="1" i="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Copies</a:t>
            </a:r>
            <a:endParaRPr kumimoji="0" lang="en-US" sz="1400" b="1" i="0" strike="noStrike" kern="1200" cap="none" spc="-5" normalizeH="0" baseline="0" noProof="0" dirty="0" smtClean="0">
              <a:ln>
                <a:noFill/>
              </a:ln>
              <a:solidFill>
                <a:prstClr val="black"/>
              </a:solidFill>
              <a:effectLst/>
              <a:uLnTx/>
              <a:uFillTx/>
              <a:latin typeface="Calibri"/>
              <a:ea typeface="+mn-ea"/>
              <a:cs typeface="Calibri"/>
            </a:endParaRPr>
          </a:p>
          <a:p>
            <a:pPr marL="346075" marR="284480" lvl="0" indent="-346075" algn="l" defTabSz="914400" rtl="0" eaLnBrk="1" fontAlgn="auto" latinLnBrk="0" hangingPunct="1">
              <a:spcBef>
                <a:spcPts val="600"/>
              </a:spcBef>
              <a:spcAft>
                <a:spcPts val="0"/>
              </a:spcAft>
              <a:buClrTx/>
              <a:buSzTx/>
              <a:buFont typeface="Arial"/>
              <a:buChar char="•"/>
              <a:defRPr/>
            </a:pP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T</a:t>
            </a:r>
            <a:r>
              <a:rPr kumimoji="0" sz="1400" b="0" i="0" u="none" strike="noStrike" kern="1200" cap="none" spc="-5" normalizeH="0" baseline="0" noProof="0" dirty="0" smtClean="0">
                <a:ln>
                  <a:noFill/>
                </a:ln>
                <a:solidFill>
                  <a:prstClr val="black"/>
                </a:solidFill>
                <a:effectLst/>
                <a:uLnTx/>
                <a:uFillTx/>
                <a:latin typeface="Calibri"/>
                <a:ea typeface="+mn-ea"/>
                <a:cs typeface="Calibri"/>
              </a:rPr>
              <a:t>he </a:t>
            </a:r>
            <a:r>
              <a:rPr kumimoji="0" sz="1400" b="0" i="0" u="none" strike="noStrike" kern="1200" cap="none" spc="-15" normalizeH="0" baseline="0" noProof="0" dirty="0">
                <a:ln>
                  <a:noFill/>
                </a:ln>
                <a:solidFill>
                  <a:prstClr val="black"/>
                </a:solidFill>
                <a:effectLst/>
                <a:uLnTx/>
                <a:uFillTx/>
                <a:latin typeface="Calibri"/>
                <a:ea typeface="+mn-ea"/>
                <a:cs typeface="Calibri"/>
              </a:rPr>
              <a:t>contractor’s </a:t>
            </a:r>
            <a:r>
              <a:rPr kumimoji="0" sz="1400" b="0" i="0" u="none" strike="noStrike" kern="1200" cap="none" spc="-10" normalizeH="0" baseline="0" noProof="0" dirty="0">
                <a:ln>
                  <a:noFill/>
                </a:ln>
                <a:solidFill>
                  <a:prstClr val="black"/>
                </a:solidFill>
                <a:effectLst/>
                <a:uLnTx/>
                <a:uFillTx/>
                <a:latin typeface="Calibri"/>
                <a:ea typeface="+mn-ea"/>
                <a:cs typeface="Calibri"/>
              </a:rPr>
              <a:t>proposal(s) </a:t>
            </a:r>
            <a:r>
              <a:rPr kumimoji="0" sz="1400" b="0" i="0" u="none" strike="noStrike" kern="1200" cap="none" spc="-5" normalizeH="0" baseline="0" noProof="0" dirty="0">
                <a:ln>
                  <a:noFill/>
                </a:ln>
                <a:solidFill>
                  <a:prstClr val="black"/>
                </a:solidFill>
                <a:effectLst/>
                <a:uLnTx/>
                <a:uFillTx/>
                <a:latin typeface="Calibri"/>
                <a:ea typeface="+mn-ea"/>
                <a:cs typeface="Calibri"/>
              </a:rPr>
              <a:t>should be paginated and include an original document, plus XX (X</a:t>
            </a:r>
            <a:r>
              <a:rPr kumimoji="0" sz="1400" b="0" i="0" u="none" strike="noStrike" kern="1200" cap="none" spc="-5"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copies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5" normalizeH="0" baseline="0" noProof="0" dirty="0">
                <a:ln>
                  <a:noFill/>
                </a:ln>
                <a:solidFill>
                  <a:prstClr val="black"/>
                </a:solidFill>
                <a:effectLst/>
                <a:uLnTx/>
                <a:uFillTx/>
                <a:latin typeface="Calibri"/>
                <a:ea typeface="+mn-ea"/>
                <a:cs typeface="Calibri"/>
              </a:rPr>
              <a:t>a </a:t>
            </a:r>
            <a:r>
              <a:rPr kumimoji="0" sz="1400" b="0" i="0" u="none" strike="noStrike" kern="1200" cap="none" spc="-10" normalizeH="0" baseline="0" noProof="0" dirty="0">
                <a:ln>
                  <a:noFill/>
                </a:ln>
                <a:solidFill>
                  <a:prstClr val="black"/>
                </a:solidFill>
                <a:effectLst/>
                <a:uLnTx/>
                <a:uFillTx/>
                <a:latin typeface="Calibri"/>
                <a:ea typeface="+mn-ea"/>
                <a:cs typeface="Calibri"/>
              </a:rPr>
              <a:t>total </a:t>
            </a:r>
            <a:r>
              <a:rPr kumimoji="0" sz="1400" b="0" i="0" u="none" strike="noStrike" kern="1200" cap="none" spc="-5" normalizeH="0" baseline="0" noProof="0" dirty="0">
                <a:ln>
                  <a:noFill/>
                </a:ln>
                <a:solidFill>
                  <a:prstClr val="black"/>
                </a:solidFill>
                <a:effectLst/>
                <a:uLnTx/>
                <a:uFillTx/>
                <a:latin typeface="Calibri"/>
                <a:ea typeface="+mn-ea"/>
                <a:cs typeface="Calibri"/>
              </a:rPr>
              <a:t>of XX (X) documents. The documents </a:t>
            </a:r>
            <a:r>
              <a:rPr kumimoji="0" sz="1400" b="0" i="0" u="none" strike="noStrike" kern="1200" cap="none" spc="-15" normalizeH="0" baseline="0" noProof="0" dirty="0">
                <a:ln>
                  <a:noFill/>
                </a:ln>
                <a:solidFill>
                  <a:prstClr val="black"/>
                </a:solidFill>
                <a:effectLst/>
                <a:uLnTx/>
                <a:uFillTx/>
                <a:latin typeface="Calibri"/>
                <a:ea typeface="+mn-ea"/>
                <a:cs typeface="Calibri"/>
              </a:rPr>
              <a:t>front </a:t>
            </a:r>
            <a:r>
              <a:rPr kumimoji="0" sz="1400" b="0" i="0" u="none" strike="noStrike" kern="1200" cap="none" spc="-5" normalizeH="0" baseline="0" noProof="0" dirty="0">
                <a:ln>
                  <a:noFill/>
                </a:ln>
                <a:solidFill>
                  <a:prstClr val="black"/>
                </a:solidFill>
                <a:effectLst/>
                <a:uLnTx/>
                <a:uFillTx/>
                <a:latin typeface="Calibri"/>
                <a:ea typeface="+mn-ea"/>
                <a:cs typeface="Calibri"/>
              </a:rPr>
              <a:t>pages should </a:t>
            </a:r>
            <a:r>
              <a:rPr kumimoji="0" sz="1400" b="0" i="0" u="none" strike="noStrike" kern="1200" cap="none" spc="-10" normalizeH="0" baseline="0" noProof="0" dirty="0">
                <a:ln>
                  <a:noFill/>
                </a:ln>
                <a:solidFill>
                  <a:prstClr val="black"/>
                </a:solidFill>
                <a:effectLst/>
                <a:uLnTx/>
                <a:uFillTx/>
                <a:latin typeface="Calibri"/>
                <a:ea typeface="+mn-ea"/>
                <a:cs typeface="Calibri"/>
              </a:rPr>
              <a:t>indicate </a:t>
            </a:r>
            <a:r>
              <a:rPr kumimoji="0" sz="1400" b="0" i="0" u="none" strike="noStrike" kern="1200" cap="none" spc="-5" normalizeH="0" baseline="0" noProof="0" dirty="0">
                <a:ln>
                  <a:noFill/>
                </a:ln>
                <a:solidFill>
                  <a:prstClr val="black"/>
                </a:solidFill>
                <a:effectLst/>
                <a:uLnTx/>
                <a:uFillTx/>
                <a:latin typeface="Calibri"/>
                <a:ea typeface="+mn-ea"/>
                <a:cs typeface="Calibri"/>
              </a:rPr>
              <a:t>original or</a:t>
            </a:r>
            <a:r>
              <a:rPr kumimoji="0" sz="1400" b="0" i="0" u="none" strike="noStrike" kern="1200" cap="none" spc="250" normalizeH="0" baseline="0" noProof="0" dirty="0">
                <a:ln>
                  <a:noFill/>
                </a:ln>
                <a:solidFill>
                  <a:prstClr val="black"/>
                </a:solidFill>
                <a:effectLst/>
                <a:uLnTx/>
                <a:uFillTx/>
                <a:latin typeface="Calibri"/>
                <a:ea typeface="+mn-ea"/>
                <a:cs typeface="Calibri"/>
              </a:rPr>
              <a:t> </a:t>
            </a:r>
            <a:r>
              <a:rPr kumimoji="0" sz="1400" b="0" i="0" u="none" strike="noStrike" kern="1200" cap="none" spc="-25" normalizeH="0" baseline="0" noProof="0" dirty="0">
                <a:ln>
                  <a:noFill/>
                </a:ln>
                <a:solidFill>
                  <a:prstClr val="black"/>
                </a:solidFill>
                <a:effectLst/>
                <a:uLnTx/>
                <a:uFillTx/>
                <a:latin typeface="Calibri"/>
                <a:ea typeface="+mn-ea"/>
                <a:cs typeface="Calibri"/>
              </a:rPr>
              <a:t>copy.</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57785" lvl="0" indent="-346075" algn="l" defTabSz="914400" rtl="0" eaLnBrk="1" fontAlgn="auto" latinLnBrk="0" hangingPunct="1">
              <a:spcBef>
                <a:spcPts val="600"/>
              </a:spcBef>
              <a:spcAft>
                <a:spcPts val="0"/>
              </a:spcAft>
              <a:buClrTx/>
              <a:buSzTx/>
              <a:buFont typeface="Arial"/>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contractor </a:t>
            </a:r>
            <a:r>
              <a:rPr kumimoji="0" sz="1400" b="0" i="0" u="none" strike="noStrike" kern="1200" cap="none" spc="-5" normalizeH="0" baseline="0" noProof="0" dirty="0">
                <a:ln>
                  <a:noFill/>
                </a:ln>
                <a:solidFill>
                  <a:prstClr val="black"/>
                </a:solidFill>
                <a:effectLst/>
                <a:uLnTx/>
                <a:uFillTx/>
                <a:latin typeface="Calibri"/>
                <a:ea typeface="+mn-ea"/>
                <a:cs typeface="Calibri"/>
              </a:rPr>
              <a:t>is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include a “machine </a:t>
            </a:r>
            <a:r>
              <a:rPr kumimoji="0" sz="1400" b="0" i="0" u="none" strike="noStrike" kern="1200" cap="none" spc="-10" normalizeH="0" baseline="0" noProof="0" dirty="0">
                <a:ln>
                  <a:noFill/>
                </a:ln>
                <a:solidFill>
                  <a:prstClr val="black"/>
                </a:solidFill>
                <a:effectLst/>
                <a:uLnTx/>
                <a:uFillTx/>
                <a:latin typeface="Calibri"/>
                <a:ea typeface="+mn-ea"/>
                <a:cs typeface="Calibri"/>
              </a:rPr>
              <a:t>readable” version, </a:t>
            </a:r>
            <a:r>
              <a:rPr kumimoji="0" sz="1400" b="0" i="0" u="none" strike="noStrike" kern="1200" cap="none" spc="-15" normalizeH="0" baseline="0" noProof="0" dirty="0">
                <a:ln>
                  <a:noFill/>
                </a:ln>
                <a:solidFill>
                  <a:prstClr val="black"/>
                </a:solidFill>
                <a:effectLst/>
                <a:uLnTx/>
                <a:uFillTx/>
                <a:latin typeface="Calibri"/>
                <a:ea typeface="+mn-ea"/>
                <a:cs typeface="Calibri"/>
              </a:rPr>
              <a:t>preferably </a:t>
            </a:r>
            <a:r>
              <a:rPr kumimoji="0" sz="1400" b="0" i="0" u="none" strike="noStrike" kern="1200" cap="none" spc="-5" normalizeH="0" baseline="0" noProof="0" dirty="0">
                <a:ln>
                  <a:noFill/>
                </a:ln>
                <a:solidFill>
                  <a:prstClr val="black"/>
                </a:solidFill>
                <a:effectLst/>
                <a:uLnTx/>
                <a:uFillTx/>
                <a:latin typeface="Calibri"/>
                <a:ea typeface="+mn-ea"/>
                <a:cs typeface="Calibri"/>
              </a:rPr>
              <a:t>in </a:t>
            </a:r>
            <a:r>
              <a:rPr kumimoji="0" sz="1400" b="0" i="0" u="none" strike="noStrike" kern="1200" cap="none" spc="-10" normalizeH="0" baseline="0" noProof="0" dirty="0">
                <a:ln>
                  <a:noFill/>
                </a:ln>
                <a:solidFill>
                  <a:prstClr val="black"/>
                </a:solidFill>
                <a:effectLst/>
                <a:uLnTx/>
                <a:uFillTx/>
                <a:latin typeface="Calibri"/>
                <a:ea typeface="+mn-ea"/>
                <a:cs typeface="Calibri"/>
              </a:rPr>
              <a:t>Microsoft WORD format, </a:t>
            </a:r>
            <a:r>
              <a:rPr kumimoji="0" sz="1400" b="0" i="0" u="none" strike="noStrike" kern="1200" cap="none" spc="-5" normalizeH="0" baseline="0" noProof="0" dirty="0">
                <a:ln>
                  <a:noFill/>
                </a:ln>
                <a:solidFill>
                  <a:prstClr val="black"/>
                </a:solidFill>
                <a:effectLst/>
                <a:uLnTx/>
                <a:uFillTx/>
                <a:latin typeface="Calibri"/>
                <a:ea typeface="+mn-ea"/>
                <a:cs typeface="Calibri"/>
              </a:rPr>
              <a:t>on CD </a:t>
            </a:r>
            <a:r>
              <a:rPr kumimoji="0" sz="1400" b="0" i="0" u="none" strike="noStrike" kern="1200" cap="none" spc="-5" normalizeH="0" baseline="0" noProof="0" dirty="0" smtClean="0">
                <a:ln>
                  <a:noFill/>
                </a:ln>
                <a:solidFill>
                  <a:prstClr val="black"/>
                </a:solidFill>
                <a:effectLst/>
                <a:uLnTx/>
                <a:uFillTx/>
                <a:latin typeface="Calibri"/>
                <a:ea typeface="+mn-ea"/>
                <a:cs typeface="Calibri"/>
              </a:rPr>
              <a:t>or</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20" normalizeH="0" baseline="0" noProof="0" dirty="0" smtClean="0">
                <a:ln>
                  <a:noFill/>
                </a:ln>
                <a:solidFill>
                  <a:prstClr val="black"/>
                </a:solidFill>
                <a:effectLst/>
                <a:uLnTx/>
                <a:uFillTx/>
                <a:latin typeface="Calibri"/>
                <a:ea typeface="+mn-ea"/>
                <a:cs typeface="Calibri"/>
              </a:rPr>
              <a:t>DVD</a:t>
            </a:r>
            <a:r>
              <a:rPr kumimoji="0" sz="1400" b="0" i="0" u="none" strike="noStrike" kern="1200" cap="none" spc="-2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of the </a:t>
            </a:r>
            <a:r>
              <a:rPr kumimoji="0" sz="1400" b="0" i="0" u="none" strike="noStrike" kern="1200" cap="none" spc="-10" normalizeH="0" baseline="0" noProof="0" dirty="0">
                <a:ln>
                  <a:noFill/>
                </a:ln>
                <a:solidFill>
                  <a:prstClr val="black"/>
                </a:solidFill>
                <a:effectLst/>
                <a:uLnTx/>
                <a:uFillTx/>
                <a:latin typeface="Calibri"/>
                <a:ea typeface="+mn-ea"/>
                <a:cs typeface="Calibri"/>
              </a:rPr>
              <a:t>contractor’s</a:t>
            </a:r>
            <a:r>
              <a:rPr kumimoji="0" sz="1400" b="0" i="0" u="none" strike="noStrike" kern="1200" cap="none" spc="40"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response.</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0" lvl="0" indent="-346075" algn="l" defTabSz="914400" rtl="0" eaLnBrk="1" fontAlgn="auto" latinLnBrk="0" hangingPunct="1">
              <a:spcBef>
                <a:spcPts val="600"/>
              </a:spcBef>
              <a:spcAft>
                <a:spcPts val="0"/>
              </a:spcAft>
              <a:buClrTx/>
              <a:buSzTx/>
              <a:buFont typeface="Arial"/>
              <a:buChar char="•"/>
              <a:defRPr/>
            </a:pPr>
            <a:r>
              <a:rPr kumimoji="0" sz="1400" b="1" i="0" u="none" strike="noStrike" kern="1200" cap="none" spc="-10" normalizeH="0" baseline="0" noProof="0" dirty="0">
                <a:ln>
                  <a:noFill/>
                </a:ln>
                <a:solidFill>
                  <a:prstClr val="black"/>
                </a:solidFill>
                <a:effectLst/>
                <a:uLnTx/>
                <a:uFillTx/>
                <a:latin typeface="Calibri"/>
                <a:ea typeface="+mn-ea"/>
                <a:cs typeface="Calibri"/>
              </a:rPr>
              <a:t>Note: </a:t>
            </a:r>
            <a:r>
              <a:rPr kumimoji="0" sz="1400" b="0" i="0" u="none" strike="noStrike" kern="1200" cap="none" spc="-10" normalizeH="0" baseline="0" noProof="0" dirty="0">
                <a:ln>
                  <a:noFill/>
                </a:ln>
                <a:solidFill>
                  <a:prstClr val="black"/>
                </a:solidFill>
                <a:effectLst/>
                <a:uLnTx/>
                <a:uFillTx/>
                <a:latin typeface="Calibri"/>
                <a:ea typeface="+mn-ea"/>
                <a:cs typeface="Calibri"/>
              </a:rPr>
              <a:t>Agreements </a:t>
            </a:r>
            <a:r>
              <a:rPr kumimoji="0" sz="1400" b="0" i="0" u="none" strike="noStrike" kern="1200" cap="none" spc="-5" normalizeH="0" baseline="0" noProof="0" dirty="0">
                <a:ln>
                  <a:noFill/>
                </a:ln>
                <a:solidFill>
                  <a:prstClr val="black"/>
                </a:solidFill>
                <a:effectLst/>
                <a:uLnTx/>
                <a:uFillTx/>
                <a:latin typeface="Calibri"/>
                <a:ea typeface="+mn-ea"/>
                <a:cs typeface="Calibri"/>
              </a:rPr>
              <a:t>not </a:t>
            </a:r>
            <a:r>
              <a:rPr kumimoji="0" sz="1400" b="0" i="0" u="none" strike="noStrike" kern="1200" cap="none" spc="-10" normalizeH="0" baseline="0" noProof="0" dirty="0">
                <a:ln>
                  <a:noFill/>
                </a:ln>
                <a:solidFill>
                  <a:prstClr val="black"/>
                </a:solidFill>
                <a:effectLst/>
                <a:uLnTx/>
                <a:uFillTx/>
                <a:latin typeface="Calibri"/>
                <a:ea typeface="+mn-ea"/>
                <a:cs typeface="Calibri"/>
              </a:rPr>
              <a:t>submitted </a:t>
            </a:r>
            <a:r>
              <a:rPr kumimoji="0" sz="1400" b="0" i="0" u="none" strike="noStrike" kern="1200" cap="none" spc="-5" normalizeH="0" baseline="0" noProof="0" dirty="0">
                <a:ln>
                  <a:noFill/>
                </a:ln>
                <a:solidFill>
                  <a:prstClr val="black"/>
                </a:solidFill>
                <a:effectLst/>
                <a:uLnTx/>
                <a:uFillTx/>
                <a:latin typeface="Calibri"/>
                <a:ea typeface="+mn-ea"/>
                <a:cs typeface="Calibri"/>
              </a:rPr>
              <a:t>with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contract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or’s </a:t>
            </a:r>
            <a:r>
              <a:rPr kumimoji="0" sz="1400" b="0" i="0" u="none" strike="noStrike" kern="1200" cap="none" spc="-10" normalizeH="0" baseline="0" noProof="0" dirty="0">
                <a:ln>
                  <a:noFill/>
                </a:ln>
                <a:solidFill>
                  <a:prstClr val="black"/>
                </a:solidFill>
                <a:effectLst/>
                <a:uLnTx/>
                <a:uFillTx/>
                <a:latin typeface="Calibri"/>
                <a:ea typeface="+mn-ea"/>
                <a:cs typeface="Calibri"/>
              </a:rPr>
              <a:t>response</a:t>
            </a:r>
            <a:r>
              <a:rPr kumimoji="0" sz="1400" b="0" i="0" u="none" strike="noStrike" kern="1200" cap="none" spc="6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will not be </a:t>
            </a:r>
            <a:r>
              <a:rPr kumimoji="0" sz="1400" b="0" i="0" u="none" strike="noStrike" kern="1200" cap="none" spc="-10" normalizeH="0" baseline="0" noProof="0" dirty="0">
                <a:ln>
                  <a:noFill/>
                </a:ln>
                <a:solidFill>
                  <a:prstClr val="black"/>
                </a:solidFill>
                <a:effectLst/>
                <a:uLnTx/>
                <a:uFillTx/>
                <a:latin typeface="Calibri"/>
                <a:ea typeface="+mn-ea"/>
                <a:cs typeface="Calibri"/>
              </a:rPr>
              <a:t>considered after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contract award</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R="0" lvl="0" algn="l" defTabSz="914400" rtl="0" eaLnBrk="1" fontAlgn="auto" latinLnBrk="0" hangingPunct="1">
              <a:spcBef>
                <a:spcPts val="600"/>
              </a:spcBef>
              <a:spcAft>
                <a:spcPts val="0"/>
              </a:spcAft>
              <a:buClrTx/>
              <a:buSzTx/>
              <a:defRPr/>
            </a:pP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Explanation to</a:t>
            </a:r>
            <a:r>
              <a:rPr kumimoji="0" sz="1400" b="1" i="0" strike="noStrike" kern="1200" cap="none" spc="0" normalizeH="0" baseline="0" noProof="0" dirty="0">
                <a:ln>
                  <a:noFill/>
                </a:ln>
                <a:solidFill>
                  <a:prstClr val="black"/>
                </a:solidFill>
                <a:effectLst/>
                <a:uLnTx/>
                <a:uFill>
                  <a:solidFill>
                    <a:srgbClr val="000000"/>
                  </a:solidFill>
                </a:uFill>
                <a:latin typeface="Calibri"/>
                <a:ea typeface="+mn-ea"/>
                <a:cs typeface="Calibri"/>
              </a:rPr>
              <a:t> </a:t>
            </a: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Contractors</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469900" marR="5080" lvl="0" indent="-285750"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b="0" i="0" u="none" strike="noStrike" kern="1200" cap="none" spc="-15" normalizeH="0" baseline="0" noProof="0" dirty="0">
                <a:ln>
                  <a:noFill/>
                </a:ln>
                <a:solidFill>
                  <a:prstClr val="black"/>
                </a:solidFill>
                <a:effectLst/>
                <a:uLnTx/>
                <a:uFillTx/>
                <a:latin typeface="Calibri"/>
                <a:ea typeface="+mn-ea"/>
                <a:cs typeface="Calibri"/>
              </a:rPr>
              <a:t>Contractors </a:t>
            </a:r>
            <a:r>
              <a:rPr kumimoji="0" sz="1400" b="0" i="0" u="none" strike="noStrike" kern="1200" cap="none" spc="-5" normalizeH="0" baseline="0" noProof="0" dirty="0">
                <a:ln>
                  <a:noFill/>
                </a:ln>
                <a:solidFill>
                  <a:prstClr val="black"/>
                </a:solidFill>
                <a:effectLst/>
                <a:uLnTx/>
                <a:uFillTx/>
                <a:latin typeface="Calibri"/>
                <a:ea typeface="+mn-ea"/>
                <a:cs typeface="Calibri"/>
              </a:rPr>
              <a:t>who need </a:t>
            </a:r>
            <a:r>
              <a:rPr kumimoji="0" sz="1400" b="0" i="0" u="none" strike="noStrike" kern="1200" cap="none" spc="-10" normalizeH="0" baseline="0" noProof="0" dirty="0">
                <a:ln>
                  <a:noFill/>
                </a:ln>
                <a:solidFill>
                  <a:prstClr val="black"/>
                </a:solidFill>
                <a:effectLst/>
                <a:uLnTx/>
                <a:uFillTx/>
                <a:latin typeface="Calibri"/>
                <a:ea typeface="+mn-ea"/>
                <a:cs typeface="Calibri"/>
              </a:rPr>
              <a:t>clarification </a:t>
            </a:r>
            <a:r>
              <a:rPr kumimoji="0" sz="1400" b="0" i="0" u="none" strike="noStrike" kern="1200" cap="none" spc="-5" normalizeH="0" baseline="0" noProof="0" dirty="0">
                <a:ln>
                  <a:noFill/>
                </a:ln>
                <a:solidFill>
                  <a:prstClr val="black"/>
                </a:solidFill>
                <a:effectLst/>
                <a:uLnTx/>
                <a:uFillTx/>
                <a:latin typeface="Calibri"/>
                <a:ea typeface="+mn-ea"/>
                <a:cs typeface="Calibri"/>
              </a:rPr>
              <a:t>shall </a:t>
            </a:r>
            <a:r>
              <a:rPr kumimoji="0" sz="1400" b="0" i="0" u="none" strike="noStrike" kern="1200" cap="none" spc="-10" normalizeH="0" baseline="0" noProof="0" dirty="0">
                <a:ln>
                  <a:noFill/>
                </a:ln>
                <a:solidFill>
                  <a:prstClr val="black"/>
                </a:solidFill>
                <a:effectLst/>
                <a:uLnTx/>
                <a:uFillTx/>
                <a:latin typeface="Calibri"/>
                <a:ea typeface="+mn-ea"/>
                <a:cs typeface="Calibri"/>
              </a:rPr>
              <a:t>contact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Central Purchasing contracting </a:t>
            </a:r>
            <a:r>
              <a:rPr kumimoji="0" sz="1400" b="0" i="0" u="none" strike="noStrike" kern="1200" cap="none" spc="-5" normalizeH="0" baseline="0" noProof="0" dirty="0">
                <a:ln>
                  <a:noFill/>
                </a:ln>
                <a:solidFill>
                  <a:prstClr val="black"/>
                </a:solidFill>
                <a:effectLst/>
                <a:uLnTx/>
                <a:uFillTx/>
                <a:latin typeface="Calibri"/>
                <a:ea typeface="+mn-ea"/>
                <a:cs typeface="Calibri"/>
              </a:rPr>
              <a:t>officer </a:t>
            </a:r>
            <a:r>
              <a:rPr kumimoji="0" sz="1400" b="0" i="0" u="none" strike="noStrike" kern="1200" cap="none" spc="-10" normalizeH="0" baseline="0" noProof="0" dirty="0">
                <a:ln>
                  <a:noFill/>
                </a:ln>
                <a:solidFill>
                  <a:prstClr val="black"/>
                </a:solidFill>
                <a:effectLst/>
                <a:uLnTx/>
                <a:uFillTx/>
                <a:latin typeface="Calibri"/>
                <a:ea typeface="+mn-ea"/>
                <a:cs typeface="Calibri"/>
              </a:rPr>
              <a:t>shown </a:t>
            </a:r>
            <a:r>
              <a:rPr kumimoji="0" sz="1400" b="0" i="0" u="none" strike="noStrike" kern="1200" cap="none" spc="-5" normalizeH="0" baseline="0" noProof="0" dirty="0">
                <a:ln>
                  <a:noFill/>
                </a:ln>
                <a:solidFill>
                  <a:prstClr val="black"/>
                </a:solidFill>
                <a:effectLst/>
                <a:uLnTx/>
                <a:uFillTx/>
                <a:latin typeface="Calibri"/>
                <a:ea typeface="+mn-ea"/>
                <a:cs typeface="Calibri"/>
              </a:rPr>
              <a:t>on </a:t>
            </a:r>
            <a:r>
              <a:rPr kumimoji="0" sz="1400" b="0" i="0" u="none" strike="noStrike" kern="1200" cap="none" spc="-5" normalizeH="0" baseline="0" noProof="0" dirty="0" smtClean="0">
                <a:ln>
                  <a:noFill/>
                </a:ln>
                <a:solidFill>
                  <a:prstClr val="black"/>
                </a:solidFill>
                <a:effectLst/>
                <a:uLnTx/>
                <a:uFillTx/>
                <a:latin typeface="Calibri"/>
                <a:ea typeface="+mn-ea"/>
                <a:cs typeface="Calibri"/>
              </a:rPr>
              <a:t>the</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0" normalizeH="0" baseline="0" noProof="0" dirty="0" smtClean="0">
                <a:ln>
                  <a:noFill/>
                </a:ln>
                <a:solidFill>
                  <a:prstClr val="black"/>
                </a:solidFill>
                <a:effectLst/>
                <a:uLnTx/>
                <a:uFillTx/>
                <a:latin typeface="Calibri"/>
                <a:ea typeface="+mn-ea"/>
                <a:cs typeface="Calibri"/>
              </a:rPr>
              <a:t>RFP</a:t>
            </a:r>
            <a:r>
              <a:rPr kumimoji="0" sz="1400" b="0" i="0" u="none" strike="noStrike" kern="1200" cap="none" spc="-50" normalizeH="0" baseline="0" noProof="0" dirty="0">
                <a:ln>
                  <a:noFill/>
                </a:ln>
                <a:solidFill>
                  <a:prstClr val="black"/>
                </a:solidFill>
                <a:effectLst/>
                <a:uLnTx/>
                <a:uFillTx/>
                <a:latin typeface="Calibri"/>
                <a:ea typeface="+mn-ea"/>
                <a:cs typeface="Calibri"/>
              </a:rPr>
              <a:t>. </a:t>
            </a:r>
            <a:r>
              <a:rPr kumimoji="0" sz="1400" b="0" i="0" u="none" strike="noStrike" kern="1200" cap="none" spc="-15" normalizeH="0" baseline="0" noProof="0" dirty="0">
                <a:ln>
                  <a:noFill/>
                </a:ln>
                <a:solidFill>
                  <a:prstClr val="black"/>
                </a:solidFill>
                <a:effectLst/>
                <a:uLnTx/>
                <a:uFillTx/>
                <a:latin typeface="Calibri"/>
                <a:ea typeface="+mn-ea"/>
                <a:cs typeface="Calibri"/>
              </a:rPr>
              <a:t>Oral </a:t>
            </a:r>
            <a:r>
              <a:rPr kumimoji="0" sz="1400" b="0" i="0" u="none" strike="noStrike" kern="1200" cap="none" spc="-10" normalizeH="0" baseline="0" noProof="0" dirty="0">
                <a:ln>
                  <a:noFill/>
                </a:ln>
                <a:solidFill>
                  <a:prstClr val="black"/>
                </a:solidFill>
                <a:effectLst/>
                <a:uLnTx/>
                <a:uFillTx/>
                <a:latin typeface="Calibri"/>
                <a:ea typeface="+mn-ea"/>
                <a:cs typeface="Calibri"/>
              </a:rPr>
              <a:t>explanations </a:t>
            </a:r>
            <a:r>
              <a:rPr kumimoji="0" sz="1400" b="0" i="0" u="none" strike="noStrike" kern="1200" cap="none" spc="-5" normalizeH="0" baseline="0" noProof="0" dirty="0">
                <a:ln>
                  <a:noFill/>
                </a:ln>
                <a:solidFill>
                  <a:prstClr val="black"/>
                </a:solidFill>
                <a:effectLst/>
                <a:uLnTx/>
                <a:uFillTx/>
                <a:latin typeface="Calibri"/>
                <a:ea typeface="+mn-ea"/>
                <a:cs typeface="Calibri"/>
              </a:rPr>
              <a:t>or instructions given </a:t>
            </a:r>
            <a:r>
              <a:rPr kumimoji="0" sz="1400" b="0" i="0" u="none" strike="noStrike" kern="1200" cap="none" spc="-15" normalizeH="0" baseline="0" noProof="0" dirty="0">
                <a:ln>
                  <a:noFill/>
                </a:ln>
                <a:solidFill>
                  <a:prstClr val="black"/>
                </a:solidFill>
                <a:effectLst/>
                <a:uLnTx/>
                <a:uFillTx/>
                <a:latin typeface="Calibri"/>
                <a:ea typeface="+mn-ea"/>
                <a:cs typeface="Calibri"/>
              </a:rPr>
              <a:t>before </a:t>
            </a:r>
            <a:r>
              <a:rPr kumimoji="0" sz="1400" b="0" i="0" u="none" strike="noStrike" kern="1200" cap="none" spc="-10" normalizeH="0" baseline="0" noProof="0" dirty="0">
                <a:ln>
                  <a:noFill/>
                </a:ln>
                <a:solidFill>
                  <a:prstClr val="black"/>
                </a:solidFill>
                <a:effectLst/>
                <a:uLnTx/>
                <a:uFillTx/>
                <a:latin typeface="Calibri"/>
                <a:ea typeface="+mn-ea"/>
                <a:cs typeface="Calibri"/>
              </a:rPr>
              <a:t>proposal </a:t>
            </a:r>
            <a:r>
              <a:rPr kumimoji="0" sz="1400" b="0" i="0" u="none" strike="noStrike" kern="1200" cap="none" spc="-5" normalizeH="0" baseline="0" noProof="0" dirty="0">
                <a:ln>
                  <a:noFill/>
                </a:ln>
                <a:solidFill>
                  <a:prstClr val="black"/>
                </a:solidFill>
                <a:effectLst/>
                <a:uLnTx/>
                <a:uFillTx/>
                <a:latin typeface="Calibri"/>
                <a:ea typeface="+mn-ea"/>
                <a:cs typeface="Calibri"/>
              </a:rPr>
              <a:t>opening will not be binding.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information</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given </a:t>
            </a:r>
            <a:r>
              <a:rPr kumimoji="0" sz="1400" b="0" i="0" u="none" strike="noStrike" kern="1200" cap="none" spc="-5" normalizeH="0" baseline="0" noProof="0" dirty="0">
                <a:ln>
                  <a:noFill/>
                </a:ln>
                <a:solidFill>
                  <a:prstClr val="black"/>
                </a:solidFill>
                <a:effectLst/>
                <a:uLnTx/>
                <a:uFillTx/>
                <a:latin typeface="Calibri"/>
                <a:ea typeface="+mn-ea"/>
                <a:cs typeface="Calibri"/>
              </a:rPr>
              <a:t>a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contract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or </a:t>
            </a:r>
            <a:r>
              <a:rPr kumimoji="0" sz="1400" b="0" i="0" u="none" strike="noStrike" kern="1200" cap="none" spc="-5" normalizeH="0" baseline="0" noProof="0" dirty="0">
                <a:ln>
                  <a:noFill/>
                </a:ln>
                <a:solidFill>
                  <a:prstClr val="black"/>
                </a:solidFill>
                <a:effectLst/>
                <a:uLnTx/>
                <a:uFillTx/>
                <a:latin typeface="Calibri"/>
                <a:ea typeface="+mn-ea"/>
                <a:cs typeface="Calibri"/>
              </a:rPr>
              <a:t>concerning a solicitation will be </a:t>
            </a:r>
            <a:r>
              <a:rPr kumimoji="0" sz="1400" b="0" i="0" u="none" strike="noStrike" kern="1200" cap="none" spc="-10" normalizeH="0" baseline="0" noProof="0" dirty="0">
                <a:ln>
                  <a:noFill/>
                </a:ln>
                <a:solidFill>
                  <a:prstClr val="black"/>
                </a:solidFill>
                <a:effectLst/>
                <a:uLnTx/>
                <a:uFillTx/>
                <a:latin typeface="Calibri"/>
                <a:ea typeface="+mn-ea"/>
                <a:cs typeface="Calibri"/>
              </a:rPr>
              <a:t>provided promptly to </a:t>
            </a:r>
            <a:r>
              <a:rPr kumimoji="0" sz="1400" b="0" i="0" u="none" strike="noStrike" kern="1200" cap="none" spc="-5" normalizeH="0" baseline="0" noProof="0" dirty="0">
                <a:ln>
                  <a:noFill/>
                </a:ln>
                <a:solidFill>
                  <a:prstClr val="black"/>
                </a:solidFill>
                <a:effectLst/>
                <a:uLnTx/>
                <a:uFillTx/>
                <a:latin typeface="Calibri"/>
                <a:ea typeface="+mn-ea"/>
                <a:cs typeface="Calibri"/>
              </a:rPr>
              <a:t>all other </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contract</a:t>
            </a:r>
            <a:r>
              <a:rPr kumimoji="0" sz="1400" b="0" i="0" u="none" strike="noStrike" kern="1200" cap="none" spc="-15" normalizeH="0" baseline="0" noProof="0" dirty="0" smtClean="0">
                <a:ln>
                  <a:noFill/>
                </a:ln>
                <a:solidFill>
                  <a:prstClr val="black"/>
                </a:solidFill>
                <a:effectLst/>
                <a:uLnTx/>
                <a:uFillTx/>
                <a:latin typeface="Calibri"/>
                <a:ea typeface="+mn-ea"/>
                <a:cs typeface="Calibri"/>
              </a:rPr>
              <a:t>ors </a:t>
            </a:r>
            <a:r>
              <a:rPr kumimoji="0" sz="1400" b="0" i="0" u="none" strike="noStrike" kern="1200" cap="none" spc="-5" normalizeH="0" baseline="0" noProof="0" dirty="0">
                <a:ln>
                  <a:noFill/>
                </a:ln>
                <a:solidFill>
                  <a:prstClr val="black"/>
                </a:solidFill>
                <a:effectLst/>
                <a:uLnTx/>
                <a:uFillTx/>
                <a:latin typeface="Calibri"/>
                <a:ea typeface="+mn-ea"/>
                <a:cs typeface="Calibri"/>
              </a:rPr>
              <a:t>as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an</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amendment</a:t>
            </a:r>
            <a:r>
              <a:rPr kumimoji="0" sz="1400" b="0" i="0" u="none" strike="noStrike" kern="1200" cap="none" spc="-1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if </a:t>
            </a:r>
            <a:r>
              <a:rPr kumimoji="0" sz="1400" b="0" i="0" u="none" strike="noStrike" kern="1200" cap="none" spc="-10" normalizeH="0" baseline="0" noProof="0" dirty="0">
                <a:ln>
                  <a:noFill/>
                </a:ln>
                <a:solidFill>
                  <a:prstClr val="black"/>
                </a:solidFill>
                <a:effectLst/>
                <a:uLnTx/>
                <a:uFillTx/>
                <a:latin typeface="Calibri"/>
                <a:ea typeface="+mn-ea"/>
                <a:cs typeface="Calibri"/>
              </a:rPr>
              <a:t>that information </a:t>
            </a:r>
            <a:r>
              <a:rPr kumimoji="0" sz="1400" b="0" i="0" u="none" strike="noStrike" kern="1200" cap="none" spc="-5" normalizeH="0" baseline="0" noProof="0" dirty="0">
                <a:ln>
                  <a:noFill/>
                </a:ln>
                <a:solidFill>
                  <a:prstClr val="black"/>
                </a:solidFill>
                <a:effectLst/>
                <a:uLnTx/>
                <a:uFillTx/>
                <a:latin typeface="Calibri"/>
                <a:ea typeface="+mn-ea"/>
                <a:cs typeface="Calibri"/>
              </a:rPr>
              <a:t>is necessary in </a:t>
            </a:r>
            <a:r>
              <a:rPr kumimoji="0" sz="1400" b="0" i="0" u="none" strike="noStrike" kern="1200" cap="none" spc="-10" normalizeH="0" baseline="0" noProof="0" dirty="0">
                <a:ln>
                  <a:noFill/>
                </a:ln>
                <a:solidFill>
                  <a:prstClr val="black"/>
                </a:solidFill>
                <a:effectLst/>
                <a:uLnTx/>
                <a:uFillTx/>
                <a:latin typeface="Calibri"/>
                <a:ea typeface="+mn-ea"/>
                <a:cs typeface="Calibri"/>
              </a:rPr>
              <a:t>submitting proposals </a:t>
            </a:r>
            <a:r>
              <a:rPr kumimoji="0" sz="1400" b="0" i="0" u="none" strike="noStrike" kern="1200" cap="none" spc="-5" normalizeH="0" baseline="0" noProof="0" dirty="0">
                <a:ln>
                  <a:noFill/>
                </a:ln>
                <a:solidFill>
                  <a:prstClr val="black"/>
                </a:solidFill>
                <a:effectLst/>
                <a:uLnTx/>
                <a:uFillTx/>
                <a:latin typeface="Calibri"/>
                <a:ea typeface="+mn-ea"/>
                <a:cs typeface="Calibri"/>
              </a:rPr>
              <a:t>or if the lack of it </a:t>
            </a:r>
            <a:r>
              <a:rPr kumimoji="0" sz="1400" b="0" i="0" u="none" strike="noStrike" kern="1200" cap="none" spc="-10" normalizeH="0" baseline="0" noProof="0" dirty="0">
                <a:ln>
                  <a:noFill/>
                </a:ln>
                <a:solidFill>
                  <a:prstClr val="black"/>
                </a:solidFill>
                <a:effectLst/>
                <a:uLnTx/>
                <a:uFillTx/>
                <a:latin typeface="Calibri"/>
                <a:ea typeface="+mn-ea"/>
                <a:cs typeface="Calibri"/>
              </a:rPr>
              <a:t>would </a:t>
            </a:r>
            <a:r>
              <a:rPr kumimoji="0" sz="1400" b="0" i="0" u="none" strike="noStrike" kern="1200" cap="none" spc="-5" normalizeH="0" baseline="0" noProof="0" dirty="0">
                <a:ln>
                  <a:noFill/>
                </a:ln>
                <a:solidFill>
                  <a:prstClr val="black"/>
                </a:solidFill>
                <a:effectLst/>
                <a:uLnTx/>
                <a:uFillTx/>
                <a:latin typeface="Calibri"/>
                <a:ea typeface="+mn-ea"/>
                <a:cs typeface="Calibri"/>
              </a:rPr>
              <a:t>be </a:t>
            </a:r>
            <a:r>
              <a:rPr kumimoji="0" sz="1400" b="0" i="0" u="none" strike="noStrike" kern="1200" cap="none" spc="-5" normalizeH="0" baseline="0" noProof="0" dirty="0" smtClean="0">
                <a:ln>
                  <a:noFill/>
                </a:ln>
                <a:solidFill>
                  <a:prstClr val="black"/>
                </a:solidFill>
                <a:effectLst/>
                <a:uLnTx/>
                <a:uFillTx/>
                <a:latin typeface="Calibri"/>
                <a:ea typeface="+mn-ea"/>
                <a:cs typeface="Calibri"/>
              </a:rPr>
              <a:t>prejudicial</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other</a:t>
            </a:r>
            <a:r>
              <a:rPr kumimoji="0" sz="1400" b="0" i="0" u="none" strike="noStrike" kern="1200" cap="none" spc="10" normalizeH="0" baseline="0" noProof="0" dirty="0">
                <a:ln>
                  <a:noFill/>
                </a:ln>
                <a:solidFill>
                  <a:prstClr val="black"/>
                </a:solidFill>
                <a:effectLst/>
                <a:uLnTx/>
                <a:uFillTx/>
                <a:latin typeface="Calibri"/>
                <a:ea typeface="+mn-ea"/>
                <a:cs typeface="Calibri"/>
              </a:rPr>
              <a:t>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contract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ors</a:t>
            </a:r>
            <a:r>
              <a:rPr kumimoji="0" sz="1400" b="0" i="0" u="none" strike="noStrike" kern="1200" cap="none" spc="-10" normalizeH="0" baseline="0" noProof="0" dirty="0">
                <a:ln>
                  <a:noFill/>
                </a:ln>
                <a:solidFill>
                  <a:prstClr val="black"/>
                </a:solidFill>
                <a:effectLst/>
                <a:uLnTx/>
                <a:uFillTx/>
                <a:latin typeface="Calibri"/>
                <a:ea typeface="+mn-ea"/>
                <a:cs typeface="Calibri"/>
              </a:rPr>
              <a: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5" name="object 5"/>
          <p:cNvSpPr txBox="1">
            <a:spLocks noGrp="1"/>
          </p:cNvSpPr>
          <p:nvPr>
            <p:ph type="title"/>
          </p:nvPr>
        </p:nvSpPr>
        <p:spPr>
          <a:xfrm>
            <a:off x="560934" y="261221"/>
            <a:ext cx="8583066"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Terms and Conditions Examples Only</a:t>
            </a:r>
            <a:endParaRPr sz="320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61</a:t>
            </a:fld>
            <a:endParaRPr lang="en-US" spc="-5" dirty="0">
              <a:solidFill>
                <a:srgbClr val="000000"/>
              </a:solidFill>
            </a:endParaRPr>
          </a:p>
        </p:txBody>
      </p:sp>
    </p:spTree>
    <p:extLst>
      <p:ext uri="{BB962C8B-B14F-4D97-AF65-F5344CB8AC3E}">
        <p14:creationId xmlns:p14="http://schemas.microsoft.com/office/powerpoint/2010/main" val="43395418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37666" y="1007458"/>
            <a:ext cx="7192257" cy="4230517"/>
          </a:xfrm>
          <a:prstGeom prst="rect">
            <a:avLst/>
          </a:prstGeom>
        </p:spPr>
        <p:txBody>
          <a:bodyPr vert="horz" wrap="square" lIns="0" tIns="200660" rIns="0" bIns="0" rtlCol="0">
            <a:spAutoFit/>
          </a:bodyPr>
          <a:lstStyle/>
          <a:p>
            <a:pPr marR="5080" defTabSz="914400">
              <a:lnSpc>
                <a:spcPct val="90500"/>
              </a:lnSpc>
              <a:spcBef>
                <a:spcPts val="1025"/>
              </a:spcBef>
              <a:defRPr/>
            </a:pPr>
            <a:r>
              <a:rPr lang="en-US" sz="1400" b="1" spc="-10" dirty="0">
                <a:solidFill>
                  <a:prstClr val="black"/>
                </a:solidFill>
                <a:uFill>
                  <a:solidFill>
                    <a:srgbClr val="000000"/>
                  </a:solidFill>
                </a:uFill>
                <a:cs typeface="Calibri"/>
              </a:rPr>
              <a:t>Explanation to</a:t>
            </a:r>
            <a:r>
              <a:rPr lang="en-US" sz="1400" b="1" dirty="0">
                <a:solidFill>
                  <a:prstClr val="black"/>
                </a:solidFill>
                <a:uFill>
                  <a:solidFill>
                    <a:srgbClr val="000000"/>
                  </a:solidFill>
                </a:uFill>
                <a:cs typeface="Calibri"/>
              </a:rPr>
              <a:t> </a:t>
            </a:r>
            <a:r>
              <a:rPr lang="en-US" sz="1400" b="1" spc="-10" dirty="0" smtClean="0">
                <a:solidFill>
                  <a:prstClr val="black"/>
                </a:solidFill>
                <a:uFill>
                  <a:solidFill>
                    <a:srgbClr val="000000"/>
                  </a:solidFill>
                </a:uFill>
                <a:cs typeface="Calibri"/>
              </a:rPr>
              <a:t>Contractors (cont.)</a:t>
            </a:r>
            <a:endParaRPr lang="en-US" sz="1400" dirty="0">
              <a:solidFill>
                <a:prstClr val="black"/>
              </a:solidFill>
              <a:cs typeface="Calibri"/>
            </a:endParaRPr>
          </a:p>
          <a:p>
            <a:pPr marL="346075" marR="508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b="0" i="0" u="none" strike="noStrike" kern="1200" cap="none" spc="-15" normalizeH="0" baseline="0" noProof="0" dirty="0" smtClean="0">
                <a:ln>
                  <a:noFill/>
                </a:ln>
                <a:solidFill>
                  <a:prstClr val="black"/>
                </a:solidFill>
                <a:effectLst/>
                <a:uLnTx/>
                <a:uFillTx/>
                <a:latin typeface="Calibri"/>
                <a:ea typeface="+mn-ea"/>
                <a:cs typeface="Calibri"/>
              </a:rPr>
              <a:t>Contractors </a:t>
            </a:r>
            <a:r>
              <a:rPr kumimoji="0" sz="1400" b="0" i="0" u="none" strike="noStrike" kern="1200" cap="none" spc="-5" normalizeH="0" baseline="0" noProof="0" dirty="0">
                <a:ln>
                  <a:noFill/>
                </a:ln>
                <a:solidFill>
                  <a:prstClr val="black"/>
                </a:solidFill>
                <a:effectLst/>
                <a:uLnTx/>
                <a:uFillTx/>
                <a:latin typeface="Calibri"/>
                <a:ea typeface="+mn-ea"/>
                <a:cs typeface="Calibri"/>
              </a:rPr>
              <a:t>who </a:t>
            </a:r>
            <a:r>
              <a:rPr kumimoji="0" sz="1400" b="0" i="0" u="none" strike="noStrike" kern="1200" cap="none" spc="-10" normalizeH="0" baseline="0" noProof="0" dirty="0">
                <a:ln>
                  <a:noFill/>
                </a:ln>
                <a:solidFill>
                  <a:prstClr val="black"/>
                </a:solidFill>
                <a:effectLst/>
                <a:uLnTx/>
                <a:uFillTx/>
                <a:latin typeface="Calibri"/>
                <a:ea typeface="+mn-ea"/>
                <a:cs typeface="Calibri"/>
              </a:rPr>
              <a:t>believe proposal requirements </a:t>
            </a:r>
            <a:r>
              <a:rPr kumimoji="0" sz="1400" b="0" i="0" u="none" strike="noStrike" kern="1200" cap="none" spc="-5" normalizeH="0" baseline="0" noProof="0" dirty="0">
                <a:ln>
                  <a:noFill/>
                </a:ln>
                <a:solidFill>
                  <a:prstClr val="black"/>
                </a:solidFill>
                <a:effectLst/>
                <a:uLnTx/>
                <a:uFillTx/>
                <a:latin typeface="Calibri"/>
                <a:ea typeface="+mn-ea"/>
                <a:cs typeface="Calibri"/>
              </a:rPr>
              <a:t>or </a:t>
            </a:r>
            <a:r>
              <a:rPr kumimoji="0" sz="1400" b="0" i="0" u="none" strike="noStrike" kern="1200" cap="none" spc="-10" normalizeH="0" baseline="0" noProof="0" dirty="0">
                <a:ln>
                  <a:noFill/>
                </a:ln>
                <a:solidFill>
                  <a:prstClr val="black"/>
                </a:solidFill>
                <a:effectLst/>
                <a:uLnTx/>
                <a:uFillTx/>
                <a:latin typeface="Calibri"/>
                <a:ea typeface="+mn-ea"/>
                <a:cs typeface="Calibri"/>
              </a:rPr>
              <a:t>specifications are </a:t>
            </a:r>
            <a:r>
              <a:rPr kumimoji="0" sz="1400" b="0" i="0" u="none" strike="noStrike" kern="1200" cap="none" spc="-5" normalizeH="0" baseline="0" noProof="0" dirty="0">
                <a:ln>
                  <a:noFill/>
                </a:ln>
                <a:solidFill>
                  <a:prstClr val="black"/>
                </a:solidFill>
                <a:effectLst/>
                <a:uLnTx/>
                <a:uFillTx/>
                <a:latin typeface="Calibri"/>
                <a:ea typeface="+mn-ea"/>
                <a:cs typeface="Calibri"/>
              </a:rPr>
              <a:t>unnecessarily </a:t>
            </a:r>
            <a:r>
              <a:rPr kumimoji="0" sz="1400" b="0" i="0" u="none" strike="noStrike" kern="1200" cap="none" spc="-10" normalizeH="0" baseline="0" noProof="0" dirty="0">
                <a:ln>
                  <a:noFill/>
                </a:ln>
                <a:solidFill>
                  <a:prstClr val="black"/>
                </a:solidFill>
                <a:effectLst/>
                <a:uLnTx/>
                <a:uFillTx/>
                <a:latin typeface="Calibri"/>
                <a:ea typeface="+mn-ea"/>
                <a:cs typeface="Calibri"/>
              </a:rPr>
              <a:t>restrictive </a:t>
            </a:r>
            <a:r>
              <a:rPr kumimoji="0" sz="1400" b="0" i="0" u="none" strike="noStrike" kern="1200" cap="none" spc="-5" normalizeH="0" baseline="0" noProof="0" dirty="0">
                <a:ln>
                  <a:noFill/>
                </a:ln>
                <a:solidFill>
                  <a:prstClr val="black"/>
                </a:solidFill>
                <a:effectLst/>
                <a:uLnTx/>
                <a:uFillTx/>
                <a:latin typeface="Calibri"/>
                <a:ea typeface="+mn-ea"/>
                <a:cs typeface="Calibri"/>
              </a:rPr>
              <a:t>or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limit</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competition </a:t>
            </a:r>
            <a:r>
              <a:rPr kumimoji="0" sz="1400" b="0" i="0" u="none" strike="noStrike" kern="1200" cap="none" spc="-15" normalizeH="0" baseline="0" noProof="0" dirty="0">
                <a:ln>
                  <a:noFill/>
                </a:ln>
                <a:solidFill>
                  <a:prstClr val="black"/>
                </a:solidFill>
                <a:effectLst/>
                <a:uLnTx/>
                <a:uFillTx/>
                <a:latin typeface="Calibri"/>
                <a:ea typeface="+mn-ea"/>
                <a:cs typeface="Calibri"/>
              </a:rPr>
              <a:t>may </a:t>
            </a:r>
            <a:r>
              <a:rPr kumimoji="0" sz="1400" b="0" i="0" u="none" strike="noStrike" kern="1200" cap="none" spc="-10" normalizeH="0" baseline="0" noProof="0" dirty="0">
                <a:ln>
                  <a:noFill/>
                </a:ln>
                <a:solidFill>
                  <a:prstClr val="black"/>
                </a:solidFill>
                <a:effectLst/>
                <a:uLnTx/>
                <a:uFillTx/>
                <a:latin typeface="Calibri"/>
                <a:ea typeface="+mn-ea"/>
                <a:cs typeface="Calibri"/>
              </a:rPr>
              <a:t>submit </a:t>
            </a:r>
            <a:r>
              <a:rPr kumimoji="0" sz="1400" b="0" i="0" u="none" strike="noStrike" kern="1200" cap="none" spc="-5" normalizeH="0" baseline="0" noProof="0" dirty="0">
                <a:ln>
                  <a:noFill/>
                </a:ln>
                <a:solidFill>
                  <a:prstClr val="black"/>
                </a:solidFill>
                <a:effectLst/>
                <a:uLnTx/>
                <a:uFillTx/>
                <a:latin typeface="Calibri"/>
                <a:ea typeface="+mn-ea"/>
                <a:cs typeface="Calibri"/>
              </a:rPr>
              <a:t>a </a:t>
            </a:r>
            <a:r>
              <a:rPr kumimoji="0" sz="1400" b="0" i="0" u="none" strike="noStrike" kern="1200" cap="none" spc="-10" normalizeH="0" baseline="0" noProof="0" dirty="0">
                <a:ln>
                  <a:noFill/>
                </a:ln>
                <a:solidFill>
                  <a:prstClr val="black"/>
                </a:solidFill>
                <a:effectLst/>
                <a:uLnTx/>
                <a:uFillTx/>
                <a:latin typeface="Calibri"/>
                <a:ea typeface="+mn-ea"/>
                <a:cs typeface="Calibri"/>
              </a:rPr>
              <a:t>request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10" normalizeH="0" baseline="0" noProof="0" dirty="0">
                <a:ln>
                  <a:noFill/>
                </a:ln>
                <a:solidFill>
                  <a:prstClr val="black"/>
                </a:solidFill>
                <a:effectLst/>
                <a:uLnTx/>
                <a:uFillTx/>
                <a:latin typeface="Calibri"/>
                <a:ea typeface="+mn-ea"/>
                <a:cs typeface="Calibri"/>
              </a:rPr>
              <a:t>administrative </a:t>
            </a:r>
            <a:r>
              <a:rPr kumimoji="0" sz="1400" b="0" i="0" u="none" strike="noStrike" kern="1200" cap="none" spc="-30" normalizeH="0" baseline="0" noProof="0" dirty="0">
                <a:ln>
                  <a:noFill/>
                </a:ln>
                <a:solidFill>
                  <a:prstClr val="black"/>
                </a:solidFill>
                <a:effectLst/>
                <a:uLnTx/>
                <a:uFillTx/>
                <a:latin typeface="Calibri"/>
                <a:ea typeface="+mn-ea"/>
                <a:cs typeface="Calibri"/>
              </a:rPr>
              <a:t>review, </a:t>
            </a:r>
            <a:r>
              <a:rPr kumimoji="0" sz="1400" b="0" i="0" u="none" strike="noStrike" kern="1200" cap="none" spc="-5" normalizeH="0" baseline="0" noProof="0" dirty="0">
                <a:ln>
                  <a:noFill/>
                </a:ln>
                <a:solidFill>
                  <a:prstClr val="black"/>
                </a:solidFill>
                <a:effectLst/>
                <a:uLnTx/>
                <a:uFillTx/>
                <a:latin typeface="Calibri"/>
                <a:ea typeface="+mn-ea"/>
                <a:cs typeface="Calibri"/>
              </a:rPr>
              <a:t>in writing,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OMES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t>
            </a:r>
            <a:r>
              <a:rPr kumimoji="0" sz="1400" b="0" i="0" u="none" strike="noStrike" kern="1200" cap="none" spc="-5" normalizeH="0" baseline="0" noProof="0" dirty="0">
                <a:ln>
                  <a:noFill/>
                </a:ln>
                <a:solidFill>
                  <a:prstClr val="black"/>
                </a:solidFill>
                <a:effectLst/>
                <a:uLnTx/>
                <a:uFillTx/>
                <a:latin typeface="Calibri"/>
                <a:ea typeface="+mn-ea"/>
                <a:cs typeface="Calibri"/>
              </a:rPr>
              <a:t>or bidding entity). </a:t>
            </a:r>
            <a:r>
              <a:rPr kumimoji="0" sz="1400" b="0" i="0" u="none" strike="noStrike" kern="1200" cap="none" spc="-65"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be </a:t>
            </a:r>
            <a:r>
              <a:rPr kumimoji="0" sz="1400" b="0" i="0" u="none" strike="noStrike" kern="1200" cap="none" spc="-10" normalizeH="0" baseline="0" noProof="0" dirty="0">
                <a:ln>
                  <a:noFill/>
                </a:ln>
                <a:solidFill>
                  <a:prstClr val="black"/>
                </a:solidFill>
                <a:effectLst/>
                <a:uLnTx/>
                <a:uFillTx/>
                <a:latin typeface="Calibri"/>
                <a:ea typeface="+mn-ea"/>
                <a:cs typeface="Calibri"/>
              </a:rPr>
              <a:t>considered, </a:t>
            </a:r>
            <a:r>
              <a:rPr kumimoji="0" sz="1400" b="0" i="0" u="none" strike="noStrike" kern="1200" cap="none" spc="-5" normalizeH="0" baseline="0" noProof="0" dirty="0">
                <a:ln>
                  <a:noFill/>
                </a:ln>
                <a:solidFill>
                  <a:prstClr val="black"/>
                </a:solidFill>
                <a:effectLst/>
                <a:uLnTx/>
                <a:uFillTx/>
                <a:latin typeface="Calibri"/>
                <a:ea typeface="+mn-ea"/>
                <a:cs typeface="Calibri"/>
              </a:rPr>
              <a:t>a </a:t>
            </a:r>
            <a:r>
              <a:rPr kumimoji="0" sz="1400" b="0" i="0" u="none" strike="noStrike" kern="1200" cap="none" spc="-10" normalizeH="0" baseline="0" noProof="0" dirty="0">
                <a:ln>
                  <a:noFill/>
                </a:ln>
                <a:solidFill>
                  <a:prstClr val="black"/>
                </a:solidFill>
                <a:effectLst/>
                <a:uLnTx/>
                <a:uFillTx/>
                <a:latin typeface="Calibri"/>
                <a:ea typeface="+mn-ea"/>
                <a:cs typeface="Calibri"/>
              </a:rPr>
              <a:t>request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10" normalizeH="0" baseline="0" noProof="0" dirty="0">
                <a:ln>
                  <a:noFill/>
                </a:ln>
                <a:solidFill>
                  <a:prstClr val="black"/>
                </a:solidFill>
                <a:effectLst/>
                <a:uLnTx/>
                <a:uFillTx/>
                <a:latin typeface="Calibri"/>
                <a:ea typeface="+mn-ea"/>
                <a:cs typeface="Calibri"/>
              </a:rPr>
              <a:t>review must </a:t>
            </a:r>
            <a:r>
              <a:rPr kumimoji="0" sz="1400" b="0" i="0" u="none" strike="noStrike" kern="1200" cap="none" spc="-5" normalizeH="0" baseline="0" noProof="0" dirty="0">
                <a:ln>
                  <a:noFill/>
                </a:ln>
                <a:solidFill>
                  <a:prstClr val="black"/>
                </a:solidFill>
                <a:effectLst/>
                <a:uLnTx/>
                <a:uFillTx/>
                <a:latin typeface="Calibri"/>
                <a:ea typeface="+mn-ea"/>
                <a:cs typeface="Calibri"/>
              </a:rPr>
              <a:t>be </a:t>
            </a:r>
            <a:r>
              <a:rPr kumimoji="0" sz="1400" b="0" i="0" u="none" strike="noStrike" kern="1200" cap="none" spc="-10" normalizeH="0" baseline="0" noProof="0" dirty="0">
                <a:ln>
                  <a:noFill/>
                </a:ln>
                <a:solidFill>
                  <a:prstClr val="black"/>
                </a:solidFill>
                <a:effectLst/>
                <a:uLnTx/>
                <a:uFillTx/>
                <a:latin typeface="Calibri"/>
                <a:ea typeface="+mn-ea"/>
                <a:cs typeface="Calibri"/>
              </a:rPr>
              <a:t>received </a:t>
            </a:r>
            <a:r>
              <a:rPr kumimoji="0" sz="1400" b="0" i="0" u="none" strike="noStrike" kern="1200" cap="none" spc="-5" normalizeH="0" baseline="0" noProof="0" dirty="0">
                <a:ln>
                  <a:noFill/>
                </a:ln>
                <a:solidFill>
                  <a:prstClr val="black"/>
                </a:solidFill>
                <a:effectLst/>
                <a:uLnTx/>
                <a:uFillTx/>
                <a:latin typeface="Calibri"/>
                <a:ea typeface="+mn-ea"/>
                <a:cs typeface="Calibri"/>
              </a:rPr>
              <a:t>no </a:t>
            </a:r>
            <a:r>
              <a:rPr kumimoji="0" sz="1400" b="0" i="0" u="none" strike="noStrike" kern="1200" cap="none" spc="-10" normalizeH="0" baseline="0" noProof="0" dirty="0">
                <a:ln>
                  <a:noFill/>
                </a:ln>
                <a:solidFill>
                  <a:prstClr val="black"/>
                </a:solidFill>
                <a:effectLst/>
                <a:uLnTx/>
                <a:uFillTx/>
                <a:latin typeface="Calibri"/>
                <a:ea typeface="+mn-ea"/>
                <a:cs typeface="Calibri"/>
              </a:rPr>
              <a:t>later </a:t>
            </a:r>
            <a:r>
              <a:rPr kumimoji="0" sz="1400" b="0" i="0" u="none" strike="noStrike" kern="1200" cap="none" spc="-5" normalizeH="0" baseline="0" noProof="0" dirty="0">
                <a:ln>
                  <a:noFill/>
                </a:ln>
                <a:solidFill>
                  <a:prstClr val="black"/>
                </a:solidFill>
                <a:effectLst/>
                <a:uLnTx/>
                <a:uFillTx/>
                <a:latin typeface="Calibri"/>
                <a:ea typeface="+mn-ea"/>
                <a:cs typeface="Calibri"/>
              </a:rPr>
              <a:t>than the due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date</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and </a:t>
            </a:r>
            <a:r>
              <a:rPr kumimoji="0" sz="1400" b="0" i="0" u="none" strike="noStrike" kern="1200" cap="none" spc="-5" normalizeH="0" baseline="0" noProof="0" dirty="0">
                <a:ln>
                  <a:noFill/>
                </a:ln>
                <a:solidFill>
                  <a:prstClr val="black"/>
                </a:solidFill>
                <a:effectLst/>
                <a:uLnTx/>
                <a:uFillTx/>
                <a:latin typeface="Calibri"/>
                <a:ea typeface="+mn-ea"/>
                <a:cs typeface="Calibri"/>
              </a:rPr>
              <a:t>time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5" normalizeH="0" baseline="0" noProof="0" dirty="0">
                <a:ln>
                  <a:noFill/>
                </a:ln>
                <a:solidFill>
                  <a:prstClr val="black"/>
                </a:solidFill>
                <a:effectLst/>
                <a:uLnTx/>
                <a:uFillTx/>
                <a:latin typeface="Calibri"/>
                <a:ea typeface="+mn-ea"/>
                <a:cs typeface="Calibri"/>
              </a:rPr>
              <a:t>submission of questions.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OMES</a:t>
            </a:r>
            <a:r>
              <a:rPr kumimoji="0"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shall </a:t>
            </a:r>
            <a:r>
              <a:rPr kumimoji="0" sz="1400" b="0" i="0" u="none" strike="noStrike" kern="1200" cap="none" spc="-10" normalizeH="0" baseline="0" noProof="0" dirty="0">
                <a:ln>
                  <a:noFill/>
                </a:ln>
                <a:solidFill>
                  <a:prstClr val="black"/>
                </a:solidFill>
                <a:effectLst/>
                <a:uLnTx/>
                <a:uFillTx/>
                <a:latin typeface="Calibri"/>
                <a:ea typeface="+mn-ea"/>
                <a:cs typeface="Calibri"/>
              </a:rPr>
              <a:t>promptly respond </a:t>
            </a:r>
            <a:r>
              <a:rPr kumimoji="0" sz="1400" b="0" i="0" u="none" strike="noStrike" kern="1200" cap="none" spc="-5" normalizeH="0" baseline="0" noProof="0" dirty="0">
                <a:ln>
                  <a:noFill/>
                </a:ln>
                <a:solidFill>
                  <a:prstClr val="black"/>
                </a:solidFill>
                <a:effectLst/>
                <a:uLnTx/>
                <a:uFillTx/>
                <a:latin typeface="Calibri"/>
                <a:ea typeface="+mn-ea"/>
                <a:cs typeface="Calibri"/>
              </a:rPr>
              <a:t>in writing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to</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each </a:t>
            </a:r>
            <a:r>
              <a:rPr kumimoji="0" sz="1400" b="0" i="0" u="none" strike="noStrike" kern="1200" cap="none" spc="-10" normalizeH="0" baseline="0" noProof="0" dirty="0">
                <a:ln>
                  <a:noFill/>
                </a:ln>
                <a:solidFill>
                  <a:prstClr val="black"/>
                </a:solidFill>
                <a:effectLst/>
                <a:uLnTx/>
                <a:uFillTx/>
                <a:latin typeface="Calibri"/>
                <a:ea typeface="+mn-ea"/>
                <a:cs typeface="Calibri"/>
              </a:rPr>
              <a:t>written review request, </a:t>
            </a:r>
            <a:r>
              <a:rPr kumimoji="0" sz="1400" b="0" i="0" u="none" strike="noStrike" kern="1200" cap="none" spc="-5" normalizeH="0" baseline="0" noProof="0" dirty="0">
                <a:ln>
                  <a:noFill/>
                </a:ln>
                <a:solidFill>
                  <a:prstClr val="black"/>
                </a:solidFill>
                <a:effectLst/>
                <a:uLnTx/>
                <a:uFillTx/>
                <a:latin typeface="Calibri"/>
                <a:ea typeface="+mn-ea"/>
                <a:cs typeface="Calibri"/>
              </a:rPr>
              <a:t>and </a:t>
            </a:r>
            <a:r>
              <a:rPr kumimoji="0" sz="1400" b="0" i="0" u="none" strike="noStrike" kern="1200" cap="none" spc="-10" normalizeH="0" baseline="0" noProof="0" dirty="0">
                <a:ln>
                  <a:noFill/>
                </a:ln>
                <a:solidFill>
                  <a:prstClr val="black"/>
                </a:solidFill>
                <a:effectLst/>
                <a:uLnTx/>
                <a:uFillTx/>
                <a:latin typeface="Calibri"/>
                <a:ea typeface="+mn-ea"/>
                <a:cs typeface="Calibri"/>
              </a:rPr>
              <a:t>where appropriate, </a:t>
            </a:r>
            <a:r>
              <a:rPr kumimoji="0" sz="1400" b="0" i="0" u="none" strike="noStrike" kern="1200" cap="none" spc="-5" normalizeH="0" baseline="0" noProof="0" dirty="0">
                <a:ln>
                  <a:noFill/>
                </a:ln>
                <a:solidFill>
                  <a:prstClr val="black"/>
                </a:solidFill>
                <a:effectLst/>
                <a:uLnTx/>
                <a:uFillTx/>
                <a:latin typeface="Calibri"/>
                <a:ea typeface="+mn-ea"/>
                <a:cs typeface="Calibri"/>
              </a:rPr>
              <a:t>issue all </a:t>
            </a:r>
            <a:r>
              <a:rPr kumimoji="0" sz="1400" b="0" i="0" u="none" strike="noStrike" kern="1200" cap="none" spc="-10" normalizeH="0" baseline="0" noProof="0" dirty="0">
                <a:ln>
                  <a:noFill/>
                </a:ln>
                <a:solidFill>
                  <a:prstClr val="black"/>
                </a:solidFill>
                <a:effectLst/>
                <a:uLnTx/>
                <a:uFillTx/>
                <a:latin typeface="Calibri"/>
                <a:ea typeface="+mn-ea"/>
                <a:cs typeface="Calibri"/>
              </a:rPr>
              <a:t>revisions, </a:t>
            </a:r>
            <a:r>
              <a:rPr kumimoji="0" sz="1400" b="0" i="0" u="none" strike="noStrike" kern="1200" cap="none" spc="-5" normalizeH="0" baseline="0" noProof="0" dirty="0">
                <a:ln>
                  <a:noFill/>
                </a:ln>
                <a:solidFill>
                  <a:prstClr val="black"/>
                </a:solidFill>
                <a:effectLst/>
                <a:uLnTx/>
                <a:uFillTx/>
                <a:latin typeface="Calibri"/>
                <a:ea typeface="+mn-ea"/>
                <a:cs typeface="Calibri"/>
              </a:rPr>
              <a:t>substitutions or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clarifications</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through </a:t>
            </a:r>
            <a:r>
              <a:rPr kumimoji="0" sz="1400" b="0" i="0" u="none" strike="noStrike" kern="1200" cap="none" spc="-5" normalizeH="0" baseline="0" noProof="0" dirty="0">
                <a:ln>
                  <a:noFill/>
                </a:ln>
                <a:solidFill>
                  <a:prstClr val="black"/>
                </a:solidFill>
                <a:effectLst/>
                <a:uLnTx/>
                <a:uFillTx/>
                <a:latin typeface="Calibri"/>
                <a:ea typeface="+mn-ea"/>
                <a:cs typeface="Calibri"/>
              </a:rPr>
              <a:t>a </a:t>
            </a:r>
            <a:r>
              <a:rPr kumimoji="0" sz="1400" b="0" i="0" u="none" strike="noStrike" kern="1200" cap="none" spc="-10" normalizeH="0" baseline="0" noProof="0" dirty="0">
                <a:ln>
                  <a:noFill/>
                </a:ln>
                <a:solidFill>
                  <a:prstClr val="black"/>
                </a:solidFill>
                <a:effectLst/>
                <a:uLnTx/>
                <a:uFillTx/>
                <a:latin typeface="Calibri"/>
                <a:ea typeface="+mn-ea"/>
                <a:cs typeface="Calibri"/>
              </a:rPr>
              <a:t>written </a:t>
            </a:r>
            <a:r>
              <a:rPr kumimoji="0" sz="1400" b="0" i="0" u="none" strike="noStrike" kern="1200" cap="none" spc="-5" normalizeH="0" baseline="0" noProof="0" dirty="0">
                <a:ln>
                  <a:noFill/>
                </a:ln>
                <a:solidFill>
                  <a:prstClr val="black"/>
                </a:solidFill>
                <a:effectLst/>
                <a:uLnTx/>
                <a:uFillTx/>
                <a:latin typeface="Calibri"/>
                <a:ea typeface="+mn-ea"/>
                <a:cs typeface="Calibri"/>
              </a:rPr>
              <a:t>amendment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50" normalizeH="0" baseline="0" noProof="0" dirty="0">
                <a:ln>
                  <a:noFill/>
                </a:ln>
                <a:solidFill>
                  <a:prstClr val="black"/>
                </a:solidFill>
                <a:effectLst/>
                <a:uLnTx/>
                <a:uFillTx/>
                <a:latin typeface="Calibri"/>
                <a:ea typeface="+mn-ea"/>
                <a:cs typeface="Calibri"/>
              </a:rPr>
              <a:t>RFP. </a:t>
            </a:r>
            <a:r>
              <a:rPr kumimoji="0" sz="1400" b="0" i="0" u="none" strike="noStrike" kern="1200" cap="none" spc="-10" normalizeH="0" baseline="0" noProof="0" dirty="0">
                <a:ln>
                  <a:noFill/>
                </a:ln>
                <a:solidFill>
                  <a:prstClr val="black"/>
                </a:solidFill>
                <a:effectLst/>
                <a:uLnTx/>
                <a:uFillTx/>
                <a:latin typeface="Calibri"/>
                <a:ea typeface="+mn-ea"/>
                <a:cs typeface="Calibri"/>
              </a:rPr>
              <a:t>Requests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10" normalizeH="0" baseline="0" noProof="0" dirty="0">
                <a:ln>
                  <a:noFill/>
                </a:ln>
                <a:solidFill>
                  <a:prstClr val="black"/>
                </a:solidFill>
                <a:effectLst/>
                <a:uLnTx/>
                <a:uFillTx/>
                <a:latin typeface="Calibri"/>
                <a:ea typeface="+mn-ea"/>
                <a:cs typeface="Calibri"/>
              </a:rPr>
              <a:t>administrative review </a:t>
            </a:r>
            <a:r>
              <a:rPr kumimoji="0" sz="1400" b="0" i="0" u="none" strike="noStrike" kern="1200" cap="none" spc="-5" normalizeH="0" baseline="0" noProof="0" dirty="0">
                <a:ln>
                  <a:noFill/>
                </a:ln>
                <a:solidFill>
                  <a:prstClr val="black"/>
                </a:solidFill>
                <a:effectLst/>
                <a:uLnTx/>
                <a:uFillTx/>
                <a:latin typeface="Calibri"/>
                <a:ea typeface="+mn-ea"/>
                <a:cs typeface="Calibri"/>
              </a:rPr>
              <a:t>of </a:t>
            </a:r>
            <a:r>
              <a:rPr kumimoji="0" sz="1400" b="0" i="0" u="none" strike="noStrike" kern="1200" cap="none" spc="-10" normalizeH="0" baseline="0" noProof="0" dirty="0">
                <a:ln>
                  <a:noFill/>
                </a:ln>
                <a:solidFill>
                  <a:prstClr val="black"/>
                </a:solidFill>
                <a:effectLst/>
                <a:uLnTx/>
                <a:uFillTx/>
                <a:latin typeface="Calibri"/>
                <a:ea typeface="+mn-ea"/>
                <a:cs typeface="Calibri"/>
              </a:rPr>
              <a:t>technical </a:t>
            </a:r>
            <a:r>
              <a:rPr kumimoji="0" sz="1400" b="0" i="0" u="none" strike="noStrike" kern="1200" cap="none" spc="-5" normalizeH="0" baseline="0" noProof="0" dirty="0">
                <a:ln>
                  <a:noFill/>
                </a:ln>
                <a:solidFill>
                  <a:prstClr val="black"/>
                </a:solidFill>
                <a:effectLst/>
                <a:uLnTx/>
                <a:uFillTx/>
                <a:latin typeface="Calibri"/>
                <a:ea typeface="+mn-ea"/>
                <a:cs typeface="Calibri"/>
              </a:rPr>
              <a:t>or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contractual</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requirements </a:t>
            </a:r>
            <a:r>
              <a:rPr kumimoji="0" sz="1400" b="0" i="0" u="none" strike="noStrike" kern="1200" cap="none" spc="-5" normalizeH="0" baseline="0" noProof="0" dirty="0">
                <a:ln>
                  <a:noFill/>
                </a:ln>
                <a:solidFill>
                  <a:prstClr val="black"/>
                </a:solidFill>
                <a:effectLst/>
                <a:uLnTx/>
                <a:uFillTx/>
                <a:latin typeface="Calibri"/>
                <a:ea typeface="+mn-ea"/>
                <a:cs typeface="Calibri"/>
              </a:rPr>
              <a:t>shall include the </a:t>
            </a:r>
            <a:r>
              <a:rPr kumimoji="0" sz="1400" b="0" i="0" u="none" strike="noStrike" kern="1200" cap="none" spc="-10" normalizeH="0" baseline="0" noProof="0" dirty="0">
                <a:ln>
                  <a:noFill/>
                </a:ln>
                <a:solidFill>
                  <a:prstClr val="black"/>
                </a:solidFill>
                <a:effectLst/>
                <a:uLnTx/>
                <a:uFillTx/>
                <a:latin typeface="Calibri"/>
                <a:ea typeface="+mn-ea"/>
                <a:cs typeface="Calibri"/>
              </a:rPr>
              <a:t>reason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request, supported by factual information, </a:t>
            </a:r>
            <a:r>
              <a:rPr kumimoji="0" sz="1400" b="0" i="0" u="none" strike="noStrike" kern="1200" cap="none" spc="-5" normalizeH="0" baseline="0" noProof="0" dirty="0">
                <a:ln>
                  <a:noFill/>
                </a:ln>
                <a:solidFill>
                  <a:prstClr val="black"/>
                </a:solidFill>
                <a:effectLst/>
                <a:uLnTx/>
                <a:uFillTx/>
                <a:latin typeface="Calibri"/>
                <a:ea typeface="+mn-ea"/>
                <a:cs typeface="Calibri"/>
              </a:rPr>
              <a:t>and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proposed</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changes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the</a:t>
            </a:r>
            <a:r>
              <a:rPr kumimoji="0" sz="1400" b="0" i="0" u="none" strike="noStrike" kern="1200" cap="none" spc="25"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requirements.</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16510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b="0" i="0" u="none" strike="noStrike" kern="1200" cap="none" spc="-5" normalizeH="0" baseline="0" noProof="0" dirty="0">
                <a:ln>
                  <a:noFill/>
                </a:ln>
                <a:solidFill>
                  <a:prstClr val="black"/>
                </a:solidFill>
                <a:effectLst/>
                <a:uLnTx/>
                <a:uFillTx/>
                <a:latin typeface="Calibri"/>
                <a:ea typeface="+mn-ea"/>
                <a:cs typeface="Calibri"/>
              </a:rPr>
              <a:t>When posing questions, </a:t>
            </a:r>
            <a:r>
              <a:rPr kumimoji="0" sz="1400" b="0" i="0" u="none" strike="noStrike" kern="1200" cap="none" spc="-10" normalizeH="0" baseline="0" noProof="0" dirty="0">
                <a:ln>
                  <a:noFill/>
                </a:ln>
                <a:solidFill>
                  <a:prstClr val="black"/>
                </a:solidFill>
                <a:effectLst/>
                <a:uLnTx/>
                <a:uFillTx/>
                <a:latin typeface="Calibri"/>
                <a:ea typeface="+mn-ea"/>
                <a:cs typeface="Calibri"/>
              </a:rPr>
              <a:t>every </a:t>
            </a:r>
            <a:r>
              <a:rPr kumimoji="0" sz="1400" b="0" i="0" u="none" strike="noStrike" kern="1200" cap="none" spc="-15" normalizeH="0" baseline="0" noProof="0" dirty="0">
                <a:ln>
                  <a:noFill/>
                </a:ln>
                <a:solidFill>
                  <a:prstClr val="black"/>
                </a:solidFill>
                <a:effectLst/>
                <a:uLnTx/>
                <a:uFillTx/>
                <a:latin typeface="Calibri"/>
                <a:ea typeface="+mn-ea"/>
                <a:cs typeface="Calibri"/>
              </a:rPr>
              <a:t>effort </a:t>
            </a:r>
            <a:r>
              <a:rPr kumimoji="0" sz="1400" b="0" i="0" u="none" strike="noStrike" kern="1200" cap="none" spc="-5" normalizeH="0" baseline="0" noProof="0" dirty="0">
                <a:ln>
                  <a:noFill/>
                </a:ln>
                <a:solidFill>
                  <a:prstClr val="black"/>
                </a:solidFill>
                <a:effectLst/>
                <a:uLnTx/>
                <a:uFillTx/>
                <a:latin typeface="Calibri"/>
                <a:ea typeface="+mn-ea"/>
                <a:cs typeface="Calibri"/>
              </a:rPr>
              <a:t>should be made </a:t>
            </a:r>
            <a:r>
              <a:rPr kumimoji="0" sz="1400" b="0" i="0" u="none" strike="noStrike" kern="1200" cap="none" spc="-10" normalizeH="0" baseline="0" noProof="0" dirty="0">
                <a:ln>
                  <a:noFill/>
                </a:ln>
                <a:solidFill>
                  <a:prstClr val="black"/>
                </a:solidFill>
                <a:effectLst/>
                <a:uLnTx/>
                <a:uFillTx/>
                <a:latin typeface="Calibri"/>
                <a:ea typeface="+mn-ea"/>
                <a:cs typeface="Calibri"/>
              </a:rPr>
              <a:t>to </a:t>
            </a:r>
            <a:r>
              <a:rPr kumimoji="0" sz="1400" b="0" i="0" u="none" strike="noStrike" kern="1200" cap="none" spc="-5" normalizeH="0" baseline="0" noProof="0" dirty="0">
                <a:ln>
                  <a:noFill/>
                </a:ln>
                <a:solidFill>
                  <a:prstClr val="black"/>
                </a:solidFill>
                <a:effectLst/>
                <a:uLnTx/>
                <a:uFillTx/>
                <a:latin typeface="Calibri"/>
                <a:ea typeface="+mn-ea"/>
                <a:cs typeface="Calibri"/>
              </a:rPr>
              <a:t>be concise and include section </a:t>
            </a:r>
            <a:r>
              <a:rPr kumimoji="0" sz="1400" b="0" i="0" u="none" strike="noStrike" kern="1200" cap="none" spc="-15" normalizeH="0" baseline="0" noProof="0" dirty="0">
                <a:ln>
                  <a:noFill/>
                </a:ln>
                <a:solidFill>
                  <a:prstClr val="black"/>
                </a:solidFill>
                <a:effectLst/>
                <a:uLnTx/>
                <a:uFillTx/>
                <a:latin typeface="Calibri"/>
                <a:ea typeface="+mn-ea"/>
                <a:cs typeface="Calibri"/>
              </a:rPr>
              <a:t>references, </a:t>
            </a:r>
            <a:r>
              <a:rPr kumimoji="0" sz="1400" b="0" i="0" u="none" strike="noStrike" kern="1200" cap="none" spc="-5" normalizeH="0" baseline="0" noProof="0" dirty="0" smtClean="0">
                <a:ln>
                  <a:noFill/>
                </a:ln>
                <a:solidFill>
                  <a:prstClr val="black"/>
                </a:solidFill>
                <a:effectLst/>
                <a:uLnTx/>
                <a:uFillTx/>
                <a:latin typeface="Calibri"/>
                <a:ea typeface="+mn-ea"/>
                <a:cs typeface="Calibri"/>
              </a:rPr>
              <a:t>when</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possible</a:t>
            </a:r>
            <a:r>
              <a:rPr kumimoji="0" sz="1400" b="0" i="0" u="none" strike="noStrike" kern="1200" cap="none" spc="-5" normalizeH="0" baseline="0" noProof="0" dirty="0">
                <a:ln>
                  <a:noFill/>
                </a:ln>
                <a:solidFill>
                  <a:prstClr val="black"/>
                </a:solidFill>
                <a:effectLst/>
                <a:uLnTx/>
                <a:uFillTx/>
                <a:latin typeface="Calibri"/>
                <a:ea typeface="+mn-ea"/>
                <a:cs typeface="Calibri"/>
              </a:rPr>
              <a: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0" lvl="0" indent="-346075" algn="l" defTabSz="914400" rtl="0" eaLnBrk="1" fontAlgn="auto" latinLnBrk="0" hangingPunct="1">
              <a:spcBef>
                <a:spcPts val="600"/>
              </a:spcBef>
              <a:spcAft>
                <a:spcPts val="0"/>
              </a:spcAft>
              <a:buClrTx/>
              <a:buSzTx/>
              <a:buFont typeface="Arial" panose="020B0604020202020204" pitchFamily="34" charset="0"/>
              <a:buChar char="•"/>
              <a:tabLst/>
              <a:defRPr/>
            </a:pPr>
            <a:r>
              <a:rPr kumimoji="0" sz="1400" b="0" i="0" u="none" strike="noStrike" kern="1200" cap="none" spc="-10" normalizeH="0" baseline="0" noProof="0" dirty="0">
                <a:ln>
                  <a:noFill/>
                </a:ln>
                <a:solidFill>
                  <a:prstClr val="black"/>
                </a:solidFill>
                <a:effectLst/>
                <a:uLnTx/>
                <a:uFillTx/>
                <a:latin typeface="Calibri"/>
                <a:ea typeface="+mn-ea"/>
                <a:cs typeface="Calibri"/>
              </a:rPr>
              <a:t>Contractors are </a:t>
            </a:r>
            <a:r>
              <a:rPr kumimoji="0" sz="1400" b="0" i="0" u="none" strike="noStrike" kern="1200" cap="none" spc="-5" normalizeH="0" baseline="0" noProof="0" dirty="0">
                <a:ln>
                  <a:noFill/>
                </a:ln>
                <a:solidFill>
                  <a:prstClr val="black"/>
                </a:solidFill>
                <a:effectLst/>
                <a:uLnTx/>
                <a:uFillTx/>
                <a:latin typeface="Calibri"/>
                <a:ea typeface="+mn-ea"/>
                <a:cs typeface="Calibri"/>
              </a:rPr>
              <a:t>advised that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5" normalizeH="0" baseline="0" noProof="0" dirty="0">
                <a:ln>
                  <a:noFill/>
                </a:ln>
                <a:solidFill>
                  <a:prstClr val="black"/>
                </a:solidFill>
                <a:effectLst/>
                <a:uLnTx/>
                <a:uFillTx/>
                <a:latin typeface="Calibri"/>
                <a:ea typeface="+mn-ea"/>
                <a:cs typeface="Calibri"/>
              </a:rPr>
              <a:t>questions </a:t>
            </a:r>
            <a:r>
              <a:rPr kumimoji="0" sz="1400" b="0" i="0" u="none" strike="noStrike" kern="1200" cap="none" spc="-10" normalizeH="0" baseline="0" noProof="0" dirty="0">
                <a:ln>
                  <a:noFill/>
                </a:ln>
                <a:solidFill>
                  <a:prstClr val="black"/>
                </a:solidFill>
                <a:effectLst/>
                <a:uLnTx/>
                <a:uFillTx/>
                <a:latin typeface="Calibri"/>
                <a:ea typeface="+mn-ea"/>
                <a:cs typeface="Calibri"/>
              </a:rPr>
              <a:t>received after </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a </a:t>
            </a:r>
            <a:r>
              <a:rPr lang="en-US" sz="1400" spc="-5" smtClean="0">
                <a:solidFill>
                  <a:prstClr val="black"/>
                </a:solidFill>
                <a:latin typeface="Calibri"/>
                <a:cs typeface="Calibri"/>
              </a:rPr>
              <a:t>specified date </a:t>
            </a:r>
            <a:r>
              <a:rPr kumimoji="0" sz="1400" b="0" i="0" u="none" strike="noStrike" kern="1200" cap="none" spc="-5" normalizeH="0" baseline="0" noProof="0" dirty="0" smtClean="0">
                <a:ln>
                  <a:noFill/>
                </a:ln>
                <a:solidFill>
                  <a:prstClr val="black"/>
                </a:solidFill>
                <a:effectLst/>
                <a:uLnTx/>
                <a:uFillTx/>
                <a:latin typeface="Calibri"/>
                <a:ea typeface="+mn-ea"/>
                <a:cs typeface="Calibri"/>
              </a:rPr>
              <a:t>shall </a:t>
            </a:r>
            <a:r>
              <a:rPr kumimoji="0" sz="1400" b="0" i="0" u="none" strike="noStrike" kern="1200" cap="none" spc="-5" normalizeH="0" baseline="0" noProof="0" dirty="0">
                <a:ln>
                  <a:noFill/>
                </a:ln>
                <a:solidFill>
                  <a:prstClr val="black"/>
                </a:solidFill>
                <a:effectLst/>
                <a:uLnTx/>
                <a:uFillTx/>
                <a:latin typeface="Calibri"/>
                <a:ea typeface="+mn-ea"/>
                <a:cs typeface="Calibri"/>
              </a:rPr>
              <a:t>not be</a:t>
            </a:r>
            <a:r>
              <a:rPr kumimoji="0" sz="1400" b="0" i="0" u="none" strike="noStrike" kern="1200" cap="none" spc="229"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answered.</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0" lvl="0" indent="-346075" algn="l" defTabSz="914400" rtl="0" eaLnBrk="1" fontAlgn="auto" latinLnBrk="0" hangingPunct="1">
              <a:spcBef>
                <a:spcPts val="600"/>
              </a:spcBef>
              <a:spcAft>
                <a:spcPts val="0"/>
              </a:spcAft>
              <a:buClrTx/>
              <a:buSzTx/>
              <a:defRPr/>
            </a:pP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Cost </a:t>
            </a:r>
            <a:r>
              <a:rPr kumimoji="0" sz="1400" b="1" i="0" strike="noStrike" kern="1200" cap="none" spc="-5" normalizeH="0" baseline="0" noProof="0" dirty="0">
                <a:ln>
                  <a:noFill/>
                </a:ln>
                <a:solidFill>
                  <a:prstClr val="black"/>
                </a:solidFill>
                <a:effectLst/>
                <a:uLnTx/>
                <a:uFill>
                  <a:solidFill>
                    <a:srgbClr val="000000"/>
                  </a:solidFill>
                </a:uFill>
                <a:latin typeface="Calibri"/>
                <a:ea typeface="+mn-ea"/>
                <a:cs typeface="Calibri"/>
              </a:rPr>
              <a:t>of </a:t>
            </a: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Preparing</a:t>
            </a: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 </a:t>
            </a:r>
            <a:r>
              <a:rPr kumimoji="0" sz="1400" b="1" i="0" strike="noStrike" kern="1200" cap="none" spc="-10" normalizeH="0" baseline="0" noProof="0" dirty="0">
                <a:ln>
                  <a:noFill/>
                </a:ln>
                <a:solidFill>
                  <a:prstClr val="black"/>
                </a:solidFill>
                <a:effectLst/>
                <a:uLnTx/>
                <a:uFill>
                  <a:solidFill>
                    <a:srgbClr val="000000"/>
                  </a:solidFill>
                </a:uFill>
                <a:latin typeface="Calibri"/>
                <a:ea typeface="+mn-ea"/>
                <a:cs typeface="Calibri"/>
              </a:rPr>
              <a:t>Proposal</a:t>
            </a:r>
            <a:endParaRPr kumimoji="0" sz="1400" b="0" i="0" strike="noStrike" kern="1200" cap="none" spc="0" normalizeH="0" baseline="0" noProof="0" dirty="0">
              <a:ln>
                <a:noFill/>
              </a:ln>
              <a:solidFill>
                <a:prstClr val="black"/>
              </a:solidFill>
              <a:effectLst/>
              <a:uLnTx/>
              <a:uFillTx/>
              <a:latin typeface="Calibri"/>
              <a:ea typeface="+mn-ea"/>
              <a:cs typeface="Calibri"/>
            </a:endParaRPr>
          </a:p>
          <a:p>
            <a:pPr marL="346075" marR="184785" lvl="0" indent="-346075" algn="l" defTabSz="914400" rtl="0" eaLnBrk="1" fontAlgn="auto" latinLnBrk="0" hangingPunct="1">
              <a:spcBef>
                <a:spcPts val="600"/>
              </a:spcBef>
              <a:spcAft>
                <a:spcPts val="0"/>
              </a:spcAft>
              <a:buClrTx/>
              <a:buSzTx/>
              <a:buFont typeface="Arial" panose="020B0604020202020204" pitchFamily="34" charset="0"/>
              <a:buChar char="•"/>
              <a:defRPr/>
            </a:pPr>
            <a:r>
              <a:rPr kumimoji="0" sz="1400" b="0" i="0" u="none" strike="noStrike" kern="1200" cap="none" spc="-5" normalizeH="0" baseline="0" noProof="0" dirty="0">
                <a:ln>
                  <a:noFill/>
                </a:ln>
                <a:solidFill>
                  <a:prstClr val="black"/>
                </a:solidFill>
                <a:effectLst/>
                <a:uLnTx/>
                <a:uFillTx/>
                <a:latin typeface="Calibri"/>
                <a:ea typeface="+mn-ea"/>
                <a:cs typeface="Calibri"/>
              </a:rPr>
              <a:t>All </a:t>
            </a:r>
            <a:r>
              <a:rPr kumimoji="0" sz="1400" b="0" i="0" u="none" strike="noStrike" kern="1200" cap="none" spc="-10" normalizeH="0" baseline="0" noProof="0" dirty="0">
                <a:ln>
                  <a:noFill/>
                </a:ln>
                <a:solidFill>
                  <a:prstClr val="black"/>
                </a:solidFill>
                <a:effectLst/>
                <a:uLnTx/>
                <a:uFillTx/>
                <a:latin typeface="Calibri"/>
                <a:ea typeface="+mn-ea"/>
                <a:cs typeface="Calibri"/>
              </a:rPr>
              <a:t>costs incurred by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contract</a:t>
            </a:r>
            <a:r>
              <a:rPr kumimoji="0" sz="1400" b="0" i="0" u="none" strike="noStrike" kern="1200" cap="none" spc="-15" normalizeH="0" baseline="0" noProof="0" dirty="0" smtClean="0">
                <a:ln>
                  <a:noFill/>
                </a:ln>
                <a:solidFill>
                  <a:prstClr val="black"/>
                </a:solidFill>
                <a:effectLst/>
                <a:uLnTx/>
                <a:uFillTx/>
                <a:latin typeface="Calibri"/>
                <a:ea typeface="+mn-ea"/>
                <a:cs typeface="Calibri"/>
              </a:rPr>
              <a:t>ors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10" normalizeH="0" baseline="0" noProof="0" dirty="0">
                <a:ln>
                  <a:noFill/>
                </a:ln>
                <a:solidFill>
                  <a:prstClr val="black"/>
                </a:solidFill>
                <a:effectLst/>
                <a:uLnTx/>
                <a:uFillTx/>
                <a:latin typeface="Calibri"/>
                <a:ea typeface="+mn-ea"/>
                <a:cs typeface="Calibri"/>
              </a:rPr>
              <a:t>proposal preparation </a:t>
            </a:r>
            <a:r>
              <a:rPr kumimoji="0" sz="1400" b="0" i="0" u="none" strike="noStrike" kern="1200" cap="none" spc="-5" normalizeH="0" baseline="0" noProof="0" dirty="0">
                <a:ln>
                  <a:noFill/>
                </a:ln>
                <a:solidFill>
                  <a:prstClr val="black"/>
                </a:solidFill>
                <a:effectLst/>
                <a:uLnTx/>
                <a:uFillTx/>
                <a:latin typeface="Calibri"/>
                <a:ea typeface="+mn-ea"/>
                <a:cs typeface="Calibri"/>
              </a:rPr>
              <a:t>and participation in this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competitive</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procurement </a:t>
            </a:r>
            <a:r>
              <a:rPr kumimoji="0" sz="1400" b="0" i="0" u="none" strike="noStrike" kern="1200" cap="none" spc="-5" normalizeH="0" baseline="0" noProof="0" dirty="0">
                <a:ln>
                  <a:noFill/>
                </a:ln>
                <a:solidFill>
                  <a:prstClr val="black"/>
                </a:solidFill>
                <a:effectLst/>
                <a:uLnTx/>
                <a:uFillTx/>
                <a:latin typeface="Calibri"/>
                <a:ea typeface="+mn-ea"/>
                <a:cs typeface="Calibri"/>
              </a:rPr>
              <a:t>will be the sole responsibility of the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contract</a:t>
            </a:r>
            <a:r>
              <a:rPr kumimoji="0" sz="1400" b="0" i="0" u="none" strike="noStrike" kern="1200" cap="none" spc="-10" normalizeH="0" baseline="0" noProof="0" dirty="0" smtClean="0">
                <a:ln>
                  <a:noFill/>
                </a:ln>
                <a:solidFill>
                  <a:prstClr val="black"/>
                </a:solidFill>
                <a:effectLst/>
                <a:uLnTx/>
                <a:uFillTx/>
                <a:latin typeface="Calibri"/>
                <a:ea typeface="+mn-ea"/>
                <a:cs typeface="Calibri"/>
              </a:rPr>
              <a:t>ors</a:t>
            </a:r>
            <a:r>
              <a:rPr kumimoji="0" sz="1400" b="0" i="0" u="none" strike="noStrike" kern="1200" cap="none" spc="-1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state</a:t>
            </a:r>
            <a:r>
              <a:rPr kumimoji="0" sz="1400" b="0" i="0" u="none" strike="noStrike" kern="1200" cap="none" spc="-1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of Oklahoma will not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reimburse</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5" normalizeH="0" baseline="0" noProof="0" dirty="0" smtClean="0">
                <a:ln>
                  <a:noFill/>
                </a:ln>
                <a:solidFill>
                  <a:prstClr val="black"/>
                </a:solidFill>
                <a:effectLst/>
                <a:uLnTx/>
                <a:uFillTx/>
                <a:latin typeface="Calibri"/>
                <a:ea typeface="+mn-ea"/>
                <a:cs typeface="Calibri"/>
              </a:rPr>
              <a:t>any </a:t>
            </a:r>
            <a:r>
              <a:rPr kumimoji="0" lang="en-US" sz="1400" b="0" i="0" u="none" strike="noStrike" kern="1200" cap="none" spc="-15" normalizeH="0" baseline="0" noProof="0" dirty="0" smtClean="0">
                <a:ln>
                  <a:noFill/>
                </a:ln>
                <a:solidFill>
                  <a:prstClr val="black"/>
                </a:solidFill>
                <a:effectLst/>
                <a:uLnTx/>
                <a:uFillTx/>
                <a:latin typeface="Calibri"/>
                <a:ea typeface="+mn-ea"/>
                <a:cs typeface="Calibri"/>
              </a:rPr>
              <a:t>contract</a:t>
            </a:r>
            <a:r>
              <a:rPr kumimoji="0" sz="1400" b="0" i="0" u="none" strike="noStrike" kern="1200" cap="none" spc="-15" normalizeH="0" baseline="0" noProof="0" dirty="0" smtClean="0">
                <a:ln>
                  <a:noFill/>
                </a:ln>
                <a:solidFill>
                  <a:prstClr val="black"/>
                </a:solidFill>
                <a:effectLst/>
                <a:uLnTx/>
                <a:uFillTx/>
                <a:latin typeface="Calibri"/>
                <a:ea typeface="+mn-ea"/>
                <a:cs typeface="Calibri"/>
              </a:rPr>
              <a:t>ors </a:t>
            </a:r>
            <a:r>
              <a:rPr kumimoji="0" sz="1400" b="0" i="0" u="none" strike="noStrike" kern="1200" cap="none" spc="-15" normalizeH="0" baseline="0" noProof="0" dirty="0">
                <a:ln>
                  <a:noFill/>
                </a:ln>
                <a:solidFill>
                  <a:prstClr val="black"/>
                </a:solidFill>
                <a:effectLst/>
                <a:uLnTx/>
                <a:uFillTx/>
                <a:latin typeface="Calibri"/>
                <a:ea typeface="+mn-ea"/>
                <a:cs typeface="Calibri"/>
              </a:rPr>
              <a:t>for any </a:t>
            </a:r>
            <a:r>
              <a:rPr kumimoji="0" sz="1400" b="0" i="0" u="none" strike="noStrike" kern="1200" cap="none" spc="-5" normalizeH="0" baseline="0" noProof="0" dirty="0">
                <a:ln>
                  <a:noFill/>
                </a:ln>
                <a:solidFill>
                  <a:prstClr val="black"/>
                </a:solidFill>
                <a:effectLst/>
                <a:uLnTx/>
                <a:uFillTx/>
                <a:latin typeface="Calibri"/>
                <a:ea typeface="+mn-ea"/>
                <a:cs typeface="Calibri"/>
              </a:rPr>
              <a:t>such</a:t>
            </a:r>
            <a:r>
              <a:rPr kumimoji="0" sz="1400" b="0" i="0" u="none" strike="noStrike" kern="1200" cap="none" spc="75"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costs.</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7" name="Slide Number Placeholder 6"/>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62</a:t>
            </a:fld>
            <a:endParaRPr lang="en-US" spc="-5" dirty="0">
              <a:solidFill>
                <a:srgbClr val="000000"/>
              </a:solidFill>
            </a:endParaRPr>
          </a:p>
        </p:txBody>
      </p:sp>
      <p:sp>
        <p:nvSpPr>
          <p:cNvPr id="5" name="Title 4"/>
          <p:cNvSpPr>
            <a:spLocks noGrp="1"/>
          </p:cNvSpPr>
          <p:nvPr>
            <p:ph type="title"/>
          </p:nvPr>
        </p:nvSpPr>
        <p:spPr>
          <a:xfrm>
            <a:off x="553250" y="211682"/>
            <a:ext cx="8590750" cy="492443"/>
          </a:xfrm>
        </p:spPr>
        <p:txBody>
          <a:bodyPr/>
          <a:lstStyle/>
          <a:p>
            <a:r>
              <a:rPr lang="en-US" sz="3200" b="0" dirty="0" smtClean="0">
                <a:latin typeface="+mj-lt"/>
              </a:rPr>
              <a:t>Terms and Conditions Examples Only</a:t>
            </a:r>
            <a:endParaRPr lang="en-US" sz="3200" b="0" dirty="0">
              <a:latin typeface="+mj-lt"/>
            </a:endParaRPr>
          </a:p>
        </p:txBody>
      </p:sp>
    </p:spTree>
    <p:extLst>
      <p:ext uri="{BB962C8B-B14F-4D97-AF65-F5344CB8AC3E}">
        <p14:creationId xmlns:p14="http://schemas.microsoft.com/office/powerpoint/2010/main" val="1072679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814506" y="1258859"/>
            <a:ext cx="7192255" cy="4022896"/>
          </a:xfrm>
          <a:prstGeom prst="rect">
            <a:avLst/>
          </a:prstGeom>
        </p:spPr>
        <p:txBody>
          <a:bodyPr vert="horz" wrap="square" lIns="0" tIns="36830" rIns="0" bIns="0" rtlCol="0">
            <a:spAutoFit/>
          </a:bodyPr>
          <a:lstStyle/>
          <a:p>
            <a:pPr marR="142875" lvl="0" algn="l" defTabSz="914400" rtl="0" eaLnBrk="1" fontAlgn="auto" latinLnBrk="0" hangingPunct="1">
              <a:spcBef>
                <a:spcPts val="600"/>
              </a:spcBef>
              <a:spcAft>
                <a:spcPts val="0"/>
              </a:spcAft>
              <a:buClrTx/>
              <a:buSzTx/>
              <a:defRPr/>
            </a:pPr>
            <a:r>
              <a:rPr kumimoji="0" sz="1400" b="1" i="0" u="none" strike="noStrike" kern="1200" cap="none" spc="-10" normalizeH="0" baseline="0" noProof="0" dirty="0">
                <a:ln>
                  <a:noFill/>
                </a:ln>
                <a:solidFill>
                  <a:prstClr val="black"/>
                </a:solidFill>
                <a:effectLst/>
                <a:uLnTx/>
                <a:uFillTx/>
                <a:latin typeface="Calibri"/>
                <a:ea typeface="+mn-ea"/>
                <a:cs typeface="Calibri"/>
              </a:rPr>
              <a:t>Deliverables </a:t>
            </a:r>
            <a:r>
              <a:rPr kumimoji="0" sz="1400" b="1" i="0" u="none" strike="noStrike" kern="1200" cap="none" spc="-5" normalizeH="0" baseline="0" noProof="0" dirty="0">
                <a:ln>
                  <a:noFill/>
                </a:ln>
                <a:solidFill>
                  <a:prstClr val="black"/>
                </a:solidFill>
                <a:effectLst/>
                <a:uLnTx/>
                <a:uFillTx/>
                <a:latin typeface="Calibri"/>
                <a:ea typeface="+mn-ea"/>
                <a:cs typeface="Calibri"/>
              </a:rPr>
              <a:t>– DEFINE IN </a:t>
            </a:r>
            <a:r>
              <a:rPr kumimoji="0" sz="1400" b="1" i="0" u="none" strike="noStrike" kern="1200" cap="none" spc="-25" normalizeH="0" baseline="0" noProof="0" dirty="0">
                <a:ln>
                  <a:noFill/>
                </a:ln>
                <a:solidFill>
                  <a:prstClr val="black"/>
                </a:solidFill>
                <a:effectLst/>
                <a:uLnTx/>
                <a:uFillTx/>
                <a:latin typeface="Calibri"/>
                <a:ea typeface="+mn-ea"/>
                <a:cs typeface="Calibri"/>
              </a:rPr>
              <a:t>DETAIL </a:t>
            </a:r>
            <a:r>
              <a:rPr kumimoji="0" sz="1400" b="1" i="0" u="none" strike="noStrike" kern="1200" cap="none" spc="-5" normalizeH="0" baseline="0" noProof="0" dirty="0">
                <a:ln>
                  <a:noFill/>
                </a:ln>
                <a:solidFill>
                  <a:prstClr val="black"/>
                </a:solidFill>
                <a:effectLst/>
                <a:uLnTx/>
                <a:uFillTx/>
                <a:latin typeface="Calibri"/>
                <a:ea typeface="+mn-ea"/>
                <a:cs typeface="Calibri"/>
              </a:rPr>
              <a:t>ALL </a:t>
            </a:r>
            <a:r>
              <a:rPr kumimoji="0" sz="1400" b="1" i="0" u="none" strike="noStrike" kern="1200" cap="none" spc="-10" normalizeH="0" baseline="0" noProof="0" dirty="0">
                <a:ln>
                  <a:noFill/>
                </a:ln>
                <a:solidFill>
                  <a:prstClr val="black"/>
                </a:solidFill>
                <a:effectLst/>
                <a:uLnTx/>
                <a:uFillTx/>
                <a:latin typeface="Calibri"/>
                <a:ea typeface="+mn-ea"/>
                <a:cs typeface="Calibri"/>
              </a:rPr>
              <a:t>REQUIRED </a:t>
            </a:r>
            <a:r>
              <a:rPr kumimoji="0" sz="1400" b="1" i="0" u="none" strike="noStrike" kern="1200" cap="none" spc="-5" normalizeH="0" baseline="0" noProof="0" dirty="0">
                <a:ln>
                  <a:noFill/>
                </a:ln>
                <a:solidFill>
                  <a:prstClr val="black"/>
                </a:solidFill>
                <a:effectLst/>
                <a:uLnTx/>
                <a:uFillTx/>
                <a:latin typeface="Calibri"/>
                <a:ea typeface="+mn-ea"/>
                <a:cs typeface="Calibri"/>
              </a:rPr>
              <a:t>DELIVERABLES </a:t>
            </a:r>
            <a:r>
              <a:rPr kumimoji="0" sz="1400" b="1" i="0" u="none" strike="noStrike" kern="1200" cap="none" spc="-25" normalizeH="0" baseline="0" noProof="0" dirty="0">
                <a:ln>
                  <a:noFill/>
                </a:ln>
                <a:solidFill>
                  <a:prstClr val="black"/>
                </a:solidFill>
                <a:effectLst/>
                <a:uLnTx/>
                <a:uFillTx/>
                <a:latin typeface="Calibri"/>
                <a:ea typeface="+mn-ea"/>
                <a:cs typeface="Calibri"/>
              </a:rPr>
              <a:t>TO </a:t>
            </a:r>
            <a:r>
              <a:rPr kumimoji="0" sz="1400" b="1" i="0" u="none" strike="noStrike" kern="1200" cap="none" spc="-5" normalizeH="0" baseline="0" noProof="0" dirty="0">
                <a:ln>
                  <a:noFill/>
                </a:ln>
                <a:solidFill>
                  <a:prstClr val="black"/>
                </a:solidFill>
                <a:effectLst/>
                <a:uLnTx/>
                <a:uFillTx/>
                <a:latin typeface="Calibri"/>
                <a:ea typeface="+mn-ea"/>
                <a:cs typeface="Calibri"/>
              </a:rPr>
              <a:t>BE CONSIDERED </a:t>
            </a:r>
            <a:r>
              <a:rPr kumimoji="0" sz="1400" b="1" i="0" u="none" strike="noStrike" kern="1200" cap="none" spc="-10" normalizeH="0" baseline="0" noProof="0" dirty="0">
                <a:ln>
                  <a:noFill/>
                </a:ln>
                <a:solidFill>
                  <a:prstClr val="black"/>
                </a:solidFill>
                <a:effectLst/>
                <a:uLnTx/>
                <a:uFillTx/>
                <a:latin typeface="Calibri"/>
                <a:ea typeface="+mn-ea"/>
                <a:cs typeface="Calibri"/>
              </a:rPr>
              <a:t>RESPONSIVE </a:t>
            </a:r>
            <a:r>
              <a:rPr kumimoji="0" sz="1400" b="1" i="0" u="none" strike="noStrike" kern="1200" cap="none" spc="-5" normalizeH="0" baseline="0" noProof="0" dirty="0">
                <a:ln>
                  <a:noFill/>
                </a:ln>
                <a:solidFill>
                  <a:prstClr val="black"/>
                </a:solidFill>
                <a:effectLst/>
                <a:uLnTx/>
                <a:uFillTx/>
                <a:latin typeface="Calibri"/>
                <a:ea typeface="+mn-ea"/>
                <a:cs typeface="Calibri"/>
              </a:rPr>
              <a:t>– </a:t>
            </a:r>
            <a:r>
              <a:rPr kumimoji="0" sz="1400" b="1" i="0" u="none" strike="noStrike" kern="1200" cap="none" spc="-5" normalizeH="0" baseline="0" noProof="0" dirty="0" smtClean="0">
                <a:ln>
                  <a:noFill/>
                </a:ln>
                <a:solidFill>
                  <a:prstClr val="black"/>
                </a:solidFill>
                <a:effectLst/>
                <a:uLnTx/>
                <a:uFillTx/>
                <a:latin typeface="Calibri"/>
                <a:ea typeface="+mn-ea"/>
                <a:cs typeface="Calibri"/>
              </a:rPr>
              <a:t>such</a:t>
            </a:r>
            <a:r>
              <a:rPr kumimoji="0" lang="en-US" sz="1400" b="1" i="0" u="none" strike="noStrike" kern="1200" cap="none" spc="-5" normalizeH="0" baseline="0" noProof="0" dirty="0" smtClean="0">
                <a:ln>
                  <a:noFill/>
                </a:ln>
                <a:solidFill>
                  <a:prstClr val="black"/>
                </a:solidFill>
                <a:effectLst/>
                <a:uLnTx/>
                <a:uFillTx/>
                <a:latin typeface="Calibri"/>
                <a:ea typeface="+mn-ea"/>
                <a:cs typeface="Calibri"/>
              </a:rPr>
              <a:t> </a:t>
            </a:r>
            <a:r>
              <a:rPr kumimoji="0" sz="1400" b="1" i="0" u="none" strike="noStrike" kern="1200" cap="none" spc="-5" normalizeH="0" baseline="0" noProof="0" dirty="0" smtClean="0">
                <a:ln>
                  <a:noFill/>
                </a:ln>
                <a:solidFill>
                  <a:prstClr val="black"/>
                </a:solidFill>
                <a:effectLst/>
                <a:uLnTx/>
                <a:uFillTx/>
                <a:latin typeface="Calibri"/>
                <a:ea typeface="+mn-ea"/>
                <a:cs typeface="Calibri"/>
              </a:rPr>
              <a:t>as</a:t>
            </a:r>
            <a:r>
              <a:rPr kumimoji="0" sz="1400" b="1" i="0" u="none" strike="noStrike" kern="1200" cap="none" spc="-5" normalizeH="0" baseline="0" noProof="0" dirty="0">
                <a:ln>
                  <a:noFill/>
                </a:ln>
                <a:solidFill>
                  <a:prstClr val="black"/>
                </a:solidFill>
                <a:effectLst/>
                <a:uLnTx/>
                <a:uFillTx/>
                <a:latin typeface="Calibri"/>
                <a:ea typeface="+mn-ea"/>
                <a:cs typeface="Calibri"/>
              </a:rPr>
              <a:t>:</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70485" lvl="1" indent="-346075" algn="l" defTabSz="914400" rtl="0" eaLnBrk="1" fontAlgn="auto" latinLnBrk="0" hangingPunct="1">
              <a:spcBef>
                <a:spcPts val="600"/>
              </a:spcBef>
              <a:spcAft>
                <a:spcPts val="0"/>
              </a:spcAft>
              <a:buClrTx/>
              <a:buSzTx/>
              <a:buFont typeface="Arial"/>
              <a:buChar char="•"/>
              <a:defRPr/>
            </a:pPr>
            <a:r>
              <a:rPr kumimoji="0" sz="1400" b="1" i="0" u="none" strike="noStrike" kern="1200" cap="none" spc="-5" normalizeH="0" baseline="0" noProof="0" dirty="0">
                <a:ln>
                  <a:noFill/>
                </a:ln>
                <a:solidFill>
                  <a:prstClr val="black"/>
                </a:solidFill>
                <a:effectLst/>
                <a:uLnTx/>
                <a:uFillTx/>
                <a:latin typeface="Calibri"/>
                <a:ea typeface="+mn-ea"/>
                <a:cs typeface="Calibri"/>
              </a:rPr>
              <a:t>Line </a:t>
            </a:r>
            <a:r>
              <a:rPr kumimoji="0" sz="1400" b="1" i="0" u="none" strike="noStrike" kern="1200" cap="none" spc="-10" normalizeH="0" baseline="0" noProof="0" dirty="0">
                <a:ln>
                  <a:noFill/>
                </a:ln>
                <a:solidFill>
                  <a:prstClr val="black"/>
                </a:solidFill>
                <a:effectLst/>
                <a:uLnTx/>
                <a:uFillTx/>
                <a:latin typeface="Calibri"/>
                <a:ea typeface="+mn-ea"/>
                <a:cs typeface="Calibri"/>
              </a:rPr>
              <a:t>by </a:t>
            </a:r>
            <a:r>
              <a:rPr kumimoji="0" sz="1400" b="1" i="0" u="none" strike="noStrike" kern="1200" cap="none" spc="-5" normalizeH="0" baseline="0" noProof="0" dirty="0">
                <a:ln>
                  <a:noFill/>
                </a:ln>
                <a:solidFill>
                  <a:prstClr val="black"/>
                </a:solidFill>
                <a:effectLst/>
                <a:uLnTx/>
                <a:uFillTx/>
                <a:latin typeface="Calibri"/>
                <a:ea typeface="+mn-ea"/>
                <a:cs typeface="Calibri"/>
              </a:rPr>
              <a:t>Line </a:t>
            </a:r>
            <a:r>
              <a:rPr kumimoji="0" sz="1400" b="1" i="0" u="none" strike="noStrike" kern="1200" cap="none" spc="-10" normalizeH="0" baseline="0" noProof="0" dirty="0">
                <a:ln>
                  <a:noFill/>
                </a:ln>
                <a:solidFill>
                  <a:prstClr val="black"/>
                </a:solidFill>
                <a:effectLst/>
                <a:uLnTx/>
                <a:uFillTx/>
                <a:latin typeface="Calibri"/>
                <a:ea typeface="+mn-ea"/>
                <a:cs typeface="Calibri"/>
              </a:rPr>
              <a:t>response to </a:t>
            </a:r>
            <a:r>
              <a:rPr kumimoji="0" sz="1400" b="1" i="0" u="none" strike="noStrike" kern="1200" cap="none" spc="-5" normalizeH="0" baseline="0" noProof="0" dirty="0">
                <a:ln>
                  <a:noFill/>
                </a:ln>
                <a:solidFill>
                  <a:prstClr val="black"/>
                </a:solidFill>
                <a:effectLst/>
                <a:uLnTx/>
                <a:uFillTx/>
                <a:latin typeface="Calibri"/>
                <a:ea typeface="+mn-ea"/>
                <a:cs typeface="Calibri"/>
              </a:rPr>
              <a:t>the </a:t>
            </a:r>
            <a:r>
              <a:rPr kumimoji="0" sz="1400" b="1" i="0" u="none" strike="noStrike" kern="1200" cap="none" spc="-10" normalizeH="0" baseline="0" noProof="0" dirty="0">
                <a:ln>
                  <a:noFill/>
                </a:ln>
                <a:solidFill>
                  <a:prstClr val="black"/>
                </a:solidFill>
                <a:effectLst/>
                <a:uLnTx/>
                <a:uFillTx/>
                <a:latin typeface="Calibri"/>
                <a:ea typeface="+mn-ea"/>
                <a:cs typeface="Calibri"/>
              </a:rPr>
              <a:t>technical </a:t>
            </a:r>
            <a:r>
              <a:rPr kumimoji="0" sz="1400" b="1" i="0" u="none" strike="noStrike" kern="1200" cap="none" spc="-5" normalizeH="0" baseline="0" noProof="0" dirty="0">
                <a:ln>
                  <a:noFill/>
                </a:ln>
                <a:solidFill>
                  <a:prstClr val="black"/>
                </a:solidFill>
                <a:effectLst/>
                <a:uLnTx/>
                <a:uFillTx/>
                <a:latin typeface="Calibri"/>
                <a:ea typeface="+mn-ea"/>
                <a:cs typeface="Calibri"/>
              </a:rPr>
              <a:t>specifications </a:t>
            </a:r>
            <a:r>
              <a:rPr kumimoji="0" sz="1400" b="0" i="0" u="none" strike="noStrike" kern="1200" cap="none" spc="-10" normalizeH="0" baseline="0" noProof="0" dirty="0">
                <a:ln>
                  <a:noFill/>
                </a:ln>
                <a:solidFill>
                  <a:prstClr val="black"/>
                </a:solidFill>
                <a:effectLst/>
                <a:uLnTx/>
                <a:uFillTx/>
                <a:latin typeface="Calibri"/>
                <a:ea typeface="+mn-ea"/>
                <a:cs typeface="Calibri"/>
              </a:rPr>
              <a:t>listed </a:t>
            </a:r>
            <a:r>
              <a:rPr kumimoji="0" sz="1400" b="0" i="0" u="none" strike="noStrike" kern="1200" cap="none" spc="-5" normalizeH="0" baseline="0" noProof="0" dirty="0">
                <a:ln>
                  <a:noFill/>
                </a:ln>
                <a:solidFill>
                  <a:prstClr val="black"/>
                </a:solidFill>
                <a:effectLst/>
                <a:uLnTx/>
                <a:uFillTx/>
                <a:latin typeface="Calibri"/>
                <a:ea typeface="+mn-ea"/>
                <a:cs typeface="Calibri"/>
              </a:rPr>
              <a:t>in Section C of this </a:t>
            </a:r>
            <a:r>
              <a:rPr kumimoji="0" sz="1400" b="0" i="0" u="none" strike="noStrike" kern="1200" cap="none" spc="-10" normalizeH="0" baseline="0" noProof="0" dirty="0">
                <a:ln>
                  <a:noFill/>
                </a:ln>
                <a:solidFill>
                  <a:prstClr val="black"/>
                </a:solidFill>
                <a:effectLst/>
                <a:uLnTx/>
                <a:uFillTx/>
                <a:latin typeface="Calibri"/>
                <a:ea typeface="+mn-ea"/>
                <a:cs typeface="Calibri"/>
              </a:rPr>
              <a:t>Request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10" normalizeH="0" baseline="0" noProof="0" dirty="0">
                <a:ln>
                  <a:noFill/>
                </a:ln>
                <a:solidFill>
                  <a:prstClr val="black"/>
                </a:solidFill>
                <a:effectLst/>
                <a:uLnTx/>
                <a:uFillTx/>
                <a:latin typeface="Calibri"/>
                <a:ea typeface="+mn-ea"/>
                <a:cs typeface="Calibri"/>
              </a:rPr>
              <a:t>Proposal</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indicating </a:t>
            </a:r>
            <a:r>
              <a:rPr kumimoji="0" sz="1400" b="0" i="0" u="none" strike="noStrike" kern="1200" cap="none" spc="-10" normalizeH="0" baseline="0" noProof="0" dirty="0">
                <a:ln>
                  <a:noFill/>
                </a:ln>
                <a:solidFill>
                  <a:prstClr val="black"/>
                </a:solidFill>
                <a:effectLst/>
                <a:uLnTx/>
                <a:uFillTx/>
                <a:latin typeface="Calibri"/>
                <a:ea typeface="+mn-ea"/>
                <a:cs typeface="Calibri"/>
              </a:rPr>
              <a:t>how </a:t>
            </a:r>
            <a:r>
              <a:rPr kumimoji="0" sz="1400" b="0" i="0" u="none" strike="noStrike" kern="1200" cap="none" spc="-5" normalizeH="0" baseline="0" noProof="0" dirty="0">
                <a:ln>
                  <a:noFill/>
                </a:ln>
                <a:solidFill>
                  <a:prstClr val="black"/>
                </a:solidFill>
                <a:effectLst/>
                <a:uLnTx/>
                <a:uFillTx/>
                <a:latin typeface="Calibri"/>
                <a:ea typeface="+mn-ea"/>
                <a:cs typeface="Calibri"/>
              </a:rPr>
              <a:t>each service will be </a:t>
            </a:r>
            <a:r>
              <a:rPr kumimoji="0" sz="1400" b="0" i="0" u="none" strike="noStrike" kern="1200" cap="none" spc="-10" normalizeH="0" baseline="0" noProof="0" dirty="0">
                <a:ln>
                  <a:noFill/>
                </a:ln>
                <a:solidFill>
                  <a:prstClr val="black"/>
                </a:solidFill>
                <a:effectLst/>
                <a:uLnTx/>
                <a:uFillTx/>
                <a:latin typeface="Calibri"/>
                <a:ea typeface="+mn-ea"/>
                <a:cs typeface="Calibri"/>
              </a:rPr>
              <a:t>performed </a:t>
            </a:r>
            <a:r>
              <a:rPr kumimoji="0" sz="1400" b="0" i="0" u="none" strike="noStrike" kern="1200" cap="none" spc="-5" normalizeH="0" baseline="0" noProof="0" dirty="0">
                <a:ln>
                  <a:noFill/>
                </a:ln>
                <a:solidFill>
                  <a:prstClr val="black"/>
                </a:solidFill>
                <a:effectLst/>
                <a:uLnTx/>
                <a:uFillTx/>
                <a:latin typeface="Calibri"/>
                <a:ea typeface="+mn-ea"/>
                <a:cs typeface="Calibri"/>
              </a:rPr>
              <a:t>and the timeline </a:t>
            </a:r>
            <a:r>
              <a:rPr kumimoji="0" sz="1400" b="0" i="0" u="none" strike="noStrike" kern="1200" cap="none" spc="-10" normalizeH="0" baseline="0" noProof="0" dirty="0">
                <a:ln>
                  <a:noFill/>
                </a:ln>
                <a:solidFill>
                  <a:prstClr val="black"/>
                </a:solidFill>
                <a:effectLst/>
                <a:uLnTx/>
                <a:uFillTx/>
                <a:latin typeface="Calibri"/>
                <a:ea typeface="+mn-ea"/>
                <a:cs typeface="Calibri"/>
              </a:rPr>
              <a:t>required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10" normalizeH="0" baseline="0" noProof="0" dirty="0">
                <a:ln>
                  <a:noFill/>
                </a:ln>
                <a:solidFill>
                  <a:prstClr val="black"/>
                </a:solidFill>
                <a:effectLst/>
                <a:uLnTx/>
                <a:uFillTx/>
                <a:latin typeface="Calibri"/>
                <a:ea typeface="+mn-ea"/>
                <a:cs typeface="Calibri"/>
              </a:rPr>
              <a:t>performing</a:t>
            </a:r>
            <a:r>
              <a:rPr kumimoji="0" sz="1400" b="0" i="0" u="none" strike="noStrike" kern="1200" cap="none" spc="4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the services.</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0" lvl="1" indent="-346075" algn="l" defTabSz="914400" rtl="0" eaLnBrk="1" fontAlgn="auto" latinLnBrk="0" hangingPunct="1">
              <a:spcBef>
                <a:spcPts val="600"/>
              </a:spcBef>
              <a:spcAft>
                <a:spcPts val="0"/>
              </a:spcAft>
              <a:buClrTx/>
              <a:buSzTx/>
              <a:buFont typeface="Arial"/>
              <a:buChar char="•"/>
              <a:defRPr/>
            </a:pPr>
            <a:r>
              <a:rPr kumimoji="0" sz="1400" b="1" i="0" u="none" strike="noStrike" kern="1200" cap="none" spc="-10" normalizeH="0" baseline="0" noProof="0" dirty="0" smtClean="0">
                <a:ln>
                  <a:noFill/>
                </a:ln>
                <a:solidFill>
                  <a:prstClr val="black"/>
                </a:solidFill>
                <a:effectLst/>
                <a:uLnTx/>
                <a:uFillTx/>
                <a:latin typeface="Calibri"/>
                <a:ea typeface="+mn-ea"/>
                <a:cs typeface="Calibri"/>
              </a:rPr>
              <a:t>Completed Responding </a:t>
            </a:r>
            <a:r>
              <a:rPr kumimoji="0" sz="1400" b="1" i="0" u="none" strike="noStrike" kern="1200" cap="none" spc="-5" normalizeH="0" baseline="0" noProof="0" dirty="0">
                <a:ln>
                  <a:noFill/>
                </a:ln>
                <a:solidFill>
                  <a:prstClr val="black"/>
                </a:solidFill>
                <a:effectLst/>
                <a:uLnTx/>
                <a:uFillTx/>
                <a:latin typeface="Calibri"/>
                <a:ea typeface="+mn-ea"/>
                <a:cs typeface="Calibri"/>
              </a:rPr>
              <a:t>Bidder </a:t>
            </a:r>
            <a:r>
              <a:rPr kumimoji="0" sz="1400" b="1" i="0" u="none" strike="noStrike" kern="1200" cap="none" spc="-10" normalizeH="0" baseline="0" noProof="0" dirty="0" smtClean="0">
                <a:ln>
                  <a:noFill/>
                </a:ln>
                <a:solidFill>
                  <a:prstClr val="black"/>
                </a:solidFill>
                <a:effectLst/>
                <a:uLnTx/>
                <a:uFillTx/>
                <a:latin typeface="Calibri"/>
                <a:ea typeface="+mn-ea"/>
                <a:cs typeface="Calibri"/>
              </a:rPr>
              <a:t>Information </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OMES CP</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Form</a:t>
            </a:r>
            <a:r>
              <a:rPr kumimoji="0" sz="1400" b="0" i="0" u="none" strike="noStrike" kern="1200" cap="none" spc="75"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078.</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0" lvl="1" indent="-346075" algn="l" defTabSz="914400" rtl="0" eaLnBrk="1" fontAlgn="auto" latinLnBrk="0" hangingPunct="1">
              <a:spcBef>
                <a:spcPts val="600"/>
              </a:spcBef>
              <a:spcAft>
                <a:spcPts val="0"/>
              </a:spcAft>
              <a:buClrTx/>
              <a:buSzTx/>
              <a:buFont typeface="Arial"/>
              <a:buChar char="•"/>
              <a:defRPr/>
            </a:pPr>
            <a:r>
              <a:rPr kumimoji="0" sz="1400" b="1" i="0" u="none" strike="noStrike" kern="1200" cap="none" spc="-10" normalizeH="0" baseline="0" noProof="0" dirty="0">
                <a:ln>
                  <a:noFill/>
                </a:ln>
                <a:solidFill>
                  <a:prstClr val="black"/>
                </a:solidFill>
                <a:effectLst/>
                <a:uLnTx/>
                <a:uFillTx/>
                <a:latin typeface="Calibri"/>
                <a:ea typeface="+mn-ea"/>
                <a:cs typeface="Calibri"/>
              </a:rPr>
              <a:t>Completed </a:t>
            </a:r>
            <a:r>
              <a:rPr kumimoji="0" sz="1400" b="1" i="0" u="none" strike="noStrike" kern="1200" cap="none" spc="-5" normalizeH="0" baseline="0" noProof="0" dirty="0" smtClean="0">
                <a:ln>
                  <a:noFill/>
                </a:ln>
                <a:solidFill>
                  <a:prstClr val="black"/>
                </a:solidFill>
                <a:effectLst/>
                <a:uLnTx/>
                <a:uFillTx/>
                <a:latin typeface="Calibri"/>
                <a:ea typeface="+mn-ea"/>
                <a:cs typeface="Calibri"/>
              </a:rPr>
              <a:t>Certification </a:t>
            </a:r>
            <a:r>
              <a:rPr kumimoji="0" sz="1400" b="1" i="0" u="none" strike="noStrike" kern="1200" cap="none" spc="-15" normalizeH="0" baseline="0" noProof="0" dirty="0">
                <a:ln>
                  <a:noFill/>
                </a:ln>
                <a:solidFill>
                  <a:prstClr val="black"/>
                </a:solidFill>
                <a:effectLst/>
                <a:uLnTx/>
                <a:uFillTx/>
                <a:latin typeface="Calibri"/>
                <a:ea typeface="+mn-ea"/>
                <a:cs typeface="Calibri"/>
              </a:rPr>
              <a:t>for </a:t>
            </a:r>
            <a:r>
              <a:rPr kumimoji="0" sz="1400" b="1" i="0" u="none" strike="noStrike" kern="1200" cap="none" spc="-10" normalizeH="0" baseline="0" noProof="0" dirty="0">
                <a:ln>
                  <a:noFill/>
                </a:ln>
                <a:solidFill>
                  <a:prstClr val="black"/>
                </a:solidFill>
                <a:effectLst/>
                <a:uLnTx/>
                <a:uFillTx/>
                <a:latin typeface="Calibri"/>
                <a:ea typeface="+mn-ea"/>
                <a:cs typeface="Calibri"/>
              </a:rPr>
              <a:t>Competitive </a:t>
            </a:r>
            <a:r>
              <a:rPr kumimoji="0" sz="1400" b="1" i="0" u="none" strike="noStrike" kern="1200" cap="none" spc="-5" normalizeH="0" baseline="0" noProof="0" dirty="0">
                <a:ln>
                  <a:noFill/>
                </a:ln>
                <a:solidFill>
                  <a:prstClr val="black"/>
                </a:solidFill>
                <a:effectLst/>
                <a:uLnTx/>
                <a:uFillTx/>
                <a:latin typeface="Calibri"/>
                <a:ea typeface="+mn-ea"/>
                <a:cs typeface="Calibri"/>
              </a:rPr>
              <a:t>Bid and </a:t>
            </a:r>
            <a:r>
              <a:rPr kumimoji="0" sz="1400" b="1" i="0" u="none" strike="noStrike" kern="1200" cap="none" spc="-5" normalizeH="0" baseline="0" noProof="0" dirty="0" smtClean="0">
                <a:ln>
                  <a:noFill/>
                </a:ln>
                <a:solidFill>
                  <a:prstClr val="black"/>
                </a:solidFill>
                <a:effectLst/>
                <a:uLnTx/>
                <a:uFillTx/>
                <a:latin typeface="Calibri"/>
                <a:ea typeface="+mn-ea"/>
                <a:cs typeface="Calibri"/>
              </a:rPr>
              <a:t>Contract </a:t>
            </a:r>
            <a:r>
              <a:rPr lang="en-US" sz="1400" spc="-5" dirty="0" smtClean="0">
                <a:solidFill>
                  <a:prstClr val="black"/>
                </a:solidFill>
                <a:latin typeface="Calibri"/>
                <a:cs typeface="Calibri"/>
              </a:rPr>
              <a:t>OMES CP</a:t>
            </a:r>
            <a:r>
              <a:rPr kumimoji="0"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Form</a:t>
            </a:r>
            <a:r>
              <a:rPr kumimoji="0" sz="1400" b="0" i="0" u="none" strike="noStrike" kern="1200" cap="none" spc="9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004.</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189230" lvl="1" indent="-346075" algn="l" defTabSz="914400" rtl="0" eaLnBrk="1" fontAlgn="auto" latinLnBrk="0" hangingPunct="1">
              <a:spcBef>
                <a:spcPts val="600"/>
              </a:spcBef>
              <a:spcAft>
                <a:spcPts val="0"/>
              </a:spcAft>
              <a:buClrTx/>
              <a:buSzTx/>
              <a:buFont typeface="Arial"/>
              <a:buChar char="•"/>
              <a:defRPr/>
            </a:pPr>
            <a:r>
              <a:rPr kumimoji="0" sz="1400" b="1" i="0" u="none" strike="noStrike" kern="1200" cap="none" spc="-15" normalizeH="0" baseline="0" noProof="0" dirty="0">
                <a:ln>
                  <a:noFill/>
                </a:ln>
                <a:solidFill>
                  <a:prstClr val="black"/>
                </a:solidFill>
                <a:effectLst/>
                <a:uLnTx/>
                <a:uFillTx/>
                <a:latin typeface="Calibri"/>
                <a:ea typeface="+mn-ea"/>
                <a:cs typeface="Calibri"/>
              </a:rPr>
              <a:t>References </a:t>
            </a:r>
            <a:r>
              <a:rPr kumimoji="0" sz="1400" b="0" i="0" u="none" strike="noStrike" kern="1200" cap="none" spc="-5" normalizeH="0" baseline="0" noProof="0" dirty="0">
                <a:ln>
                  <a:noFill/>
                </a:ln>
                <a:solidFill>
                  <a:prstClr val="black"/>
                </a:solidFill>
                <a:effectLst/>
                <a:uLnTx/>
                <a:uFillTx/>
                <a:latin typeface="Calibri"/>
                <a:ea typeface="+mn-ea"/>
                <a:cs typeface="Calibri"/>
              </a:rPr>
              <a:t>– xxxx </a:t>
            </a:r>
            <a:r>
              <a:rPr kumimoji="0" sz="1400" b="0" i="0" u="none" strike="noStrike" kern="1200" cap="none" spc="-15" normalizeH="0" baseline="0" noProof="0" dirty="0">
                <a:ln>
                  <a:noFill/>
                </a:ln>
                <a:solidFill>
                  <a:prstClr val="black"/>
                </a:solidFill>
                <a:effectLst/>
                <a:uLnTx/>
                <a:uFillTx/>
                <a:latin typeface="Calibri"/>
                <a:ea typeface="+mn-ea"/>
                <a:cs typeface="Calibri"/>
              </a:rPr>
              <a:t>References </a:t>
            </a:r>
            <a:r>
              <a:rPr kumimoji="0" sz="1400" b="0" i="0" u="none" strike="noStrike" kern="1200" cap="none" spc="-10" normalizeH="0" baseline="0" noProof="0" dirty="0">
                <a:ln>
                  <a:noFill/>
                </a:ln>
                <a:solidFill>
                  <a:prstClr val="black"/>
                </a:solidFill>
                <a:effectLst/>
                <a:uLnTx/>
                <a:uFillTx/>
                <a:latin typeface="Calibri"/>
                <a:ea typeface="+mn-ea"/>
                <a:cs typeface="Calibri"/>
              </a:rPr>
              <a:t>provided must contain </a:t>
            </a:r>
            <a:r>
              <a:rPr kumimoji="0" sz="1400" b="0" i="0" u="none" strike="noStrike" kern="1200" cap="none" spc="-5" normalizeH="0" baseline="0" noProof="0" dirty="0">
                <a:ln>
                  <a:noFill/>
                </a:ln>
                <a:solidFill>
                  <a:prstClr val="black"/>
                </a:solidFill>
                <a:effectLst/>
                <a:uLnTx/>
                <a:uFillTx/>
                <a:latin typeface="Calibri"/>
                <a:ea typeface="+mn-ea"/>
                <a:cs typeface="Calibri"/>
              </a:rPr>
              <a:t>a </a:t>
            </a:r>
            <a:r>
              <a:rPr kumimoji="0" sz="1400" b="0" i="0" u="none" strike="noStrike" kern="1200" cap="none" spc="-10" normalizeH="0" baseline="0" noProof="0" dirty="0">
                <a:ln>
                  <a:noFill/>
                </a:ln>
                <a:solidFill>
                  <a:prstClr val="black"/>
                </a:solidFill>
                <a:effectLst/>
                <a:uLnTx/>
                <a:uFillTx/>
                <a:latin typeface="Calibri"/>
                <a:ea typeface="+mn-ea"/>
                <a:cs typeface="Calibri"/>
              </a:rPr>
              <a:t>contact person </a:t>
            </a:r>
            <a:r>
              <a:rPr kumimoji="0" sz="1400" b="0" i="0" u="none" strike="noStrike" kern="1200" cap="none" spc="-5" normalizeH="0" baseline="0" noProof="0" dirty="0">
                <a:ln>
                  <a:noFill/>
                </a:ln>
                <a:solidFill>
                  <a:prstClr val="black"/>
                </a:solidFill>
                <a:effectLst/>
                <a:uLnTx/>
                <a:uFillTx/>
                <a:latin typeface="Calibri"/>
                <a:ea typeface="+mn-ea"/>
                <a:cs typeface="Calibri"/>
              </a:rPr>
              <a:t>with full </a:t>
            </a:r>
            <a:r>
              <a:rPr kumimoji="0" sz="1400" b="0" i="0" u="none" strike="noStrike" kern="1200" cap="none" spc="-10" normalizeH="0" baseline="0" noProof="0" dirty="0">
                <a:ln>
                  <a:noFill/>
                </a:ln>
                <a:solidFill>
                  <a:prstClr val="black"/>
                </a:solidFill>
                <a:effectLst/>
                <a:uLnTx/>
                <a:uFillTx/>
                <a:latin typeface="Calibri"/>
                <a:ea typeface="+mn-ea"/>
                <a:cs typeface="Calibri"/>
              </a:rPr>
              <a:t>contact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information</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a:t>
            </a:r>
            <a:r>
              <a:rPr kumimoji="0" sz="1400" b="0" i="0" u="none" strike="noStrike" kern="1200" cap="none" spc="-5" normalizeH="0" baseline="0" noProof="0" dirty="0">
                <a:ln>
                  <a:noFill/>
                </a:ln>
                <a:solidFill>
                  <a:prstClr val="black"/>
                </a:solidFill>
                <a:effectLst/>
                <a:uLnTx/>
                <a:uFillTx/>
                <a:latin typeface="Calibri"/>
                <a:ea typeface="+mn-ea"/>
                <a:cs typeface="Calibri"/>
              </a:rPr>
              <a:t>i.e., </a:t>
            </a:r>
            <a:r>
              <a:rPr kumimoji="0" sz="1400" b="0" i="0" u="none" strike="noStrike" kern="1200" cap="none" spc="-10" normalizeH="0" baseline="0" noProof="0" dirty="0">
                <a:ln>
                  <a:noFill/>
                </a:ln>
                <a:solidFill>
                  <a:prstClr val="black"/>
                </a:solidFill>
                <a:effectLst/>
                <a:uLnTx/>
                <a:uFillTx/>
                <a:latin typeface="Calibri"/>
                <a:ea typeface="+mn-ea"/>
                <a:cs typeface="Calibri"/>
              </a:rPr>
              <a:t>current </a:t>
            </a:r>
            <a:r>
              <a:rPr kumimoji="0" sz="1400" b="0" i="0" u="none" strike="noStrike" kern="1200" cap="none" spc="-25" normalizeH="0" baseline="0" noProof="0" dirty="0">
                <a:ln>
                  <a:noFill/>
                </a:ln>
                <a:solidFill>
                  <a:prstClr val="black"/>
                </a:solidFill>
                <a:effectLst/>
                <a:uLnTx/>
                <a:uFillTx/>
                <a:latin typeface="Calibri"/>
                <a:ea typeface="+mn-ea"/>
                <a:cs typeface="Calibri"/>
              </a:rPr>
              <a:t>employer, </a:t>
            </a:r>
            <a:r>
              <a:rPr kumimoji="0" sz="1400" b="0" i="0" u="none" strike="noStrike" kern="1200" cap="none" spc="-5" normalizeH="0" baseline="0" noProof="0" dirty="0">
                <a:ln>
                  <a:noFill/>
                </a:ln>
                <a:solidFill>
                  <a:prstClr val="black"/>
                </a:solidFill>
                <a:effectLst/>
                <a:uLnTx/>
                <a:uFillTx/>
                <a:latin typeface="Calibri"/>
                <a:ea typeface="+mn-ea"/>
                <a:cs typeface="Calibri"/>
              </a:rPr>
              <a:t>telephone </a:t>
            </a:r>
            <a:r>
              <a:rPr kumimoji="0" sz="1400" b="0" i="0" u="none" strike="noStrike" kern="1200" cap="none" spc="-25" normalizeH="0" baseline="0" noProof="0" dirty="0">
                <a:ln>
                  <a:noFill/>
                </a:ln>
                <a:solidFill>
                  <a:prstClr val="black"/>
                </a:solidFill>
                <a:effectLst/>
                <a:uLnTx/>
                <a:uFillTx/>
                <a:latin typeface="Calibri"/>
                <a:ea typeface="+mn-ea"/>
                <a:cs typeface="Calibri"/>
              </a:rPr>
              <a:t>number, </a:t>
            </a:r>
            <a:r>
              <a:rPr kumimoji="0" sz="1400" b="0" i="0" u="none" strike="noStrike" kern="1200" cap="none" spc="-5" normalizeH="0" baseline="0" noProof="0" dirty="0">
                <a:ln>
                  <a:noFill/>
                </a:ln>
                <a:solidFill>
                  <a:prstClr val="black"/>
                </a:solidFill>
                <a:effectLst/>
                <a:uLnTx/>
                <a:uFillTx/>
                <a:latin typeface="Calibri"/>
                <a:ea typeface="+mn-ea"/>
                <a:cs typeface="Calibri"/>
              </a:rPr>
              <a:t>mailing </a:t>
            </a:r>
            <a:r>
              <a:rPr kumimoji="0" sz="1400" b="0" i="0" u="none" strike="noStrike" kern="1200" cap="none" spc="-10" normalizeH="0" baseline="0" noProof="0" dirty="0">
                <a:ln>
                  <a:noFill/>
                </a:ln>
                <a:solidFill>
                  <a:prstClr val="black"/>
                </a:solidFill>
                <a:effectLst/>
                <a:uLnTx/>
                <a:uFillTx/>
                <a:latin typeface="Calibri"/>
                <a:ea typeface="+mn-ea"/>
                <a:cs typeface="Calibri"/>
              </a:rPr>
              <a:t>address, </a:t>
            </a:r>
            <a:r>
              <a:rPr kumimoji="0" sz="1400" b="0" i="0" u="none" strike="noStrike" kern="1200" cap="none" spc="-5" normalizeH="0" baseline="0" noProof="0" dirty="0">
                <a:ln>
                  <a:noFill/>
                </a:ln>
                <a:solidFill>
                  <a:prstClr val="black"/>
                </a:solidFill>
                <a:effectLst/>
                <a:uLnTx/>
                <a:uFillTx/>
                <a:latin typeface="Calibri"/>
                <a:ea typeface="+mn-ea"/>
                <a:cs typeface="Calibri"/>
              </a:rPr>
              <a:t>e-mail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address </a:t>
            </a:r>
            <a:r>
              <a:rPr kumimoji="0" sz="1400" b="0" i="0" u="none" strike="noStrike" kern="1200" cap="none" spc="-5" normalizeH="0" baseline="0" noProof="0" dirty="0">
                <a:ln>
                  <a:noFill/>
                </a:ln>
                <a:solidFill>
                  <a:prstClr val="black"/>
                </a:solidFill>
                <a:effectLst/>
                <a:uLnTx/>
                <a:uFillTx/>
                <a:latin typeface="Calibri"/>
                <a:ea typeface="+mn-ea"/>
                <a:cs typeface="Calibri"/>
              </a:rPr>
              <a:t>and </a:t>
            </a:r>
            <a:r>
              <a:rPr kumimoji="0" sz="1400" b="0" i="0" u="none" strike="noStrike" kern="1200" cap="none" spc="-20" normalizeH="0" baseline="0" noProof="0" dirty="0">
                <a:ln>
                  <a:noFill/>
                </a:ln>
                <a:solidFill>
                  <a:prstClr val="black"/>
                </a:solidFill>
                <a:effectLst/>
                <a:uLnTx/>
                <a:uFillTx/>
                <a:latin typeface="Calibri"/>
                <a:ea typeface="+mn-ea"/>
                <a:cs typeface="Calibri"/>
              </a:rPr>
              <a:t>fax</a:t>
            </a:r>
            <a:r>
              <a:rPr kumimoji="0" sz="1400" b="0" i="0" u="none" strike="noStrike" kern="1200" cap="none" spc="1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number).</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5080" lvl="1" indent="-346075" algn="l" defTabSz="914400" rtl="0" eaLnBrk="1" fontAlgn="auto" latinLnBrk="0" hangingPunct="1">
              <a:spcBef>
                <a:spcPts val="600"/>
              </a:spcBef>
              <a:spcAft>
                <a:spcPts val="0"/>
              </a:spcAft>
              <a:buClrTx/>
              <a:buSzTx/>
              <a:buFont typeface="Arial"/>
              <a:buChar char="•"/>
              <a:defRPr/>
            </a:pPr>
            <a:r>
              <a:rPr kumimoji="0" sz="1400" b="1" i="0" u="none" strike="noStrike" kern="1200" cap="none" spc="-10" normalizeH="0" baseline="0" noProof="0" dirty="0">
                <a:ln>
                  <a:noFill/>
                </a:ln>
                <a:solidFill>
                  <a:prstClr val="black"/>
                </a:solidFill>
                <a:effectLst/>
                <a:uLnTx/>
                <a:uFillTx/>
                <a:latin typeface="Calibri"/>
                <a:ea typeface="+mn-ea"/>
                <a:cs typeface="Calibri"/>
              </a:rPr>
              <a:t>Company Information </a:t>
            </a:r>
            <a:r>
              <a:rPr kumimoji="0" sz="1400" b="0" i="0" u="none" strike="noStrike" kern="1200" cap="none" spc="-5" normalizeH="0" baseline="0" noProof="0" dirty="0">
                <a:ln>
                  <a:noFill/>
                </a:ln>
                <a:solidFill>
                  <a:prstClr val="black"/>
                </a:solidFill>
                <a:effectLst/>
                <a:uLnTx/>
                <a:uFillTx/>
                <a:latin typeface="Calibri"/>
                <a:ea typeface="+mn-ea"/>
                <a:cs typeface="Calibri"/>
              </a:rPr>
              <a:t>– Bidder </a:t>
            </a:r>
            <a:r>
              <a:rPr kumimoji="0" sz="1400" b="0" i="0" u="none" strike="noStrike" kern="1200" cap="none" spc="-10" normalizeH="0" baseline="0" noProof="0" dirty="0">
                <a:ln>
                  <a:noFill/>
                </a:ln>
                <a:solidFill>
                  <a:prstClr val="black"/>
                </a:solidFill>
                <a:effectLst/>
                <a:uLnTx/>
                <a:uFillTx/>
                <a:latin typeface="Calibri"/>
                <a:ea typeface="+mn-ea"/>
                <a:cs typeface="Calibri"/>
              </a:rPr>
              <a:t>must provide detailed information </a:t>
            </a:r>
            <a:r>
              <a:rPr kumimoji="0" sz="1400" b="0" i="0" u="none" strike="noStrike" kern="1200" cap="none" spc="-5" normalizeH="0" baseline="0" noProof="0" dirty="0">
                <a:ln>
                  <a:noFill/>
                </a:ln>
                <a:solidFill>
                  <a:prstClr val="black"/>
                </a:solidFill>
                <a:effectLst/>
                <a:uLnTx/>
                <a:uFillTx/>
                <a:latin typeface="Calibri"/>
                <a:ea typeface="+mn-ea"/>
                <a:cs typeface="Calibri"/>
              </a:rPr>
              <a:t>on their </a:t>
            </a:r>
            <a:r>
              <a:rPr kumimoji="0" sz="1400" b="0" i="0" u="none" strike="noStrike" kern="1200" cap="none" spc="-25" normalizeH="0" baseline="0" noProof="0" dirty="0">
                <a:ln>
                  <a:noFill/>
                </a:ln>
                <a:solidFill>
                  <a:prstClr val="black"/>
                </a:solidFill>
                <a:effectLst/>
                <a:uLnTx/>
                <a:uFillTx/>
                <a:latin typeface="Calibri"/>
                <a:ea typeface="+mn-ea"/>
                <a:cs typeface="Calibri"/>
              </a:rPr>
              <a:t>company, </a:t>
            </a:r>
            <a:r>
              <a:rPr kumimoji="0" sz="1400" b="0" i="0" u="none" strike="noStrike" kern="1200" cap="none" spc="-5" normalizeH="0" baseline="0" noProof="0" dirty="0" smtClean="0">
                <a:ln>
                  <a:noFill/>
                </a:ln>
                <a:solidFill>
                  <a:prstClr val="black"/>
                </a:solidFill>
                <a:effectLst/>
                <a:uLnTx/>
                <a:uFillTx/>
                <a:latin typeface="Calibri"/>
                <a:ea typeface="+mn-ea"/>
                <a:cs typeface="Calibri"/>
              </a:rPr>
              <a:t>including</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principals </a:t>
            </a:r>
            <a:r>
              <a:rPr kumimoji="0" sz="1400" b="0" i="0" u="none" strike="noStrike" kern="1200" cap="none" spc="-10" normalizeH="0" baseline="0" noProof="0" dirty="0">
                <a:ln>
                  <a:noFill/>
                </a:ln>
                <a:solidFill>
                  <a:prstClr val="black"/>
                </a:solidFill>
                <a:effectLst/>
                <a:uLnTx/>
                <a:uFillTx/>
                <a:latin typeface="Calibri"/>
                <a:ea typeface="+mn-ea"/>
                <a:cs typeface="Calibri"/>
              </a:rPr>
              <a:t>involved, </a:t>
            </a:r>
            <a:r>
              <a:rPr kumimoji="0" sz="1400" b="0" i="0" u="none" strike="noStrike" kern="1200" cap="none" spc="-5" normalizeH="0" baseline="0" noProof="0" dirty="0">
                <a:ln>
                  <a:noFill/>
                </a:ln>
                <a:solidFill>
                  <a:prstClr val="black"/>
                </a:solidFill>
                <a:effectLst/>
                <a:uLnTx/>
                <a:uFillTx/>
                <a:latin typeface="Calibri"/>
                <a:ea typeface="+mn-ea"/>
                <a:cs typeface="Calibri"/>
              </a:rPr>
              <a:t>number of </a:t>
            </a:r>
            <a:r>
              <a:rPr kumimoji="0" sz="1400" b="0" i="0" u="none" strike="noStrike" kern="1200" cap="none" spc="-10" normalizeH="0" baseline="0" noProof="0" dirty="0">
                <a:ln>
                  <a:noFill/>
                </a:ln>
                <a:solidFill>
                  <a:prstClr val="black"/>
                </a:solidFill>
                <a:effectLst/>
                <a:uLnTx/>
                <a:uFillTx/>
                <a:latin typeface="Calibri"/>
                <a:ea typeface="+mn-ea"/>
                <a:cs typeface="Calibri"/>
              </a:rPr>
              <a:t>employees, location, </a:t>
            </a:r>
            <a:r>
              <a:rPr kumimoji="0" sz="1400" b="0" i="0" u="none" strike="noStrike" kern="1200" cap="none" spc="-15" normalizeH="0" baseline="0" noProof="0" dirty="0">
                <a:ln>
                  <a:noFill/>
                </a:ln>
                <a:solidFill>
                  <a:prstClr val="black"/>
                </a:solidFill>
                <a:effectLst/>
                <a:uLnTx/>
                <a:uFillTx/>
                <a:latin typeface="Calibri"/>
                <a:ea typeface="+mn-ea"/>
                <a:cs typeface="Calibri"/>
              </a:rPr>
              <a:t>years </a:t>
            </a:r>
            <a:r>
              <a:rPr kumimoji="0" sz="1400" b="0" i="0" u="none" strike="noStrike" kern="1200" cap="none" spc="-5" normalizeH="0" baseline="0" noProof="0" dirty="0">
                <a:ln>
                  <a:noFill/>
                </a:ln>
                <a:solidFill>
                  <a:prstClr val="black"/>
                </a:solidFill>
                <a:effectLst/>
                <a:uLnTx/>
                <a:uFillTx/>
                <a:latin typeface="Calibri"/>
                <a:ea typeface="+mn-ea"/>
                <a:cs typeface="Calibri"/>
              </a:rPr>
              <a:t>in </a:t>
            </a:r>
            <a:r>
              <a:rPr kumimoji="0" sz="1400" b="0" i="0" u="none" strike="noStrike" kern="1200" cap="none" spc="-10" normalizeH="0" baseline="0" noProof="0" dirty="0">
                <a:ln>
                  <a:noFill/>
                </a:ln>
                <a:solidFill>
                  <a:prstClr val="black"/>
                </a:solidFill>
                <a:effectLst/>
                <a:uLnTx/>
                <a:uFillTx/>
                <a:latin typeface="Calibri"/>
                <a:ea typeface="+mn-ea"/>
                <a:cs typeface="Calibri"/>
              </a:rPr>
              <a:t>existence, </a:t>
            </a:r>
            <a:r>
              <a:rPr kumimoji="0" sz="1400" b="0" i="0" u="none" strike="noStrike" kern="1200" cap="none" spc="-5" normalizeH="0" baseline="0" noProof="0" dirty="0">
                <a:ln>
                  <a:noFill/>
                </a:ln>
                <a:solidFill>
                  <a:prstClr val="black"/>
                </a:solidFill>
                <a:effectLst/>
                <a:uLnTx/>
                <a:uFillTx/>
                <a:latin typeface="Calibri"/>
                <a:ea typeface="+mn-ea"/>
                <a:cs typeface="Calibri"/>
              </a:rPr>
              <a:t>a </a:t>
            </a:r>
            <a:r>
              <a:rPr kumimoji="0" sz="1400" b="0" i="0" u="none" strike="noStrike" kern="1200" cap="none" spc="-15" normalizeH="0" baseline="0" noProof="0" dirty="0">
                <a:ln>
                  <a:noFill/>
                </a:ln>
                <a:solidFill>
                  <a:prstClr val="black"/>
                </a:solidFill>
                <a:effectLst/>
                <a:uLnTx/>
                <a:uFillTx/>
                <a:latin typeface="Calibri"/>
                <a:ea typeface="+mn-ea"/>
                <a:cs typeface="Calibri"/>
              </a:rPr>
              <a:t>statement </a:t>
            </a:r>
            <a:r>
              <a:rPr kumimoji="0" sz="1400" b="0" i="0" u="none" strike="noStrike" kern="1200" cap="none" spc="-5" normalizeH="0" baseline="0" noProof="0" dirty="0">
                <a:ln>
                  <a:noFill/>
                </a:ln>
                <a:solidFill>
                  <a:prstClr val="black"/>
                </a:solidFill>
                <a:effectLst/>
                <a:uLnTx/>
                <a:uFillTx/>
                <a:latin typeface="Calibri"/>
                <a:ea typeface="+mn-ea"/>
                <a:cs typeface="Calibri"/>
              </a:rPr>
              <a:t>of </a:t>
            </a:r>
            <a:r>
              <a:rPr kumimoji="0" sz="1400" b="0" i="0" u="none" strike="noStrike" kern="1200" cap="none" spc="-5" normalizeH="0" baseline="0" noProof="0" dirty="0" smtClean="0">
                <a:ln>
                  <a:noFill/>
                </a:ln>
                <a:solidFill>
                  <a:prstClr val="black"/>
                </a:solidFill>
                <a:effectLst/>
                <a:uLnTx/>
                <a:uFillTx/>
                <a:latin typeface="Calibri"/>
                <a:ea typeface="+mn-ea"/>
                <a:cs typeface="Calibri"/>
              </a:rPr>
              <a:t>financial</a:t>
            </a:r>
            <a:r>
              <a:rPr kumimoji="0" lang="en-US" sz="1400" b="0" i="0" u="none" strike="noStrike" kern="1200" cap="none" spc="-5" normalizeH="0" baseline="0" noProof="0" dirty="0" smtClean="0">
                <a:ln>
                  <a:noFill/>
                </a:ln>
                <a:solidFill>
                  <a:prstClr val="black"/>
                </a:solidFill>
                <a:effectLst/>
                <a:uLnTx/>
                <a:uFillTx/>
                <a:latin typeface="Calibri"/>
                <a:ea typeface="+mn-ea"/>
                <a:cs typeface="Calibri"/>
              </a:rPr>
              <a:t> </a:t>
            </a:r>
            <a:r>
              <a:rPr kumimoji="0" sz="1400" b="0" i="0" u="none" strike="noStrike" kern="1200" cap="none" spc="-20" normalizeH="0" baseline="0" noProof="0" dirty="0" smtClean="0">
                <a:ln>
                  <a:noFill/>
                </a:ln>
                <a:solidFill>
                  <a:prstClr val="black"/>
                </a:solidFill>
                <a:effectLst/>
                <a:uLnTx/>
                <a:uFillTx/>
                <a:latin typeface="Calibri"/>
                <a:ea typeface="+mn-ea"/>
                <a:cs typeface="Calibri"/>
              </a:rPr>
              <a:t>stability</a:t>
            </a:r>
            <a:r>
              <a:rPr kumimoji="0" sz="1400" b="0" i="0" u="none" strike="noStrike" kern="1200" cap="none" spc="-2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and </a:t>
            </a:r>
            <a:r>
              <a:rPr kumimoji="0" sz="1400" b="0" i="0" u="none" strike="noStrike" kern="1200" cap="none" spc="-15" normalizeH="0" baseline="0" noProof="0" dirty="0">
                <a:ln>
                  <a:noFill/>
                </a:ln>
                <a:solidFill>
                  <a:prstClr val="black"/>
                </a:solidFill>
                <a:effectLst/>
                <a:uLnTx/>
                <a:uFillTx/>
                <a:latin typeface="Calibri"/>
                <a:ea typeface="+mn-ea"/>
                <a:cs typeface="Calibri"/>
              </a:rPr>
              <a:t>any </a:t>
            </a:r>
            <a:r>
              <a:rPr kumimoji="0" sz="1400" b="0" i="0" u="none" strike="noStrike" kern="1200" cap="none" spc="-10" normalizeH="0" baseline="0" noProof="0" dirty="0">
                <a:ln>
                  <a:noFill/>
                </a:ln>
                <a:solidFill>
                  <a:prstClr val="black"/>
                </a:solidFill>
                <a:effectLst/>
                <a:uLnTx/>
                <a:uFillTx/>
                <a:latin typeface="Calibri"/>
                <a:ea typeface="+mn-ea"/>
                <a:cs typeface="Calibri"/>
              </a:rPr>
              <a:t>litigation </a:t>
            </a:r>
            <a:r>
              <a:rPr kumimoji="0" sz="1400" b="0" i="0" u="none" strike="noStrike" kern="1200" cap="none" spc="-5" normalizeH="0" baseline="0" noProof="0" dirty="0">
                <a:ln>
                  <a:noFill/>
                </a:ln>
                <a:solidFill>
                  <a:prstClr val="black"/>
                </a:solidFill>
                <a:effectLst/>
                <a:uLnTx/>
                <a:uFillTx/>
                <a:latin typeface="Calibri"/>
                <a:ea typeface="+mn-ea"/>
                <a:cs typeface="Calibri"/>
              </a:rPr>
              <a:t>or pending </a:t>
            </a:r>
            <a:r>
              <a:rPr kumimoji="0" sz="1400" b="0" i="0" u="none" strike="noStrike" kern="1200" cap="none" spc="-10" normalizeH="0" baseline="0" noProof="0" dirty="0">
                <a:ln>
                  <a:noFill/>
                </a:ln>
                <a:solidFill>
                  <a:prstClr val="black"/>
                </a:solidFill>
                <a:effectLst/>
                <a:uLnTx/>
                <a:uFillTx/>
                <a:latin typeface="Calibri"/>
                <a:ea typeface="+mn-ea"/>
                <a:cs typeface="Calibri"/>
              </a:rPr>
              <a:t>litigation </a:t>
            </a:r>
            <a:r>
              <a:rPr kumimoji="0" sz="1400" b="0" i="0" u="none" strike="noStrike" kern="1200" cap="none" spc="-15" normalizeH="0" baseline="0" noProof="0" dirty="0">
                <a:ln>
                  <a:noFill/>
                </a:ln>
                <a:solidFill>
                  <a:prstClr val="black"/>
                </a:solidFill>
                <a:effectLst/>
                <a:uLnTx/>
                <a:uFillTx/>
                <a:latin typeface="Calibri"/>
                <a:ea typeface="+mn-ea"/>
                <a:cs typeface="Calibri"/>
              </a:rPr>
              <a:t>for </a:t>
            </a:r>
            <a:r>
              <a:rPr kumimoji="0" sz="1400" b="0" i="0" u="none" strike="noStrike" kern="1200" cap="none" spc="-5" normalizeH="0" baseline="0" noProof="0" dirty="0">
                <a:ln>
                  <a:noFill/>
                </a:ln>
                <a:solidFill>
                  <a:prstClr val="black"/>
                </a:solidFill>
                <a:effectLst/>
                <a:uLnTx/>
                <a:uFillTx/>
                <a:latin typeface="Calibri"/>
                <a:ea typeface="+mn-ea"/>
                <a:cs typeface="Calibri"/>
              </a:rPr>
              <a:t>the </a:t>
            </a:r>
            <a:r>
              <a:rPr kumimoji="0" sz="1400" b="0" i="0" u="none" strike="noStrike" kern="1200" cap="none" spc="-10" normalizeH="0" baseline="0" noProof="0" dirty="0">
                <a:ln>
                  <a:noFill/>
                </a:ln>
                <a:solidFill>
                  <a:prstClr val="black"/>
                </a:solidFill>
                <a:effectLst/>
                <a:uLnTx/>
                <a:uFillTx/>
                <a:latin typeface="Calibri"/>
                <a:ea typeface="+mn-ea"/>
                <a:cs typeface="Calibri"/>
              </a:rPr>
              <a:t>past five </a:t>
            </a:r>
            <a:r>
              <a:rPr kumimoji="0" sz="1400" b="0" i="0" u="none" strike="noStrike" kern="1200" cap="none" spc="-15" normalizeH="0" baseline="0" noProof="0" dirty="0">
                <a:ln>
                  <a:noFill/>
                </a:ln>
                <a:solidFill>
                  <a:prstClr val="black"/>
                </a:solidFill>
                <a:effectLst/>
                <a:uLnTx/>
                <a:uFillTx/>
                <a:latin typeface="Calibri"/>
                <a:ea typeface="+mn-ea"/>
                <a:cs typeface="Calibri"/>
              </a:rPr>
              <a:t>years, </a:t>
            </a:r>
            <a:r>
              <a:rPr kumimoji="0" sz="1400" b="0" i="0" u="none" strike="noStrike" kern="1200" cap="none" spc="-5" normalizeH="0" baseline="0" noProof="0" dirty="0">
                <a:ln>
                  <a:noFill/>
                </a:ln>
                <a:solidFill>
                  <a:prstClr val="black"/>
                </a:solidFill>
                <a:effectLst/>
                <a:uLnTx/>
                <a:uFillTx/>
                <a:latin typeface="Calibri"/>
                <a:ea typeface="+mn-ea"/>
                <a:cs typeface="Calibri"/>
              </a:rPr>
              <a:t>or a </a:t>
            </a:r>
            <a:r>
              <a:rPr kumimoji="0" sz="1400" b="0" i="0" u="none" strike="noStrike" kern="1200" cap="none" spc="-15" normalizeH="0" baseline="0" noProof="0" dirty="0">
                <a:ln>
                  <a:noFill/>
                </a:ln>
                <a:solidFill>
                  <a:prstClr val="black"/>
                </a:solidFill>
                <a:effectLst/>
                <a:uLnTx/>
                <a:uFillTx/>
                <a:latin typeface="Calibri"/>
                <a:ea typeface="+mn-ea"/>
                <a:cs typeface="Calibri"/>
              </a:rPr>
              <a:t>statement </a:t>
            </a:r>
            <a:r>
              <a:rPr kumimoji="0" sz="1400" b="0" i="0" u="none" strike="noStrike" kern="1200" cap="none" spc="-10" normalizeH="0" baseline="0" noProof="0" dirty="0">
                <a:ln>
                  <a:noFill/>
                </a:ln>
                <a:solidFill>
                  <a:prstClr val="black"/>
                </a:solidFill>
                <a:effectLst/>
                <a:uLnTx/>
                <a:uFillTx/>
                <a:latin typeface="Calibri"/>
                <a:ea typeface="+mn-ea"/>
                <a:cs typeface="Calibri"/>
              </a:rPr>
              <a:t>indicating </a:t>
            </a:r>
            <a:r>
              <a:rPr kumimoji="0" sz="1400" b="0" i="0" u="none" strike="noStrike" kern="1200" cap="none" spc="-10" normalizeH="0" baseline="0" noProof="0" dirty="0" smtClean="0">
                <a:ln>
                  <a:noFill/>
                </a:ln>
                <a:solidFill>
                  <a:prstClr val="black"/>
                </a:solidFill>
                <a:effectLst/>
                <a:uLnTx/>
                <a:uFillTx/>
                <a:latin typeface="Calibri"/>
                <a:ea typeface="+mn-ea"/>
                <a:cs typeface="Calibri"/>
              </a:rPr>
              <a:t>there</a:t>
            </a:r>
            <a:r>
              <a:rPr kumimoji="0" lang="en-US" sz="1400" b="0" i="0" u="none" strike="noStrike" kern="1200" cap="none" spc="-10" normalizeH="0" baseline="0" noProof="0" dirty="0" smtClean="0">
                <a:ln>
                  <a:noFill/>
                </a:ln>
                <a:solidFill>
                  <a:prstClr val="black"/>
                </a:solidFill>
                <a:effectLst/>
                <a:uLnTx/>
                <a:uFillTx/>
                <a:latin typeface="Calibri"/>
                <a:ea typeface="+mn-ea"/>
                <a:cs typeface="Calibri"/>
              </a:rPr>
              <a:t> </a:t>
            </a:r>
            <a:r>
              <a:rPr kumimoji="0" sz="1400" b="0" i="0" u="none" strike="noStrike" kern="1200" cap="none" spc="-5" normalizeH="0" baseline="0" noProof="0" dirty="0" smtClean="0">
                <a:ln>
                  <a:noFill/>
                </a:ln>
                <a:solidFill>
                  <a:prstClr val="black"/>
                </a:solidFill>
                <a:effectLst/>
                <a:uLnTx/>
                <a:uFillTx/>
                <a:latin typeface="Calibri"/>
                <a:ea typeface="+mn-ea"/>
                <a:cs typeface="Calibri"/>
              </a:rPr>
              <a:t>is </a:t>
            </a:r>
            <a:r>
              <a:rPr kumimoji="0" sz="1400" b="0" i="0" u="none" strike="noStrike" kern="1200" cap="none" spc="-5" normalizeH="0" baseline="0" noProof="0" dirty="0">
                <a:ln>
                  <a:noFill/>
                </a:ln>
                <a:solidFill>
                  <a:prstClr val="black"/>
                </a:solidFill>
                <a:effectLst/>
                <a:uLnTx/>
                <a:uFillTx/>
                <a:latin typeface="Calibri"/>
                <a:ea typeface="+mn-ea"/>
                <a:cs typeface="Calibri"/>
              </a:rPr>
              <a:t>no</a:t>
            </a:r>
            <a:r>
              <a:rPr kumimoji="0" sz="1400" b="0" i="0" u="none" strike="noStrike" kern="1200" cap="none" spc="0" normalizeH="0" baseline="0" noProof="0" dirty="0">
                <a:ln>
                  <a:noFill/>
                </a:ln>
                <a:solidFill>
                  <a:prstClr val="black"/>
                </a:solidFill>
                <a:effectLst/>
                <a:uLnTx/>
                <a:uFillTx/>
                <a:latin typeface="Calibri"/>
                <a:ea typeface="+mn-ea"/>
                <a:cs typeface="Calibri"/>
              </a:rPr>
              <a:t> </a:t>
            </a:r>
            <a:r>
              <a:rPr kumimoji="0" sz="1400" b="0" i="0" u="none" strike="noStrike" kern="1200" cap="none" spc="-10" normalizeH="0" baseline="0" noProof="0" dirty="0">
                <a:ln>
                  <a:noFill/>
                </a:ln>
                <a:solidFill>
                  <a:prstClr val="black"/>
                </a:solidFill>
                <a:effectLst/>
                <a:uLnTx/>
                <a:uFillTx/>
                <a:latin typeface="Calibri"/>
                <a:ea typeface="+mn-ea"/>
                <a:cs typeface="Calibri"/>
              </a:rPr>
              <a:t>litigation.</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0" lvl="1" indent="-346075" algn="l" defTabSz="914400" rtl="0" eaLnBrk="1" fontAlgn="auto" latinLnBrk="0" hangingPunct="1">
              <a:spcBef>
                <a:spcPts val="600"/>
              </a:spcBef>
              <a:spcAft>
                <a:spcPts val="0"/>
              </a:spcAft>
              <a:buClrTx/>
              <a:buSzTx/>
              <a:buFont typeface="Arial"/>
              <a:buChar char="•"/>
              <a:defRPr/>
            </a:pPr>
            <a:r>
              <a:rPr kumimoji="0" sz="1400" b="1" i="0" u="none" strike="noStrike" kern="1200" cap="none" spc="-10" normalizeH="0" baseline="0" noProof="0" dirty="0">
                <a:ln>
                  <a:noFill/>
                </a:ln>
                <a:solidFill>
                  <a:prstClr val="black"/>
                </a:solidFill>
                <a:effectLst/>
                <a:uLnTx/>
                <a:uFillTx/>
                <a:latin typeface="Calibri"/>
                <a:ea typeface="+mn-ea"/>
                <a:cs typeface="Calibri"/>
              </a:rPr>
              <a:t>Response to Requirements </a:t>
            </a:r>
            <a:r>
              <a:rPr kumimoji="0" sz="1400" b="0" i="0" u="none" strike="noStrike" kern="1200" cap="none" spc="-5" normalizeH="0" baseline="0" noProof="0" dirty="0">
                <a:ln>
                  <a:noFill/>
                </a:ln>
                <a:solidFill>
                  <a:prstClr val="black"/>
                </a:solidFill>
                <a:effectLst/>
                <a:uLnTx/>
                <a:uFillTx/>
                <a:latin typeface="Calibri"/>
                <a:ea typeface="+mn-ea"/>
                <a:cs typeface="Calibri"/>
              </a:rPr>
              <a:t>as outlined in Section X and</a:t>
            </a:r>
            <a:r>
              <a:rPr kumimoji="0" sz="1400" b="0" i="0" u="none" strike="noStrike" kern="1200" cap="none" spc="85"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X.</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a:p>
            <a:pPr marL="346075" marR="0" lvl="1" indent="-346075" algn="l" defTabSz="914400" rtl="0" eaLnBrk="1" fontAlgn="auto" latinLnBrk="0" hangingPunct="1">
              <a:spcBef>
                <a:spcPts val="600"/>
              </a:spcBef>
              <a:spcAft>
                <a:spcPts val="0"/>
              </a:spcAft>
              <a:buClrTx/>
              <a:buSzTx/>
              <a:buFont typeface="Arial"/>
              <a:buChar char="•"/>
              <a:defRPr/>
            </a:pPr>
            <a:r>
              <a:rPr kumimoji="0" sz="1400" b="1" i="0" u="none" strike="noStrike" kern="1200" cap="none" spc="-5" normalizeH="0" baseline="0" noProof="0" dirty="0">
                <a:ln>
                  <a:noFill/>
                </a:ln>
                <a:solidFill>
                  <a:prstClr val="black"/>
                </a:solidFill>
                <a:effectLst/>
                <a:uLnTx/>
                <a:uFillTx/>
                <a:latin typeface="Calibri"/>
                <a:ea typeface="+mn-ea"/>
                <a:cs typeface="Calibri"/>
              </a:rPr>
              <a:t>Pricing </a:t>
            </a:r>
            <a:r>
              <a:rPr kumimoji="0" sz="1400" b="0" i="0" u="none" strike="noStrike" kern="1200" cap="none" spc="-5" normalizeH="0" baseline="0" noProof="0" dirty="0">
                <a:ln>
                  <a:noFill/>
                </a:ln>
                <a:solidFill>
                  <a:prstClr val="black"/>
                </a:solidFill>
                <a:effectLst/>
                <a:uLnTx/>
                <a:uFillTx/>
                <a:latin typeface="Calibri"/>
                <a:ea typeface="+mn-ea"/>
                <a:cs typeface="Calibri"/>
              </a:rPr>
              <a:t>(See Section</a:t>
            </a:r>
            <a:r>
              <a:rPr kumimoji="0" sz="1400" b="0" i="0" u="none" strike="noStrike" kern="1200" cap="none" spc="10" normalizeH="0" baseline="0" noProof="0" dirty="0">
                <a:ln>
                  <a:noFill/>
                </a:ln>
                <a:solidFill>
                  <a:prstClr val="black"/>
                </a:solidFill>
                <a:effectLst/>
                <a:uLnTx/>
                <a:uFillTx/>
                <a:latin typeface="Calibri"/>
                <a:ea typeface="+mn-ea"/>
                <a:cs typeface="Calibri"/>
              </a:rPr>
              <a:t> </a:t>
            </a:r>
            <a:r>
              <a:rPr kumimoji="0" sz="1400" b="0" i="0" u="none" strike="noStrike" kern="1200" cap="none" spc="-5" normalizeH="0" baseline="0" noProof="0" dirty="0">
                <a:ln>
                  <a:noFill/>
                </a:ln>
                <a:solidFill>
                  <a:prstClr val="black"/>
                </a:solidFill>
                <a:effectLst/>
                <a:uLnTx/>
                <a:uFillTx/>
                <a:latin typeface="Calibri"/>
                <a:ea typeface="+mn-ea"/>
                <a:cs typeface="Calibri"/>
              </a:rPr>
              <a:t>H).</a:t>
            </a:r>
            <a:endParaRPr kumimoji="0" sz="14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8" name="Slide Number Placeholder 7"/>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63</a:t>
            </a:fld>
            <a:endParaRPr lang="en-US" spc="-5" dirty="0">
              <a:solidFill>
                <a:srgbClr val="000000"/>
              </a:solidFill>
            </a:endParaRPr>
          </a:p>
        </p:txBody>
      </p:sp>
      <p:sp>
        <p:nvSpPr>
          <p:cNvPr id="9" name="Title 4"/>
          <p:cNvSpPr>
            <a:spLocks noGrp="1"/>
          </p:cNvSpPr>
          <p:nvPr>
            <p:ph type="title"/>
          </p:nvPr>
        </p:nvSpPr>
        <p:spPr>
          <a:xfrm>
            <a:off x="553250" y="211682"/>
            <a:ext cx="8590750" cy="492443"/>
          </a:xfrm>
        </p:spPr>
        <p:txBody>
          <a:bodyPr/>
          <a:lstStyle/>
          <a:p>
            <a:r>
              <a:rPr lang="en-US" sz="3200" b="0" dirty="0" smtClean="0">
                <a:latin typeface="+mj-lt"/>
              </a:rPr>
              <a:t>Terms and Conditions Examples Only</a:t>
            </a:r>
            <a:endParaRPr lang="en-US" sz="3200" b="0" dirty="0">
              <a:latin typeface="+mj-lt"/>
            </a:endParaRPr>
          </a:p>
        </p:txBody>
      </p:sp>
    </p:spTree>
    <p:extLst>
      <p:ext uri="{BB962C8B-B14F-4D97-AF65-F5344CB8AC3E}">
        <p14:creationId xmlns:p14="http://schemas.microsoft.com/office/powerpoint/2010/main" val="289104233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83769" y="1246992"/>
            <a:ext cx="7184573" cy="3283591"/>
          </a:xfrm>
          <a:prstGeom prst="rect">
            <a:avLst/>
          </a:prstGeom>
        </p:spPr>
        <p:txBody>
          <a:bodyPr vert="horz" wrap="square" lIns="0" tIns="137795" rIns="0" bIns="0" rtlCol="0">
            <a:spAutoFit/>
          </a:bodyPr>
          <a:lstStyle/>
          <a:p>
            <a:pPr marR="266700" defTabSz="914400">
              <a:lnSpc>
                <a:spcPts val="1730"/>
              </a:lnSpc>
              <a:spcBef>
                <a:spcPts val="880"/>
              </a:spcBef>
              <a:tabLst>
                <a:tab pos="184785" algn="l"/>
              </a:tabLst>
              <a:defRPr/>
            </a:pPr>
            <a:r>
              <a:rPr lang="en-US" sz="1600" b="1" spc="-10" dirty="0">
                <a:solidFill>
                  <a:prstClr val="black"/>
                </a:solidFill>
                <a:cs typeface="Calibri"/>
              </a:rPr>
              <a:t>Deliverables </a:t>
            </a:r>
            <a:r>
              <a:rPr lang="en-US" sz="1600" b="1" spc="-5" dirty="0">
                <a:solidFill>
                  <a:prstClr val="black"/>
                </a:solidFill>
                <a:cs typeface="Calibri"/>
              </a:rPr>
              <a:t>– DEFINE IN </a:t>
            </a:r>
            <a:r>
              <a:rPr lang="en-US" sz="1600" b="1" spc="-25" dirty="0">
                <a:solidFill>
                  <a:prstClr val="black"/>
                </a:solidFill>
                <a:cs typeface="Calibri"/>
              </a:rPr>
              <a:t>DETAIL </a:t>
            </a:r>
            <a:r>
              <a:rPr lang="en-US" sz="1600" b="1" spc="-5" dirty="0">
                <a:solidFill>
                  <a:prstClr val="black"/>
                </a:solidFill>
                <a:cs typeface="Calibri"/>
              </a:rPr>
              <a:t>ALL </a:t>
            </a:r>
            <a:r>
              <a:rPr lang="en-US" sz="1600" b="1" spc="-10" dirty="0">
                <a:solidFill>
                  <a:prstClr val="black"/>
                </a:solidFill>
                <a:cs typeface="Calibri"/>
              </a:rPr>
              <a:t>REQUIRED </a:t>
            </a:r>
            <a:r>
              <a:rPr lang="en-US" sz="1600" b="1" spc="-5" dirty="0">
                <a:solidFill>
                  <a:prstClr val="black"/>
                </a:solidFill>
                <a:cs typeface="Calibri"/>
              </a:rPr>
              <a:t>DELIVERABLES </a:t>
            </a:r>
            <a:r>
              <a:rPr lang="en-US" sz="1600" b="1" spc="-25" dirty="0">
                <a:solidFill>
                  <a:prstClr val="black"/>
                </a:solidFill>
                <a:cs typeface="Calibri"/>
              </a:rPr>
              <a:t>TO </a:t>
            </a:r>
            <a:r>
              <a:rPr lang="en-US" sz="1600" b="1" spc="-5" dirty="0">
                <a:solidFill>
                  <a:prstClr val="black"/>
                </a:solidFill>
                <a:cs typeface="Calibri"/>
              </a:rPr>
              <a:t>BE CONSIDERED </a:t>
            </a:r>
            <a:r>
              <a:rPr lang="en-US" sz="1600" b="1" spc="-10" dirty="0">
                <a:solidFill>
                  <a:prstClr val="black"/>
                </a:solidFill>
                <a:cs typeface="Calibri"/>
              </a:rPr>
              <a:t>RESPONSIVE </a:t>
            </a:r>
            <a:r>
              <a:rPr lang="en-US" sz="1600" b="1" spc="-5" dirty="0">
                <a:solidFill>
                  <a:prstClr val="black"/>
                </a:solidFill>
                <a:cs typeface="Calibri"/>
              </a:rPr>
              <a:t>– such </a:t>
            </a:r>
            <a:r>
              <a:rPr lang="en-US" sz="1600" b="1" spc="-5" dirty="0" smtClean="0">
                <a:solidFill>
                  <a:prstClr val="black"/>
                </a:solidFill>
                <a:cs typeface="Calibri"/>
              </a:rPr>
              <a:t>as (cont.):</a:t>
            </a:r>
            <a:endParaRPr lang="en-US" sz="1600" dirty="0">
              <a:solidFill>
                <a:prstClr val="black"/>
              </a:solidFill>
              <a:cs typeface="Calibri"/>
            </a:endParaRPr>
          </a:p>
          <a:p>
            <a:pPr marL="346075" marR="266700" lvl="0" indent="-346075" algn="l" defTabSz="914400" rtl="0" eaLnBrk="1" fontAlgn="auto" latinLnBrk="0" hangingPunct="1">
              <a:lnSpc>
                <a:spcPts val="1730"/>
              </a:lnSpc>
              <a:spcBef>
                <a:spcPts val="880"/>
              </a:spcBef>
              <a:spcAft>
                <a:spcPts val="0"/>
              </a:spcAft>
              <a:buClrTx/>
              <a:buSzTx/>
              <a:buFont typeface="Arial"/>
              <a:buChar char="•"/>
              <a:tabLst>
                <a:tab pos="184785" algn="l"/>
              </a:tabLst>
              <a:defRPr/>
            </a:pPr>
            <a:r>
              <a:rPr kumimoji="0" sz="1600" b="1" i="0" u="none" strike="noStrike" kern="1200" cap="none" spc="-10" normalizeH="0" baseline="0" noProof="0" dirty="0" smtClean="0">
                <a:ln>
                  <a:noFill/>
                </a:ln>
                <a:solidFill>
                  <a:prstClr val="black"/>
                </a:solidFill>
                <a:effectLst/>
                <a:uLnTx/>
                <a:uFillTx/>
                <a:latin typeface="Calibri"/>
                <a:ea typeface="+mn-ea"/>
                <a:cs typeface="Calibri"/>
              </a:rPr>
              <a:t>Note</a:t>
            </a:r>
            <a:r>
              <a:rPr kumimoji="0" sz="1600" b="1" i="0" u="none" strike="noStrike" kern="1200" cap="none" spc="-10" normalizeH="0" baseline="0" noProof="0" dirty="0">
                <a:ln>
                  <a:noFill/>
                </a:ln>
                <a:solidFill>
                  <a:prstClr val="black"/>
                </a:solidFill>
                <a:effectLst/>
                <a:uLnTx/>
                <a:uFillTx/>
                <a:latin typeface="Calibri"/>
                <a:ea typeface="+mn-ea"/>
                <a:cs typeface="Calibri"/>
              </a:rPr>
              <a:t>: </a:t>
            </a:r>
            <a:r>
              <a:rPr kumimoji="0" lang="en-US" sz="1600" b="1" i="0" u="none" strike="noStrike" kern="1200" cap="none" spc="-10" normalizeH="0" baseline="0" noProof="0" dirty="0" smtClean="0">
                <a:ln>
                  <a:noFill/>
                </a:ln>
                <a:solidFill>
                  <a:prstClr val="black"/>
                </a:solidFill>
                <a:effectLst/>
                <a:uLnTx/>
                <a:uFillTx/>
                <a:latin typeface="Calibri"/>
                <a:ea typeface="+mn-ea"/>
                <a:cs typeface="Calibri"/>
              </a:rPr>
              <a:t> </a:t>
            </a:r>
            <a:r>
              <a:rPr kumimoji="0" sz="1600" b="0" i="0" u="none" strike="noStrike" kern="1200" cap="none" spc="-10" normalizeH="0" baseline="0" noProof="0" dirty="0" smtClean="0">
                <a:ln>
                  <a:noFill/>
                </a:ln>
                <a:solidFill>
                  <a:prstClr val="black"/>
                </a:solidFill>
                <a:effectLst/>
                <a:uLnTx/>
                <a:uFillTx/>
                <a:latin typeface="Calibri"/>
                <a:ea typeface="+mn-ea"/>
                <a:cs typeface="Calibri"/>
              </a:rPr>
              <a:t>Agreements </a:t>
            </a:r>
            <a:r>
              <a:rPr kumimoji="0" sz="1600" b="0" i="0" u="none" strike="noStrike" kern="1200" cap="none" spc="-5" normalizeH="0" baseline="0" noProof="0" dirty="0">
                <a:ln>
                  <a:noFill/>
                </a:ln>
                <a:solidFill>
                  <a:prstClr val="black"/>
                </a:solidFill>
                <a:effectLst/>
                <a:uLnTx/>
                <a:uFillTx/>
                <a:latin typeface="Calibri"/>
                <a:ea typeface="+mn-ea"/>
                <a:cs typeface="Calibri"/>
              </a:rPr>
              <a:t>not </a:t>
            </a:r>
            <a:r>
              <a:rPr kumimoji="0" sz="1600" b="0" i="0" u="none" strike="noStrike" kern="1200" cap="none" spc="-10" normalizeH="0" baseline="0" noProof="0" dirty="0">
                <a:ln>
                  <a:noFill/>
                </a:ln>
                <a:solidFill>
                  <a:prstClr val="black"/>
                </a:solidFill>
                <a:effectLst/>
                <a:uLnTx/>
                <a:uFillTx/>
                <a:latin typeface="Calibri"/>
                <a:ea typeface="+mn-ea"/>
                <a:cs typeface="Calibri"/>
              </a:rPr>
              <a:t>submitted </a:t>
            </a:r>
            <a:r>
              <a:rPr kumimoji="0" sz="1600" b="0" i="0" u="none" strike="noStrike" kern="1200" cap="none" spc="-5" normalizeH="0" baseline="0" noProof="0" dirty="0">
                <a:ln>
                  <a:noFill/>
                </a:ln>
                <a:solidFill>
                  <a:prstClr val="black"/>
                </a:solidFill>
                <a:effectLst/>
                <a:uLnTx/>
                <a:uFillTx/>
                <a:latin typeface="Calibri"/>
                <a:ea typeface="+mn-ea"/>
                <a:cs typeface="Calibri"/>
              </a:rPr>
              <a:t>with </a:t>
            </a:r>
            <a:r>
              <a:rPr kumimoji="0" lang="en-US" sz="1600" b="0" i="0" u="none" strike="noStrike" kern="1200" cap="none" spc="-10" normalizeH="0" baseline="0" noProof="0" dirty="0" smtClean="0">
                <a:ln>
                  <a:noFill/>
                </a:ln>
                <a:solidFill>
                  <a:prstClr val="black"/>
                </a:solidFill>
                <a:effectLst/>
                <a:uLnTx/>
                <a:uFillTx/>
                <a:latin typeface="Calibri"/>
                <a:ea typeface="+mn-ea"/>
                <a:cs typeface="Calibri"/>
              </a:rPr>
              <a:t>contract</a:t>
            </a:r>
            <a:r>
              <a:rPr kumimoji="0" sz="1600" b="0" i="0" u="none" strike="noStrike" kern="1200" cap="none" spc="-10" normalizeH="0" baseline="0" noProof="0" dirty="0" smtClean="0">
                <a:ln>
                  <a:noFill/>
                </a:ln>
                <a:solidFill>
                  <a:prstClr val="black"/>
                </a:solidFill>
                <a:effectLst/>
                <a:uLnTx/>
                <a:uFillTx/>
                <a:latin typeface="Calibri"/>
                <a:ea typeface="+mn-ea"/>
                <a:cs typeface="Calibri"/>
              </a:rPr>
              <a:t>or’s </a:t>
            </a:r>
            <a:r>
              <a:rPr kumimoji="0" sz="1600" b="0" i="0" u="none" strike="noStrike" kern="1200" cap="none" spc="-5" normalizeH="0" baseline="0" noProof="0" dirty="0">
                <a:ln>
                  <a:noFill/>
                </a:ln>
                <a:solidFill>
                  <a:prstClr val="black"/>
                </a:solidFill>
                <a:effectLst/>
                <a:uLnTx/>
                <a:uFillTx/>
                <a:latin typeface="Calibri"/>
                <a:ea typeface="+mn-ea"/>
                <a:cs typeface="Calibri"/>
              </a:rPr>
              <a:t>response will not be </a:t>
            </a:r>
            <a:r>
              <a:rPr kumimoji="0" sz="1600" b="0" i="0" u="none" strike="noStrike" kern="1200" cap="none" spc="-10" normalizeH="0" baseline="0" noProof="0" dirty="0">
                <a:ln>
                  <a:noFill/>
                </a:ln>
                <a:solidFill>
                  <a:prstClr val="black"/>
                </a:solidFill>
                <a:effectLst/>
                <a:uLnTx/>
                <a:uFillTx/>
                <a:latin typeface="Calibri"/>
                <a:ea typeface="+mn-ea"/>
                <a:cs typeface="Calibri"/>
              </a:rPr>
              <a:t>considered </a:t>
            </a:r>
            <a:r>
              <a:rPr kumimoji="0" sz="1600" b="0" i="0" u="none" strike="noStrike" kern="1200" cap="none" spc="-10" normalizeH="0" baseline="0" noProof="0" dirty="0" smtClean="0">
                <a:ln>
                  <a:noFill/>
                </a:ln>
                <a:solidFill>
                  <a:prstClr val="black"/>
                </a:solidFill>
                <a:effectLst/>
                <a:uLnTx/>
                <a:uFillTx/>
                <a:latin typeface="Calibri"/>
                <a:ea typeface="+mn-ea"/>
                <a:cs typeface="Calibri"/>
              </a:rPr>
              <a:t>after</a:t>
            </a:r>
            <a:r>
              <a:rPr kumimoji="0" lang="en-US" sz="1600" b="0" i="0" u="none" strike="noStrike" kern="1200" cap="none" spc="-10" normalizeH="0" baseline="0" noProof="0" dirty="0" smtClean="0">
                <a:ln>
                  <a:noFill/>
                </a:ln>
                <a:solidFill>
                  <a:prstClr val="black"/>
                </a:solidFill>
                <a:effectLst/>
                <a:uLnTx/>
                <a:uFillTx/>
                <a:latin typeface="Calibri"/>
                <a:ea typeface="+mn-ea"/>
                <a:cs typeface="Calibri"/>
              </a:rPr>
              <a:t> contract award</a:t>
            </a:r>
            <a:r>
              <a:rPr kumimoji="0" sz="1600" b="0" i="0" u="none" strike="noStrike" kern="1200" cap="none" spc="-10" normalizeH="0" baseline="0" noProof="0" dirty="0" smtClean="0">
                <a:ln>
                  <a:noFill/>
                </a:ln>
                <a:solidFill>
                  <a:prstClr val="black"/>
                </a:solidFill>
                <a:effectLst/>
                <a:uLnTx/>
                <a:uFillTx/>
                <a:latin typeface="Calibri"/>
                <a:ea typeface="+mn-ea"/>
                <a:cs typeface="Calibri"/>
              </a:rPr>
              <a:t>.</a:t>
            </a:r>
            <a:endParaRPr kumimoji="0" sz="1600" b="0" i="0" u="none" strike="noStrike" kern="1200" cap="none" spc="0" normalizeH="0" baseline="0" noProof="0" dirty="0">
              <a:ln>
                <a:noFill/>
              </a:ln>
              <a:solidFill>
                <a:prstClr val="black"/>
              </a:solidFill>
              <a:effectLst/>
              <a:uLnTx/>
              <a:uFillTx/>
              <a:latin typeface="Calibri"/>
              <a:ea typeface="+mn-ea"/>
              <a:cs typeface="Calibri"/>
            </a:endParaRPr>
          </a:p>
          <a:p>
            <a:pPr marL="346075" marR="5080" lvl="0" indent="-346075" algn="just" defTabSz="914400">
              <a:lnSpc>
                <a:spcPts val="1730"/>
              </a:lnSpc>
              <a:spcBef>
                <a:spcPts val="795"/>
              </a:spcBef>
              <a:buFont typeface="Arial" panose="020B0604020202020204" pitchFamily="34" charset="0"/>
              <a:buChar char="•"/>
              <a:defRPr/>
            </a:pPr>
            <a:r>
              <a:rPr lang="en-US" sz="1600" b="1" spc="-10" dirty="0" smtClean="0">
                <a:solidFill>
                  <a:prstClr val="black"/>
                </a:solidFill>
                <a:cs typeface="Calibri"/>
              </a:rPr>
              <a:t>Note: </a:t>
            </a:r>
            <a:r>
              <a:rPr kumimoji="0" sz="1600" b="0" i="0" u="none" strike="noStrike" kern="1200" cap="none" spc="-15" normalizeH="0" baseline="0" noProof="0" dirty="0" smtClean="0">
                <a:ln>
                  <a:noFill/>
                </a:ln>
                <a:solidFill>
                  <a:prstClr val="black"/>
                </a:solidFill>
                <a:effectLst/>
                <a:uLnTx/>
                <a:uFillTx/>
                <a:latin typeface="Calibri"/>
                <a:ea typeface="+mn-ea"/>
                <a:cs typeface="Calibri"/>
              </a:rPr>
              <a:t>Any </a:t>
            </a:r>
            <a:r>
              <a:rPr kumimoji="0" sz="1600" b="0" i="0" u="none" strike="noStrike" kern="1200" cap="none" spc="-10" normalizeH="0" baseline="0" noProof="0" dirty="0">
                <a:ln>
                  <a:noFill/>
                </a:ln>
                <a:solidFill>
                  <a:prstClr val="black"/>
                </a:solidFill>
                <a:effectLst/>
                <a:uLnTx/>
                <a:uFillTx/>
                <a:latin typeface="Calibri"/>
                <a:ea typeface="+mn-ea"/>
                <a:cs typeface="Calibri"/>
              </a:rPr>
              <a:t>software </a:t>
            </a:r>
            <a:r>
              <a:rPr kumimoji="0" sz="1600" b="0" i="0" u="none" strike="noStrike" kern="1200" cap="none" spc="-5" normalizeH="0" baseline="0" noProof="0" dirty="0">
                <a:ln>
                  <a:noFill/>
                </a:ln>
                <a:solidFill>
                  <a:prstClr val="black"/>
                </a:solidFill>
                <a:effectLst/>
                <a:uLnTx/>
                <a:uFillTx/>
                <a:latin typeface="Calibri"/>
                <a:ea typeface="+mn-ea"/>
                <a:cs typeface="Calibri"/>
              </a:rPr>
              <a:t>licensing, maintenance </a:t>
            </a:r>
            <a:r>
              <a:rPr kumimoji="0" sz="1600" b="0" i="0" u="none" strike="noStrike" kern="1200" cap="none" spc="0" normalizeH="0" baseline="0" noProof="0" dirty="0">
                <a:ln>
                  <a:noFill/>
                </a:ln>
                <a:solidFill>
                  <a:prstClr val="black"/>
                </a:solidFill>
                <a:effectLst/>
                <a:uLnTx/>
                <a:uFillTx/>
                <a:latin typeface="Calibri"/>
                <a:ea typeface="+mn-ea"/>
                <a:cs typeface="Calibri"/>
              </a:rPr>
              <a:t>or service </a:t>
            </a:r>
            <a:r>
              <a:rPr kumimoji="0" sz="1600" b="0" i="0" u="none" strike="noStrike" kern="1200" cap="none" spc="-5" normalizeH="0" baseline="0" noProof="0" dirty="0">
                <a:ln>
                  <a:noFill/>
                </a:ln>
                <a:solidFill>
                  <a:prstClr val="black"/>
                </a:solidFill>
                <a:effectLst/>
                <a:uLnTx/>
                <a:uFillTx/>
                <a:latin typeface="Calibri"/>
                <a:ea typeface="+mn-ea"/>
                <a:cs typeface="Calibri"/>
              </a:rPr>
              <a:t>agreements </a:t>
            </a:r>
            <a:r>
              <a:rPr kumimoji="0" lang="en-US" sz="1600" b="0" i="0" u="none" strike="noStrike" kern="1200" cap="none" spc="-10" normalizeH="0" baseline="0" noProof="0" dirty="0" smtClean="0">
                <a:ln>
                  <a:noFill/>
                </a:ln>
                <a:solidFill>
                  <a:prstClr val="black"/>
                </a:solidFill>
                <a:effectLst/>
                <a:uLnTx/>
                <a:uFillTx/>
                <a:latin typeface="Calibri"/>
                <a:ea typeface="+mn-ea"/>
                <a:cs typeface="Calibri"/>
              </a:rPr>
              <a:t>must be submitted</a:t>
            </a:r>
            <a:r>
              <a:rPr lang="en-US" sz="1600" spc="-10">
                <a:solidFill>
                  <a:prstClr val="black"/>
                </a:solidFill>
                <a:latin typeface="Calibri"/>
                <a:cs typeface="Calibri"/>
              </a:rPr>
              <a:t> </a:t>
            </a:r>
            <a:r>
              <a:rPr kumimoji="0" lang="en-US" sz="1600" b="0" i="0" u="none" strike="noStrike" kern="1200" cap="none" spc="-5" normalizeH="0" baseline="0" noProof="0" smtClean="0">
                <a:ln>
                  <a:noFill/>
                </a:ln>
                <a:solidFill>
                  <a:prstClr val="black"/>
                </a:solidFill>
                <a:effectLst/>
                <a:uLnTx/>
                <a:uFillTx/>
                <a:latin typeface="Calibri"/>
                <a:ea typeface="+mn-ea"/>
                <a:cs typeface="Calibri"/>
              </a:rPr>
              <a:t>by </a:t>
            </a:r>
            <a:r>
              <a:rPr kumimoji="0" lang="en-US" sz="1600" b="0" i="0" u="none" strike="noStrike" kern="1200" cap="none" spc="-5" normalizeH="0" baseline="0" noProof="0" dirty="0" smtClean="0">
                <a:ln>
                  <a:noFill/>
                </a:ln>
                <a:solidFill>
                  <a:prstClr val="black"/>
                </a:solidFill>
                <a:effectLst/>
                <a:uLnTx/>
                <a:uFillTx/>
                <a:latin typeface="Calibri"/>
                <a:ea typeface="+mn-ea"/>
                <a:cs typeface="Calibri"/>
              </a:rPr>
              <a:t>the </a:t>
            </a:r>
            <a:r>
              <a:rPr kumimoji="0" sz="1600" b="0" i="0" u="none" strike="noStrike" kern="1200" cap="none" spc="-25" normalizeH="0" baseline="0" noProof="0" dirty="0" smtClean="0">
                <a:ln>
                  <a:noFill/>
                </a:ln>
                <a:solidFill>
                  <a:prstClr val="black"/>
                </a:solidFill>
                <a:effectLst/>
                <a:uLnTx/>
                <a:uFillTx/>
                <a:latin typeface="Calibri"/>
                <a:ea typeface="+mn-ea"/>
                <a:cs typeface="Calibri"/>
              </a:rPr>
              <a:t>Supplier</a:t>
            </a:r>
            <a:r>
              <a:rPr kumimoji="0" lang="en-US" sz="1600" b="0" i="0" u="none" strike="noStrike" kern="1200" cap="none" spc="-25" normalizeH="0" noProof="0" dirty="0" smtClean="0">
                <a:ln>
                  <a:noFill/>
                </a:ln>
                <a:solidFill>
                  <a:prstClr val="black"/>
                </a:solidFill>
                <a:effectLst/>
                <a:uLnTx/>
                <a:uFillTx/>
                <a:latin typeface="Calibri"/>
                <a:ea typeface="+mn-ea"/>
                <a:cs typeface="Calibri"/>
              </a:rPr>
              <a:t> that is awarded the bid.</a:t>
            </a:r>
          </a:p>
          <a:p>
            <a:pPr marL="346075" marR="5080" lvl="0" indent="-346075" algn="just" defTabSz="914400" rtl="0" eaLnBrk="1" fontAlgn="auto" latinLnBrk="0" hangingPunct="1">
              <a:lnSpc>
                <a:spcPts val="1730"/>
              </a:lnSpc>
              <a:spcBef>
                <a:spcPts val="795"/>
              </a:spcBef>
              <a:spcAft>
                <a:spcPts val="0"/>
              </a:spcAft>
              <a:buClrTx/>
              <a:buSzTx/>
              <a:buFont typeface="Arial" panose="020B0604020202020204" pitchFamily="34" charset="0"/>
              <a:buChar char="•"/>
              <a:tabLst/>
              <a:defRPr/>
            </a:pPr>
            <a:r>
              <a:rPr kumimoji="0" sz="1600" b="1" i="0" u="none" strike="noStrike" kern="1200" cap="none" spc="-10" normalizeH="0" baseline="0" noProof="0" dirty="0" smtClean="0">
                <a:ln>
                  <a:noFill/>
                </a:ln>
                <a:solidFill>
                  <a:prstClr val="black"/>
                </a:solidFill>
                <a:effectLst/>
                <a:uLnTx/>
                <a:uFillTx/>
                <a:latin typeface="Calibri"/>
                <a:ea typeface="+mn-ea"/>
                <a:cs typeface="Calibri"/>
              </a:rPr>
              <a:t>Note</a:t>
            </a:r>
            <a:r>
              <a:rPr kumimoji="0" sz="1600" b="1" i="0" u="none" strike="noStrike" kern="1200" cap="none" spc="-10" normalizeH="0" baseline="0" noProof="0" dirty="0">
                <a:ln>
                  <a:noFill/>
                </a:ln>
                <a:solidFill>
                  <a:prstClr val="black"/>
                </a:solidFill>
                <a:effectLst/>
                <a:uLnTx/>
                <a:uFillTx/>
                <a:latin typeface="Calibri"/>
                <a:ea typeface="+mn-ea"/>
                <a:cs typeface="Calibri"/>
              </a:rPr>
              <a:t>: </a:t>
            </a:r>
            <a:r>
              <a:rPr kumimoji="0" sz="1600" b="0" i="0" u="none" strike="noStrike" kern="1200" cap="none" spc="-10" normalizeH="0" baseline="0" noProof="0" dirty="0">
                <a:ln>
                  <a:noFill/>
                </a:ln>
                <a:solidFill>
                  <a:prstClr val="black"/>
                </a:solidFill>
                <a:effectLst/>
                <a:uLnTx/>
                <a:uFillTx/>
                <a:latin typeface="Calibri"/>
                <a:ea typeface="+mn-ea"/>
                <a:cs typeface="Calibri"/>
              </a:rPr>
              <a:t>Deliverables are </a:t>
            </a:r>
            <a:r>
              <a:rPr kumimoji="0" sz="1600" b="0" i="0" u="none" strike="noStrike" kern="1200" cap="none" spc="-15" normalizeH="0" baseline="0" noProof="0" dirty="0">
                <a:ln>
                  <a:noFill/>
                </a:ln>
                <a:solidFill>
                  <a:prstClr val="black"/>
                </a:solidFill>
                <a:effectLst/>
                <a:uLnTx/>
                <a:uFillTx/>
                <a:latin typeface="Calibri"/>
                <a:ea typeface="+mn-ea"/>
                <a:cs typeface="Calibri"/>
              </a:rPr>
              <a:t>to </a:t>
            </a:r>
            <a:r>
              <a:rPr kumimoji="0" sz="1600" b="0" i="0" u="none" strike="noStrike" kern="1200" cap="none" spc="-5" normalizeH="0" baseline="0" noProof="0" dirty="0">
                <a:ln>
                  <a:noFill/>
                </a:ln>
                <a:solidFill>
                  <a:prstClr val="black"/>
                </a:solidFill>
                <a:effectLst/>
                <a:uLnTx/>
                <a:uFillTx/>
                <a:latin typeface="Calibri"/>
                <a:ea typeface="+mn-ea"/>
                <a:cs typeface="Calibri"/>
              </a:rPr>
              <a:t>be in both </a:t>
            </a:r>
            <a:r>
              <a:rPr kumimoji="0" sz="1600" b="0" i="0" u="none" strike="noStrike" kern="1200" cap="none" spc="-10" normalizeH="0" baseline="0" noProof="0" dirty="0">
                <a:ln>
                  <a:noFill/>
                </a:ln>
                <a:solidFill>
                  <a:prstClr val="black"/>
                </a:solidFill>
                <a:effectLst/>
                <a:uLnTx/>
                <a:uFillTx/>
                <a:latin typeface="Calibri"/>
                <a:ea typeface="+mn-ea"/>
                <a:cs typeface="Calibri"/>
              </a:rPr>
              <a:t>hard copy </a:t>
            </a:r>
            <a:r>
              <a:rPr kumimoji="0" sz="1600" b="0" i="0" u="none" strike="noStrike" kern="1200" cap="none" spc="-5" normalizeH="0" baseline="0" noProof="0" dirty="0">
                <a:ln>
                  <a:noFill/>
                </a:ln>
                <a:solidFill>
                  <a:prstClr val="black"/>
                </a:solidFill>
                <a:effectLst/>
                <a:uLnTx/>
                <a:uFillTx/>
                <a:latin typeface="Calibri"/>
                <a:ea typeface="+mn-ea"/>
                <a:cs typeface="Calibri"/>
              </a:rPr>
              <a:t>and in </a:t>
            </a:r>
            <a:r>
              <a:rPr kumimoji="0" sz="1600" b="0" i="0" u="none" strike="noStrike" kern="1200" cap="none" spc="0" normalizeH="0" baseline="0" noProof="0" dirty="0">
                <a:ln>
                  <a:noFill/>
                </a:ln>
                <a:solidFill>
                  <a:prstClr val="black"/>
                </a:solidFill>
                <a:effectLst/>
                <a:uLnTx/>
                <a:uFillTx/>
                <a:latin typeface="Calibri"/>
                <a:ea typeface="+mn-ea"/>
                <a:cs typeface="Calibri"/>
              </a:rPr>
              <a:t>a </a:t>
            </a:r>
            <a:r>
              <a:rPr kumimoji="0" sz="1600" b="0" i="0" u="none" strike="noStrike" kern="1200" cap="none" spc="-5" normalizeH="0" baseline="0" noProof="0" dirty="0">
                <a:ln>
                  <a:noFill/>
                </a:ln>
                <a:solidFill>
                  <a:prstClr val="black"/>
                </a:solidFill>
                <a:effectLst/>
                <a:uLnTx/>
                <a:uFillTx/>
                <a:latin typeface="Calibri"/>
                <a:ea typeface="+mn-ea"/>
                <a:cs typeface="Calibri"/>
              </a:rPr>
              <a:t>single machine-readable </a:t>
            </a:r>
            <a:r>
              <a:rPr kumimoji="0" sz="1600" b="0" i="0" u="none" strike="noStrike" kern="1200" cap="none" spc="-10" normalizeH="0" baseline="0" noProof="0" dirty="0">
                <a:ln>
                  <a:noFill/>
                </a:ln>
                <a:solidFill>
                  <a:prstClr val="black"/>
                </a:solidFill>
                <a:effectLst/>
                <a:uLnTx/>
                <a:uFillTx/>
                <a:latin typeface="Calibri"/>
                <a:ea typeface="+mn-ea"/>
                <a:cs typeface="Calibri"/>
              </a:rPr>
              <a:t>format</a:t>
            </a:r>
            <a:r>
              <a:rPr kumimoji="0" sz="1600" b="0" i="0" u="none" strike="noStrike" kern="1200" cap="none" spc="-10" normalizeH="0" baseline="0" noProof="0" dirty="0" smtClean="0">
                <a:ln>
                  <a:noFill/>
                </a:ln>
                <a:solidFill>
                  <a:prstClr val="black"/>
                </a:solidFill>
                <a:effectLst/>
                <a:uLnTx/>
                <a:uFillTx/>
                <a:latin typeface="Calibri"/>
                <a:ea typeface="+mn-ea"/>
                <a:cs typeface="Calibri"/>
              </a:rPr>
              <a:t>,</a:t>
            </a:r>
            <a:r>
              <a:rPr kumimoji="0" lang="en-US" sz="1600" b="0" i="0" u="none" strike="noStrike" kern="1200" cap="none" spc="-10" normalizeH="0" baseline="0" noProof="0" dirty="0" smtClean="0">
                <a:ln>
                  <a:noFill/>
                </a:ln>
                <a:solidFill>
                  <a:prstClr val="black"/>
                </a:solidFill>
                <a:effectLst/>
                <a:uLnTx/>
                <a:uFillTx/>
                <a:latin typeface="Calibri"/>
                <a:ea typeface="+mn-ea"/>
                <a:cs typeface="Calibri"/>
              </a:rPr>
              <a:t> </a:t>
            </a:r>
            <a:r>
              <a:rPr kumimoji="0" sz="1600" b="0" i="0" u="none" strike="noStrike" kern="1200" cap="none" spc="-15" normalizeH="0" baseline="0" noProof="0" dirty="0" smtClean="0">
                <a:ln>
                  <a:noFill/>
                </a:ln>
                <a:solidFill>
                  <a:prstClr val="black"/>
                </a:solidFill>
                <a:effectLst/>
                <a:uLnTx/>
                <a:uFillTx/>
                <a:latin typeface="Calibri"/>
                <a:ea typeface="+mn-ea"/>
                <a:cs typeface="Calibri"/>
              </a:rPr>
              <a:t>preferably </a:t>
            </a:r>
            <a:r>
              <a:rPr kumimoji="0" sz="1600" b="0" i="0" u="none" strike="noStrike" kern="1200" cap="none" spc="-5" normalizeH="0" baseline="0" noProof="0" dirty="0" smtClean="0">
                <a:ln>
                  <a:noFill/>
                </a:ln>
                <a:solidFill>
                  <a:prstClr val="black"/>
                </a:solidFill>
                <a:effectLst/>
                <a:uLnTx/>
                <a:uFillTx/>
                <a:latin typeface="Calibri"/>
                <a:ea typeface="+mn-ea"/>
                <a:cs typeface="Calibri"/>
              </a:rPr>
              <a:t>Microsoft </a:t>
            </a:r>
            <a:r>
              <a:rPr kumimoji="0" sz="1600" b="0" i="0" u="none" strike="noStrike" kern="1200" cap="none" spc="-25" normalizeH="0" baseline="0" noProof="0" dirty="0" smtClean="0">
                <a:ln>
                  <a:noFill/>
                </a:ln>
                <a:solidFill>
                  <a:prstClr val="black"/>
                </a:solidFill>
                <a:effectLst/>
                <a:uLnTx/>
                <a:uFillTx/>
                <a:latin typeface="Calibri"/>
                <a:ea typeface="+mn-ea"/>
                <a:cs typeface="Calibri"/>
              </a:rPr>
              <a:t>Word</a:t>
            </a:r>
            <a:r>
              <a:rPr kumimoji="0" sz="1600" b="0" i="0" u="none" strike="noStrike" kern="1200" cap="none" spc="-10" normalizeH="0" baseline="0" noProof="0" dirty="0" smtClean="0">
                <a:ln>
                  <a:noFill/>
                </a:ln>
                <a:solidFill>
                  <a:prstClr val="black"/>
                </a:solidFill>
                <a:effectLst/>
                <a:uLnTx/>
                <a:uFillTx/>
                <a:latin typeface="Calibri"/>
                <a:ea typeface="+mn-ea"/>
                <a:cs typeface="Calibri"/>
              </a:rPr>
              <a:t>, </a:t>
            </a:r>
            <a:r>
              <a:rPr kumimoji="0" sz="1600" b="0" i="0" u="none" strike="noStrike" kern="1200" cap="none" spc="-5" normalizeH="0" baseline="0" noProof="0" dirty="0">
                <a:ln>
                  <a:noFill/>
                </a:ln>
                <a:solidFill>
                  <a:prstClr val="black"/>
                </a:solidFill>
                <a:effectLst/>
                <a:uLnTx/>
                <a:uFillTx/>
                <a:latin typeface="Calibri"/>
                <a:ea typeface="+mn-ea"/>
                <a:cs typeface="Calibri"/>
              </a:rPr>
              <a:t>either </a:t>
            </a:r>
            <a:r>
              <a:rPr kumimoji="0" sz="1600" b="0" i="0" u="none" strike="noStrike" kern="1200" cap="none" spc="0" normalizeH="0" baseline="0" noProof="0" dirty="0">
                <a:ln>
                  <a:noFill/>
                </a:ln>
                <a:solidFill>
                  <a:prstClr val="black"/>
                </a:solidFill>
                <a:effectLst/>
                <a:uLnTx/>
                <a:uFillTx/>
                <a:latin typeface="Calibri"/>
                <a:ea typeface="+mn-ea"/>
                <a:cs typeface="Calibri"/>
              </a:rPr>
              <a:t>on </a:t>
            </a:r>
            <a:r>
              <a:rPr kumimoji="0" sz="1600" b="0" i="0" u="none" strike="noStrike" kern="1200" cap="none" spc="-5" normalizeH="0" baseline="0" noProof="0" dirty="0">
                <a:ln>
                  <a:noFill/>
                </a:ln>
                <a:solidFill>
                  <a:prstClr val="black"/>
                </a:solidFill>
                <a:effectLst/>
                <a:uLnTx/>
                <a:uFillTx/>
                <a:latin typeface="Calibri"/>
                <a:ea typeface="+mn-ea"/>
                <a:cs typeface="Calibri"/>
              </a:rPr>
              <a:t>CD </a:t>
            </a:r>
            <a:r>
              <a:rPr kumimoji="0" sz="1600" b="0" i="0" u="none" strike="noStrike" kern="1200" cap="none" spc="0" normalizeH="0" baseline="0" noProof="0" dirty="0">
                <a:ln>
                  <a:noFill/>
                </a:ln>
                <a:solidFill>
                  <a:prstClr val="black"/>
                </a:solidFill>
                <a:effectLst/>
                <a:uLnTx/>
                <a:uFillTx/>
                <a:latin typeface="Calibri"/>
                <a:ea typeface="+mn-ea"/>
                <a:cs typeface="Calibri"/>
              </a:rPr>
              <a:t>or</a:t>
            </a:r>
            <a:r>
              <a:rPr kumimoji="0" sz="1600" b="0" i="0" u="none" strike="noStrike" kern="1200" cap="none" spc="65" normalizeH="0" baseline="0" noProof="0" dirty="0">
                <a:ln>
                  <a:noFill/>
                </a:ln>
                <a:solidFill>
                  <a:prstClr val="black"/>
                </a:solidFill>
                <a:effectLst/>
                <a:uLnTx/>
                <a:uFillTx/>
                <a:latin typeface="Calibri"/>
                <a:ea typeface="+mn-ea"/>
                <a:cs typeface="Calibri"/>
              </a:rPr>
              <a:t> </a:t>
            </a:r>
            <a:r>
              <a:rPr kumimoji="0" sz="1600" b="0" i="0" u="none" strike="noStrike" kern="1200" cap="none" spc="-20" normalizeH="0" baseline="0" noProof="0" dirty="0">
                <a:ln>
                  <a:noFill/>
                </a:ln>
                <a:solidFill>
                  <a:prstClr val="black"/>
                </a:solidFill>
                <a:effectLst/>
                <a:uLnTx/>
                <a:uFillTx/>
                <a:latin typeface="Calibri"/>
                <a:ea typeface="+mn-ea"/>
                <a:cs typeface="Calibri"/>
              </a:rPr>
              <a:t>DVD.</a:t>
            </a:r>
            <a:endParaRPr kumimoji="0" sz="1600" b="0" i="0" u="none" strike="noStrike" kern="1200" cap="none" spc="0" normalizeH="0" baseline="0" noProof="0" dirty="0">
              <a:ln>
                <a:noFill/>
              </a:ln>
              <a:solidFill>
                <a:prstClr val="black"/>
              </a:solidFill>
              <a:effectLst/>
              <a:uLnTx/>
              <a:uFillTx/>
              <a:latin typeface="Calibri"/>
              <a:ea typeface="+mn-ea"/>
              <a:cs typeface="Calibri"/>
            </a:endParaRPr>
          </a:p>
          <a:p>
            <a:pPr marR="0" lvl="0" algn="l" defTabSz="914400" rtl="0" eaLnBrk="1" fontAlgn="auto" latinLnBrk="0" hangingPunct="1">
              <a:lnSpc>
                <a:spcPct val="100000"/>
              </a:lnSpc>
              <a:spcBef>
                <a:spcPts val="580"/>
              </a:spcBef>
              <a:spcAft>
                <a:spcPts val="0"/>
              </a:spcAft>
              <a:buClrTx/>
              <a:buSzTx/>
              <a:tabLst>
                <a:tab pos="184785" algn="l"/>
              </a:tabLst>
              <a:defRPr/>
            </a:pPr>
            <a:r>
              <a:rPr kumimoji="0" sz="1600" b="1" i="0" u="none" strike="noStrike" kern="1200" cap="none" spc="0" normalizeH="0" baseline="0" noProof="0" dirty="0">
                <a:ln>
                  <a:noFill/>
                </a:ln>
                <a:solidFill>
                  <a:prstClr val="black"/>
                </a:solidFill>
                <a:effectLst/>
                <a:uLnTx/>
                <a:uFillTx/>
                <a:latin typeface="Calibri"/>
                <a:ea typeface="+mn-ea"/>
                <a:cs typeface="Calibri"/>
              </a:rPr>
              <a:t>Notice of</a:t>
            </a:r>
            <a:r>
              <a:rPr kumimoji="0" sz="1600" b="1" i="0" u="none" strike="noStrike" kern="1200" cap="none" spc="-25" normalizeH="0" baseline="0" noProof="0" dirty="0">
                <a:ln>
                  <a:noFill/>
                </a:ln>
                <a:solidFill>
                  <a:prstClr val="black"/>
                </a:solidFill>
                <a:effectLst/>
                <a:uLnTx/>
                <a:uFillTx/>
                <a:latin typeface="Calibri"/>
                <a:ea typeface="+mn-ea"/>
                <a:cs typeface="Calibri"/>
              </a:rPr>
              <a:t> </a:t>
            </a:r>
            <a:r>
              <a:rPr kumimoji="0" sz="1600" b="1" i="0" u="none" strike="noStrike" kern="1200" cap="none" spc="-10" normalizeH="0" baseline="0" noProof="0" dirty="0">
                <a:ln>
                  <a:noFill/>
                </a:ln>
                <a:solidFill>
                  <a:prstClr val="black"/>
                </a:solidFill>
                <a:effectLst/>
                <a:uLnTx/>
                <a:uFillTx/>
                <a:latin typeface="Calibri"/>
                <a:ea typeface="+mn-ea"/>
                <a:cs typeface="Calibri"/>
              </a:rPr>
              <a:t>Award</a:t>
            </a:r>
            <a:endParaRPr kumimoji="0" sz="1600" b="0" i="0" u="none" strike="noStrike" kern="1200" cap="none" spc="0" normalizeH="0" baseline="0" noProof="0" dirty="0">
              <a:ln>
                <a:noFill/>
              </a:ln>
              <a:solidFill>
                <a:prstClr val="black"/>
              </a:solidFill>
              <a:effectLst/>
              <a:uLnTx/>
              <a:uFillTx/>
              <a:latin typeface="Calibri"/>
              <a:ea typeface="+mn-ea"/>
              <a:cs typeface="Calibri"/>
            </a:endParaRPr>
          </a:p>
          <a:p>
            <a:pPr marL="346075" marR="244475" lvl="0" indent="-346075" algn="l" defTabSz="914400" rtl="0" eaLnBrk="1" fontAlgn="auto" latinLnBrk="0" hangingPunct="1">
              <a:lnSpc>
                <a:spcPts val="1730"/>
              </a:lnSpc>
              <a:spcBef>
                <a:spcPts val="819"/>
              </a:spcBef>
              <a:spcAft>
                <a:spcPts val="0"/>
              </a:spcAft>
              <a:buClrTx/>
              <a:buSzTx/>
              <a:buFont typeface="Arial" panose="020B0604020202020204" pitchFamily="34" charset="0"/>
              <a:buChar char="•"/>
              <a:tabLst/>
              <a:defRPr/>
            </a:pPr>
            <a:r>
              <a:rPr kumimoji="0" sz="1600" b="0" i="0" u="none" strike="noStrike" kern="1200" cap="none" spc="0" normalizeH="0" baseline="0" noProof="0" dirty="0">
                <a:ln>
                  <a:noFill/>
                </a:ln>
                <a:solidFill>
                  <a:prstClr val="black"/>
                </a:solidFill>
                <a:effectLst/>
                <a:uLnTx/>
                <a:uFillTx/>
                <a:latin typeface="Calibri"/>
                <a:ea typeface="+mn-ea"/>
                <a:cs typeface="Calibri"/>
              </a:rPr>
              <a:t>A </a:t>
            </a:r>
            <a:r>
              <a:rPr kumimoji="0" sz="1600" b="0" i="0" u="none" strike="noStrike" kern="1200" cap="none" spc="-5" normalizeH="0" baseline="0" noProof="0" dirty="0">
                <a:ln>
                  <a:noFill/>
                </a:ln>
                <a:solidFill>
                  <a:prstClr val="black"/>
                </a:solidFill>
                <a:effectLst/>
                <a:uLnTx/>
                <a:uFillTx/>
                <a:latin typeface="Calibri"/>
                <a:ea typeface="+mn-ea"/>
                <a:cs typeface="Calibri"/>
              </a:rPr>
              <a:t>notice </a:t>
            </a:r>
            <a:r>
              <a:rPr kumimoji="0" sz="1600" b="0" i="0" u="none" strike="noStrike" kern="1200" cap="none" spc="0" normalizeH="0" baseline="0" noProof="0" dirty="0">
                <a:ln>
                  <a:noFill/>
                </a:ln>
                <a:solidFill>
                  <a:prstClr val="black"/>
                </a:solidFill>
                <a:effectLst/>
                <a:uLnTx/>
                <a:uFillTx/>
                <a:latin typeface="Calibri"/>
                <a:ea typeface="+mn-ea"/>
                <a:cs typeface="Calibri"/>
              </a:rPr>
              <a:t>of </a:t>
            </a:r>
            <a:r>
              <a:rPr kumimoji="0" sz="1600" b="0" i="0" u="none" strike="noStrike" kern="1200" cap="none" spc="-15" normalizeH="0" baseline="0" noProof="0" dirty="0">
                <a:ln>
                  <a:noFill/>
                </a:ln>
                <a:solidFill>
                  <a:prstClr val="black"/>
                </a:solidFill>
                <a:effectLst/>
                <a:uLnTx/>
                <a:uFillTx/>
                <a:latin typeface="Calibri"/>
                <a:ea typeface="+mn-ea"/>
                <a:cs typeface="Calibri"/>
              </a:rPr>
              <a:t>award </a:t>
            </a:r>
            <a:r>
              <a:rPr kumimoji="0" sz="1600" b="0" i="0" u="none" strike="noStrike" kern="1200" cap="none" spc="-5" normalizeH="0" baseline="0" noProof="0" dirty="0">
                <a:ln>
                  <a:noFill/>
                </a:ln>
                <a:solidFill>
                  <a:prstClr val="black"/>
                </a:solidFill>
                <a:effectLst/>
                <a:uLnTx/>
                <a:uFillTx/>
                <a:latin typeface="Calibri"/>
                <a:ea typeface="+mn-ea"/>
                <a:cs typeface="Calibri"/>
              </a:rPr>
              <a:t>in the </a:t>
            </a:r>
            <a:r>
              <a:rPr kumimoji="0" sz="1600" b="0" i="0" u="none" strike="noStrike" kern="1200" cap="none" spc="-15" normalizeH="0" baseline="0" noProof="0" dirty="0">
                <a:ln>
                  <a:noFill/>
                </a:ln>
                <a:solidFill>
                  <a:prstClr val="black"/>
                </a:solidFill>
                <a:effectLst/>
                <a:uLnTx/>
                <a:uFillTx/>
                <a:latin typeface="Calibri"/>
                <a:ea typeface="+mn-ea"/>
                <a:cs typeface="Calibri"/>
              </a:rPr>
              <a:t>form </a:t>
            </a:r>
            <a:r>
              <a:rPr kumimoji="0" sz="1600" b="0" i="0" u="none" strike="noStrike" kern="1200" cap="none" spc="0" normalizeH="0" baseline="0" noProof="0" dirty="0">
                <a:ln>
                  <a:noFill/>
                </a:ln>
                <a:solidFill>
                  <a:prstClr val="black"/>
                </a:solidFill>
                <a:effectLst/>
                <a:uLnTx/>
                <a:uFillTx/>
                <a:latin typeface="Calibri"/>
                <a:ea typeface="+mn-ea"/>
                <a:cs typeface="Calibri"/>
              </a:rPr>
              <a:t>of a PO or </a:t>
            </a:r>
            <a:r>
              <a:rPr kumimoji="0" sz="1600" b="0" i="0" u="none" strike="noStrike" kern="1200" cap="none" spc="-10" normalizeH="0" baseline="0" noProof="0" dirty="0">
                <a:ln>
                  <a:noFill/>
                </a:ln>
                <a:solidFill>
                  <a:prstClr val="black"/>
                </a:solidFill>
                <a:effectLst/>
                <a:uLnTx/>
                <a:uFillTx/>
                <a:latin typeface="Calibri"/>
                <a:ea typeface="+mn-ea"/>
                <a:cs typeface="Calibri"/>
              </a:rPr>
              <a:t>contract resulting from </a:t>
            </a:r>
            <a:r>
              <a:rPr kumimoji="0" sz="1600" b="0" i="0" u="none" strike="noStrike" kern="1200" cap="none" spc="-5" normalizeH="0" baseline="0" noProof="0" dirty="0">
                <a:ln>
                  <a:noFill/>
                </a:ln>
                <a:solidFill>
                  <a:prstClr val="black"/>
                </a:solidFill>
                <a:effectLst/>
                <a:uLnTx/>
                <a:uFillTx/>
                <a:latin typeface="Calibri"/>
                <a:ea typeface="+mn-ea"/>
                <a:cs typeface="Calibri"/>
              </a:rPr>
              <a:t>this </a:t>
            </a:r>
            <a:r>
              <a:rPr kumimoji="0" sz="1600" b="0" i="0" u="none" strike="noStrike" kern="1200" cap="none" spc="-25" normalizeH="0" baseline="0" noProof="0" dirty="0">
                <a:ln>
                  <a:noFill/>
                </a:ln>
                <a:solidFill>
                  <a:prstClr val="black"/>
                </a:solidFill>
                <a:effectLst/>
                <a:uLnTx/>
                <a:uFillTx/>
                <a:latin typeface="Calibri"/>
                <a:ea typeface="+mn-ea"/>
                <a:cs typeface="Calibri"/>
              </a:rPr>
              <a:t>SOLICITATION </a:t>
            </a:r>
            <a:r>
              <a:rPr kumimoji="0" sz="1600" b="0" i="0" u="none" strike="noStrike" kern="1200" cap="none" spc="-5" normalizeH="0" baseline="0" noProof="0" dirty="0">
                <a:ln>
                  <a:noFill/>
                </a:ln>
                <a:solidFill>
                  <a:prstClr val="black"/>
                </a:solidFill>
                <a:effectLst/>
                <a:uLnTx/>
                <a:uFillTx/>
                <a:latin typeface="Calibri"/>
                <a:ea typeface="+mn-ea"/>
                <a:cs typeface="Calibri"/>
              </a:rPr>
              <a:t>will </a:t>
            </a:r>
            <a:r>
              <a:rPr kumimoji="0" sz="1600" b="0" i="0" u="none" strike="noStrike" kern="1200" cap="none" spc="-5" normalizeH="0" baseline="0" noProof="0" dirty="0" smtClean="0">
                <a:ln>
                  <a:noFill/>
                </a:ln>
                <a:solidFill>
                  <a:prstClr val="black"/>
                </a:solidFill>
                <a:effectLst/>
                <a:uLnTx/>
                <a:uFillTx/>
                <a:latin typeface="Calibri"/>
                <a:ea typeface="+mn-ea"/>
                <a:cs typeface="Calibri"/>
              </a:rPr>
              <a:t>be</a:t>
            </a:r>
            <a:r>
              <a:rPr kumimoji="0" lang="en-US" sz="1600" b="0" i="0" u="none" strike="noStrike" kern="1200" cap="none" spc="-5" normalizeH="0" baseline="0" noProof="0" dirty="0" smtClean="0">
                <a:ln>
                  <a:noFill/>
                </a:ln>
                <a:solidFill>
                  <a:prstClr val="black"/>
                </a:solidFill>
                <a:effectLst/>
                <a:uLnTx/>
                <a:uFillTx/>
                <a:latin typeface="Calibri"/>
                <a:ea typeface="+mn-ea"/>
                <a:cs typeface="Calibri"/>
              </a:rPr>
              <a:t> </a:t>
            </a:r>
            <a:r>
              <a:rPr kumimoji="0" sz="1600" b="0" i="0" u="none" strike="noStrike" kern="1200" cap="none" spc="-5" normalizeH="0" baseline="0" noProof="0" dirty="0" smtClean="0">
                <a:ln>
                  <a:noFill/>
                </a:ln>
                <a:solidFill>
                  <a:prstClr val="black"/>
                </a:solidFill>
                <a:effectLst/>
                <a:uLnTx/>
                <a:uFillTx/>
                <a:latin typeface="Calibri"/>
                <a:ea typeface="+mn-ea"/>
                <a:cs typeface="Calibri"/>
              </a:rPr>
              <a:t>furnished </a:t>
            </a:r>
            <a:r>
              <a:rPr kumimoji="0" sz="1600" b="0" i="0" u="none" strike="noStrike" kern="1200" cap="none" spc="-15" normalizeH="0" baseline="0" noProof="0" dirty="0">
                <a:ln>
                  <a:noFill/>
                </a:ln>
                <a:solidFill>
                  <a:prstClr val="black"/>
                </a:solidFill>
                <a:effectLst/>
                <a:uLnTx/>
                <a:uFillTx/>
                <a:latin typeface="Calibri"/>
                <a:ea typeface="+mn-ea"/>
                <a:cs typeface="Calibri"/>
              </a:rPr>
              <a:t>to </a:t>
            </a:r>
            <a:r>
              <a:rPr kumimoji="0" sz="1600" b="0" i="0" u="none" strike="noStrike" kern="1200" cap="none" spc="-5" normalizeH="0" baseline="0" noProof="0" dirty="0">
                <a:ln>
                  <a:noFill/>
                </a:ln>
                <a:solidFill>
                  <a:prstClr val="black"/>
                </a:solidFill>
                <a:effectLst/>
                <a:uLnTx/>
                <a:uFillTx/>
                <a:latin typeface="Calibri"/>
                <a:ea typeface="+mn-ea"/>
                <a:cs typeface="Calibri"/>
              </a:rPr>
              <a:t>the successful </a:t>
            </a:r>
            <a:r>
              <a:rPr kumimoji="0" sz="1600" b="0" i="0" u="none" strike="noStrike" kern="1200" cap="none" spc="-10" normalizeH="0" baseline="0" noProof="0" dirty="0">
                <a:ln>
                  <a:noFill/>
                </a:ln>
                <a:solidFill>
                  <a:prstClr val="black"/>
                </a:solidFill>
                <a:effectLst/>
                <a:uLnTx/>
                <a:uFillTx/>
                <a:latin typeface="Calibri"/>
                <a:ea typeface="+mn-ea"/>
                <a:cs typeface="Calibri"/>
              </a:rPr>
              <a:t>contractor </a:t>
            </a:r>
            <a:r>
              <a:rPr kumimoji="0" sz="1600" b="0" i="0" u="none" strike="noStrike" kern="1200" cap="none" spc="-5" normalizeH="0" baseline="0" noProof="0" dirty="0">
                <a:ln>
                  <a:noFill/>
                </a:ln>
                <a:solidFill>
                  <a:prstClr val="black"/>
                </a:solidFill>
                <a:effectLst/>
                <a:uLnTx/>
                <a:uFillTx/>
                <a:latin typeface="Calibri"/>
                <a:ea typeface="+mn-ea"/>
                <a:cs typeface="Calibri"/>
              </a:rPr>
              <a:t>and shall </a:t>
            </a:r>
            <a:r>
              <a:rPr kumimoji="0" sz="1600" b="0" i="0" u="none" strike="noStrike" kern="1200" cap="none" spc="-10" normalizeH="0" baseline="0" noProof="0" dirty="0">
                <a:ln>
                  <a:noFill/>
                </a:ln>
                <a:solidFill>
                  <a:prstClr val="black"/>
                </a:solidFill>
                <a:effectLst/>
                <a:uLnTx/>
                <a:uFillTx/>
                <a:latin typeface="Calibri"/>
                <a:ea typeface="+mn-ea"/>
                <a:cs typeface="Calibri"/>
              </a:rPr>
              <a:t>result </a:t>
            </a:r>
            <a:r>
              <a:rPr kumimoji="0" sz="1600" b="0" i="0" u="none" strike="noStrike" kern="1200" cap="none" spc="-5" normalizeH="0" baseline="0" noProof="0" dirty="0">
                <a:ln>
                  <a:noFill/>
                </a:ln>
                <a:solidFill>
                  <a:prstClr val="black"/>
                </a:solidFill>
                <a:effectLst/>
                <a:uLnTx/>
                <a:uFillTx/>
                <a:latin typeface="Calibri"/>
                <a:ea typeface="+mn-ea"/>
                <a:cs typeface="Calibri"/>
              </a:rPr>
              <a:t>in </a:t>
            </a:r>
            <a:r>
              <a:rPr kumimoji="0" sz="1600" b="0" i="0" u="none" strike="noStrike" kern="1200" cap="none" spc="0" normalizeH="0" baseline="0" noProof="0" dirty="0">
                <a:ln>
                  <a:noFill/>
                </a:ln>
                <a:solidFill>
                  <a:prstClr val="black"/>
                </a:solidFill>
                <a:effectLst/>
                <a:uLnTx/>
                <a:uFillTx/>
                <a:latin typeface="Calibri"/>
                <a:ea typeface="+mn-ea"/>
                <a:cs typeface="Calibri"/>
              </a:rPr>
              <a:t>a </a:t>
            </a:r>
            <a:r>
              <a:rPr kumimoji="0" sz="1600" b="0" i="0" u="none" strike="noStrike" kern="1200" cap="none" spc="-5" normalizeH="0" baseline="0" noProof="0" dirty="0">
                <a:ln>
                  <a:noFill/>
                </a:ln>
                <a:solidFill>
                  <a:prstClr val="black"/>
                </a:solidFill>
                <a:effectLst/>
                <a:uLnTx/>
                <a:uFillTx/>
                <a:latin typeface="Calibri"/>
                <a:ea typeface="+mn-ea"/>
                <a:cs typeface="Calibri"/>
              </a:rPr>
              <a:t>binding</a:t>
            </a:r>
            <a:r>
              <a:rPr kumimoji="0" sz="1600" b="0" i="0" u="none" strike="noStrike" kern="1200" cap="none" spc="10" normalizeH="0" baseline="0" noProof="0" dirty="0">
                <a:ln>
                  <a:noFill/>
                </a:ln>
                <a:solidFill>
                  <a:prstClr val="black"/>
                </a:solidFill>
                <a:effectLst/>
                <a:uLnTx/>
                <a:uFillTx/>
                <a:latin typeface="Calibri"/>
                <a:ea typeface="+mn-ea"/>
                <a:cs typeface="Calibri"/>
              </a:rPr>
              <a:t> </a:t>
            </a:r>
            <a:r>
              <a:rPr kumimoji="0" sz="1600" b="0" i="0" u="none" strike="noStrike" kern="1200" cap="none" spc="-10" normalizeH="0" baseline="0" noProof="0" dirty="0">
                <a:ln>
                  <a:noFill/>
                </a:ln>
                <a:solidFill>
                  <a:prstClr val="black"/>
                </a:solidFill>
                <a:effectLst/>
                <a:uLnTx/>
                <a:uFillTx/>
                <a:latin typeface="Calibri"/>
                <a:ea typeface="+mn-ea"/>
                <a:cs typeface="Calibri"/>
              </a:rPr>
              <a:t>contract.</a:t>
            </a:r>
            <a:endParaRPr kumimoji="0" sz="16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7" name="Slide Number Placeholder 6"/>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64</a:t>
            </a:fld>
            <a:endParaRPr lang="en-US" spc="-5" dirty="0">
              <a:solidFill>
                <a:srgbClr val="000000"/>
              </a:solidFill>
            </a:endParaRPr>
          </a:p>
        </p:txBody>
      </p:sp>
      <p:sp>
        <p:nvSpPr>
          <p:cNvPr id="8" name="Title 4"/>
          <p:cNvSpPr>
            <a:spLocks noGrp="1"/>
          </p:cNvSpPr>
          <p:nvPr>
            <p:ph type="title"/>
          </p:nvPr>
        </p:nvSpPr>
        <p:spPr>
          <a:xfrm>
            <a:off x="553250" y="211682"/>
            <a:ext cx="8590750" cy="492443"/>
          </a:xfrm>
        </p:spPr>
        <p:txBody>
          <a:bodyPr/>
          <a:lstStyle/>
          <a:p>
            <a:r>
              <a:rPr lang="en-US" sz="3200" b="0" dirty="0" smtClean="0">
                <a:latin typeface="+mj-lt"/>
              </a:rPr>
              <a:t>Terms and Conditions Examples Only</a:t>
            </a:r>
            <a:endParaRPr lang="en-US" sz="3200" b="0" dirty="0">
              <a:latin typeface="+mj-lt"/>
            </a:endParaRPr>
          </a:p>
        </p:txBody>
      </p:sp>
    </p:spTree>
    <p:extLst>
      <p:ext uri="{BB962C8B-B14F-4D97-AF65-F5344CB8AC3E}">
        <p14:creationId xmlns:p14="http://schemas.microsoft.com/office/powerpoint/2010/main" val="15065076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8951088" cy="6858000"/>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 name="object 3"/>
          <p:cNvSpPr txBox="1"/>
          <p:nvPr/>
        </p:nvSpPr>
        <p:spPr>
          <a:xfrm>
            <a:off x="983558" y="2933538"/>
            <a:ext cx="6777320" cy="1243930"/>
          </a:xfrm>
          <a:prstGeom prst="rect">
            <a:avLst/>
          </a:prstGeom>
        </p:spPr>
        <p:txBody>
          <a:bodyPr vert="horz" wrap="square" lIns="0" tIns="12700" rIns="0" bIns="0" rtlCol="0">
            <a:spAutoFit/>
          </a:bodyPr>
          <a:lstStyle/>
          <a:p>
            <a:pPr marL="12700" marR="5080" lvl="0" indent="0" algn="l" defTabSz="914400" rtl="0" eaLnBrk="1" fontAlgn="auto" latinLnBrk="0" hangingPunct="1">
              <a:lnSpc>
                <a:spcPct val="100000"/>
              </a:lnSpc>
              <a:spcBef>
                <a:spcPts val="100"/>
              </a:spcBef>
              <a:spcAft>
                <a:spcPts val="0"/>
              </a:spcAft>
              <a:buClrTx/>
              <a:buSzTx/>
              <a:buFontTx/>
              <a:buNone/>
              <a:tabLst/>
              <a:defRPr/>
            </a:pPr>
            <a:r>
              <a:rPr kumimoji="0" sz="2000" b="0" i="0" u="none" strike="noStrike" kern="1200" cap="none" spc="-5" normalizeH="0" baseline="0" noProof="0" dirty="0">
                <a:ln>
                  <a:noFill/>
                </a:ln>
                <a:solidFill>
                  <a:prstClr val="black"/>
                </a:solidFill>
                <a:effectLst/>
                <a:uLnTx/>
                <a:uFillTx/>
                <a:latin typeface="Calibri"/>
                <a:ea typeface="+mn-ea"/>
                <a:cs typeface="Calibri"/>
              </a:rPr>
              <a:t>Do </a:t>
            </a:r>
            <a:r>
              <a:rPr kumimoji="0" sz="2000" b="0" i="0" u="none" strike="noStrike" kern="1200" cap="none" spc="0" normalizeH="0" baseline="0" noProof="0" dirty="0">
                <a:ln>
                  <a:noFill/>
                </a:ln>
                <a:solidFill>
                  <a:prstClr val="black"/>
                </a:solidFill>
                <a:effectLst/>
                <a:uLnTx/>
                <a:uFillTx/>
                <a:latin typeface="Calibri"/>
                <a:ea typeface="+mn-ea"/>
                <a:cs typeface="Calibri"/>
              </a:rPr>
              <a:t>an </a:t>
            </a:r>
            <a:r>
              <a:rPr kumimoji="0" sz="2000" b="0" i="0" u="none" strike="noStrike" kern="1200" cap="none" spc="-15" normalizeH="0" baseline="0" noProof="0" dirty="0">
                <a:ln>
                  <a:noFill/>
                </a:ln>
                <a:solidFill>
                  <a:prstClr val="black"/>
                </a:solidFill>
                <a:effectLst/>
                <a:uLnTx/>
                <a:uFillTx/>
                <a:latin typeface="Calibri"/>
                <a:ea typeface="+mn-ea"/>
                <a:cs typeface="Calibri"/>
              </a:rPr>
              <a:t>abbreviated </a:t>
            </a:r>
            <a:r>
              <a:rPr kumimoji="0" sz="2000" b="0" i="0" u="none" strike="noStrike" kern="1200" cap="none" spc="-10" normalizeH="0" baseline="0" noProof="0" dirty="0">
                <a:ln>
                  <a:noFill/>
                </a:ln>
                <a:solidFill>
                  <a:prstClr val="black"/>
                </a:solidFill>
                <a:effectLst/>
                <a:uLnTx/>
                <a:uFillTx/>
                <a:latin typeface="Calibri"/>
                <a:ea typeface="+mn-ea"/>
                <a:cs typeface="Calibri"/>
              </a:rPr>
              <a:t>checklist </a:t>
            </a:r>
            <a:r>
              <a:rPr kumimoji="0" sz="2000" b="0" i="0" u="none" strike="noStrike" kern="1200" cap="none" spc="0" normalizeH="0" baseline="0" noProof="0" dirty="0">
                <a:ln>
                  <a:noFill/>
                </a:ln>
                <a:solidFill>
                  <a:prstClr val="black"/>
                </a:solidFill>
                <a:effectLst/>
                <a:uLnTx/>
                <a:uFillTx/>
                <a:latin typeface="Calibri"/>
                <a:ea typeface="+mn-ea"/>
                <a:cs typeface="Calibri"/>
              </a:rPr>
              <a:t>in this </a:t>
            </a:r>
            <a:r>
              <a:rPr kumimoji="0" sz="2000" b="0" i="0" u="none" strike="noStrike" kern="1200" cap="none" spc="-5" normalizeH="0" baseline="0" noProof="0" dirty="0">
                <a:ln>
                  <a:noFill/>
                </a:ln>
                <a:solidFill>
                  <a:prstClr val="black"/>
                </a:solidFill>
                <a:effectLst/>
                <a:uLnTx/>
                <a:uFillTx/>
                <a:latin typeface="Calibri"/>
                <a:ea typeface="+mn-ea"/>
                <a:cs typeface="Calibri"/>
              </a:rPr>
              <a:t>section </a:t>
            </a:r>
            <a:r>
              <a:rPr kumimoji="0" sz="2000" b="0" i="0" u="none" strike="noStrike" kern="1200" cap="none" spc="0" normalizeH="0" baseline="0" noProof="0" dirty="0">
                <a:ln>
                  <a:noFill/>
                </a:ln>
                <a:solidFill>
                  <a:prstClr val="black"/>
                </a:solidFill>
                <a:effectLst/>
                <a:uLnTx/>
                <a:uFillTx/>
                <a:latin typeface="Calibri"/>
                <a:ea typeface="+mn-ea"/>
                <a:cs typeface="Calibri"/>
              </a:rPr>
              <a:t>if an </a:t>
            </a:r>
            <a:r>
              <a:rPr kumimoji="0" sz="2000" b="0" i="0" u="none" strike="noStrike" kern="1200" cap="none" spc="-15" normalizeH="0" baseline="0" noProof="0" dirty="0">
                <a:ln>
                  <a:noFill/>
                </a:ln>
                <a:solidFill>
                  <a:prstClr val="black"/>
                </a:solidFill>
                <a:effectLst/>
                <a:uLnTx/>
                <a:uFillTx/>
                <a:latin typeface="Calibri"/>
                <a:ea typeface="+mn-ea"/>
                <a:cs typeface="Calibri"/>
              </a:rPr>
              <a:t>elaborate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area</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20" normalizeH="0" baseline="0" noProof="0" dirty="0" smtClean="0">
                <a:ln>
                  <a:noFill/>
                </a:ln>
                <a:solidFill>
                  <a:prstClr val="black"/>
                </a:solidFill>
                <a:effectLst/>
                <a:uLnTx/>
                <a:uFillTx/>
                <a:latin typeface="Calibri"/>
                <a:ea typeface="+mn-ea"/>
                <a:cs typeface="Calibri"/>
              </a:rPr>
              <a:t>for </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submittals</a:t>
            </a:r>
            <a:r>
              <a:rPr kumimoji="0"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0" normalizeH="0" baseline="0" noProof="0" dirty="0">
                <a:ln>
                  <a:noFill/>
                </a:ln>
                <a:solidFill>
                  <a:prstClr val="black"/>
                </a:solidFill>
                <a:effectLst/>
                <a:uLnTx/>
                <a:uFillTx/>
                <a:latin typeface="Calibri"/>
                <a:ea typeface="+mn-ea"/>
                <a:cs typeface="Calibri"/>
              </a:rPr>
              <a:t>in </a:t>
            </a:r>
            <a:r>
              <a:rPr kumimoji="0" sz="2000" b="0" i="0" u="none" strike="noStrike" kern="1200" cap="none" spc="-5" normalizeH="0" baseline="0" noProof="0" dirty="0">
                <a:ln>
                  <a:noFill/>
                </a:ln>
                <a:solidFill>
                  <a:prstClr val="black"/>
                </a:solidFill>
                <a:effectLst/>
                <a:uLnTx/>
                <a:uFillTx/>
                <a:latin typeface="Calibri"/>
                <a:ea typeface="+mn-ea"/>
                <a:cs typeface="Calibri"/>
              </a:rPr>
              <a:t>section </a:t>
            </a:r>
            <a:r>
              <a:rPr kumimoji="0" sz="2000" b="0" i="0" u="none" strike="noStrike" kern="1200" cap="none" spc="0" normalizeH="0" baseline="0" noProof="0" dirty="0">
                <a:ln>
                  <a:noFill/>
                </a:ln>
                <a:solidFill>
                  <a:prstClr val="black"/>
                </a:solidFill>
                <a:effectLst/>
                <a:uLnTx/>
                <a:uFillTx/>
                <a:latin typeface="Calibri"/>
                <a:ea typeface="+mn-ea"/>
                <a:cs typeface="Calibri"/>
              </a:rPr>
              <a:t>E </a:t>
            </a:r>
            <a:r>
              <a:rPr kumimoji="0" sz="2000" b="0" i="0" u="none" strike="noStrike" kern="1200" cap="none" spc="-10" normalizeH="0" baseline="0" noProof="0" dirty="0">
                <a:ln>
                  <a:noFill/>
                </a:ln>
                <a:solidFill>
                  <a:prstClr val="black"/>
                </a:solidFill>
                <a:effectLst/>
                <a:uLnTx/>
                <a:uFillTx/>
                <a:latin typeface="Calibri"/>
                <a:ea typeface="+mn-ea"/>
                <a:cs typeface="Calibri"/>
              </a:rPr>
              <a:t>was </a:t>
            </a:r>
            <a:r>
              <a:rPr kumimoji="0" sz="2000" b="0" i="0" u="none" strike="noStrike" kern="1200" cap="none" spc="-5" normalizeH="0" baseline="0" noProof="0" dirty="0">
                <a:ln>
                  <a:noFill/>
                </a:ln>
                <a:solidFill>
                  <a:prstClr val="black"/>
                </a:solidFill>
                <a:effectLst/>
                <a:uLnTx/>
                <a:uFillTx/>
                <a:latin typeface="Calibri"/>
                <a:ea typeface="+mn-ea"/>
                <a:cs typeface="Calibri"/>
              </a:rPr>
              <a:t>used. </a:t>
            </a:r>
            <a:r>
              <a:rPr kumimoji="0" sz="2000" b="0" i="0" u="none" strike="noStrike" kern="1200" cap="none" spc="0" normalizeH="0" baseline="0" noProof="0" dirty="0">
                <a:ln>
                  <a:noFill/>
                </a:ln>
                <a:solidFill>
                  <a:prstClr val="black"/>
                </a:solidFill>
                <a:effectLst/>
                <a:uLnTx/>
                <a:uFillTx/>
                <a:latin typeface="Calibri"/>
                <a:ea typeface="+mn-ea"/>
                <a:cs typeface="Calibri"/>
              </a:rPr>
              <a:t>It will </a:t>
            </a:r>
            <a:r>
              <a:rPr kumimoji="0" sz="2000" b="0" i="0" u="none" strike="noStrike" kern="1200" cap="none" spc="-10" normalizeH="0" baseline="0" noProof="0" dirty="0">
                <a:ln>
                  <a:noFill/>
                </a:ln>
                <a:solidFill>
                  <a:prstClr val="black"/>
                </a:solidFill>
                <a:effectLst/>
                <a:uLnTx/>
                <a:uFillTx/>
                <a:latin typeface="Calibri"/>
                <a:ea typeface="+mn-ea"/>
                <a:cs typeface="Calibri"/>
              </a:rPr>
              <a:t>provide </a:t>
            </a:r>
            <a:r>
              <a:rPr kumimoji="0" sz="2000" b="0" i="0" u="none" strike="noStrike" kern="1200" cap="none" spc="-5" normalizeH="0" baseline="0" noProof="0" dirty="0">
                <a:ln>
                  <a:noFill/>
                </a:ln>
                <a:solidFill>
                  <a:prstClr val="black"/>
                </a:solidFill>
                <a:effectLst/>
                <a:uLnTx/>
                <a:uFillTx/>
                <a:latin typeface="Calibri"/>
                <a:ea typeface="+mn-ea"/>
                <a:cs typeface="Calibri"/>
              </a:rPr>
              <a:t>one </a:t>
            </a:r>
            <a:r>
              <a:rPr kumimoji="0" sz="2000" b="0" i="0" u="none" strike="noStrike" kern="1200" cap="none" spc="-5" normalizeH="0" baseline="0" noProof="0" dirty="0" smtClean="0">
                <a:ln>
                  <a:noFill/>
                </a:ln>
                <a:solidFill>
                  <a:prstClr val="black"/>
                </a:solidFill>
                <a:effectLst/>
                <a:uLnTx/>
                <a:uFillTx/>
                <a:latin typeface="Calibri"/>
                <a:ea typeface="+mn-ea"/>
                <a:cs typeface="Calibri"/>
              </a:rPr>
              <a:t>final</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20" normalizeH="0" baseline="0" noProof="0" dirty="0" smtClean="0">
                <a:ln>
                  <a:noFill/>
                </a:ln>
                <a:solidFill>
                  <a:prstClr val="black"/>
                </a:solidFill>
                <a:effectLst/>
                <a:uLnTx/>
                <a:uFillTx/>
                <a:latin typeface="Calibri"/>
                <a:ea typeface="+mn-ea"/>
                <a:cs typeface="Calibri"/>
              </a:rPr>
              <a:t>opportunity</a:t>
            </a:r>
            <a:r>
              <a:rPr kumimoji="0" sz="2000" b="0" i="0" u="none" strike="noStrike" kern="1200" cap="none" spc="-2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giving </a:t>
            </a:r>
            <a:r>
              <a:rPr kumimoji="0" sz="2000" b="0" i="0" u="none" strike="noStrike" kern="1200" cap="none" spc="0" normalizeH="0" baseline="0" noProof="0" dirty="0">
                <a:ln>
                  <a:noFill/>
                </a:ln>
                <a:solidFill>
                  <a:prstClr val="black"/>
                </a:solidFill>
                <a:effectLst/>
                <a:uLnTx/>
                <a:uFillTx/>
                <a:latin typeface="Calibri"/>
                <a:ea typeface="+mn-ea"/>
                <a:cs typeface="Calibri"/>
              </a:rPr>
              <a:t>the </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5" normalizeH="0" baseline="0" noProof="0" dirty="0">
                <a:ln>
                  <a:noFill/>
                </a:ln>
                <a:solidFill>
                  <a:prstClr val="black"/>
                </a:solidFill>
                <a:effectLst/>
                <a:uLnTx/>
                <a:uFillTx/>
                <a:latin typeface="Calibri"/>
                <a:ea typeface="+mn-ea"/>
                <a:cs typeface="Calibri"/>
              </a:rPr>
              <a:t>at </a:t>
            </a:r>
            <a:r>
              <a:rPr kumimoji="0" sz="2000" b="0" i="0" u="none" strike="noStrike" kern="1200" cap="none" spc="-10" normalizeH="0" baseline="0" noProof="0" dirty="0">
                <a:ln>
                  <a:noFill/>
                </a:ln>
                <a:solidFill>
                  <a:prstClr val="black"/>
                </a:solidFill>
                <a:effectLst/>
                <a:uLnTx/>
                <a:uFillTx/>
                <a:latin typeface="Calibri"/>
                <a:ea typeface="+mn-ea"/>
                <a:cs typeface="Calibri"/>
              </a:rPr>
              <a:t>least </a:t>
            </a:r>
            <a:r>
              <a:rPr kumimoji="0" sz="2000" b="0" i="0" u="none" strike="noStrike" kern="1200" cap="none" spc="-5" normalizeH="0" baseline="0" noProof="0" dirty="0">
                <a:ln>
                  <a:noFill/>
                </a:ln>
                <a:solidFill>
                  <a:prstClr val="black"/>
                </a:solidFill>
                <a:effectLst/>
                <a:uLnTx/>
                <a:uFillTx/>
                <a:latin typeface="Calibri"/>
                <a:ea typeface="+mn-ea"/>
                <a:cs typeface="Calibri"/>
              </a:rPr>
              <a:t>one place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recheck</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their </a:t>
            </a:r>
            <a:r>
              <a:rPr kumimoji="0" sz="2000" b="0" i="0" u="none" strike="noStrike" kern="1200" cap="none" spc="-10" normalizeH="0" baseline="0" noProof="0" dirty="0">
                <a:ln>
                  <a:noFill/>
                </a:ln>
                <a:solidFill>
                  <a:prstClr val="black"/>
                </a:solidFill>
                <a:effectLst/>
                <a:uLnTx/>
                <a:uFillTx/>
                <a:latin typeface="Calibri"/>
                <a:ea typeface="+mn-ea"/>
                <a:cs typeface="Calibri"/>
              </a:rPr>
              <a:t>submittal</a:t>
            </a:r>
            <a:r>
              <a:rPr kumimoji="0" sz="2000" b="0" i="0" u="none" strike="noStrike" kern="1200" cap="none" spc="-25" normalizeH="0" baseline="0" noProof="0" dirty="0">
                <a:ln>
                  <a:noFill/>
                </a:ln>
                <a:solidFill>
                  <a:prstClr val="black"/>
                </a:solidFill>
                <a:effectLst/>
                <a:uLnTx/>
                <a:uFillTx/>
                <a:latin typeface="Calibri"/>
                <a:ea typeface="+mn-ea"/>
                <a:cs typeface="Calibri"/>
              </a:rPr>
              <a:t> </a:t>
            </a:r>
            <a:r>
              <a:rPr kumimoji="0" sz="2000" b="0" i="0" u="none" strike="noStrike" kern="1200" cap="none" spc="-10" normalizeH="0" baseline="0" noProof="0" dirty="0">
                <a:ln>
                  <a:noFill/>
                </a:ln>
                <a:solidFill>
                  <a:prstClr val="black"/>
                </a:solidFill>
                <a:effectLst/>
                <a:uLnTx/>
                <a:uFillTx/>
                <a:latin typeface="Calibri"/>
                <a:ea typeface="+mn-ea"/>
                <a:cs typeface="Calibri"/>
              </a:rPr>
              <a:t>documents.</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60934" y="1010366"/>
            <a:ext cx="8583066" cy="1243930"/>
          </a:xfrm>
          <a:prstGeom prst="rect">
            <a:avLst/>
          </a:prstGeom>
        </p:spPr>
        <p:txBody>
          <a:bodyPr vert="horz" wrap="square" lIns="0" tIns="12700" rIns="0" bIns="0" rtlCol="0">
            <a:spAutoFit/>
          </a:bodyPr>
          <a:lstStyle/>
          <a:p>
            <a:pPr marL="12700">
              <a:lnSpc>
                <a:spcPct val="100000"/>
              </a:lnSpc>
              <a:spcBef>
                <a:spcPts val="100"/>
              </a:spcBef>
            </a:pPr>
            <a:r>
              <a:rPr lang="en-US" sz="4000" b="0" spc="-200" dirty="0" smtClean="0">
                <a:latin typeface="Calibri"/>
                <a:cs typeface="Calibri"/>
              </a:rPr>
              <a:t>Section F</a:t>
            </a:r>
            <a:br>
              <a:rPr lang="en-US" sz="4000" b="0" spc="-200" dirty="0" smtClean="0">
                <a:latin typeface="Calibri"/>
                <a:cs typeface="Calibri"/>
              </a:rPr>
            </a:br>
            <a:r>
              <a:rPr lang="en-US" sz="4000" b="0" spc="-10" dirty="0" smtClean="0">
                <a:latin typeface="Calibri"/>
                <a:cs typeface="Calibri"/>
              </a:rPr>
              <a:t>Checklist</a:t>
            </a:r>
            <a:endParaRPr sz="4000" dirty="0">
              <a:latin typeface="Calibri"/>
              <a:cs typeface="Calibri"/>
            </a:endParaRPr>
          </a:p>
        </p:txBody>
      </p:sp>
      <p:sp>
        <p:nvSpPr>
          <p:cNvPr id="7" name="Slide Number Placeholder 6"/>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65</a:t>
            </a:fld>
            <a:endParaRPr lang="en-US" spc="-5" dirty="0">
              <a:solidFill>
                <a:srgbClr val="000000"/>
              </a:solidFill>
            </a:endParaRPr>
          </a:p>
        </p:txBody>
      </p:sp>
    </p:spTree>
    <p:extLst>
      <p:ext uri="{BB962C8B-B14F-4D97-AF65-F5344CB8AC3E}">
        <p14:creationId xmlns:p14="http://schemas.microsoft.com/office/powerpoint/2010/main" val="1429218125"/>
      </p:ext>
    </p:extLst>
  </p:cSld>
  <p:clrMapOvr>
    <a:masterClrMapping/>
  </p:clrMapOvr>
  <p:transition spd="slow">
    <p:wipe dir="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202551" y="2817077"/>
            <a:ext cx="6008915" cy="628377"/>
          </a:xfrm>
          <a:prstGeom prst="rect">
            <a:avLst/>
          </a:prstGeom>
        </p:spPr>
        <p:txBody>
          <a:bodyPr vert="horz" wrap="square" lIns="0" tIns="12700" rIns="0" bIns="0" rtlCol="0">
            <a:spAutoFit/>
          </a:bodyPr>
          <a:lstStyle/>
          <a:p>
            <a:pPr marL="12700" marR="5080" lvl="0" indent="0" algn="l" defTabSz="914400" rtl="0" eaLnBrk="1" fontAlgn="auto" latinLnBrk="0" hangingPunct="1">
              <a:lnSpc>
                <a:spcPct val="100000"/>
              </a:lnSpc>
              <a:spcBef>
                <a:spcPts val="100"/>
              </a:spcBef>
              <a:spcAft>
                <a:spcPts val="0"/>
              </a:spcAft>
              <a:buClrTx/>
              <a:buSzTx/>
              <a:buFontTx/>
              <a:buNone/>
              <a:tabLst/>
              <a:defRPr/>
            </a:pPr>
            <a:r>
              <a:rPr kumimoji="0" sz="2000" b="0" i="0" u="none" strike="noStrike" kern="1200" cap="none" spc="-25" normalizeH="0" baseline="0" noProof="0" dirty="0">
                <a:ln>
                  <a:noFill/>
                </a:ln>
                <a:solidFill>
                  <a:prstClr val="black"/>
                </a:solidFill>
                <a:effectLst/>
                <a:uLnTx/>
                <a:uFillTx/>
                <a:latin typeface="Calibri"/>
                <a:ea typeface="+mn-ea"/>
                <a:cs typeface="Calibri"/>
              </a:rPr>
              <a:t>Attach </a:t>
            </a:r>
            <a:r>
              <a:rPr kumimoji="0" sz="2000" b="0" i="0" u="none" strike="noStrike" kern="1200" cap="none" spc="-5" normalizeH="0" baseline="0" noProof="0" dirty="0">
                <a:ln>
                  <a:noFill/>
                </a:ln>
                <a:solidFill>
                  <a:prstClr val="black"/>
                </a:solidFill>
                <a:effectLst/>
                <a:uLnTx/>
                <a:uFillTx/>
                <a:latin typeface="Calibri"/>
                <a:ea typeface="+mn-ea"/>
                <a:cs typeface="Calibri"/>
              </a:rPr>
              <a:t>other </a:t>
            </a:r>
            <a:r>
              <a:rPr kumimoji="0" sz="2000" b="0" i="0" u="none" strike="noStrike" kern="1200" cap="none" spc="-10" normalizeH="0" baseline="0" noProof="0" dirty="0">
                <a:ln>
                  <a:noFill/>
                </a:ln>
                <a:solidFill>
                  <a:prstClr val="black"/>
                </a:solidFill>
                <a:effectLst/>
                <a:uLnTx/>
                <a:uFillTx/>
                <a:latin typeface="Calibri"/>
                <a:ea typeface="+mn-ea"/>
                <a:cs typeface="Calibri"/>
              </a:rPr>
              <a:t>information </a:t>
            </a:r>
            <a:r>
              <a:rPr kumimoji="0" sz="2000" b="0" i="0" u="none" strike="noStrike" kern="1200" cap="none" spc="-5" normalizeH="0" baseline="0" noProof="0" dirty="0">
                <a:ln>
                  <a:noFill/>
                </a:ln>
                <a:solidFill>
                  <a:prstClr val="black"/>
                </a:solidFill>
                <a:effectLst/>
                <a:uLnTx/>
                <a:uFillTx/>
                <a:latin typeface="Calibri"/>
                <a:ea typeface="+mn-ea"/>
                <a:cs typeface="Calibri"/>
              </a:rPr>
              <a:t>about </a:t>
            </a:r>
            <a:r>
              <a:rPr kumimoji="0" sz="2000" b="0" i="0" u="none" strike="noStrike" kern="1200" cap="none" spc="0" normalizeH="0" baseline="0" noProof="0" dirty="0">
                <a:ln>
                  <a:noFill/>
                </a:ln>
                <a:solidFill>
                  <a:prstClr val="black"/>
                </a:solidFill>
                <a:effectLst/>
                <a:uLnTx/>
                <a:uFillTx/>
                <a:latin typeface="Calibri"/>
                <a:ea typeface="+mn-ea"/>
                <a:cs typeface="Calibri"/>
              </a:rPr>
              <a:t>the </a:t>
            </a:r>
            <a:r>
              <a:rPr kumimoji="0" sz="2000" b="0" i="0" u="none" strike="noStrike" kern="1200" cap="none" spc="-10" normalizeH="0" baseline="0" noProof="0" dirty="0">
                <a:ln>
                  <a:noFill/>
                </a:ln>
                <a:solidFill>
                  <a:prstClr val="black"/>
                </a:solidFill>
                <a:effectLst/>
                <a:uLnTx/>
                <a:uFillTx/>
                <a:latin typeface="Calibri"/>
                <a:ea typeface="+mn-ea"/>
                <a:cs typeface="Calibri"/>
              </a:rPr>
              <a:t>agency </a:t>
            </a:r>
            <a:r>
              <a:rPr kumimoji="0" sz="2000" b="0" i="0" u="none" strike="noStrike" kern="1200" cap="none" spc="-5" normalizeH="0" baseline="0" noProof="0" dirty="0">
                <a:ln>
                  <a:noFill/>
                </a:ln>
                <a:solidFill>
                  <a:prstClr val="black"/>
                </a:solidFill>
                <a:effectLst/>
                <a:uLnTx/>
                <a:uFillTx/>
                <a:latin typeface="Calibri"/>
                <a:ea typeface="+mn-ea"/>
                <a:cs typeface="Calibri"/>
              </a:rPr>
              <a:t>or </a:t>
            </a:r>
            <a:r>
              <a:rPr kumimoji="0" sz="2000" b="0" i="0" u="none" strike="noStrike" kern="1200" cap="none" spc="-10" normalizeH="0" baseline="0" noProof="0" dirty="0">
                <a:ln>
                  <a:noFill/>
                </a:ln>
                <a:solidFill>
                  <a:prstClr val="black"/>
                </a:solidFill>
                <a:effectLst/>
                <a:uLnTx/>
                <a:uFillTx/>
                <a:latin typeface="Calibri"/>
                <a:ea typeface="+mn-ea"/>
                <a:cs typeface="Calibri"/>
              </a:rPr>
              <a:t>information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that</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might </a:t>
            </a:r>
            <a:r>
              <a:rPr kumimoji="0" sz="2000" b="0" i="0" u="none" strike="noStrike" kern="1200" cap="none" spc="-5" normalizeH="0" baseline="0" noProof="0" dirty="0">
                <a:ln>
                  <a:noFill/>
                </a:ln>
                <a:solidFill>
                  <a:prstClr val="black"/>
                </a:solidFill>
                <a:effectLst/>
                <a:uLnTx/>
                <a:uFillTx/>
                <a:latin typeface="Calibri"/>
                <a:ea typeface="+mn-ea"/>
                <a:cs typeface="Calibri"/>
              </a:rPr>
              <a:t>be </a:t>
            </a:r>
            <a:r>
              <a:rPr kumimoji="0" sz="2000" b="0" i="0" u="none" strike="noStrike" kern="1200" cap="none" spc="-10" normalizeH="0" baseline="0" noProof="0" dirty="0">
                <a:ln>
                  <a:noFill/>
                </a:ln>
                <a:solidFill>
                  <a:prstClr val="black"/>
                </a:solidFill>
                <a:effectLst/>
                <a:uLnTx/>
                <a:uFillTx/>
                <a:latin typeface="Calibri"/>
                <a:ea typeface="+mn-ea"/>
                <a:cs typeface="Calibri"/>
              </a:rPr>
              <a:t>useful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0" normalizeH="0" baseline="0" noProof="0" dirty="0">
                <a:ln>
                  <a:noFill/>
                </a:ln>
                <a:solidFill>
                  <a:prstClr val="black"/>
                </a:solidFill>
                <a:effectLst/>
                <a:uLnTx/>
                <a:uFillTx/>
                <a:latin typeface="Calibri"/>
                <a:ea typeface="+mn-ea"/>
                <a:cs typeface="Calibri"/>
              </a:rPr>
              <a:t>the </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a:ln>
                  <a:noFill/>
                </a:ln>
                <a:solidFill>
                  <a:prstClr val="black"/>
                </a:solidFill>
                <a:effectLst/>
                <a:uLnTx/>
                <a:uFillTx/>
                <a:latin typeface="Calibri"/>
                <a:ea typeface="+mn-ea"/>
                <a:cs typeface="Calibri"/>
              </a:rPr>
              <a:t>here.</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3" name="object 3"/>
          <p:cNvSpPr txBox="1"/>
          <p:nvPr/>
        </p:nvSpPr>
        <p:spPr>
          <a:xfrm>
            <a:off x="560934" y="1029059"/>
            <a:ext cx="8583066" cy="1256754"/>
          </a:xfrm>
          <a:prstGeom prst="rect">
            <a:avLst/>
          </a:prstGeom>
        </p:spPr>
        <p:txBody>
          <a:bodyPr vert="horz" wrap="square" lIns="0" tIns="12700" rIns="0" bIns="0" rtlCol="0">
            <a:spAutoFit/>
          </a:body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4000" b="0" i="0" u="none" strike="noStrike" kern="1200" cap="none" spc="0" normalizeH="0" baseline="0" noProof="0" dirty="0" smtClean="0">
                <a:ln>
                  <a:noFill/>
                </a:ln>
                <a:solidFill>
                  <a:prstClr val="black"/>
                </a:solidFill>
                <a:effectLst/>
                <a:uLnTx/>
                <a:uFillTx/>
                <a:latin typeface="Calibri"/>
                <a:ea typeface="+mn-ea"/>
                <a:cs typeface="Calibri"/>
              </a:rPr>
              <a:t>Section G</a:t>
            </a:r>
          </a:p>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sz="4000" b="0" i="0" u="none" strike="noStrike" kern="1200" cap="none" spc="-5" normalizeH="0" baseline="0" noProof="0" dirty="0" smtClean="0">
                <a:ln>
                  <a:noFill/>
                </a:ln>
                <a:solidFill>
                  <a:prstClr val="black"/>
                </a:solidFill>
                <a:effectLst/>
                <a:uLnTx/>
                <a:uFillTx/>
                <a:latin typeface="Calibri"/>
                <a:ea typeface="+mn-ea"/>
                <a:cs typeface="Calibri"/>
              </a:rPr>
              <a:t>Other</a:t>
            </a:r>
            <a:endParaRPr kumimoji="0" sz="4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Slide Number Placeholder 7"/>
          <p:cNvSpPr>
            <a:spLocks noGrp="1"/>
          </p:cNvSpPr>
          <p:nvPr>
            <p:ph type="sldNum" sz="quarter" idx="7"/>
          </p:nvPr>
        </p:nvSpPr>
        <p:spPr>
          <a:xfrm>
            <a:off x="4419599" y="6428740"/>
            <a:ext cx="304800" cy="241300"/>
          </a:xfrm>
        </p:spPr>
        <p:txBody>
          <a:bodyPr/>
          <a:lstStyle/>
          <a:p>
            <a:pPr marL="109855">
              <a:lnSpc>
                <a:spcPts val="1425"/>
              </a:lnSpc>
            </a:pPr>
            <a:fld id="{81D60167-4931-47E6-BA6A-407CBD079E47}" type="slidenum">
              <a:rPr lang="en-US" spc="-5" smtClean="0">
                <a:solidFill>
                  <a:srgbClr val="000000"/>
                </a:solidFill>
              </a:rPr>
              <a:t>66</a:t>
            </a:fld>
            <a:endParaRPr lang="en-US" spc="-5" dirty="0">
              <a:solidFill>
                <a:srgbClr val="000000"/>
              </a:solidFill>
            </a:endParaRPr>
          </a:p>
        </p:txBody>
      </p:sp>
    </p:spTree>
    <p:extLst>
      <p:ext uri="{BB962C8B-B14F-4D97-AF65-F5344CB8AC3E}">
        <p14:creationId xmlns:p14="http://schemas.microsoft.com/office/powerpoint/2010/main" val="3466730885"/>
      </p:ext>
    </p:extLst>
  </p:cSld>
  <p:clrMapOvr>
    <a:masterClrMapping/>
  </p:clrMapOvr>
  <p:transition spd="slow">
    <p:wipe dir="d"/>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37883" y="2003221"/>
            <a:ext cx="8606116" cy="1262525"/>
          </a:xfrm>
          <a:prstGeom prst="rect">
            <a:avLst/>
          </a:prstGeom>
        </p:spPr>
        <p:txBody>
          <a:bodyPr vert="horz" wrap="square" lIns="0" tIns="81915" rIns="0" bIns="0" rtlCol="0">
            <a:spAutoFit/>
          </a:bodyPr>
          <a:lstStyle/>
          <a:p>
            <a:pPr marR="5080" lvl="0" algn="ctr" defTabSz="914400" rtl="0" eaLnBrk="1" fontAlgn="auto" latinLnBrk="0" hangingPunct="1">
              <a:lnSpc>
                <a:spcPts val="4320"/>
              </a:lnSpc>
              <a:spcBef>
                <a:spcPts val="645"/>
              </a:spcBef>
              <a:spcAft>
                <a:spcPts val="0"/>
              </a:spcAft>
              <a:buClrTx/>
              <a:buSzTx/>
              <a:buFontTx/>
              <a:buNone/>
              <a:tabLst/>
              <a:defRPr/>
            </a:pPr>
            <a:r>
              <a:rPr kumimoji="0" sz="4000" b="0" i="0" u="none" strike="noStrike" kern="1200" cap="none" spc="-5" normalizeH="0" baseline="0" noProof="0" dirty="0">
                <a:ln>
                  <a:noFill/>
                </a:ln>
                <a:solidFill>
                  <a:prstClr val="black"/>
                </a:solidFill>
                <a:effectLst/>
                <a:uLnTx/>
                <a:uFillTx/>
                <a:latin typeface="Calibri"/>
                <a:ea typeface="+mn-ea"/>
                <a:cs typeface="Calibri"/>
              </a:rPr>
              <a:t>Section </a:t>
            </a:r>
            <a:r>
              <a:rPr kumimoji="0" sz="4000" b="0" i="0" u="none" strike="noStrike" kern="1200" cap="none" spc="0" normalizeH="0" baseline="0" noProof="0" dirty="0" smtClean="0">
                <a:ln>
                  <a:noFill/>
                </a:ln>
                <a:solidFill>
                  <a:prstClr val="black"/>
                </a:solidFill>
                <a:effectLst/>
                <a:uLnTx/>
                <a:uFillTx/>
                <a:latin typeface="Calibri"/>
                <a:ea typeface="+mn-ea"/>
                <a:cs typeface="Calibri"/>
              </a:rPr>
              <a:t>H</a:t>
            </a:r>
            <a:r>
              <a:rPr kumimoji="0" lang="en-US" sz="4000" b="0" i="0" u="none" strike="noStrike" kern="1200" cap="none" spc="0" normalizeH="0" baseline="0" noProof="0" dirty="0" smtClean="0">
                <a:ln>
                  <a:noFill/>
                </a:ln>
                <a:solidFill>
                  <a:prstClr val="black"/>
                </a:solidFill>
                <a:effectLst/>
                <a:uLnTx/>
                <a:uFillTx/>
                <a:latin typeface="Calibri"/>
                <a:ea typeface="+mn-ea"/>
                <a:cs typeface="Calibri"/>
              </a:rPr>
              <a:t> </a:t>
            </a:r>
          </a:p>
          <a:p>
            <a:pPr marR="5080" lvl="0" algn="ctr" defTabSz="914400" rtl="0" eaLnBrk="1" fontAlgn="auto" latinLnBrk="0" hangingPunct="1">
              <a:lnSpc>
                <a:spcPts val="4320"/>
              </a:lnSpc>
              <a:spcBef>
                <a:spcPts val="645"/>
              </a:spcBef>
              <a:spcAft>
                <a:spcPts val="0"/>
              </a:spcAft>
              <a:buClrTx/>
              <a:buSzTx/>
              <a:buFontTx/>
              <a:buNone/>
              <a:tabLst/>
              <a:defRPr/>
            </a:pPr>
            <a:r>
              <a:rPr kumimoji="0" sz="4000" b="0" i="0" u="none" strike="noStrike" kern="1200" cap="none" spc="0" normalizeH="0" baseline="0" noProof="0" dirty="0" smtClean="0">
                <a:ln>
                  <a:noFill/>
                </a:ln>
                <a:solidFill>
                  <a:prstClr val="black"/>
                </a:solidFill>
                <a:effectLst/>
                <a:uLnTx/>
                <a:uFillTx/>
                <a:latin typeface="Calibri"/>
                <a:ea typeface="+mn-ea"/>
                <a:cs typeface="Calibri"/>
              </a:rPr>
              <a:t>Price </a:t>
            </a:r>
            <a:r>
              <a:rPr kumimoji="0" sz="4000" b="0" i="0" u="none" strike="noStrike" kern="1200" cap="none" spc="-5" normalizeH="0" baseline="0" noProof="0" dirty="0">
                <a:ln>
                  <a:noFill/>
                </a:ln>
                <a:solidFill>
                  <a:prstClr val="black"/>
                </a:solidFill>
                <a:effectLst/>
                <a:uLnTx/>
                <a:uFillTx/>
                <a:latin typeface="Calibri"/>
                <a:ea typeface="+mn-ea"/>
                <a:cs typeface="Calibri"/>
              </a:rPr>
              <a:t>and</a:t>
            </a:r>
            <a:r>
              <a:rPr kumimoji="0" sz="4000" b="0" i="0" u="none" strike="noStrike" kern="1200" cap="none" spc="-114" normalizeH="0" baseline="0" noProof="0" dirty="0">
                <a:ln>
                  <a:noFill/>
                </a:ln>
                <a:solidFill>
                  <a:prstClr val="black"/>
                </a:solidFill>
                <a:effectLst/>
                <a:uLnTx/>
                <a:uFillTx/>
                <a:latin typeface="Calibri"/>
                <a:ea typeface="+mn-ea"/>
                <a:cs typeface="Calibri"/>
              </a:rPr>
              <a:t> </a:t>
            </a:r>
            <a:r>
              <a:rPr kumimoji="0" sz="4000" b="0" i="0" u="none" strike="noStrike" kern="1200" cap="none" spc="-15" normalizeH="0" baseline="0" noProof="0" dirty="0">
                <a:ln>
                  <a:noFill/>
                </a:ln>
                <a:solidFill>
                  <a:prstClr val="black"/>
                </a:solidFill>
                <a:effectLst/>
                <a:uLnTx/>
                <a:uFillTx/>
                <a:latin typeface="Calibri"/>
                <a:ea typeface="+mn-ea"/>
                <a:cs typeface="Calibri"/>
              </a:rPr>
              <a:t>Cost</a:t>
            </a:r>
            <a:endParaRPr kumimoji="0" sz="4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3" name="Slide Number Placeholder 7"/>
          <p:cNvSpPr>
            <a:spLocks noGrp="1"/>
          </p:cNvSpPr>
          <p:nvPr>
            <p:ph type="sldNum" sz="quarter" idx="7"/>
          </p:nvPr>
        </p:nvSpPr>
        <p:spPr>
          <a:xfrm>
            <a:off x="4419599" y="6428740"/>
            <a:ext cx="304800" cy="241300"/>
          </a:xfrm>
        </p:spPr>
        <p:txBody>
          <a:bodyPr/>
          <a:lstStyle/>
          <a:p>
            <a:pPr marL="109855">
              <a:lnSpc>
                <a:spcPts val="1425"/>
              </a:lnSpc>
            </a:pPr>
            <a:fld id="{81D60167-4931-47E6-BA6A-407CBD079E47}" type="slidenum">
              <a:rPr lang="en-US" spc="-5" smtClean="0">
                <a:solidFill>
                  <a:srgbClr val="000000"/>
                </a:solidFill>
              </a:rPr>
              <a:t>67</a:t>
            </a:fld>
            <a:endParaRPr lang="en-US" spc="-5" dirty="0">
              <a:solidFill>
                <a:srgbClr val="000000"/>
              </a:solidFill>
            </a:endParaRPr>
          </a:p>
        </p:txBody>
      </p:sp>
    </p:spTree>
    <p:extLst>
      <p:ext uri="{BB962C8B-B14F-4D97-AF65-F5344CB8AC3E}">
        <p14:creationId xmlns:p14="http://schemas.microsoft.com/office/powerpoint/2010/main" val="572501970"/>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68296" y="1106131"/>
            <a:ext cx="7046259" cy="4027385"/>
          </a:xfrm>
          <a:prstGeom prst="rect">
            <a:avLst/>
          </a:prstGeom>
        </p:spPr>
        <p:txBody>
          <a:bodyPr vert="horz" wrap="square" lIns="0" tIns="102235" rIns="0" bIns="0" rtlCol="0">
            <a:spAutoFit/>
          </a:bodyPr>
          <a:lstStyle/>
          <a:p>
            <a:pPr marL="346075" marR="0" lvl="0" indent="-346075" algn="l" defTabSz="914400" rtl="0" eaLnBrk="1" fontAlgn="auto" latinLnBrk="0" hangingPunct="1">
              <a:spcBef>
                <a:spcPts val="600"/>
              </a:spcBef>
              <a:spcAft>
                <a:spcPts val="0"/>
              </a:spcAft>
              <a:buClrTx/>
              <a:buSzTx/>
              <a:buFont typeface="Arial"/>
              <a:buChar char="•"/>
              <a:defRPr/>
            </a:pPr>
            <a:r>
              <a:rPr kumimoji="0" sz="2000" b="0" i="0" u="none" strike="noStrike" kern="1200" cap="none" spc="-5" normalizeH="0" baseline="0" noProof="0" dirty="0" smtClean="0">
                <a:ln>
                  <a:noFill/>
                </a:ln>
                <a:solidFill>
                  <a:prstClr val="black"/>
                </a:solidFill>
                <a:effectLst/>
                <a:uLnTx/>
                <a:uFillTx/>
                <a:latin typeface="Calibri"/>
                <a:ea typeface="+mn-ea"/>
                <a:cs typeface="Calibri"/>
              </a:rPr>
              <a:t>It </a:t>
            </a:r>
            <a:r>
              <a:rPr kumimoji="0" sz="2000" b="0" i="0" u="none" strike="noStrike" kern="1200" cap="none" spc="-5" normalizeH="0" baseline="0" noProof="0" dirty="0">
                <a:ln>
                  <a:noFill/>
                </a:ln>
                <a:solidFill>
                  <a:prstClr val="black"/>
                </a:solidFill>
                <a:effectLst/>
                <a:uLnTx/>
                <a:uFillTx/>
                <a:latin typeface="Calibri"/>
                <a:ea typeface="+mn-ea"/>
                <a:cs typeface="Calibri"/>
              </a:rPr>
              <a:t>is sometimes only </a:t>
            </a:r>
            <a:r>
              <a:rPr kumimoji="0" sz="2000" b="0" i="0" u="none" strike="noStrike" kern="1200" cap="none" spc="-15" normalizeH="0" baseline="0" noProof="0" dirty="0">
                <a:ln>
                  <a:noFill/>
                </a:ln>
                <a:solidFill>
                  <a:prstClr val="black"/>
                </a:solidFill>
                <a:effectLst/>
                <a:uLnTx/>
                <a:uFillTx/>
                <a:latin typeface="Calibri"/>
                <a:ea typeface="+mn-ea"/>
                <a:cs typeface="Calibri"/>
              </a:rPr>
              <a:t>reviewed </a:t>
            </a:r>
            <a:r>
              <a:rPr kumimoji="0" sz="2000" b="0" i="0" u="none" strike="noStrike" kern="1200" cap="none" spc="-5" normalizeH="0" baseline="0" noProof="0" dirty="0">
                <a:ln>
                  <a:noFill/>
                </a:ln>
                <a:solidFill>
                  <a:prstClr val="black"/>
                </a:solidFill>
                <a:effectLst/>
                <a:uLnTx/>
                <a:uFillTx/>
                <a:latin typeface="Calibri"/>
                <a:ea typeface="+mn-ea"/>
                <a:cs typeface="Calibri"/>
              </a:rPr>
              <a:t>and </a:t>
            </a:r>
            <a:r>
              <a:rPr kumimoji="0" sz="2000" b="0" i="0" u="none" strike="noStrike" kern="1200" cap="none" spc="-15" normalizeH="0" baseline="0" noProof="0" dirty="0">
                <a:ln>
                  <a:noFill/>
                </a:ln>
                <a:solidFill>
                  <a:prstClr val="black"/>
                </a:solidFill>
                <a:effectLst/>
                <a:uLnTx/>
                <a:uFillTx/>
                <a:latin typeface="Calibri"/>
                <a:ea typeface="+mn-ea"/>
                <a:cs typeface="Calibri"/>
              </a:rPr>
              <a:t>scored </a:t>
            </a:r>
            <a:r>
              <a:rPr kumimoji="0" sz="2000" b="0" i="0" u="none" strike="noStrike" kern="1200" cap="none" spc="-10" normalizeH="0" baseline="0" noProof="0" dirty="0">
                <a:ln>
                  <a:noFill/>
                </a:ln>
                <a:solidFill>
                  <a:prstClr val="black"/>
                </a:solidFill>
                <a:effectLst/>
                <a:uLnTx/>
                <a:uFillTx/>
                <a:latin typeface="Calibri"/>
                <a:ea typeface="+mn-ea"/>
                <a:cs typeface="Calibri"/>
              </a:rPr>
              <a:t>by </a:t>
            </a:r>
            <a:r>
              <a:rPr kumimoji="0" sz="2000" b="0" i="0" u="none" strike="noStrike" kern="1200" cap="none" spc="-5" normalizeH="0" baseline="0" noProof="0" dirty="0">
                <a:ln>
                  <a:noFill/>
                </a:ln>
                <a:solidFill>
                  <a:prstClr val="black"/>
                </a:solidFill>
                <a:effectLst/>
                <a:uLnTx/>
                <a:uFillTx/>
                <a:latin typeface="Calibri"/>
                <a:ea typeface="+mn-ea"/>
                <a:cs typeface="Calibri"/>
              </a:rPr>
              <a:t>the </a:t>
            </a:r>
            <a:r>
              <a:rPr kumimoji="0" sz="2000" b="0" i="0" u="none" strike="noStrike" kern="1200" cap="none" spc="-10" normalizeH="0" baseline="0" noProof="0" dirty="0">
                <a:ln>
                  <a:noFill/>
                </a:ln>
                <a:solidFill>
                  <a:prstClr val="black"/>
                </a:solidFill>
                <a:effectLst/>
                <a:uLnTx/>
                <a:uFillTx/>
                <a:latin typeface="Calibri"/>
                <a:ea typeface="+mn-ea"/>
                <a:cs typeface="Calibri"/>
              </a:rPr>
              <a:t>procurement</a:t>
            </a:r>
            <a:r>
              <a:rPr kumimoji="0" sz="2000" b="0" i="0" u="none" strike="noStrike" kern="1200" cap="none" spc="155"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lead.</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373380" lvl="0" indent="-346075" algn="l" defTabSz="914400" rtl="0" eaLnBrk="1" fontAlgn="auto" latinLnBrk="0" hangingPunct="1">
              <a:spcBef>
                <a:spcPts val="600"/>
              </a:spcBef>
              <a:spcAft>
                <a:spcPts val="0"/>
              </a:spcAft>
              <a:buClrTx/>
              <a:buSzTx/>
              <a:buFont typeface="Arial"/>
              <a:buChar char="•"/>
              <a:defRPr/>
            </a:pPr>
            <a:r>
              <a:rPr kumimoji="0" sz="2000" b="0" i="0" u="none" strike="noStrike" kern="1200" cap="none" spc="-20" normalizeH="0" baseline="0" noProof="0" dirty="0">
                <a:ln>
                  <a:noFill/>
                </a:ln>
                <a:solidFill>
                  <a:prstClr val="black"/>
                </a:solidFill>
                <a:effectLst/>
                <a:uLnTx/>
                <a:uFillTx/>
                <a:latin typeface="Calibri"/>
                <a:ea typeface="+mn-ea"/>
                <a:cs typeface="Calibri"/>
              </a:rPr>
              <a:t>Restate </a:t>
            </a:r>
            <a:r>
              <a:rPr kumimoji="0" sz="2000" b="0" i="0" u="none" strike="noStrike" kern="1200" cap="none" spc="-10" normalizeH="0" baseline="0" noProof="0" dirty="0">
                <a:ln>
                  <a:noFill/>
                </a:ln>
                <a:solidFill>
                  <a:prstClr val="black"/>
                </a:solidFill>
                <a:effectLst/>
                <a:uLnTx/>
                <a:uFillTx/>
                <a:latin typeface="Calibri"/>
                <a:ea typeface="+mn-ea"/>
                <a:cs typeface="Calibri"/>
              </a:rPr>
              <a:t>that </a:t>
            </a:r>
            <a:r>
              <a:rPr kumimoji="0" sz="2000" b="0" i="0" u="none" strike="noStrike" kern="1200" cap="none" spc="-5" normalizeH="0" baseline="0" noProof="0" dirty="0">
                <a:ln>
                  <a:noFill/>
                </a:ln>
                <a:solidFill>
                  <a:prstClr val="black"/>
                </a:solidFill>
                <a:effectLst/>
                <a:uLnTx/>
                <a:uFillTx/>
                <a:latin typeface="Calibri"/>
                <a:ea typeface="+mn-ea"/>
                <a:cs typeface="Calibri"/>
              </a:rPr>
              <a:t>all pricing includes </a:t>
            </a:r>
            <a:r>
              <a:rPr kumimoji="0" sz="2000" b="0" i="0" u="none" strike="noStrike" kern="1200" cap="none" spc="-20" normalizeH="0" baseline="0" noProof="0" dirty="0">
                <a:ln>
                  <a:noFill/>
                </a:ln>
                <a:solidFill>
                  <a:prstClr val="black"/>
                </a:solidFill>
                <a:effectLst/>
                <a:uLnTx/>
                <a:uFillTx/>
                <a:latin typeface="Calibri"/>
                <a:ea typeface="+mn-ea"/>
                <a:cs typeface="Calibri"/>
              </a:rPr>
              <a:t>travel </a:t>
            </a:r>
            <a:r>
              <a:rPr kumimoji="0" sz="2000" b="0" i="0" u="none" strike="noStrike" kern="1200" cap="none" spc="-5" normalizeH="0" baseline="0" noProof="0" dirty="0">
                <a:ln>
                  <a:noFill/>
                </a:ln>
                <a:solidFill>
                  <a:prstClr val="black"/>
                </a:solidFill>
                <a:effectLst/>
                <a:uLnTx/>
                <a:uFillTx/>
                <a:latin typeface="Calibri"/>
                <a:ea typeface="+mn-ea"/>
                <a:cs typeface="Calibri"/>
              </a:rPr>
              <a:t>and </a:t>
            </a:r>
            <a:r>
              <a:rPr kumimoji="0" sz="2000" b="0" i="0" u="none" strike="noStrike" kern="1200" cap="none" spc="-10" normalizeH="0" baseline="0" noProof="0" dirty="0">
                <a:ln>
                  <a:noFill/>
                </a:ln>
                <a:solidFill>
                  <a:prstClr val="black"/>
                </a:solidFill>
                <a:effectLst/>
                <a:uLnTx/>
                <a:uFillTx/>
                <a:latin typeface="Calibri"/>
                <a:ea typeface="+mn-ea"/>
                <a:cs typeface="Calibri"/>
              </a:rPr>
              <a:t>expenses </a:t>
            </a:r>
            <a:r>
              <a:rPr kumimoji="0" sz="2000" b="0" i="0" u="none" strike="noStrike" kern="1200" cap="none" spc="-5" normalizeH="0" baseline="0" noProof="0" dirty="0">
                <a:ln>
                  <a:noFill/>
                </a:ln>
                <a:solidFill>
                  <a:prstClr val="black"/>
                </a:solidFill>
                <a:effectLst/>
                <a:uLnTx/>
                <a:uFillTx/>
                <a:latin typeface="Calibri"/>
                <a:ea typeface="+mn-ea"/>
                <a:cs typeface="Calibri"/>
              </a:rPr>
              <a:t>or </a:t>
            </a:r>
            <a:r>
              <a:rPr kumimoji="0" sz="2000" b="0" i="0" u="none" strike="noStrike" kern="1200" cap="none" spc="-10" normalizeH="0" baseline="0" noProof="0" dirty="0">
                <a:ln>
                  <a:noFill/>
                </a:ln>
                <a:solidFill>
                  <a:prstClr val="black"/>
                </a:solidFill>
                <a:effectLst/>
                <a:uLnTx/>
                <a:uFillTx/>
                <a:latin typeface="Calibri"/>
                <a:ea typeface="+mn-ea"/>
                <a:cs typeface="Calibri"/>
              </a:rPr>
              <a:t>delivery </a:t>
            </a:r>
            <a:r>
              <a:rPr kumimoji="0" sz="2000" b="0" i="0" u="none" strike="noStrike" kern="1200" cap="none" spc="-5" normalizeH="0" baseline="0" noProof="0" dirty="0">
                <a:ln>
                  <a:noFill/>
                </a:ln>
                <a:solidFill>
                  <a:prstClr val="black"/>
                </a:solidFill>
                <a:effectLst/>
                <a:uLnTx/>
                <a:uFillTx/>
                <a:latin typeface="Calibri"/>
                <a:ea typeface="+mn-ea"/>
                <a:cs typeface="Calibri"/>
              </a:rPr>
              <a:t>(</a:t>
            </a:r>
            <a:r>
              <a:rPr kumimoji="0" sz="2000" b="0" i="0" u="none" strike="noStrike" kern="1200" cap="none" spc="-5" normalizeH="0" baseline="0" noProof="0" dirty="0" smtClean="0">
                <a:ln>
                  <a:noFill/>
                </a:ln>
                <a:solidFill>
                  <a:prstClr val="black"/>
                </a:solidFill>
                <a:effectLst/>
                <a:uLnTx/>
                <a:uFillTx/>
                <a:latin typeface="Calibri"/>
                <a:ea typeface="+mn-ea"/>
                <a:cs typeface="Calibri"/>
              </a:rPr>
              <a:t>and</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pickup</a:t>
            </a:r>
            <a:r>
              <a:rPr kumimoji="0" sz="2000" b="0" i="0" u="none" strike="noStrike" kern="1200" cap="none" spc="-10" normalizeH="0" baseline="0" noProof="0" dirty="0">
                <a:ln>
                  <a:noFill/>
                </a:ln>
                <a:solidFill>
                  <a:prstClr val="black"/>
                </a:solidFill>
                <a:effectLst/>
                <a:uLnTx/>
                <a:uFillTx/>
                <a:latin typeface="Calibri"/>
                <a:ea typeface="+mn-ea"/>
                <a:cs typeface="Calibri"/>
              </a:rPr>
              <a:t>), where</a:t>
            </a:r>
            <a:r>
              <a:rPr kumimoji="0" sz="2000" b="0" i="0" u="none" strike="noStrike" kern="1200" cap="none" spc="25" normalizeH="0" baseline="0" noProof="0" dirty="0">
                <a:ln>
                  <a:noFill/>
                </a:ln>
                <a:solidFill>
                  <a:prstClr val="black"/>
                </a:solidFill>
                <a:effectLst/>
                <a:uLnTx/>
                <a:uFillTx/>
                <a:latin typeface="Calibri"/>
                <a:ea typeface="+mn-ea"/>
                <a:cs typeface="Calibri"/>
              </a:rPr>
              <a:t> </a:t>
            </a:r>
            <a:r>
              <a:rPr kumimoji="0" sz="2000" b="0" i="0" u="none" strike="noStrike" kern="1200" cap="none" spc="-10" normalizeH="0" baseline="0" noProof="0" dirty="0">
                <a:ln>
                  <a:noFill/>
                </a:ln>
                <a:solidFill>
                  <a:prstClr val="black"/>
                </a:solidFill>
                <a:effectLst/>
                <a:uLnTx/>
                <a:uFillTx/>
                <a:latin typeface="Calibri"/>
                <a:ea typeface="+mn-ea"/>
                <a:cs typeface="Calibri"/>
              </a:rPr>
              <a:t>required.</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5080" lvl="0" indent="-346075" algn="l" defTabSz="914400" rtl="0" eaLnBrk="1" fontAlgn="auto" latinLnBrk="0" hangingPunct="1">
              <a:spcBef>
                <a:spcPts val="600"/>
              </a:spcBef>
              <a:spcAft>
                <a:spcPts val="0"/>
              </a:spcAft>
              <a:buClrTx/>
              <a:buSzTx/>
              <a:buFont typeface="Arial"/>
              <a:buChar char="•"/>
              <a:defRPr/>
            </a:pPr>
            <a:r>
              <a:rPr kumimoji="0" sz="2000" b="0" i="0" u="none" strike="noStrike" kern="1200" cap="none" spc="-55" normalizeH="0" baseline="0" noProof="0" dirty="0">
                <a:ln>
                  <a:noFill/>
                </a:ln>
                <a:solidFill>
                  <a:prstClr val="black"/>
                </a:solidFill>
                <a:effectLst/>
                <a:uLnTx/>
                <a:uFillTx/>
                <a:latin typeface="Calibri"/>
                <a:ea typeface="+mn-ea"/>
                <a:cs typeface="Calibri"/>
              </a:rPr>
              <a:t>You </a:t>
            </a:r>
            <a:r>
              <a:rPr kumimoji="0" sz="2000" b="0" i="0" u="none" strike="noStrike" kern="1200" cap="none" spc="-20" normalizeH="0" baseline="0" noProof="0" dirty="0">
                <a:ln>
                  <a:noFill/>
                </a:ln>
                <a:solidFill>
                  <a:prstClr val="black"/>
                </a:solidFill>
                <a:effectLst/>
                <a:uLnTx/>
                <a:uFillTx/>
                <a:latin typeface="Calibri"/>
                <a:ea typeface="+mn-ea"/>
                <a:cs typeface="Calibri"/>
              </a:rPr>
              <a:t>have </a:t>
            </a:r>
            <a:r>
              <a:rPr kumimoji="0" sz="2000" b="0" i="0" u="none" strike="noStrike" kern="1200" cap="none" spc="-5" normalizeH="0" baseline="0" noProof="0" dirty="0">
                <a:ln>
                  <a:noFill/>
                </a:ln>
                <a:solidFill>
                  <a:prstClr val="black"/>
                </a:solidFill>
                <a:effectLst/>
                <a:uLnTx/>
                <a:uFillTx/>
                <a:latin typeface="Calibri"/>
                <a:ea typeface="+mn-ea"/>
                <a:cs typeface="Calibri"/>
              </a:rPr>
              <a:t>a chance in this section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10" normalizeH="0" baseline="0" noProof="0" dirty="0">
                <a:ln>
                  <a:noFill/>
                </a:ln>
                <a:solidFill>
                  <a:prstClr val="black"/>
                </a:solidFill>
                <a:effectLst/>
                <a:uLnTx/>
                <a:uFillTx/>
                <a:latin typeface="Calibri"/>
                <a:ea typeface="+mn-ea"/>
                <a:cs typeface="Calibri"/>
              </a:rPr>
              <a:t>explain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5" normalizeH="0" baseline="0" noProof="0" dirty="0">
                <a:ln>
                  <a:noFill/>
                </a:ln>
                <a:solidFill>
                  <a:prstClr val="black"/>
                </a:solidFill>
                <a:effectLst/>
                <a:uLnTx/>
                <a:uFillTx/>
                <a:latin typeface="Calibri"/>
                <a:ea typeface="+mn-ea"/>
                <a:cs typeface="Calibri"/>
              </a:rPr>
              <a:t>the </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bidder</a:t>
            </a:r>
            <a:r>
              <a:rPr kumimoji="0"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how </a:t>
            </a:r>
            <a:r>
              <a:rPr kumimoji="0" sz="2000" b="0" i="0" u="none" strike="noStrike" kern="1200" cap="none" spc="-10" normalizeH="0" baseline="0" noProof="0" dirty="0">
                <a:ln>
                  <a:noFill/>
                </a:ln>
                <a:solidFill>
                  <a:prstClr val="black"/>
                </a:solidFill>
                <a:effectLst/>
                <a:uLnTx/>
                <a:uFillTx/>
                <a:latin typeface="Calibri"/>
                <a:ea typeface="+mn-ea"/>
                <a:cs typeface="Calibri"/>
              </a:rPr>
              <a:t>you </a:t>
            </a:r>
            <a:r>
              <a:rPr kumimoji="0" sz="2000" b="0" i="0" u="none" strike="noStrike" kern="1200" cap="none" spc="-5" normalizeH="0" baseline="0" noProof="0" dirty="0" smtClean="0">
                <a:ln>
                  <a:noFill/>
                </a:ln>
                <a:solidFill>
                  <a:prstClr val="black"/>
                </a:solidFill>
                <a:effectLst/>
                <a:uLnTx/>
                <a:uFillTx/>
                <a:latin typeface="Calibri"/>
                <a:ea typeface="+mn-ea"/>
                <a:cs typeface="Calibri"/>
              </a:rPr>
              <a:t>wish</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them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5" normalizeH="0" baseline="0" noProof="0" dirty="0">
                <a:ln>
                  <a:noFill/>
                </a:ln>
                <a:solidFill>
                  <a:prstClr val="black"/>
                </a:solidFill>
                <a:effectLst/>
                <a:uLnTx/>
                <a:uFillTx/>
                <a:latin typeface="Calibri"/>
                <a:ea typeface="+mn-ea"/>
                <a:cs typeface="Calibri"/>
              </a:rPr>
              <a:t>bid the </a:t>
            </a:r>
            <a:r>
              <a:rPr kumimoji="0" sz="2000" b="0" i="0" u="none" strike="noStrike" kern="1200" cap="none" spc="-15" normalizeH="0" baseline="0" noProof="0" dirty="0">
                <a:ln>
                  <a:noFill/>
                </a:ln>
                <a:solidFill>
                  <a:prstClr val="black"/>
                </a:solidFill>
                <a:effectLst/>
                <a:uLnTx/>
                <a:uFillTx/>
                <a:latin typeface="Calibri"/>
                <a:ea typeface="+mn-ea"/>
                <a:cs typeface="Calibri"/>
              </a:rPr>
              <a:t>contract. For </a:t>
            </a:r>
            <a:r>
              <a:rPr kumimoji="0" sz="2000" b="0" i="0" u="none" strike="noStrike" kern="1200" cap="none" spc="-10" normalizeH="0" baseline="0" noProof="0" dirty="0">
                <a:ln>
                  <a:noFill/>
                </a:ln>
                <a:solidFill>
                  <a:prstClr val="black"/>
                </a:solidFill>
                <a:effectLst/>
                <a:uLnTx/>
                <a:uFillTx/>
                <a:latin typeface="Calibri"/>
                <a:ea typeface="+mn-ea"/>
                <a:cs typeface="Calibri"/>
              </a:rPr>
              <a:t>complicated </a:t>
            </a:r>
            <a:r>
              <a:rPr kumimoji="0" sz="2000" b="0" i="0" u="none" strike="noStrike" kern="1200" cap="none" spc="-5" normalizeH="0" baseline="0" noProof="0" dirty="0">
                <a:ln>
                  <a:noFill/>
                </a:ln>
                <a:solidFill>
                  <a:prstClr val="black"/>
                </a:solidFill>
                <a:effectLst/>
                <a:uLnTx/>
                <a:uFillTx/>
                <a:latin typeface="Calibri"/>
                <a:ea typeface="+mn-ea"/>
                <a:cs typeface="Calibri"/>
              </a:rPr>
              <a:t>pricing </a:t>
            </a:r>
            <a:r>
              <a:rPr kumimoji="0" sz="2000" b="0" i="0" u="none" strike="noStrike" kern="1200" cap="none" spc="-10" normalizeH="0" baseline="0" noProof="0" dirty="0">
                <a:ln>
                  <a:noFill/>
                </a:ln>
                <a:solidFill>
                  <a:prstClr val="black"/>
                </a:solidFill>
                <a:effectLst/>
                <a:uLnTx/>
                <a:uFillTx/>
                <a:latin typeface="Calibri"/>
                <a:ea typeface="+mn-ea"/>
                <a:cs typeface="Calibri"/>
              </a:rPr>
              <a:t>solicitations, </a:t>
            </a:r>
            <a:r>
              <a:rPr kumimoji="0" sz="2000" b="0" i="0" u="none" strike="noStrike" kern="1200" cap="none" spc="-5" normalizeH="0" baseline="0" noProof="0" dirty="0">
                <a:ln>
                  <a:noFill/>
                </a:ln>
                <a:solidFill>
                  <a:prstClr val="black"/>
                </a:solidFill>
                <a:effectLst/>
                <a:uLnTx/>
                <a:uFillTx/>
                <a:latin typeface="Calibri"/>
                <a:ea typeface="+mn-ea"/>
                <a:cs typeface="Calibri"/>
              </a:rPr>
              <a:t>it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is</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recommended </a:t>
            </a:r>
            <a:r>
              <a:rPr kumimoji="0" sz="2000" b="0" i="0" u="none" strike="noStrike" kern="1200" cap="none" spc="-10" normalizeH="0" baseline="0" noProof="0" dirty="0">
                <a:ln>
                  <a:noFill/>
                </a:ln>
                <a:solidFill>
                  <a:prstClr val="black"/>
                </a:solidFill>
                <a:effectLst/>
                <a:uLnTx/>
                <a:uFillTx/>
                <a:latin typeface="Calibri"/>
                <a:ea typeface="+mn-ea"/>
                <a:cs typeface="Calibri"/>
              </a:rPr>
              <a:t>you </a:t>
            </a:r>
            <a:r>
              <a:rPr kumimoji="0" sz="2000" b="0" i="0" u="none" strike="noStrike" kern="1200" cap="none" spc="-15" normalizeH="0" baseline="0" noProof="0" dirty="0">
                <a:ln>
                  <a:noFill/>
                </a:ln>
                <a:solidFill>
                  <a:prstClr val="black"/>
                </a:solidFill>
                <a:effectLst/>
                <a:uLnTx/>
                <a:uFillTx/>
                <a:latin typeface="Calibri"/>
                <a:ea typeface="+mn-ea"/>
                <a:cs typeface="Calibri"/>
              </a:rPr>
              <a:t>attach </a:t>
            </a:r>
            <a:r>
              <a:rPr kumimoji="0" sz="2000" b="0" i="0" u="none" strike="noStrike" kern="1200" cap="none" spc="-5" normalizeH="0" baseline="0" noProof="0" dirty="0">
                <a:ln>
                  <a:noFill/>
                </a:ln>
                <a:solidFill>
                  <a:prstClr val="black"/>
                </a:solidFill>
                <a:effectLst/>
                <a:uLnTx/>
                <a:uFillTx/>
                <a:latin typeface="Calibri"/>
                <a:ea typeface="+mn-ea"/>
                <a:cs typeface="Calibri"/>
              </a:rPr>
              <a:t>a </a:t>
            </a:r>
            <a:r>
              <a:rPr kumimoji="0" sz="2000" b="0" i="0" u="none" strike="noStrike" kern="1200" cap="none" spc="-10" normalizeH="0" baseline="0" noProof="0" dirty="0">
                <a:ln>
                  <a:noFill/>
                </a:ln>
                <a:solidFill>
                  <a:prstClr val="black"/>
                </a:solidFill>
                <a:effectLst/>
                <a:uLnTx/>
                <a:uFillTx/>
                <a:latin typeface="Calibri"/>
                <a:ea typeface="+mn-ea"/>
                <a:cs typeface="Calibri"/>
              </a:rPr>
              <a:t>spreadsheet </a:t>
            </a:r>
            <a:r>
              <a:rPr kumimoji="0" sz="2000" b="0" i="0" u="none" strike="noStrike" kern="1200" cap="none" spc="-5" normalizeH="0" baseline="0" noProof="0" dirty="0">
                <a:ln>
                  <a:noFill/>
                </a:ln>
                <a:solidFill>
                  <a:prstClr val="black"/>
                </a:solidFill>
                <a:effectLst/>
                <a:uLnTx/>
                <a:uFillTx/>
                <a:latin typeface="Calibri"/>
                <a:ea typeface="+mn-ea"/>
                <a:cs typeface="Calibri"/>
              </a:rPr>
              <a:t>with the method of pricing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you</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wish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5" normalizeH="0" baseline="0" noProof="0" dirty="0">
                <a:ln>
                  <a:noFill/>
                </a:ln>
                <a:solidFill>
                  <a:prstClr val="black"/>
                </a:solidFill>
                <a:effectLst/>
                <a:uLnTx/>
                <a:uFillTx/>
                <a:latin typeface="Calibri"/>
                <a:ea typeface="+mn-ea"/>
                <a:cs typeface="Calibri"/>
              </a:rPr>
              <a:t>see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20" normalizeH="0" baseline="0" noProof="0" dirty="0">
                <a:ln>
                  <a:noFill/>
                </a:ln>
                <a:solidFill>
                  <a:prstClr val="black"/>
                </a:solidFill>
                <a:effectLst/>
                <a:uLnTx/>
                <a:uFillTx/>
                <a:latin typeface="Calibri"/>
                <a:ea typeface="+mn-ea"/>
                <a:cs typeface="Calibri"/>
              </a:rPr>
              <a:t>make </a:t>
            </a:r>
            <a:r>
              <a:rPr kumimoji="0" sz="2000" b="0" i="0" u="none" strike="noStrike" kern="1200" cap="none" spc="-5" normalizeH="0" baseline="0" noProof="0" dirty="0">
                <a:ln>
                  <a:noFill/>
                </a:ln>
                <a:solidFill>
                  <a:prstClr val="black"/>
                </a:solidFill>
                <a:effectLst/>
                <a:uLnTx/>
                <a:uFillTx/>
                <a:latin typeface="Calibri"/>
                <a:ea typeface="+mn-ea"/>
                <a:cs typeface="Calibri"/>
              </a:rPr>
              <a:t>comparisons</a:t>
            </a:r>
            <a:r>
              <a:rPr kumimoji="0" sz="2000" b="0" i="0" u="none" strike="noStrike" kern="1200" cap="none" spc="85"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equitable.</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13970" lvl="0" indent="-346075" algn="l" defTabSz="914400" rtl="0" eaLnBrk="1" fontAlgn="auto" latinLnBrk="0" hangingPunct="1">
              <a:spcBef>
                <a:spcPts val="600"/>
              </a:spcBef>
              <a:spcAft>
                <a:spcPts val="0"/>
              </a:spcAft>
              <a:buClrTx/>
              <a:buSzTx/>
              <a:buFont typeface="Arial"/>
              <a:buChar char="•"/>
              <a:defRPr/>
            </a:pPr>
            <a:r>
              <a:rPr kumimoji="0" sz="2000" b="0" i="0" u="none" strike="noStrike" kern="1200" cap="none" spc="-15" normalizeH="0" baseline="0" noProof="0" dirty="0">
                <a:ln>
                  <a:noFill/>
                </a:ln>
                <a:solidFill>
                  <a:prstClr val="black"/>
                </a:solidFill>
                <a:effectLst/>
                <a:uLnTx/>
                <a:uFillTx/>
                <a:latin typeface="Calibri"/>
                <a:ea typeface="+mn-ea"/>
                <a:cs typeface="Calibri"/>
              </a:rPr>
              <a:t>Failure to </a:t>
            </a:r>
            <a:r>
              <a:rPr kumimoji="0" sz="2000" b="0" i="0" u="none" strike="noStrike" kern="1200" cap="none" spc="-5" normalizeH="0" baseline="0" noProof="0" dirty="0">
                <a:ln>
                  <a:noFill/>
                </a:ln>
                <a:solidFill>
                  <a:prstClr val="black"/>
                </a:solidFill>
                <a:effectLst/>
                <a:uLnTx/>
                <a:uFillTx/>
                <a:latin typeface="Calibri"/>
                <a:ea typeface="+mn-ea"/>
                <a:cs typeface="Calibri"/>
              </a:rPr>
              <a:t>clearly </a:t>
            </a:r>
            <a:r>
              <a:rPr kumimoji="0" sz="2000" b="0" i="0" u="none" strike="noStrike" kern="1200" cap="none" spc="-10" normalizeH="0" baseline="0" noProof="0" dirty="0">
                <a:ln>
                  <a:noFill/>
                </a:ln>
                <a:solidFill>
                  <a:prstClr val="black"/>
                </a:solidFill>
                <a:effectLst/>
                <a:uLnTx/>
                <a:uFillTx/>
                <a:latin typeface="Calibri"/>
                <a:ea typeface="+mn-ea"/>
                <a:cs typeface="Calibri"/>
              </a:rPr>
              <a:t>define </a:t>
            </a:r>
            <a:r>
              <a:rPr kumimoji="0" sz="2000" b="0" i="0" u="none" strike="noStrike" kern="1200" cap="none" spc="-5" normalizeH="0" baseline="0" noProof="0" dirty="0">
                <a:ln>
                  <a:noFill/>
                </a:ln>
                <a:solidFill>
                  <a:prstClr val="black"/>
                </a:solidFill>
                <a:effectLst/>
                <a:uLnTx/>
                <a:uFillTx/>
                <a:latin typeface="Calibri"/>
                <a:ea typeface="+mn-ea"/>
                <a:cs typeface="Calibri"/>
              </a:rPr>
              <a:t>how </a:t>
            </a:r>
            <a:r>
              <a:rPr kumimoji="0" sz="2000" b="0" i="0" u="none" strike="noStrike" kern="1200" cap="none" spc="-10" normalizeH="0" baseline="0" noProof="0" dirty="0">
                <a:ln>
                  <a:noFill/>
                </a:ln>
                <a:solidFill>
                  <a:prstClr val="black"/>
                </a:solidFill>
                <a:effectLst/>
                <a:uLnTx/>
                <a:uFillTx/>
                <a:latin typeface="Calibri"/>
                <a:ea typeface="+mn-ea"/>
                <a:cs typeface="Calibri"/>
              </a:rPr>
              <a:t>you </a:t>
            </a:r>
            <a:r>
              <a:rPr kumimoji="0" sz="2000" b="0" i="0" u="none" strike="noStrike" kern="1200" cap="none" spc="-15" normalizeH="0" baseline="0" noProof="0" dirty="0">
                <a:ln>
                  <a:noFill/>
                </a:ln>
                <a:solidFill>
                  <a:prstClr val="black"/>
                </a:solidFill>
                <a:effectLst/>
                <a:uLnTx/>
                <a:uFillTx/>
                <a:latin typeface="Calibri"/>
                <a:ea typeface="+mn-ea"/>
                <a:cs typeface="Calibri"/>
              </a:rPr>
              <a:t>want </a:t>
            </a:r>
            <a:r>
              <a:rPr kumimoji="0" sz="2000" b="0" i="0" u="none" strike="noStrike" kern="1200" cap="none" spc="-5" normalizeH="0" baseline="0" noProof="0" dirty="0">
                <a:ln>
                  <a:noFill/>
                </a:ln>
                <a:solidFill>
                  <a:prstClr val="black"/>
                </a:solidFill>
                <a:effectLst/>
                <a:uLnTx/>
                <a:uFillTx/>
                <a:latin typeface="Calibri"/>
                <a:ea typeface="+mn-ea"/>
                <a:cs typeface="Calibri"/>
              </a:rPr>
              <a:t>the pricing </a:t>
            </a:r>
            <a:r>
              <a:rPr kumimoji="0" sz="2000" b="0" i="0" u="none" strike="noStrike" kern="1200" cap="none" spc="-15" normalizeH="0" baseline="0" noProof="0" dirty="0">
                <a:ln>
                  <a:noFill/>
                </a:ln>
                <a:solidFill>
                  <a:prstClr val="black"/>
                </a:solidFill>
                <a:effectLst/>
                <a:uLnTx/>
                <a:uFillTx/>
                <a:latin typeface="Calibri"/>
                <a:ea typeface="+mn-ea"/>
                <a:cs typeface="Calibri"/>
              </a:rPr>
              <a:t>may </a:t>
            </a:r>
            <a:r>
              <a:rPr kumimoji="0" sz="2000" b="0" i="0" u="none" strike="noStrike" kern="1200" cap="none" spc="-5" normalizeH="0" baseline="0" noProof="0" dirty="0">
                <a:ln>
                  <a:noFill/>
                </a:ln>
                <a:solidFill>
                  <a:prstClr val="black"/>
                </a:solidFill>
                <a:effectLst/>
                <a:uLnTx/>
                <a:uFillTx/>
                <a:latin typeface="Calibri"/>
                <a:ea typeface="+mn-ea"/>
                <a:cs typeface="Calibri"/>
              </a:rPr>
              <a:t>lead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5" normalizeH="0" baseline="0" noProof="0" dirty="0" smtClean="0">
                <a:ln>
                  <a:noFill/>
                </a:ln>
                <a:solidFill>
                  <a:prstClr val="black"/>
                </a:solidFill>
                <a:effectLst/>
                <a:uLnTx/>
                <a:uFillTx/>
                <a:latin typeface="Calibri"/>
                <a:ea typeface="+mn-ea"/>
                <a:cs typeface="Calibri"/>
              </a:rPr>
              <a:t>some</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lang="en-US" sz="2000" b="0" i="0" u="none" strike="noStrike" kern="1200" cap="none" spc="-15" normalizeH="0" baseline="0" noProof="0" dirty="0" smtClean="0">
                <a:ln>
                  <a:noFill/>
                </a:ln>
                <a:solidFill>
                  <a:prstClr val="black"/>
                </a:solidFill>
                <a:effectLst/>
                <a:uLnTx/>
                <a:uFillTx/>
                <a:latin typeface="Calibri"/>
                <a:ea typeface="+mn-ea"/>
                <a:cs typeface="Calibri"/>
              </a:rPr>
              <a:t>bidder</a:t>
            </a:r>
            <a:r>
              <a:rPr kumimoji="0" sz="2000" b="0" i="0" u="none" strike="noStrike" kern="1200" cap="none" spc="-15" normalizeH="0" baseline="0" noProof="0" dirty="0" smtClean="0">
                <a:ln>
                  <a:noFill/>
                </a:ln>
                <a:solidFill>
                  <a:prstClr val="black"/>
                </a:solidFill>
                <a:effectLst/>
                <a:uLnTx/>
                <a:uFillTx/>
                <a:latin typeface="Calibri"/>
                <a:ea typeface="+mn-ea"/>
                <a:cs typeface="Calibri"/>
              </a:rPr>
              <a:t>s </a:t>
            </a:r>
            <a:r>
              <a:rPr kumimoji="0" sz="2000" b="0" i="0" u="none" strike="noStrike" kern="1200" cap="none" spc="-5" normalizeH="0" baseline="0" noProof="0" dirty="0">
                <a:ln>
                  <a:noFill/>
                </a:ln>
                <a:solidFill>
                  <a:prstClr val="black"/>
                </a:solidFill>
                <a:effectLst/>
                <a:uLnTx/>
                <a:uFillTx/>
                <a:latin typeface="Calibri"/>
                <a:ea typeface="+mn-ea"/>
                <a:cs typeface="Calibri"/>
              </a:rPr>
              <a:t>quoting </a:t>
            </a:r>
            <a:r>
              <a:rPr kumimoji="0" sz="2000" b="0" i="0" u="none" strike="noStrike" kern="1200" cap="none" spc="-10" normalizeH="0" baseline="0" noProof="0" dirty="0">
                <a:ln>
                  <a:noFill/>
                </a:ln>
                <a:solidFill>
                  <a:prstClr val="black"/>
                </a:solidFill>
                <a:effectLst/>
                <a:uLnTx/>
                <a:uFillTx/>
                <a:latin typeface="Calibri"/>
                <a:ea typeface="+mn-ea"/>
                <a:cs typeface="Calibri"/>
              </a:rPr>
              <a:t>by </a:t>
            </a:r>
            <a:r>
              <a:rPr kumimoji="0" sz="2000" b="0" i="0" u="none" strike="noStrike" kern="1200" cap="none" spc="-5" normalizeH="0" baseline="0" noProof="0" dirty="0">
                <a:ln>
                  <a:noFill/>
                </a:ln>
                <a:solidFill>
                  <a:prstClr val="black"/>
                </a:solidFill>
                <a:effectLst/>
                <a:uLnTx/>
                <a:uFillTx/>
                <a:latin typeface="Calibri"/>
                <a:ea typeface="+mn-ea"/>
                <a:cs typeface="Calibri"/>
              </a:rPr>
              <a:t>the </a:t>
            </a:r>
            <a:r>
              <a:rPr kumimoji="0" sz="2000" b="0" i="0" u="none" strike="noStrike" kern="1200" cap="none" spc="-20" normalizeH="0" baseline="0" noProof="0" dirty="0">
                <a:ln>
                  <a:noFill/>
                </a:ln>
                <a:solidFill>
                  <a:prstClr val="black"/>
                </a:solidFill>
                <a:effectLst/>
                <a:uLnTx/>
                <a:uFillTx/>
                <a:latin typeface="Calibri"/>
                <a:ea typeface="+mn-ea"/>
                <a:cs typeface="Calibri"/>
              </a:rPr>
              <a:t>dozen </a:t>
            </a:r>
            <a:r>
              <a:rPr kumimoji="0" sz="2000" b="0" i="0" u="none" strike="noStrike" kern="1200" cap="none" spc="-10" normalizeH="0" baseline="0" noProof="0" dirty="0">
                <a:ln>
                  <a:noFill/>
                </a:ln>
                <a:solidFill>
                  <a:prstClr val="black"/>
                </a:solidFill>
                <a:effectLst/>
                <a:uLnTx/>
                <a:uFillTx/>
                <a:latin typeface="Calibri"/>
                <a:ea typeface="+mn-ea"/>
                <a:cs typeface="Calibri"/>
              </a:rPr>
              <a:t>vs. </a:t>
            </a:r>
            <a:r>
              <a:rPr kumimoji="0" sz="2000" b="0" i="0" u="none" strike="noStrike" kern="1200" cap="none" spc="-5" normalizeH="0" baseline="0" noProof="0" dirty="0">
                <a:ln>
                  <a:noFill/>
                </a:ln>
                <a:solidFill>
                  <a:prstClr val="black"/>
                </a:solidFill>
                <a:effectLst/>
                <a:uLnTx/>
                <a:uFillTx/>
                <a:latin typeface="Calibri"/>
                <a:ea typeface="+mn-ea"/>
                <a:cs typeface="Calibri"/>
              </a:rPr>
              <a:t>a thousand; or some </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bidder</a:t>
            </a:r>
            <a:r>
              <a:rPr kumimoji="0" sz="2000" b="0" i="0" u="none" strike="noStrike" kern="1200" cap="none" spc="-10" normalizeH="0" baseline="0" noProof="0" dirty="0" smtClean="0">
                <a:ln>
                  <a:noFill/>
                </a:ln>
                <a:solidFill>
                  <a:prstClr val="black"/>
                </a:solidFill>
                <a:effectLst/>
                <a:uLnTx/>
                <a:uFillTx/>
                <a:latin typeface="Calibri"/>
                <a:ea typeface="+mn-ea"/>
                <a:cs typeface="Calibri"/>
              </a:rPr>
              <a:t>s </a:t>
            </a:r>
            <a:r>
              <a:rPr kumimoji="0" sz="2000" b="0" i="0" u="none" strike="noStrike" kern="1200" cap="none" spc="-5" normalizeH="0" baseline="0" noProof="0" dirty="0">
                <a:ln>
                  <a:noFill/>
                </a:ln>
                <a:solidFill>
                  <a:prstClr val="black"/>
                </a:solidFill>
                <a:effectLst/>
                <a:uLnTx/>
                <a:uFillTx/>
                <a:latin typeface="Calibri"/>
                <a:ea typeface="+mn-ea"/>
                <a:cs typeface="Calibri"/>
              </a:rPr>
              <a:t>pricing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by</a:t>
            </a:r>
            <a:r>
              <a:rPr kumimoji="0" lang="en-US" sz="2000" b="0" i="0" u="none" strike="noStrike" kern="1200" cap="none" spc="-10"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the </a:t>
            </a:r>
            <a:r>
              <a:rPr kumimoji="0" sz="2000" b="0" i="0" u="none" strike="noStrike" kern="1200" cap="none" spc="-5" normalizeH="0" baseline="0" noProof="0" dirty="0">
                <a:ln>
                  <a:noFill/>
                </a:ln>
                <a:solidFill>
                  <a:prstClr val="black"/>
                </a:solidFill>
                <a:effectLst/>
                <a:uLnTx/>
                <a:uFillTx/>
                <a:latin typeface="Calibri"/>
                <a:ea typeface="+mn-ea"/>
                <a:cs typeface="Calibri"/>
              </a:rPr>
              <a:t>pound </a:t>
            </a:r>
            <a:r>
              <a:rPr kumimoji="0" sz="2000" b="0" i="0" u="none" strike="noStrike" kern="1200" cap="none" spc="-10" normalizeH="0" baseline="0" noProof="0" dirty="0">
                <a:ln>
                  <a:noFill/>
                </a:ln>
                <a:solidFill>
                  <a:prstClr val="black"/>
                </a:solidFill>
                <a:effectLst/>
                <a:uLnTx/>
                <a:uFillTx/>
                <a:latin typeface="Calibri"/>
                <a:ea typeface="+mn-ea"/>
                <a:cs typeface="Calibri"/>
              </a:rPr>
              <a:t>vs. </a:t>
            </a:r>
            <a:r>
              <a:rPr kumimoji="0" sz="2000" b="0" i="0" u="none" strike="noStrike" kern="1200" cap="none" spc="-5" normalizeH="0" baseline="0" noProof="0" dirty="0">
                <a:ln>
                  <a:noFill/>
                </a:ln>
                <a:solidFill>
                  <a:prstClr val="black"/>
                </a:solidFill>
                <a:effectLst/>
                <a:uLnTx/>
                <a:uFillTx/>
                <a:latin typeface="Calibri"/>
                <a:ea typeface="+mn-ea"/>
                <a:cs typeface="Calibri"/>
              </a:rPr>
              <a:t>the</a:t>
            </a:r>
            <a:r>
              <a:rPr kumimoji="0" sz="2000" b="0" i="0" u="none" strike="noStrike" kern="1200" cap="none" spc="5"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load.</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43624" y="192065"/>
            <a:ext cx="8600376" cy="505267"/>
          </a:xfrm>
          <a:prstGeom prst="rect">
            <a:avLst/>
          </a:prstGeom>
        </p:spPr>
        <p:txBody>
          <a:bodyPr vert="horz" wrap="square" lIns="0" tIns="12700" rIns="0" bIns="0" rtlCol="0">
            <a:spAutoFit/>
          </a:bodyPr>
          <a:lstStyle/>
          <a:p>
            <a:pPr marL="12700">
              <a:lnSpc>
                <a:spcPct val="100000"/>
              </a:lnSpc>
              <a:spcBef>
                <a:spcPts val="100"/>
              </a:spcBef>
            </a:pPr>
            <a:r>
              <a:rPr lang="en-US" sz="3200" b="0" spc="-15" dirty="0" smtClean="0">
                <a:latin typeface="+mn-lt"/>
                <a:cs typeface="Calibri Light"/>
              </a:rPr>
              <a:t>Guidelines</a:t>
            </a:r>
            <a:endParaRPr sz="3200" b="0" dirty="0">
              <a:latin typeface="+mn-lt"/>
              <a:cs typeface="Calibri Light"/>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68</a:t>
            </a:fld>
            <a:endParaRPr lang="en-US" spc="-5" dirty="0">
              <a:solidFill>
                <a:srgbClr val="000000"/>
              </a:solidFill>
            </a:endParaRPr>
          </a:p>
        </p:txBody>
      </p:sp>
    </p:spTree>
    <p:extLst>
      <p:ext uri="{BB962C8B-B14F-4D97-AF65-F5344CB8AC3E}">
        <p14:creationId xmlns:p14="http://schemas.microsoft.com/office/powerpoint/2010/main" val="154129642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60612" y="1064552"/>
            <a:ext cx="6992469" cy="4411464"/>
          </a:xfrm>
          <a:prstGeom prst="rect">
            <a:avLst/>
          </a:prstGeom>
        </p:spPr>
        <p:txBody>
          <a:bodyPr vert="horz" wrap="square" lIns="0" tIns="101600" rIns="0" bIns="0" rtlCol="0">
            <a:spAutoFit/>
          </a:bodyPr>
          <a:lstStyle/>
          <a:p>
            <a:pPr marR="476250" lvl="0" algn="l" defTabSz="914400" rtl="0" eaLnBrk="1" fontAlgn="auto" latinLnBrk="0" hangingPunct="1">
              <a:lnSpc>
                <a:spcPct val="100000"/>
              </a:lnSpc>
              <a:spcBef>
                <a:spcPts val="600"/>
              </a:spcBef>
              <a:spcAft>
                <a:spcPts val="0"/>
              </a:spcAft>
              <a:buClrTx/>
              <a:buSzTx/>
              <a:defRPr/>
            </a:pPr>
            <a:r>
              <a:rPr kumimoji="0" sz="2000" b="0" i="0" u="none" strike="noStrike" kern="1200" cap="none" spc="0" normalizeH="0" baseline="0" noProof="0" dirty="0" smtClean="0">
                <a:ln>
                  <a:noFill/>
                </a:ln>
                <a:solidFill>
                  <a:prstClr val="black"/>
                </a:solidFill>
                <a:effectLst/>
                <a:uLnTx/>
                <a:uFillTx/>
                <a:latin typeface="Calibri"/>
                <a:ea typeface="+mn-ea"/>
                <a:cs typeface="Calibri"/>
              </a:rPr>
              <a:t>In </a:t>
            </a:r>
            <a:r>
              <a:rPr kumimoji="0" sz="2000" b="0" i="0" u="none" strike="noStrike" kern="1200" cap="none" spc="-10" normalizeH="0" baseline="0" noProof="0" dirty="0">
                <a:ln>
                  <a:noFill/>
                </a:ln>
                <a:solidFill>
                  <a:prstClr val="black"/>
                </a:solidFill>
                <a:effectLst/>
                <a:uLnTx/>
                <a:uFillTx/>
                <a:latin typeface="Calibri"/>
                <a:ea typeface="+mn-ea"/>
                <a:cs typeface="Calibri"/>
              </a:rPr>
              <a:t>determining how </a:t>
            </a:r>
            <a:r>
              <a:rPr kumimoji="0" sz="2000" b="0" i="0" u="none" strike="noStrike" kern="1200" cap="none" spc="-15" normalizeH="0" baseline="0" noProof="0" dirty="0">
                <a:ln>
                  <a:noFill/>
                </a:ln>
                <a:solidFill>
                  <a:prstClr val="black"/>
                </a:solidFill>
                <a:effectLst/>
                <a:uLnTx/>
                <a:uFillTx/>
                <a:latin typeface="Calibri"/>
                <a:ea typeface="+mn-ea"/>
                <a:cs typeface="Calibri"/>
              </a:rPr>
              <a:t>to </a:t>
            </a:r>
            <a:r>
              <a:rPr kumimoji="0" sz="2000" b="0" i="0" u="none" strike="noStrike" kern="1200" cap="none" spc="-5" normalizeH="0" baseline="0" noProof="0" dirty="0">
                <a:ln>
                  <a:noFill/>
                </a:ln>
                <a:solidFill>
                  <a:prstClr val="black"/>
                </a:solidFill>
                <a:effectLst/>
                <a:uLnTx/>
                <a:uFillTx/>
                <a:latin typeface="Calibri"/>
                <a:ea typeface="+mn-ea"/>
                <a:cs typeface="Calibri"/>
              </a:rPr>
              <a:t>ask </a:t>
            </a:r>
            <a:r>
              <a:rPr kumimoji="0" sz="2000" b="0" i="0" u="none" strike="noStrike" kern="1200" cap="none" spc="-20" normalizeH="0" baseline="0" noProof="0" dirty="0">
                <a:ln>
                  <a:noFill/>
                </a:ln>
                <a:solidFill>
                  <a:prstClr val="black"/>
                </a:solidFill>
                <a:effectLst/>
                <a:uLnTx/>
                <a:uFillTx/>
                <a:latin typeface="Calibri"/>
                <a:ea typeface="+mn-ea"/>
                <a:cs typeface="Calibri"/>
              </a:rPr>
              <a:t>for </a:t>
            </a:r>
            <a:r>
              <a:rPr kumimoji="0" sz="2000" b="0" i="0" u="none" strike="noStrike" kern="1200" cap="none" spc="0" normalizeH="0" baseline="0" noProof="0" dirty="0">
                <a:ln>
                  <a:noFill/>
                </a:ln>
                <a:solidFill>
                  <a:prstClr val="black"/>
                </a:solidFill>
                <a:effectLst/>
                <a:uLnTx/>
                <a:uFillTx/>
                <a:latin typeface="Calibri"/>
                <a:ea typeface="+mn-ea"/>
                <a:cs typeface="Calibri"/>
              </a:rPr>
              <a:t>pricing, </a:t>
            </a:r>
            <a:r>
              <a:rPr kumimoji="0" sz="2000" b="0" i="0" u="none" strike="noStrike" kern="1200" cap="none" spc="-15" normalizeH="0" baseline="0" noProof="0" dirty="0">
                <a:ln>
                  <a:noFill/>
                </a:ln>
                <a:solidFill>
                  <a:prstClr val="black"/>
                </a:solidFill>
                <a:effectLst/>
                <a:uLnTx/>
                <a:uFillTx/>
                <a:latin typeface="Calibri"/>
                <a:ea typeface="+mn-ea"/>
                <a:cs typeface="Calibri"/>
              </a:rPr>
              <a:t>review </a:t>
            </a:r>
            <a:r>
              <a:rPr kumimoji="0" sz="2000" b="0" i="0" u="none" strike="noStrike" kern="1200" cap="none" spc="0" normalizeH="0" baseline="0" noProof="0" dirty="0">
                <a:ln>
                  <a:noFill/>
                </a:ln>
                <a:solidFill>
                  <a:prstClr val="black"/>
                </a:solidFill>
                <a:effectLst/>
                <a:uLnTx/>
                <a:uFillTx/>
                <a:latin typeface="Calibri"/>
                <a:ea typeface="+mn-ea"/>
                <a:cs typeface="Calibri"/>
              </a:rPr>
              <a:t>the </a:t>
            </a:r>
            <a:r>
              <a:rPr kumimoji="0" sz="2000" b="0" i="0" u="none" strike="noStrike" kern="1200" cap="none" spc="-5" normalizeH="0" baseline="0" noProof="0" dirty="0">
                <a:ln>
                  <a:noFill/>
                </a:ln>
                <a:solidFill>
                  <a:prstClr val="black"/>
                </a:solidFill>
                <a:effectLst/>
                <a:uLnTx/>
                <a:uFillTx/>
                <a:latin typeface="Calibri"/>
                <a:ea typeface="+mn-ea"/>
                <a:cs typeface="Calibri"/>
              </a:rPr>
              <a:t>type </a:t>
            </a:r>
            <a:r>
              <a:rPr kumimoji="0" sz="2000" b="0" i="0" u="none" strike="noStrike" kern="1200" cap="none" spc="-5" normalizeH="0" baseline="0" noProof="0" dirty="0" smtClean="0">
                <a:ln>
                  <a:noFill/>
                </a:ln>
                <a:solidFill>
                  <a:prstClr val="black"/>
                </a:solidFill>
                <a:effectLst/>
                <a:uLnTx/>
                <a:uFillTx/>
                <a:latin typeface="Calibri"/>
                <a:ea typeface="+mn-ea"/>
                <a:cs typeface="Calibri"/>
              </a:rPr>
              <a:t>of</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acquisition </a:t>
            </a:r>
            <a:r>
              <a:rPr kumimoji="0" sz="2000" b="0" i="0" u="none" strike="noStrike" kern="1200" cap="none" spc="-5" normalizeH="0" baseline="0" noProof="0" dirty="0">
                <a:ln>
                  <a:noFill/>
                </a:ln>
                <a:solidFill>
                  <a:prstClr val="black"/>
                </a:solidFill>
                <a:effectLst/>
                <a:uLnTx/>
                <a:uFillTx/>
                <a:latin typeface="Calibri"/>
                <a:ea typeface="+mn-ea"/>
                <a:cs typeface="Calibri"/>
              </a:rPr>
              <a:t>being</a:t>
            </a:r>
            <a:r>
              <a:rPr kumimoji="0" sz="2000" b="0" i="0" u="none" strike="noStrike" kern="1200" cap="none" spc="-20" normalizeH="0" baseline="0" noProof="0" dirty="0">
                <a:ln>
                  <a:noFill/>
                </a:ln>
                <a:solidFill>
                  <a:prstClr val="black"/>
                </a:solidFill>
                <a:effectLst/>
                <a:uLnTx/>
                <a:uFillTx/>
                <a:latin typeface="Calibri"/>
                <a:ea typeface="+mn-ea"/>
                <a:cs typeface="Calibri"/>
              </a:rPr>
              <a:t> </a:t>
            </a:r>
            <a:r>
              <a:rPr kumimoji="0" sz="2000" b="0" i="0" u="none" strike="noStrike" kern="1200" cap="none" spc="-5" normalizeH="0" baseline="0" noProof="0" dirty="0">
                <a:ln>
                  <a:noFill/>
                </a:ln>
                <a:solidFill>
                  <a:prstClr val="black"/>
                </a:solidFill>
                <a:effectLst/>
                <a:uLnTx/>
                <a:uFillTx/>
                <a:latin typeface="Calibri"/>
                <a:ea typeface="+mn-ea"/>
                <a:cs typeface="Calibri"/>
              </a:rPr>
              <a:t>made.</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777875" lvl="1" indent="-346075" algn="l" defTabSz="914400" rtl="0" eaLnBrk="1" fontAlgn="auto" latinLnBrk="0" hangingPunct="1">
              <a:lnSpc>
                <a:spcPct val="100000"/>
              </a:lnSpc>
              <a:spcBef>
                <a:spcPts val="600"/>
              </a:spcBef>
              <a:spcAft>
                <a:spcPts val="0"/>
              </a:spcAft>
              <a:buClrTx/>
              <a:buSzTx/>
              <a:buFont typeface="Arial"/>
              <a:buChar char="•"/>
              <a:defRPr/>
            </a:pPr>
            <a:r>
              <a:rPr kumimoji="0" sz="2000" b="0" i="0" u="none" strike="noStrike" kern="1200" cap="none" spc="-5" normalizeH="0" baseline="0" noProof="0" dirty="0">
                <a:ln>
                  <a:noFill/>
                </a:ln>
                <a:solidFill>
                  <a:prstClr val="black"/>
                </a:solidFill>
                <a:effectLst/>
                <a:uLnTx/>
                <a:uFillTx/>
                <a:latin typeface="Calibri"/>
                <a:ea typeface="+mn-ea"/>
                <a:cs typeface="Calibri"/>
              </a:rPr>
              <a:t>A type of </a:t>
            </a:r>
            <a:r>
              <a:rPr kumimoji="0" sz="2000" b="0" i="0" u="none" strike="noStrike" kern="1200" cap="none" spc="-15" normalizeH="0" baseline="0" noProof="0" dirty="0">
                <a:ln>
                  <a:noFill/>
                </a:ln>
                <a:solidFill>
                  <a:prstClr val="black"/>
                </a:solidFill>
                <a:effectLst/>
                <a:uLnTx/>
                <a:uFillTx/>
                <a:latin typeface="Calibri"/>
                <a:ea typeface="+mn-ea"/>
                <a:cs typeface="Calibri"/>
              </a:rPr>
              <a:t>contract </a:t>
            </a:r>
            <a:r>
              <a:rPr kumimoji="0" sz="2000" b="0" i="0" u="none" strike="noStrike" kern="1200" cap="none" spc="-10" normalizeH="0" baseline="0" noProof="0" dirty="0">
                <a:ln>
                  <a:noFill/>
                </a:ln>
                <a:solidFill>
                  <a:prstClr val="black"/>
                </a:solidFill>
                <a:effectLst/>
                <a:uLnTx/>
                <a:uFillTx/>
                <a:latin typeface="Calibri"/>
                <a:ea typeface="+mn-ea"/>
                <a:cs typeface="Calibri"/>
              </a:rPr>
              <a:t>prohibited by law </a:t>
            </a:r>
            <a:r>
              <a:rPr kumimoji="0" sz="2000" b="0" i="0" u="none" strike="noStrike" kern="1200" cap="none" spc="-5" normalizeH="0" baseline="0" noProof="0" dirty="0">
                <a:ln>
                  <a:noFill/>
                </a:ln>
                <a:solidFill>
                  <a:prstClr val="black"/>
                </a:solidFill>
                <a:effectLst/>
                <a:uLnTx/>
                <a:uFillTx/>
                <a:latin typeface="Calibri"/>
                <a:ea typeface="+mn-ea"/>
                <a:cs typeface="Calibri"/>
              </a:rPr>
              <a:t>when </a:t>
            </a:r>
            <a:r>
              <a:rPr kumimoji="0" sz="2000" b="0" i="0" u="none" strike="noStrike" kern="1200" cap="none" spc="-15" normalizeH="0" baseline="0" noProof="0" dirty="0">
                <a:ln>
                  <a:noFill/>
                </a:ln>
                <a:solidFill>
                  <a:prstClr val="black"/>
                </a:solidFill>
                <a:effectLst/>
                <a:uLnTx/>
                <a:uFillTx/>
                <a:latin typeface="Calibri"/>
                <a:ea typeface="+mn-ea"/>
                <a:cs typeface="Calibri"/>
              </a:rPr>
              <a:t>federal </a:t>
            </a:r>
            <a:r>
              <a:rPr kumimoji="0" sz="2000" b="0" i="0" u="none" strike="noStrike" kern="1200" cap="none" spc="-5" normalizeH="0" baseline="0" noProof="0" dirty="0">
                <a:ln>
                  <a:noFill/>
                </a:ln>
                <a:solidFill>
                  <a:prstClr val="black"/>
                </a:solidFill>
                <a:effectLst/>
                <a:uLnTx/>
                <a:uFillTx/>
                <a:latin typeface="Calibri"/>
                <a:ea typeface="+mn-ea"/>
                <a:cs typeface="Calibri"/>
              </a:rPr>
              <a:t>funds </a:t>
            </a:r>
            <a:r>
              <a:rPr kumimoji="0" sz="2000" b="0" i="0" u="none" strike="noStrike" kern="1200" cap="none" spc="-15" normalizeH="0" baseline="0" noProof="0" dirty="0" smtClean="0">
                <a:ln>
                  <a:noFill/>
                </a:ln>
                <a:solidFill>
                  <a:prstClr val="black"/>
                </a:solidFill>
                <a:effectLst/>
                <a:uLnTx/>
                <a:uFillTx/>
                <a:latin typeface="Calibri"/>
                <a:ea typeface="+mn-ea"/>
                <a:cs typeface="Calibri"/>
              </a:rPr>
              <a:t>are</a:t>
            </a:r>
            <a:r>
              <a:rPr kumimoji="0" lang="en-US" sz="2000" b="0" i="0" u="none" strike="noStrike" kern="1200" cap="none" spc="-1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5" normalizeH="0" baseline="0" noProof="0" dirty="0" smtClean="0">
                <a:ln>
                  <a:noFill/>
                </a:ln>
                <a:solidFill>
                  <a:prstClr val="black"/>
                </a:solidFill>
                <a:effectLst/>
                <a:uLnTx/>
                <a:uFillTx/>
                <a:latin typeface="Calibri"/>
                <a:ea typeface="+mn-ea"/>
                <a:cs typeface="Calibri"/>
              </a:rPr>
              <a:t>involved </a:t>
            </a:r>
            <a:r>
              <a:rPr kumimoji="0" sz="2000" b="0" i="0" u="none" strike="noStrike" kern="1200" cap="none" spc="-5" normalizeH="0" baseline="0" noProof="0" dirty="0">
                <a:ln>
                  <a:noFill/>
                </a:ln>
                <a:solidFill>
                  <a:prstClr val="black"/>
                </a:solidFill>
                <a:effectLst/>
                <a:uLnTx/>
                <a:uFillTx/>
                <a:latin typeface="Calibri"/>
                <a:ea typeface="+mn-ea"/>
                <a:cs typeface="Calibri"/>
              </a:rPr>
              <a:t>is </a:t>
            </a:r>
            <a:r>
              <a:rPr kumimoji="0" sz="2000" b="0" i="0" u="none" strike="noStrike" kern="1200" cap="none" spc="-10" normalizeH="0" baseline="0" noProof="0" dirty="0">
                <a:ln>
                  <a:noFill/>
                </a:ln>
                <a:solidFill>
                  <a:prstClr val="black"/>
                </a:solidFill>
                <a:effectLst/>
                <a:uLnTx/>
                <a:uFillTx/>
                <a:latin typeface="Calibri"/>
                <a:ea typeface="+mn-ea"/>
                <a:cs typeface="Calibri"/>
              </a:rPr>
              <a:t>called </a:t>
            </a:r>
            <a:r>
              <a:rPr kumimoji="0" sz="2000" b="0" i="0" u="none" strike="noStrike" kern="1200" cap="none" spc="-5" normalizeH="0" baseline="0" noProof="0" dirty="0">
                <a:ln>
                  <a:noFill/>
                </a:ln>
                <a:solidFill>
                  <a:prstClr val="black"/>
                </a:solidFill>
                <a:effectLst/>
                <a:uLnTx/>
                <a:uFillTx/>
                <a:latin typeface="Calibri"/>
                <a:ea typeface="+mn-ea"/>
                <a:cs typeface="Calibri"/>
              </a:rPr>
              <a:t>a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Cost </a:t>
            </a:r>
            <a:r>
              <a:rPr kumimoji="0" sz="2000" b="0" i="0" u="none" strike="noStrike" kern="1200" cap="none" spc="-5" normalizeH="0" baseline="0" noProof="0" dirty="0">
                <a:ln>
                  <a:noFill/>
                </a:ln>
                <a:solidFill>
                  <a:prstClr val="black"/>
                </a:solidFill>
                <a:effectLst/>
                <a:uLnTx/>
                <a:uFillTx/>
                <a:latin typeface="Calibri"/>
                <a:ea typeface="+mn-ea"/>
                <a:cs typeface="Calibri"/>
              </a:rPr>
              <a:t>Plus </a:t>
            </a:r>
            <a:r>
              <a:rPr kumimoji="0" sz="2000" b="0" i="0" u="none" strike="noStrike" kern="1200" cap="none" spc="-20" normalizeH="0" baseline="0" noProof="0" dirty="0">
                <a:ln>
                  <a:noFill/>
                </a:ln>
                <a:solidFill>
                  <a:prstClr val="black"/>
                </a:solidFill>
                <a:effectLst/>
                <a:uLnTx/>
                <a:uFillTx/>
                <a:latin typeface="Calibri"/>
                <a:ea typeface="+mn-ea"/>
                <a:cs typeface="Calibri"/>
              </a:rPr>
              <a:t>Percentage </a:t>
            </a:r>
            <a:r>
              <a:rPr kumimoji="0" sz="2000" b="0" i="0" u="none" strike="noStrike" kern="1200" cap="none" spc="0" normalizeH="0" baseline="0" noProof="0" dirty="0" smtClean="0">
                <a:ln>
                  <a:noFill/>
                </a:ln>
                <a:solidFill>
                  <a:prstClr val="black"/>
                </a:solidFill>
                <a:effectLst/>
                <a:uLnTx/>
                <a:uFillTx/>
                <a:latin typeface="Calibri"/>
                <a:ea typeface="+mn-ea"/>
                <a:cs typeface="Calibri"/>
              </a:rPr>
              <a:t>Cost</a:t>
            </a:r>
            <a:r>
              <a:rPr kumimoji="0" sz="2000" b="0" i="0" u="none" strike="noStrike" kern="1200" cap="none" spc="17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5" normalizeH="0" baseline="0" noProof="0" dirty="0">
                <a:ln>
                  <a:noFill/>
                </a:ln>
                <a:solidFill>
                  <a:prstClr val="black"/>
                </a:solidFill>
                <a:effectLst/>
                <a:uLnTx/>
                <a:uFillTx/>
                <a:latin typeface="Calibri"/>
                <a:ea typeface="+mn-ea"/>
                <a:cs typeface="Calibri"/>
              </a:rPr>
              <a:t>contract.</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5080" lvl="1" indent="-346075" algn="l" defTabSz="914400" rtl="0" eaLnBrk="1" fontAlgn="auto" latinLnBrk="0" hangingPunct="1">
              <a:lnSpc>
                <a:spcPct val="100000"/>
              </a:lnSpc>
              <a:spcBef>
                <a:spcPts val="600"/>
              </a:spcBef>
              <a:spcAft>
                <a:spcPts val="0"/>
              </a:spcAft>
              <a:buClrTx/>
              <a:buSzTx/>
              <a:buFont typeface="Arial"/>
              <a:buChar char="•"/>
              <a:defRPr/>
            </a:pPr>
            <a:r>
              <a:rPr kumimoji="0" sz="2000" b="0" i="0" u="none" strike="noStrike" kern="1200" cap="none" spc="-5" normalizeH="0" baseline="0" noProof="0" dirty="0">
                <a:ln>
                  <a:noFill/>
                </a:ln>
                <a:solidFill>
                  <a:prstClr val="black"/>
                </a:solidFill>
                <a:effectLst/>
                <a:uLnTx/>
                <a:uFillTx/>
                <a:latin typeface="Calibri"/>
                <a:ea typeface="+mn-ea"/>
                <a:cs typeface="Calibri"/>
              </a:rPr>
              <a:t>A type of </a:t>
            </a:r>
            <a:r>
              <a:rPr kumimoji="0" sz="2000" b="0" i="0" u="none" strike="noStrike" kern="1200" cap="none" spc="-15" normalizeH="0" baseline="0" noProof="0" dirty="0">
                <a:ln>
                  <a:noFill/>
                </a:ln>
                <a:solidFill>
                  <a:prstClr val="black"/>
                </a:solidFill>
                <a:effectLst/>
                <a:uLnTx/>
                <a:uFillTx/>
                <a:latin typeface="Calibri"/>
                <a:ea typeface="+mn-ea"/>
                <a:cs typeface="Calibri"/>
              </a:rPr>
              <a:t>contract </a:t>
            </a:r>
            <a:r>
              <a:rPr kumimoji="0" sz="2000" b="0" i="0" u="none" strike="noStrike" kern="1200" cap="none" spc="-5" normalizeH="0" baseline="0" noProof="0" dirty="0">
                <a:ln>
                  <a:noFill/>
                </a:ln>
                <a:solidFill>
                  <a:prstClr val="black"/>
                </a:solidFill>
                <a:effectLst/>
                <a:uLnTx/>
                <a:uFillTx/>
                <a:latin typeface="Calibri"/>
                <a:ea typeface="+mn-ea"/>
                <a:cs typeface="Calibri"/>
              </a:rPr>
              <a:t>used </a:t>
            </a:r>
            <a:r>
              <a:rPr kumimoji="0" sz="2000" b="0" i="0" u="none" strike="noStrike" kern="1200" cap="none" spc="-15" normalizeH="0" baseline="0" noProof="0" dirty="0">
                <a:ln>
                  <a:noFill/>
                </a:ln>
                <a:solidFill>
                  <a:prstClr val="black"/>
                </a:solidFill>
                <a:effectLst/>
                <a:uLnTx/>
                <a:uFillTx/>
                <a:latin typeface="Calibri"/>
                <a:ea typeface="+mn-ea"/>
                <a:cs typeface="Calibri"/>
              </a:rPr>
              <a:t>for </a:t>
            </a:r>
            <a:r>
              <a:rPr kumimoji="0" sz="2000" b="0" i="0" u="none" strike="noStrike" kern="1200" cap="none" spc="-5" normalizeH="0" baseline="0" noProof="0" dirty="0">
                <a:ln>
                  <a:noFill/>
                </a:ln>
                <a:solidFill>
                  <a:prstClr val="black"/>
                </a:solidFill>
                <a:effectLst/>
                <a:uLnTx/>
                <a:uFillTx/>
                <a:latin typeface="Calibri"/>
                <a:ea typeface="+mn-ea"/>
                <a:cs typeface="Calibri"/>
              </a:rPr>
              <a:t>part-time help or a </a:t>
            </a:r>
            <a:r>
              <a:rPr kumimoji="0" sz="2000" b="0" i="0" u="none" strike="noStrike" kern="1200" cap="none" spc="-10" normalizeH="0" baseline="0" noProof="0" dirty="0">
                <a:ln>
                  <a:noFill/>
                </a:ln>
                <a:solidFill>
                  <a:prstClr val="black"/>
                </a:solidFill>
                <a:effectLst/>
                <a:uLnTx/>
                <a:uFillTx/>
                <a:latin typeface="Calibri"/>
                <a:ea typeface="+mn-ea"/>
                <a:cs typeface="Calibri"/>
              </a:rPr>
              <a:t>tradesman </a:t>
            </a:r>
            <a:r>
              <a:rPr kumimoji="0" sz="2000" b="0" i="0" u="none" strike="noStrike" kern="1200" cap="none" spc="-5" normalizeH="0" baseline="0" noProof="0" dirty="0">
                <a:ln>
                  <a:noFill/>
                </a:ln>
                <a:solidFill>
                  <a:prstClr val="black"/>
                </a:solidFill>
                <a:effectLst/>
                <a:uLnTx/>
                <a:uFillTx/>
                <a:latin typeface="Calibri"/>
                <a:ea typeface="+mn-ea"/>
                <a:cs typeface="Calibri"/>
              </a:rPr>
              <a:t>is </a:t>
            </a:r>
            <a:r>
              <a:rPr kumimoji="0" sz="2000" b="0" i="0" u="none" strike="noStrike" kern="1200" cap="none" spc="-5" normalizeH="0" baseline="0" noProof="0" dirty="0" smtClean="0">
                <a:ln>
                  <a:noFill/>
                </a:ln>
                <a:solidFill>
                  <a:prstClr val="black"/>
                </a:solidFill>
                <a:effectLst/>
                <a:uLnTx/>
                <a:uFillTx/>
                <a:latin typeface="Calibri"/>
                <a:ea typeface="+mn-ea"/>
                <a:cs typeface="Calibri"/>
              </a:rPr>
              <a:t>usually</a:t>
            </a:r>
            <a:r>
              <a:rPr kumimoji="0" lang="en-US" sz="2000" b="0" i="0" u="none" strike="noStrike" kern="1200" cap="none" spc="-5" normalizeH="0" baseline="0" noProof="0" dirty="0" smtClean="0">
                <a:ln>
                  <a:noFill/>
                </a:ln>
                <a:solidFill>
                  <a:prstClr val="black"/>
                </a:solidFill>
                <a:effectLst/>
                <a:uLnTx/>
                <a:uFillTx/>
                <a:latin typeface="Calibri"/>
                <a:ea typeface="+mn-ea"/>
                <a:cs typeface="Calibri"/>
              </a:rPr>
              <a:t> </a:t>
            </a:r>
            <a:r>
              <a:rPr kumimoji="0" sz="2000" b="0" i="0" u="none" strike="noStrike" kern="1200" cap="none" spc="-5" normalizeH="0" baseline="0" noProof="0" dirty="0" smtClean="0">
                <a:ln>
                  <a:noFill/>
                </a:ln>
                <a:solidFill>
                  <a:prstClr val="black"/>
                </a:solidFill>
                <a:effectLst/>
                <a:uLnTx/>
                <a:uFillTx/>
                <a:latin typeface="Calibri"/>
                <a:ea typeface="+mn-ea"/>
                <a:cs typeface="Calibri"/>
              </a:rPr>
              <a:t>an Hourly </a:t>
            </a:r>
            <a:r>
              <a:rPr kumimoji="0" sz="2000" b="0" i="0" u="none" strike="noStrike" kern="1200" cap="none" spc="-10" normalizeH="0" baseline="0" noProof="0" dirty="0" smtClean="0">
                <a:ln>
                  <a:noFill/>
                </a:ln>
                <a:solidFill>
                  <a:prstClr val="black"/>
                </a:solidFill>
                <a:effectLst/>
                <a:uLnTx/>
                <a:uFillTx/>
                <a:latin typeface="Calibri"/>
                <a:ea typeface="+mn-ea"/>
                <a:cs typeface="Calibri"/>
              </a:rPr>
              <a:t>Rate</a:t>
            </a:r>
            <a:r>
              <a:rPr kumimoji="0" sz="2000" b="0" i="0" u="none" strike="noStrike" kern="1200" cap="none" spc="15" normalizeH="0" baseline="0" noProof="0" dirty="0" smtClean="0">
                <a:ln>
                  <a:noFill/>
                </a:ln>
                <a:solidFill>
                  <a:prstClr val="black"/>
                </a:solidFill>
                <a:effectLst/>
                <a:uLnTx/>
                <a:uFillTx/>
                <a:latin typeface="Calibri"/>
                <a:ea typeface="+mn-ea"/>
                <a:cs typeface="Calibri"/>
              </a:rPr>
              <a:t> </a:t>
            </a:r>
            <a:r>
              <a:rPr kumimoji="0" sz="2000" b="0" i="0" u="none" strike="noStrike" kern="1200" cap="none" spc="-15" normalizeH="0" baseline="0" noProof="0" dirty="0">
                <a:ln>
                  <a:noFill/>
                </a:ln>
                <a:solidFill>
                  <a:prstClr val="black"/>
                </a:solidFill>
                <a:effectLst/>
                <a:uLnTx/>
                <a:uFillTx/>
                <a:latin typeface="Calibri"/>
                <a:ea typeface="+mn-ea"/>
                <a:cs typeface="Calibri"/>
              </a:rPr>
              <a:t>contract.</a:t>
            </a:r>
            <a:endParaRPr kumimoji="0" sz="2000" b="0" i="0" u="none" strike="noStrike" kern="1200" cap="none" spc="0" normalizeH="0" baseline="0" noProof="0" dirty="0">
              <a:ln>
                <a:noFill/>
              </a:ln>
              <a:solidFill>
                <a:prstClr val="black"/>
              </a:solidFill>
              <a:effectLst/>
              <a:uLnTx/>
              <a:uFillTx/>
              <a:latin typeface="Calibri"/>
              <a:ea typeface="+mn-ea"/>
              <a:cs typeface="Calibri"/>
            </a:endParaRPr>
          </a:p>
          <a:p>
            <a:pPr marL="346075" marR="5080" lvl="1" indent="-346075" algn="l" defTabSz="914400" rtl="0" eaLnBrk="1" fontAlgn="auto" latinLnBrk="0" hangingPunct="1">
              <a:lnSpc>
                <a:spcPct val="100000"/>
              </a:lnSpc>
              <a:spcBef>
                <a:spcPts val="600"/>
              </a:spcBef>
              <a:spcAft>
                <a:spcPts val="0"/>
              </a:spcAft>
              <a:buClrTx/>
              <a:buSzTx/>
              <a:buFont typeface="Arial"/>
              <a:buChar char="•"/>
              <a:defRPr/>
            </a:pPr>
            <a:r>
              <a:rPr kumimoji="0" sz="2000" strike="noStrike" kern="1200" cap="none" spc="-5" normalizeH="0" baseline="0" noProof="0" dirty="0">
                <a:ln>
                  <a:noFill/>
                </a:ln>
                <a:solidFill>
                  <a:prstClr val="black"/>
                </a:solidFill>
                <a:effectLst/>
                <a:uLnTx/>
                <a:uFill>
                  <a:solidFill>
                    <a:srgbClr val="000000"/>
                  </a:solidFill>
                </a:uFill>
                <a:latin typeface="Calibri"/>
                <a:ea typeface="+mn-ea"/>
                <a:cs typeface="Calibri"/>
              </a:rPr>
              <a:t>A </a:t>
            </a:r>
            <a:r>
              <a:rPr kumimoji="0" sz="2000" strike="noStrike" kern="1200" cap="none" spc="-10" normalizeH="0" baseline="0" noProof="0" dirty="0">
                <a:ln>
                  <a:noFill/>
                </a:ln>
                <a:solidFill>
                  <a:prstClr val="black"/>
                </a:solidFill>
                <a:effectLst/>
                <a:uLnTx/>
                <a:uFill>
                  <a:solidFill>
                    <a:srgbClr val="000000"/>
                  </a:solidFill>
                </a:uFill>
                <a:latin typeface="Calibri"/>
                <a:ea typeface="+mn-ea"/>
                <a:cs typeface="Calibri"/>
              </a:rPr>
              <a:t>contract </a:t>
            </a:r>
            <a:r>
              <a:rPr kumimoji="0" sz="2000" strike="noStrike" kern="1200" cap="none" spc="-5" normalizeH="0" baseline="0" noProof="0" dirty="0">
                <a:ln>
                  <a:noFill/>
                </a:ln>
                <a:solidFill>
                  <a:prstClr val="black"/>
                </a:solidFill>
                <a:effectLst/>
                <a:uLnTx/>
                <a:uFill>
                  <a:solidFill>
                    <a:srgbClr val="000000"/>
                  </a:solidFill>
                </a:uFill>
                <a:latin typeface="Calibri"/>
                <a:ea typeface="+mn-ea"/>
                <a:cs typeface="Calibri"/>
              </a:rPr>
              <a:t>type </a:t>
            </a:r>
            <a:r>
              <a:rPr kumimoji="0" sz="2000" strike="noStrike" kern="1200" cap="none" spc="-10" normalizeH="0" baseline="0" noProof="0" dirty="0">
                <a:ln>
                  <a:noFill/>
                </a:ln>
                <a:solidFill>
                  <a:prstClr val="black"/>
                </a:solidFill>
                <a:effectLst/>
                <a:uLnTx/>
                <a:uFill>
                  <a:solidFill>
                    <a:srgbClr val="000000"/>
                  </a:solidFill>
                </a:uFill>
                <a:latin typeface="Calibri"/>
                <a:ea typeface="+mn-ea"/>
                <a:cs typeface="Calibri"/>
              </a:rPr>
              <a:t>appropriately </a:t>
            </a:r>
            <a:r>
              <a:rPr kumimoji="0" sz="2000" strike="noStrike" kern="1200" cap="none" spc="-5" normalizeH="0" baseline="0" noProof="0" dirty="0">
                <a:ln>
                  <a:noFill/>
                </a:ln>
                <a:solidFill>
                  <a:prstClr val="black"/>
                </a:solidFill>
                <a:effectLst/>
                <a:uLnTx/>
                <a:uFill>
                  <a:solidFill>
                    <a:srgbClr val="000000"/>
                  </a:solidFill>
                </a:uFill>
                <a:latin typeface="Calibri"/>
                <a:ea typeface="+mn-ea"/>
                <a:cs typeface="Calibri"/>
              </a:rPr>
              <a:t>used </a:t>
            </a:r>
            <a:r>
              <a:rPr kumimoji="0" sz="2000" strike="noStrike" kern="1200" cap="none" spc="-10" normalizeH="0" baseline="0" noProof="0" dirty="0">
                <a:ln>
                  <a:noFill/>
                </a:ln>
                <a:solidFill>
                  <a:prstClr val="black"/>
                </a:solidFill>
                <a:effectLst/>
                <a:uLnTx/>
                <a:uFill>
                  <a:solidFill>
                    <a:srgbClr val="000000"/>
                  </a:solidFill>
                </a:uFill>
                <a:latin typeface="Calibri"/>
                <a:ea typeface="+mn-ea"/>
                <a:cs typeface="Calibri"/>
              </a:rPr>
              <a:t>for </a:t>
            </a:r>
            <a:r>
              <a:rPr kumimoji="0" sz="2000" strike="noStrike" kern="1200" cap="none" spc="-5" normalizeH="0" baseline="0" noProof="0" dirty="0">
                <a:ln>
                  <a:noFill/>
                </a:ln>
                <a:solidFill>
                  <a:prstClr val="black"/>
                </a:solidFill>
                <a:effectLst/>
                <a:uLnTx/>
                <a:uFill>
                  <a:solidFill>
                    <a:srgbClr val="000000"/>
                  </a:solidFill>
                </a:uFill>
                <a:latin typeface="Calibri"/>
                <a:ea typeface="+mn-ea"/>
                <a:cs typeface="Calibri"/>
              </a:rPr>
              <a:t>research and </a:t>
            </a:r>
            <a:r>
              <a:rPr kumimoji="0" sz="2000" strike="noStrike" kern="1200" cap="none" spc="-10" normalizeH="0" baseline="0" noProof="0" dirty="0">
                <a:ln>
                  <a:noFill/>
                </a:ln>
                <a:solidFill>
                  <a:prstClr val="black"/>
                </a:solidFill>
                <a:effectLst/>
                <a:uLnTx/>
                <a:uFill>
                  <a:solidFill>
                    <a:srgbClr val="000000"/>
                  </a:solidFill>
                </a:uFill>
                <a:latin typeface="Calibri"/>
                <a:ea typeface="+mn-ea"/>
                <a:cs typeface="Calibri"/>
              </a:rPr>
              <a:t>development</a:t>
            </a:r>
            <a:r>
              <a:rPr kumimoji="0" sz="2000" strike="noStrike" kern="1200" cap="none" spc="-10" normalizeH="0" baseline="0" noProof="0" dirty="0" smtClean="0">
                <a:ln>
                  <a:noFill/>
                </a:ln>
                <a:solidFill>
                  <a:prstClr val="black"/>
                </a:solidFill>
                <a:effectLst/>
                <a:uLnTx/>
                <a:uFill>
                  <a:solidFill>
                    <a:srgbClr val="000000"/>
                  </a:solidFill>
                </a:uFill>
                <a:latin typeface="Calibri"/>
                <a:ea typeface="+mn-ea"/>
                <a:cs typeface="Calibri"/>
              </a:rPr>
              <a:t>,</a:t>
            </a:r>
            <a:r>
              <a:rPr kumimoji="0" lang="en-US" sz="2000" strike="noStrike" kern="1200" cap="none" spc="-10" normalizeH="0" baseline="0" noProof="0" dirty="0" smtClean="0">
                <a:ln>
                  <a:noFill/>
                </a:ln>
                <a:solidFill>
                  <a:prstClr val="black"/>
                </a:solidFill>
                <a:effectLst/>
                <a:uLnTx/>
                <a:uFill>
                  <a:solidFill>
                    <a:srgbClr val="000000"/>
                  </a:solidFill>
                </a:uFill>
                <a:latin typeface="Calibri"/>
                <a:ea typeface="+mn-ea"/>
                <a:cs typeface="Calibri"/>
              </a:rPr>
              <a:t> </a:t>
            </a:r>
            <a:r>
              <a:rPr kumimoji="0" sz="20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or </a:t>
            </a:r>
            <a:r>
              <a:rPr kumimoji="0" sz="2000" strike="noStrike" kern="1200" cap="none" spc="-20" normalizeH="0" baseline="0" noProof="0" dirty="0">
                <a:ln>
                  <a:noFill/>
                </a:ln>
                <a:solidFill>
                  <a:prstClr val="black"/>
                </a:solidFill>
                <a:effectLst/>
                <a:uLnTx/>
                <a:uFill>
                  <a:solidFill>
                    <a:srgbClr val="000000"/>
                  </a:solidFill>
                </a:uFill>
                <a:latin typeface="Calibri"/>
                <a:ea typeface="+mn-ea"/>
                <a:cs typeface="Calibri"/>
              </a:rPr>
              <a:t>to </a:t>
            </a:r>
            <a:r>
              <a:rPr kumimoji="0" sz="2000" strike="noStrike" kern="1200" cap="none" spc="-10" normalizeH="0" baseline="0" noProof="0" dirty="0">
                <a:ln>
                  <a:noFill/>
                </a:ln>
                <a:solidFill>
                  <a:prstClr val="black"/>
                </a:solidFill>
                <a:effectLst/>
                <a:uLnTx/>
                <a:uFill>
                  <a:solidFill>
                    <a:srgbClr val="000000"/>
                  </a:solidFill>
                </a:uFill>
                <a:latin typeface="Calibri"/>
                <a:ea typeface="+mn-ea"/>
                <a:cs typeface="Calibri"/>
              </a:rPr>
              <a:t>retain consultants, </a:t>
            </a:r>
            <a:r>
              <a:rPr kumimoji="0" sz="2000" strike="noStrike" kern="1200" cap="none" spc="-5" normalizeH="0" baseline="0" noProof="0" dirty="0">
                <a:ln>
                  <a:noFill/>
                </a:ln>
                <a:solidFill>
                  <a:prstClr val="black"/>
                </a:solidFill>
                <a:effectLst/>
                <a:uLnTx/>
                <a:uFill>
                  <a:solidFill>
                    <a:srgbClr val="000000"/>
                  </a:solidFill>
                </a:uFill>
                <a:latin typeface="Calibri"/>
                <a:ea typeface="+mn-ea"/>
                <a:cs typeface="Calibri"/>
              </a:rPr>
              <a:t>is called a </a:t>
            </a:r>
            <a:r>
              <a:rPr kumimoji="0" sz="2000" strike="noStrike" kern="1200" cap="none" spc="-10" normalizeH="0" baseline="0" noProof="0" dirty="0" smtClean="0">
                <a:ln>
                  <a:noFill/>
                </a:ln>
                <a:solidFill>
                  <a:prstClr val="black"/>
                </a:solidFill>
                <a:effectLst/>
                <a:uLnTx/>
                <a:uFill>
                  <a:solidFill>
                    <a:srgbClr val="000000"/>
                  </a:solidFill>
                </a:uFill>
                <a:latin typeface="Calibri"/>
                <a:ea typeface="+mn-ea"/>
                <a:cs typeface="Calibri"/>
              </a:rPr>
              <a:t>Fixed </a:t>
            </a:r>
            <a:r>
              <a:rPr kumimoji="0" sz="20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Price</a:t>
            </a:r>
            <a:r>
              <a:rPr kumimoji="0" sz="2000" strike="noStrike" kern="1200" cap="none" spc="-50" normalizeH="0" baseline="0" noProof="0" dirty="0" smtClean="0">
                <a:ln>
                  <a:noFill/>
                </a:ln>
                <a:solidFill>
                  <a:prstClr val="black"/>
                </a:solidFill>
                <a:effectLst/>
                <a:uLnTx/>
                <a:uFill>
                  <a:solidFill>
                    <a:srgbClr val="000000"/>
                  </a:solidFill>
                </a:uFill>
                <a:latin typeface="Calibri"/>
                <a:ea typeface="+mn-ea"/>
                <a:cs typeface="Calibri"/>
              </a:rPr>
              <a:t> </a:t>
            </a:r>
            <a:r>
              <a:rPr kumimoji="0" sz="2000" strike="noStrike" kern="1200" cap="none" spc="-10" normalizeH="0" baseline="0" noProof="0" dirty="0">
                <a:ln>
                  <a:noFill/>
                </a:ln>
                <a:solidFill>
                  <a:prstClr val="black"/>
                </a:solidFill>
                <a:effectLst/>
                <a:uLnTx/>
                <a:uFill>
                  <a:solidFill>
                    <a:srgbClr val="000000"/>
                  </a:solidFill>
                </a:uFill>
                <a:latin typeface="Calibri"/>
                <a:ea typeface="+mn-ea"/>
                <a:cs typeface="Calibri"/>
              </a:rPr>
              <a:t>contract.</a:t>
            </a:r>
            <a:endParaRPr kumimoji="0" sz="2000" strike="noStrike" kern="1200" cap="none" spc="0" normalizeH="0" baseline="0" noProof="0" dirty="0">
              <a:ln>
                <a:noFill/>
              </a:ln>
              <a:solidFill>
                <a:prstClr val="black"/>
              </a:solidFill>
              <a:effectLst/>
              <a:uLnTx/>
              <a:uFillTx/>
              <a:latin typeface="Calibri"/>
              <a:ea typeface="+mn-ea"/>
              <a:cs typeface="Calibri"/>
            </a:endParaRPr>
          </a:p>
          <a:p>
            <a:pPr marL="346075" marR="93345" lvl="1" indent="-346075" algn="l" defTabSz="914400" rtl="0" eaLnBrk="1" fontAlgn="auto" latinLnBrk="0" hangingPunct="1">
              <a:lnSpc>
                <a:spcPct val="100000"/>
              </a:lnSpc>
              <a:spcBef>
                <a:spcPts val="600"/>
              </a:spcBef>
              <a:spcAft>
                <a:spcPts val="0"/>
              </a:spcAft>
              <a:buClrTx/>
              <a:buSzTx/>
              <a:buFont typeface="Arial"/>
              <a:buChar char="•"/>
              <a:defRPr/>
            </a:pPr>
            <a:r>
              <a:rPr kumimoji="0" sz="2000" strike="noStrike" kern="1200" cap="none" spc="-5" normalizeH="0" baseline="0" noProof="0" dirty="0">
                <a:ln>
                  <a:noFill/>
                </a:ln>
                <a:solidFill>
                  <a:prstClr val="black"/>
                </a:solidFill>
                <a:effectLst/>
                <a:uLnTx/>
                <a:uFill>
                  <a:solidFill>
                    <a:srgbClr val="000000"/>
                  </a:solidFill>
                </a:uFill>
                <a:latin typeface="Calibri"/>
                <a:ea typeface="+mn-ea"/>
                <a:cs typeface="Calibri"/>
              </a:rPr>
              <a:t>The </a:t>
            </a:r>
            <a:r>
              <a:rPr kumimoji="0" sz="2000" strike="noStrike" kern="1200" cap="none" spc="-10" normalizeH="0" baseline="0" noProof="0" dirty="0">
                <a:ln>
                  <a:noFill/>
                </a:ln>
                <a:solidFill>
                  <a:prstClr val="black"/>
                </a:solidFill>
                <a:effectLst/>
                <a:uLnTx/>
                <a:uFill>
                  <a:solidFill>
                    <a:srgbClr val="000000"/>
                  </a:solidFill>
                </a:uFill>
                <a:latin typeface="Calibri"/>
                <a:ea typeface="+mn-ea"/>
                <a:cs typeface="Calibri"/>
              </a:rPr>
              <a:t>contract </a:t>
            </a:r>
            <a:r>
              <a:rPr kumimoji="0" sz="2000" strike="noStrike" kern="1200" cap="none" spc="-5" normalizeH="0" baseline="0" noProof="0" dirty="0">
                <a:ln>
                  <a:noFill/>
                </a:ln>
                <a:solidFill>
                  <a:prstClr val="black"/>
                </a:solidFill>
                <a:effectLst/>
                <a:uLnTx/>
                <a:uFill>
                  <a:solidFill>
                    <a:srgbClr val="000000"/>
                  </a:solidFill>
                </a:uFill>
                <a:latin typeface="Calibri"/>
                <a:ea typeface="+mn-ea"/>
                <a:cs typeface="Calibri"/>
              </a:rPr>
              <a:t>type used </a:t>
            </a:r>
            <a:r>
              <a:rPr kumimoji="0" sz="2000" strike="noStrike" kern="1200" cap="none" spc="-20" normalizeH="0" baseline="0" noProof="0" dirty="0">
                <a:ln>
                  <a:noFill/>
                </a:ln>
                <a:solidFill>
                  <a:prstClr val="black"/>
                </a:solidFill>
                <a:effectLst/>
                <a:uLnTx/>
                <a:uFill>
                  <a:solidFill>
                    <a:srgbClr val="000000"/>
                  </a:solidFill>
                </a:uFill>
                <a:latin typeface="Calibri"/>
                <a:ea typeface="+mn-ea"/>
                <a:cs typeface="Calibri"/>
              </a:rPr>
              <a:t>to </a:t>
            </a:r>
            <a:r>
              <a:rPr kumimoji="0" sz="2000" strike="noStrike" kern="1200" cap="none" spc="-5" normalizeH="0" baseline="0" noProof="0" dirty="0">
                <a:ln>
                  <a:noFill/>
                </a:ln>
                <a:solidFill>
                  <a:prstClr val="black"/>
                </a:solidFill>
                <a:effectLst/>
                <a:uLnTx/>
                <a:uFill>
                  <a:solidFill>
                    <a:srgbClr val="000000"/>
                  </a:solidFill>
                </a:uFill>
                <a:latin typeface="Calibri"/>
                <a:ea typeface="+mn-ea"/>
                <a:cs typeface="Calibri"/>
              </a:rPr>
              <a:t>encourage </a:t>
            </a:r>
            <a:r>
              <a:rPr kumimoji="0" sz="2000" strike="noStrike" kern="1200" cap="none" spc="-10" normalizeH="0" baseline="0" noProof="0" dirty="0">
                <a:ln>
                  <a:noFill/>
                </a:ln>
                <a:solidFill>
                  <a:prstClr val="black"/>
                </a:solidFill>
                <a:effectLst/>
                <a:uLnTx/>
                <a:uFill>
                  <a:solidFill>
                    <a:srgbClr val="000000"/>
                  </a:solidFill>
                </a:uFill>
                <a:latin typeface="Calibri"/>
                <a:ea typeface="+mn-ea"/>
                <a:cs typeface="Calibri"/>
              </a:rPr>
              <a:t>contractors </a:t>
            </a:r>
            <a:r>
              <a:rPr kumimoji="0" sz="2000" strike="noStrike" kern="1200" cap="none" spc="-20" normalizeH="0" baseline="0" noProof="0" dirty="0">
                <a:ln>
                  <a:noFill/>
                </a:ln>
                <a:solidFill>
                  <a:prstClr val="black"/>
                </a:solidFill>
                <a:effectLst/>
                <a:uLnTx/>
                <a:uFill>
                  <a:solidFill>
                    <a:srgbClr val="000000"/>
                  </a:solidFill>
                </a:uFill>
                <a:latin typeface="Calibri"/>
                <a:ea typeface="+mn-ea"/>
                <a:cs typeface="Calibri"/>
              </a:rPr>
              <a:t>to </a:t>
            </a:r>
            <a:r>
              <a:rPr kumimoji="0" sz="2000" strike="noStrike" kern="1200" cap="none" spc="-10" normalizeH="0" baseline="0" noProof="0" dirty="0" smtClean="0">
                <a:ln>
                  <a:noFill/>
                </a:ln>
                <a:solidFill>
                  <a:prstClr val="black"/>
                </a:solidFill>
                <a:effectLst/>
                <a:uLnTx/>
                <a:uFill>
                  <a:solidFill>
                    <a:srgbClr val="000000"/>
                  </a:solidFill>
                </a:uFill>
                <a:latin typeface="Calibri"/>
                <a:ea typeface="+mn-ea"/>
                <a:cs typeface="Calibri"/>
              </a:rPr>
              <a:t>carefully</a:t>
            </a:r>
            <a:r>
              <a:rPr kumimoji="0" lang="en-US" sz="2000" strike="noStrike" kern="1200" cap="none" spc="-10" normalizeH="0" baseline="0" noProof="0" dirty="0" smtClean="0">
                <a:ln>
                  <a:noFill/>
                </a:ln>
                <a:solidFill>
                  <a:prstClr val="black"/>
                </a:solidFill>
                <a:effectLst/>
                <a:uLnTx/>
                <a:uFill>
                  <a:solidFill>
                    <a:srgbClr val="000000"/>
                  </a:solidFill>
                </a:uFill>
                <a:latin typeface="Calibri"/>
                <a:ea typeface="+mn-ea"/>
                <a:cs typeface="Calibri"/>
              </a:rPr>
              <a:t> </a:t>
            </a:r>
            <a:r>
              <a:rPr kumimoji="0" sz="2000" strike="noStrike" kern="1200" cap="none" spc="-5" normalizeH="0" baseline="0" noProof="0" dirty="0" smtClean="0">
                <a:ln>
                  <a:noFill/>
                </a:ln>
                <a:solidFill>
                  <a:prstClr val="black"/>
                </a:solidFill>
                <a:effectLst/>
                <a:uLnTx/>
                <a:uFill>
                  <a:solidFill>
                    <a:srgbClr val="000000"/>
                  </a:solidFill>
                </a:uFill>
                <a:latin typeface="Calibri"/>
                <a:ea typeface="+mn-ea"/>
                <a:cs typeface="Calibri"/>
              </a:rPr>
              <a:t>manage </a:t>
            </a:r>
            <a:r>
              <a:rPr kumimoji="0" sz="2000" strike="noStrike" kern="1200" cap="none" spc="-5" normalizeH="0" baseline="0" noProof="0" dirty="0">
                <a:ln>
                  <a:noFill/>
                </a:ln>
                <a:solidFill>
                  <a:prstClr val="black"/>
                </a:solidFill>
                <a:effectLst/>
                <a:uLnTx/>
                <a:uFill>
                  <a:solidFill>
                    <a:srgbClr val="000000"/>
                  </a:solidFill>
                </a:uFill>
                <a:latin typeface="Calibri"/>
                <a:ea typeface="+mn-ea"/>
                <a:cs typeface="Calibri"/>
              </a:rPr>
              <a:t>performance </a:t>
            </a:r>
            <a:r>
              <a:rPr kumimoji="0" sz="2000" strike="noStrike" kern="1200" cap="none" spc="-10" normalizeH="0" baseline="0" noProof="0" dirty="0">
                <a:ln>
                  <a:noFill/>
                </a:ln>
                <a:solidFill>
                  <a:prstClr val="black"/>
                </a:solidFill>
                <a:effectLst/>
                <a:uLnTx/>
                <a:uFill>
                  <a:solidFill>
                    <a:srgbClr val="000000"/>
                  </a:solidFill>
                </a:uFill>
                <a:latin typeface="Calibri"/>
                <a:ea typeface="+mn-ea"/>
                <a:cs typeface="Calibri"/>
              </a:rPr>
              <a:t>for </a:t>
            </a:r>
            <a:r>
              <a:rPr kumimoji="0" sz="2000" strike="noStrike" kern="1200" cap="none" spc="-5" normalizeH="0" baseline="0" noProof="0" dirty="0">
                <a:ln>
                  <a:noFill/>
                </a:ln>
                <a:solidFill>
                  <a:prstClr val="black"/>
                </a:solidFill>
                <a:effectLst/>
                <a:uLnTx/>
                <a:uFill>
                  <a:solidFill>
                    <a:srgbClr val="000000"/>
                  </a:solidFill>
                </a:uFill>
                <a:latin typeface="Calibri"/>
                <a:ea typeface="+mn-ea"/>
                <a:cs typeface="Calibri"/>
              </a:rPr>
              <a:t>reduced </a:t>
            </a:r>
            <a:r>
              <a:rPr kumimoji="0" sz="2000" strike="noStrike" kern="1200" cap="none" spc="-15" normalizeH="0" baseline="0" noProof="0" dirty="0">
                <a:ln>
                  <a:noFill/>
                </a:ln>
                <a:solidFill>
                  <a:prstClr val="black"/>
                </a:solidFill>
                <a:effectLst/>
                <a:uLnTx/>
                <a:uFill>
                  <a:solidFill>
                    <a:srgbClr val="000000"/>
                  </a:solidFill>
                </a:uFill>
                <a:latin typeface="Calibri"/>
                <a:ea typeface="+mn-ea"/>
                <a:cs typeface="Calibri"/>
              </a:rPr>
              <a:t>cost </a:t>
            </a:r>
            <a:r>
              <a:rPr kumimoji="0" sz="2000" strike="noStrike" kern="1200" cap="none" spc="-5" normalizeH="0" baseline="0" noProof="0" dirty="0">
                <a:ln>
                  <a:noFill/>
                </a:ln>
                <a:solidFill>
                  <a:prstClr val="black"/>
                </a:solidFill>
                <a:effectLst/>
                <a:uLnTx/>
                <a:uFill>
                  <a:solidFill>
                    <a:srgbClr val="000000"/>
                  </a:solidFill>
                </a:uFill>
                <a:latin typeface="Calibri"/>
                <a:ea typeface="+mn-ea"/>
                <a:cs typeface="Calibri"/>
              </a:rPr>
              <a:t>is a </a:t>
            </a:r>
            <a:r>
              <a:rPr kumimoji="0" sz="2000" strike="noStrike" kern="1200" cap="none" spc="-10" normalizeH="0" baseline="0" noProof="0" dirty="0" smtClean="0">
                <a:ln>
                  <a:noFill/>
                </a:ln>
                <a:solidFill>
                  <a:prstClr val="black"/>
                </a:solidFill>
                <a:effectLst/>
                <a:uLnTx/>
                <a:uFill>
                  <a:solidFill>
                    <a:srgbClr val="000000"/>
                  </a:solidFill>
                </a:uFill>
                <a:latin typeface="Calibri"/>
                <a:ea typeface="+mn-ea"/>
                <a:cs typeface="Calibri"/>
              </a:rPr>
              <a:t>Fixed </a:t>
            </a:r>
            <a:r>
              <a:rPr kumimoji="0" sz="2000" strike="noStrike" kern="1200" cap="none" spc="-10" normalizeH="0" baseline="0" noProof="0" dirty="0">
                <a:ln>
                  <a:noFill/>
                </a:ln>
                <a:solidFill>
                  <a:prstClr val="black"/>
                </a:solidFill>
                <a:effectLst/>
                <a:uLnTx/>
                <a:uFill>
                  <a:solidFill>
                    <a:srgbClr val="000000"/>
                  </a:solidFill>
                </a:uFill>
                <a:latin typeface="Calibri"/>
                <a:ea typeface="+mn-ea"/>
                <a:cs typeface="Calibri"/>
              </a:rPr>
              <a:t>Price </a:t>
            </a:r>
            <a:r>
              <a:rPr kumimoji="0" sz="2000" strike="noStrike" kern="1200" cap="none" spc="-10" normalizeH="0" baseline="0" noProof="0" dirty="0" smtClean="0">
                <a:ln>
                  <a:noFill/>
                </a:ln>
                <a:solidFill>
                  <a:prstClr val="black"/>
                </a:solidFill>
                <a:effectLst/>
                <a:uLnTx/>
                <a:uFill>
                  <a:solidFill>
                    <a:srgbClr val="000000"/>
                  </a:solidFill>
                </a:uFill>
                <a:latin typeface="Calibri"/>
                <a:ea typeface="+mn-ea"/>
                <a:cs typeface="Calibri"/>
              </a:rPr>
              <a:t>Incentive</a:t>
            </a:r>
            <a:r>
              <a:rPr kumimoji="0" lang="en-US" sz="2000" strike="noStrike" kern="1200" cap="none" spc="-10" normalizeH="0" baseline="0" noProof="0" dirty="0" smtClean="0">
                <a:ln>
                  <a:noFill/>
                </a:ln>
                <a:solidFill>
                  <a:prstClr val="black"/>
                </a:solidFill>
                <a:effectLst/>
                <a:uLnTx/>
                <a:uFill>
                  <a:solidFill>
                    <a:srgbClr val="000000"/>
                  </a:solidFill>
                </a:uFill>
                <a:latin typeface="Calibri"/>
                <a:ea typeface="+mn-ea"/>
                <a:cs typeface="Calibri"/>
              </a:rPr>
              <a:t> </a:t>
            </a:r>
            <a:r>
              <a:rPr kumimoji="0" sz="2000" strike="noStrike" kern="1200" cap="none" spc="-10" normalizeH="0" baseline="0" noProof="0" dirty="0" smtClean="0">
                <a:ln>
                  <a:noFill/>
                </a:ln>
                <a:solidFill>
                  <a:prstClr val="black"/>
                </a:solidFill>
                <a:effectLst/>
                <a:uLnTx/>
                <a:uFill>
                  <a:solidFill>
                    <a:srgbClr val="000000"/>
                  </a:solidFill>
                </a:uFill>
                <a:latin typeface="Calibri"/>
                <a:ea typeface="+mn-ea"/>
                <a:cs typeface="Calibri"/>
              </a:rPr>
              <a:t>contract</a:t>
            </a:r>
            <a:r>
              <a:rPr kumimoji="0" sz="2000" strike="noStrike" kern="1200" cap="none" spc="-10" normalizeH="0" baseline="0" noProof="0" dirty="0">
                <a:ln>
                  <a:noFill/>
                </a:ln>
                <a:solidFill>
                  <a:prstClr val="black"/>
                </a:solidFill>
                <a:effectLst/>
                <a:uLnTx/>
                <a:uFill>
                  <a:solidFill>
                    <a:srgbClr val="000000"/>
                  </a:solidFill>
                </a:uFill>
                <a:latin typeface="Calibri"/>
                <a:ea typeface="+mn-ea"/>
                <a:cs typeface="Calibri"/>
              </a:rPr>
              <a:t>.</a:t>
            </a:r>
            <a:endParaRPr kumimoji="0" sz="2000"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txBox="1">
            <a:spLocks noGrp="1"/>
          </p:cNvSpPr>
          <p:nvPr>
            <p:ph type="title"/>
          </p:nvPr>
        </p:nvSpPr>
        <p:spPr>
          <a:xfrm>
            <a:off x="553251" y="295751"/>
            <a:ext cx="8590750" cy="566822"/>
          </a:xfrm>
          <a:prstGeom prst="rect">
            <a:avLst/>
          </a:prstGeom>
        </p:spPr>
        <p:txBody>
          <a:bodyPr vert="horz" wrap="square" lIns="0" tIns="12700" rIns="0" bIns="0" rtlCol="0">
            <a:spAutoFit/>
          </a:bodyPr>
          <a:lstStyle/>
          <a:p>
            <a:pPr marL="12700">
              <a:lnSpc>
                <a:spcPct val="100000"/>
              </a:lnSpc>
              <a:spcBef>
                <a:spcPts val="100"/>
              </a:spcBef>
            </a:pPr>
            <a:r>
              <a:rPr lang="en-US" sz="3600" b="0" spc="-5" dirty="0" smtClean="0">
                <a:latin typeface="Calibri"/>
                <a:cs typeface="Calibri"/>
              </a:rPr>
              <a:t>Guidelines</a:t>
            </a:r>
            <a:endParaRPr sz="3600" dirty="0">
              <a:latin typeface="Calibri"/>
              <a:cs typeface="Calibri"/>
            </a:endParaRPr>
          </a:p>
        </p:txBody>
      </p:sp>
      <p:sp>
        <p:nvSpPr>
          <p:cNvPr id="2" name="Slide Number Placeholder 1"/>
          <p:cNvSpPr>
            <a:spLocks noGrp="1"/>
          </p:cNvSpPr>
          <p:nvPr>
            <p:ph type="sldNum" sz="quarter" idx="7"/>
          </p:nvPr>
        </p:nvSpPr>
        <p:spPr/>
        <p:txBody>
          <a:bodyPr/>
          <a:lstStyle/>
          <a:p>
            <a:pPr marL="109855">
              <a:lnSpc>
                <a:spcPts val="1425"/>
              </a:lnSpc>
            </a:pPr>
            <a:fld id="{81D60167-4931-47E6-BA6A-407CBD079E47}" type="slidenum">
              <a:rPr lang="en-US" spc="-5" smtClean="0">
                <a:solidFill>
                  <a:srgbClr val="000000"/>
                </a:solidFill>
              </a:rPr>
              <a:t>69</a:t>
            </a:fld>
            <a:endParaRPr lang="en-US" spc="-5" dirty="0">
              <a:solidFill>
                <a:srgbClr val="000000"/>
              </a:solidFill>
            </a:endParaRPr>
          </a:p>
        </p:txBody>
      </p:sp>
    </p:spTree>
    <p:extLst>
      <p:ext uri="{BB962C8B-B14F-4D97-AF65-F5344CB8AC3E}">
        <p14:creationId xmlns:p14="http://schemas.microsoft.com/office/powerpoint/2010/main" val="4012375722"/>
      </p:ext>
    </p:extLst>
  </p:cSld>
  <p:clrMapOvr>
    <a:masterClrMapping/>
  </p:clrMapOvr>
  <p:transition spd="slow">
    <p:wipe dir="d"/>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0934" y="2133600"/>
            <a:ext cx="8583066" cy="492443"/>
          </a:xfrm>
        </p:spPr>
        <p:txBody>
          <a:bodyPr/>
          <a:lstStyle/>
          <a:p>
            <a:r>
              <a:rPr lang="en-US" sz="3200" dirty="0" smtClean="0"/>
              <a:t>CONTINUE TO MODULE #10</a:t>
            </a:r>
            <a:endParaRPr lang="en-US" sz="3200" dirty="0"/>
          </a:p>
        </p:txBody>
      </p:sp>
      <p:sp>
        <p:nvSpPr>
          <p:cNvPr id="5" name="Slide Number Placeholder 7"/>
          <p:cNvSpPr>
            <a:spLocks noGrp="1"/>
          </p:cNvSpPr>
          <p:nvPr>
            <p:ph type="sldNum" sz="quarter" idx="7"/>
          </p:nvPr>
        </p:nvSpPr>
        <p:spPr>
          <a:xfrm>
            <a:off x="4419599" y="6428740"/>
            <a:ext cx="304800" cy="241300"/>
          </a:xfrm>
        </p:spPr>
        <p:txBody>
          <a:bodyPr/>
          <a:lstStyle/>
          <a:p>
            <a:pPr marL="109855">
              <a:lnSpc>
                <a:spcPts val="1425"/>
              </a:lnSpc>
            </a:pPr>
            <a:fld id="{81D60167-4931-47E6-BA6A-407CBD079E47}" type="slidenum">
              <a:rPr lang="en-US" spc="-5" smtClean="0">
                <a:solidFill>
                  <a:srgbClr val="000000"/>
                </a:solidFill>
              </a:rPr>
              <a:t>70</a:t>
            </a:fld>
            <a:endParaRPr lang="en-US" spc="-5" dirty="0">
              <a:solidFill>
                <a:srgbClr val="000000"/>
              </a:solidFill>
            </a:endParaRPr>
          </a:p>
        </p:txBody>
      </p:sp>
    </p:spTree>
    <p:extLst>
      <p:ext uri="{BB962C8B-B14F-4D97-AF65-F5344CB8AC3E}">
        <p14:creationId xmlns:p14="http://schemas.microsoft.com/office/powerpoint/2010/main" val="4074176755"/>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ED846F70AEF9E4F9FF1F348DD0F27FC" ma:contentTypeVersion="13" ma:contentTypeDescription="Create a new document." ma:contentTypeScope="" ma:versionID="db0c0f9361434cfe0a4001c259cfd7ee">
  <xsd:schema xmlns:xsd="http://www.w3.org/2001/XMLSchema" xmlns:xs="http://www.w3.org/2001/XMLSchema" xmlns:p="http://schemas.microsoft.com/office/2006/metadata/properties" xmlns:ns1="http://schemas.microsoft.com/sharepoint/v3" xmlns:ns2="8985f169-47f5-47fd-b95a-603f0b2eae28" xmlns:ns3="be8e71c3-462a-4104-a9c7-a5217e35b11f" targetNamespace="http://schemas.microsoft.com/office/2006/metadata/properties" ma:root="true" ma:fieldsID="5884b70ce973f98bddfc2b55926aa50c" ns1:_="" ns2:_="" ns3:_="">
    <xsd:import namespace="http://schemas.microsoft.com/sharepoint/v3"/>
    <xsd:import namespace="8985f169-47f5-47fd-b95a-603f0b2eae28"/>
    <xsd:import namespace="be8e71c3-462a-4104-a9c7-a5217e35b11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Date" minOccurs="0"/>
                <xsd:element ref="ns1:_ip_UnifiedCompliancePolicyProperties" minOccurs="0"/>
                <xsd:element ref="ns1:_ip_UnifiedCompliancePolicyUIAction" minOccurs="0"/>
                <xsd:element ref="ns2:MediaServiceAutoTags" minOccurs="0"/>
                <xsd:element ref="ns2:MediaServiceOCR" minOccurs="0"/>
                <xsd:element ref="ns2:MediaServiceDateTaken" minOccurs="0"/>
                <xsd:element ref="ns2:MediaServiceLocation" minOccurs="0"/>
                <xsd:element ref="ns2:MediaServiceEventHashCode" minOccurs="0"/>
                <xsd:element ref="ns2: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3" nillable="true" ma:displayName="Unified Compliance Policy Properties" ma:hidden="true" ma:internalName="_ip_UnifiedCompliancePolicyProperties">
      <xsd:simpleType>
        <xsd:restriction base="dms:Note"/>
      </xsd:simpleType>
    </xsd:element>
    <xsd:element name="_ip_UnifiedCompliancePolicyUIAction" ma:index="1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985f169-47f5-47fd-b95a-603f0b2eae2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Date" ma:index="12" nillable="true" ma:displayName="Date" ma:format="DateOnly" ma:internalName="Date">
      <xsd:simpleType>
        <xsd:restriction base="dms:DateTime"/>
      </xsd:simpleType>
    </xsd:element>
    <xsd:element name="MediaServiceAutoTags" ma:index="15" nillable="true" ma:displayName="MediaServiceAutoTags"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MediaServiceLocation" ma:internalName="MediaServiceLocation"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e8e71c3-462a-4104-a9c7-a5217e35b11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Date xmlns="8985f169-47f5-47fd-b95a-603f0b2eae28" xsi:nil="true"/>
    <_ip_UnifiedCompliancePolicyUIAction xmlns="http://schemas.microsoft.com/sharepoint/v3"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5E5A6D2-F480-490D-92E0-7D4DAF7FAA03}"/>
</file>

<file path=customXml/itemProps2.xml><?xml version="1.0" encoding="utf-8"?>
<ds:datastoreItem xmlns:ds="http://schemas.openxmlformats.org/officeDocument/2006/customXml" ds:itemID="{C69E5DB9-D1E4-4E1E-8FF4-799A427CA5DE}">
  <ds:schemaRefs>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be8e71c3-462a-4104-a9c7-a5217e35b11f"/>
    <ds:schemaRef ds:uri="http://purl.org/dc/elements/1.1/"/>
    <ds:schemaRef ds:uri="http://schemas.microsoft.com/office/2006/metadata/properties"/>
    <ds:schemaRef ds:uri="8985f169-47f5-47fd-b95a-603f0b2eae28"/>
    <ds:schemaRef ds:uri="http://schemas.microsoft.com/sharepoint/v3"/>
    <ds:schemaRef ds:uri="http://www.w3.org/XML/1998/namespace"/>
    <ds:schemaRef ds:uri="http://purl.org/dc/dcmitype/"/>
  </ds:schemaRefs>
</ds:datastoreItem>
</file>

<file path=customXml/itemProps3.xml><?xml version="1.0" encoding="utf-8"?>
<ds:datastoreItem xmlns:ds="http://schemas.openxmlformats.org/officeDocument/2006/customXml" ds:itemID="{575E2C47-067D-48FE-A397-0071E8047C2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2147</TotalTime>
  <Words>9624</Words>
  <Application>Microsoft Office PowerPoint</Application>
  <PresentationFormat>On-screen Show (4:3)</PresentationFormat>
  <Paragraphs>528</Paragraphs>
  <Slides>70</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70</vt:i4>
      </vt:variant>
    </vt:vector>
  </HeadingPairs>
  <TitlesOfParts>
    <vt:vector size="75" baseType="lpstr">
      <vt:lpstr>Arial</vt:lpstr>
      <vt:lpstr>Calibri</vt:lpstr>
      <vt:lpstr>Calibri Light</vt:lpstr>
      <vt:lpstr>Times New Roman</vt:lpstr>
      <vt:lpstr>1_Office Theme</vt:lpstr>
      <vt:lpstr>Standard Solicitation Package Module 9</vt:lpstr>
      <vt:lpstr>Learner Outcomes</vt:lpstr>
      <vt:lpstr>Learner Outcomes</vt:lpstr>
      <vt:lpstr>Benefits of Use</vt:lpstr>
      <vt:lpstr>General Information</vt:lpstr>
      <vt:lpstr>General Information (cont.)</vt:lpstr>
      <vt:lpstr>PowerPoint Presentation</vt:lpstr>
      <vt:lpstr>PowerPoint Presentation</vt:lpstr>
      <vt:lpstr>General Provisions</vt:lpstr>
      <vt:lpstr>General Provisions</vt:lpstr>
      <vt:lpstr>General Provisions</vt:lpstr>
      <vt:lpstr>General Provisions</vt:lpstr>
      <vt:lpstr>General Provisions</vt:lpstr>
      <vt:lpstr>General Provisions</vt:lpstr>
      <vt:lpstr>General Provisions</vt:lpstr>
      <vt:lpstr>General Provisions</vt:lpstr>
      <vt:lpstr>General Provisions</vt:lpstr>
      <vt:lpstr>General Provisions</vt:lpstr>
      <vt:lpstr>General Provisions</vt:lpstr>
      <vt:lpstr>General Provisions</vt:lpstr>
      <vt:lpstr>General Provisions</vt:lpstr>
      <vt:lpstr>General Provisions</vt:lpstr>
      <vt:lpstr>General Provisions</vt:lpstr>
      <vt:lpstr>General Provisions</vt:lpstr>
      <vt:lpstr>General Provisions</vt:lpstr>
      <vt:lpstr>PowerPoint Presentation</vt:lpstr>
      <vt:lpstr>PowerPoint Presentation</vt:lpstr>
      <vt:lpstr>Special Provisions</vt:lpstr>
      <vt:lpstr>Special Provisions</vt:lpstr>
      <vt:lpstr>Special Provisions</vt:lpstr>
      <vt:lpstr>Special Provisions</vt:lpstr>
      <vt:lpstr>Special Provisions</vt:lpstr>
      <vt:lpstr>Special Provisions</vt:lpstr>
      <vt:lpstr>PowerPoint Presentation</vt:lpstr>
      <vt:lpstr>Definitions</vt:lpstr>
      <vt:lpstr>Purpose of Specifications</vt:lpstr>
      <vt:lpstr>Gathering Specifications</vt:lpstr>
      <vt:lpstr>Provide Clarity</vt:lpstr>
      <vt:lpstr>Choose Words Carefully</vt:lpstr>
      <vt:lpstr>Work Cooperatively</vt:lpstr>
      <vt:lpstr>Specification Example</vt:lpstr>
      <vt:lpstr>What to Consider</vt:lpstr>
      <vt:lpstr>What to Consider</vt:lpstr>
      <vt:lpstr>What to Consider</vt:lpstr>
      <vt:lpstr>Solicitation Preparation</vt:lpstr>
      <vt:lpstr>Solicitation Preparation</vt:lpstr>
      <vt:lpstr>Solicitation Preparation</vt:lpstr>
      <vt:lpstr>Solicitation Preparation – Last Thoughts</vt:lpstr>
      <vt:lpstr>PowerPoint Presentation</vt:lpstr>
      <vt:lpstr>Guidelines</vt:lpstr>
      <vt:lpstr>Terms and Conditions Examples Only</vt:lpstr>
      <vt:lpstr>Terms and Conditions Examples Only</vt:lpstr>
      <vt:lpstr>Evaluation Process</vt:lpstr>
      <vt:lpstr>Evaluation Process (cont.)</vt:lpstr>
      <vt:lpstr>Evaluation Criteria</vt:lpstr>
      <vt:lpstr>Evaluation Criteria</vt:lpstr>
      <vt:lpstr>PowerPoint Presentation</vt:lpstr>
      <vt:lpstr>Guidelines</vt:lpstr>
      <vt:lpstr>Terms and Conditions Examples Only</vt:lpstr>
      <vt:lpstr>Terms and Conditions Examples Only</vt:lpstr>
      <vt:lpstr>Terms and Conditions Examples Only</vt:lpstr>
      <vt:lpstr>Terms and Conditions Examples Only</vt:lpstr>
      <vt:lpstr>Terms and Conditions Examples Only</vt:lpstr>
      <vt:lpstr>Terms and Conditions Examples Only</vt:lpstr>
      <vt:lpstr>Section F Checklist</vt:lpstr>
      <vt:lpstr>PowerPoint Presentation</vt:lpstr>
      <vt:lpstr>PowerPoint Presentation</vt:lpstr>
      <vt:lpstr>Guidelines</vt:lpstr>
      <vt:lpstr>Guidelines</vt:lpstr>
      <vt:lpstr>CONTINUE TO MODULE #10</vt:lpstr>
    </vt:vector>
  </TitlesOfParts>
  <Company>State of Oklahoma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Standard Solicitation Package</dc:title>
  <dc:creator>Loretta Caldwell</dc:creator>
  <cp:lastModifiedBy>Loretta Caldwell</cp:lastModifiedBy>
  <cp:revision>137</cp:revision>
  <dcterms:created xsi:type="dcterms:W3CDTF">2018-01-22T18:35:33Z</dcterms:created>
  <dcterms:modified xsi:type="dcterms:W3CDTF">2018-12-13T14:40:42Z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0x010100EED846F70AEF9E4F9FF1F348DD0F27FC</vt:lpwstr>
  </property>
</Properties>
</file>