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omments/comment1.xml" ContentType="application/vnd.openxmlformats-officedocument.presentationml.comments+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31"/>
  </p:notesMasterIdLst>
  <p:sldIdLst>
    <p:sldId id="325" r:id="rId6"/>
    <p:sldId id="287" r:id="rId7"/>
    <p:sldId id="320" r:id="rId8"/>
    <p:sldId id="285" r:id="rId9"/>
    <p:sldId id="284" r:id="rId10"/>
    <p:sldId id="317" r:id="rId11"/>
    <p:sldId id="321" r:id="rId12"/>
    <p:sldId id="318" r:id="rId13"/>
    <p:sldId id="319" r:id="rId14"/>
    <p:sldId id="286" r:id="rId15"/>
    <p:sldId id="289" r:id="rId16"/>
    <p:sldId id="290" r:id="rId17"/>
    <p:sldId id="313" r:id="rId18"/>
    <p:sldId id="304" r:id="rId19"/>
    <p:sldId id="311" r:id="rId20"/>
    <p:sldId id="315" r:id="rId21"/>
    <p:sldId id="307" r:id="rId22"/>
    <p:sldId id="314" r:id="rId23"/>
    <p:sldId id="262" r:id="rId24"/>
    <p:sldId id="302" r:id="rId25"/>
    <p:sldId id="282" r:id="rId26"/>
    <p:sldId id="323" r:id="rId27"/>
    <p:sldId id="324" r:id="rId28"/>
    <p:sldId id="256" r:id="rId29"/>
    <p:sldId id="326" r:id="rId30"/>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Calibri"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itchFamily="34" charset="0"/>
        <a:ea typeface="+mn-ea"/>
        <a:cs typeface="+mn-cs"/>
      </a:defRPr>
    </a:lvl5pPr>
    <a:lvl6pPr marL="2286000" algn="l" defTabSz="914400" rtl="0" eaLnBrk="1" latinLnBrk="0" hangingPunct="1">
      <a:defRPr kern="1200">
        <a:solidFill>
          <a:schemeClr val="tx1"/>
        </a:solidFill>
        <a:latin typeface="Calibri" pitchFamily="34" charset="0"/>
        <a:ea typeface="+mn-ea"/>
        <a:cs typeface="+mn-cs"/>
      </a:defRPr>
    </a:lvl6pPr>
    <a:lvl7pPr marL="2743200" algn="l" defTabSz="914400" rtl="0" eaLnBrk="1" latinLnBrk="0" hangingPunct="1">
      <a:defRPr kern="1200">
        <a:solidFill>
          <a:schemeClr val="tx1"/>
        </a:solidFill>
        <a:latin typeface="Calibri" pitchFamily="34" charset="0"/>
        <a:ea typeface="+mn-ea"/>
        <a:cs typeface="+mn-cs"/>
      </a:defRPr>
    </a:lvl7pPr>
    <a:lvl8pPr marL="3200400" algn="l" defTabSz="914400" rtl="0" eaLnBrk="1" latinLnBrk="0" hangingPunct="1">
      <a:defRPr kern="1200">
        <a:solidFill>
          <a:schemeClr val="tx1"/>
        </a:solidFill>
        <a:latin typeface="Calibri" pitchFamily="34" charset="0"/>
        <a:ea typeface="+mn-ea"/>
        <a:cs typeface="+mn-cs"/>
      </a:defRPr>
    </a:lvl8pPr>
    <a:lvl9pPr marL="3657600" algn="l" defTabSz="914400" rtl="0" eaLnBrk="1" latinLnBrk="0" hangingPunct="1">
      <a:defRPr kern="1200">
        <a:solidFill>
          <a:schemeClr val="tx1"/>
        </a:solidFill>
        <a:latin typeface="Calibri"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my Southall" initials="AS" lastIdx="4"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06" autoAdjust="0"/>
    <p:restoredTop sz="76867" autoAdjust="0"/>
  </p:normalViewPr>
  <p:slideViewPr>
    <p:cSldViewPr>
      <p:cViewPr varScale="1">
        <p:scale>
          <a:sx n="66" d="100"/>
          <a:sy n="66" d="100"/>
        </p:scale>
        <p:origin x="780" y="52"/>
      </p:cViewPr>
      <p:guideLst>
        <p:guide orient="horz" pos="2160"/>
        <p:guide pos="2880"/>
      </p:guideLst>
    </p:cSldViewPr>
  </p:slideViewPr>
  <p:outlineViewPr>
    <p:cViewPr>
      <p:scale>
        <a:sx n="33" d="100"/>
        <a:sy n="33" d="100"/>
      </p:scale>
      <p:origin x="0" y="4446"/>
    </p:cViewPr>
  </p:outlineViewPr>
  <p:notesTextViewPr>
    <p:cViewPr>
      <p:scale>
        <a:sx n="100" d="100"/>
        <a:sy n="100" d="100"/>
      </p:scale>
      <p:origin x="0" y="0"/>
    </p:cViewPr>
  </p:notesTextViewPr>
  <p:notesViewPr>
    <p:cSldViewPr>
      <p:cViewPr varScale="1">
        <p:scale>
          <a:sx n="83" d="100"/>
          <a:sy n="83" d="100"/>
        </p:scale>
        <p:origin x="-2040" y="-84"/>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commentAuthors" Target="commentAuthor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heme" Target="theme/theme1.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8-03-06T13:36:04.400" idx="2">
    <p:pos x="99" y="2650"/>
    <p:text>is this supposed to be another bullet, or instead be a continuation of the above bullet?
If intended to be separate bullet, sugg. clarifying more.</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3177" tIns="46589" rIns="93177" bIns="46589"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970338" y="0"/>
            <a:ext cx="3038475" cy="465138"/>
          </a:xfrm>
          <a:prstGeom prst="rect">
            <a:avLst/>
          </a:prstGeom>
        </p:spPr>
        <p:txBody>
          <a:bodyPr vert="horz" lIns="93177" tIns="46589" rIns="93177" bIns="46589" rtlCol="0"/>
          <a:lstStyle>
            <a:lvl1pPr algn="r" eaLnBrk="1" fontAlgn="auto" hangingPunct="1">
              <a:spcBef>
                <a:spcPts val="0"/>
              </a:spcBef>
              <a:spcAft>
                <a:spcPts val="0"/>
              </a:spcAft>
              <a:defRPr sz="1200">
                <a:latin typeface="+mn-lt"/>
              </a:defRPr>
            </a:lvl1pPr>
          </a:lstStyle>
          <a:p>
            <a:pPr>
              <a:defRPr/>
            </a:pPr>
            <a:fld id="{9ED5C10C-40A5-458A-B5CE-17F82090490C}" type="datetimeFigureOut">
              <a:rPr lang="en-US"/>
              <a:pPr>
                <a:defRPr/>
              </a:pPr>
              <a:t>11/5/2018</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a:p>
        </p:txBody>
      </p:sp>
      <p:sp>
        <p:nvSpPr>
          <p:cNvPr id="5" name="Notes Placeholder 4"/>
          <p:cNvSpPr>
            <a:spLocks noGrp="1"/>
          </p:cNvSpPr>
          <p:nvPr>
            <p:ph type="body" sz="quarter" idx="3"/>
          </p:nvPr>
        </p:nvSpPr>
        <p:spPr>
          <a:xfrm>
            <a:off x="701675" y="4416425"/>
            <a:ext cx="5607050" cy="4183063"/>
          </a:xfrm>
          <a:prstGeom prst="rect">
            <a:avLst/>
          </a:prstGeom>
        </p:spPr>
        <p:txBody>
          <a:bodyPr vert="horz" lIns="93177" tIns="46589" rIns="93177" bIns="46589"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970338" y="8829675"/>
            <a:ext cx="3038475" cy="465138"/>
          </a:xfrm>
          <a:prstGeom prst="rect">
            <a:avLst/>
          </a:prstGeom>
        </p:spPr>
        <p:txBody>
          <a:bodyPr vert="horz" wrap="square" lIns="93177" tIns="46589" rIns="93177" bIns="46589" numCol="1" anchor="b" anchorCtr="0" compatLnSpc="1">
            <a:prstTxWarp prst="textNoShape">
              <a:avLst/>
            </a:prstTxWarp>
          </a:bodyPr>
          <a:lstStyle>
            <a:lvl1pPr algn="r" eaLnBrk="1" hangingPunct="1">
              <a:defRPr sz="1200"/>
            </a:lvl1pPr>
          </a:lstStyle>
          <a:p>
            <a:fld id="{C2244C87-31DC-4D0D-9028-BAE43DA8E244}" type="slidenum">
              <a:rPr lang="en-US" altLang="en-US"/>
              <a:pPr/>
              <a:t>‹#›</a:t>
            </a:fld>
            <a:endParaRPr lang="en-US" altLang="en-US"/>
          </a:p>
        </p:txBody>
      </p:sp>
    </p:spTree>
    <p:extLst>
      <p:ext uri="{BB962C8B-B14F-4D97-AF65-F5344CB8AC3E}">
        <p14:creationId xmlns:p14="http://schemas.microsoft.com/office/powerpoint/2010/main" val="13132607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smtClean="0"/>
              <a:t>So what is Performance Based contracting?  </a:t>
            </a:r>
            <a:r>
              <a:rPr lang="en-US" dirty="0" err="1" smtClean="0"/>
              <a:t>Nextgov</a:t>
            </a:r>
            <a:r>
              <a:rPr lang="en-US" dirty="0" smtClean="0"/>
              <a:t> defines Performance Based contracting as a process in which the client defines a need to be addressed</a:t>
            </a:r>
            <a:r>
              <a:rPr lang="en-US" baseline="0" dirty="0" smtClean="0"/>
              <a:t> and allows suppliers the opportunity to present a solution to the need.  Performance Based contracting is also referred to as Best Value contracting.  Basically, this allows the suppliers to utilize their expertise to solve the client’s need.  PIPS has enhanced the Best Value process by utilizing common sense, natural laws and dominant information while releasing all attempts to manage, direct and control the vendor.  The foundation of the process is based on Dr. Dean </a:t>
            </a:r>
            <a:r>
              <a:rPr lang="en-US" baseline="0" dirty="0" err="1" smtClean="0"/>
              <a:t>Kashiwagi’s</a:t>
            </a:r>
            <a:r>
              <a:rPr lang="en-US" baseline="0" dirty="0" smtClean="0"/>
              <a:t> companion text titled, “The Information Management Theory”.    </a:t>
            </a:r>
            <a:endParaRPr lang="en-US" dirty="0" smtClean="0"/>
          </a:p>
          <a:p>
            <a:endParaRPr lang="en-US" dirty="0"/>
          </a:p>
        </p:txBody>
      </p:sp>
      <p:sp>
        <p:nvSpPr>
          <p:cNvPr id="4" name="Slide Number Placeholder 3"/>
          <p:cNvSpPr>
            <a:spLocks noGrp="1"/>
          </p:cNvSpPr>
          <p:nvPr>
            <p:ph type="sldNum" sz="quarter" idx="10"/>
          </p:nvPr>
        </p:nvSpPr>
        <p:spPr/>
        <p:txBody>
          <a:bodyPr/>
          <a:lstStyle/>
          <a:p>
            <a:fld id="{C2244C87-31DC-4D0D-9028-BAE43DA8E244}" type="slidenum">
              <a:rPr lang="en-US" altLang="en-US" smtClean="0"/>
              <a:pPr/>
              <a:t>4</a:t>
            </a:fld>
            <a:endParaRPr lang="en-US" altLang="en-US"/>
          </a:p>
        </p:txBody>
      </p:sp>
    </p:spTree>
    <p:extLst>
      <p:ext uri="{BB962C8B-B14F-4D97-AF65-F5344CB8AC3E}">
        <p14:creationId xmlns:p14="http://schemas.microsoft.com/office/powerpoint/2010/main" val="1629270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fld id="{1EE91BAA-0036-458F-93F0-528F988C1CC0}" type="slidenum">
              <a:rPr lang="zh-CN" altLang="en-US"/>
              <a:pPr/>
              <a:t>5</a:t>
            </a:fld>
            <a:endParaRPr lang="en-US" altLang="zh-CN"/>
          </a:p>
        </p:txBody>
      </p:sp>
      <p:sp>
        <p:nvSpPr>
          <p:cNvPr id="819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How To Minimize Your Risk As A Consultant</a:t>
            </a:r>
          </a:p>
        </p:txBody>
      </p:sp>
    </p:spTree>
    <p:extLst>
      <p:ext uri="{BB962C8B-B14F-4D97-AF65-F5344CB8AC3E}">
        <p14:creationId xmlns:p14="http://schemas.microsoft.com/office/powerpoint/2010/main" val="3361136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fld id="{4B810E55-4463-41F2-837B-BC1E33F060B7}" type="slidenum">
              <a:rPr lang="en-US" altLang="en-US"/>
              <a:pPr/>
              <a:t>6</a:t>
            </a:fld>
            <a:endParaRPr lang="en-US" altLang="en-US"/>
          </a:p>
        </p:txBody>
      </p:sp>
      <p:sp>
        <p:nvSpPr>
          <p:cNvPr id="102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altLang="zh-CN" dirty="0" smtClean="0"/>
              <a:t>Here</a:t>
            </a:r>
            <a:r>
              <a:rPr lang="en-US" altLang="zh-CN" baseline="0" dirty="0" smtClean="0"/>
              <a:t> under the heading of Industry Structure we see a grid that is broken up into four quadrants. On the lower right be have I. Priced Based, on the upper right we have II. Value Based, on the upper left we have III. Negotiated Bid, and on the lower left IV. Unstable Market. We have the label of “Performance on the left side showing as you move upwards towards quadrants II and III performance is higher. Along the bottom we have perceived competition so as we move from left to right the perceived competition is higher. The State of Oklahoma requires competition so I will only discuss the differences between quadrants I (1) and II (2).  Quadrant number one depicts a traditional, price based award</a:t>
            </a:r>
            <a:r>
              <a:rPr lang="en-US" altLang="zh-CN" b="0" baseline="0" dirty="0" smtClean="0"/>
              <a:t> </a:t>
            </a:r>
            <a:r>
              <a:rPr lang="en-US" altLang="zh-CN" b="0" baseline="0" dirty="0" smtClean="0">
                <a:solidFill>
                  <a:srgbClr val="FF0000"/>
                </a:solidFill>
              </a:rPr>
              <a:t>where </a:t>
            </a:r>
            <a:r>
              <a:rPr lang="en-US" altLang="zh-CN" baseline="0" dirty="0" smtClean="0"/>
              <a:t>standards, specifications and cost are the primary considerations.  The primary distinction between quadrant 1 and 2 is who is responsible for minimizing risk.  In quadrant one, the client tries to minimize risk contractually utilizing management, direction and control.  Suppliers are held to predetermined standards and specifications even though they may not provide the optimum results.  The Best Value, or value based quadrant number 2 shifts responsibility for risk mitigation to the supplier who is expected to satisfy the client’s objective.  The supplier is free to perform by fully utilizing their expertise to deliver optimum results.        </a:t>
            </a:r>
            <a:endParaRPr lang="zh-CN" altLang="en-US" dirty="0" smtClean="0"/>
          </a:p>
          <a:p>
            <a:pPr eaLnBrk="1" hangingPunct="1">
              <a:spcBef>
                <a:spcPct val="0"/>
              </a:spcBef>
            </a:pPr>
            <a:endParaRPr lang="zh-CN" altLang="en-US" dirty="0" smtClean="0"/>
          </a:p>
        </p:txBody>
      </p:sp>
    </p:spTree>
    <p:extLst>
      <p:ext uri="{BB962C8B-B14F-4D97-AF65-F5344CB8AC3E}">
        <p14:creationId xmlns:p14="http://schemas.microsoft.com/office/powerpoint/2010/main" val="30782626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sz="1200" dirty="0" smtClean="0"/>
              <a:t>Performance Characteristics. </a:t>
            </a:r>
            <a:r>
              <a:rPr lang="en-US" altLang="en-US" sz="2000" b="1" dirty="0" smtClean="0"/>
              <a:t>Price based </a:t>
            </a:r>
            <a:r>
              <a:rPr lang="en-US" altLang="en-US" sz="2000" dirty="0" smtClean="0"/>
              <a:t>(transaction based). </a:t>
            </a:r>
            <a:r>
              <a:rPr lang="en-US" altLang="en-US" sz="2100" dirty="0" smtClean="0"/>
              <a:t>Wrong person talking. </a:t>
            </a:r>
            <a:r>
              <a:rPr lang="en-US" altLang="en-US" sz="2100" b="1" dirty="0" smtClean="0"/>
              <a:t>Decision making on both sides. </a:t>
            </a:r>
            <a:r>
              <a:rPr lang="en-US" altLang="en-US" sz="2100" dirty="0" smtClean="0"/>
              <a:t>Experts told to not think. Buyer tells the vendor what to do and how to do it. </a:t>
            </a:r>
            <a:r>
              <a:rPr lang="en-US" altLang="en-US" sz="2000" b="1" dirty="0" smtClean="0"/>
              <a:t>Best Value </a:t>
            </a:r>
            <a:r>
              <a:rPr lang="en-US" altLang="en-US" sz="2000" dirty="0" smtClean="0"/>
              <a:t>(efficient, minimized transactions). </a:t>
            </a:r>
            <a:r>
              <a:rPr lang="en-US" altLang="en-US" sz="2100" b="1" dirty="0" smtClean="0"/>
              <a:t>Buyer says what he wants. </a:t>
            </a:r>
            <a:r>
              <a:rPr lang="en-US" altLang="en-US" sz="2100" dirty="0" smtClean="0"/>
              <a:t>Vendors tell buyer what he can get. </a:t>
            </a:r>
            <a:r>
              <a:rPr lang="en-US" dirty="0" smtClean="0"/>
              <a:t>Continuing</a:t>
            </a:r>
            <a:r>
              <a:rPr lang="en-US" baseline="0" dirty="0" smtClean="0"/>
              <a:t> the comparison we see the price based system has the wrong person, the client, telling the expert what to do and how to do it.  In the priced based environment suppliers will not utilize their best people because their expertise is not utilized in this environment.  The client makes decisions and provides direction and as a result, brings about the risk that they were hoping to avoid.  Conversely, in the Best Value environment, the client or buyer states the objective and the supplier tells the client what they are able to deliver, given the client’s cost constraints.  The supplier is free to utilize their best people, leverage their internal expertise, and deliver optimum results.  Transactions associated with communications, decisions, relationships are minimized to achieve efficiencies unattainable in a price based environment.        </a:t>
            </a:r>
            <a:endParaRPr lang="en-US" dirty="0" smtClean="0"/>
          </a:p>
          <a:p>
            <a:endParaRPr lang="en-US" dirty="0"/>
          </a:p>
        </p:txBody>
      </p:sp>
      <p:sp>
        <p:nvSpPr>
          <p:cNvPr id="4" name="Slide Number Placeholder 3"/>
          <p:cNvSpPr>
            <a:spLocks noGrp="1"/>
          </p:cNvSpPr>
          <p:nvPr>
            <p:ph type="sldNum" sz="quarter" idx="10"/>
          </p:nvPr>
        </p:nvSpPr>
        <p:spPr/>
        <p:txBody>
          <a:bodyPr/>
          <a:lstStyle/>
          <a:p>
            <a:fld id="{C2244C87-31DC-4D0D-9028-BAE43DA8E244}" type="slidenum">
              <a:rPr lang="en-US" altLang="en-US" smtClean="0"/>
              <a:pPr/>
              <a:t>7</a:t>
            </a:fld>
            <a:endParaRPr lang="en-US" altLang="en-US"/>
          </a:p>
        </p:txBody>
      </p:sp>
    </p:spTree>
    <p:extLst>
      <p:ext uri="{BB962C8B-B14F-4D97-AF65-F5344CB8AC3E}">
        <p14:creationId xmlns:p14="http://schemas.microsoft.com/office/powerpoint/2010/main" val="15449531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In this slide we can see the two images that show the same thing from two different perspectives. Along the left side of each box is the word performance with high at the top and low at the bottom. On the</a:t>
            </a:r>
            <a:r>
              <a:rPr lang="en-US" baseline="0" dirty="0" smtClean="0"/>
              <a:t> left we have The State’s point of view with a tall rectangular box that has a dotted line horizontally across it with the arrow point up above that dotted line, which has been marked as the minimum, towards the marking of High Performance at the top of the box. On the right we have the contractor’s point of view with the same rectangular box and horizontal doted line but this time the dotted line is marked as maximum and the arrow stems downward from the line towards low performance. </a:t>
            </a: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Price base</a:t>
            </a:r>
            <a:r>
              <a:rPr lang="en-US" baseline="0" dirty="0" smtClean="0"/>
              <a:t> awards will typically specify a minimum level of quality or service.  The State believe this minimum requirement is at least the quality we will receive and fully expects quality will be greater than the minimum requirement.  The supplier community sees the minimum as the maximum that they can offer.  If vendors offer more than the minimum, they stand a real chance of pricing themselves out of the competition.  Suppliers are compelled to utilize less seasoned personnel because they cannot afford to utilize their best people in a price based environment.  In the Best Value-PIPS environment, the State seeks expertise and is willing to pay for this expertise knowing that a job done correctly the first time ultimately minimizes costs.            </a:t>
            </a:r>
            <a:endParaRPr lang="en-US" dirty="0" smtClean="0"/>
          </a:p>
          <a:p>
            <a:endParaRPr lang="en-US" dirty="0"/>
          </a:p>
        </p:txBody>
      </p:sp>
      <p:sp>
        <p:nvSpPr>
          <p:cNvPr id="4" name="Slide Number Placeholder 3"/>
          <p:cNvSpPr>
            <a:spLocks noGrp="1"/>
          </p:cNvSpPr>
          <p:nvPr>
            <p:ph type="sldNum" sz="quarter" idx="10"/>
          </p:nvPr>
        </p:nvSpPr>
        <p:spPr/>
        <p:txBody>
          <a:bodyPr/>
          <a:lstStyle/>
          <a:p>
            <a:fld id="{C2244C87-31DC-4D0D-9028-BAE43DA8E244}" type="slidenum">
              <a:rPr lang="en-US" altLang="en-US" smtClean="0"/>
              <a:pPr/>
              <a:t>8</a:t>
            </a:fld>
            <a:endParaRPr lang="en-US" altLang="en-US"/>
          </a:p>
        </p:txBody>
      </p:sp>
    </p:spTree>
    <p:extLst>
      <p:ext uri="{BB962C8B-B14F-4D97-AF65-F5344CB8AC3E}">
        <p14:creationId xmlns:p14="http://schemas.microsoft.com/office/powerpoint/2010/main" val="12051348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Here we have two illustrations under the heading of “Best Value vs.</a:t>
            </a:r>
            <a:r>
              <a:rPr lang="en-US" baseline="0" dirty="0" smtClean="0"/>
              <a:t> Lowest Bid.” </a:t>
            </a:r>
            <a:r>
              <a:rPr lang="en-US" dirty="0" smtClean="0"/>
              <a:t>In the</a:t>
            </a:r>
            <a:r>
              <a:rPr lang="en-US" baseline="0" dirty="0" smtClean="0"/>
              <a:t> two illustrations we again have two identical charts. Each has a tall rectangular box and along the left side we see performance and shows that as you go up performance is high and as you go down it is low. On the right we see Risk and it is inversely marked so that as you go up the box risk is low and as you go down it is high. Each has a horizontal doted line about 1/3 from the bottom, which represents that minimum standards. On the left We have contractor 1, contractor 2, contractor 3, and contractor 4 all equally distributed in the box. On the right the same contractors are all located right around the dotted line with contractors 1 and two right above and contractors 3 and 4 right below the line. </a:t>
            </a: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The</a:t>
            </a:r>
            <a:r>
              <a:rPr lang="en-US" baseline="0" dirty="0" smtClean="0"/>
              <a:t> resulting level of performance that any </a:t>
            </a:r>
            <a:r>
              <a:rPr lang="en-US" b="0" baseline="0" dirty="0" smtClean="0">
                <a:solidFill>
                  <a:srgbClr val="FF0000"/>
                </a:solidFill>
              </a:rPr>
              <a:t>contractor</a:t>
            </a:r>
            <a:r>
              <a:rPr lang="en-US" baseline="0" dirty="0" smtClean="0"/>
              <a:t> can offer in a priced based environment is reduced as depicted on the right hand side.  When price is the primary award consideration, the quality of the product or service offered is compromised to keep costs low.  Contractor 1 in this example is forced to utilize less experienced people to keep overall costs competitive.  Within the Best Value environment, expertise is sought and allowed to be utilized and as a result both risk and costs are minimized.    </a:t>
            </a:r>
            <a:endParaRPr lang="en-US" dirty="0" smtClean="0"/>
          </a:p>
          <a:p>
            <a:endParaRPr lang="en-US" dirty="0"/>
          </a:p>
        </p:txBody>
      </p:sp>
      <p:sp>
        <p:nvSpPr>
          <p:cNvPr id="4" name="Slide Number Placeholder 3"/>
          <p:cNvSpPr>
            <a:spLocks noGrp="1"/>
          </p:cNvSpPr>
          <p:nvPr>
            <p:ph type="sldNum" sz="quarter" idx="10"/>
          </p:nvPr>
        </p:nvSpPr>
        <p:spPr/>
        <p:txBody>
          <a:bodyPr/>
          <a:lstStyle/>
          <a:p>
            <a:fld id="{C2244C87-31DC-4D0D-9028-BAE43DA8E244}" type="slidenum">
              <a:rPr lang="en-US" altLang="en-US" smtClean="0"/>
              <a:pPr/>
              <a:t>9</a:t>
            </a:fld>
            <a:endParaRPr lang="en-US" altLang="en-US"/>
          </a:p>
        </p:txBody>
      </p:sp>
    </p:spTree>
    <p:extLst>
      <p:ext uri="{BB962C8B-B14F-4D97-AF65-F5344CB8AC3E}">
        <p14:creationId xmlns:p14="http://schemas.microsoft.com/office/powerpoint/2010/main" val="6834051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fontAlgn="auto" hangingPunct="1">
              <a:spcBef>
                <a:spcPts val="0"/>
              </a:spcBef>
              <a:spcAft>
                <a:spcPts val="0"/>
              </a:spcAft>
              <a:buFont typeface="Arial" panose="020B0604020202020204" pitchFamily="34" charset="0"/>
              <a:buNone/>
              <a:defRPr/>
            </a:pPr>
            <a:r>
              <a:rPr lang="en-US" dirty="0" smtClean="0"/>
              <a:t>PIPS Approach. </a:t>
            </a:r>
            <a:r>
              <a:rPr lang="en-US" sz="1200" dirty="0" smtClean="0"/>
              <a:t>Identifies suppliers who can see the entire project through completion.</a:t>
            </a:r>
            <a:r>
              <a:rPr lang="en-US" sz="1200" baseline="0" dirty="0" smtClean="0"/>
              <a:t> </a:t>
            </a:r>
            <a:r>
              <a:rPr lang="en-US" sz="1200" dirty="0" smtClean="0"/>
              <a:t>Focus on what is needed rather than how it will be accomplished. Process efficiencies provide win/win environment. Allows identification of all associated risks and provides for a comprehensive mitigation plan to address each risk. Suppliers with superior expertise can differentiate themselves. Shifts contract management supplier to enable profit maximization</a:t>
            </a:r>
          </a:p>
          <a:p>
            <a:pPr eaLnBrk="1" fontAlgn="auto" hangingPunct="1">
              <a:spcBef>
                <a:spcPts val="0"/>
              </a:spcBef>
              <a:spcAft>
                <a:spcPts val="0"/>
              </a:spcAft>
              <a:buFont typeface="Arial" panose="020B0604020202020204" pitchFamily="34" charset="0"/>
              <a:buNone/>
              <a:defRPr/>
            </a:pPr>
            <a:r>
              <a:rPr lang="en-US" sz="1200" dirty="0" smtClean="0"/>
              <a:t>Relies on dominant</a:t>
            </a:r>
            <a:r>
              <a:rPr lang="en-US" sz="1200" i="1" dirty="0" smtClean="0"/>
              <a:t> </a:t>
            </a:r>
            <a:r>
              <a:rPr lang="en-US" sz="1200" dirty="0" smtClean="0"/>
              <a:t>information to minimize decision making. </a:t>
            </a:r>
            <a:r>
              <a:rPr lang="en-US" dirty="0" smtClean="0"/>
              <a:t>Our</a:t>
            </a:r>
            <a:r>
              <a:rPr lang="en-US" baseline="0" dirty="0" smtClean="0"/>
              <a:t> objective within the Best Value - PIPS system is clearly to identify a supplier with the expertise to convey a vision, create a plan, manage themselves and any outside risks by having a mitigation strategy should risks materialize.  Project management is minimized for both supplier and State because results and progress are conveyed through agreed upon metrics that are established during the Clarification Phase.  </a:t>
            </a:r>
          </a:p>
          <a:p>
            <a:endParaRPr lang="en-US" baseline="0" dirty="0" smtClean="0"/>
          </a:p>
          <a:p>
            <a:r>
              <a:rPr lang="en-US" baseline="0" dirty="0" smtClean="0"/>
              <a:t>Allowing the expert to lead also minimizes the amount of decisions that are made.  What we know about decisions is that they cause risk.  Decisions are only made when it is unclear what will happen when making a particular choice.  Experts make fewer decisions inherently because they have better vision as to the consequences of each choice.         </a:t>
            </a:r>
            <a:endParaRPr lang="en-US" dirty="0" smtClean="0"/>
          </a:p>
          <a:p>
            <a:pPr eaLnBrk="1" hangingPunct="1">
              <a:spcBef>
                <a:spcPct val="0"/>
              </a:spcBef>
            </a:pPr>
            <a:endParaRPr lang="en-US" altLang="en-US" dirty="0" smtClean="0"/>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fld id="{6C994155-9910-41CA-B476-E2160577E7BF}" type="slidenum">
              <a:rPr lang="en-US" altLang="en-US"/>
              <a:pPr/>
              <a:t>10</a:t>
            </a:fld>
            <a:endParaRPr lang="en-US" altLang="en-US"/>
          </a:p>
        </p:txBody>
      </p:sp>
    </p:spTree>
    <p:extLst>
      <p:ext uri="{BB962C8B-B14F-4D97-AF65-F5344CB8AC3E}">
        <p14:creationId xmlns:p14="http://schemas.microsoft.com/office/powerpoint/2010/main" val="27261519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dirty="0" smtClean="0"/>
              <a:t>What is dominant information? </a:t>
            </a:r>
            <a:r>
              <a:rPr lang="en-US" sz="1200" dirty="0" smtClean="0"/>
              <a:t>It is simple. It is accurate. It is measurable. It stands out. It minimizes decision making. It predicts the future outcome. It is clearly understandable among all parties. It shows the supplier’s understanding what are required. </a:t>
            </a:r>
            <a:r>
              <a:rPr lang="en-US" dirty="0" smtClean="0"/>
              <a:t>Dominant</a:t>
            </a:r>
            <a:r>
              <a:rPr lang="en-US" baseline="0" dirty="0" smtClean="0"/>
              <a:t> information can be described very simply with a outstretched arm holding a water bottle.  Is there anyone that does not know what will happen when the bottle is released?  Of course everyone knows how gravity works.  No one needs to make a decision as to what will happen, it is clear to everyone what will happen in the future should the water bottle be released.  This is dominant, it is simple, it stands out, it allow us to predicts the future and is clearly understandable to all parties.    </a:t>
            </a:r>
            <a:endParaRPr lang="en-US" dirty="0" smtClean="0"/>
          </a:p>
          <a:p>
            <a:pPr eaLnBrk="1" hangingPunct="1">
              <a:spcBef>
                <a:spcPct val="0"/>
              </a:spcBef>
            </a:pPr>
            <a:r>
              <a:rPr lang="en-US" altLang="en-US" dirty="0" err="1" smtClean="0"/>
              <a:t>ation</a:t>
            </a:r>
            <a:r>
              <a:rPr lang="en-US" altLang="en-US" dirty="0" smtClean="0"/>
              <a:t> simplifies everyone’s decision making.</a:t>
            </a:r>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fld id="{AF001C86-7FB5-444B-A2D5-8AE19BB66651}" type="slidenum">
              <a:rPr lang="zh-CN" altLang="en-US"/>
              <a:pPr/>
              <a:t>11</a:t>
            </a:fld>
            <a:endParaRPr lang="en-US" altLang="zh-CN"/>
          </a:p>
        </p:txBody>
      </p:sp>
    </p:spTree>
    <p:extLst>
      <p:ext uri="{BB962C8B-B14F-4D97-AF65-F5344CB8AC3E}">
        <p14:creationId xmlns:p14="http://schemas.microsoft.com/office/powerpoint/2010/main" val="21127409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92500" lnSpcReduction="10000"/>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dirty="0" smtClean="0"/>
              <a:t>Dominant vs. Non-Dominant. Here are a couple of examples of “metrics” that vendors could provide.</a:t>
            </a:r>
            <a:r>
              <a:rPr lang="en-US" baseline="0" dirty="0" smtClean="0"/>
              <a:t> On the right, non-dominant side, is what we typically see in a solicitation response. </a:t>
            </a:r>
            <a:r>
              <a:rPr lang="en-US" b="0" baseline="0" dirty="0" smtClean="0"/>
              <a:t>The claim is </a:t>
            </a:r>
            <a:r>
              <a:rPr lang="en-US" sz="2000" b="0" dirty="0" smtClean="0">
                <a:solidFill>
                  <a:schemeClr val="tx2"/>
                </a:solidFill>
              </a:rPr>
              <a:t>Roof material is high performing and under that the vendor says:</a:t>
            </a:r>
            <a:r>
              <a:rPr lang="en-US" sz="2000" b="0" baseline="0" dirty="0" smtClean="0">
                <a:solidFill>
                  <a:schemeClr val="tx2"/>
                </a:solidFill>
              </a:rPr>
              <a:t> </a:t>
            </a:r>
            <a:r>
              <a:rPr lang="en-US" sz="2100" b="0" dirty="0" smtClean="0">
                <a:solidFill>
                  <a:schemeClr val="tx2"/>
                </a:solidFill>
              </a:rPr>
              <a:t>Tensile strength is 800 PSI, Elongation is 300 percent, Tear strength is 400 </a:t>
            </a:r>
            <a:r>
              <a:rPr lang="en-US" sz="2100" b="0" dirty="0" err="1" smtClean="0">
                <a:solidFill>
                  <a:schemeClr val="tx2"/>
                </a:solidFill>
              </a:rPr>
              <a:t>lbs</a:t>
            </a:r>
            <a:r>
              <a:rPr lang="en-US" sz="2100" b="0" dirty="0" smtClean="0">
                <a:solidFill>
                  <a:schemeClr val="tx2"/>
                </a:solidFill>
              </a:rPr>
              <a:t>, and Xenon testing: 10,000 hrs. On the left side under Dominant the claim</a:t>
            </a:r>
            <a:r>
              <a:rPr lang="en-US" sz="2100" b="0" baseline="0" dirty="0" smtClean="0">
                <a:solidFill>
                  <a:schemeClr val="tx2"/>
                </a:solidFill>
              </a:rPr>
              <a:t> is similar of </a:t>
            </a:r>
            <a:r>
              <a:rPr lang="en-US" sz="2000" b="0" dirty="0" smtClean="0"/>
              <a:t>Roof material has been installed and is performing</a:t>
            </a:r>
            <a:r>
              <a:rPr lang="en-US" sz="2000" b="0" baseline="0" dirty="0" smtClean="0"/>
              <a:t> but this time they make claims of 6</a:t>
            </a:r>
            <a:r>
              <a:rPr lang="en-US" sz="2100" b="0" dirty="0" smtClean="0"/>
              <a:t>5 customer responses, Average roof age: 25 years, Percent not leaking: 99%, and Customer satisfaction: 9.8. </a:t>
            </a:r>
            <a:r>
              <a:rPr lang="en-US" b="0" dirty="0" smtClean="0"/>
              <a:t>To </a:t>
            </a:r>
            <a:r>
              <a:rPr lang="en-US" dirty="0" smtClean="0"/>
              <a:t>a roofing specialist, the information on the right hand side may seem to be dominant.  An elongation of 300%</a:t>
            </a:r>
            <a:r>
              <a:rPr lang="en-US" baseline="0" dirty="0" smtClean="0"/>
              <a:t> and 800 PSI is likely meaningful to a roofing expert. If I was to review the specifications on the right, I would be hard pressed to understand if the roofing material specified is truly high performing because the information requires interpretation.  This is not dominate.  On the left side is the kind of simple, dominant information we are looking to find. It is easy to understand that the roofing material must be pretty high performing if 99% of customers with 25 year old roofs report that they are still watertight.  Within the PIPS environment the information will need to be verified by the past customers, which happens later in the process.            </a:t>
            </a:r>
            <a:r>
              <a:rPr lang="en-US" dirty="0" smtClean="0"/>
              <a:t>  </a:t>
            </a:r>
          </a:p>
          <a:p>
            <a:pPr eaLnBrk="1" hangingPunct="1">
              <a:spcBef>
                <a:spcPct val="0"/>
              </a:spcBef>
            </a:pPr>
            <a:endParaRPr lang="en-US" altLang="en-US" dirty="0" smtClean="0"/>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fld id="{B343DE12-709C-4017-BA31-5CA84F14A409}" type="slidenum">
              <a:rPr lang="zh-CN" altLang="en-US"/>
              <a:pPr/>
              <a:t>12</a:t>
            </a:fld>
            <a:endParaRPr lang="en-US" altLang="zh-CN"/>
          </a:p>
        </p:txBody>
      </p:sp>
    </p:spTree>
    <p:extLst>
      <p:ext uri="{BB962C8B-B14F-4D97-AF65-F5344CB8AC3E}">
        <p14:creationId xmlns:p14="http://schemas.microsoft.com/office/powerpoint/2010/main" val="9577723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fld id="{CC64F50D-0FE8-42E3-A09E-CA987B326B77}" type="slidenum">
              <a:rPr lang="en-US" altLang="en-US"/>
              <a:pPr/>
              <a:t>13</a:t>
            </a:fld>
            <a:endParaRPr lang="en-US" altLang="en-US"/>
          </a:p>
        </p:txBody>
      </p:sp>
    </p:spTree>
    <p:extLst>
      <p:ext uri="{BB962C8B-B14F-4D97-AF65-F5344CB8AC3E}">
        <p14:creationId xmlns:p14="http://schemas.microsoft.com/office/powerpoint/2010/main" val="40402907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lnSpcReduction="10000"/>
          </a:bodyPr>
          <a:lstStyle/>
          <a:p>
            <a:pPr marL="0" indent="0" eaLnBrk="1" fontAlgn="auto" hangingPunct="1">
              <a:spcAft>
                <a:spcPts val="0"/>
              </a:spcAft>
              <a:buFont typeface="Arial" panose="020B0604020202020204" pitchFamily="34" charset="0"/>
              <a:buNone/>
              <a:defRPr/>
            </a:pPr>
            <a:r>
              <a:rPr lang="en-US" dirty="0" smtClean="0"/>
              <a:t>Project Capability</a:t>
            </a:r>
            <a:r>
              <a:rPr lang="en-US" baseline="0" dirty="0" smtClean="0"/>
              <a:t> Submittal. </a:t>
            </a:r>
            <a:r>
              <a:rPr lang="en-US" b="1" u="sng" dirty="0" smtClean="0"/>
              <a:t>Claim:</a:t>
            </a:r>
            <a:r>
              <a:rPr lang="en-US" dirty="0" smtClean="0"/>
              <a:t> Best project manager in company, does only clean room projects, best in the Midwest area.</a:t>
            </a:r>
          </a:p>
          <a:p>
            <a:pPr marL="0" indent="0" eaLnBrk="1" fontAlgn="auto" hangingPunct="1">
              <a:spcAft>
                <a:spcPts val="0"/>
              </a:spcAft>
              <a:buFont typeface="Arial" panose="020B0604020202020204" pitchFamily="34" charset="0"/>
              <a:buNone/>
              <a:defRPr/>
            </a:pPr>
            <a:r>
              <a:rPr lang="en-US" b="1" u="sng" dirty="0" smtClean="0"/>
              <a:t>Verifiable performance metrics:</a:t>
            </a:r>
            <a:r>
              <a:rPr lang="en-US" b="1" dirty="0" smtClean="0"/>
              <a:t> </a:t>
            </a:r>
          </a:p>
          <a:p>
            <a:pPr marL="514350" indent="-514350" eaLnBrk="1" fontAlgn="auto" hangingPunct="1">
              <a:spcAft>
                <a:spcPts val="0"/>
              </a:spcAft>
              <a:buFont typeface="+mj-lt"/>
              <a:buAutoNum type="arabicPeriod"/>
              <a:defRPr/>
            </a:pPr>
            <a:r>
              <a:rPr lang="en-US" dirty="0" smtClean="0"/>
              <a:t>Performance history for last 10 years</a:t>
            </a:r>
          </a:p>
          <a:p>
            <a:pPr marL="514350" indent="-514350" eaLnBrk="1" fontAlgn="auto" hangingPunct="1">
              <a:spcAft>
                <a:spcPts val="0"/>
              </a:spcAft>
              <a:buFont typeface="+mj-lt"/>
              <a:buAutoNum type="arabicPeriod"/>
              <a:defRPr/>
            </a:pPr>
            <a:r>
              <a:rPr lang="en-US" dirty="0" smtClean="0"/>
              <a:t>20 clean room projects completed </a:t>
            </a:r>
          </a:p>
          <a:p>
            <a:pPr marL="514350" indent="-514350" eaLnBrk="1" fontAlgn="auto" hangingPunct="1">
              <a:spcAft>
                <a:spcPts val="0"/>
              </a:spcAft>
              <a:buFont typeface="+mj-lt"/>
              <a:buAutoNum type="arabicPeriod"/>
              <a:defRPr/>
            </a:pPr>
            <a:r>
              <a:rPr lang="en-US" dirty="0" smtClean="0"/>
              <a:t>Average scope $50M</a:t>
            </a:r>
          </a:p>
          <a:p>
            <a:pPr marL="514350" indent="-514350" eaLnBrk="1" fontAlgn="auto" hangingPunct="1">
              <a:spcAft>
                <a:spcPts val="0"/>
              </a:spcAft>
              <a:buFont typeface="+mj-lt"/>
              <a:buAutoNum type="arabicPeriod"/>
              <a:defRPr/>
            </a:pPr>
            <a:r>
              <a:rPr lang="en-US" dirty="0" smtClean="0"/>
              <a:t>Customer satisfaction 9.5</a:t>
            </a:r>
          </a:p>
          <a:p>
            <a:pPr marL="514350" indent="-514350" eaLnBrk="1" fontAlgn="auto" hangingPunct="1">
              <a:spcAft>
                <a:spcPts val="0"/>
              </a:spcAft>
              <a:buFont typeface="+mj-lt"/>
              <a:buAutoNum type="arabicPeriod"/>
              <a:defRPr/>
            </a:pPr>
            <a:r>
              <a:rPr lang="en-US" dirty="0" smtClean="0"/>
              <a:t>Cost deviation .1 percent</a:t>
            </a:r>
          </a:p>
          <a:p>
            <a:pPr marL="514350" indent="-514350" eaLnBrk="1" fontAlgn="auto" hangingPunct="1">
              <a:spcAft>
                <a:spcPts val="0"/>
              </a:spcAft>
              <a:buFont typeface="+mj-lt"/>
              <a:buAutoNum type="arabicPeriod"/>
              <a:defRPr/>
            </a:pPr>
            <a:r>
              <a:rPr lang="en-US" dirty="0" smtClean="0"/>
              <a:t>Time deviation 1 percent</a:t>
            </a:r>
          </a:p>
          <a:p>
            <a:pPr marL="0" marR="0" indent="0" algn="l" defTabSz="914400" rtl="0" eaLnBrk="1" fontAlgn="base" latinLnBrk="0" hangingPunct="1">
              <a:lnSpc>
                <a:spcPct val="100000"/>
              </a:lnSpc>
              <a:spcBef>
                <a:spcPct val="0"/>
              </a:spcBef>
              <a:spcAft>
                <a:spcPct val="0"/>
              </a:spcAft>
              <a:buClrTx/>
              <a:buSzTx/>
              <a:buFontTx/>
              <a:buNone/>
              <a:tabLst/>
              <a:defRPr/>
            </a:pPr>
            <a:r>
              <a:rPr lang="en-US" dirty="0" smtClean="0"/>
              <a:t>To help drive all of this home and provide examples,</a:t>
            </a:r>
            <a:r>
              <a:rPr lang="en-US" baseline="0" dirty="0" smtClean="0"/>
              <a:t> I will review a sample project along with some sample responses to better illustrate what we are looking to receive.  The sample project that I will use is a construction project.  It is for the construction of a laboratory requiring a clean room environment.  It is a fast track project, because that is typically what we work with, and it is on a university campus.     </a:t>
            </a:r>
            <a:endParaRPr lang="en-US" dirty="0" smtClean="0"/>
          </a:p>
          <a:p>
            <a:pPr eaLnBrk="1" hangingPunct="1">
              <a:spcBef>
                <a:spcPct val="0"/>
              </a:spcBef>
            </a:pPr>
            <a:endParaRPr lang="en-US" altLang="en-US" dirty="0" smtClean="0"/>
          </a:p>
          <a:p>
            <a:pPr marL="0" marR="0" indent="0" algn="l" defTabSz="914400" rtl="0" eaLnBrk="1" fontAlgn="base" latinLnBrk="0" hangingPunct="1">
              <a:lnSpc>
                <a:spcPct val="100000"/>
              </a:lnSpc>
              <a:spcBef>
                <a:spcPct val="0"/>
              </a:spcBef>
              <a:spcAft>
                <a:spcPct val="0"/>
              </a:spcAft>
              <a:buClrTx/>
              <a:buSzTx/>
              <a:buFontTx/>
              <a:buNone/>
              <a:tabLst/>
              <a:defRPr/>
            </a:pPr>
            <a:r>
              <a:rPr lang="en-US" dirty="0" smtClean="0"/>
              <a:t>The LE</a:t>
            </a:r>
            <a:r>
              <a:rPr lang="en-US" baseline="0" dirty="0" smtClean="0"/>
              <a:t> </a:t>
            </a:r>
            <a:r>
              <a:rPr lang="en-US" dirty="0" smtClean="0"/>
              <a:t>example</a:t>
            </a:r>
            <a:r>
              <a:rPr lang="en-US" baseline="0" dirty="0" smtClean="0"/>
              <a:t> referenced here claims to have the best project manager in the company.  This claim can be verified because the company has tracked his performance for the last 10 years.  Over this time he has completed 20 projects of similar size, has a customer satisfaction rating of 9.5 with a cost and time and cost deviation of 1% or less.  This claim is an example of one that would score a 10.  It is a high value claim with verifiable  metrics.     </a:t>
            </a:r>
            <a:endParaRPr lang="en-US" dirty="0" smtClean="0"/>
          </a:p>
          <a:p>
            <a:pPr eaLnBrk="1" hangingPunct="1">
              <a:spcBef>
                <a:spcPct val="0"/>
              </a:spcBef>
            </a:pPr>
            <a:endParaRPr lang="en-US" altLang="en-US" dirty="0" smtClean="0"/>
          </a:p>
          <a:p>
            <a:pPr eaLnBrk="1" hangingPunct="1">
              <a:spcBef>
                <a:spcPct val="0"/>
              </a:spcBef>
            </a:pPr>
            <a:endParaRPr lang="en-US" altLang="en-US" dirty="0"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fld id="{06F011FB-B911-4A9F-8C0E-FB5A9F21B66C}" type="slidenum">
              <a:rPr lang="en-US" altLang="en-US"/>
              <a:pPr/>
              <a:t>14</a:t>
            </a:fld>
            <a:endParaRPr lang="en-US" altLang="en-US"/>
          </a:p>
        </p:txBody>
      </p:sp>
    </p:spTree>
    <p:extLst>
      <p:ext uri="{BB962C8B-B14F-4D97-AF65-F5344CB8AC3E}">
        <p14:creationId xmlns:p14="http://schemas.microsoft.com/office/powerpoint/2010/main" val="27878069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40000" lnSpcReduction="20000"/>
          </a:bodyPr>
          <a:lstStyle/>
          <a:p>
            <a:pPr lvl="1" eaLnBrk="1" fontAlgn="auto" hangingPunct="1">
              <a:spcAft>
                <a:spcPts val="0"/>
              </a:spcAft>
              <a:buFont typeface="Arial" panose="020B0604020202020204" pitchFamily="34" charset="0"/>
              <a:buNone/>
              <a:defRPr/>
            </a:pPr>
            <a:r>
              <a:rPr lang="en-US" dirty="0" smtClean="0"/>
              <a:t>Here</a:t>
            </a:r>
            <a:r>
              <a:rPr lang="en-US" baseline="0" dirty="0" smtClean="0"/>
              <a:t> we have an example of two Risk Assessment submittals on the screen. At the top we have Sample Rick Assessment and below that we identify the risk as Concrete Escalation. The first, titled RA Plan 1 States: </a:t>
            </a:r>
            <a:r>
              <a:rPr lang="en-US" sz="3100" dirty="0" smtClean="0"/>
              <a:t>The owner can be assured all risks associated with material escalations will be eliminated because we offer the benefit of an experienced project team that includes the most detailed, prequalified and extensive list of subcontractors and suppliers from around the world. The word MARKETING is watermarked</a:t>
            </a:r>
            <a:r>
              <a:rPr lang="en-US" sz="3100" baseline="0" dirty="0" smtClean="0"/>
              <a:t> across that statement. </a:t>
            </a:r>
          </a:p>
          <a:p>
            <a:pPr marL="457200" marR="0" lvl="1" indent="0" algn="l" defTabSz="914400" rtl="0" eaLnBrk="1" fontAlgn="auto" latinLnBrk="0" hangingPunct="1">
              <a:lnSpc>
                <a:spcPct val="100000"/>
              </a:lnSpc>
              <a:spcBef>
                <a:spcPct val="30000"/>
              </a:spcBef>
              <a:spcAft>
                <a:spcPts val="0"/>
              </a:spcAft>
              <a:buClrTx/>
              <a:buSzTx/>
              <a:buFont typeface="Arial" panose="020B0604020202020204" pitchFamily="34" charset="0"/>
              <a:buNone/>
              <a:tabLst/>
              <a:defRPr/>
            </a:pPr>
            <a:r>
              <a:rPr lang="en-US" sz="3100" baseline="0" dirty="0" smtClean="0"/>
              <a:t>Below that we have RA Plan 2, which states: </a:t>
            </a:r>
            <a:r>
              <a:rPr lang="en-US" altLang="en-US" sz="3200" dirty="0" smtClean="0"/>
              <a:t>The cost of concrete has been rising drastically. Since this project requires a substantial amount of concrete, cost is a risk. To minimize this risk, we have signed a contract with a local concrete manufacturer to prevent any increase in cost during the duration of this project.</a:t>
            </a:r>
          </a:p>
          <a:p>
            <a:pPr marL="0" marR="0" indent="0" algn="l" defTabSz="914400" rtl="0" eaLnBrk="1" fontAlgn="base" latinLnBrk="0" hangingPunct="1">
              <a:lnSpc>
                <a:spcPct val="100000"/>
              </a:lnSpc>
              <a:spcBef>
                <a:spcPct val="0"/>
              </a:spcBef>
              <a:spcAft>
                <a:spcPct val="0"/>
              </a:spcAft>
              <a:buClrTx/>
              <a:buSzTx/>
              <a:buFontTx/>
              <a:buNone/>
              <a:tabLst/>
              <a:defRPr/>
            </a:pPr>
            <a:endParaRPr lang="en-US" dirty="0" smtClean="0"/>
          </a:p>
          <a:p>
            <a:pPr marL="0" marR="0" indent="0" algn="l" defTabSz="914400" rtl="0" eaLnBrk="1" fontAlgn="base" latinLnBrk="0" hangingPunct="1">
              <a:lnSpc>
                <a:spcPct val="100000"/>
              </a:lnSpc>
              <a:spcBef>
                <a:spcPct val="0"/>
              </a:spcBef>
              <a:spcAft>
                <a:spcPct val="0"/>
              </a:spcAft>
              <a:buClrTx/>
              <a:buSzTx/>
              <a:buFontTx/>
              <a:buNone/>
              <a:tabLst/>
              <a:defRPr/>
            </a:pPr>
            <a:endParaRPr lang="en-US" dirty="0" smtClean="0"/>
          </a:p>
          <a:p>
            <a:pPr lvl="1">
              <a:buNone/>
            </a:pPr>
            <a:r>
              <a:rPr lang="en-US" dirty="0" smtClean="0"/>
              <a:t>The first submission states the owner can be assured </a:t>
            </a:r>
            <a:r>
              <a:rPr lang="en-US" sz="3100" dirty="0" smtClean="0"/>
              <a:t>all risks associated with material escalations will be eliminated because we offer</a:t>
            </a:r>
          </a:p>
          <a:p>
            <a:pPr lvl="1">
              <a:buNone/>
            </a:pPr>
            <a:r>
              <a:rPr lang="en-US" sz="3100" dirty="0" smtClean="0"/>
              <a:t>the benefit of an experienced project team that includes the most detailed, prequalified and extensive list of subcontractors and suppliers, from around the world……and we are supposed to take</a:t>
            </a:r>
            <a:r>
              <a:rPr lang="en-US" sz="3100" baseline="0" dirty="0" smtClean="0"/>
              <a:t> their word for this and deem the risk mitigated?</a:t>
            </a:r>
            <a:endParaRPr lang="en-US" sz="3100" dirty="0" smtClean="0"/>
          </a:p>
          <a:p>
            <a:pPr eaLnBrk="1" hangingPunct="1">
              <a:spcBef>
                <a:spcPct val="0"/>
              </a:spcBef>
            </a:pPr>
            <a:endParaRPr lang="en-US" altLang="en-US" dirty="0" smtClean="0"/>
          </a:p>
          <a:p>
            <a:pPr lvl="1"/>
            <a:r>
              <a:rPr lang="en-US" dirty="0" smtClean="0"/>
              <a:t>The second submission states: </a:t>
            </a:r>
            <a:r>
              <a:rPr lang="en-US" sz="2400" dirty="0" smtClean="0"/>
              <a:t>The cost of concrete has been rising drastically.  Since this project requires a substantial amount concrete, cost is a risk.  To minimize this risk, we have and signed a contract with a local concrete manufacturer to prevent any increase in cost during the duration of this project.</a:t>
            </a:r>
          </a:p>
          <a:p>
            <a:pPr lvl="1"/>
            <a:endParaRPr lang="en-US" sz="2400" dirty="0" smtClean="0"/>
          </a:p>
          <a:p>
            <a:pPr lvl="1"/>
            <a:r>
              <a:rPr lang="en-US" sz="2400" dirty="0" smtClean="0"/>
              <a:t>The risk has been eliminated!</a:t>
            </a:r>
            <a:r>
              <a:rPr lang="en-US" sz="2400" baseline="0" dirty="0" smtClean="0"/>
              <a:t>  No need to trust in the relationships of a supplier….we have a contract in place.</a:t>
            </a:r>
            <a:endParaRPr lang="en-US" sz="2400" dirty="0" smtClean="0"/>
          </a:p>
          <a:p>
            <a:pPr eaLnBrk="1" hangingPunct="1">
              <a:spcBef>
                <a:spcPct val="0"/>
              </a:spcBef>
            </a:pPr>
            <a:endParaRPr lang="en-US" altLang="en-US" dirty="0" smtClean="0"/>
          </a:p>
          <a:p>
            <a:pPr marL="0" marR="0" indent="0" algn="l" defTabSz="914400" rtl="0" eaLnBrk="1" fontAlgn="base" latinLnBrk="0" hangingPunct="1">
              <a:lnSpc>
                <a:spcPct val="100000"/>
              </a:lnSpc>
              <a:spcBef>
                <a:spcPct val="0"/>
              </a:spcBef>
              <a:spcAft>
                <a:spcPct val="0"/>
              </a:spcAft>
              <a:buClrTx/>
              <a:buSzTx/>
              <a:buFontTx/>
              <a:buNone/>
              <a:tabLst/>
              <a:defRPr/>
            </a:pPr>
            <a:r>
              <a:rPr lang="en-US" dirty="0" smtClean="0"/>
              <a:t>Turns out the</a:t>
            </a:r>
            <a:r>
              <a:rPr lang="en-US" baseline="0" dirty="0" smtClean="0"/>
              <a:t> first submission is nothing but marketing material and it is questionable as to whether the risk has actually been eliminated. </a:t>
            </a:r>
            <a:endParaRPr lang="en-US" dirty="0" smtClean="0"/>
          </a:p>
          <a:p>
            <a:pPr eaLnBrk="1" hangingPunct="1">
              <a:spcBef>
                <a:spcPct val="0"/>
              </a:spcBef>
            </a:pPr>
            <a:endParaRPr lang="en-US" altLang="en-US" dirty="0"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fld id="{036CF0D2-C85E-42E3-848D-9835C1F0179B}" type="slidenum">
              <a:rPr lang="en-US" altLang="en-US"/>
              <a:pPr/>
              <a:t>15</a:t>
            </a:fld>
            <a:endParaRPr lang="en-US" altLang="en-US"/>
          </a:p>
        </p:txBody>
      </p:sp>
    </p:spTree>
    <p:extLst>
      <p:ext uri="{BB962C8B-B14F-4D97-AF65-F5344CB8AC3E}">
        <p14:creationId xmlns:p14="http://schemas.microsoft.com/office/powerpoint/2010/main" val="41399028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55000" lnSpcReduction="20000"/>
          </a:bodyPr>
          <a:lstStyle/>
          <a:p>
            <a:r>
              <a:rPr lang="en-US" dirty="0" smtClean="0"/>
              <a:t>Value-added</a:t>
            </a:r>
            <a:r>
              <a:rPr lang="en-US" baseline="0" dirty="0" smtClean="0"/>
              <a:t> submittal. </a:t>
            </a:r>
          </a:p>
          <a:p>
            <a:pPr marL="0" indent="0" eaLnBrk="1" fontAlgn="auto" hangingPunct="1">
              <a:spcBef>
                <a:spcPts val="0"/>
              </a:spcBef>
              <a:spcAft>
                <a:spcPts val="0"/>
              </a:spcAft>
              <a:buFont typeface="Arial" panose="020B0604020202020204" pitchFamily="34" charset="0"/>
              <a:buNone/>
              <a:defRPr/>
            </a:pPr>
            <a:r>
              <a:rPr lang="en-US" sz="2400" b="1" u="sng" dirty="0" smtClean="0"/>
              <a:t>Claim: </a:t>
            </a:r>
            <a:r>
              <a:rPr lang="en-US" sz="2400" dirty="0" smtClean="0"/>
              <a:t>Vendor will track all building major components for the first year including energy consumption, and give client recommendations to extend life of the building.</a:t>
            </a:r>
          </a:p>
          <a:p>
            <a:pPr eaLnBrk="1" fontAlgn="auto" hangingPunct="1">
              <a:spcBef>
                <a:spcPts val="0"/>
              </a:spcBef>
              <a:spcAft>
                <a:spcPts val="0"/>
              </a:spcAft>
              <a:buFont typeface="Arial" panose="020B0604020202020204" pitchFamily="34" charset="0"/>
              <a:buNone/>
              <a:defRPr/>
            </a:pPr>
            <a:r>
              <a:rPr lang="en-US" sz="2400" b="1" u="sng" dirty="0" smtClean="0"/>
              <a:t>Verifiable performance metrics: </a:t>
            </a:r>
          </a:p>
          <a:p>
            <a:pPr marL="514350" indent="-514350" eaLnBrk="1" fontAlgn="auto" hangingPunct="1">
              <a:spcBef>
                <a:spcPts val="0"/>
              </a:spcBef>
              <a:spcAft>
                <a:spcPts val="0"/>
              </a:spcAft>
              <a:buFont typeface="+mj-lt"/>
              <a:buAutoNum type="arabicPeriod"/>
              <a:defRPr/>
            </a:pPr>
            <a:r>
              <a:rPr lang="en-US" sz="2400" dirty="0" smtClean="0"/>
              <a:t>Last five buildings, vendor has done this </a:t>
            </a:r>
          </a:p>
          <a:p>
            <a:pPr marL="514350" indent="-514350" eaLnBrk="1" fontAlgn="auto" hangingPunct="1">
              <a:spcBef>
                <a:spcPts val="0"/>
              </a:spcBef>
              <a:spcAft>
                <a:spcPts val="0"/>
              </a:spcAft>
              <a:buFont typeface="+mj-lt"/>
              <a:buAutoNum type="arabicPeriod"/>
              <a:defRPr/>
            </a:pPr>
            <a:r>
              <a:rPr lang="en-US" sz="2400" dirty="0" smtClean="0"/>
              <a:t>Performance metrics: </a:t>
            </a:r>
          </a:p>
          <a:p>
            <a:pPr marL="400050" lvl="1" indent="0" eaLnBrk="1" fontAlgn="auto" hangingPunct="1">
              <a:spcBef>
                <a:spcPts val="0"/>
              </a:spcBef>
              <a:spcAft>
                <a:spcPts val="0"/>
              </a:spcAft>
              <a:buFont typeface="Arial" panose="020B0604020202020204" pitchFamily="34" charset="0"/>
              <a:buNone/>
              <a:defRPr/>
            </a:pPr>
            <a:r>
              <a:rPr lang="en-US" sz="2400" dirty="0" smtClean="0"/>
              <a:t>9.5 customer satisfaction</a:t>
            </a:r>
          </a:p>
          <a:p>
            <a:pPr marL="400050" lvl="1" indent="0" eaLnBrk="1" fontAlgn="auto" hangingPunct="1">
              <a:spcBef>
                <a:spcPts val="0"/>
              </a:spcBef>
              <a:spcAft>
                <a:spcPts val="0"/>
              </a:spcAft>
              <a:buFont typeface="Arial" panose="020B0604020202020204" pitchFamily="34" charset="0"/>
              <a:buNone/>
              <a:defRPr/>
            </a:pPr>
            <a:r>
              <a:rPr lang="en-US" sz="2400" dirty="0" smtClean="0"/>
              <a:t>$40M scope </a:t>
            </a:r>
          </a:p>
          <a:p>
            <a:pPr marL="400050" lvl="1" indent="0" eaLnBrk="1" fontAlgn="auto" hangingPunct="1">
              <a:spcBef>
                <a:spcPts val="0"/>
              </a:spcBef>
              <a:spcAft>
                <a:spcPts val="0"/>
              </a:spcAft>
              <a:buFont typeface="Arial" panose="020B0604020202020204" pitchFamily="34" charset="0"/>
              <a:buNone/>
              <a:defRPr/>
            </a:pPr>
            <a:r>
              <a:rPr lang="en-US" sz="2400" dirty="0" smtClean="0"/>
              <a:t>Deviation rate 1 percent </a:t>
            </a:r>
          </a:p>
          <a:p>
            <a:pPr marL="400050" lvl="1" indent="0" eaLnBrk="1" fontAlgn="auto" hangingPunct="1">
              <a:spcBef>
                <a:spcPts val="0"/>
              </a:spcBef>
              <a:spcAft>
                <a:spcPts val="0"/>
              </a:spcAft>
              <a:buFont typeface="Arial" panose="020B0604020202020204" pitchFamily="34" charset="0"/>
              <a:buNone/>
              <a:defRPr/>
            </a:pPr>
            <a:r>
              <a:rPr lang="en-US" sz="2400" dirty="0" smtClean="0"/>
              <a:t>Rating on value of documentation 10 percent </a:t>
            </a:r>
          </a:p>
          <a:p>
            <a:pPr marL="400050" lvl="1" indent="0" eaLnBrk="1" fontAlgn="auto" hangingPunct="1">
              <a:spcBef>
                <a:spcPts val="0"/>
              </a:spcBef>
              <a:spcAft>
                <a:spcPts val="0"/>
              </a:spcAft>
              <a:buFont typeface="Arial" panose="020B0604020202020204" pitchFamily="34" charset="0"/>
              <a:buNone/>
              <a:defRPr/>
            </a:pPr>
            <a:r>
              <a:rPr lang="en-US" sz="2400" dirty="0" smtClean="0"/>
              <a:t>References and documentation available upon request</a:t>
            </a:r>
          </a:p>
          <a:p>
            <a:endParaRPr lang="en-US" dirty="0" smtClean="0"/>
          </a:p>
          <a:p>
            <a:endParaRPr lang="en-US" dirty="0" smtClean="0"/>
          </a:p>
          <a:p>
            <a:r>
              <a:rPr lang="en-US" dirty="0" smtClean="0"/>
              <a:t>The Value</a:t>
            </a:r>
            <a:r>
              <a:rPr lang="en-US" baseline="0" dirty="0" smtClean="0"/>
              <a:t> Added submittal is another area that allows the state more flexibility than our traditional request for proposal process.  A traditional RFP will contain a scope of work to be performed.  The traditional  approach assumes that the client knows exactly what is required for success and only what is within scope can be purchased.  Anything outside of the “scope” will not be considered and if it were the client would be guilty of “scope creep”.  The Best Value – PIPS process acknowledges that the client knows what they are trying to achieve but may not know how to get the optimum results.  The PIPS process utilized the Value Added component to invite suppliers to share their good ideas that may be technically outside of the scope.  Value Added services can be no cost services that are offered or could have an additional cost above and beyond what was submitted within the cost proposal.  If the Value Added product or service has a cost to the client, it should not be included in the cost associated with the scope but identified within the Value Added, 2 page submission. </a:t>
            </a:r>
          </a:p>
          <a:p>
            <a:endParaRPr lang="en-US" baseline="0" dirty="0" smtClean="0"/>
          </a:p>
          <a:p>
            <a:r>
              <a:rPr lang="en-US" baseline="0" dirty="0" smtClean="0"/>
              <a:t>The Value Added submission allows suppliers to share ideas that while technically outside of the scope, would benefit the client by offering a return on the additional investment.  In the example here, the scope was to build a building.  The Value Added proposition is for the contractor to monitor the building for the first year and to make recommendations to extend the life of the building.</a:t>
            </a:r>
          </a:p>
          <a:p>
            <a:endParaRPr lang="en-US" baseline="0" dirty="0" smtClean="0"/>
          </a:p>
          <a:p>
            <a:r>
              <a:rPr lang="en-US" baseline="0" dirty="0" smtClean="0"/>
              <a:t>The client is able to identify Value Added proposals that would be of interest, should funds become available, prior to award.  In this case, we could add on services to monitor the building performance without having to go out for another competitive bid.                       </a:t>
            </a:r>
            <a:endParaRPr lang="en-US" dirty="0" smtClean="0"/>
          </a:p>
          <a:p>
            <a:pPr eaLnBrk="1" hangingPunct="1">
              <a:spcBef>
                <a:spcPct val="0"/>
              </a:spcBef>
            </a:pPr>
            <a:endParaRPr lang="en-US" altLang="en-US" dirty="0" smtClean="0"/>
          </a:p>
          <a:p>
            <a:pPr eaLnBrk="1" hangingPunct="1">
              <a:spcBef>
                <a:spcPct val="0"/>
              </a:spcBef>
            </a:pPr>
            <a:endParaRPr lang="en-US" altLang="en-US" dirty="0" smtClean="0"/>
          </a:p>
        </p:txBody>
      </p:sp>
      <p:sp>
        <p:nvSpPr>
          <p:cNvPr id="286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fld id="{CAF9B6BD-83CE-4B68-B80E-C4B1BEC3F7B6}" type="slidenum">
              <a:rPr lang="en-US" altLang="en-US"/>
              <a:pPr/>
              <a:t>17</a:t>
            </a:fld>
            <a:endParaRPr lang="en-US" altLang="en-US"/>
          </a:p>
        </p:txBody>
      </p:sp>
    </p:spTree>
    <p:extLst>
      <p:ext uri="{BB962C8B-B14F-4D97-AF65-F5344CB8AC3E}">
        <p14:creationId xmlns:p14="http://schemas.microsoft.com/office/powerpoint/2010/main" val="9566468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77500" lnSpcReduction="20000"/>
          </a:bodyPr>
          <a:lstStyle/>
          <a:p>
            <a:pPr eaLnBrk="1" hangingPunct="1">
              <a:spcBef>
                <a:spcPct val="0"/>
              </a:spcBef>
              <a:buFontTx/>
              <a:buChar char="-"/>
            </a:pPr>
            <a:r>
              <a:rPr lang="en-US" dirty="0" smtClean="0">
                <a:latin typeface="Arial" pitchFamily="34" charset="0"/>
              </a:rPr>
              <a:t>In this illustration we</a:t>
            </a:r>
            <a:r>
              <a:rPr lang="en-US" baseline="0" dirty="0" smtClean="0">
                <a:latin typeface="Arial" pitchFamily="34" charset="0"/>
              </a:rPr>
              <a:t> have three major sections that flow from left to right. Starting at the left we have an arrow pointing right that has the number 1 and says selection. Above the arrow is the phrase vendor is an expert. Underneath the arrow is a list of the 4 filters: Filter 1 PC, Filter 2 Interview, Filter 3 Prioritize, and Filter 4 Dominance Check. In the next section to the right is another arrow that has the number 2 and is labeled clarification. Below that is the phrase Vendor is not an expert. Below that are the requirements of the clarification phase listed as </a:t>
            </a:r>
            <a:r>
              <a:rPr lang="en-US" altLang="en-US" sz="1200" dirty="0" smtClean="0">
                <a:solidFill>
                  <a:srgbClr val="000000"/>
                </a:solidFill>
              </a:rPr>
              <a:t>Vendor clarifies proposal, Client concerns addressed, Detailed schedule,</a:t>
            </a:r>
            <a:r>
              <a:rPr lang="en-US" altLang="en-US" sz="1200" baseline="0" dirty="0" smtClean="0">
                <a:solidFill>
                  <a:srgbClr val="000000"/>
                </a:solidFill>
              </a:rPr>
              <a:t> </a:t>
            </a:r>
            <a:r>
              <a:rPr lang="en-US" altLang="en-US" sz="1200" dirty="0" smtClean="0">
                <a:solidFill>
                  <a:srgbClr val="000000"/>
                </a:solidFill>
              </a:rPr>
              <a:t>Risk activities,</a:t>
            </a:r>
            <a:r>
              <a:rPr lang="en-US" altLang="en-US" sz="1200" baseline="0" dirty="0" smtClean="0">
                <a:solidFill>
                  <a:srgbClr val="000000"/>
                </a:solidFill>
              </a:rPr>
              <a:t> </a:t>
            </a:r>
            <a:r>
              <a:rPr lang="en-US" altLang="en-US" sz="1200" dirty="0" smtClean="0">
                <a:solidFill>
                  <a:srgbClr val="000000"/>
                </a:solidFill>
              </a:rPr>
              <a:t>Risk mitigation plan, Performance metrics, Weekly risk report developed. In the third and final section to the right is another arrow</a:t>
            </a:r>
            <a:r>
              <a:rPr lang="en-US" altLang="en-US" sz="1200" baseline="0" dirty="0" smtClean="0">
                <a:solidFill>
                  <a:srgbClr val="000000"/>
                </a:solidFill>
              </a:rPr>
              <a:t> marked with the number 3 and labeled Management by Risk Minimization. Below that is the word award which signifies this is the award phase and work has begun. Below this are the key elements of the section listed as Weekly Risk Report, Risk Management Plan, Quality Control, Usage reports, and Quality Assurance. </a:t>
            </a:r>
            <a:endParaRPr lang="en-US" altLang="en-US" sz="1200" dirty="0" smtClean="0">
              <a:solidFill>
                <a:srgbClr val="000000"/>
              </a:solidFill>
            </a:endParaRPr>
          </a:p>
          <a:p>
            <a:pPr marL="0" marR="0" indent="0" algn="l" defTabSz="914400" rtl="0" eaLnBrk="1" fontAlgn="base" latinLnBrk="0" hangingPunct="1">
              <a:lnSpc>
                <a:spcPct val="100000"/>
              </a:lnSpc>
              <a:spcBef>
                <a:spcPct val="0"/>
              </a:spcBef>
              <a:spcAft>
                <a:spcPct val="0"/>
              </a:spcAft>
              <a:buClrTx/>
              <a:buSzTx/>
              <a:buFontTx/>
              <a:buNone/>
              <a:tabLst/>
              <a:defRPr/>
            </a:pPr>
            <a:endParaRPr lang="en-US" dirty="0" smtClean="0">
              <a:latin typeface="Arial" pitchFamily="34" charset="0"/>
            </a:endParaRPr>
          </a:p>
          <a:p>
            <a:pPr marL="0" marR="0" indent="0" algn="l" defTabSz="914400" rtl="0" eaLnBrk="1" fontAlgn="base" latinLnBrk="0" hangingPunct="1">
              <a:lnSpc>
                <a:spcPct val="100000"/>
              </a:lnSpc>
              <a:spcBef>
                <a:spcPct val="0"/>
              </a:spcBef>
              <a:spcAft>
                <a:spcPct val="0"/>
              </a:spcAft>
              <a:buClrTx/>
              <a:buSzTx/>
              <a:buFontTx/>
              <a:buNone/>
              <a:tabLst/>
              <a:defRPr/>
            </a:pPr>
            <a:endParaRPr lang="en-US" dirty="0" smtClean="0">
              <a:latin typeface="Arial" pitchFamily="34" charset="0"/>
            </a:endParaRPr>
          </a:p>
          <a:p>
            <a:pPr marL="0" marR="0" indent="0" algn="l" defTabSz="914400" rtl="0" eaLnBrk="1" fontAlgn="base" latinLnBrk="0" hangingPunct="1">
              <a:lnSpc>
                <a:spcPct val="100000"/>
              </a:lnSpc>
              <a:spcBef>
                <a:spcPct val="0"/>
              </a:spcBef>
              <a:spcAft>
                <a:spcPct val="0"/>
              </a:spcAft>
              <a:buClrTx/>
              <a:buSzTx/>
              <a:buFontTx/>
              <a:buNone/>
              <a:tabLst/>
              <a:defRPr/>
            </a:pPr>
            <a:r>
              <a:rPr lang="en-US" dirty="0" smtClean="0">
                <a:latin typeface="Arial" pitchFamily="34" charset="0"/>
              </a:rPr>
              <a:t>This slide is an overview</a:t>
            </a:r>
            <a:r>
              <a:rPr lang="en-US" baseline="0" dirty="0" smtClean="0">
                <a:latin typeface="Arial" pitchFamily="34" charset="0"/>
              </a:rPr>
              <a:t> of the PIPS process.  The focus of this training has been to communicate the requirements of the selection process.  Your goal is to be identified as the vendor that possesses the most expertise and advance to the Clarification phase.  The only tools you have to establish your organization’s expertise are highlighted within filters 1 and 2 above.  </a:t>
            </a:r>
          </a:p>
          <a:p>
            <a:endParaRPr lang="en-US" baseline="0" dirty="0" smtClean="0">
              <a:latin typeface="Arial" pitchFamily="34" charset="0"/>
            </a:endParaRPr>
          </a:p>
          <a:p>
            <a:r>
              <a:rPr lang="en-US" baseline="0" dirty="0" smtClean="0">
                <a:latin typeface="Arial" pitchFamily="34" charset="0"/>
              </a:rPr>
              <a:t>Notice above the selection phase is the statement “vendor is an expert”.  The evaluation team will make the assumption that everything claimed within these first three filters is true and verifiable.  If claims cannot be verified, the vendor can be eliminated and the next Best Value vendor can advance to Clarification.</a:t>
            </a:r>
          </a:p>
          <a:p>
            <a:endParaRPr lang="en-US" baseline="0" dirty="0" smtClean="0">
              <a:latin typeface="Arial" pitchFamily="34" charset="0"/>
            </a:endParaRPr>
          </a:p>
          <a:p>
            <a:r>
              <a:rPr lang="en-US" baseline="0" dirty="0" smtClean="0">
                <a:latin typeface="Arial" pitchFamily="34" charset="0"/>
              </a:rPr>
              <a:t>This is where the heavy lifting begins for the vendor.  Additional education will be provided should you be the one to advance, but suffice to say that this is were we will require a detailed plan that will meet the client’s objective, performance metrics will be identified and all risks will be identified along with a mitigation plan to address all risks.  This is also where the client validates that expertise of the </a:t>
            </a:r>
            <a:r>
              <a:rPr lang="en-US" b="0" baseline="0" dirty="0" smtClean="0">
                <a:latin typeface="Arial" pitchFamily="34" charset="0"/>
              </a:rPr>
              <a:t>vendor </a:t>
            </a:r>
            <a:r>
              <a:rPr lang="en-US" baseline="0" dirty="0" smtClean="0">
                <a:latin typeface="Arial" pitchFamily="34" charset="0"/>
              </a:rPr>
              <a:t>by utilizing the verifiable performance metrics that were initially submitted.</a:t>
            </a:r>
          </a:p>
          <a:p>
            <a:endParaRPr lang="en-US" baseline="0" dirty="0" smtClean="0">
              <a:latin typeface="Arial" pitchFamily="34" charset="0"/>
            </a:endParaRPr>
          </a:p>
          <a:p>
            <a:r>
              <a:rPr lang="en-US" baseline="0" dirty="0" smtClean="0">
                <a:latin typeface="Arial" pitchFamily="34" charset="0"/>
              </a:rPr>
              <a:t>Not until all documentation is created and agreed upon by client and all of the client’s concerns have been addressed will we proceed with an award.             </a:t>
            </a:r>
            <a:endParaRPr lang="en-US" dirty="0" smtClean="0">
              <a:latin typeface="Arial" pitchFamily="34" charset="0"/>
            </a:endParaRPr>
          </a:p>
          <a:p>
            <a:pPr eaLnBrk="1" hangingPunct="1">
              <a:spcBef>
                <a:spcPct val="0"/>
              </a:spcBef>
            </a:pPr>
            <a:endParaRPr lang="en-US" altLang="en-US" dirty="0" smtClean="0">
              <a:latin typeface="Arial" charset="0"/>
            </a:endParaRPr>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fld id="{EC502933-ADA7-4120-B0BD-951EB291D441}" type="slidenum">
              <a:rPr lang="en-US" altLang="en-US">
                <a:solidFill>
                  <a:srgbClr val="000000"/>
                </a:solidFill>
              </a:rPr>
              <a:pPr/>
              <a:t>18</a:t>
            </a:fld>
            <a:endParaRPr lang="en-US" altLang="en-US">
              <a:solidFill>
                <a:srgbClr val="000000"/>
              </a:solidFill>
            </a:endParaRPr>
          </a:p>
        </p:txBody>
      </p:sp>
    </p:spTree>
    <p:extLst>
      <p:ext uri="{BB962C8B-B14F-4D97-AF65-F5344CB8AC3E}">
        <p14:creationId xmlns:p14="http://schemas.microsoft.com/office/powerpoint/2010/main" val="24997258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lnSpcReduction="10000"/>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dirty="0" smtClean="0"/>
              <a:t>Rating system. Two components: Claims</a:t>
            </a:r>
            <a:r>
              <a:rPr lang="en-US" baseline="0" dirty="0" smtClean="0"/>
              <a:t> and </a:t>
            </a:r>
            <a:r>
              <a:rPr lang="en-US" dirty="0" smtClean="0"/>
              <a:t>Verifiable performance measurements (VPM) to substantiate each claim. </a:t>
            </a:r>
            <a:r>
              <a:rPr lang="en-US" sz="1200" dirty="0" smtClean="0">
                <a:latin typeface="+mn-lt"/>
              </a:rPr>
              <a:t>High performance claim with VPM</a:t>
            </a:r>
            <a:r>
              <a:rPr lang="en-US" sz="1200" baseline="0" dirty="0" smtClean="0">
                <a:latin typeface="+mn-lt"/>
              </a:rPr>
              <a:t> is a 10. </a:t>
            </a:r>
            <a:r>
              <a:rPr lang="en-US" sz="1200" dirty="0" smtClean="0">
                <a:latin typeface="+mn-lt"/>
              </a:rPr>
              <a:t>High/Low performance claim with no VPM or If a decision has to be made is a five. And Low performance claim with VPM</a:t>
            </a:r>
            <a:r>
              <a:rPr lang="en-US" sz="1200" baseline="0" dirty="0" smtClean="0">
                <a:latin typeface="+mn-lt"/>
              </a:rPr>
              <a:t> is a 1. </a:t>
            </a:r>
            <a:endParaRPr lang="en-US" sz="1200" dirty="0" smtClean="0">
              <a:latin typeface="+mn-lt"/>
            </a:endParaRPr>
          </a:p>
          <a:p>
            <a:pPr marL="0" marR="0" indent="0" algn="l" defTabSz="914400" rtl="0" eaLnBrk="1" fontAlgn="auto" latinLnBrk="0" hangingPunct="1">
              <a:lnSpc>
                <a:spcPct val="100000"/>
              </a:lnSpc>
              <a:spcBef>
                <a:spcPct val="30000"/>
              </a:spcBef>
              <a:spcAft>
                <a:spcPts val="0"/>
              </a:spcAft>
              <a:buClrTx/>
              <a:buSzTx/>
              <a:buFont typeface="Arial" panose="020B0604020202020204" pitchFamily="34" charset="0"/>
              <a:buChar char="•"/>
              <a:tabLst/>
              <a:defRPr/>
            </a:pPr>
            <a:endParaRPr lang="en-US" dirty="0" smtClean="0"/>
          </a:p>
          <a:p>
            <a:pPr marL="0" marR="0" indent="0" algn="l" defTabSz="914400" rtl="0" eaLnBrk="1" fontAlgn="base" latinLnBrk="0" hangingPunct="1">
              <a:lnSpc>
                <a:spcPct val="100000"/>
              </a:lnSpc>
              <a:spcBef>
                <a:spcPct val="0"/>
              </a:spcBef>
              <a:spcAft>
                <a:spcPct val="0"/>
              </a:spcAft>
              <a:buClrTx/>
              <a:buSzTx/>
              <a:buFontTx/>
              <a:buNone/>
              <a:tabLst/>
              <a:defRPr/>
            </a:pPr>
            <a:endParaRPr lang="en-US" dirty="0" smtClean="0"/>
          </a:p>
          <a:p>
            <a:pPr marL="0" marR="0" indent="0" algn="l" defTabSz="914400" rtl="0" eaLnBrk="1" fontAlgn="base" latinLnBrk="0" hangingPunct="1">
              <a:lnSpc>
                <a:spcPct val="100000"/>
              </a:lnSpc>
              <a:spcBef>
                <a:spcPct val="0"/>
              </a:spcBef>
              <a:spcAft>
                <a:spcPct val="0"/>
              </a:spcAft>
              <a:buClrTx/>
              <a:buSzTx/>
              <a:buFontTx/>
              <a:buNone/>
              <a:tabLst/>
              <a:defRPr/>
            </a:pPr>
            <a:endParaRPr lang="en-US" dirty="0" smtClean="0"/>
          </a:p>
          <a:p>
            <a:pPr marL="0" marR="0" indent="0" algn="l" defTabSz="914400" rtl="0" eaLnBrk="1" fontAlgn="base" latinLnBrk="0" hangingPunct="1">
              <a:lnSpc>
                <a:spcPct val="100000"/>
              </a:lnSpc>
              <a:spcBef>
                <a:spcPct val="0"/>
              </a:spcBef>
              <a:spcAft>
                <a:spcPct val="0"/>
              </a:spcAft>
              <a:buClrTx/>
              <a:buSzTx/>
              <a:buFontTx/>
              <a:buNone/>
              <a:tabLst/>
              <a:defRPr/>
            </a:pPr>
            <a:r>
              <a:rPr lang="en-US" dirty="0" smtClean="0"/>
              <a:t>In addition to the blind evaluation, the scoring utilized</a:t>
            </a:r>
            <a:r>
              <a:rPr lang="en-US" baseline="0" dirty="0" smtClean="0"/>
              <a:t> in the Best Value – PIPS process is also more objective.  Traditional evaluation members are asked to score each criteria utilizing a 1 through 10 scale.  One evaluator may score a particular criteria as a 6 while a team member may score the same criteria as a 7.  When asked to defend why one evaluator scored a 6 and another scored a 7, they are hard pressed to justify either score.  Within the Best Value – PIPS model, evaluators are given only three options.  Evaluators are looking for high performance claims coupled with verifiable measurements to support each claim.  To receive a score of 10, suppliers must convey exceptional past performance along with supporting metrics that are verifiable.  Most submissions will receive a score of 5.  Scores of 5 are given if the claims are weak, if they lack supporting metrics or if the evaluator just does not know if the submission merits a 10.   Evaluators are cautioned not to make decisions.  They are instructed that if they find themselves trying to decide, the component should be scored a 5.  A score of 1 is difficult to achieve.  To score a 1, suppliers would have to convey low performance claims along with metrics to prove those claims.  Poor performing suppliers seldom have metrics.                   </a:t>
            </a:r>
          </a:p>
          <a:p>
            <a:pPr eaLnBrk="1" hangingPunct="1">
              <a:spcBef>
                <a:spcPct val="0"/>
              </a:spcBef>
            </a:pPr>
            <a:endParaRPr lang="en-US" altLang="en-US" dirty="0" smtClean="0"/>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fld id="{626D9CEB-6C04-4DC1-B2A6-77809078893E}" type="slidenum">
              <a:rPr lang="en-US" altLang="en-US"/>
              <a:pPr/>
              <a:t>20</a:t>
            </a:fld>
            <a:endParaRPr lang="en-US" altLang="en-US"/>
          </a:p>
        </p:txBody>
      </p:sp>
    </p:spTree>
    <p:extLst>
      <p:ext uri="{BB962C8B-B14F-4D97-AF65-F5344CB8AC3E}">
        <p14:creationId xmlns:p14="http://schemas.microsoft.com/office/powerpoint/2010/main" val="7042753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fld id="{A81E435E-75F3-4266-B2A2-A02D2F73C6CE}" type="slidenum">
              <a:rPr lang="zh-CN" altLang="en-US"/>
              <a:pPr/>
              <a:t>21</a:t>
            </a:fld>
            <a:endParaRPr lang="en-US" altLang="zh-CN"/>
          </a:p>
        </p:txBody>
      </p:sp>
      <p:sp>
        <p:nvSpPr>
          <p:cNvPr id="358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t>The quality control Plan is a document that will be submitted at the end of the Pre award phase.  The QC Plan should contain several items:</a:t>
            </a:r>
          </a:p>
          <a:p>
            <a:pPr lvl="1" eaLnBrk="1" hangingPunct="1">
              <a:spcBef>
                <a:spcPct val="0"/>
              </a:spcBef>
            </a:pPr>
            <a:r>
              <a:rPr lang="en-US" altLang="en-US" dirty="0" smtClean="0"/>
              <a:t> As we have just discussed, the QC Plan should contain a list of all the risks that the vendor does not control, with a plan to minimize the risks</a:t>
            </a:r>
          </a:p>
          <a:p>
            <a:pPr lvl="1" eaLnBrk="1" hangingPunct="1">
              <a:spcBef>
                <a:spcPct val="0"/>
              </a:spcBef>
            </a:pPr>
            <a:endParaRPr lang="en-US" altLang="en-US" dirty="0" smtClean="0"/>
          </a:p>
          <a:p>
            <a:pPr lvl="1" eaLnBrk="1" hangingPunct="1">
              <a:spcBef>
                <a:spcPct val="0"/>
              </a:spcBef>
            </a:pPr>
            <a:r>
              <a:rPr lang="en-US" altLang="en-US" dirty="0" smtClean="0"/>
              <a:t>The QC Plan should contain a detailed project schedule of the actual project being procured.  The schedule must identify all critical milestones and any other critical activities.  If there are any critical dates where a decision is required from the client, it must also be included in the schedule.</a:t>
            </a:r>
          </a:p>
          <a:p>
            <a:pPr lvl="1" eaLnBrk="1" hangingPunct="1">
              <a:spcBef>
                <a:spcPct val="0"/>
              </a:spcBef>
            </a:pPr>
            <a:endParaRPr lang="en-US" altLang="en-US" dirty="0" smtClean="0"/>
          </a:p>
          <a:p>
            <a:pPr lvl="1" eaLnBrk="1" hangingPunct="1">
              <a:spcBef>
                <a:spcPct val="0"/>
              </a:spcBef>
            </a:pPr>
            <a:r>
              <a:rPr lang="en-US" altLang="en-US" dirty="0" smtClean="0"/>
              <a:t>The QC Plan should also list all risks that were identified by all the other vendors in the risk assessment plans, any risks identified by the client, and must have a plan to minimize each risk.  </a:t>
            </a:r>
          </a:p>
          <a:p>
            <a:pPr lvl="1" eaLnBrk="1" hangingPunct="1">
              <a:spcBef>
                <a:spcPct val="0"/>
              </a:spcBef>
            </a:pPr>
            <a:endParaRPr lang="en-US" altLang="en-US" dirty="0" smtClean="0"/>
          </a:p>
          <a:p>
            <a:pPr lvl="1" eaLnBrk="1" hangingPunct="1">
              <a:spcBef>
                <a:spcPct val="0"/>
              </a:spcBef>
            </a:pPr>
            <a:r>
              <a:rPr lang="en-US" altLang="en-US" dirty="0" smtClean="0"/>
              <a:t>And finally, the QC Plan should contain a list of actions or tasks that the vendor requires from the client.  </a:t>
            </a:r>
          </a:p>
          <a:p>
            <a:pPr eaLnBrk="1" hangingPunct="1">
              <a:spcBef>
                <a:spcPct val="0"/>
              </a:spcBef>
            </a:pPr>
            <a:endParaRPr lang="en-US" altLang="en-US" dirty="0" smtClean="0"/>
          </a:p>
        </p:txBody>
      </p:sp>
    </p:spTree>
    <p:extLst>
      <p:ext uri="{BB962C8B-B14F-4D97-AF65-F5344CB8AC3E}">
        <p14:creationId xmlns:p14="http://schemas.microsoft.com/office/powerpoint/2010/main" val="25852204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855074AB-F255-4D0C-8318-F299E8A54AB4}" type="datetime1">
              <a:rPr lang="en-US" smtClean="0"/>
              <a:t>11/5/2018</a:t>
            </a:fld>
            <a:endParaRPr lang="en-US"/>
          </a:p>
        </p:txBody>
      </p:sp>
      <p:sp>
        <p:nvSpPr>
          <p:cNvPr id="6" name="Slide Number Placeholder 5"/>
          <p:cNvSpPr>
            <a:spLocks noGrp="1"/>
          </p:cNvSpPr>
          <p:nvPr>
            <p:ph type="sldNum" sz="quarter" idx="12"/>
          </p:nvPr>
        </p:nvSpPr>
        <p:spPr>
          <a:xfrm>
            <a:off x="3733800" y="6356350"/>
            <a:ext cx="2133600" cy="365125"/>
          </a:xfrm>
        </p:spPr>
        <p:txBody>
          <a:bodyPr/>
          <a:lstStyle>
            <a:lvl1pPr algn="ctr">
              <a:defRPr>
                <a:solidFill>
                  <a:schemeClr val="tx1"/>
                </a:solidFill>
              </a:defRPr>
            </a:lvl1pPr>
          </a:lstStyle>
          <a:p>
            <a:fld id="{48177C9C-1154-46AC-82F1-1F9DD6EC6122}" type="slidenum">
              <a:rPr lang="en-US" altLang="en-US" smtClean="0"/>
              <a:pPr/>
              <a:t>‹#›</a:t>
            </a:fld>
            <a:endParaRPr lang="en-US" altLang="en-US" dirty="0"/>
          </a:p>
        </p:txBody>
      </p:sp>
    </p:spTree>
    <p:extLst>
      <p:ext uri="{BB962C8B-B14F-4D97-AF65-F5344CB8AC3E}">
        <p14:creationId xmlns:p14="http://schemas.microsoft.com/office/powerpoint/2010/main" val="263398117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0E887EF-B242-43CF-846B-3C2FE1737B0E}" type="datetime1">
              <a:rPr lang="en-US" smtClean="0"/>
              <a:t>11/5/2018</a:t>
            </a:fld>
            <a:endParaRPr lang="en-US"/>
          </a:p>
        </p:txBody>
      </p:sp>
      <p:sp>
        <p:nvSpPr>
          <p:cNvPr id="6" name="Slide Number Placeholder 5"/>
          <p:cNvSpPr>
            <a:spLocks noGrp="1"/>
          </p:cNvSpPr>
          <p:nvPr>
            <p:ph type="sldNum" sz="quarter" idx="12"/>
          </p:nvPr>
        </p:nvSpPr>
        <p:spPr>
          <a:xfrm>
            <a:off x="3505200" y="6356350"/>
            <a:ext cx="2133600" cy="365125"/>
          </a:xfrm>
        </p:spPr>
        <p:txBody>
          <a:bodyPr/>
          <a:lstStyle>
            <a:lvl1pPr algn="ctr">
              <a:defRPr>
                <a:solidFill>
                  <a:schemeClr val="tx1"/>
                </a:solidFill>
              </a:defRPr>
            </a:lvl1pPr>
          </a:lstStyle>
          <a:p>
            <a:fld id="{845D969E-14EA-4053-B3AD-921E290AD5F0}" type="slidenum">
              <a:rPr lang="en-US" altLang="en-US" smtClean="0"/>
              <a:pPr/>
              <a:t>‹#›</a:t>
            </a:fld>
            <a:endParaRPr lang="en-US" altLang="en-US" dirty="0"/>
          </a:p>
        </p:txBody>
      </p:sp>
    </p:spTree>
    <p:extLst>
      <p:ext uri="{BB962C8B-B14F-4D97-AF65-F5344CB8AC3E}">
        <p14:creationId xmlns:p14="http://schemas.microsoft.com/office/powerpoint/2010/main" val="61561497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E73C4D3-0EA2-42D5-A06B-00291AAC7DCA}" type="datetime1">
              <a:rPr lang="en-US" smtClean="0"/>
              <a:t>11/5/2018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6C1F8E4B-72F5-4F1A-A76B-D3BAF7A2130E}" type="slidenum">
              <a:rPr lang="en-US" altLang="en-US"/>
              <a:pPr/>
              <a:t>‹#›</a:t>
            </a:fld>
            <a:endParaRPr lang="en-US" altLang="en-US"/>
          </a:p>
        </p:txBody>
      </p:sp>
    </p:spTree>
    <p:extLst>
      <p:ext uri="{BB962C8B-B14F-4D97-AF65-F5344CB8AC3E}">
        <p14:creationId xmlns:p14="http://schemas.microsoft.com/office/powerpoint/2010/main" val="19827921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814F21C9-4866-4950-88EA-2D77DF2071BB}" type="datetime1">
              <a:rPr lang="en-US" smtClean="0"/>
              <a:t>11/5/2018</a:t>
            </a:fld>
            <a:endParaRPr lang="en-US"/>
          </a:p>
        </p:txBody>
      </p:sp>
      <p:sp>
        <p:nvSpPr>
          <p:cNvPr id="7" name="Slide Number Placeholder 5"/>
          <p:cNvSpPr>
            <a:spLocks noGrp="1"/>
          </p:cNvSpPr>
          <p:nvPr>
            <p:ph type="sldNum" sz="quarter" idx="12"/>
          </p:nvPr>
        </p:nvSpPr>
        <p:spPr>
          <a:xfrm>
            <a:off x="3505200" y="6356350"/>
            <a:ext cx="2133600" cy="365125"/>
          </a:xfrm>
        </p:spPr>
        <p:txBody>
          <a:bodyPr/>
          <a:lstStyle>
            <a:lvl1pPr algn="ctr">
              <a:defRPr>
                <a:solidFill>
                  <a:schemeClr val="tx1"/>
                </a:solidFill>
              </a:defRPr>
            </a:lvl1pPr>
          </a:lstStyle>
          <a:p>
            <a:fld id="{4163D16C-D4D4-4D53-966F-B12AFB5D6608}" type="slidenum">
              <a:rPr lang="en-US" altLang="en-US" smtClean="0"/>
              <a:pPr/>
              <a:t>‹#›</a:t>
            </a:fld>
            <a:endParaRPr lang="en-US" altLang="en-US" dirty="0"/>
          </a:p>
        </p:txBody>
      </p:sp>
    </p:spTree>
    <p:extLst>
      <p:ext uri="{BB962C8B-B14F-4D97-AF65-F5344CB8AC3E}">
        <p14:creationId xmlns:p14="http://schemas.microsoft.com/office/powerpoint/2010/main" val="107527062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96174782-C3DF-4E3A-8480-47F9CAF0F518}" type="datetime1">
              <a:rPr lang="en-US" smtClean="0"/>
              <a:t>11/5/2018</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6EC431C9-0709-4CC8-9BF2-239217DEBACC}" type="slidenum">
              <a:rPr lang="en-US" altLang="en-US"/>
              <a:pPr/>
              <a:t>‹#›</a:t>
            </a:fld>
            <a:endParaRPr lang="en-US" altLang="en-US"/>
          </a:p>
        </p:txBody>
      </p:sp>
    </p:spTree>
    <p:extLst>
      <p:ext uri="{BB962C8B-B14F-4D97-AF65-F5344CB8AC3E}">
        <p14:creationId xmlns:p14="http://schemas.microsoft.com/office/powerpoint/2010/main" val="3527182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FF774155-5101-46FF-8499-2A8EC67DA357}" type="datetime1">
              <a:rPr lang="en-US" smtClean="0"/>
              <a:t>11/5/2018</a:t>
            </a:fld>
            <a:endParaRPr lang="en-US"/>
          </a:p>
        </p:txBody>
      </p:sp>
      <p:sp>
        <p:nvSpPr>
          <p:cNvPr id="5" name="Slide Number Placeholder 5"/>
          <p:cNvSpPr>
            <a:spLocks noGrp="1"/>
          </p:cNvSpPr>
          <p:nvPr>
            <p:ph type="sldNum" sz="quarter" idx="12"/>
          </p:nvPr>
        </p:nvSpPr>
        <p:spPr>
          <a:xfrm>
            <a:off x="3505200" y="6340475"/>
            <a:ext cx="2133600" cy="365125"/>
          </a:xfrm>
        </p:spPr>
        <p:txBody>
          <a:bodyPr/>
          <a:lstStyle>
            <a:lvl1pPr algn="ctr">
              <a:defRPr>
                <a:solidFill>
                  <a:schemeClr val="tx1"/>
                </a:solidFill>
              </a:defRPr>
            </a:lvl1pPr>
          </a:lstStyle>
          <a:p>
            <a:fld id="{E4C62EAB-F698-4694-B4E2-4BE489CD8E0C}" type="slidenum">
              <a:rPr lang="en-US" altLang="en-US" smtClean="0"/>
              <a:pPr/>
              <a:t>‹#›</a:t>
            </a:fld>
            <a:endParaRPr lang="en-US" altLang="en-US" dirty="0"/>
          </a:p>
        </p:txBody>
      </p:sp>
    </p:spTree>
    <p:extLst>
      <p:ext uri="{BB962C8B-B14F-4D97-AF65-F5344CB8AC3E}">
        <p14:creationId xmlns:p14="http://schemas.microsoft.com/office/powerpoint/2010/main" val="3555618136"/>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83BB20B-0BB2-444A-86F6-24512FD5E9D0}" type="datetime1">
              <a:rPr lang="en-US" smtClean="0"/>
              <a:t>11/5/2018</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41EC6779-9F14-4D3A-A71E-1125C194E241}" type="slidenum">
              <a:rPr lang="en-US" altLang="en-US"/>
              <a:pPr/>
              <a:t>‹#›</a:t>
            </a:fld>
            <a:endParaRPr lang="en-US" altLang="en-US"/>
          </a:p>
        </p:txBody>
      </p:sp>
    </p:spTree>
    <p:extLst>
      <p:ext uri="{BB962C8B-B14F-4D97-AF65-F5344CB8AC3E}">
        <p14:creationId xmlns:p14="http://schemas.microsoft.com/office/powerpoint/2010/main" val="13952702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ED6944B-4094-4AA1-9CB6-F5B8CBF11C21}" type="datetime1">
              <a:rPr lang="en-US" smtClean="0"/>
              <a:t>11/5/2018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88F0BBF0-5129-4F39-9315-CE6581B161E0}" type="slidenum">
              <a:rPr lang="en-US" altLang="en-US"/>
              <a:pPr/>
              <a:t>‹#›</a:t>
            </a:fld>
            <a:endParaRPr lang="en-US" altLang="en-US"/>
          </a:p>
        </p:txBody>
      </p:sp>
    </p:spTree>
    <p:extLst>
      <p:ext uri="{BB962C8B-B14F-4D97-AF65-F5344CB8AC3E}">
        <p14:creationId xmlns:p14="http://schemas.microsoft.com/office/powerpoint/2010/main" val="3031249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87EC8951-D3F3-42EE-9689-FFCADCD15CB8}" type="datetime1">
              <a:rPr lang="en-US" smtClean="0"/>
              <a:t>11/5/2018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20CCBA89-8715-40CE-8B2C-15C7F52E2606}" type="slidenum">
              <a:rPr lang="en-US" altLang="en-US"/>
              <a:pPr/>
              <a:t>‹#›</a:t>
            </a:fld>
            <a:endParaRPr lang="en-US" altLang="en-US"/>
          </a:p>
        </p:txBody>
      </p:sp>
    </p:spTree>
    <p:extLst>
      <p:ext uri="{BB962C8B-B14F-4D97-AF65-F5344CB8AC3E}">
        <p14:creationId xmlns:p14="http://schemas.microsoft.com/office/powerpoint/2010/main" val="29616892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8E5507C-5192-49E3-8C32-E8AF34E09A12}" type="datetime1">
              <a:rPr lang="en-US" smtClean="0"/>
              <a:t>11/5/2018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F985AC69-90D2-476E-8C12-4757BCFD1EFB}" type="slidenum">
              <a:rPr lang="en-US" altLang="en-US"/>
              <a:pPr/>
              <a:t>‹#›</a:t>
            </a:fld>
            <a:endParaRPr lang="en-US" altLang="en-US"/>
          </a:p>
        </p:txBody>
      </p:sp>
    </p:spTree>
    <p:extLst>
      <p:ext uri="{BB962C8B-B14F-4D97-AF65-F5344CB8AC3E}">
        <p14:creationId xmlns:p14="http://schemas.microsoft.com/office/powerpoint/2010/main" val="21488602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018D099-EA1F-4106-A60C-1EF6A2293A52}" type="datetime1">
              <a:rPr lang="en-US" smtClean="0"/>
              <a:t>11/5/2018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B931F79F-BB62-4D3A-A8D4-F4C316BA0FD5}" type="slidenum">
              <a:rPr lang="en-US" altLang="en-US"/>
              <a:pPr/>
              <a:t>‹#›</a:t>
            </a:fld>
            <a:endParaRPr lang="en-US" altLang="en-US"/>
          </a:p>
        </p:txBody>
      </p:sp>
    </p:spTree>
    <p:extLst>
      <p:ext uri="{BB962C8B-B14F-4D97-AF65-F5344CB8AC3E}">
        <p14:creationId xmlns:p14="http://schemas.microsoft.com/office/powerpoint/2010/main" val="3356098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AFACC257-ED35-4BE1-8C05-A23A0EC16614}" type="datetime1">
              <a:rPr lang="en-US" smtClean="0"/>
              <a:t>11/5/2018</a:t>
            </a:fld>
            <a:endParaRPr lang="en-US" dirty="0"/>
          </a:p>
        </p:txBody>
      </p:sp>
      <p:sp>
        <p:nvSpPr>
          <p:cNvPr id="6" name="Slide Number Placeholder 5"/>
          <p:cNvSpPr>
            <a:spLocks noGrp="1"/>
          </p:cNvSpPr>
          <p:nvPr>
            <p:ph type="sldNum" sz="quarter" idx="12"/>
          </p:nvPr>
        </p:nvSpPr>
        <p:spPr>
          <a:xfrm>
            <a:off x="3581400" y="6477000"/>
            <a:ext cx="2133600" cy="365125"/>
          </a:xfrm>
        </p:spPr>
        <p:txBody>
          <a:bodyPr/>
          <a:lstStyle>
            <a:lvl1pPr algn="ctr">
              <a:defRPr/>
            </a:lvl1pPr>
          </a:lstStyle>
          <a:p>
            <a:pPr>
              <a:defRPr/>
            </a:pPr>
            <a:fld id="{A4A40C81-0C22-46B7-97AB-CEA03FFD9E35}" type="slidenum">
              <a:rPr lang="en-US" altLang="en-US" smtClean="0"/>
              <a:t>‹#›</a:t>
            </a:fld>
            <a:endParaRPr lang="en-US" altLang="en-US" dirty="0"/>
          </a:p>
        </p:txBody>
      </p:sp>
    </p:spTree>
    <p:extLst>
      <p:ext uri="{BB962C8B-B14F-4D97-AF65-F5344CB8AC3E}">
        <p14:creationId xmlns:p14="http://schemas.microsoft.com/office/powerpoint/2010/main" val="276606600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19798A3-6740-4AF2-803C-8F951235C391}" type="datetime1">
              <a:rPr lang="en-US" smtClean="0"/>
              <a:t>11/5/2018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C1E01EE-AFF5-4A09-96E1-69442A19EFFA}" type="slidenum">
              <a:rPr lang="en-US" altLang="en-US"/>
              <a:pPr>
                <a:defRPr/>
              </a:pPr>
              <a:t>‹#›</a:t>
            </a:fld>
            <a:endParaRPr lang="en-US" altLang="en-US"/>
          </a:p>
        </p:txBody>
      </p:sp>
    </p:spTree>
    <p:extLst>
      <p:ext uri="{BB962C8B-B14F-4D97-AF65-F5344CB8AC3E}">
        <p14:creationId xmlns:p14="http://schemas.microsoft.com/office/powerpoint/2010/main" val="11805019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DDDE5CCE-5217-4841-B969-5DDD417F0D9B}" type="datetime1">
              <a:rPr lang="en-US" smtClean="0"/>
              <a:t>11/5/2018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B6AC20D-4DAD-4909-9EB7-38A8CCF3A629}" type="slidenum">
              <a:rPr lang="en-US" altLang="en-US"/>
              <a:pPr>
                <a:defRPr/>
              </a:pPr>
              <a:t>‹#›</a:t>
            </a:fld>
            <a:endParaRPr lang="en-US" altLang="en-US"/>
          </a:p>
        </p:txBody>
      </p:sp>
    </p:spTree>
    <p:extLst>
      <p:ext uri="{BB962C8B-B14F-4D97-AF65-F5344CB8AC3E}">
        <p14:creationId xmlns:p14="http://schemas.microsoft.com/office/powerpoint/2010/main" val="33945192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8E4D56D5-D7FD-4F9B-91FB-E4177C3878B8}" type="datetime1">
              <a:rPr lang="en-US" smtClean="0"/>
              <a:t>11/5/2018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B4AA6C0-CEAF-464D-A9C4-9F7BA7370853}" type="slidenum">
              <a:rPr lang="en-US" altLang="en-US"/>
              <a:pPr>
                <a:defRPr/>
              </a:pPr>
              <a:t>‹#›</a:t>
            </a:fld>
            <a:endParaRPr lang="en-US" altLang="en-US"/>
          </a:p>
        </p:txBody>
      </p:sp>
    </p:spTree>
    <p:extLst>
      <p:ext uri="{BB962C8B-B14F-4D97-AF65-F5344CB8AC3E}">
        <p14:creationId xmlns:p14="http://schemas.microsoft.com/office/powerpoint/2010/main" val="12438281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C46F6E0D-F77E-4484-B5B2-2CD3782911D2}" type="datetime1">
              <a:rPr lang="en-US" smtClean="0"/>
              <a:t>11/5/2018</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E2B86933-6489-4ACD-B450-90E1FFD2C393}" type="slidenum">
              <a:rPr lang="en-US" altLang="en-US"/>
              <a:pPr>
                <a:defRPr/>
              </a:pPr>
              <a:t>‹#›</a:t>
            </a:fld>
            <a:endParaRPr lang="en-US" altLang="en-US"/>
          </a:p>
        </p:txBody>
      </p:sp>
    </p:spTree>
    <p:extLst>
      <p:ext uri="{BB962C8B-B14F-4D97-AF65-F5344CB8AC3E}">
        <p14:creationId xmlns:p14="http://schemas.microsoft.com/office/powerpoint/2010/main" val="7530903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2656A545-F2C4-47B2-95DE-FEAB6DEF1B00}" type="datetime1">
              <a:rPr lang="en-US" smtClean="0"/>
              <a:t>11/5/2018</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FB206E80-6ECA-4E8B-852B-368D3AF5B423}" type="slidenum">
              <a:rPr lang="en-US" altLang="en-US"/>
              <a:pPr>
                <a:defRPr/>
              </a:pPr>
              <a:t>‹#›</a:t>
            </a:fld>
            <a:endParaRPr lang="en-US" altLang="en-US"/>
          </a:p>
        </p:txBody>
      </p:sp>
    </p:spTree>
    <p:extLst>
      <p:ext uri="{BB962C8B-B14F-4D97-AF65-F5344CB8AC3E}">
        <p14:creationId xmlns:p14="http://schemas.microsoft.com/office/powerpoint/2010/main" val="40879076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F0310093-EEBF-4955-9076-71FEB6012670}" type="datetime1">
              <a:rPr lang="en-US" smtClean="0"/>
              <a:t>11/5/2018</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9FF749C-21E2-4991-945F-218136DD8333}" type="slidenum">
              <a:rPr lang="en-US" altLang="en-US"/>
              <a:pPr>
                <a:defRPr/>
              </a:pPr>
              <a:t>‹#›</a:t>
            </a:fld>
            <a:endParaRPr lang="en-US" altLang="en-US"/>
          </a:p>
        </p:txBody>
      </p:sp>
    </p:spTree>
    <p:extLst>
      <p:ext uri="{BB962C8B-B14F-4D97-AF65-F5344CB8AC3E}">
        <p14:creationId xmlns:p14="http://schemas.microsoft.com/office/powerpoint/2010/main" val="26911307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8F15E1A-26EA-4B91-8283-2BA7CC1B6CCA}" type="datetime1">
              <a:rPr lang="en-US" smtClean="0"/>
              <a:t>11/5/2018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DC4B5AC-6C65-4120-B3E7-A665D6491348}" type="slidenum">
              <a:rPr lang="en-US" altLang="en-US"/>
              <a:pPr>
                <a:defRPr/>
              </a:pPr>
              <a:t>‹#›</a:t>
            </a:fld>
            <a:endParaRPr lang="en-US" altLang="en-US"/>
          </a:p>
        </p:txBody>
      </p:sp>
    </p:spTree>
    <p:extLst>
      <p:ext uri="{BB962C8B-B14F-4D97-AF65-F5344CB8AC3E}">
        <p14:creationId xmlns:p14="http://schemas.microsoft.com/office/powerpoint/2010/main" val="30527658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7A93D50-7D5A-424E-B019-82BE5C42BD32}" type="datetime1">
              <a:rPr lang="en-US" smtClean="0"/>
              <a:t>11/5/2018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0D8F19A-8A43-4D67-8103-35C09E110842}" type="slidenum">
              <a:rPr lang="en-US" altLang="en-US"/>
              <a:pPr>
                <a:defRPr/>
              </a:pPr>
              <a:t>‹#›</a:t>
            </a:fld>
            <a:endParaRPr lang="en-US" altLang="en-US"/>
          </a:p>
        </p:txBody>
      </p:sp>
    </p:spTree>
    <p:extLst>
      <p:ext uri="{BB962C8B-B14F-4D97-AF65-F5344CB8AC3E}">
        <p14:creationId xmlns:p14="http://schemas.microsoft.com/office/powerpoint/2010/main" val="12990047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B306B0EA-0753-4431-BDD9-89D7D39848F9}" type="datetime1">
              <a:rPr lang="en-US" smtClean="0"/>
              <a:t>11/5/2018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96962F4-ECEF-471E-880A-0EFD1EA6EF92}" type="slidenum">
              <a:rPr lang="en-US" altLang="en-US"/>
              <a:pPr>
                <a:defRPr/>
              </a:pPr>
              <a:t>‹#›</a:t>
            </a:fld>
            <a:endParaRPr lang="en-US" altLang="en-US"/>
          </a:p>
        </p:txBody>
      </p:sp>
    </p:spTree>
    <p:extLst>
      <p:ext uri="{BB962C8B-B14F-4D97-AF65-F5344CB8AC3E}">
        <p14:creationId xmlns:p14="http://schemas.microsoft.com/office/powerpoint/2010/main" val="42949657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576826F-43A3-4163-A60D-7865DDA98FE2}" type="datetime1">
              <a:rPr lang="en-US" smtClean="0"/>
              <a:t>11/5/2018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07FA963-CAAF-4DCD-852D-077EDE83179F}" type="slidenum">
              <a:rPr lang="en-US" altLang="en-US"/>
              <a:pPr>
                <a:defRPr/>
              </a:pPr>
              <a:t>‹#›</a:t>
            </a:fld>
            <a:endParaRPr lang="en-US" altLang="en-US"/>
          </a:p>
        </p:txBody>
      </p:sp>
    </p:spTree>
    <p:extLst>
      <p:ext uri="{BB962C8B-B14F-4D97-AF65-F5344CB8AC3E}">
        <p14:creationId xmlns:p14="http://schemas.microsoft.com/office/powerpoint/2010/main" val="13377198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0C61BEE5-9EEA-49BE-8B74-4CA72EA3709E}" type="datetime1">
              <a:rPr lang="en-US" smtClean="0"/>
              <a:t>11/5/2018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88AE6174-BCE3-4EA8-B8C0-AC14227E0F20}"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a:defRPr/>
            </a:pPr>
            <a:fld id="{6DA3B789-A4E4-4852-88D6-EA50C7E27BBD}" type="datetime1">
              <a:rPr lang="en-US" smtClean="0"/>
              <a:t>11/5/2018</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D443CC92-E864-452D-BBFA-A03CFADB9ECB}" type="slidenum">
              <a:rPr lang="en-US" altLang="en-US"/>
              <a:pPr>
                <a:defRPr/>
              </a:pPr>
              <a:t>‹#›</a:t>
            </a:fld>
            <a:endParaRPr lang="en-US" altLang="en-US"/>
          </a:p>
        </p:txBody>
      </p:sp>
    </p:spTree>
    <p:extLst>
      <p:ext uri="{BB962C8B-B14F-4D97-AF65-F5344CB8AC3E}">
        <p14:creationId xmlns:p14="http://schemas.microsoft.com/office/powerpoint/2010/main" val="13905284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098" name="Title 1"/>
          <p:cNvSpPr>
            <a:spLocks noGrp="1"/>
          </p:cNvSpPr>
          <p:nvPr>
            <p:ph type="ctrTitle"/>
          </p:nvPr>
        </p:nvSpPr>
        <p:spPr>
          <a:xfrm>
            <a:off x="762000" y="990600"/>
            <a:ext cx="7696200" cy="4038600"/>
          </a:xfrm>
        </p:spPr>
        <p:txBody>
          <a:bodyPr/>
          <a:lstStyle/>
          <a:p>
            <a:pPr eaLnBrk="1" hangingPunct="1"/>
            <a:r>
              <a:rPr lang="en-US" altLang="en-US" sz="3600" dirty="0"/>
              <a:t>Performance Information Procurement System </a:t>
            </a:r>
            <a:r>
              <a:rPr lang="en-US" altLang="en-US" sz="3600" dirty="0" smtClean="0"/>
              <a:t/>
            </a:r>
            <a:br>
              <a:rPr lang="en-US" altLang="en-US" sz="3600" dirty="0" smtClean="0"/>
            </a:br>
            <a:r>
              <a:rPr lang="en-US" altLang="en-US" sz="3600" dirty="0" smtClean="0"/>
              <a:t>Module 14</a:t>
            </a:r>
            <a:endParaRPr lang="en-US" altLang="en-US" sz="3600" dirty="0"/>
          </a:p>
        </p:txBody>
      </p:sp>
      <p:sp>
        <p:nvSpPr>
          <p:cNvPr id="4" name="Slide Number Placeholder 1"/>
          <p:cNvSpPr>
            <a:spLocks noGrp="1"/>
          </p:cNvSpPr>
          <p:nvPr>
            <p:ph type="sldNum" sz="quarter" idx="12"/>
          </p:nvPr>
        </p:nvSpPr>
        <p:spPr>
          <a:xfrm>
            <a:off x="3505200" y="6324600"/>
            <a:ext cx="2133600" cy="365125"/>
          </a:xfrm>
        </p:spPr>
        <p:txBody>
          <a:bodyPr/>
          <a:lstStyle/>
          <a:p>
            <a:fld id="{4163D16C-D4D4-4D53-966F-B12AFB5D6608}" type="slidenum">
              <a:rPr lang="en-US" altLang="en-US" smtClean="0">
                <a:solidFill>
                  <a:schemeClr val="tx1"/>
                </a:solidFill>
              </a:rPr>
              <a:pPr/>
              <a:t>1</a:t>
            </a:fld>
            <a:endParaRPr lang="en-US" altLang="en-US" dirty="0">
              <a:solidFill>
                <a:schemeClr val="tx1"/>
              </a:solidFill>
            </a:endParaRPr>
          </a:p>
        </p:txBody>
      </p:sp>
    </p:spTree>
    <p:extLst>
      <p:ext uri="{BB962C8B-B14F-4D97-AF65-F5344CB8AC3E}">
        <p14:creationId xmlns:p14="http://schemas.microsoft.com/office/powerpoint/2010/main" val="29836473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body" sz="half" idx="1"/>
          </p:nvPr>
        </p:nvSpPr>
        <p:spPr>
          <a:xfrm>
            <a:off x="838200" y="1244268"/>
            <a:ext cx="6781800" cy="2794332"/>
          </a:xfrm>
        </p:spPr>
        <p:txBody>
          <a:bodyPr/>
          <a:lstStyle/>
          <a:p>
            <a:pPr marL="342900" lvl="1" indent="-342900">
              <a:spcBef>
                <a:spcPts val="600"/>
              </a:spcBef>
              <a:buFont typeface="Arial" panose="020B0604020202020204" pitchFamily="34" charset="0"/>
              <a:buChar char="•"/>
              <a:defRPr/>
            </a:pPr>
            <a:r>
              <a:rPr lang="en-US" sz="2000" dirty="0" smtClean="0"/>
              <a:t>New </a:t>
            </a:r>
            <a:r>
              <a:rPr lang="en-US" sz="2000" dirty="0"/>
              <a:t>procurement process </a:t>
            </a:r>
            <a:r>
              <a:rPr lang="en-US" sz="2000" dirty="0" smtClean="0"/>
              <a:t>designed </a:t>
            </a:r>
            <a:r>
              <a:rPr lang="en-US" sz="2000" dirty="0"/>
              <a:t>to identify an </a:t>
            </a:r>
            <a:r>
              <a:rPr lang="en-US" sz="2000" dirty="0" smtClean="0"/>
              <a:t>expert </a:t>
            </a:r>
            <a:r>
              <a:rPr lang="en-US" sz="2000" dirty="0"/>
              <a:t>to provide </a:t>
            </a:r>
            <a:r>
              <a:rPr lang="en-US" sz="2000" dirty="0" smtClean="0"/>
              <a:t>a </a:t>
            </a:r>
            <a:r>
              <a:rPr lang="en-US" sz="2000" dirty="0"/>
              <a:t>product or service </a:t>
            </a:r>
            <a:r>
              <a:rPr lang="en-US" sz="2000" dirty="0" smtClean="0"/>
              <a:t>needed.</a:t>
            </a:r>
            <a:endParaRPr lang="en-US" sz="2000" dirty="0"/>
          </a:p>
          <a:p>
            <a:pPr marL="342900" lvl="1" indent="-342900">
              <a:spcBef>
                <a:spcPts val="600"/>
              </a:spcBef>
              <a:buFont typeface="Arial" panose="020B0604020202020204" pitchFamily="34" charset="0"/>
              <a:buChar char="•"/>
              <a:defRPr/>
            </a:pPr>
            <a:r>
              <a:rPr lang="en-US" sz="2000" dirty="0"/>
              <a:t>Working as a research partner with Arizona State University, </a:t>
            </a:r>
            <a:r>
              <a:rPr lang="en-US" sz="2000" dirty="0" smtClean="0"/>
              <a:t>OMES </a:t>
            </a:r>
            <a:r>
              <a:rPr lang="en-US" sz="2000" dirty="0"/>
              <a:t>has achieved success by shifting focus from </a:t>
            </a:r>
            <a:r>
              <a:rPr lang="en-US" sz="2000" dirty="0" smtClean="0"/>
              <a:t>how </a:t>
            </a:r>
            <a:r>
              <a:rPr lang="en-US" sz="2000" dirty="0"/>
              <a:t>we buy to </a:t>
            </a:r>
            <a:r>
              <a:rPr lang="en-US" sz="2000" dirty="0" smtClean="0"/>
              <a:t>what </a:t>
            </a:r>
            <a:r>
              <a:rPr lang="en-US" sz="2000" dirty="0"/>
              <a:t>we </a:t>
            </a:r>
            <a:r>
              <a:rPr lang="en-US" sz="2000" dirty="0" smtClean="0"/>
              <a:t>buy. </a:t>
            </a:r>
            <a:endParaRPr lang="en-US" altLang="en-US" sz="2000" dirty="0" smtClean="0"/>
          </a:p>
        </p:txBody>
      </p:sp>
      <p:sp>
        <p:nvSpPr>
          <p:cNvPr id="4100" name="Rectangle 152"/>
          <p:cNvSpPr>
            <a:spLocks noChangeArrowheads="1"/>
          </p:cNvSpPr>
          <p:nvPr/>
        </p:nvSpPr>
        <p:spPr bwMode="auto">
          <a:xfrm>
            <a:off x="533400" y="304800"/>
            <a:ext cx="8610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dirty="0"/>
              <a:t>Overview</a:t>
            </a:r>
          </a:p>
        </p:txBody>
      </p:sp>
      <p:sp>
        <p:nvSpPr>
          <p:cNvPr id="2" name="Slide Number Placeholder 1"/>
          <p:cNvSpPr>
            <a:spLocks noGrp="1"/>
          </p:cNvSpPr>
          <p:nvPr>
            <p:ph type="sldNum" sz="quarter" idx="12"/>
          </p:nvPr>
        </p:nvSpPr>
        <p:spPr/>
        <p:txBody>
          <a:bodyPr/>
          <a:lstStyle/>
          <a:p>
            <a:fld id="{4163D16C-D4D4-4D53-966F-B12AFB5D6608}" type="slidenum">
              <a:rPr lang="en-US" altLang="en-US" smtClean="0"/>
              <a:pPr/>
              <a:t>2</a:t>
            </a:fld>
            <a:endParaRPr lang="en-US" alt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body" sz="half" idx="1"/>
          </p:nvPr>
        </p:nvSpPr>
        <p:spPr>
          <a:xfrm>
            <a:off x="762000" y="1397944"/>
            <a:ext cx="7162800" cy="3174056"/>
          </a:xfrm>
        </p:spPr>
        <p:txBody>
          <a:bodyPr/>
          <a:lstStyle/>
          <a:p>
            <a:pPr marL="0" indent="0" eaLnBrk="1" hangingPunct="1">
              <a:spcBef>
                <a:spcPts val="600"/>
              </a:spcBef>
              <a:buNone/>
            </a:pPr>
            <a:r>
              <a:rPr lang="en-US" altLang="en-US" sz="2000" dirty="0" smtClean="0"/>
              <a:t>Students will:</a:t>
            </a:r>
          </a:p>
          <a:p>
            <a:pPr eaLnBrk="1" hangingPunct="1">
              <a:spcBef>
                <a:spcPts val="600"/>
              </a:spcBef>
            </a:pPr>
            <a:r>
              <a:rPr lang="en-US" altLang="en-US" sz="2000" dirty="0" smtClean="0"/>
              <a:t>Define dominant information in the Performance Information Procurement System process.</a:t>
            </a:r>
          </a:p>
          <a:p>
            <a:pPr eaLnBrk="1" hangingPunct="1">
              <a:spcBef>
                <a:spcPts val="600"/>
              </a:spcBef>
            </a:pPr>
            <a:r>
              <a:rPr lang="en-US" altLang="en-US" sz="2000" dirty="0" smtClean="0"/>
              <a:t>Identify how the PIPS </a:t>
            </a:r>
            <a:r>
              <a:rPr lang="en-US" altLang="en-US" sz="2000" dirty="0" smtClean="0"/>
              <a:t>process </a:t>
            </a:r>
            <a:r>
              <a:rPr lang="en-US" altLang="en-US" sz="2000" smtClean="0"/>
              <a:t>is different </a:t>
            </a:r>
            <a:r>
              <a:rPr lang="en-US" altLang="en-US" sz="2000" dirty="0"/>
              <a:t>from </a:t>
            </a:r>
            <a:r>
              <a:rPr lang="en-US" altLang="en-US" sz="2000" dirty="0" smtClean="0"/>
              <a:t>an RFP. </a:t>
            </a:r>
            <a:endParaRPr lang="en-US" sz="2000" dirty="0"/>
          </a:p>
          <a:p>
            <a:pPr eaLnBrk="1" hangingPunct="1">
              <a:spcBef>
                <a:spcPts val="600"/>
              </a:spcBef>
            </a:pPr>
            <a:r>
              <a:rPr lang="en-US" sz="2000" dirty="0"/>
              <a:t>R</a:t>
            </a:r>
            <a:r>
              <a:rPr lang="en-US" sz="2000" dirty="0" smtClean="0"/>
              <a:t>ecall what is relied </a:t>
            </a:r>
            <a:r>
              <a:rPr lang="en-US" sz="2000" dirty="0"/>
              <a:t>on </a:t>
            </a:r>
            <a:r>
              <a:rPr lang="en-US" sz="2000" dirty="0" smtClean="0"/>
              <a:t>to </a:t>
            </a:r>
            <a:r>
              <a:rPr lang="en-US" sz="2000" dirty="0"/>
              <a:t>minimize decision </a:t>
            </a:r>
            <a:r>
              <a:rPr lang="en-US" sz="2000" dirty="0" smtClean="0"/>
              <a:t>making.</a:t>
            </a:r>
          </a:p>
          <a:p>
            <a:pPr eaLnBrk="1" hangingPunct="1">
              <a:spcBef>
                <a:spcPts val="600"/>
              </a:spcBef>
            </a:pPr>
            <a:r>
              <a:rPr lang="en-US" altLang="en-US" sz="2000" dirty="0" smtClean="0"/>
              <a:t>Identify the </a:t>
            </a:r>
            <a:r>
              <a:rPr lang="en-US" altLang="en-US" sz="2000" dirty="0"/>
              <a:t>primary action that causes risk in the PIPS </a:t>
            </a:r>
            <a:r>
              <a:rPr lang="en-US" altLang="en-US" sz="2000" dirty="0" smtClean="0"/>
              <a:t>process. </a:t>
            </a:r>
          </a:p>
          <a:p>
            <a:pPr eaLnBrk="1" hangingPunct="1">
              <a:spcBef>
                <a:spcPts val="600"/>
              </a:spcBef>
            </a:pPr>
            <a:r>
              <a:rPr lang="en-US" altLang="en-US" sz="2000" dirty="0" smtClean="0"/>
              <a:t>Recognize how the PIPS process can be easily prepared and evaluated.</a:t>
            </a:r>
            <a:endParaRPr lang="en-US" altLang="en-US" sz="2100" dirty="0" smtClean="0"/>
          </a:p>
          <a:p>
            <a:pPr eaLnBrk="1" hangingPunct="1"/>
            <a:endParaRPr lang="en-US" altLang="en-US" sz="2100" dirty="0" smtClean="0"/>
          </a:p>
          <a:p>
            <a:pPr eaLnBrk="1" hangingPunct="1"/>
            <a:endParaRPr lang="en-US" altLang="en-US" sz="2100" dirty="0" smtClean="0"/>
          </a:p>
          <a:p>
            <a:pPr eaLnBrk="1" hangingPunct="1"/>
            <a:endParaRPr lang="en-US" altLang="en-US" sz="2100" dirty="0" smtClean="0"/>
          </a:p>
        </p:txBody>
      </p:sp>
      <p:sp>
        <p:nvSpPr>
          <p:cNvPr id="5123" name="Freeform 19"/>
          <p:cNvSpPr>
            <a:spLocks/>
          </p:cNvSpPr>
          <p:nvPr/>
        </p:nvSpPr>
        <p:spPr bwMode="auto">
          <a:xfrm rot="-746818">
            <a:off x="5438775" y="2427288"/>
            <a:ext cx="49213" cy="28575"/>
          </a:xfrm>
          <a:custGeom>
            <a:avLst/>
            <a:gdLst>
              <a:gd name="T0" fmla="*/ 2147483646 w 68"/>
              <a:gd name="T1" fmla="*/ 0 h 40"/>
              <a:gd name="T2" fmla="*/ 2147483646 w 68"/>
              <a:gd name="T3" fmla="*/ 0 h 40"/>
              <a:gd name="T4" fmla="*/ 2147483646 w 68"/>
              <a:gd name="T5" fmla="*/ 2147483646 h 40"/>
              <a:gd name="T6" fmla="*/ 2147483646 w 68"/>
              <a:gd name="T7" fmla="*/ 2147483646 h 40"/>
              <a:gd name="T8" fmla="*/ 2147483646 w 68"/>
              <a:gd name="T9" fmla="*/ 2147483646 h 40"/>
              <a:gd name="T10" fmla="*/ 2147483646 w 68"/>
              <a:gd name="T11" fmla="*/ 2147483646 h 40"/>
              <a:gd name="T12" fmla="*/ 2147483646 w 68"/>
              <a:gd name="T13" fmla="*/ 2147483646 h 40"/>
              <a:gd name="T14" fmla="*/ 2147483646 w 68"/>
              <a:gd name="T15" fmla="*/ 2147483646 h 40"/>
              <a:gd name="T16" fmla="*/ 2147483646 w 68"/>
              <a:gd name="T17" fmla="*/ 2147483646 h 40"/>
              <a:gd name="T18" fmla="*/ 2147483646 w 68"/>
              <a:gd name="T19" fmla="*/ 2147483646 h 40"/>
              <a:gd name="T20" fmla="*/ 2147483646 w 68"/>
              <a:gd name="T21" fmla="*/ 2147483646 h 40"/>
              <a:gd name="T22" fmla="*/ 2147483646 w 68"/>
              <a:gd name="T23" fmla="*/ 2147483646 h 40"/>
              <a:gd name="T24" fmla="*/ 2147483646 w 68"/>
              <a:gd name="T25" fmla="*/ 2147483646 h 40"/>
              <a:gd name="T26" fmla="*/ 2147483646 w 68"/>
              <a:gd name="T27" fmla="*/ 2147483646 h 40"/>
              <a:gd name="T28" fmla="*/ 2147483646 w 68"/>
              <a:gd name="T29" fmla="*/ 2147483646 h 40"/>
              <a:gd name="T30" fmla="*/ 2147483646 w 68"/>
              <a:gd name="T31" fmla="*/ 2147483646 h 40"/>
              <a:gd name="T32" fmla="*/ 2147483646 w 68"/>
              <a:gd name="T33" fmla="*/ 2147483646 h 40"/>
              <a:gd name="T34" fmla="*/ 0 w 68"/>
              <a:gd name="T35" fmla="*/ 2147483646 h 40"/>
              <a:gd name="T36" fmla="*/ 0 w 68"/>
              <a:gd name="T37" fmla="*/ 2147483646 h 40"/>
              <a:gd name="T38" fmla="*/ 0 w 68"/>
              <a:gd name="T39" fmla="*/ 2147483646 h 40"/>
              <a:gd name="T40" fmla="*/ 2147483646 w 68"/>
              <a:gd name="T41" fmla="*/ 2147483646 h 40"/>
              <a:gd name="T42" fmla="*/ 2147483646 w 68"/>
              <a:gd name="T43" fmla="*/ 2147483646 h 40"/>
              <a:gd name="T44" fmla="*/ 2147483646 w 68"/>
              <a:gd name="T45" fmla="*/ 2147483646 h 40"/>
              <a:gd name="T46" fmla="*/ 2147483646 w 68"/>
              <a:gd name="T47" fmla="*/ 0 h 40"/>
              <a:gd name="T48" fmla="*/ 2147483646 w 68"/>
              <a:gd name="T49" fmla="*/ 0 h 40"/>
              <a:gd name="T50" fmla="*/ 2147483646 w 68"/>
              <a:gd name="T51" fmla="*/ 0 h 4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40"/>
              <a:gd name="T80" fmla="*/ 68 w 68"/>
              <a:gd name="T81" fmla="*/ 40 h 4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40">
                <a:moveTo>
                  <a:pt x="38" y="0"/>
                </a:moveTo>
                <a:lnTo>
                  <a:pt x="38" y="0"/>
                </a:lnTo>
                <a:lnTo>
                  <a:pt x="50" y="2"/>
                </a:lnTo>
                <a:lnTo>
                  <a:pt x="62" y="8"/>
                </a:lnTo>
                <a:lnTo>
                  <a:pt x="68" y="16"/>
                </a:lnTo>
                <a:lnTo>
                  <a:pt x="68" y="20"/>
                </a:lnTo>
                <a:lnTo>
                  <a:pt x="68" y="24"/>
                </a:lnTo>
                <a:lnTo>
                  <a:pt x="68" y="28"/>
                </a:lnTo>
                <a:lnTo>
                  <a:pt x="66" y="32"/>
                </a:lnTo>
                <a:lnTo>
                  <a:pt x="56" y="38"/>
                </a:lnTo>
                <a:lnTo>
                  <a:pt x="46" y="40"/>
                </a:lnTo>
                <a:lnTo>
                  <a:pt x="32" y="40"/>
                </a:lnTo>
                <a:lnTo>
                  <a:pt x="18" y="36"/>
                </a:lnTo>
                <a:lnTo>
                  <a:pt x="8" y="30"/>
                </a:lnTo>
                <a:lnTo>
                  <a:pt x="2" y="22"/>
                </a:lnTo>
                <a:lnTo>
                  <a:pt x="0" y="18"/>
                </a:lnTo>
                <a:lnTo>
                  <a:pt x="0" y="14"/>
                </a:lnTo>
                <a:lnTo>
                  <a:pt x="2" y="10"/>
                </a:lnTo>
                <a:lnTo>
                  <a:pt x="4" y="6"/>
                </a:lnTo>
                <a:lnTo>
                  <a:pt x="12" y="2"/>
                </a:lnTo>
                <a:lnTo>
                  <a:pt x="24" y="0"/>
                </a:lnTo>
                <a:lnTo>
                  <a:pt x="38" y="0"/>
                </a:lnTo>
                <a:close/>
              </a:path>
            </a:pathLst>
          </a:custGeom>
          <a:solidFill>
            <a:srgbClr val="F7DF1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 name="Rectangle 152"/>
          <p:cNvSpPr>
            <a:spLocks noChangeArrowheads="1"/>
          </p:cNvSpPr>
          <p:nvPr/>
        </p:nvSpPr>
        <p:spPr bwMode="auto">
          <a:xfrm>
            <a:off x="533400" y="331612"/>
            <a:ext cx="8610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dirty="0" smtClean="0"/>
              <a:t>Learner Outcomes</a:t>
            </a:r>
          </a:p>
        </p:txBody>
      </p:sp>
      <p:sp>
        <p:nvSpPr>
          <p:cNvPr id="2" name="Slide Number Placeholder 1"/>
          <p:cNvSpPr>
            <a:spLocks noGrp="1"/>
          </p:cNvSpPr>
          <p:nvPr>
            <p:ph type="sldNum" sz="quarter" idx="12"/>
          </p:nvPr>
        </p:nvSpPr>
        <p:spPr/>
        <p:txBody>
          <a:bodyPr/>
          <a:lstStyle/>
          <a:p>
            <a:fld id="{4163D16C-D4D4-4D53-966F-B12AFB5D6608}" type="slidenum">
              <a:rPr lang="en-US" altLang="en-US" smtClean="0"/>
              <a:pPr/>
              <a:t>3</a:t>
            </a:fld>
            <a:endParaRPr lang="en-US"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Content Placeholder 2"/>
          <p:cNvSpPr>
            <a:spLocks noGrp="1"/>
          </p:cNvSpPr>
          <p:nvPr>
            <p:ph idx="1"/>
          </p:nvPr>
        </p:nvSpPr>
        <p:spPr>
          <a:xfrm>
            <a:off x="990600" y="2057400"/>
            <a:ext cx="6934200" cy="1371600"/>
          </a:xfrm>
        </p:spPr>
        <p:txBody>
          <a:bodyPr/>
          <a:lstStyle/>
          <a:p>
            <a:pPr marL="0" indent="0" eaLnBrk="1" hangingPunct="1">
              <a:buNone/>
            </a:pPr>
            <a:r>
              <a:rPr lang="en-US" altLang="en-US" sz="2000" dirty="0" smtClean="0"/>
              <a:t>According to NextGov.com, in the performance-based approach, an agency says what problem needs to be solved and allows contractors to make bids detailing their proposed solutions. </a:t>
            </a:r>
          </a:p>
        </p:txBody>
      </p:sp>
      <p:sp>
        <p:nvSpPr>
          <p:cNvPr id="8" name="Rectangle 152"/>
          <p:cNvSpPr>
            <a:spLocks noChangeArrowheads="1"/>
          </p:cNvSpPr>
          <p:nvPr/>
        </p:nvSpPr>
        <p:spPr bwMode="auto">
          <a:xfrm>
            <a:off x="533400" y="466150"/>
            <a:ext cx="8610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dirty="0" smtClean="0">
                <a:latin typeface="+mn-lt"/>
              </a:rPr>
              <a:t>What is Performance-Based Contracting?</a:t>
            </a:r>
            <a:endParaRPr lang="en-US" altLang="en-US" dirty="0">
              <a:latin typeface="+mn-lt"/>
            </a:endParaRPr>
          </a:p>
        </p:txBody>
      </p:sp>
      <p:sp>
        <p:nvSpPr>
          <p:cNvPr id="2" name="Slide Number Placeholder 1"/>
          <p:cNvSpPr>
            <a:spLocks noGrp="1"/>
          </p:cNvSpPr>
          <p:nvPr>
            <p:ph type="sldNum" sz="quarter" idx="12"/>
          </p:nvPr>
        </p:nvSpPr>
        <p:spPr/>
        <p:txBody>
          <a:bodyPr/>
          <a:lstStyle/>
          <a:p>
            <a:fld id="{845D969E-14EA-4053-B3AD-921E290AD5F0}" type="slidenum">
              <a:rPr lang="en-US" altLang="en-US" smtClean="0"/>
              <a:pPr/>
              <a:t>4</a:t>
            </a:fld>
            <a:endParaRPr lang="en-US" alt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533400" y="3009900"/>
            <a:ext cx="8610600" cy="1274763"/>
          </a:xfrm>
        </p:spPr>
        <p:txBody>
          <a:bodyPr/>
          <a:lstStyle/>
          <a:p>
            <a:pPr eaLnBrk="1" hangingPunct="1"/>
            <a:r>
              <a:rPr lang="en-US" altLang="en-US" sz="3200" b="1" dirty="0" smtClean="0"/>
              <a:t>Performance-Based Studies Research Group</a:t>
            </a:r>
          </a:p>
        </p:txBody>
      </p:sp>
      <p:sp>
        <p:nvSpPr>
          <p:cNvPr id="7171" name="Rectangle 4"/>
          <p:cNvSpPr>
            <a:spLocks noChangeArrowheads="1"/>
          </p:cNvSpPr>
          <p:nvPr/>
        </p:nvSpPr>
        <p:spPr bwMode="auto">
          <a:xfrm>
            <a:off x="1206500" y="4572000"/>
            <a:ext cx="6400800" cy="161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buFontTx/>
              <a:buNone/>
            </a:pPr>
            <a:r>
              <a:rPr lang="en-US" altLang="en-US" sz="2800" b="1" dirty="0" smtClean="0">
                <a:latin typeface="+mj-lt"/>
              </a:rPr>
              <a:t>www.pbsrg.com</a:t>
            </a:r>
            <a:endParaRPr lang="en-US" altLang="en-US" sz="2800" b="1" dirty="0">
              <a:latin typeface="+mj-lt"/>
            </a:endParaRPr>
          </a:p>
          <a:p>
            <a:pPr algn="ctr" eaLnBrk="1" hangingPunct="1">
              <a:buFontTx/>
              <a:buNone/>
            </a:pPr>
            <a:endParaRPr lang="en-US" altLang="en-US" sz="2400" b="1" dirty="0">
              <a:latin typeface="+mj-lt"/>
            </a:endParaRPr>
          </a:p>
        </p:txBody>
      </p:sp>
      <p:sp>
        <p:nvSpPr>
          <p:cNvPr id="7176" name="TextBox 11"/>
          <p:cNvSpPr txBox="1">
            <a:spLocks noChangeArrowheads="1"/>
          </p:cNvSpPr>
          <p:nvPr/>
        </p:nvSpPr>
        <p:spPr bwMode="auto">
          <a:xfrm>
            <a:off x="1828800" y="2311400"/>
            <a:ext cx="65532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US" altLang="en-US" sz="2800" dirty="0">
                <a:latin typeface="+mj-lt"/>
              </a:rPr>
              <a:t>Dr. Dean </a:t>
            </a:r>
            <a:r>
              <a:rPr lang="en-US" altLang="en-US" sz="2800" dirty="0" err="1">
                <a:latin typeface="+mj-lt"/>
              </a:rPr>
              <a:t>Kashiwagi</a:t>
            </a:r>
            <a:r>
              <a:rPr lang="en-US" altLang="en-US" sz="2800" dirty="0">
                <a:latin typeface="+mj-lt"/>
              </a:rPr>
              <a:t>, PhD PE  </a:t>
            </a:r>
          </a:p>
        </p:txBody>
      </p:sp>
      <p:sp>
        <p:nvSpPr>
          <p:cNvPr id="7177" name="TextBox 13"/>
          <p:cNvSpPr txBox="1">
            <a:spLocks noChangeArrowheads="1"/>
          </p:cNvSpPr>
          <p:nvPr/>
        </p:nvSpPr>
        <p:spPr bwMode="auto">
          <a:xfrm>
            <a:off x="609600" y="1712913"/>
            <a:ext cx="85344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b="1" dirty="0">
                <a:latin typeface="+mj-lt"/>
              </a:rPr>
              <a:t>Performance Information Procurement System  </a:t>
            </a:r>
          </a:p>
        </p:txBody>
      </p:sp>
      <p:sp>
        <p:nvSpPr>
          <p:cNvPr id="7" name="Slide Number Placeholder 1"/>
          <p:cNvSpPr>
            <a:spLocks noGrp="1"/>
          </p:cNvSpPr>
          <p:nvPr>
            <p:ph type="sldNum" sz="quarter" idx="12"/>
          </p:nvPr>
        </p:nvSpPr>
        <p:spPr>
          <a:xfrm>
            <a:off x="3505200" y="6340475"/>
            <a:ext cx="2133600" cy="365125"/>
          </a:xfrm>
        </p:spPr>
        <p:txBody>
          <a:bodyPr/>
          <a:lstStyle/>
          <a:p>
            <a:fld id="{E4C62EAB-F698-4694-B4E2-4BE489CD8E0C}" type="slidenum">
              <a:rPr lang="en-US" altLang="en-US" smtClean="0"/>
              <a:pPr/>
              <a:t>5</a:t>
            </a:fld>
            <a:endParaRPr lang="en-US" alt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Group 21" descr="Performance versus Perceived Competition chart showing that a Value Based contract minimizes risk"/>
          <p:cNvGrpSpPr>
            <a:grpSpLocks/>
          </p:cNvGrpSpPr>
          <p:nvPr/>
        </p:nvGrpSpPr>
        <p:grpSpPr bwMode="auto">
          <a:xfrm>
            <a:off x="604838" y="1276350"/>
            <a:ext cx="8029575" cy="4716463"/>
            <a:chOff x="318" y="872"/>
            <a:chExt cx="5058" cy="3026"/>
          </a:xfrm>
        </p:grpSpPr>
        <p:sp>
          <p:nvSpPr>
            <p:cNvPr id="9220" name="Text Box 3"/>
            <p:cNvSpPr txBox="1">
              <a:spLocks noChangeArrowheads="1"/>
            </p:cNvSpPr>
            <p:nvPr/>
          </p:nvSpPr>
          <p:spPr bwMode="auto">
            <a:xfrm>
              <a:off x="4560" y="3676"/>
              <a:ext cx="816"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50000"/>
                </a:spcBef>
                <a:buFontTx/>
                <a:buNone/>
              </a:pPr>
              <a:r>
                <a:rPr lang="en-US" altLang="zh-CN" sz="1400"/>
                <a:t>High</a:t>
              </a:r>
            </a:p>
          </p:txBody>
        </p:sp>
        <p:sp>
          <p:nvSpPr>
            <p:cNvPr id="9221" name="Rectangle 4"/>
            <p:cNvSpPr>
              <a:spLocks noChangeArrowheads="1"/>
            </p:cNvSpPr>
            <p:nvPr/>
          </p:nvSpPr>
          <p:spPr bwMode="auto">
            <a:xfrm>
              <a:off x="942" y="988"/>
              <a:ext cx="2064" cy="1344"/>
            </a:xfrm>
            <a:prstGeom prst="rect">
              <a:avLst/>
            </a:prstGeom>
            <a:solidFill>
              <a:srgbClr val="CCECFF"/>
            </a:solidFill>
            <a:ln w="9525">
              <a:solidFill>
                <a:srgbClr val="000000"/>
              </a:solidFill>
              <a:miter lim="800000"/>
              <a:headEnd/>
              <a:tailEnd/>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US" altLang="en-US" sz="1800"/>
            </a:p>
          </p:txBody>
        </p:sp>
        <p:sp>
          <p:nvSpPr>
            <p:cNvPr id="9222" name="Rectangle 5"/>
            <p:cNvSpPr>
              <a:spLocks noChangeArrowheads="1"/>
            </p:cNvSpPr>
            <p:nvPr/>
          </p:nvSpPr>
          <p:spPr bwMode="auto">
            <a:xfrm>
              <a:off x="942" y="2334"/>
              <a:ext cx="2208" cy="1342"/>
            </a:xfrm>
            <a:prstGeom prst="rect">
              <a:avLst/>
            </a:prstGeom>
            <a:solidFill>
              <a:srgbClr val="CCECFF"/>
            </a:solidFill>
            <a:ln w="9525">
              <a:solidFill>
                <a:srgbClr val="000000"/>
              </a:solidFill>
              <a:miter lim="800000"/>
              <a:headEnd/>
              <a:tailEnd/>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US" altLang="en-US" sz="1800"/>
            </a:p>
          </p:txBody>
        </p:sp>
        <p:sp>
          <p:nvSpPr>
            <p:cNvPr id="9223" name="Rectangle 6"/>
            <p:cNvSpPr>
              <a:spLocks noChangeArrowheads="1"/>
            </p:cNvSpPr>
            <p:nvPr/>
          </p:nvSpPr>
          <p:spPr bwMode="auto">
            <a:xfrm>
              <a:off x="3006" y="988"/>
              <a:ext cx="2064" cy="1344"/>
            </a:xfrm>
            <a:prstGeom prst="rect">
              <a:avLst/>
            </a:prstGeom>
            <a:solidFill>
              <a:srgbClr val="99CCFF"/>
            </a:solidFill>
            <a:ln w="9525">
              <a:solidFill>
                <a:srgbClr val="000000"/>
              </a:solidFill>
              <a:miter lim="800000"/>
              <a:headEnd/>
              <a:tailEnd/>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US" altLang="en-US" sz="1800"/>
            </a:p>
          </p:txBody>
        </p:sp>
        <p:sp>
          <p:nvSpPr>
            <p:cNvPr id="9224" name="Rectangle 7"/>
            <p:cNvSpPr>
              <a:spLocks noChangeArrowheads="1"/>
            </p:cNvSpPr>
            <p:nvPr/>
          </p:nvSpPr>
          <p:spPr bwMode="auto">
            <a:xfrm>
              <a:off x="3006" y="2332"/>
              <a:ext cx="2064" cy="1344"/>
            </a:xfrm>
            <a:prstGeom prst="rect">
              <a:avLst/>
            </a:prstGeom>
            <a:solidFill>
              <a:srgbClr val="CCECFF"/>
            </a:solidFill>
            <a:ln w="9525">
              <a:solidFill>
                <a:srgbClr val="000000"/>
              </a:solidFill>
              <a:miter lim="800000"/>
              <a:headEnd/>
              <a:tailEnd/>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US" altLang="en-US" sz="1800"/>
            </a:p>
          </p:txBody>
        </p:sp>
        <p:sp>
          <p:nvSpPr>
            <p:cNvPr id="9225" name="Text Box 8"/>
            <p:cNvSpPr txBox="1">
              <a:spLocks noChangeArrowheads="1"/>
            </p:cNvSpPr>
            <p:nvPr/>
          </p:nvSpPr>
          <p:spPr bwMode="auto">
            <a:xfrm>
              <a:off x="3006" y="2312"/>
              <a:ext cx="2016" cy="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zh-CN" sz="1600" dirty="0">
                  <a:solidFill>
                    <a:srgbClr val="000066"/>
                  </a:solidFill>
                </a:rPr>
                <a:t>I. </a:t>
              </a:r>
              <a:r>
                <a:rPr lang="en-US" altLang="zh-CN" sz="1600" dirty="0" smtClean="0">
                  <a:solidFill>
                    <a:srgbClr val="000066"/>
                  </a:solidFill>
                </a:rPr>
                <a:t>Price-Based</a:t>
              </a:r>
              <a:endParaRPr lang="en-US" altLang="zh-CN" sz="1600" dirty="0">
                <a:solidFill>
                  <a:srgbClr val="000066"/>
                </a:solidFill>
              </a:endParaRPr>
            </a:p>
          </p:txBody>
        </p:sp>
        <p:sp>
          <p:nvSpPr>
            <p:cNvPr id="9226" name="Text Box 9"/>
            <p:cNvSpPr txBox="1">
              <a:spLocks noChangeArrowheads="1"/>
            </p:cNvSpPr>
            <p:nvPr/>
          </p:nvSpPr>
          <p:spPr bwMode="auto">
            <a:xfrm>
              <a:off x="3006" y="988"/>
              <a:ext cx="2064" cy="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zh-CN" sz="1600" dirty="0">
                  <a:solidFill>
                    <a:srgbClr val="000066"/>
                  </a:solidFill>
                </a:rPr>
                <a:t>II. </a:t>
              </a:r>
              <a:r>
                <a:rPr lang="en-US" altLang="zh-CN" sz="1600" dirty="0" smtClean="0">
                  <a:solidFill>
                    <a:srgbClr val="000066"/>
                  </a:solidFill>
                </a:rPr>
                <a:t>Value-Based</a:t>
              </a:r>
              <a:endParaRPr lang="en-US" altLang="zh-CN" sz="1600" dirty="0">
                <a:solidFill>
                  <a:srgbClr val="000066"/>
                </a:solidFill>
              </a:endParaRPr>
            </a:p>
          </p:txBody>
        </p:sp>
        <p:sp>
          <p:nvSpPr>
            <p:cNvPr id="9227" name="Text Box 10"/>
            <p:cNvSpPr txBox="1">
              <a:spLocks noChangeArrowheads="1"/>
            </p:cNvSpPr>
            <p:nvPr/>
          </p:nvSpPr>
          <p:spPr bwMode="auto">
            <a:xfrm>
              <a:off x="942" y="2332"/>
              <a:ext cx="1872" cy="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zh-CN" sz="1600" dirty="0">
                  <a:solidFill>
                    <a:srgbClr val="000066"/>
                  </a:solidFill>
                </a:rPr>
                <a:t>IV. Unstable Market</a:t>
              </a:r>
            </a:p>
          </p:txBody>
        </p:sp>
        <p:sp>
          <p:nvSpPr>
            <p:cNvPr id="9228" name="Text Box 11"/>
            <p:cNvSpPr txBox="1">
              <a:spLocks noChangeArrowheads="1"/>
            </p:cNvSpPr>
            <p:nvPr/>
          </p:nvSpPr>
          <p:spPr bwMode="auto">
            <a:xfrm>
              <a:off x="942" y="988"/>
              <a:ext cx="1968" cy="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zh-CN" sz="1600" dirty="0">
                  <a:solidFill>
                    <a:srgbClr val="000066"/>
                  </a:solidFill>
                </a:rPr>
                <a:t>III. Negotiated-Bid</a:t>
              </a:r>
            </a:p>
          </p:txBody>
        </p:sp>
        <p:sp>
          <p:nvSpPr>
            <p:cNvPr id="9229" name="Text Box 12"/>
            <p:cNvSpPr txBox="1">
              <a:spLocks noChangeArrowheads="1"/>
            </p:cNvSpPr>
            <p:nvPr/>
          </p:nvSpPr>
          <p:spPr bwMode="auto">
            <a:xfrm>
              <a:off x="3150" y="2571"/>
              <a:ext cx="1728" cy="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lnSpc>
                  <a:spcPct val="70000"/>
                </a:lnSpc>
                <a:spcBef>
                  <a:spcPct val="50000"/>
                </a:spcBef>
                <a:buFontTx/>
                <a:buNone/>
              </a:pPr>
              <a:r>
                <a:rPr lang="en-US" altLang="zh-CN" sz="1600" dirty="0">
                  <a:solidFill>
                    <a:srgbClr val="000000"/>
                  </a:solidFill>
                </a:rPr>
                <a:t>Specifications, standards and </a:t>
              </a:r>
              <a:r>
                <a:rPr lang="en-US" altLang="zh-CN" sz="1600" dirty="0" smtClean="0">
                  <a:solidFill>
                    <a:srgbClr val="000000"/>
                  </a:solidFill>
                </a:rPr>
                <a:t>qualification-based</a:t>
              </a:r>
              <a:endParaRPr lang="en-US" altLang="zh-CN" sz="1600" dirty="0">
                <a:solidFill>
                  <a:srgbClr val="000000"/>
                </a:solidFill>
              </a:endParaRPr>
            </a:p>
            <a:p>
              <a:pPr eaLnBrk="1" hangingPunct="1">
                <a:lnSpc>
                  <a:spcPct val="70000"/>
                </a:lnSpc>
                <a:spcBef>
                  <a:spcPct val="50000"/>
                </a:spcBef>
                <a:buFontTx/>
                <a:buNone/>
              </a:pPr>
              <a:r>
                <a:rPr lang="en-US" altLang="zh-CN" sz="1600" dirty="0">
                  <a:solidFill>
                    <a:srgbClr val="000000"/>
                  </a:solidFill>
                </a:rPr>
                <a:t>Management </a:t>
              </a:r>
              <a:r>
                <a:rPr lang="en-US" altLang="zh-CN" sz="1600" dirty="0" smtClean="0">
                  <a:solidFill>
                    <a:srgbClr val="000000"/>
                  </a:solidFill>
                </a:rPr>
                <a:t>and </a:t>
              </a:r>
              <a:r>
                <a:rPr lang="en-US" altLang="zh-CN" sz="1600" dirty="0">
                  <a:solidFill>
                    <a:srgbClr val="000000"/>
                  </a:solidFill>
                </a:rPr>
                <a:t>Inspection</a:t>
              </a:r>
            </a:p>
          </p:txBody>
        </p:sp>
        <p:sp>
          <p:nvSpPr>
            <p:cNvPr id="9230" name="Text Box 13"/>
            <p:cNvSpPr txBox="1">
              <a:spLocks noChangeArrowheads="1"/>
            </p:cNvSpPr>
            <p:nvPr/>
          </p:nvSpPr>
          <p:spPr bwMode="auto">
            <a:xfrm>
              <a:off x="3150" y="1295"/>
              <a:ext cx="1728" cy="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lnSpc>
                  <a:spcPct val="70000"/>
                </a:lnSpc>
                <a:spcBef>
                  <a:spcPct val="50000"/>
                </a:spcBef>
                <a:buFontTx/>
                <a:buNone/>
              </a:pPr>
              <a:r>
                <a:rPr lang="en-US" altLang="zh-CN" sz="1600" dirty="0">
                  <a:solidFill>
                    <a:srgbClr val="000000"/>
                  </a:solidFill>
                </a:rPr>
                <a:t>Best Value </a:t>
              </a:r>
              <a:r>
                <a:rPr lang="en-US" altLang="zh-CN" sz="1600" dirty="0" smtClean="0">
                  <a:solidFill>
                    <a:srgbClr val="000000"/>
                  </a:solidFill>
                </a:rPr>
                <a:t>(performance </a:t>
              </a:r>
              <a:r>
                <a:rPr lang="en-US" altLang="zh-CN" sz="1600" dirty="0">
                  <a:solidFill>
                    <a:srgbClr val="000000"/>
                  </a:solidFill>
                </a:rPr>
                <a:t>and price measurements)</a:t>
              </a:r>
            </a:p>
            <a:p>
              <a:pPr eaLnBrk="1" hangingPunct="1">
                <a:lnSpc>
                  <a:spcPct val="70000"/>
                </a:lnSpc>
                <a:spcBef>
                  <a:spcPct val="50000"/>
                </a:spcBef>
                <a:buFontTx/>
                <a:buNone/>
              </a:pPr>
              <a:r>
                <a:rPr lang="en-US" altLang="zh-CN" sz="1600" dirty="0">
                  <a:solidFill>
                    <a:srgbClr val="000000"/>
                  </a:solidFill>
                </a:rPr>
                <a:t>Quality control</a:t>
              </a:r>
            </a:p>
          </p:txBody>
        </p:sp>
        <p:sp>
          <p:nvSpPr>
            <p:cNvPr id="9231" name="Text Box 14"/>
            <p:cNvSpPr txBox="1">
              <a:spLocks noChangeArrowheads="1"/>
            </p:cNvSpPr>
            <p:nvPr/>
          </p:nvSpPr>
          <p:spPr bwMode="auto">
            <a:xfrm>
              <a:off x="1680" y="3648"/>
              <a:ext cx="273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50000"/>
                </a:spcBef>
                <a:buFontTx/>
                <a:buNone/>
              </a:pPr>
              <a:r>
                <a:rPr lang="en-US" altLang="zh-CN" sz="2000"/>
                <a:t>Perceived Competition</a:t>
              </a:r>
            </a:p>
          </p:txBody>
        </p:sp>
        <p:sp>
          <p:nvSpPr>
            <p:cNvPr id="9232" name="Text Box 15"/>
            <p:cNvSpPr txBox="1">
              <a:spLocks noChangeArrowheads="1"/>
            </p:cNvSpPr>
            <p:nvPr/>
          </p:nvSpPr>
          <p:spPr bwMode="auto">
            <a:xfrm rot="-5400000">
              <a:off x="-541" y="2183"/>
              <a:ext cx="273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50000"/>
                </a:spcBef>
                <a:buFontTx/>
                <a:buNone/>
              </a:pPr>
              <a:r>
                <a:rPr lang="en-US" altLang="zh-CN" sz="2000"/>
                <a:t>Performance</a:t>
              </a:r>
            </a:p>
          </p:txBody>
        </p:sp>
        <p:sp>
          <p:nvSpPr>
            <p:cNvPr id="9233" name="Text Box 16"/>
            <p:cNvSpPr txBox="1">
              <a:spLocks noChangeArrowheads="1"/>
            </p:cNvSpPr>
            <p:nvPr/>
          </p:nvSpPr>
          <p:spPr bwMode="auto">
            <a:xfrm>
              <a:off x="462" y="3676"/>
              <a:ext cx="816"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50000"/>
                </a:spcBef>
                <a:buFontTx/>
                <a:buNone/>
              </a:pPr>
              <a:r>
                <a:rPr lang="en-US" altLang="zh-CN" sz="1400"/>
                <a:t>Low</a:t>
              </a:r>
            </a:p>
          </p:txBody>
        </p:sp>
        <p:sp>
          <p:nvSpPr>
            <p:cNvPr id="9234" name="Text Box 17"/>
            <p:cNvSpPr txBox="1">
              <a:spLocks noChangeArrowheads="1"/>
            </p:cNvSpPr>
            <p:nvPr/>
          </p:nvSpPr>
          <p:spPr bwMode="auto">
            <a:xfrm>
              <a:off x="318" y="872"/>
              <a:ext cx="816"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50000"/>
                </a:spcBef>
                <a:buFontTx/>
                <a:buNone/>
              </a:pPr>
              <a:r>
                <a:rPr lang="en-US" altLang="zh-CN" sz="1400"/>
                <a:t>High</a:t>
              </a:r>
            </a:p>
          </p:txBody>
        </p:sp>
        <p:sp>
          <p:nvSpPr>
            <p:cNvPr id="9235" name="Text Box 18"/>
            <p:cNvSpPr txBox="1">
              <a:spLocks noChangeArrowheads="1"/>
            </p:cNvSpPr>
            <p:nvPr/>
          </p:nvSpPr>
          <p:spPr bwMode="auto">
            <a:xfrm>
              <a:off x="1086" y="1276"/>
              <a:ext cx="1728" cy="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lnSpc>
                  <a:spcPct val="70000"/>
                </a:lnSpc>
                <a:spcBef>
                  <a:spcPct val="50000"/>
                </a:spcBef>
                <a:buFontTx/>
                <a:buNone/>
              </a:pPr>
              <a:r>
                <a:rPr lang="en-US" altLang="zh-CN" sz="1600">
                  <a:solidFill>
                    <a:srgbClr val="000000"/>
                  </a:solidFill>
                </a:rPr>
                <a:t>Owner selects vendor</a:t>
              </a:r>
            </a:p>
            <a:p>
              <a:pPr eaLnBrk="1" hangingPunct="1">
                <a:lnSpc>
                  <a:spcPct val="70000"/>
                </a:lnSpc>
                <a:spcBef>
                  <a:spcPct val="50000"/>
                </a:spcBef>
                <a:buFontTx/>
                <a:buNone/>
              </a:pPr>
              <a:r>
                <a:rPr lang="en-US" altLang="zh-CN" sz="1600">
                  <a:solidFill>
                    <a:srgbClr val="000000"/>
                  </a:solidFill>
                </a:rPr>
                <a:t>Negotiates with vendor</a:t>
              </a:r>
            </a:p>
            <a:p>
              <a:pPr eaLnBrk="1" hangingPunct="1">
                <a:lnSpc>
                  <a:spcPct val="70000"/>
                </a:lnSpc>
                <a:spcBef>
                  <a:spcPct val="50000"/>
                </a:spcBef>
                <a:buFontTx/>
                <a:buNone/>
              </a:pPr>
              <a:r>
                <a:rPr lang="en-US" altLang="zh-CN" sz="1600">
                  <a:solidFill>
                    <a:srgbClr val="000000"/>
                  </a:solidFill>
                </a:rPr>
                <a:t>Vendor performs</a:t>
              </a:r>
            </a:p>
          </p:txBody>
        </p:sp>
        <p:sp>
          <p:nvSpPr>
            <p:cNvPr id="9236" name="Text Box 19"/>
            <p:cNvSpPr txBox="1">
              <a:spLocks noChangeArrowheads="1"/>
            </p:cNvSpPr>
            <p:nvPr/>
          </p:nvSpPr>
          <p:spPr bwMode="auto">
            <a:xfrm>
              <a:off x="3171" y="1890"/>
              <a:ext cx="1728" cy="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lnSpc>
                  <a:spcPct val="70000"/>
                </a:lnSpc>
                <a:spcBef>
                  <a:spcPct val="50000"/>
                </a:spcBef>
                <a:buFontTx/>
                <a:buNone/>
              </a:pPr>
              <a:r>
                <a:rPr lang="en-US" altLang="zh-CN" sz="2000" b="1"/>
                <a:t>Contractor minimizes risk</a:t>
              </a:r>
            </a:p>
          </p:txBody>
        </p:sp>
        <p:sp>
          <p:nvSpPr>
            <p:cNvPr id="9237" name="Text Box 20"/>
            <p:cNvSpPr txBox="1">
              <a:spLocks noChangeArrowheads="1"/>
            </p:cNvSpPr>
            <p:nvPr/>
          </p:nvSpPr>
          <p:spPr bwMode="auto">
            <a:xfrm>
              <a:off x="3437" y="3178"/>
              <a:ext cx="1291" cy="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lnSpc>
                  <a:spcPct val="70000"/>
                </a:lnSpc>
                <a:spcBef>
                  <a:spcPct val="50000"/>
                </a:spcBef>
                <a:buFontTx/>
                <a:buNone/>
              </a:pPr>
              <a:r>
                <a:rPr lang="en-US" altLang="zh-CN" sz="2000" b="1"/>
                <a:t>Client minimizes risk</a:t>
              </a:r>
            </a:p>
          </p:txBody>
        </p:sp>
      </p:grpSp>
      <p:sp>
        <p:nvSpPr>
          <p:cNvPr id="22" name="Rectangle 152"/>
          <p:cNvSpPr>
            <a:spLocks noChangeArrowheads="1"/>
          </p:cNvSpPr>
          <p:nvPr/>
        </p:nvSpPr>
        <p:spPr bwMode="auto">
          <a:xfrm>
            <a:off x="457200" y="304800"/>
            <a:ext cx="8229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dirty="0" smtClean="0"/>
              <a:t>Industry Structure</a:t>
            </a:r>
            <a:endParaRPr lang="en-US" altLang="en-US" dirty="0"/>
          </a:p>
        </p:txBody>
      </p:sp>
      <p:sp>
        <p:nvSpPr>
          <p:cNvPr id="2" name="Slide Number Placeholder 1"/>
          <p:cNvSpPr>
            <a:spLocks noGrp="1"/>
          </p:cNvSpPr>
          <p:nvPr>
            <p:ph type="sldNum" sz="quarter" idx="12"/>
          </p:nvPr>
        </p:nvSpPr>
        <p:spPr/>
        <p:txBody>
          <a:bodyPr/>
          <a:lstStyle/>
          <a:p>
            <a:fld id="{E4C62EAB-F698-4694-B4E2-4BE489CD8E0C}" type="slidenum">
              <a:rPr lang="en-US" altLang="en-US" smtClean="0"/>
              <a:pPr/>
              <a:t>6</a:t>
            </a:fld>
            <a:endParaRPr lang="en-US" alt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body" sz="half" idx="1"/>
          </p:nvPr>
        </p:nvSpPr>
        <p:spPr>
          <a:xfrm>
            <a:off x="863600" y="1143000"/>
            <a:ext cx="4775200" cy="4876800"/>
          </a:xfrm>
        </p:spPr>
        <p:txBody>
          <a:bodyPr/>
          <a:lstStyle/>
          <a:p>
            <a:pPr eaLnBrk="1" hangingPunct="1">
              <a:spcBef>
                <a:spcPts val="600"/>
              </a:spcBef>
            </a:pPr>
            <a:r>
              <a:rPr lang="en-US" altLang="en-US" sz="2000" dirty="0" smtClean="0"/>
              <a:t>Price-based (transaction-based)</a:t>
            </a:r>
          </a:p>
          <a:p>
            <a:pPr lvl="1" eaLnBrk="1" hangingPunct="1">
              <a:spcBef>
                <a:spcPts val="600"/>
              </a:spcBef>
            </a:pPr>
            <a:r>
              <a:rPr lang="en-US" altLang="en-US" sz="2000" dirty="0" smtClean="0"/>
              <a:t>Wrong person talking.</a:t>
            </a:r>
          </a:p>
          <a:p>
            <a:pPr lvl="1" eaLnBrk="1" hangingPunct="1">
              <a:spcBef>
                <a:spcPts val="600"/>
              </a:spcBef>
            </a:pPr>
            <a:r>
              <a:rPr lang="en-US" altLang="en-US" sz="2000" dirty="0" smtClean="0"/>
              <a:t>Decision making on both sides.</a:t>
            </a:r>
          </a:p>
          <a:p>
            <a:pPr lvl="1" eaLnBrk="1" hangingPunct="1">
              <a:spcBef>
                <a:spcPts val="600"/>
              </a:spcBef>
            </a:pPr>
            <a:r>
              <a:rPr lang="en-US" altLang="en-US" sz="2000" smtClean="0"/>
              <a:t>Can’t </a:t>
            </a:r>
            <a:r>
              <a:rPr lang="en-US" altLang="en-US" sz="2000" dirty="0" smtClean="0"/>
              <a:t>perfectly predict the future.</a:t>
            </a:r>
          </a:p>
          <a:p>
            <a:pPr lvl="1" eaLnBrk="1" hangingPunct="1">
              <a:spcBef>
                <a:spcPts val="600"/>
              </a:spcBef>
            </a:pPr>
            <a:r>
              <a:rPr lang="en-US" altLang="en-US" sz="2000" dirty="0" smtClean="0"/>
              <a:t>Experts told to not think.</a:t>
            </a:r>
          </a:p>
          <a:p>
            <a:pPr lvl="1" eaLnBrk="1" hangingPunct="1">
              <a:spcBef>
                <a:spcPts val="600"/>
              </a:spcBef>
            </a:pPr>
            <a:r>
              <a:rPr lang="en-US" altLang="en-US" sz="2000" dirty="0" smtClean="0"/>
              <a:t>Buyer tells the vendor what to do and how to do it.</a:t>
            </a:r>
          </a:p>
          <a:p>
            <a:pPr eaLnBrk="1" hangingPunct="1">
              <a:spcBef>
                <a:spcPts val="600"/>
              </a:spcBef>
            </a:pPr>
            <a:endParaRPr lang="en-US" altLang="en-US" sz="2000" dirty="0" smtClean="0"/>
          </a:p>
          <a:p>
            <a:pPr eaLnBrk="1" hangingPunct="1">
              <a:spcBef>
                <a:spcPts val="600"/>
              </a:spcBef>
            </a:pPr>
            <a:r>
              <a:rPr lang="en-US" altLang="en-US" sz="2000" dirty="0" smtClean="0"/>
              <a:t>Best Value (efficient, minimized transactions)</a:t>
            </a:r>
          </a:p>
          <a:p>
            <a:pPr lvl="1" eaLnBrk="1" hangingPunct="1">
              <a:spcBef>
                <a:spcPts val="600"/>
              </a:spcBef>
            </a:pPr>
            <a:r>
              <a:rPr lang="en-US" altLang="en-US" sz="2000" dirty="0" smtClean="0"/>
              <a:t>Buyer says what he wants.</a:t>
            </a:r>
          </a:p>
          <a:p>
            <a:pPr lvl="1" eaLnBrk="1" hangingPunct="1">
              <a:spcBef>
                <a:spcPts val="600"/>
              </a:spcBef>
            </a:pPr>
            <a:r>
              <a:rPr lang="en-US" altLang="en-US" sz="2000" dirty="0" smtClean="0"/>
              <a:t>Vendors tell buyer what he can get.</a:t>
            </a:r>
          </a:p>
        </p:txBody>
      </p:sp>
      <p:sp>
        <p:nvSpPr>
          <p:cNvPr id="11267" name="Freeform 19"/>
          <p:cNvSpPr>
            <a:spLocks/>
          </p:cNvSpPr>
          <p:nvPr/>
        </p:nvSpPr>
        <p:spPr bwMode="auto">
          <a:xfrm rot="-746818">
            <a:off x="5438775" y="2427288"/>
            <a:ext cx="49213" cy="28575"/>
          </a:xfrm>
          <a:custGeom>
            <a:avLst/>
            <a:gdLst>
              <a:gd name="T0" fmla="*/ 2147483646 w 68"/>
              <a:gd name="T1" fmla="*/ 0 h 40"/>
              <a:gd name="T2" fmla="*/ 2147483646 w 68"/>
              <a:gd name="T3" fmla="*/ 0 h 40"/>
              <a:gd name="T4" fmla="*/ 2147483646 w 68"/>
              <a:gd name="T5" fmla="*/ 2147483646 h 40"/>
              <a:gd name="T6" fmla="*/ 2147483646 w 68"/>
              <a:gd name="T7" fmla="*/ 2147483646 h 40"/>
              <a:gd name="T8" fmla="*/ 2147483646 w 68"/>
              <a:gd name="T9" fmla="*/ 2147483646 h 40"/>
              <a:gd name="T10" fmla="*/ 2147483646 w 68"/>
              <a:gd name="T11" fmla="*/ 2147483646 h 40"/>
              <a:gd name="T12" fmla="*/ 2147483646 w 68"/>
              <a:gd name="T13" fmla="*/ 2147483646 h 40"/>
              <a:gd name="T14" fmla="*/ 2147483646 w 68"/>
              <a:gd name="T15" fmla="*/ 2147483646 h 40"/>
              <a:gd name="T16" fmla="*/ 2147483646 w 68"/>
              <a:gd name="T17" fmla="*/ 2147483646 h 40"/>
              <a:gd name="T18" fmla="*/ 2147483646 w 68"/>
              <a:gd name="T19" fmla="*/ 2147483646 h 40"/>
              <a:gd name="T20" fmla="*/ 2147483646 w 68"/>
              <a:gd name="T21" fmla="*/ 2147483646 h 40"/>
              <a:gd name="T22" fmla="*/ 2147483646 w 68"/>
              <a:gd name="T23" fmla="*/ 2147483646 h 40"/>
              <a:gd name="T24" fmla="*/ 2147483646 w 68"/>
              <a:gd name="T25" fmla="*/ 2147483646 h 40"/>
              <a:gd name="T26" fmla="*/ 2147483646 w 68"/>
              <a:gd name="T27" fmla="*/ 2147483646 h 40"/>
              <a:gd name="T28" fmla="*/ 2147483646 w 68"/>
              <a:gd name="T29" fmla="*/ 2147483646 h 40"/>
              <a:gd name="T30" fmla="*/ 2147483646 w 68"/>
              <a:gd name="T31" fmla="*/ 2147483646 h 40"/>
              <a:gd name="T32" fmla="*/ 2147483646 w 68"/>
              <a:gd name="T33" fmla="*/ 2147483646 h 40"/>
              <a:gd name="T34" fmla="*/ 0 w 68"/>
              <a:gd name="T35" fmla="*/ 2147483646 h 40"/>
              <a:gd name="T36" fmla="*/ 0 w 68"/>
              <a:gd name="T37" fmla="*/ 2147483646 h 40"/>
              <a:gd name="T38" fmla="*/ 0 w 68"/>
              <a:gd name="T39" fmla="*/ 2147483646 h 40"/>
              <a:gd name="T40" fmla="*/ 2147483646 w 68"/>
              <a:gd name="T41" fmla="*/ 2147483646 h 40"/>
              <a:gd name="T42" fmla="*/ 2147483646 w 68"/>
              <a:gd name="T43" fmla="*/ 2147483646 h 40"/>
              <a:gd name="T44" fmla="*/ 2147483646 w 68"/>
              <a:gd name="T45" fmla="*/ 2147483646 h 40"/>
              <a:gd name="T46" fmla="*/ 2147483646 w 68"/>
              <a:gd name="T47" fmla="*/ 0 h 40"/>
              <a:gd name="T48" fmla="*/ 2147483646 w 68"/>
              <a:gd name="T49" fmla="*/ 0 h 40"/>
              <a:gd name="T50" fmla="*/ 2147483646 w 68"/>
              <a:gd name="T51" fmla="*/ 0 h 4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40"/>
              <a:gd name="T80" fmla="*/ 68 w 68"/>
              <a:gd name="T81" fmla="*/ 40 h 4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40">
                <a:moveTo>
                  <a:pt x="38" y="0"/>
                </a:moveTo>
                <a:lnTo>
                  <a:pt x="38" y="0"/>
                </a:lnTo>
                <a:lnTo>
                  <a:pt x="50" y="2"/>
                </a:lnTo>
                <a:lnTo>
                  <a:pt x="62" y="8"/>
                </a:lnTo>
                <a:lnTo>
                  <a:pt x="68" y="16"/>
                </a:lnTo>
                <a:lnTo>
                  <a:pt x="68" y="20"/>
                </a:lnTo>
                <a:lnTo>
                  <a:pt x="68" y="24"/>
                </a:lnTo>
                <a:lnTo>
                  <a:pt x="68" y="28"/>
                </a:lnTo>
                <a:lnTo>
                  <a:pt x="66" y="32"/>
                </a:lnTo>
                <a:lnTo>
                  <a:pt x="56" y="38"/>
                </a:lnTo>
                <a:lnTo>
                  <a:pt x="46" y="40"/>
                </a:lnTo>
                <a:lnTo>
                  <a:pt x="32" y="40"/>
                </a:lnTo>
                <a:lnTo>
                  <a:pt x="18" y="36"/>
                </a:lnTo>
                <a:lnTo>
                  <a:pt x="8" y="30"/>
                </a:lnTo>
                <a:lnTo>
                  <a:pt x="2" y="22"/>
                </a:lnTo>
                <a:lnTo>
                  <a:pt x="0" y="18"/>
                </a:lnTo>
                <a:lnTo>
                  <a:pt x="0" y="14"/>
                </a:lnTo>
                <a:lnTo>
                  <a:pt x="2" y="10"/>
                </a:lnTo>
                <a:lnTo>
                  <a:pt x="4" y="6"/>
                </a:lnTo>
                <a:lnTo>
                  <a:pt x="12" y="2"/>
                </a:lnTo>
                <a:lnTo>
                  <a:pt x="24" y="0"/>
                </a:lnTo>
                <a:lnTo>
                  <a:pt x="38" y="0"/>
                </a:lnTo>
                <a:close/>
              </a:path>
            </a:pathLst>
          </a:custGeom>
          <a:solidFill>
            <a:srgbClr val="F7DF1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 name="Rectangle 152"/>
          <p:cNvSpPr>
            <a:spLocks noChangeArrowheads="1"/>
          </p:cNvSpPr>
          <p:nvPr/>
        </p:nvSpPr>
        <p:spPr bwMode="auto">
          <a:xfrm>
            <a:off x="533400" y="304800"/>
            <a:ext cx="8610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dirty="0" smtClean="0"/>
              <a:t>Performance Characteristics</a:t>
            </a:r>
            <a:endParaRPr lang="en-US" altLang="en-US" dirty="0"/>
          </a:p>
        </p:txBody>
      </p:sp>
      <p:sp>
        <p:nvSpPr>
          <p:cNvPr id="2" name="Slide Number Placeholder 1"/>
          <p:cNvSpPr>
            <a:spLocks noGrp="1"/>
          </p:cNvSpPr>
          <p:nvPr>
            <p:ph type="sldNum" sz="quarter" idx="12"/>
          </p:nvPr>
        </p:nvSpPr>
        <p:spPr/>
        <p:txBody>
          <a:bodyPr/>
          <a:lstStyle/>
          <a:p>
            <a:fld id="{4163D16C-D4D4-4D53-966F-B12AFB5D6608}" type="slidenum">
              <a:rPr lang="en-US" altLang="en-US" smtClean="0"/>
              <a:pPr/>
              <a:t>7</a:t>
            </a:fld>
            <a:endParaRPr lang="en-US" alt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3074" name="Rectangle 2"/>
          <p:cNvSpPr>
            <a:spLocks noChangeArrowheads="1"/>
          </p:cNvSpPr>
          <p:nvPr/>
        </p:nvSpPr>
        <p:spPr bwMode="auto">
          <a:xfrm>
            <a:off x="4876800" y="1524000"/>
            <a:ext cx="3505200" cy="44719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US" altLang="en-US" sz="1800"/>
          </a:p>
        </p:txBody>
      </p:sp>
      <p:sp>
        <p:nvSpPr>
          <p:cNvPr id="12291" name="Rectangle 3"/>
          <p:cNvSpPr>
            <a:spLocks noChangeArrowheads="1"/>
          </p:cNvSpPr>
          <p:nvPr/>
        </p:nvSpPr>
        <p:spPr bwMode="auto">
          <a:xfrm>
            <a:off x="914400" y="1524000"/>
            <a:ext cx="3429000" cy="44719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US" altLang="en-US" sz="1800"/>
          </a:p>
        </p:txBody>
      </p:sp>
      <p:sp>
        <p:nvSpPr>
          <p:cNvPr id="12292" name="Rectangle 4"/>
          <p:cNvSpPr>
            <a:spLocks noChangeArrowheads="1"/>
          </p:cNvSpPr>
          <p:nvPr/>
        </p:nvSpPr>
        <p:spPr bwMode="auto">
          <a:xfrm>
            <a:off x="1676400" y="3124200"/>
            <a:ext cx="1752600" cy="2728913"/>
          </a:xfrm>
          <a:prstGeom prst="rect">
            <a:avLst/>
          </a:prstGeom>
          <a:solidFill>
            <a:srgbClr val="FFFFCC"/>
          </a:solidFill>
          <a:ln w="9525">
            <a:solidFill>
              <a:srgbClr val="000000"/>
            </a:solidFill>
            <a:miter lim="800000"/>
            <a:headEnd/>
            <a:tailEnd/>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US" altLang="en-US" sz="1800"/>
          </a:p>
        </p:txBody>
      </p:sp>
      <p:sp>
        <p:nvSpPr>
          <p:cNvPr id="1283077" name="Rectangle 5" descr="box with red arrow pointing up from the box labeled &quot;Minimum&quot;"/>
          <p:cNvSpPr>
            <a:spLocks noChangeArrowheads="1"/>
          </p:cNvSpPr>
          <p:nvPr/>
        </p:nvSpPr>
        <p:spPr bwMode="auto">
          <a:xfrm>
            <a:off x="1676400" y="3124200"/>
            <a:ext cx="1752600" cy="1476375"/>
          </a:xfrm>
          <a:prstGeom prst="rect">
            <a:avLst/>
          </a:prstGeom>
          <a:gradFill rotWithShape="0">
            <a:gsLst>
              <a:gs pos="0">
                <a:srgbClr val="FFCC00">
                  <a:alpha val="89998"/>
                </a:srgbClr>
              </a:gs>
              <a:gs pos="100000">
                <a:srgbClr val="FFDF5D"/>
              </a:gs>
            </a:gsLst>
            <a:lin ang="5400000" scaled="1"/>
          </a:gradFill>
          <a:ln w="9525">
            <a:solidFill>
              <a:srgbClr val="000000"/>
            </a:solidFill>
            <a:miter lim="800000"/>
            <a:headEnd/>
            <a:tailEnd/>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US" altLang="en-US" sz="1800"/>
          </a:p>
        </p:txBody>
      </p:sp>
      <p:grpSp>
        <p:nvGrpSpPr>
          <p:cNvPr id="12294" name="Group 6"/>
          <p:cNvGrpSpPr>
            <a:grpSpLocks/>
          </p:cNvGrpSpPr>
          <p:nvPr/>
        </p:nvGrpSpPr>
        <p:grpSpPr bwMode="auto">
          <a:xfrm>
            <a:off x="914400" y="2895600"/>
            <a:ext cx="762000" cy="3048000"/>
            <a:chOff x="432" y="1824"/>
            <a:chExt cx="480" cy="1920"/>
          </a:xfrm>
        </p:grpSpPr>
        <p:sp>
          <p:nvSpPr>
            <p:cNvPr id="12310" name="Text Box 7"/>
            <p:cNvSpPr txBox="1">
              <a:spLocks noChangeArrowheads="1"/>
            </p:cNvSpPr>
            <p:nvPr/>
          </p:nvSpPr>
          <p:spPr bwMode="auto">
            <a:xfrm>
              <a:off x="432" y="1824"/>
              <a:ext cx="4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zh-CN" sz="1400"/>
                <a:t>High</a:t>
              </a:r>
            </a:p>
          </p:txBody>
        </p:sp>
        <p:sp>
          <p:nvSpPr>
            <p:cNvPr id="12311" name="Text Box 8"/>
            <p:cNvSpPr txBox="1">
              <a:spLocks noChangeArrowheads="1"/>
            </p:cNvSpPr>
            <p:nvPr/>
          </p:nvSpPr>
          <p:spPr bwMode="auto">
            <a:xfrm>
              <a:off x="432" y="3552"/>
              <a:ext cx="4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zh-CN" sz="1400"/>
                <a:t>Low</a:t>
              </a:r>
            </a:p>
          </p:txBody>
        </p:sp>
        <p:sp>
          <p:nvSpPr>
            <p:cNvPr id="12312" name="Text Box 9"/>
            <p:cNvSpPr txBox="1">
              <a:spLocks noChangeArrowheads="1"/>
            </p:cNvSpPr>
            <p:nvPr/>
          </p:nvSpPr>
          <p:spPr bwMode="auto">
            <a:xfrm rot="-5427507">
              <a:off x="-106" y="2689"/>
              <a:ext cx="1500"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50000"/>
                </a:spcBef>
                <a:buFontTx/>
                <a:buNone/>
              </a:pPr>
              <a:r>
                <a:rPr lang="en-US" altLang="zh-CN" sz="1800"/>
                <a:t>Performance</a:t>
              </a:r>
            </a:p>
          </p:txBody>
        </p:sp>
      </p:grpSp>
      <p:sp>
        <p:nvSpPr>
          <p:cNvPr id="1283082" name="Line 10"/>
          <p:cNvSpPr>
            <a:spLocks noChangeShapeType="1"/>
          </p:cNvSpPr>
          <p:nvPr/>
        </p:nvSpPr>
        <p:spPr bwMode="auto">
          <a:xfrm>
            <a:off x="1504950" y="4600575"/>
            <a:ext cx="2246313" cy="0"/>
          </a:xfrm>
          <a:prstGeom prst="line">
            <a:avLst/>
          </a:prstGeom>
          <a:noFill/>
          <a:ln w="127000">
            <a:solidFill>
              <a:srgbClr val="FF3300"/>
            </a:solidFill>
            <a:prstDash val="sysDot"/>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1283083" name="AutoShape 11"/>
          <p:cNvSpPr>
            <a:spLocks noChangeArrowheads="1"/>
          </p:cNvSpPr>
          <p:nvPr/>
        </p:nvSpPr>
        <p:spPr bwMode="auto">
          <a:xfrm>
            <a:off x="2286000" y="3292475"/>
            <a:ext cx="415925" cy="1217613"/>
          </a:xfrm>
          <a:prstGeom prst="upArrow">
            <a:avLst>
              <a:gd name="adj1" fmla="val 50000"/>
              <a:gd name="adj2" fmla="val 73187"/>
            </a:avLst>
          </a:prstGeom>
          <a:solidFill>
            <a:schemeClr val="tx1"/>
          </a:solidFill>
          <a:ln w="9525">
            <a:solidFill>
              <a:srgbClr val="000000"/>
            </a:solidFill>
            <a:miter lim="800000"/>
            <a:headEnd/>
            <a:tailEnd/>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US" altLang="en-US" sz="1800"/>
          </a:p>
        </p:txBody>
      </p:sp>
      <p:sp>
        <p:nvSpPr>
          <p:cNvPr id="1283084" name="Text Box 12"/>
          <p:cNvSpPr txBox="1">
            <a:spLocks noChangeArrowheads="1"/>
          </p:cNvSpPr>
          <p:nvPr/>
        </p:nvSpPr>
        <p:spPr bwMode="auto">
          <a:xfrm>
            <a:off x="762000" y="1600200"/>
            <a:ext cx="3352800" cy="113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50000"/>
              </a:spcBef>
              <a:buFontTx/>
              <a:buNone/>
            </a:pPr>
            <a:r>
              <a:rPr lang="en-US" altLang="zh-CN" sz="1800" u="sng" dirty="0"/>
              <a:t>The State</a:t>
            </a:r>
            <a:r>
              <a:rPr lang="en-US" altLang="zh-CN" sz="1800" dirty="0"/>
              <a:t>       </a:t>
            </a:r>
          </a:p>
          <a:p>
            <a:pPr algn="ctr" eaLnBrk="1" hangingPunct="1">
              <a:spcBef>
                <a:spcPct val="50000"/>
              </a:spcBef>
              <a:buFontTx/>
              <a:buNone/>
            </a:pPr>
            <a:r>
              <a:rPr lang="en-US" altLang="zh-CN" sz="2000" i="1" dirty="0"/>
              <a:t>“The lowest possible quality that I </a:t>
            </a:r>
            <a:r>
              <a:rPr lang="en-US" altLang="zh-CN" sz="2000" i="1" dirty="0" smtClean="0"/>
              <a:t>want.”</a:t>
            </a:r>
            <a:r>
              <a:rPr lang="en-US" altLang="zh-CN" sz="1800" dirty="0" smtClean="0"/>
              <a:t> </a:t>
            </a:r>
            <a:endParaRPr lang="en-US" altLang="zh-CN" sz="1800" dirty="0"/>
          </a:p>
        </p:txBody>
      </p:sp>
      <p:sp>
        <p:nvSpPr>
          <p:cNvPr id="1283085" name="Text Box 13"/>
          <p:cNvSpPr txBox="1">
            <a:spLocks noChangeArrowheads="1"/>
          </p:cNvSpPr>
          <p:nvPr/>
        </p:nvSpPr>
        <p:spPr bwMode="auto">
          <a:xfrm>
            <a:off x="5029200" y="1600200"/>
            <a:ext cx="3352800" cy="1138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50000"/>
              </a:spcBef>
              <a:buFontTx/>
              <a:buNone/>
            </a:pPr>
            <a:r>
              <a:rPr lang="en-US" altLang="zh-CN" sz="1800" u="sng" dirty="0"/>
              <a:t>Contractors </a:t>
            </a:r>
            <a:endParaRPr lang="en-US" altLang="zh-CN" sz="1800" dirty="0"/>
          </a:p>
          <a:p>
            <a:pPr algn="ctr" eaLnBrk="1" hangingPunct="1">
              <a:spcBef>
                <a:spcPct val="50000"/>
              </a:spcBef>
              <a:buFontTx/>
              <a:buNone/>
            </a:pPr>
            <a:r>
              <a:rPr lang="en-US" altLang="zh-CN" sz="2000" i="1" dirty="0"/>
              <a:t>“The highest possible value that you will </a:t>
            </a:r>
            <a:r>
              <a:rPr lang="en-US" altLang="zh-CN" sz="2000" i="1" dirty="0" smtClean="0"/>
              <a:t>get.”</a:t>
            </a:r>
            <a:endParaRPr lang="en-US" altLang="zh-CN" sz="2000" i="1" dirty="0"/>
          </a:p>
        </p:txBody>
      </p:sp>
      <p:sp>
        <p:nvSpPr>
          <p:cNvPr id="1283086" name="Text Box 14"/>
          <p:cNvSpPr txBox="1">
            <a:spLocks noChangeArrowheads="1"/>
          </p:cNvSpPr>
          <p:nvPr/>
        </p:nvSpPr>
        <p:spPr bwMode="auto">
          <a:xfrm>
            <a:off x="1828800" y="4724400"/>
            <a:ext cx="1524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50000"/>
              </a:spcBef>
              <a:buFontTx/>
              <a:buNone/>
            </a:pPr>
            <a:r>
              <a:rPr lang="en-US" altLang="zh-CN" sz="2000">
                <a:latin typeface="Verdana" pitchFamily="34" charset="0"/>
              </a:rPr>
              <a:t>Minimum</a:t>
            </a:r>
          </a:p>
        </p:txBody>
      </p:sp>
      <p:sp>
        <p:nvSpPr>
          <p:cNvPr id="1283088" name="Rectangle 16" descr="box with an arrow pointing down from the box labeled &quot;Maximum&quot;"/>
          <p:cNvSpPr>
            <a:spLocks noChangeArrowheads="1"/>
          </p:cNvSpPr>
          <p:nvPr/>
        </p:nvSpPr>
        <p:spPr bwMode="auto">
          <a:xfrm>
            <a:off x="5881688" y="3176588"/>
            <a:ext cx="1854200" cy="2727325"/>
          </a:xfrm>
          <a:prstGeom prst="rect">
            <a:avLst/>
          </a:prstGeom>
          <a:solidFill>
            <a:srgbClr val="FFFFCC"/>
          </a:solidFill>
          <a:ln w="9525">
            <a:solidFill>
              <a:srgbClr val="000000"/>
            </a:solidFill>
            <a:miter lim="800000"/>
            <a:headEnd/>
            <a:tailEnd/>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US" altLang="en-US" sz="1800"/>
          </a:p>
        </p:txBody>
      </p:sp>
      <p:sp>
        <p:nvSpPr>
          <p:cNvPr id="1283089" name="Rectangle 17"/>
          <p:cNvSpPr>
            <a:spLocks noChangeArrowheads="1"/>
          </p:cNvSpPr>
          <p:nvPr/>
        </p:nvSpPr>
        <p:spPr bwMode="auto">
          <a:xfrm>
            <a:off x="5876925" y="4600575"/>
            <a:ext cx="1852613" cy="1296988"/>
          </a:xfrm>
          <a:prstGeom prst="rect">
            <a:avLst/>
          </a:prstGeom>
          <a:gradFill rotWithShape="0">
            <a:gsLst>
              <a:gs pos="0">
                <a:srgbClr val="FFD943"/>
              </a:gs>
              <a:gs pos="100000">
                <a:srgbClr val="FFCC00">
                  <a:alpha val="89998"/>
                </a:srgbClr>
              </a:gs>
            </a:gsLst>
            <a:lin ang="5400000" scaled="1"/>
          </a:gradFill>
          <a:ln w="9525">
            <a:solidFill>
              <a:srgbClr val="000000"/>
            </a:solidFill>
            <a:miter lim="800000"/>
            <a:headEnd/>
            <a:tailEnd/>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US" altLang="en-US" sz="1800"/>
          </a:p>
        </p:txBody>
      </p:sp>
      <p:grpSp>
        <p:nvGrpSpPr>
          <p:cNvPr id="3" name="Group 18"/>
          <p:cNvGrpSpPr>
            <a:grpSpLocks/>
          </p:cNvGrpSpPr>
          <p:nvPr/>
        </p:nvGrpSpPr>
        <p:grpSpPr bwMode="auto">
          <a:xfrm>
            <a:off x="5121275" y="2947988"/>
            <a:ext cx="760413" cy="3048000"/>
            <a:chOff x="432" y="1824"/>
            <a:chExt cx="480" cy="1920"/>
          </a:xfrm>
        </p:grpSpPr>
        <p:sp>
          <p:nvSpPr>
            <p:cNvPr id="12307" name="Text Box 19"/>
            <p:cNvSpPr txBox="1">
              <a:spLocks noChangeArrowheads="1"/>
            </p:cNvSpPr>
            <p:nvPr/>
          </p:nvSpPr>
          <p:spPr bwMode="auto">
            <a:xfrm>
              <a:off x="432" y="1824"/>
              <a:ext cx="4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zh-CN" sz="1400"/>
                <a:t>High</a:t>
              </a:r>
            </a:p>
          </p:txBody>
        </p:sp>
        <p:sp>
          <p:nvSpPr>
            <p:cNvPr id="12308" name="Text Box 20"/>
            <p:cNvSpPr txBox="1">
              <a:spLocks noChangeArrowheads="1"/>
            </p:cNvSpPr>
            <p:nvPr/>
          </p:nvSpPr>
          <p:spPr bwMode="auto">
            <a:xfrm>
              <a:off x="432" y="3552"/>
              <a:ext cx="4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zh-CN" sz="1400"/>
                <a:t>Low</a:t>
              </a:r>
            </a:p>
          </p:txBody>
        </p:sp>
        <p:sp>
          <p:nvSpPr>
            <p:cNvPr id="12309" name="Text Box 21"/>
            <p:cNvSpPr txBox="1">
              <a:spLocks noChangeArrowheads="1"/>
            </p:cNvSpPr>
            <p:nvPr/>
          </p:nvSpPr>
          <p:spPr bwMode="auto">
            <a:xfrm rot="-5427507">
              <a:off x="-107" y="2688"/>
              <a:ext cx="1500" cy="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50000"/>
                </a:spcBef>
                <a:buFontTx/>
                <a:buNone/>
              </a:pPr>
              <a:r>
                <a:rPr lang="en-US" altLang="zh-CN" sz="1800"/>
                <a:t>Performance</a:t>
              </a:r>
            </a:p>
          </p:txBody>
        </p:sp>
      </p:grpSp>
      <p:sp>
        <p:nvSpPr>
          <p:cNvPr id="1283094" name="Line 22"/>
          <p:cNvSpPr>
            <a:spLocks noChangeShapeType="1"/>
          </p:cNvSpPr>
          <p:nvPr/>
        </p:nvSpPr>
        <p:spPr bwMode="auto">
          <a:xfrm>
            <a:off x="5710238" y="4600575"/>
            <a:ext cx="2246312" cy="0"/>
          </a:xfrm>
          <a:prstGeom prst="line">
            <a:avLst/>
          </a:prstGeom>
          <a:noFill/>
          <a:ln w="127000">
            <a:solidFill>
              <a:srgbClr val="FF3300"/>
            </a:solidFill>
            <a:prstDash val="sysDot"/>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1283095" name="AutoShape 23"/>
          <p:cNvSpPr>
            <a:spLocks noChangeArrowheads="1"/>
          </p:cNvSpPr>
          <p:nvPr/>
        </p:nvSpPr>
        <p:spPr bwMode="auto">
          <a:xfrm flipV="1">
            <a:off x="6591300" y="4738688"/>
            <a:ext cx="385763" cy="1011237"/>
          </a:xfrm>
          <a:prstGeom prst="upArrow">
            <a:avLst>
              <a:gd name="adj1" fmla="val 50000"/>
              <a:gd name="adj2" fmla="val 65535"/>
            </a:avLst>
          </a:prstGeom>
          <a:solidFill>
            <a:schemeClr val="tx1"/>
          </a:solidFill>
          <a:ln w="9525">
            <a:solidFill>
              <a:srgbClr val="000000"/>
            </a:solidFill>
            <a:miter lim="800000"/>
            <a:headEnd/>
            <a:tailEnd/>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US" altLang="en-US" sz="1800"/>
          </a:p>
        </p:txBody>
      </p:sp>
      <p:sp>
        <p:nvSpPr>
          <p:cNvPr id="1283096" name="Text Box 24"/>
          <p:cNvSpPr txBox="1">
            <a:spLocks noChangeArrowheads="1"/>
          </p:cNvSpPr>
          <p:nvPr/>
        </p:nvSpPr>
        <p:spPr bwMode="auto">
          <a:xfrm>
            <a:off x="6035675" y="4114800"/>
            <a:ext cx="1524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50000"/>
              </a:spcBef>
              <a:buFontTx/>
              <a:buNone/>
            </a:pPr>
            <a:r>
              <a:rPr lang="en-US" altLang="zh-CN" sz="2000">
                <a:latin typeface="Verdana" pitchFamily="34" charset="0"/>
              </a:rPr>
              <a:t>Maximum</a:t>
            </a:r>
          </a:p>
        </p:txBody>
      </p:sp>
      <p:sp>
        <p:nvSpPr>
          <p:cNvPr id="25" name="Rectangle 152"/>
          <p:cNvSpPr>
            <a:spLocks noChangeArrowheads="1"/>
          </p:cNvSpPr>
          <p:nvPr/>
        </p:nvSpPr>
        <p:spPr bwMode="auto">
          <a:xfrm>
            <a:off x="609600" y="304800"/>
            <a:ext cx="8229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dirty="0" smtClean="0"/>
              <a:t>Problem with Price-Based Systems</a:t>
            </a:r>
            <a:endParaRPr lang="en-US" altLang="en-US" dirty="0"/>
          </a:p>
        </p:txBody>
      </p:sp>
      <p:sp>
        <p:nvSpPr>
          <p:cNvPr id="2" name="Slide Number Placeholder 1"/>
          <p:cNvSpPr>
            <a:spLocks noGrp="1"/>
          </p:cNvSpPr>
          <p:nvPr>
            <p:ph type="sldNum" sz="quarter" idx="12"/>
          </p:nvPr>
        </p:nvSpPr>
        <p:spPr/>
        <p:txBody>
          <a:bodyPr/>
          <a:lstStyle/>
          <a:p>
            <a:fld id="{E4C62EAB-F698-4694-B4E2-4BE489CD8E0C}" type="slidenum">
              <a:rPr lang="en-US" altLang="en-US" smtClean="0"/>
              <a:pPr/>
              <a:t>8</a:t>
            </a:fld>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283084"/>
                                        </p:tgtEl>
                                        <p:attrNameLst>
                                          <p:attrName>style.visibility</p:attrName>
                                        </p:attrNameLst>
                                      </p:cBhvr>
                                      <p:to>
                                        <p:strVal val="visible"/>
                                      </p:to>
                                    </p:set>
                                    <p:animEffect transition="in" filter="dissolve">
                                      <p:cBhvr>
                                        <p:cTn id="7" dur="500"/>
                                        <p:tgtEl>
                                          <p:spTgt spid="1283084"/>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83082"/>
                                        </p:tgtEl>
                                        <p:attrNameLst>
                                          <p:attrName>style.visibility</p:attrName>
                                        </p:attrNameLst>
                                      </p:cBhvr>
                                      <p:to>
                                        <p:strVal val="visible"/>
                                      </p:to>
                                    </p:set>
                                    <p:animEffect transition="in" filter="fade">
                                      <p:cBhvr>
                                        <p:cTn id="11" dur="1000"/>
                                        <p:tgtEl>
                                          <p:spTgt spid="1283082"/>
                                        </p:tgtEl>
                                      </p:cBhvr>
                                    </p:animEffect>
                                  </p:childTnLst>
                                </p:cTn>
                              </p:par>
                              <p:par>
                                <p:cTn id="12" presetID="9" presetClass="entr" presetSubtype="0" fill="hold" grpId="0" nodeType="withEffect">
                                  <p:stCondLst>
                                    <p:cond delay="0"/>
                                  </p:stCondLst>
                                  <p:childTnLst>
                                    <p:set>
                                      <p:cBhvr>
                                        <p:cTn id="13" dur="1" fill="hold">
                                          <p:stCondLst>
                                            <p:cond delay="0"/>
                                          </p:stCondLst>
                                        </p:cTn>
                                        <p:tgtEl>
                                          <p:spTgt spid="1283086"/>
                                        </p:tgtEl>
                                        <p:attrNameLst>
                                          <p:attrName>style.visibility</p:attrName>
                                        </p:attrNameLst>
                                      </p:cBhvr>
                                      <p:to>
                                        <p:strVal val="visible"/>
                                      </p:to>
                                    </p:set>
                                    <p:animEffect transition="in" filter="dissolve">
                                      <p:cBhvr>
                                        <p:cTn id="14" dur="500"/>
                                        <p:tgtEl>
                                          <p:spTgt spid="1283086"/>
                                        </p:tgtEl>
                                      </p:cBhvr>
                                    </p:animEffect>
                                  </p:childTnLst>
                                </p:cTn>
                              </p:par>
                            </p:childTnLst>
                          </p:cTn>
                        </p:par>
                        <p:par>
                          <p:cTn id="15" fill="hold" nodeType="afterGroup">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1283083"/>
                                        </p:tgtEl>
                                        <p:attrNameLst>
                                          <p:attrName>style.visibility</p:attrName>
                                        </p:attrNameLst>
                                      </p:cBhvr>
                                      <p:to>
                                        <p:strVal val="visible"/>
                                      </p:to>
                                    </p:set>
                                    <p:animEffect transition="in" filter="wipe(down)">
                                      <p:cBhvr>
                                        <p:cTn id="18" dur="500"/>
                                        <p:tgtEl>
                                          <p:spTgt spid="128308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283077"/>
                                        </p:tgtEl>
                                        <p:attrNameLst>
                                          <p:attrName>style.visibility</p:attrName>
                                        </p:attrNameLst>
                                      </p:cBhvr>
                                      <p:to>
                                        <p:strVal val="visible"/>
                                      </p:to>
                                    </p:set>
                                    <p:animEffect transition="in" filter="fade">
                                      <p:cBhvr>
                                        <p:cTn id="21" dur="500"/>
                                        <p:tgtEl>
                                          <p:spTgt spid="1283077"/>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283074"/>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3"/>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1283088"/>
                                        </p:tgtEl>
                                        <p:attrNameLst>
                                          <p:attrName>style.visibility</p:attrName>
                                        </p:attrNameLst>
                                      </p:cBhvr>
                                      <p:to>
                                        <p:strVal val="visible"/>
                                      </p:to>
                                    </p:set>
                                  </p:childTnLst>
                                </p:cTn>
                              </p:par>
                              <p:par>
                                <p:cTn id="30" presetID="9" presetClass="entr" presetSubtype="0" fill="hold" grpId="0" nodeType="withEffect">
                                  <p:stCondLst>
                                    <p:cond delay="0"/>
                                  </p:stCondLst>
                                  <p:childTnLst>
                                    <p:set>
                                      <p:cBhvr>
                                        <p:cTn id="31" dur="1" fill="hold">
                                          <p:stCondLst>
                                            <p:cond delay="0"/>
                                          </p:stCondLst>
                                        </p:cTn>
                                        <p:tgtEl>
                                          <p:spTgt spid="1283085"/>
                                        </p:tgtEl>
                                        <p:attrNameLst>
                                          <p:attrName>style.visibility</p:attrName>
                                        </p:attrNameLst>
                                      </p:cBhvr>
                                      <p:to>
                                        <p:strVal val="visible"/>
                                      </p:to>
                                    </p:set>
                                    <p:animEffect transition="in" filter="dissolve">
                                      <p:cBhvr>
                                        <p:cTn id="32" dur="500"/>
                                        <p:tgtEl>
                                          <p:spTgt spid="1283085"/>
                                        </p:tgtEl>
                                      </p:cBhvr>
                                    </p:animEffect>
                                  </p:childTnLst>
                                </p:cTn>
                              </p:par>
                            </p:childTnLst>
                          </p:cTn>
                        </p:par>
                        <p:par>
                          <p:cTn id="33" fill="hold" nodeType="afterGroup">
                            <p:stCondLst>
                              <p:cond delay="500"/>
                            </p:stCondLst>
                            <p:childTnLst>
                              <p:par>
                                <p:cTn id="34" presetID="10" presetClass="entr" presetSubtype="0" fill="hold" grpId="0" nodeType="afterEffect">
                                  <p:stCondLst>
                                    <p:cond delay="0"/>
                                  </p:stCondLst>
                                  <p:childTnLst>
                                    <p:set>
                                      <p:cBhvr>
                                        <p:cTn id="35" dur="1" fill="hold">
                                          <p:stCondLst>
                                            <p:cond delay="0"/>
                                          </p:stCondLst>
                                        </p:cTn>
                                        <p:tgtEl>
                                          <p:spTgt spid="1283094"/>
                                        </p:tgtEl>
                                        <p:attrNameLst>
                                          <p:attrName>style.visibility</p:attrName>
                                        </p:attrNameLst>
                                      </p:cBhvr>
                                      <p:to>
                                        <p:strVal val="visible"/>
                                      </p:to>
                                    </p:set>
                                    <p:animEffect transition="in" filter="fade">
                                      <p:cBhvr>
                                        <p:cTn id="36" dur="1000"/>
                                        <p:tgtEl>
                                          <p:spTgt spid="1283094"/>
                                        </p:tgtEl>
                                      </p:cBhvr>
                                    </p:animEffect>
                                  </p:childTnLst>
                                </p:cTn>
                              </p:par>
                              <p:par>
                                <p:cTn id="37" presetID="9" presetClass="entr" presetSubtype="0" fill="hold" grpId="0" nodeType="withEffect">
                                  <p:stCondLst>
                                    <p:cond delay="0"/>
                                  </p:stCondLst>
                                  <p:childTnLst>
                                    <p:set>
                                      <p:cBhvr>
                                        <p:cTn id="38" dur="1" fill="hold">
                                          <p:stCondLst>
                                            <p:cond delay="0"/>
                                          </p:stCondLst>
                                        </p:cTn>
                                        <p:tgtEl>
                                          <p:spTgt spid="1283096"/>
                                        </p:tgtEl>
                                        <p:attrNameLst>
                                          <p:attrName>style.visibility</p:attrName>
                                        </p:attrNameLst>
                                      </p:cBhvr>
                                      <p:to>
                                        <p:strVal val="visible"/>
                                      </p:to>
                                    </p:set>
                                    <p:animEffect transition="in" filter="dissolve">
                                      <p:cBhvr>
                                        <p:cTn id="39" dur="500"/>
                                        <p:tgtEl>
                                          <p:spTgt spid="1283096"/>
                                        </p:tgtEl>
                                      </p:cBhvr>
                                    </p:animEffect>
                                  </p:childTnLst>
                                </p:cTn>
                              </p:par>
                            </p:childTnLst>
                          </p:cTn>
                        </p:par>
                        <p:par>
                          <p:cTn id="40" fill="hold" nodeType="afterGroup">
                            <p:stCondLst>
                              <p:cond delay="1500"/>
                            </p:stCondLst>
                            <p:childTnLst>
                              <p:par>
                                <p:cTn id="41" presetID="22" presetClass="entr" presetSubtype="1" fill="hold" grpId="0" nodeType="afterEffect">
                                  <p:stCondLst>
                                    <p:cond delay="0"/>
                                  </p:stCondLst>
                                  <p:childTnLst>
                                    <p:set>
                                      <p:cBhvr>
                                        <p:cTn id="42" dur="1" fill="hold">
                                          <p:stCondLst>
                                            <p:cond delay="0"/>
                                          </p:stCondLst>
                                        </p:cTn>
                                        <p:tgtEl>
                                          <p:spTgt spid="1283095"/>
                                        </p:tgtEl>
                                        <p:attrNameLst>
                                          <p:attrName>style.visibility</p:attrName>
                                        </p:attrNameLst>
                                      </p:cBhvr>
                                      <p:to>
                                        <p:strVal val="visible"/>
                                      </p:to>
                                    </p:set>
                                    <p:animEffect transition="in" filter="wipe(up)">
                                      <p:cBhvr>
                                        <p:cTn id="43" dur="500"/>
                                        <p:tgtEl>
                                          <p:spTgt spid="128309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283089"/>
                                        </p:tgtEl>
                                        <p:attrNameLst>
                                          <p:attrName>style.visibility</p:attrName>
                                        </p:attrNameLst>
                                      </p:cBhvr>
                                      <p:to>
                                        <p:strVal val="visible"/>
                                      </p:to>
                                    </p:set>
                                    <p:animEffect transition="in" filter="fade">
                                      <p:cBhvr>
                                        <p:cTn id="46" dur="500"/>
                                        <p:tgtEl>
                                          <p:spTgt spid="12830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3074" grpId="0" animBg="1"/>
      <p:bldP spid="1283077" grpId="0" animBg="1"/>
      <p:bldP spid="1283082" grpId="0" animBg="1"/>
      <p:bldP spid="1283083" grpId="0" animBg="1"/>
      <p:bldP spid="1283084" grpId="0"/>
      <p:bldP spid="1283085" grpId="0"/>
      <p:bldP spid="1283086" grpId="0"/>
      <p:bldP spid="1283088" grpId="0" animBg="1"/>
      <p:bldP spid="1283089" grpId="0" animBg="1"/>
      <p:bldP spid="1283094" grpId="0" animBg="1"/>
      <p:bldP spid="1283095" grpId="0" animBg="1"/>
      <p:bldP spid="128309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4800600" y="1828800"/>
            <a:ext cx="3886200" cy="3810000"/>
          </a:xfrm>
          <a:prstGeom prst="rect">
            <a:avLst/>
          </a:prstGeom>
          <a:solidFill>
            <a:schemeClr val="bg1"/>
          </a:solidFill>
          <a:ln w="38100">
            <a:solidFill>
              <a:schemeClr val="tx1"/>
            </a:solidFill>
            <a:miter lim="800000"/>
            <a:headEnd/>
            <a:tailEnd/>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US" altLang="en-US" sz="2000"/>
          </a:p>
        </p:txBody>
      </p:sp>
      <p:sp>
        <p:nvSpPr>
          <p:cNvPr id="13315" name="Rectangle 3" descr="box with Contractors 1 through 4 with a red dotted line showing the risk under Contractor number 1."/>
          <p:cNvSpPr>
            <a:spLocks noChangeArrowheads="1"/>
          </p:cNvSpPr>
          <p:nvPr/>
        </p:nvSpPr>
        <p:spPr bwMode="auto">
          <a:xfrm>
            <a:off x="5638800" y="2362200"/>
            <a:ext cx="2133600" cy="2743200"/>
          </a:xfrm>
          <a:prstGeom prst="rect">
            <a:avLst/>
          </a:prstGeom>
          <a:gradFill rotWithShape="1">
            <a:gsLst>
              <a:gs pos="0">
                <a:srgbClr val="CCECFF"/>
              </a:gs>
              <a:gs pos="50000">
                <a:srgbClr val="EBF7FF"/>
              </a:gs>
              <a:gs pos="100000">
                <a:srgbClr val="CCECFF"/>
              </a:gs>
            </a:gsLst>
            <a:lin ang="0" scaled="1"/>
          </a:gradFill>
          <a:ln w="9525">
            <a:solidFill>
              <a:schemeClr val="tx1"/>
            </a:solidFill>
            <a:miter lim="800000"/>
            <a:headEnd/>
            <a:tailEnd/>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US" altLang="en-US" sz="2000"/>
          </a:p>
        </p:txBody>
      </p:sp>
      <p:sp>
        <p:nvSpPr>
          <p:cNvPr id="13316" name="Text Box 4"/>
          <p:cNvSpPr txBox="1">
            <a:spLocks noChangeArrowheads="1"/>
          </p:cNvSpPr>
          <p:nvPr/>
        </p:nvSpPr>
        <p:spPr bwMode="auto">
          <a:xfrm rot="-5427507">
            <a:off x="4086225" y="3576638"/>
            <a:ext cx="23812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2000"/>
              <a:t>Performance</a:t>
            </a:r>
          </a:p>
        </p:txBody>
      </p:sp>
      <p:sp>
        <p:nvSpPr>
          <p:cNvPr id="13317" name="Text Box 5"/>
          <p:cNvSpPr txBox="1">
            <a:spLocks noChangeArrowheads="1"/>
          </p:cNvSpPr>
          <p:nvPr/>
        </p:nvSpPr>
        <p:spPr bwMode="auto">
          <a:xfrm>
            <a:off x="5029200" y="2239963"/>
            <a:ext cx="762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2000"/>
              <a:t>High</a:t>
            </a:r>
          </a:p>
        </p:txBody>
      </p:sp>
      <p:sp>
        <p:nvSpPr>
          <p:cNvPr id="13318" name="Text Box 6"/>
          <p:cNvSpPr txBox="1">
            <a:spLocks noChangeArrowheads="1"/>
          </p:cNvSpPr>
          <p:nvPr/>
        </p:nvSpPr>
        <p:spPr bwMode="auto">
          <a:xfrm>
            <a:off x="5029200" y="4953000"/>
            <a:ext cx="762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2000"/>
              <a:t>Low</a:t>
            </a:r>
          </a:p>
        </p:txBody>
      </p:sp>
      <p:sp>
        <p:nvSpPr>
          <p:cNvPr id="13319" name="Text Box 7"/>
          <p:cNvSpPr txBox="1">
            <a:spLocks noChangeArrowheads="1"/>
          </p:cNvSpPr>
          <p:nvPr/>
        </p:nvSpPr>
        <p:spPr bwMode="auto">
          <a:xfrm rot="-5427507">
            <a:off x="7054850" y="3503613"/>
            <a:ext cx="23812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2000"/>
              <a:t>Risk</a:t>
            </a:r>
          </a:p>
        </p:txBody>
      </p:sp>
      <p:sp>
        <p:nvSpPr>
          <p:cNvPr id="13320" name="Text Box 8"/>
          <p:cNvSpPr txBox="1">
            <a:spLocks noChangeArrowheads="1"/>
          </p:cNvSpPr>
          <p:nvPr/>
        </p:nvSpPr>
        <p:spPr bwMode="auto">
          <a:xfrm>
            <a:off x="7848600" y="4953000"/>
            <a:ext cx="762000" cy="4000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2000"/>
              <a:t>High</a:t>
            </a:r>
          </a:p>
        </p:txBody>
      </p:sp>
      <p:sp>
        <p:nvSpPr>
          <p:cNvPr id="13321" name="Text Box 9"/>
          <p:cNvSpPr txBox="1">
            <a:spLocks noChangeArrowheads="1"/>
          </p:cNvSpPr>
          <p:nvPr/>
        </p:nvSpPr>
        <p:spPr bwMode="auto">
          <a:xfrm>
            <a:off x="7848600" y="2239963"/>
            <a:ext cx="762000" cy="4000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2000"/>
              <a:t>Low</a:t>
            </a:r>
          </a:p>
        </p:txBody>
      </p:sp>
      <p:sp>
        <p:nvSpPr>
          <p:cNvPr id="13322" name="Line 10"/>
          <p:cNvSpPr>
            <a:spLocks noChangeShapeType="1"/>
          </p:cNvSpPr>
          <p:nvPr/>
        </p:nvSpPr>
        <p:spPr bwMode="auto">
          <a:xfrm>
            <a:off x="5486400" y="4191000"/>
            <a:ext cx="2590800" cy="0"/>
          </a:xfrm>
          <a:prstGeom prst="line">
            <a:avLst/>
          </a:prstGeom>
          <a:noFill/>
          <a:ln w="76200">
            <a:solidFill>
              <a:srgbClr val="FF3300"/>
            </a:solidFill>
            <a:prstDash val="sysDot"/>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939019" name="AutoShape 11"/>
          <p:cNvSpPr>
            <a:spLocks noChangeArrowheads="1"/>
          </p:cNvSpPr>
          <p:nvPr/>
        </p:nvSpPr>
        <p:spPr bwMode="auto">
          <a:xfrm>
            <a:off x="7467600" y="2590800"/>
            <a:ext cx="228600" cy="1371600"/>
          </a:xfrm>
          <a:prstGeom prst="downArrow">
            <a:avLst>
              <a:gd name="adj1" fmla="val 50000"/>
              <a:gd name="adj2" fmla="val 150000"/>
            </a:avLst>
          </a:prstGeom>
          <a:solidFill>
            <a:schemeClr val="tx1"/>
          </a:solidFill>
          <a:ln w="9525">
            <a:solidFill>
              <a:srgbClr val="000000"/>
            </a:solidFill>
            <a:miter lim="800000"/>
            <a:headEnd/>
            <a:tailEnd/>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US" altLang="en-US" sz="2000"/>
          </a:p>
        </p:txBody>
      </p:sp>
      <p:sp>
        <p:nvSpPr>
          <p:cNvPr id="939021" name="Text Box 13"/>
          <p:cNvSpPr txBox="1">
            <a:spLocks noChangeArrowheads="1"/>
          </p:cNvSpPr>
          <p:nvPr/>
        </p:nvSpPr>
        <p:spPr bwMode="auto">
          <a:xfrm>
            <a:off x="6000750" y="3708400"/>
            <a:ext cx="15938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US" altLang="en-US" sz="2000">
                <a:solidFill>
                  <a:srgbClr val="000000"/>
                </a:solidFill>
              </a:rPr>
              <a:t>Contractor 1</a:t>
            </a:r>
          </a:p>
          <a:p>
            <a:pPr eaLnBrk="1" hangingPunct="1">
              <a:spcBef>
                <a:spcPct val="0"/>
              </a:spcBef>
              <a:buFontTx/>
              <a:buNone/>
            </a:pPr>
            <a:r>
              <a:rPr lang="en-US" altLang="en-US" sz="2000">
                <a:solidFill>
                  <a:srgbClr val="000000"/>
                </a:solidFill>
              </a:rPr>
              <a:t>Contractor 2</a:t>
            </a:r>
          </a:p>
          <a:p>
            <a:pPr eaLnBrk="1" hangingPunct="1">
              <a:spcBef>
                <a:spcPct val="0"/>
              </a:spcBef>
              <a:buFontTx/>
              <a:buNone/>
            </a:pPr>
            <a:r>
              <a:rPr lang="en-US" altLang="en-US" sz="2000">
                <a:solidFill>
                  <a:srgbClr val="000000"/>
                </a:solidFill>
              </a:rPr>
              <a:t>Contractor 3</a:t>
            </a:r>
          </a:p>
          <a:p>
            <a:pPr eaLnBrk="1" hangingPunct="1">
              <a:spcBef>
                <a:spcPct val="0"/>
              </a:spcBef>
              <a:buFontTx/>
              <a:buNone/>
            </a:pPr>
            <a:r>
              <a:rPr lang="en-US" altLang="en-US" sz="2000">
                <a:solidFill>
                  <a:srgbClr val="000000"/>
                </a:solidFill>
              </a:rPr>
              <a:t>Contractor 4</a:t>
            </a:r>
          </a:p>
        </p:txBody>
      </p:sp>
      <p:grpSp>
        <p:nvGrpSpPr>
          <p:cNvPr id="13326" name="Group 14"/>
          <p:cNvGrpSpPr>
            <a:grpSpLocks/>
          </p:cNvGrpSpPr>
          <p:nvPr/>
        </p:nvGrpSpPr>
        <p:grpSpPr bwMode="auto">
          <a:xfrm>
            <a:off x="762000" y="1828800"/>
            <a:ext cx="3886200" cy="3810000"/>
            <a:chOff x="480" y="1152"/>
            <a:chExt cx="2448" cy="2400"/>
          </a:xfrm>
        </p:grpSpPr>
        <p:sp>
          <p:nvSpPr>
            <p:cNvPr id="13327" name="Rectangle 15"/>
            <p:cNvSpPr>
              <a:spLocks noChangeArrowheads="1"/>
            </p:cNvSpPr>
            <p:nvPr/>
          </p:nvSpPr>
          <p:spPr bwMode="auto">
            <a:xfrm>
              <a:off x="480" y="1152"/>
              <a:ext cx="2448" cy="2400"/>
            </a:xfrm>
            <a:prstGeom prst="rect">
              <a:avLst/>
            </a:prstGeom>
            <a:solidFill>
              <a:schemeClr val="bg1"/>
            </a:solidFill>
            <a:ln w="38100">
              <a:solidFill>
                <a:schemeClr val="tx1"/>
              </a:solidFill>
              <a:miter lim="800000"/>
              <a:headEnd/>
              <a:tailEnd/>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US" altLang="en-US" sz="2000"/>
            </a:p>
          </p:txBody>
        </p:sp>
        <p:sp>
          <p:nvSpPr>
            <p:cNvPr id="13328" name="Rectangle 16" descr="box with Contractors 1 through 4 showing a dotted line with the risk under Contractor number 3"/>
            <p:cNvSpPr>
              <a:spLocks noChangeArrowheads="1"/>
            </p:cNvSpPr>
            <p:nvPr/>
          </p:nvSpPr>
          <p:spPr bwMode="auto">
            <a:xfrm>
              <a:off x="1008" y="1488"/>
              <a:ext cx="1344" cy="1728"/>
            </a:xfrm>
            <a:prstGeom prst="rect">
              <a:avLst/>
            </a:prstGeom>
            <a:gradFill rotWithShape="1">
              <a:gsLst>
                <a:gs pos="0">
                  <a:srgbClr val="CCECFF"/>
                </a:gs>
                <a:gs pos="50000">
                  <a:srgbClr val="EBF7FF"/>
                </a:gs>
                <a:gs pos="100000">
                  <a:srgbClr val="CCECFF"/>
                </a:gs>
              </a:gsLst>
              <a:lin ang="0" scaled="1"/>
            </a:gradFill>
            <a:ln w="9525">
              <a:solidFill>
                <a:schemeClr val="tx1"/>
              </a:solidFill>
              <a:miter lim="800000"/>
              <a:headEnd/>
              <a:tailEnd/>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US" altLang="en-US" sz="2000"/>
            </a:p>
          </p:txBody>
        </p:sp>
        <p:sp>
          <p:nvSpPr>
            <p:cNvPr id="13329" name="Text Box 17"/>
            <p:cNvSpPr txBox="1">
              <a:spLocks noChangeArrowheads="1"/>
            </p:cNvSpPr>
            <p:nvPr/>
          </p:nvSpPr>
          <p:spPr bwMode="auto">
            <a:xfrm>
              <a:off x="1008" y="1632"/>
              <a:ext cx="1344"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2000">
                  <a:solidFill>
                    <a:srgbClr val="000000"/>
                  </a:solidFill>
                </a:rPr>
                <a:t>Contractor 1</a:t>
              </a:r>
            </a:p>
          </p:txBody>
        </p:sp>
        <p:sp>
          <p:nvSpPr>
            <p:cNvPr id="13330" name="Text Box 18"/>
            <p:cNvSpPr txBox="1">
              <a:spLocks noChangeArrowheads="1"/>
            </p:cNvSpPr>
            <p:nvPr/>
          </p:nvSpPr>
          <p:spPr bwMode="auto">
            <a:xfrm>
              <a:off x="1008" y="2016"/>
              <a:ext cx="1344"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2000">
                  <a:solidFill>
                    <a:srgbClr val="000000"/>
                  </a:solidFill>
                </a:rPr>
                <a:t>Contractor 2</a:t>
              </a:r>
            </a:p>
          </p:txBody>
        </p:sp>
        <p:sp>
          <p:nvSpPr>
            <p:cNvPr id="13331" name="Text Box 19"/>
            <p:cNvSpPr txBox="1">
              <a:spLocks noChangeArrowheads="1"/>
            </p:cNvSpPr>
            <p:nvPr/>
          </p:nvSpPr>
          <p:spPr bwMode="auto">
            <a:xfrm>
              <a:off x="1008" y="2400"/>
              <a:ext cx="1392"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2000">
                  <a:solidFill>
                    <a:srgbClr val="000000"/>
                  </a:solidFill>
                </a:rPr>
                <a:t>Contractor 3</a:t>
              </a:r>
            </a:p>
          </p:txBody>
        </p:sp>
        <p:sp>
          <p:nvSpPr>
            <p:cNvPr id="13332" name="Text Box 20"/>
            <p:cNvSpPr txBox="1">
              <a:spLocks noChangeArrowheads="1"/>
            </p:cNvSpPr>
            <p:nvPr/>
          </p:nvSpPr>
          <p:spPr bwMode="auto">
            <a:xfrm>
              <a:off x="1008" y="2793"/>
              <a:ext cx="1392"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2000">
                  <a:solidFill>
                    <a:srgbClr val="000000"/>
                  </a:solidFill>
                </a:rPr>
                <a:t>Contractor 4</a:t>
              </a:r>
            </a:p>
          </p:txBody>
        </p:sp>
        <p:sp>
          <p:nvSpPr>
            <p:cNvPr id="13333" name="Text Box 21"/>
            <p:cNvSpPr txBox="1">
              <a:spLocks noChangeArrowheads="1"/>
            </p:cNvSpPr>
            <p:nvPr/>
          </p:nvSpPr>
          <p:spPr bwMode="auto">
            <a:xfrm rot="-5427507">
              <a:off x="30" y="2253"/>
              <a:ext cx="1500"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2000"/>
                <a:t>Performance</a:t>
              </a:r>
            </a:p>
          </p:txBody>
        </p:sp>
        <p:sp>
          <p:nvSpPr>
            <p:cNvPr id="13334" name="Text Box 22"/>
            <p:cNvSpPr txBox="1">
              <a:spLocks noChangeArrowheads="1"/>
            </p:cNvSpPr>
            <p:nvPr/>
          </p:nvSpPr>
          <p:spPr bwMode="auto">
            <a:xfrm>
              <a:off x="624" y="1411"/>
              <a:ext cx="480"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2000"/>
                <a:t>High</a:t>
              </a:r>
            </a:p>
          </p:txBody>
        </p:sp>
        <p:sp>
          <p:nvSpPr>
            <p:cNvPr id="13335" name="Text Box 23"/>
            <p:cNvSpPr txBox="1">
              <a:spLocks noChangeArrowheads="1"/>
            </p:cNvSpPr>
            <p:nvPr/>
          </p:nvSpPr>
          <p:spPr bwMode="auto">
            <a:xfrm>
              <a:off x="624" y="3120"/>
              <a:ext cx="480"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2000"/>
                <a:t>Low</a:t>
              </a:r>
            </a:p>
          </p:txBody>
        </p:sp>
        <p:sp>
          <p:nvSpPr>
            <p:cNvPr id="13336" name="Text Box 24"/>
            <p:cNvSpPr txBox="1">
              <a:spLocks noChangeArrowheads="1"/>
            </p:cNvSpPr>
            <p:nvPr/>
          </p:nvSpPr>
          <p:spPr bwMode="auto">
            <a:xfrm rot="-5427507">
              <a:off x="1900" y="2207"/>
              <a:ext cx="1500"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2000"/>
                <a:t>Risk</a:t>
              </a:r>
            </a:p>
          </p:txBody>
        </p:sp>
        <p:sp>
          <p:nvSpPr>
            <p:cNvPr id="13337" name="Text Box 25"/>
            <p:cNvSpPr txBox="1">
              <a:spLocks noChangeArrowheads="1"/>
            </p:cNvSpPr>
            <p:nvPr/>
          </p:nvSpPr>
          <p:spPr bwMode="auto">
            <a:xfrm>
              <a:off x="2400" y="3120"/>
              <a:ext cx="480" cy="25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2000"/>
                <a:t>High</a:t>
              </a:r>
            </a:p>
          </p:txBody>
        </p:sp>
        <p:sp>
          <p:nvSpPr>
            <p:cNvPr id="13338" name="Text Box 26"/>
            <p:cNvSpPr txBox="1">
              <a:spLocks noChangeArrowheads="1"/>
            </p:cNvSpPr>
            <p:nvPr/>
          </p:nvSpPr>
          <p:spPr bwMode="auto">
            <a:xfrm>
              <a:off x="2400" y="1411"/>
              <a:ext cx="480" cy="25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50000"/>
                </a:spcBef>
                <a:buFontTx/>
                <a:buNone/>
              </a:pPr>
              <a:r>
                <a:rPr lang="en-US" altLang="en-US" sz="2000"/>
                <a:t>Low</a:t>
              </a:r>
            </a:p>
          </p:txBody>
        </p:sp>
        <p:sp>
          <p:nvSpPr>
            <p:cNvPr id="13339" name="Line 27"/>
            <p:cNvSpPr>
              <a:spLocks noChangeShapeType="1"/>
            </p:cNvSpPr>
            <p:nvPr/>
          </p:nvSpPr>
          <p:spPr bwMode="auto">
            <a:xfrm>
              <a:off x="912" y="2640"/>
              <a:ext cx="1632" cy="0"/>
            </a:xfrm>
            <a:prstGeom prst="line">
              <a:avLst/>
            </a:prstGeom>
            <a:noFill/>
            <a:ln w="76200">
              <a:solidFill>
                <a:srgbClr val="FF3300"/>
              </a:solidFill>
              <a:prstDash val="sysDot"/>
              <a:round/>
              <a:headEnd/>
              <a:tailEnd/>
            </a:ln>
            <a:extLst>
              <a:ext uri="{909E8E84-426E-40DD-AFC4-6F175D3DCCD1}">
                <a14:hiddenFill xmlns:a14="http://schemas.microsoft.com/office/drawing/2010/main">
                  <a:noFill/>
                </a14:hiddenFill>
              </a:ext>
            </a:extLst>
          </p:spPr>
          <p:txBody>
            <a:bodyPr wrap="none"/>
            <a:lstStyle/>
            <a:p>
              <a:endParaRPr lang="en-US"/>
            </a:p>
          </p:txBody>
        </p:sp>
      </p:grpSp>
      <p:sp>
        <p:nvSpPr>
          <p:cNvPr id="29" name="Rectangle 152"/>
          <p:cNvSpPr>
            <a:spLocks noChangeArrowheads="1"/>
          </p:cNvSpPr>
          <p:nvPr/>
        </p:nvSpPr>
        <p:spPr bwMode="auto">
          <a:xfrm>
            <a:off x="533400" y="304800"/>
            <a:ext cx="8382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dirty="0" smtClean="0"/>
              <a:t>Best Value vs. Low Bid</a:t>
            </a:r>
            <a:endParaRPr lang="en-US" altLang="en-US" dirty="0"/>
          </a:p>
        </p:txBody>
      </p:sp>
      <p:sp>
        <p:nvSpPr>
          <p:cNvPr id="2" name="Slide Number Placeholder 1"/>
          <p:cNvSpPr>
            <a:spLocks noGrp="1"/>
          </p:cNvSpPr>
          <p:nvPr>
            <p:ph type="sldNum" sz="quarter" idx="12"/>
          </p:nvPr>
        </p:nvSpPr>
        <p:spPr/>
        <p:txBody>
          <a:bodyPr/>
          <a:lstStyle/>
          <a:p>
            <a:fld id="{E4C62EAB-F698-4694-B4E2-4BE489CD8E0C}" type="slidenum">
              <a:rPr lang="en-US" altLang="en-US" smtClean="0"/>
              <a:pPr/>
              <a:t>9</a:t>
            </a:fld>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39019"/>
                                        </p:tgtEl>
                                        <p:attrNameLst>
                                          <p:attrName>style.visibility</p:attrName>
                                        </p:attrNameLst>
                                      </p:cBhvr>
                                      <p:to>
                                        <p:strVal val="visible"/>
                                      </p:to>
                                    </p:set>
                                    <p:animEffect transition="in" filter="wipe(up)">
                                      <p:cBhvr>
                                        <p:cTn id="7" dur="1000"/>
                                        <p:tgtEl>
                                          <p:spTgt spid="939019"/>
                                        </p:tgtEl>
                                      </p:cBhvr>
                                    </p:animEffect>
                                  </p:childTnLst>
                                </p:cTn>
                              </p:par>
                            </p:childTnLst>
                          </p:cTn>
                        </p:par>
                        <p:par>
                          <p:cTn id="8" fill="hold" nodeType="afterGroup">
                            <p:stCondLst>
                              <p:cond delay="1000"/>
                            </p:stCondLst>
                            <p:childTnLst>
                              <p:par>
                                <p:cTn id="9" presetID="9" presetClass="entr" presetSubtype="0" fill="hold" grpId="0" nodeType="afterEffect">
                                  <p:stCondLst>
                                    <p:cond delay="0"/>
                                  </p:stCondLst>
                                  <p:childTnLst>
                                    <p:set>
                                      <p:cBhvr>
                                        <p:cTn id="10" dur="1" fill="hold">
                                          <p:stCondLst>
                                            <p:cond delay="0"/>
                                          </p:stCondLst>
                                        </p:cTn>
                                        <p:tgtEl>
                                          <p:spTgt spid="939021"/>
                                        </p:tgtEl>
                                        <p:attrNameLst>
                                          <p:attrName>style.visibility</p:attrName>
                                        </p:attrNameLst>
                                      </p:cBhvr>
                                      <p:to>
                                        <p:strVal val="visible"/>
                                      </p:to>
                                    </p:set>
                                    <p:animEffect transition="in" filter="dissolve">
                                      <p:cBhvr>
                                        <p:cTn id="11" dur="1000"/>
                                        <p:tgtEl>
                                          <p:spTgt spid="9390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9019" grpId="0" animBg="1"/>
      <p:bldP spid="93902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371600"/>
            <a:ext cx="7239000" cy="3886200"/>
          </a:xfrm>
        </p:spPr>
        <p:txBody>
          <a:bodyPr bIns="1097280" rtlCol="0">
            <a:noAutofit/>
          </a:bodyPr>
          <a:lstStyle/>
          <a:p>
            <a:pPr eaLnBrk="1" fontAlgn="auto" hangingPunct="1">
              <a:spcBef>
                <a:spcPts val="600"/>
              </a:spcBef>
              <a:spcAft>
                <a:spcPts val="0"/>
              </a:spcAft>
              <a:buFont typeface="Arial" panose="020B0604020202020204" pitchFamily="34" charset="0"/>
              <a:buChar char="•"/>
              <a:defRPr/>
            </a:pPr>
            <a:r>
              <a:rPr lang="en-US" sz="2000" dirty="0" smtClean="0"/>
              <a:t>Identifies suppliers who can see the entire project through to completion. </a:t>
            </a:r>
          </a:p>
          <a:p>
            <a:pPr eaLnBrk="1" fontAlgn="auto" hangingPunct="1">
              <a:spcBef>
                <a:spcPts val="600"/>
              </a:spcBef>
              <a:spcAft>
                <a:spcPts val="0"/>
              </a:spcAft>
              <a:buFont typeface="Arial" panose="020B0604020202020204" pitchFamily="34" charset="0"/>
              <a:buChar char="•"/>
              <a:defRPr/>
            </a:pPr>
            <a:r>
              <a:rPr lang="en-US" sz="2000" dirty="0" smtClean="0"/>
              <a:t>Focus is on what is needed rather than how it will be accomplished.</a:t>
            </a:r>
          </a:p>
          <a:p>
            <a:pPr eaLnBrk="1" fontAlgn="auto" hangingPunct="1">
              <a:spcBef>
                <a:spcPts val="600"/>
              </a:spcBef>
              <a:spcAft>
                <a:spcPts val="0"/>
              </a:spcAft>
              <a:buFont typeface="Arial" panose="020B0604020202020204" pitchFamily="34" charset="0"/>
              <a:buChar char="•"/>
              <a:defRPr/>
            </a:pPr>
            <a:r>
              <a:rPr lang="en-US" sz="2000" dirty="0" smtClean="0"/>
              <a:t>Process efficiencies provide win/win environment.</a:t>
            </a:r>
          </a:p>
          <a:p>
            <a:pPr eaLnBrk="1" fontAlgn="auto" hangingPunct="1">
              <a:spcBef>
                <a:spcPts val="600"/>
              </a:spcBef>
              <a:spcAft>
                <a:spcPts val="0"/>
              </a:spcAft>
              <a:buFont typeface="Arial" panose="020B0604020202020204" pitchFamily="34" charset="0"/>
              <a:buChar char="•"/>
              <a:defRPr/>
            </a:pPr>
            <a:r>
              <a:rPr lang="en-US" sz="2000" dirty="0" smtClean="0"/>
              <a:t>Allows identification of all associated risks and provides for a comprehensive mitigation plan to address each risk.</a:t>
            </a:r>
          </a:p>
          <a:p>
            <a:pPr eaLnBrk="1" fontAlgn="auto" hangingPunct="1">
              <a:spcBef>
                <a:spcPts val="600"/>
              </a:spcBef>
              <a:spcAft>
                <a:spcPts val="0"/>
              </a:spcAft>
              <a:buFont typeface="Arial" panose="020B0604020202020204" pitchFamily="34" charset="0"/>
              <a:buChar char="•"/>
              <a:defRPr/>
            </a:pPr>
            <a:r>
              <a:rPr lang="en-US" sz="2000" dirty="0" smtClean="0"/>
              <a:t>Suppliers with superior expertise can differentiate themselves.</a:t>
            </a:r>
          </a:p>
          <a:p>
            <a:pPr eaLnBrk="1" fontAlgn="auto" hangingPunct="1">
              <a:spcBef>
                <a:spcPts val="600"/>
              </a:spcBef>
              <a:spcAft>
                <a:spcPts val="0"/>
              </a:spcAft>
              <a:buFont typeface="Arial" panose="020B0604020202020204" pitchFamily="34" charset="0"/>
              <a:buChar char="•"/>
              <a:defRPr/>
            </a:pPr>
            <a:r>
              <a:rPr lang="en-US" sz="2000" dirty="0" smtClean="0"/>
              <a:t>Shifts contract management supplier to enable profit maximization.</a:t>
            </a:r>
          </a:p>
          <a:p>
            <a:pPr eaLnBrk="1" fontAlgn="auto" hangingPunct="1">
              <a:spcBef>
                <a:spcPts val="600"/>
              </a:spcBef>
              <a:spcAft>
                <a:spcPts val="0"/>
              </a:spcAft>
              <a:buFont typeface="Arial" panose="020B0604020202020204" pitchFamily="34" charset="0"/>
              <a:buChar char="•"/>
              <a:defRPr/>
            </a:pPr>
            <a:r>
              <a:rPr lang="en-US" sz="2000" dirty="0" smtClean="0"/>
              <a:t>Relies on dominant information to minimize decision making.</a:t>
            </a:r>
            <a:endParaRPr lang="en-US" sz="2000" dirty="0"/>
          </a:p>
        </p:txBody>
      </p:sp>
      <p:sp>
        <p:nvSpPr>
          <p:cNvPr id="5" name="Rectangle 152"/>
          <p:cNvSpPr>
            <a:spLocks noChangeArrowheads="1"/>
          </p:cNvSpPr>
          <p:nvPr/>
        </p:nvSpPr>
        <p:spPr bwMode="auto">
          <a:xfrm>
            <a:off x="533400" y="304800"/>
            <a:ext cx="8610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dirty="0" smtClean="0"/>
              <a:t>How Does PIPS Differ from a RFP?</a:t>
            </a:r>
            <a:endParaRPr lang="en-US" altLang="en-US" dirty="0"/>
          </a:p>
        </p:txBody>
      </p:sp>
      <p:sp>
        <p:nvSpPr>
          <p:cNvPr id="2" name="Slide Number Placeholder 1"/>
          <p:cNvSpPr>
            <a:spLocks noGrp="1"/>
          </p:cNvSpPr>
          <p:nvPr>
            <p:ph type="sldNum" sz="quarter" idx="12"/>
          </p:nvPr>
        </p:nvSpPr>
        <p:spPr/>
        <p:txBody>
          <a:bodyPr/>
          <a:lstStyle/>
          <a:p>
            <a:fld id="{845D969E-14EA-4053-B3AD-921E290AD5F0}" type="slidenum">
              <a:rPr lang="en-US" altLang="en-US" smtClean="0"/>
              <a:pPr/>
              <a:t>10</a:t>
            </a:fld>
            <a:endParaRPr lang="en-US" alt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type="body" idx="1"/>
          </p:nvPr>
        </p:nvSpPr>
        <p:spPr>
          <a:xfrm>
            <a:off x="685800" y="1207591"/>
            <a:ext cx="7315200" cy="3593009"/>
          </a:xfrm>
        </p:spPr>
        <p:txBody>
          <a:bodyPr/>
          <a:lstStyle/>
          <a:p>
            <a:pPr eaLnBrk="1" hangingPunct="1">
              <a:spcBef>
                <a:spcPts val="1200"/>
              </a:spcBef>
            </a:pPr>
            <a:r>
              <a:rPr lang="en-US" altLang="en-US" sz="2000" dirty="0" smtClean="0"/>
              <a:t>It is simple.</a:t>
            </a:r>
          </a:p>
          <a:p>
            <a:pPr eaLnBrk="1" hangingPunct="1">
              <a:spcBef>
                <a:spcPts val="1200"/>
              </a:spcBef>
            </a:pPr>
            <a:r>
              <a:rPr lang="en-US" altLang="en-US" sz="2000" dirty="0" smtClean="0"/>
              <a:t>It is accurate.</a:t>
            </a:r>
          </a:p>
          <a:p>
            <a:pPr eaLnBrk="1" hangingPunct="1">
              <a:spcBef>
                <a:spcPts val="1200"/>
              </a:spcBef>
            </a:pPr>
            <a:r>
              <a:rPr lang="en-US" altLang="en-US" sz="2000" dirty="0" smtClean="0"/>
              <a:t>It is measurable.</a:t>
            </a:r>
          </a:p>
          <a:p>
            <a:pPr eaLnBrk="1" hangingPunct="1">
              <a:spcBef>
                <a:spcPts val="1200"/>
              </a:spcBef>
            </a:pPr>
            <a:r>
              <a:rPr lang="en-US" altLang="en-US" sz="2000" dirty="0" smtClean="0"/>
              <a:t>It stands out.</a:t>
            </a:r>
          </a:p>
          <a:p>
            <a:pPr eaLnBrk="1" hangingPunct="1">
              <a:spcBef>
                <a:spcPts val="1200"/>
              </a:spcBef>
            </a:pPr>
            <a:r>
              <a:rPr lang="en-US" altLang="en-US" sz="2000" dirty="0" smtClean="0"/>
              <a:t>It minimizes decision making.</a:t>
            </a:r>
          </a:p>
          <a:p>
            <a:pPr eaLnBrk="1" hangingPunct="1">
              <a:spcBef>
                <a:spcPts val="1200"/>
              </a:spcBef>
            </a:pPr>
            <a:r>
              <a:rPr lang="en-US" altLang="en-US" sz="2000" dirty="0" smtClean="0"/>
              <a:t>It predicts the future outcome.</a:t>
            </a:r>
          </a:p>
          <a:p>
            <a:pPr eaLnBrk="1" hangingPunct="1">
              <a:spcBef>
                <a:spcPts val="1200"/>
              </a:spcBef>
            </a:pPr>
            <a:r>
              <a:rPr lang="en-US" altLang="en-US" sz="2000" dirty="0" smtClean="0"/>
              <a:t>It is clearly understandable among all parties.</a:t>
            </a:r>
          </a:p>
        </p:txBody>
      </p:sp>
      <p:sp>
        <p:nvSpPr>
          <p:cNvPr id="5" name="Rectangle 152"/>
          <p:cNvSpPr>
            <a:spLocks noChangeArrowheads="1"/>
          </p:cNvSpPr>
          <p:nvPr/>
        </p:nvSpPr>
        <p:spPr bwMode="auto">
          <a:xfrm>
            <a:off x="533400" y="304800"/>
            <a:ext cx="8610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dirty="0" smtClean="0"/>
              <a:t>What is Dominant Information?</a:t>
            </a:r>
            <a:endParaRPr lang="en-US" altLang="en-US" dirty="0"/>
          </a:p>
        </p:txBody>
      </p:sp>
      <p:sp>
        <p:nvSpPr>
          <p:cNvPr id="2" name="Slide Number Placeholder 1"/>
          <p:cNvSpPr>
            <a:spLocks noGrp="1"/>
          </p:cNvSpPr>
          <p:nvPr>
            <p:ph type="sldNum" sz="quarter" idx="12"/>
          </p:nvPr>
        </p:nvSpPr>
        <p:spPr/>
        <p:txBody>
          <a:bodyPr/>
          <a:lstStyle/>
          <a:p>
            <a:fld id="{845D969E-14EA-4053-B3AD-921E290AD5F0}" type="slidenum">
              <a:rPr lang="en-US" altLang="en-US" smtClean="0"/>
              <a:pPr/>
              <a:t>11</a:t>
            </a:fld>
            <a:endParaRPr lang="en-US" alt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noChangeArrowheads="1"/>
          </p:cNvSpPr>
          <p:nvPr>
            <p:ph type="body" sz="half" idx="1"/>
          </p:nvPr>
        </p:nvSpPr>
        <p:spPr>
          <a:xfrm>
            <a:off x="4572000" y="1524000"/>
            <a:ext cx="3886199" cy="3124200"/>
          </a:xfrm>
        </p:spPr>
        <p:txBody>
          <a:bodyPr/>
          <a:lstStyle/>
          <a:p>
            <a:pPr marL="0" indent="0" eaLnBrk="1" hangingPunct="1">
              <a:spcBef>
                <a:spcPts val="1200"/>
              </a:spcBef>
              <a:buNone/>
            </a:pPr>
            <a:r>
              <a:rPr lang="en-US" altLang="en-US" sz="2400" dirty="0" smtClean="0"/>
              <a:t>Non-Dominant</a:t>
            </a:r>
          </a:p>
          <a:p>
            <a:pPr eaLnBrk="1" hangingPunct="1">
              <a:spcBef>
                <a:spcPts val="600"/>
              </a:spcBef>
            </a:pPr>
            <a:r>
              <a:rPr lang="en-US" altLang="en-US" sz="2000" dirty="0" smtClean="0"/>
              <a:t>Roof material is high performing:</a:t>
            </a:r>
          </a:p>
          <a:p>
            <a:pPr lvl="1" eaLnBrk="1" hangingPunct="1">
              <a:spcBef>
                <a:spcPts val="600"/>
              </a:spcBef>
            </a:pPr>
            <a:r>
              <a:rPr lang="en-US" altLang="en-US" sz="2000" dirty="0" smtClean="0"/>
              <a:t>Tensile strength is 800 PSI.</a:t>
            </a:r>
          </a:p>
          <a:p>
            <a:pPr lvl="1" eaLnBrk="1" hangingPunct="1">
              <a:spcBef>
                <a:spcPts val="600"/>
              </a:spcBef>
            </a:pPr>
            <a:r>
              <a:rPr lang="en-US" altLang="en-US" sz="2000" dirty="0" smtClean="0"/>
              <a:t>Elongation is 300%.</a:t>
            </a:r>
          </a:p>
          <a:p>
            <a:pPr lvl="1" eaLnBrk="1" hangingPunct="1">
              <a:spcBef>
                <a:spcPts val="600"/>
              </a:spcBef>
            </a:pPr>
            <a:r>
              <a:rPr lang="en-US" altLang="en-US" sz="2000" dirty="0" smtClean="0"/>
              <a:t>Tear strength is 400 lbs.</a:t>
            </a:r>
          </a:p>
          <a:p>
            <a:pPr lvl="1" eaLnBrk="1" hangingPunct="1">
              <a:spcBef>
                <a:spcPts val="600"/>
              </a:spcBef>
            </a:pPr>
            <a:r>
              <a:rPr lang="en-US" altLang="en-US" sz="2000" dirty="0" smtClean="0"/>
              <a:t>Xenon testing: 10,000 hrs.</a:t>
            </a:r>
          </a:p>
        </p:txBody>
      </p:sp>
      <p:sp>
        <p:nvSpPr>
          <p:cNvPr id="16387" name="Rectangle 4"/>
          <p:cNvSpPr>
            <a:spLocks noGrp="1" noChangeArrowheads="1"/>
          </p:cNvSpPr>
          <p:nvPr>
            <p:ph type="body" sz="half" idx="2"/>
          </p:nvPr>
        </p:nvSpPr>
        <p:spPr>
          <a:xfrm>
            <a:off x="609600" y="1524000"/>
            <a:ext cx="3809999" cy="3124200"/>
          </a:xfrm>
        </p:spPr>
        <p:txBody>
          <a:bodyPr/>
          <a:lstStyle/>
          <a:p>
            <a:pPr marL="0" indent="0" eaLnBrk="1" hangingPunct="1">
              <a:buNone/>
              <a:defRPr/>
            </a:pPr>
            <a:r>
              <a:rPr lang="en-US" altLang="en-US" sz="2400" dirty="0" smtClean="0"/>
              <a:t>Dominant</a:t>
            </a:r>
          </a:p>
          <a:p>
            <a:pPr eaLnBrk="1" hangingPunct="1">
              <a:spcBef>
                <a:spcPts val="600"/>
              </a:spcBef>
              <a:defRPr/>
            </a:pPr>
            <a:r>
              <a:rPr lang="en-US" altLang="en-US" sz="2000" dirty="0" smtClean="0"/>
              <a:t>Roof material has been installed and is performing:</a:t>
            </a:r>
          </a:p>
          <a:p>
            <a:pPr lvl="1" eaLnBrk="1" hangingPunct="1">
              <a:spcBef>
                <a:spcPts val="600"/>
              </a:spcBef>
              <a:defRPr/>
            </a:pPr>
            <a:r>
              <a:rPr lang="en-US" altLang="en-US" sz="2000" dirty="0" smtClean="0"/>
              <a:t>65 customer responses.</a:t>
            </a:r>
          </a:p>
          <a:p>
            <a:pPr lvl="1" eaLnBrk="1" hangingPunct="1">
              <a:spcBef>
                <a:spcPts val="600"/>
              </a:spcBef>
              <a:defRPr/>
            </a:pPr>
            <a:r>
              <a:rPr lang="en-US" altLang="en-US" sz="2000" dirty="0" smtClean="0"/>
              <a:t>Average roof age: 25 years.</a:t>
            </a:r>
          </a:p>
          <a:p>
            <a:pPr lvl="1" eaLnBrk="1" hangingPunct="1">
              <a:spcBef>
                <a:spcPts val="600"/>
              </a:spcBef>
              <a:defRPr/>
            </a:pPr>
            <a:r>
              <a:rPr lang="en-US" altLang="en-US" sz="2000" dirty="0" smtClean="0"/>
              <a:t>Percent not leaking: 99%.</a:t>
            </a:r>
          </a:p>
          <a:p>
            <a:pPr lvl="1" eaLnBrk="1" hangingPunct="1">
              <a:spcBef>
                <a:spcPts val="600"/>
              </a:spcBef>
              <a:defRPr/>
            </a:pPr>
            <a:r>
              <a:rPr lang="en-US" altLang="en-US" sz="2000" dirty="0" smtClean="0"/>
              <a:t>Customer satisfaction: 9.8.</a:t>
            </a:r>
          </a:p>
          <a:p>
            <a:pPr lvl="1" eaLnBrk="1" hangingPunct="1">
              <a:buFontTx/>
              <a:buNone/>
              <a:defRPr/>
            </a:pPr>
            <a:endParaRPr lang="en-US" altLang="en-US" dirty="0" smtClean="0"/>
          </a:p>
        </p:txBody>
      </p:sp>
      <p:sp>
        <p:nvSpPr>
          <p:cNvPr id="9" name="Rectangle 152"/>
          <p:cNvSpPr>
            <a:spLocks noChangeArrowheads="1"/>
          </p:cNvSpPr>
          <p:nvPr/>
        </p:nvSpPr>
        <p:spPr bwMode="auto">
          <a:xfrm>
            <a:off x="533400" y="304800"/>
            <a:ext cx="8610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dirty="0" smtClean="0"/>
              <a:t>Dominant vs. Non-Dominant</a:t>
            </a:r>
            <a:endParaRPr lang="en-US" altLang="en-US" dirty="0"/>
          </a:p>
        </p:txBody>
      </p:sp>
      <p:sp>
        <p:nvSpPr>
          <p:cNvPr id="2" name="Slide Number Placeholder 1"/>
          <p:cNvSpPr>
            <a:spLocks noGrp="1"/>
          </p:cNvSpPr>
          <p:nvPr>
            <p:ph type="sldNum" sz="quarter" idx="12"/>
          </p:nvPr>
        </p:nvSpPr>
        <p:spPr/>
        <p:txBody>
          <a:bodyPr/>
          <a:lstStyle/>
          <a:p>
            <a:fld id="{4163D16C-D4D4-4D53-966F-B12AFB5D6608}" type="slidenum">
              <a:rPr lang="en-US" altLang="en-US" smtClean="0"/>
              <a:pPr/>
              <a:t>12</a:t>
            </a:fld>
            <a:endParaRPr lang="en-US" altLang="en-US"/>
          </a:p>
        </p:txBody>
      </p:sp>
      <p:sp>
        <p:nvSpPr>
          <p:cNvPr id="6" name="Content Placeholder 2"/>
          <p:cNvSpPr txBox="1">
            <a:spLocks/>
          </p:cNvSpPr>
          <p:nvPr/>
        </p:nvSpPr>
        <p:spPr bwMode="auto">
          <a:xfrm>
            <a:off x="685800" y="4648200"/>
            <a:ext cx="72390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1097280" numCol="1" rtlCol="0" anchor="t" anchorCtr="0" compatLnSpc="1">
            <a:prstTxWarp prst="textNoShape">
              <a:avLst/>
            </a:prstTxWarp>
            <a:noAutofit/>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eaLnBrk="1" fontAlgn="auto" hangingPunct="1">
              <a:spcAft>
                <a:spcPts val="0"/>
              </a:spcAft>
              <a:buFont typeface="Arial" charset="0"/>
              <a:buNone/>
              <a:defRPr/>
            </a:pPr>
            <a:r>
              <a:rPr lang="en-US" altLang="en-US" sz="2000" dirty="0" smtClean="0"/>
              <a:t>Note: Specifications should not be confused with imperative (dominant) information. Meeting specifications does not necessarily give you the result. </a:t>
            </a:r>
            <a:endParaRPr lang="en-US" sz="24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5800" y="1143000"/>
            <a:ext cx="6477000" cy="3785652"/>
          </a:xfrm>
          <a:prstGeom prst="rect">
            <a:avLst/>
          </a:prstGeom>
          <a:noFill/>
        </p:spPr>
        <p:txBody>
          <a:bodyPr wrap="square" rtlCol="0">
            <a:spAutoFit/>
          </a:bodyPr>
          <a:lstStyle/>
          <a:p>
            <a:r>
              <a:rPr lang="en-US" altLang="en-US" sz="2000" dirty="0" smtClean="0"/>
              <a:t>Initial responses can be quickly prepared and easily evaluated because a maximum of six pages are submitted to the evaluation team:</a:t>
            </a:r>
          </a:p>
          <a:p>
            <a:endParaRPr lang="en-US" sz="2000" dirty="0"/>
          </a:p>
          <a:p>
            <a:pPr marL="341313" indent="-341313" eaLnBrk="1" hangingPunct="1">
              <a:spcBef>
                <a:spcPts val="600"/>
              </a:spcBef>
              <a:buFont typeface="Arial" panose="020B0604020202020204" pitchFamily="34" charset="0"/>
              <a:buChar char="•"/>
              <a:defRPr/>
            </a:pPr>
            <a:r>
              <a:rPr lang="en-US" altLang="en-US" sz="2000" dirty="0"/>
              <a:t>Project Capability </a:t>
            </a:r>
            <a:r>
              <a:rPr lang="en-US" altLang="en-US" sz="2000" dirty="0" smtClean="0"/>
              <a:t>(two pages)	</a:t>
            </a:r>
            <a:endParaRPr lang="en-US" altLang="en-US" sz="2000" dirty="0"/>
          </a:p>
          <a:p>
            <a:pPr marL="739775" lvl="1" indent="-282575" eaLnBrk="1" hangingPunct="1">
              <a:spcBef>
                <a:spcPts val="600"/>
              </a:spcBef>
              <a:buFont typeface="Arial" panose="020B0604020202020204" pitchFamily="34" charset="0"/>
              <a:buChar char="–"/>
              <a:defRPr/>
            </a:pPr>
            <a:r>
              <a:rPr lang="en-US" altLang="en-US" sz="2000" dirty="0"/>
              <a:t>Claims and verifiable performance metrics </a:t>
            </a:r>
            <a:r>
              <a:rPr lang="en-US" altLang="en-US" sz="2000" b="1" dirty="0"/>
              <a:t> </a:t>
            </a:r>
          </a:p>
          <a:p>
            <a:pPr marL="341313" indent="-341313" eaLnBrk="1" hangingPunct="1">
              <a:spcBef>
                <a:spcPts val="1200"/>
              </a:spcBef>
              <a:buFont typeface="Arial" panose="020B0604020202020204" pitchFamily="34" charset="0"/>
              <a:buChar char="•"/>
              <a:defRPr/>
            </a:pPr>
            <a:r>
              <a:rPr lang="en-US" altLang="en-US" sz="2000" dirty="0"/>
              <a:t>Risk </a:t>
            </a:r>
            <a:r>
              <a:rPr lang="en-US" altLang="en-US" sz="2000" dirty="0" smtClean="0"/>
              <a:t>Assessment (two pages)</a:t>
            </a:r>
            <a:endParaRPr lang="en-US" altLang="en-US" sz="2000" dirty="0"/>
          </a:p>
          <a:p>
            <a:pPr marL="739775" lvl="1" indent="-282575" eaLnBrk="1" hangingPunct="1">
              <a:spcBef>
                <a:spcPts val="600"/>
              </a:spcBef>
              <a:buFont typeface="Arial" panose="020B0604020202020204" pitchFamily="34" charset="0"/>
              <a:buChar char="–"/>
              <a:defRPr/>
            </a:pPr>
            <a:r>
              <a:rPr lang="en-US" altLang="en-US" sz="2000" dirty="0"/>
              <a:t>Risks and Mitigation plan</a:t>
            </a:r>
          </a:p>
          <a:p>
            <a:pPr marL="341313" indent="-341313" eaLnBrk="1" hangingPunct="1">
              <a:spcBef>
                <a:spcPts val="1200"/>
              </a:spcBef>
              <a:buFont typeface="Arial" panose="020B0604020202020204" pitchFamily="34" charset="0"/>
              <a:buChar char="•"/>
              <a:defRPr/>
            </a:pPr>
            <a:r>
              <a:rPr lang="en-US" altLang="en-US" sz="2000" dirty="0"/>
              <a:t>Value </a:t>
            </a:r>
            <a:r>
              <a:rPr lang="en-US" altLang="en-US" sz="2000" dirty="0" smtClean="0"/>
              <a:t>Added (two pages)</a:t>
            </a:r>
            <a:endParaRPr lang="en-US" altLang="en-US" sz="2000" dirty="0"/>
          </a:p>
          <a:p>
            <a:pPr marL="739775" lvl="2" indent="-282575" eaLnBrk="1" hangingPunct="1">
              <a:spcBef>
                <a:spcPts val="600"/>
              </a:spcBef>
              <a:buFont typeface="Calibri" panose="020F0502020204030204" pitchFamily="34" charset="0"/>
              <a:buChar char="–"/>
              <a:defRPr/>
            </a:pPr>
            <a:r>
              <a:rPr lang="en-US" altLang="en-US" sz="2000" dirty="0"/>
              <a:t>Claims and verifiable performance metrics</a:t>
            </a:r>
            <a:endParaRPr lang="en-US" sz="2000" dirty="0"/>
          </a:p>
        </p:txBody>
      </p:sp>
      <p:sp>
        <p:nvSpPr>
          <p:cNvPr id="9" name="Rectangle 152"/>
          <p:cNvSpPr>
            <a:spLocks noChangeArrowheads="1"/>
          </p:cNvSpPr>
          <p:nvPr/>
        </p:nvSpPr>
        <p:spPr bwMode="auto">
          <a:xfrm>
            <a:off x="609600" y="304800"/>
            <a:ext cx="85344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dirty="0" smtClean="0"/>
              <a:t>Benefit of PIPS Process</a:t>
            </a:r>
            <a:endParaRPr lang="en-US" altLang="en-US" dirty="0"/>
          </a:p>
        </p:txBody>
      </p:sp>
      <p:sp>
        <p:nvSpPr>
          <p:cNvPr id="3" name="Slide Number Placeholder 2"/>
          <p:cNvSpPr>
            <a:spLocks noGrp="1"/>
          </p:cNvSpPr>
          <p:nvPr>
            <p:ph type="sldNum" sz="quarter" idx="12"/>
          </p:nvPr>
        </p:nvSpPr>
        <p:spPr/>
        <p:txBody>
          <a:bodyPr/>
          <a:lstStyle/>
          <a:p>
            <a:fld id="{845D969E-14EA-4053-B3AD-921E290AD5F0}" type="slidenum">
              <a:rPr lang="en-US" altLang="en-US" smtClean="0"/>
              <a:pPr/>
              <a:t>13</a:t>
            </a:fld>
            <a:endParaRPr lang="en-US" alt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838200" y="1219200"/>
            <a:ext cx="7010400" cy="4602163"/>
          </a:xfrm>
        </p:spPr>
        <p:txBody>
          <a:bodyPr rtlCol="0">
            <a:noAutofit/>
          </a:bodyPr>
          <a:lstStyle/>
          <a:p>
            <a:pPr marL="0" indent="0" eaLnBrk="1" fontAlgn="auto" hangingPunct="1">
              <a:spcBef>
                <a:spcPts val="600"/>
              </a:spcBef>
              <a:spcAft>
                <a:spcPts val="0"/>
              </a:spcAft>
              <a:buFont typeface="Arial" panose="020B0604020202020204" pitchFamily="34" charset="0"/>
              <a:buNone/>
              <a:defRPr/>
            </a:pPr>
            <a:r>
              <a:rPr lang="en-US" sz="2000" b="1" dirty="0" smtClean="0"/>
              <a:t>Claim</a:t>
            </a:r>
            <a:endParaRPr lang="en-US" sz="2000" dirty="0" smtClean="0"/>
          </a:p>
          <a:p>
            <a:pPr marL="0" indent="0" eaLnBrk="1" fontAlgn="auto" hangingPunct="1">
              <a:spcBef>
                <a:spcPts val="600"/>
              </a:spcBef>
              <a:spcAft>
                <a:spcPts val="0"/>
              </a:spcAft>
              <a:buFont typeface="Arial" panose="020B0604020202020204" pitchFamily="34" charset="0"/>
              <a:buNone/>
              <a:defRPr/>
            </a:pPr>
            <a:r>
              <a:rPr lang="en-US" sz="2000" dirty="0" smtClean="0"/>
              <a:t>Best project manager in company, does only clean room projects, best in the Midwest area.</a:t>
            </a:r>
          </a:p>
          <a:p>
            <a:pPr marL="0" indent="0" eaLnBrk="1" fontAlgn="auto" hangingPunct="1">
              <a:spcBef>
                <a:spcPts val="600"/>
              </a:spcBef>
              <a:spcAft>
                <a:spcPts val="0"/>
              </a:spcAft>
              <a:buFont typeface="Arial" panose="020B0604020202020204" pitchFamily="34" charset="0"/>
              <a:buNone/>
              <a:defRPr/>
            </a:pPr>
            <a:endParaRPr lang="en-US" sz="2000" dirty="0" smtClean="0"/>
          </a:p>
          <a:p>
            <a:pPr marL="0" indent="0" eaLnBrk="1" fontAlgn="auto" hangingPunct="1">
              <a:spcBef>
                <a:spcPts val="600"/>
              </a:spcBef>
              <a:spcAft>
                <a:spcPts val="0"/>
              </a:spcAft>
              <a:buFont typeface="Arial" panose="020B0604020202020204" pitchFamily="34" charset="0"/>
              <a:buNone/>
              <a:defRPr/>
            </a:pPr>
            <a:r>
              <a:rPr lang="en-US" sz="2000" b="1" dirty="0" smtClean="0"/>
              <a:t>Verifiable performance metrics</a:t>
            </a:r>
          </a:p>
          <a:p>
            <a:pPr marL="514350" indent="-514350" eaLnBrk="1" fontAlgn="auto" hangingPunct="1">
              <a:spcBef>
                <a:spcPts val="600"/>
              </a:spcBef>
              <a:spcAft>
                <a:spcPts val="0"/>
              </a:spcAft>
              <a:buFont typeface="+mj-lt"/>
              <a:buAutoNum type="arabicPeriod"/>
              <a:defRPr/>
            </a:pPr>
            <a:r>
              <a:rPr lang="en-US" sz="2000" dirty="0" smtClean="0"/>
              <a:t>Performance history for last 10 years.</a:t>
            </a:r>
          </a:p>
          <a:p>
            <a:pPr marL="514350" indent="-514350" eaLnBrk="1" fontAlgn="auto" hangingPunct="1">
              <a:spcBef>
                <a:spcPts val="600"/>
              </a:spcBef>
              <a:spcAft>
                <a:spcPts val="0"/>
              </a:spcAft>
              <a:buFont typeface="+mj-lt"/>
              <a:buAutoNum type="arabicPeriod"/>
              <a:defRPr/>
            </a:pPr>
            <a:r>
              <a:rPr lang="en-US" sz="2000" dirty="0" smtClean="0"/>
              <a:t>20 clean room projects completed. </a:t>
            </a:r>
          </a:p>
          <a:p>
            <a:pPr marL="514350" indent="-514350" eaLnBrk="1" fontAlgn="auto" hangingPunct="1">
              <a:spcBef>
                <a:spcPts val="600"/>
              </a:spcBef>
              <a:spcAft>
                <a:spcPts val="0"/>
              </a:spcAft>
              <a:buFont typeface="+mj-lt"/>
              <a:buAutoNum type="arabicPeriod"/>
              <a:defRPr/>
            </a:pPr>
            <a:r>
              <a:rPr lang="en-US" sz="2000" dirty="0" smtClean="0"/>
              <a:t>Average scope $50M.</a:t>
            </a:r>
          </a:p>
          <a:p>
            <a:pPr marL="514350" indent="-514350" eaLnBrk="1" fontAlgn="auto" hangingPunct="1">
              <a:spcBef>
                <a:spcPts val="600"/>
              </a:spcBef>
              <a:spcAft>
                <a:spcPts val="0"/>
              </a:spcAft>
              <a:buFont typeface="+mj-lt"/>
              <a:buAutoNum type="arabicPeriod"/>
              <a:defRPr/>
            </a:pPr>
            <a:r>
              <a:rPr lang="en-US" sz="2000" dirty="0" smtClean="0"/>
              <a:t>Customer satisfaction 9.5.</a:t>
            </a:r>
          </a:p>
          <a:p>
            <a:pPr marL="514350" indent="-514350" eaLnBrk="1" fontAlgn="auto" hangingPunct="1">
              <a:spcBef>
                <a:spcPts val="600"/>
              </a:spcBef>
              <a:spcAft>
                <a:spcPts val="0"/>
              </a:spcAft>
              <a:buFont typeface="+mj-lt"/>
              <a:buAutoNum type="arabicPeriod"/>
              <a:defRPr/>
            </a:pPr>
            <a:r>
              <a:rPr lang="en-US" sz="2000" dirty="0" smtClean="0"/>
              <a:t>Cost deviation .1%.</a:t>
            </a:r>
          </a:p>
          <a:p>
            <a:pPr marL="514350" indent="-514350" eaLnBrk="1" fontAlgn="auto" hangingPunct="1">
              <a:spcBef>
                <a:spcPts val="600"/>
              </a:spcBef>
              <a:spcAft>
                <a:spcPts val="0"/>
              </a:spcAft>
              <a:buFont typeface="+mj-lt"/>
              <a:buAutoNum type="arabicPeriod"/>
              <a:defRPr/>
            </a:pPr>
            <a:r>
              <a:rPr lang="en-US" sz="2000" dirty="0" smtClean="0"/>
              <a:t>Time deviation 1%.</a:t>
            </a:r>
            <a:endParaRPr lang="en-US" sz="2000" dirty="0"/>
          </a:p>
        </p:txBody>
      </p:sp>
      <p:sp>
        <p:nvSpPr>
          <p:cNvPr id="5" name="Rectangle 152"/>
          <p:cNvSpPr>
            <a:spLocks noChangeArrowheads="1"/>
          </p:cNvSpPr>
          <p:nvPr/>
        </p:nvSpPr>
        <p:spPr bwMode="auto">
          <a:xfrm>
            <a:off x="533400" y="304800"/>
            <a:ext cx="8610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dirty="0" smtClean="0"/>
              <a:t>Project Capability Submittal</a:t>
            </a:r>
            <a:endParaRPr lang="en-US" altLang="en-US" dirty="0"/>
          </a:p>
        </p:txBody>
      </p:sp>
      <p:sp>
        <p:nvSpPr>
          <p:cNvPr id="2" name="Slide Number Placeholder 1"/>
          <p:cNvSpPr>
            <a:spLocks noGrp="1"/>
          </p:cNvSpPr>
          <p:nvPr>
            <p:ph type="sldNum" sz="quarter" idx="12"/>
          </p:nvPr>
        </p:nvSpPr>
        <p:spPr/>
        <p:txBody>
          <a:bodyPr/>
          <a:lstStyle/>
          <a:p>
            <a:fld id="{845D969E-14EA-4053-B3AD-921E290AD5F0}" type="slidenum">
              <a:rPr lang="en-US" altLang="en-US" smtClean="0"/>
              <a:pPr/>
              <a:t>14</a:t>
            </a:fld>
            <a:endParaRPr lang="en-US" alt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1379" name="Rectangle 3"/>
          <p:cNvSpPr>
            <a:spLocks noGrp="1" noChangeArrowheads="1"/>
          </p:cNvSpPr>
          <p:nvPr>
            <p:ph type="body" idx="1"/>
          </p:nvPr>
        </p:nvSpPr>
        <p:spPr>
          <a:xfrm>
            <a:off x="685800" y="1045564"/>
            <a:ext cx="7239000" cy="4136036"/>
          </a:xfrm>
        </p:spPr>
        <p:txBody>
          <a:bodyPr rtlCol="0">
            <a:noAutofit/>
          </a:bodyPr>
          <a:lstStyle/>
          <a:p>
            <a:pPr eaLnBrk="1" fontAlgn="auto" hangingPunct="1">
              <a:spcBef>
                <a:spcPts val="600"/>
              </a:spcBef>
              <a:spcAft>
                <a:spcPts val="0"/>
              </a:spcAft>
              <a:buFont typeface="Arial" panose="020B0604020202020204" pitchFamily="34" charset="0"/>
              <a:buNone/>
              <a:defRPr/>
            </a:pPr>
            <a:r>
              <a:rPr lang="en-US" sz="2000" b="1" dirty="0"/>
              <a:t>RA Plan </a:t>
            </a:r>
            <a:r>
              <a:rPr lang="en-US" sz="2000" b="1" dirty="0" smtClean="0"/>
              <a:t>1 - Marketing</a:t>
            </a:r>
            <a:endParaRPr lang="en-US" sz="2000" b="1" dirty="0"/>
          </a:p>
          <a:p>
            <a:pPr marL="341313" lvl="1" indent="-341313" eaLnBrk="1" fontAlgn="auto" hangingPunct="1">
              <a:spcBef>
                <a:spcPts val="600"/>
              </a:spcBef>
              <a:spcAft>
                <a:spcPts val="600"/>
              </a:spcAft>
              <a:buFont typeface="Arial" panose="020B0604020202020204" pitchFamily="34" charset="0"/>
              <a:buChar char="•"/>
              <a:defRPr/>
            </a:pPr>
            <a:r>
              <a:rPr lang="en-US" sz="2000" dirty="0"/>
              <a:t>The owner can be assured all risks associated </a:t>
            </a:r>
            <a:r>
              <a:rPr lang="en-US" sz="2000" dirty="0" smtClean="0"/>
              <a:t>with material </a:t>
            </a:r>
            <a:r>
              <a:rPr lang="en-US" sz="2000" dirty="0"/>
              <a:t>escalations will be eliminated because we </a:t>
            </a:r>
            <a:r>
              <a:rPr lang="en-US" sz="2000" dirty="0" smtClean="0"/>
              <a:t>offer the </a:t>
            </a:r>
            <a:r>
              <a:rPr lang="en-US" sz="2000" dirty="0"/>
              <a:t>benefit of an experienced project team that </a:t>
            </a:r>
            <a:r>
              <a:rPr lang="en-US" sz="2000" dirty="0" smtClean="0"/>
              <a:t>includes the </a:t>
            </a:r>
            <a:r>
              <a:rPr lang="en-US" sz="2000" dirty="0"/>
              <a:t>most detailed, prequalified and extensive list </a:t>
            </a:r>
            <a:r>
              <a:rPr lang="en-US" sz="2000" dirty="0" smtClean="0"/>
              <a:t>of subcontractors </a:t>
            </a:r>
            <a:r>
              <a:rPr lang="en-US" sz="2000" dirty="0"/>
              <a:t>and </a:t>
            </a:r>
            <a:r>
              <a:rPr lang="en-US" sz="2000" dirty="0" smtClean="0"/>
              <a:t>suppliers </a:t>
            </a:r>
            <a:r>
              <a:rPr lang="en-US" sz="2000" dirty="0"/>
              <a:t>from around the world</a:t>
            </a:r>
            <a:r>
              <a:rPr lang="en-US" sz="2000" dirty="0" smtClean="0"/>
              <a:t>.</a:t>
            </a:r>
          </a:p>
          <a:p>
            <a:pPr eaLnBrk="1" hangingPunct="1">
              <a:spcBef>
                <a:spcPts val="1200"/>
              </a:spcBef>
              <a:buFontTx/>
              <a:buNone/>
            </a:pPr>
            <a:r>
              <a:rPr lang="en-US" altLang="en-US" sz="2000" b="1" dirty="0"/>
              <a:t>RA Plan 2- Dominant Information</a:t>
            </a:r>
          </a:p>
          <a:p>
            <a:pPr marL="342900" lvl="1" indent="-342900" eaLnBrk="1" hangingPunct="1">
              <a:spcBef>
                <a:spcPts val="600"/>
              </a:spcBef>
              <a:buFont typeface="Arial" panose="020B0604020202020204" pitchFamily="34" charset="0"/>
              <a:buChar char="•"/>
            </a:pPr>
            <a:r>
              <a:rPr lang="en-US" altLang="en-US" sz="2000" dirty="0"/>
              <a:t>The cost of concrete has been rising drastically. Since this project requires a substantial amount of concrete, cost is a risk. To minimize this risk, we have signed a contract with a local concrete manufacturer to prevent any increase in cost during the duration of this project.</a:t>
            </a:r>
          </a:p>
          <a:p>
            <a:pPr marL="341313" lvl="1" indent="-341313" eaLnBrk="1" fontAlgn="auto" hangingPunct="1">
              <a:spcBef>
                <a:spcPts val="600"/>
              </a:spcBef>
              <a:spcAft>
                <a:spcPts val="0"/>
              </a:spcAft>
              <a:buFont typeface="Arial" panose="020B0604020202020204" pitchFamily="34" charset="0"/>
              <a:buChar char="•"/>
              <a:defRPr/>
            </a:pPr>
            <a:endParaRPr lang="en-US" sz="2000" dirty="0"/>
          </a:p>
          <a:p>
            <a:pPr eaLnBrk="1" fontAlgn="auto" hangingPunct="1">
              <a:spcAft>
                <a:spcPts val="0"/>
              </a:spcAft>
              <a:buFont typeface="Arial" panose="020B0604020202020204" pitchFamily="34" charset="0"/>
              <a:buChar char="•"/>
              <a:defRPr/>
            </a:pPr>
            <a:endParaRPr lang="en-US" sz="2400" dirty="0"/>
          </a:p>
        </p:txBody>
      </p:sp>
      <p:sp>
        <p:nvSpPr>
          <p:cNvPr id="24581" name="Freeform 71"/>
          <p:cNvSpPr>
            <a:spLocks/>
          </p:cNvSpPr>
          <p:nvPr/>
        </p:nvSpPr>
        <p:spPr bwMode="auto">
          <a:xfrm rot="-746818">
            <a:off x="5581650" y="4905375"/>
            <a:ext cx="14288" cy="19050"/>
          </a:xfrm>
          <a:custGeom>
            <a:avLst/>
            <a:gdLst>
              <a:gd name="T0" fmla="*/ 2147483646 w 20"/>
              <a:gd name="T1" fmla="*/ 2147483646 h 26"/>
              <a:gd name="T2" fmla="*/ 2147483646 w 20"/>
              <a:gd name="T3" fmla="*/ 2147483646 h 26"/>
              <a:gd name="T4" fmla="*/ 2147483646 w 20"/>
              <a:gd name="T5" fmla="*/ 2147483646 h 26"/>
              <a:gd name="T6" fmla="*/ 2147483646 w 20"/>
              <a:gd name="T7" fmla="*/ 2147483646 h 26"/>
              <a:gd name="T8" fmla="*/ 2147483646 w 20"/>
              <a:gd name="T9" fmla="*/ 2147483646 h 26"/>
              <a:gd name="T10" fmla="*/ 2147483646 w 20"/>
              <a:gd name="T11" fmla="*/ 2147483646 h 26"/>
              <a:gd name="T12" fmla="*/ 2147483646 w 20"/>
              <a:gd name="T13" fmla="*/ 2147483646 h 26"/>
              <a:gd name="T14" fmla="*/ 2147483646 w 20"/>
              <a:gd name="T15" fmla="*/ 2147483646 h 26"/>
              <a:gd name="T16" fmla="*/ 2147483646 w 20"/>
              <a:gd name="T17" fmla="*/ 2147483646 h 26"/>
              <a:gd name="T18" fmla="*/ 2147483646 w 20"/>
              <a:gd name="T19" fmla="*/ 2147483646 h 26"/>
              <a:gd name="T20" fmla="*/ 0 w 20"/>
              <a:gd name="T21" fmla="*/ 2147483646 h 26"/>
              <a:gd name="T22" fmla="*/ 0 w 20"/>
              <a:gd name="T23" fmla="*/ 2147483646 h 26"/>
              <a:gd name="T24" fmla="*/ 0 w 20"/>
              <a:gd name="T25" fmla="*/ 2147483646 h 26"/>
              <a:gd name="T26" fmla="*/ 0 w 20"/>
              <a:gd name="T27" fmla="*/ 2147483646 h 26"/>
              <a:gd name="T28" fmla="*/ 2147483646 w 20"/>
              <a:gd name="T29" fmla="*/ 2147483646 h 26"/>
              <a:gd name="T30" fmla="*/ 2147483646 w 20"/>
              <a:gd name="T31" fmla="*/ 0 h 26"/>
              <a:gd name="T32" fmla="*/ 2147483646 w 20"/>
              <a:gd name="T33" fmla="*/ 0 h 26"/>
              <a:gd name="T34" fmla="*/ 2147483646 w 20"/>
              <a:gd name="T35" fmla="*/ 0 h 26"/>
              <a:gd name="T36" fmla="*/ 2147483646 w 20"/>
              <a:gd name="T37" fmla="*/ 2147483646 h 26"/>
              <a:gd name="T38" fmla="*/ 2147483646 w 20"/>
              <a:gd name="T39" fmla="*/ 2147483646 h 26"/>
              <a:gd name="T40" fmla="*/ 2147483646 w 20"/>
              <a:gd name="T41" fmla="*/ 2147483646 h 26"/>
              <a:gd name="T42" fmla="*/ 2147483646 w 20"/>
              <a:gd name="T43" fmla="*/ 2147483646 h 2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0"/>
              <a:gd name="T67" fmla="*/ 0 h 26"/>
              <a:gd name="T68" fmla="*/ 20 w 20"/>
              <a:gd name="T69" fmla="*/ 26 h 2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0" h="26">
                <a:moveTo>
                  <a:pt x="20" y="12"/>
                </a:moveTo>
                <a:lnTo>
                  <a:pt x="20" y="12"/>
                </a:lnTo>
                <a:lnTo>
                  <a:pt x="20" y="16"/>
                </a:lnTo>
                <a:lnTo>
                  <a:pt x="18" y="22"/>
                </a:lnTo>
                <a:lnTo>
                  <a:pt x="16" y="26"/>
                </a:lnTo>
                <a:lnTo>
                  <a:pt x="12" y="26"/>
                </a:lnTo>
                <a:lnTo>
                  <a:pt x="8" y="26"/>
                </a:lnTo>
                <a:lnTo>
                  <a:pt x="4" y="24"/>
                </a:lnTo>
                <a:lnTo>
                  <a:pt x="2" y="20"/>
                </a:lnTo>
                <a:lnTo>
                  <a:pt x="0" y="16"/>
                </a:lnTo>
                <a:lnTo>
                  <a:pt x="0" y="10"/>
                </a:lnTo>
                <a:lnTo>
                  <a:pt x="0" y="6"/>
                </a:lnTo>
                <a:lnTo>
                  <a:pt x="4" y="2"/>
                </a:lnTo>
                <a:lnTo>
                  <a:pt x="8" y="0"/>
                </a:lnTo>
                <a:lnTo>
                  <a:pt x="12" y="0"/>
                </a:lnTo>
                <a:lnTo>
                  <a:pt x="16" y="2"/>
                </a:lnTo>
                <a:lnTo>
                  <a:pt x="18" y="6"/>
                </a:lnTo>
                <a:lnTo>
                  <a:pt x="2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82" name="Freeform 72"/>
          <p:cNvSpPr>
            <a:spLocks/>
          </p:cNvSpPr>
          <p:nvPr/>
        </p:nvSpPr>
        <p:spPr bwMode="auto">
          <a:xfrm rot="-746818">
            <a:off x="5616575" y="4933950"/>
            <a:ext cx="7938" cy="9525"/>
          </a:xfrm>
          <a:custGeom>
            <a:avLst/>
            <a:gdLst>
              <a:gd name="T0" fmla="*/ 2147483646 w 12"/>
              <a:gd name="T1" fmla="*/ 0 h 12"/>
              <a:gd name="T2" fmla="*/ 2147483646 w 12"/>
              <a:gd name="T3" fmla="*/ 0 h 12"/>
              <a:gd name="T4" fmla="*/ 2147483646 w 12"/>
              <a:gd name="T5" fmla="*/ 0 h 12"/>
              <a:gd name="T6" fmla="*/ 2147483646 w 12"/>
              <a:gd name="T7" fmla="*/ 2147483646 h 12"/>
              <a:gd name="T8" fmla="*/ 2147483646 w 12"/>
              <a:gd name="T9" fmla="*/ 2147483646 h 12"/>
              <a:gd name="T10" fmla="*/ 2147483646 w 12"/>
              <a:gd name="T11" fmla="*/ 2147483646 h 12"/>
              <a:gd name="T12" fmla="*/ 2147483646 w 12"/>
              <a:gd name="T13" fmla="*/ 2147483646 h 12"/>
              <a:gd name="T14" fmla="*/ 2147483646 w 12"/>
              <a:gd name="T15" fmla="*/ 2147483646 h 12"/>
              <a:gd name="T16" fmla="*/ 2147483646 w 12"/>
              <a:gd name="T17" fmla="*/ 2147483646 h 12"/>
              <a:gd name="T18" fmla="*/ 0 w 12"/>
              <a:gd name="T19" fmla="*/ 2147483646 h 12"/>
              <a:gd name="T20" fmla="*/ 0 w 12"/>
              <a:gd name="T21" fmla="*/ 2147483646 h 12"/>
              <a:gd name="T22" fmla="*/ 0 w 12"/>
              <a:gd name="T23" fmla="*/ 2147483646 h 12"/>
              <a:gd name="T24" fmla="*/ 2147483646 w 12"/>
              <a:gd name="T25" fmla="*/ 0 h 12"/>
              <a:gd name="T26" fmla="*/ 2147483646 w 12"/>
              <a:gd name="T27" fmla="*/ 0 h 1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
              <a:gd name="T43" fmla="*/ 0 h 12"/>
              <a:gd name="T44" fmla="*/ 12 w 12"/>
              <a:gd name="T45" fmla="*/ 12 h 1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 h="12">
                <a:moveTo>
                  <a:pt x="4" y="0"/>
                </a:moveTo>
                <a:lnTo>
                  <a:pt x="4" y="0"/>
                </a:lnTo>
                <a:lnTo>
                  <a:pt x="10" y="0"/>
                </a:lnTo>
                <a:lnTo>
                  <a:pt x="12" y="4"/>
                </a:lnTo>
                <a:lnTo>
                  <a:pt x="12" y="8"/>
                </a:lnTo>
                <a:lnTo>
                  <a:pt x="8" y="12"/>
                </a:lnTo>
                <a:lnTo>
                  <a:pt x="4" y="12"/>
                </a:lnTo>
                <a:lnTo>
                  <a:pt x="0" y="8"/>
                </a:lnTo>
                <a:lnTo>
                  <a:pt x="0" y="2"/>
                </a:lnTo>
                <a:lnTo>
                  <a:pt x="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83" name="Freeform 85"/>
          <p:cNvSpPr>
            <a:spLocks/>
          </p:cNvSpPr>
          <p:nvPr/>
        </p:nvSpPr>
        <p:spPr bwMode="auto">
          <a:xfrm rot="-746818">
            <a:off x="5818188" y="4919663"/>
            <a:ext cx="12700" cy="17462"/>
          </a:xfrm>
          <a:custGeom>
            <a:avLst/>
            <a:gdLst>
              <a:gd name="T0" fmla="*/ 2147483646 w 18"/>
              <a:gd name="T1" fmla="*/ 2147483646 h 24"/>
              <a:gd name="T2" fmla="*/ 2147483646 w 18"/>
              <a:gd name="T3" fmla="*/ 2147483646 h 24"/>
              <a:gd name="T4" fmla="*/ 2147483646 w 18"/>
              <a:gd name="T5" fmla="*/ 2147483646 h 24"/>
              <a:gd name="T6" fmla="*/ 2147483646 w 18"/>
              <a:gd name="T7" fmla="*/ 2147483646 h 24"/>
              <a:gd name="T8" fmla="*/ 2147483646 w 18"/>
              <a:gd name="T9" fmla="*/ 2147483646 h 24"/>
              <a:gd name="T10" fmla="*/ 2147483646 w 18"/>
              <a:gd name="T11" fmla="*/ 2147483646 h 24"/>
              <a:gd name="T12" fmla="*/ 2147483646 w 18"/>
              <a:gd name="T13" fmla="*/ 2147483646 h 24"/>
              <a:gd name="T14" fmla="*/ 2147483646 w 18"/>
              <a:gd name="T15" fmla="*/ 2147483646 h 24"/>
              <a:gd name="T16" fmla="*/ 0 w 18"/>
              <a:gd name="T17" fmla="*/ 2147483646 h 24"/>
              <a:gd name="T18" fmla="*/ 0 w 18"/>
              <a:gd name="T19" fmla="*/ 2147483646 h 24"/>
              <a:gd name="T20" fmla="*/ 0 w 18"/>
              <a:gd name="T21" fmla="*/ 2147483646 h 24"/>
              <a:gd name="T22" fmla="*/ 0 w 18"/>
              <a:gd name="T23" fmla="*/ 2147483646 h 24"/>
              <a:gd name="T24" fmla="*/ 2147483646 w 18"/>
              <a:gd name="T25" fmla="*/ 2147483646 h 24"/>
              <a:gd name="T26" fmla="*/ 2147483646 w 18"/>
              <a:gd name="T27" fmla="*/ 2147483646 h 24"/>
              <a:gd name="T28" fmla="*/ 2147483646 w 18"/>
              <a:gd name="T29" fmla="*/ 0 h 24"/>
              <a:gd name="T30" fmla="*/ 2147483646 w 18"/>
              <a:gd name="T31" fmla="*/ 0 h 24"/>
              <a:gd name="T32" fmla="*/ 2147483646 w 18"/>
              <a:gd name="T33" fmla="*/ 0 h 24"/>
              <a:gd name="T34" fmla="*/ 2147483646 w 18"/>
              <a:gd name="T35" fmla="*/ 2147483646 h 24"/>
              <a:gd name="T36" fmla="*/ 2147483646 w 18"/>
              <a:gd name="T37" fmla="*/ 2147483646 h 24"/>
              <a:gd name="T38" fmla="*/ 2147483646 w 18"/>
              <a:gd name="T39" fmla="*/ 2147483646 h 24"/>
              <a:gd name="T40" fmla="*/ 2147483646 w 18"/>
              <a:gd name="T41" fmla="*/ 2147483646 h 24"/>
              <a:gd name="T42" fmla="*/ 2147483646 w 18"/>
              <a:gd name="T43" fmla="*/ 2147483646 h 2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8"/>
              <a:gd name="T67" fmla="*/ 0 h 24"/>
              <a:gd name="T68" fmla="*/ 18 w 18"/>
              <a:gd name="T69" fmla="*/ 24 h 2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8" h="24">
                <a:moveTo>
                  <a:pt x="18" y="14"/>
                </a:moveTo>
                <a:lnTo>
                  <a:pt x="18" y="14"/>
                </a:lnTo>
                <a:lnTo>
                  <a:pt x="16" y="18"/>
                </a:lnTo>
                <a:lnTo>
                  <a:pt x="14" y="22"/>
                </a:lnTo>
                <a:lnTo>
                  <a:pt x="10" y="24"/>
                </a:lnTo>
                <a:lnTo>
                  <a:pt x="6" y="24"/>
                </a:lnTo>
                <a:lnTo>
                  <a:pt x="2" y="22"/>
                </a:lnTo>
                <a:lnTo>
                  <a:pt x="0" y="18"/>
                </a:lnTo>
                <a:lnTo>
                  <a:pt x="0" y="14"/>
                </a:lnTo>
                <a:lnTo>
                  <a:pt x="0" y="10"/>
                </a:lnTo>
                <a:lnTo>
                  <a:pt x="2" y="6"/>
                </a:lnTo>
                <a:lnTo>
                  <a:pt x="4" y="2"/>
                </a:lnTo>
                <a:lnTo>
                  <a:pt x="8" y="0"/>
                </a:lnTo>
                <a:lnTo>
                  <a:pt x="12" y="0"/>
                </a:lnTo>
                <a:lnTo>
                  <a:pt x="16" y="2"/>
                </a:lnTo>
                <a:lnTo>
                  <a:pt x="18" y="4"/>
                </a:lnTo>
                <a:lnTo>
                  <a:pt x="18" y="10"/>
                </a:lnTo>
                <a:lnTo>
                  <a:pt x="18"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84" name="Freeform 86"/>
          <p:cNvSpPr>
            <a:spLocks/>
          </p:cNvSpPr>
          <p:nvPr/>
        </p:nvSpPr>
        <p:spPr bwMode="auto">
          <a:xfrm rot="-746818">
            <a:off x="5838825" y="4954588"/>
            <a:ext cx="9525" cy="7937"/>
          </a:xfrm>
          <a:custGeom>
            <a:avLst/>
            <a:gdLst>
              <a:gd name="T0" fmla="*/ 2147483646 w 12"/>
              <a:gd name="T1" fmla="*/ 0 h 12"/>
              <a:gd name="T2" fmla="*/ 2147483646 w 12"/>
              <a:gd name="T3" fmla="*/ 0 h 12"/>
              <a:gd name="T4" fmla="*/ 2147483646 w 12"/>
              <a:gd name="T5" fmla="*/ 2147483646 h 12"/>
              <a:gd name="T6" fmla="*/ 2147483646 w 12"/>
              <a:gd name="T7" fmla="*/ 2147483646 h 12"/>
              <a:gd name="T8" fmla="*/ 2147483646 w 12"/>
              <a:gd name="T9" fmla="*/ 2147483646 h 12"/>
              <a:gd name="T10" fmla="*/ 2147483646 w 12"/>
              <a:gd name="T11" fmla="*/ 2147483646 h 12"/>
              <a:gd name="T12" fmla="*/ 2147483646 w 12"/>
              <a:gd name="T13" fmla="*/ 2147483646 h 12"/>
              <a:gd name="T14" fmla="*/ 2147483646 w 12"/>
              <a:gd name="T15" fmla="*/ 2147483646 h 12"/>
              <a:gd name="T16" fmla="*/ 0 w 12"/>
              <a:gd name="T17" fmla="*/ 2147483646 h 12"/>
              <a:gd name="T18" fmla="*/ 0 w 12"/>
              <a:gd name="T19" fmla="*/ 2147483646 h 12"/>
              <a:gd name="T20" fmla="*/ 0 w 12"/>
              <a:gd name="T21" fmla="*/ 2147483646 h 12"/>
              <a:gd name="T22" fmla="*/ 2147483646 w 12"/>
              <a:gd name="T23" fmla="*/ 2147483646 h 12"/>
              <a:gd name="T24" fmla="*/ 2147483646 w 12"/>
              <a:gd name="T25" fmla="*/ 0 h 12"/>
              <a:gd name="T26" fmla="*/ 2147483646 w 12"/>
              <a:gd name="T27" fmla="*/ 0 h 1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
              <a:gd name="T43" fmla="*/ 0 h 12"/>
              <a:gd name="T44" fmla="*/ 12 w 12"/>
              <a:gd name="T45" fmla="*/ 12 h 1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 h="12">
                <a:moveTo>
                  <a:pt x="6" y="0"/>
                </a:moveTo>
                <a:lnTo>
                  <a:pt x="6" y="0"/>
                </a:lnTo>
                <a:lnTo>
                  <a:pt x="10" y="2"/>
                </a:lnTo>
                <a:lnTo>
                  <a:pt x="12" y="6"/>
                </a:lnTo>
                <a:lnTo>
                  <a:pt x="10" y="10"/>
                </a:lnTo>
                <a:lnTo>
                  <a:pt x="4" y="12"/>
                </a:lnTo>
                <a:lnTo>
                  <a:pt x="0" y="10"/>
                </a:lnTo>
                <a:lnTo>
                  <a:pt x="0" y="6"/>
                </a:lnTo>
                <a:lnTo>
                  <a:pt x="2" y="2"/>
                </a:lnTo>
                <a:lnTo>
                  <a:pt x="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85" name="Freeform 132"/>
          <p:cNvSpPr>
            <a:spLocks/>
          </p:cNvSpPr>
          <p:nvPr/>
        </p:nvSpPr>
        <p:spPr bwMode="auto">
          <a:xfrm rot="-746818">
            <a:off x="5705475" y="4652963"/>
            <a:ext cx="17463" cy="19050"/>
          </a:xfrm>
          <a:custGeom>
            <a:avLst/>
            <a:gdLst>
              <a:gd name="T0" fmla="*/ 2147483646 w 26"/>
              <a:gd name="T1" fmla="*/ 2147483646 h 26"/>
              <a:gd name="T2" fmla="*/ 2147483646 w 26"/>
              <a:gd name="T3" fmla="*/ 2147483646 h 26"/>
              <a:gd name="T4" fmla="*/ 2147483646 w 26"/>
              <a:gd name="T5" fmla="*/ 2147483646 h 26"/>
              <a:gd name="T6" fmla="*/ 2147483646 w 26"/>
              <a:gd name="T7" fmla="*/ 2147483646 h 26"/>
              <a:gd name="T8" fmla="*/ 2147483646 w 26"/>
              <a:gd name="T9" fmla="*/ 2147483646 h 26"/>
              <a:gd name="T10" fmla="*/ 2147483646 w 26"/>
              <a:gd name="T11" fmla="*/ 2147483646 h 26"/>
              <a:gd name="T12" fmla="*/ 2147483646 w 26"/>
              <a:gd name="T13" fmla="*/ 2147483646 h 26"/>
              <a:gd name="T14" fmla="*/ 2147483646 w 26"/>
              <a:gd name="T15" fmla="*/ 2147483646 h 26"/>
              <a:gd name="T16" fmla="*/ 2147483646 w 26"/>
              <a:gd name="T17" fmla="*/ 2147483646 h 26"/>
              <a:gd name="T18" fmla="*/ 0 w 26"/>
              <a:gd name="T19" fmla="*/ 2147483646 h 26"/>
              <a:gd name="T20" fmla="*/ 0 w 26"/>
              <a:gd name="T21" fmla="*/ 2147483646 h 26"/>
              <a:gd name="T22" fmla="*/ 0 w 26"/>
              <a:gd name="T23" fmla="*/ 2147483646 h 26"/>
              <a:gd name="T24" fmla="*/ 0 w 26"/>
              <a:gd name="T25" fmla="*/ 2147483646 h 26"/>
              <a:gd name="T26" fmla="*/ 2147483646 w 26"/>
              <a:gd name="T27" fmla="*/ 2147483646 h 26"/>
              <a:gd name="T28" fmla="*/ 2147483646 w 26"/>
              <a:gd name="T29" fmla="*/ 2147483646 h 26"/>
              <a:gd name="T30" fmla="*/ 2147483646 w 26"/>
              <a:gd name="T31" fmla="*/ 0 h 26"/>
              <a:gd name="T32" fmla="*/ 2147483646 w 26"/>
              <a:gd name="T33" fmla="*/ 0 h 26"/>
              <a:gd name="T34" fmla="*/ 2147483646 w 26"/>
              <a:gd name="T35" fmla="*/ 2147483646 h 26"/>
              <a:gd name="T36" fmla="*/ 2147483646 w 26"/>
              <a:gd name="T37" fmla="*/ 2147483646 h 26"/>
              <a:gd name="T38" fmla="*/ 2147483646 w 26"/>
              <a:gd name="T39" fmla="*/ 2147483646 h 26"/>
              <a:gd name="T40" fmla="*/ 2147483646 w 26"/>
              <a:gd name="T41" fmla="*/ 2147483646 h 26"/>
              <a:gd name="T42" fmla="*/ 2147483646 w 26"/>
              <a:gd name="T43" fmla="*/ 2147483646 h 2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6"/>
              <a:gd name="T67" fmla="*/ 0 h 26"/>
              <a:gd name="T68" fmla="*/ 26 w 26"/>
              <a:gd name="T69" fmla="*/ 26 h 2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6" h="26">
                <a:moveTo>
                  <a:pt x="26" y="14"/>
                </a:moveTo>
                <a:lnTo>
                  <a:pt x="26" y="14"/>
                </a:lnTo>
                <a:lnTo>
                  <a:pt x="26" y="18"/>
                </a:lnTo>
                <a:lnTo>
                  <a:pt x="22" y="24"/>
                </a:lnTo>
                <a:lnTo>
                  <a:pt x="18" y="26"/>
                </a:lnTo>
                <a:lnTo>
                  <a:pt x="12" y="26"/>
                </a:lnTo>
                <a:lnTo>
                  <a:pt x="8" y="26"/>
                </a:lnTo>
                <a:lnTo>
                  <a:pt x="4" y="24"/>
                </a:lnTo>
                <a:lnTo>
                  <a:pt x="0" y="18"/>
                </a:lnTo>
                <a:lnTo>
                  <a:pt x="0" y="14"/>
                </a:lnTo>
                <a:lnTo>
                  <a:pt x="0" y="8"/>
                </a:lnTo>
                <a:lnTo>
                  <a:pt x="4" y="4"/>
                </a:lnTo>
                <a:lnTo>
                  <a:pt x="8" y="2"/>
                </a:lnTo>
                <a:lnTo>
                  <a:pt x="12" y="0"/>
                </a:lnTo>
                <a:lnTo>
                  <a:pt x="18" y="2"/>
                </a:lnTo>
                <a:lnTo>
                  <a:pt x="22" y="4"/>
                </a:lnTo>
                <a:lnTo>
                  <a:pt x="26" y="8"/>
                </a:lnTo>
                <a:lnTo>
                  <a:pt x="26" y="14"/>
                </a:lnTo>
                <a:close/>
              </a:path>
            </a:pathLst>
          </a:custGeom>
          <a:solidFill>
            <a:srgbClr val="A1D9E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86" name="Freeform 133"/>
          <p:cNvSpPr>
            <a:spLocks/>
          </p:cNvSpPr>
          <p:nvPr/>
        </p:nvSpPr>
        <p:spPr bwMode="auto">
          <a:xfrm rot="-746818">
            <a:off x="5713413" y="4687888"/>
            <a:ext cx="12700" cy="11112"/>
          </a:xfrm>
          <a:custGeom>
            <a:avLst/>
            <a:gdLst>
              <a:gd name="T0" fmla="*/ 2147483646 w 18"/>
              <a:gd name="T1" fmla="*/ 2147483646 h 16"/>
              <a:gd name="T2" fmla="*/ 2147483646 w 18"/>
              <a:gd name="T3" fmla="*/ 2147483646 h 16"/>
              <a:gd name="T4" fmla="*/ 2147483646 w 18"/>
              <a:gd name="T5" fmla="*/ 2147483646 h 16"/>
              <a:gd name="T6" fmla="*/ 2147483646 w 18"/>
              <a:gd name="T7" fmla="*/ 2147483646 h 16"/>
              <a:gd name="T8" fmla="*/ 2147483646 w 18"/>
              <a:gd name="T9" fmla="*/ 2147483646 h 16"/>
              <a:gd name="T10" fmla="*/ 2147483646 w 18"/>
              <a:gd name="T11" fmla="*/ 2147483646 h 16"/>
              <a:gd name="T12" fmla="*/ 2147483646 w 18"/>
              <a:gd name="T13" fmla="*/ 2147483646 h 16"/>
              <a:gd name="T14" fmla="*/ 2147483646 w 18"/>
              <a:gd name="T15" fmla="*/ 2147483646 h 16"/>
              <a:gd name="T16" fmla="*/ 2147483646 w 18"/>
              <a:gd name="T17" fmla="*/ 2147483646 h 16"/>
              <a:gd name="T18" fmla="*/ 0 w 18"/>
              <a:gd name="T19" fmla="*/ 2147483646 h 16"/>
              <a:gd name="T20" fmla="*/ 0 w 18"/>
              <a:gd name="T21" fmla="*/ 2147483646 h 16"/>
              <a:gd name="T22" fmla="*/ 0 w 18"/>
              <a:gd name="T23" fmla="*/ 2147483646 h 16"/>
              <a:gd name="T24" fmla="*/ 0 w 18"/>
              <a:gd name="T25" fmla="*/ 2147483646 h 16"/>
              <a:gd name="T26" fmla="*/ 2147483646 w 18"/>
              <a:gd name="T27" fmla="*/ 2147483646 h 16"/>
              <a:gd name="T28" fmla="*/ 2147483646 w 18"/>
              <a:gd name="T29" fmla="*/ 0 h 16"/>
              <a:gd name="T30" fmla="*/ 2147483646 w 18"/>
              <a:gd name="T31" fmla="*/ 0 h 16"/>
              <a:gd name="T32" fmla="*/ 2147483646 w 18"/>
              <a:gd name="T33" fmla="*/ 0 h 16"/>
              <a:gd name="T34" fmla="*/ 2147483646 w 18"/>
              <a:gd name="T35" fmla="*/ 0 h 16"/>
              <a:gd name="T36" fmla="*/ 2147483646 w 18"/>
              <a:gd name="T37" fmla="*/ 2147483646 h 16"/>
              <a:gd name="T38" fmla="*/ 2147483646 w 18"/>
              <a:gd name="T39" fmla="*/ 2147483646 h 16"/>
              <a:gd name="T40" fmla="*/ 2147483646 w 18"/>
              <a:gd name="T41" fmla="*/ 2147483646 h 16"/>
              <a:gd name="T42" fmla="*/ 2147483646 w 18"/>
              <a:gd name="T43" fmla="*/ 2147483646 h 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8"/>
              <a:gd name="T67" fmla="*/ 0 h 16"/>
              <a:gd name="T68" fmla="*/ 18 w 18"/>
              <a:gd name="T69" fmla="*/ 16 h 1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8" h="16">
                <a:moveTo>
                  <a:pt x="18" y="8"/>
                </a:moveTo>
                <a:lnTo>
                  <a:pt x="18" y="8"/>
                </a:lnTo>
                <a:lnTo>
                  <a:pt x="16" y="12"/>
                </a:lnTo>
                <a:lnTo>
                  <a:pt x="16" y="14"/>
                </a:lnTo>
                <a:lnTo>
                  <a:pt x="12" y="16"/>
                </a:lnTo>
                <a:lnTo>
                  <a:pt x="8" y="16"/>
                </a:lnTo>
                <a:lnTo>
                  <a:pt x="6" y="16"/>
                </a:lnTo>
                <a:lnTo>
                  <a:pt x="2" y="14"/>
                </a:lnTo>
                <a:lnTo>
                  <a:pt x="0" y="12"/>
                </a:lnTo>
                <a:lnTo>
                  <a:pt x="0" y="8"/>
                </a:lnTo>
                <a:lnTo>
                  <a:pt x="0" y="4"/>
                </a:lnTo>
                <a:lnTo>
                  <a:pt x="2" y="2"/>
                </a:lnTo>
                <a:lnTo>
                  <a:pt x="6" y="0"/>
                </a:lnTo>
                <a:lnTo>
                  <a:pt x="8" y="0"/>
                </a:lnTo>
                <a:lnTo>
                  <a:pt x="12" y="0"/>
                </a:lnTo>
                <a:lnTo>
                  <a:pt x="16" y="2"/>
                </a:lnTo>
                <a:lnTo>
                  <a:pt x="16" y="4"/>
                </a:lnTo>
                <a:lnTo>
                  <a:pt x="18" y="8"/>
                </a:lnTo>
                <a:close/>
              </a:path>
            </a:pathLst>
          </a:custGeom>
          <a:solidFill>
            <a:srgbClr val="A1D9E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87" name="Freeform 135"/>
          <p:cNvSpPr>
            <a:spLocks/>
          </p:cNvSpPr>
          <p:nvPr/>
        </p:nvSpPr>
        <p:spPr bwMode="auto">
          <a:xfrm rot="-746818">
            <a:off x="5764213" y="4668838"/>
            <a:ext cx="19050" cy="19050"/>
          </a:xfrm>
          <a:custGeom>
            <a:avLst/>
            <a:gdLst>
              <a:gd name="T0" fmla="*/ 2147483646 w 26"/>
              <a:gd name="T1" fmla="*/ 2147483646 h 26"/>
              <a:gd name="T2" fmla="*/ 2147483646 w 26"/>
              <a:gd name="T3" fmla="*/ 2147483646 h 26"/>
              <a:gd name="T4" fmla="*/ 2147483646 w 26"/>
              <a:gd name="T5" fmla="*/ 2147483646 h 26"/>
              <a:gd name="T6" fmla="*/ 2147483646 w 26"/>
              <a:gd name="T7" fmla="*/ 2147483646 h 26"/>
              <a:gd name="T8" fmla="*/ 2147483646 w 26"/>
              <a:gd name="T9" fmla="*/ 2147483646 h 26"/>
              <a:gd name="T10" fmla="*/ 2147483646 w 26"/>
              <a:gd name="T11" fmla="*/ 2147483646 h 26"/>
              <a:gd name="T12" fmla="*/ 2147483646 w 26"/>
              <a:gd name="T13" fmla="*/ 2147483646 h 26"/>
              <a:gd name="T14" fmla="*/ 2147483646 w 26"/>
              <a:gd name="T15" fmla="*/ 2147483646 h 26"/>
              <a:gd name="T16" fmla="*/ 0 w 26"/>
              <a:gd name="T17" fmla="*/ 2147483646 h 26"/>
              <a:gd name="T18" fmla="*/ 0 w 26"/>
              <a:gd name="T19" fmla="*/ 2147483646 h 26"/>
              <a:gd name="T20" fmla="*/ 2147483646 w 26"/>
              <a:gd name="T21" fmla="*/ 2147483646 h 26"/>
              <a:gd name="T22" fmla="*/ 2147483646 w 26"/>
              <a:gd name="T23" fmla="*/ 2147483646 h 26"/>
              <a:gd name="T24" fmla="*/ 2147483646 w 26"/>
              <a:gd name="T25" fmla="*/ 2147483646 h 26"/>
              <a:gd name="T26" fmla="*/ 2147483646 w 26"/>
              <a:gd name="T27" fmla="*/ 0 h 26"/>
              <a:gd name="T28" fmla="*/ 2147483646 w 26"/>
              <a:gd name="T29" fmla="*/ 0 h 26"/>
              <a:gd name="T30" fmla="*/ 2147483646 w 26"/>
              <a:gd name="T31" fmla="*/ 2147483646 h 26"/>
              <a:gd name="T32" fmla="*/ 2147483646 w 26"/>
              <a:gd name="T33" fmla="*/ 2147483646 h 26"/>
              <a:gd name="T34" fmla="*/ 2147483646 w 26"/>
              <a:gd name="T35" fmla="*/ 2147483646 h 26"/>
              <a:gd name="T36" fmla="*/ 2147483646 w 26"/>
              <a:gd name="T37" fmla="*/ 2147483646 h 26"/>
              <a:gd name="T38" fmla="*/ 2147483646 w 26"/>
              <a:gd name="T39" fmla="*/ 2147483646 h 26"/>
              <a:gd name="T40" fmla="*/ 2147483646 w 26"/>
              <a:gd name="T41" fmla="*/ 2147483646 h 26"/>
              <a:gd name="T42" fmla="*/ 2147483646 w 26"/>
              <a:gd name="T43" fmla="*/ 2147483646 h 2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6"/>
              <a:gd name="T67" fmla="*/ 0 h 26"/>
              <a:gd name="T68" fmla="*/ 26 w 26"/>
              <a:gd name="T69" fmla="*/ 26 h 2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6" h="26">
                <a:moveTo>
                  <a:pt x="24" y="20"/>
                </a:moveTo>
                <a:lnTo>
                  <a:pt x="24" y="20"/>
                </a:lnTo>
                <a:lnTo>
                  <a:pt x="20" y="24"/>
                </a:lnTo>
                <a:lnTo>
                  <a:pt x="16" y="26"/>
                </a:lnTo>
                <a:lnTo>
                  <a:pt x="10" y="26"/>
                </a:lnTo>
                <a:lnTo>
                  <a:pt x="6" y="24"/>
                </a:lnTo>
                <a:lnTo>
                  <a:pt x="2" y="20"/>
                </a:lnTo>
                <a:lnTo>
                  <a:pt x="0" y="16"/>
                </a:lnTo>
                <a:lnTo>
                  <a:pt x="0" y="12"/>
                </a:lnTo>
                <a:lnTo>
                  <a:pt x="2" y="6"/>
                </a:lnTo>
                <a:lnTo>
                  <a:pt x="4" y="2"/>
                </a:lnTo>
                <a:lnTo>
                  <a:pt x="10" y="0"/>
                </a:lnTo>
                <a:lnTo>
                  <a:pt x="14" y="0"/>
                </a:lnTo>
                <a:lnTo>
                  <a:pt x="20" y="2"/>
                </a:lnTo>
                <a:lnTo>
                  <a:pt x="24" y="6"/>
                </a:lnTo>
                <a:lnTo>
                  <a:pt x="26" y="10"/>
                </a:lnTo>
                <a:lnTo>
                  <a:pt x="26" y="16"/>
                </a:lnTo>
                <a:lnTo>
                  <a:pt x="24" y="20"/>
                </a:lnTo>
                <a:close/>
              </a:path>
            </a:pathLst>
          </a:custGeom>
          <a:solidFill>
            <a:srgbClr val="A1D9E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88" name="Freeform 136"/>
          <p:cNvSpPr>
            <a:spLocks/>
          </p:cNvSpPr>
          <p:nvPr/>
        </p:nvSpPr>
        <p:spPr bwMode="auto">
          <a:xfrm rot="-746818">
            <a:off x="5754688" y="4702175"/>
            <a:ext cx="12700" cy="12700"/>
          </a:xfrm>
          <a:custGeom>
            <a:avLst/>
            <a:gdLst>
              <a:gd name="T0" fmla="*/ 2147483646 w 16"/>
              <a:gd name="T1" fmla="*/ 2147483646 h 18"/>
              <a:gd name="T2" fmla="*/ 2147483646 w 16"/>
              <a:gd name="T3" fmla="*/ 2147483646 h 18"/>
              <a:gd name="T4" fmla="*/ 2147483646 w 16"/>
              <a:gd name="T5" fmla="*/ 2147483646 h 18"/>
              <a:gd name="T6" fmla="*/ 2147483646 w 16"/>
              <a:gd name="T7" fmla="*/ 2147483646 h 18"/>
              <a:gd name="T8" fmla="*/ 2147483646 w 16"/>
              <a:gd name="T9" fmla="*/ 2147483646 h 18"/>
              <a:gd name="T10" fmla="*/ 2147483646 w 16"/>
              <a:gd name="T11" fmla="*/ 2147483646 h 18"/>
              <a:gd name="T12" fmla="*/ 2147483646 w 16"/>
              <a:gd name="T13" fmla="*/ 2147483646 h 18"/>
              <a:gd name="T14" fmla="*/ 0 w 16"/>
              <a:gd name="T15" fmla="*/ 2147483646 h 18"/>
              <a:gd name="T16" fmla="*/ 0 w 16"/>
              <a:gd name="T17" fmla="*/ 2147483646 h 18"/>
              <a:gd name="T18" fmla="*/ 0 w 16"/>
              <a:gd name="T19" fmla="*/ 2147483646 h 18"/>
              <a:gd name="T20" fmla="*/ 0 w 16"/>
              <a:gd name="T21" fmla="*/ 2147483646 h 18"/>
              <a:gd name="T22" fmla="*/ 0 w 16"/>
              <a:gd name="T23" fmla="*/ 2147483646 h 18"/>
              <a:gd name="T24" fmla="*/ 2147483646 w 16"/>
              <a:gd name="T25" fmla="*/ 2147483646 h 18"/>
              <a:gd name="T26" fmla="*/ 2147483646 w 16"/>
              <a:gd name="T27" fmla="*/ 0 h 18"/>
              <a:gd name="T28" fmla="*/ 2147483646 w 16"/>
              <a:gd name="T29" fmla="*/ 0 h 18"/>
              <a:gd name="T30" fmla="*/ 2147483646 w 16"/>
              <a:gd name="T31" fmla="*/ 2147483646 h 18"/>
              <a:gd name="T32" fmla="*/ 2147483646 w 16"/>
              <a:gd name="T33" fmla="*/ 2147483646 h 18"/>
              <a:gd name="T34" fmla="*/ 2147483646 w 16"/>
              <a:gd name="T35" fmla="*/ 2147483646 h 18"/>
              <a:gd name="T36" fmla="*/ 2147483646 w 16"/>
              <a:gd name="T37" fmla="*/ 2147483646 h 18"/>
              <a:gd name="T38" fmla="*/ 2147483646 w 16"/>
              <a:gd name="T39" fmla="*/ 2147483646 h 18"/>
              <a:gd name="T40" fmla="*/ 2147483646 w 16"/>
              <a:gd name="T41" fmla="*/ 2147483646 h 18"/>
              <a:gd name="T42" fmla="*/ 2147483646 w 16"/>
              <a:gd name="T43" fmla="*/ 2147483646 h 1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6"/>
              <a:gd name="T67" fmla="*/ 0 h 18"/>
              <a:gd name="T68" fmla="*/ 16 w 16"/>
              <a:gd name="T69" fmla="*/ 18 h 1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6" h="18">
                <a:moveTo>
                  <a:pt x="16" y="14"/>
                </a:moveTo>
                <a:lnTo>
                  <a:pt x="16" y="14"/>
                </a:lnTo>
                <a:lnTo>
                  <a:pt x="12" y="16"/>
                </a:lnTo>
                <a:lnTo>
                  <a:pt x="10" y="18"/>
                </a:lnTo>
                <a:lnTo>
                  <a:pt x="6" y="18"/>
                </a:lnTo>
                <a:lnTo>
                  <a:pt x="4" y="16"/>
                </a:lnTo>
                <a:lnTo>
                  <a:pt x="0" y="14"/>
                </a:lnTo>
                <a:lnTo>
                  <a:pt x="0" y="12"/>
                </a:lnTo>
                <a:lnTo>
                  <a:pt x="0" y="8"/>
                </a:lnTo>
                <a:lnTo>
                  <a:pt x="0" y="4"/>
                </a:lnTo>
                <a:lnTo>
                  <a:pt x="4" y="2"/>
                </a:lnTo>
                <a:lnTo>
                  <a:pt x="6" y="0"/>
                </a:lnTo>
                <a:lnTo>
                  <a:pt x="10" y="0"/>
                </a:lnTo>
                <a:lnTo>
                  <a:pt x="12" y="2"/>
                </a:lnTo>
                <a:lnTo>
                  <a:pt x="16" y="4"/>
                </a:lnTo>
                <a:lnTo>
                  <a:pt x="16" y="8"/>
                </a:lnTo>
                <a:lnTo>
                  <a:pt x="16" y="10"/>
                </a:lnTo>
                <a:lnTo>
                  <a:pt x="16" y="14"/>
                </a:lnTo>
                <a:close/>
              </a:path>
            </a:pathLst>
          </a:custGeom>
          <a:solidFill>
            <a:srgbClr val="A1D9E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 name="Rectangle 152"/>
          <p:cNvSpPr>
            <a:spLocks noChangeArrowheads="1"/>
          </p:cNvSpPr>
          <p:nvPr/>
        </p:nvSpPr>
        <p:spPr bwMode="auto">
          <a:xfrm>
            <a:off x="609600" y="304800"/>
            <a:ext cx="85344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dirty="0" smtClean="0"/>
              <a:t>Sample Risk Assessment</a:t>
            </a:r>
            <a:endParaRPr lang="en-US" altLang="en-US" dirty="0"/>
          </a:p>
        </p:txBody>
      </p:sp>
      <p:sp>
        <p:nvSpPr>
          <p:cNvPr id="2" name="Slide Number Placeholder 1"/>
          <p:cNvSpPr>
            <a:spLocks noGrp="1"/>
          </p:cNvSpPr>
          <p:nvPr>
            <p:ph type="sldNum" sz="quarter" idx="12"/>
          </p:nvPr>
        </p:nvSpPr>
        <p:spPr/>
        <p:txBody>
          <a:bodyPr/>
          <a:lstStyle/>
          <a:p>
            <a:fld id="{845D969E-14EA-4053-B3AD-921E290AD5F0}" type="slidenum">
              <a:rPr lang="en-US" altLang="en-US" smtClean="0"/>
              <a:pPr/>
              <a:t>15</a:t>
            </a:fld>
            <a:endParaRPr lang="en-US" altLang="en-US"/>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021379">
                                            <p:txEl>
                                              <p:pRg st="0" end="0"/>
                                            </p:txEl>
                                          </p:spTgt>
                                        </p:tgtEl>
                                        <p:attrNameLst>
                                          <p:attrName>style.visibility</p:attrName>
                                        </p:attrNameLst>
                                      </p:cBhvr>
                                      <p:to>
                                        <p:strVal val="visible"/>
                                      </p:to>
                                    </p:set>
                                    <p:animEffect transition="in" filter="dissolve">
                                      <p:cBhvr>
                                        <p:cTn id="7" dur="500"/>
                                        <p:tgtEl>
                                          <p:spTgt spid="2021379">
                                            <p:txEl>
                                              <p:pRg st="0" end="0"/>
                                            </p:txEl>
                                          </p:spTgt>
                                        </p:tgtEl>
                                      </p:cBhvr>
                                    </p:animEffect>
                                  </p:childTnLst>
                                </p:cTn>
                              </p:par>
                              <p:par>
                                <p:cTn id="8" presetID="9" presetClass="entr" presetSubtype="0" fill="hold" nodeType="withEffect">
                                  <p:stCondLst>
                                    <p:cond delay="0"/>
                                  </p:stCondLst>
                                  <p:childTnLst>
                                    <p:set>
                                      <p:cBhvr>
                                        <p:cTn id="9" dur="1" fill="hold">
                                          <p:stCondLst>
                                            <p:cond delay="0"/>
                                          </p:stCondLst>
                                        </p:cTn>
                                        <p:tgtEl>
                                          <p:spTgt spid="2021379">
                                            <p:txEl>
                                              <p:pRg st="1" end="1"/>
                                            </p:txEl>
                                          </p:spTgt>
                                        </p:tgtEl>
                                        <p:attrNameLst>
                                          <p:attrName>style.visibility</p:attrName>
                                        </p:attrNameLst>
                                      </p:cBhvr>
                                      <p:to>
                                        <p:strVal val="visible"/>
                                      </p:to>
                                    </p:set>
                                    <p:animEffect transition="in" filter="dissolve">
                                      <p:cBhvr>
                                        <p:cTn id="10" dur="500"/>
                                        <p:tgtEl>
                                          <p:spTgt spid="2021379">
                                            <p:txEl>
                                              <p:pRg st="1" end="1"/>
                                            </p:txEl>
                                          </p:spTgt>
                                        </p:tgtEl>
                                      </p:cBhvr>
                                    </p:animEffect>
                                  </p:childTnLst>
                                </p:cTn>
                              </p:par>
                              <p:par>
                                <p:cTn id="11" presetID="9" presetClass="entr" presetSubtype="0" fill="hold" nodeType="withEffect">
                                  <p:stCondLst>
                                    <p:cond delay="0"/>
                                  </p:stCondLst>
                                  <p:childTnLst>
                                    <p:set>
                                      <p:cBhvr>
                                        <p:cTn id="12" dur="1" fill="hold">
                                          <p:stCondLst>
                                            <p:cond delay="0"/>
                                          </p:stCondLst>
                                        </p:cTn>
                                        <p:tgtEl>
                                          <p:spTgt spid="2021379">
                                            <p:txEl>
                                              <p:pRg st="2" end="2"/>
                                            </p:txEl>
                                          </p:spTgt>
                                        </p:tgtEl>
                                        <p:attrNameLst>
                                          <p:attrName>style.visibility</p:attrName>
                                        </p:attrNameLst>
                                      </p:cBhvr>
                                      <p:to>
                                        <p:strVal val="visible"/>
                                      </p:to>
                                    </p:set>
                                    <p:animEffect transition="in" filter="dissolve">
                                      <p:cBhvr>
                                        <p:cTn id="13" dur="500"/>
                                        <p:tgtEl>
                                          <p:spTgt spid="2021379">
                                            <p:txEl>
                                              <p:pRg st="2" end="2"/>
                                            </p:txEl>
                                          </p:spTgt>
                                        </p:tgtEl>
                                      </p:cBhvr>
                                    </p:animEffect>
                                  </p:childTnLst>
                                </p:cTn>
                              </p:par>
                              <p:par>
                                <p:cTn id="14" presetID="9" presetClass="entr" presetSubtype="0" fill="hold" nodeType="withEffect">
                                  <p:stCondLst>
                                    <p:cond delay="0"/>
                                  </p:stCondLst>
                                  <p:childTnLst>
                                    <p:set>
                                      <p:cBhvr>
                                        <p:cTn id="15" dur="1" fill="hold">
                                          <p:stCondLst>
                                            <p:cond delay="0"/>
                                          </p:stCondLst>
                                        </p:cTn>
                                        <p:tgtEl>
                                          <p:spTgt spid="2021379">
                                            <p:txEl>
                                              <p:pRg st="3" end="3"/>
                                            </p:txEl>
                                          </p:spTgt>
                                        </p:tgtEl>
                                        <p:attrNameLst>
                                          <p:attrName>style.visibility</p:attrName>
                                        </p:attrNameLst>
                                      </p:cBhvr>
                                      <p:to>
                                        <p:strVal val="visible"/>
                                      </p:to>
                                    </p:set>
                                    <p:animEffect transition="in" filter="dissolve">
                                      <p:cBhvr>
                                        <p:cTn id="16" dur="500"/>
                                        <p:tgtEl>
                                          <p:spTgt spid="202137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Content Placeholder 2"/>
          <p:cNvSpPr>
            <a:spLocks noGrp="1"/>
          </p:cNvSpPr>
          <p:nvPr>
            <p:ph idx="1"/>
          </p:nvPr>
        </p:nvSpPr>
        <p:spPr>
          <a:xfrm>
            <a:off x="838200" y="1600200"/>
            <a:ext cx="5257800" cy="1371600"/>
          </a:xfrm>
        </p:spPr>
        <p:txBody>
          <a:bodyPr/>
          <a:lstStyle/>
          <a:p>
            <a:pPr marL="0" indent="0" eaLnBrk="1" hangingPunct="1">
              <a:buNone/>
            </a:pPr>
            <a:r>
              <a:rPr lang="en-US" altLang="en-US" sz="2000" dirty="0" smtClean="0"/>
              <a:t>What is the primary action that causes risk in the PIPS process?</a:t>
            </a:r>
          </a:p>
        </p:txBody>
      </p:sp>
      <p:sp>
        <p:nvSpPr>
          <p:cNvPr id="5" name="Rectangle 4"/>
          <p:cNvSpPr>
            <a:spLocks noChangeArrowheads="1"/>
          </p:cNvSpPr>
          <p:nvPr/>
        </p:nvSpPr>
        <p:spPr bwMode="auto">
          <a:xfrm>
            <a:off x="3801820" y="3013075"/>
            <a:ext cx="15403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sz="2400" dirty="0" smtClean="0"/>
              <a:t>DECISIONS</a:t>
            </a:r>
            <a:endParaRPr lang="en-US" altLang="en-US" sz="2400" dirty="0"/>
          </a:p>
        </p:txBody>
      </p:sp>
      <p:sp>
        <p:nvSpPr>
          <p:cNvPr id="6" name="Rectangle 152"/>
          <p:cNvSpPr>
            <a:spLocks noChangeArrowheads="1"/>
          </p:cNvSpPr>
          <p:nvPr/>
        </p:nvSpPr>
        <p:spPr bwMode="auto">
          <a:xfrm>
            <a:off x="533400" y="311783"/>
            <a:ext cx="8610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dirty="0" smtClean="0"/>
              <a:t>Another Word on Risk…</a:t>
            </a:r>
            <a:endParaRPr lang="en-US" altLang="en-US" dirty="0"/>
          </a:p>
        </p:txBody>
      </p:sp>
      <p:sp>
        <p:nvSpPr>
          <p:cNvPr id="2" name="Slide Number Placeholder 1"/>
          <p:cNvSpPr>
            <a:spLocks noGrp="1"/>
          </p:cNvSpPr>
          <p:nvPr>
            <p:ph type="sldNum" sz="quarter" idx="12"/>
          </p:nvPr>
        </p:nvSpPr>
        <p:spPr/>
        <p:txBody>
          <a:bodyPr/>
          <a:lstStyle/>
          <a:p>
            <a:fld id="{845D969E-14EA-4053-B3AD-921E290AD5F0}" type="slidenum">
              <a:rPr lang="en-US" altLang="en-US" smtClean="0"/>
              <a:pPr/>
              <a:t>16</a:t>
            </a:fld>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0" y="1066800"/>
            <a:ext cx="7086600" cy="4876800"/>
          </a:xfrm>
        </p:spPr>
        <p:txBody>
          <a:bodyPr rtlCol="0">
            <a:noAutofit/>
          </a:bodyPr>
          <a:lstStyle/>
          <a:p>
            <a:pPr marL="0" indent="0" eaLnBrk="1" fontAlgn="auto" hangingPunct="1">
              <a:spcBef>
                <a:spcPts val="600"/>
              </a:spcBef>
              <a:spcAft>
                <a:spcPts val="0"/>
              </a:spcAft>
              <a:buFont typeface="Arial" panose="020B0604020202020204" pitchFamily="34" charset="0"/>
              <a:buNone/>
              <a:defRPr/>
            </a:pPr>
            <a:r>
              <a:rPr lang="en-US" sz="2000" b="1" dirty="0" smtClean="0"/>
              <a:t>Claim</a:t>
            </a:r>
          </a:p>
          <a:p>
            <a:pPr marL="0" indent="0" eaLnBrk="1" fontAlgn="auto" hangingPunct="1">
              <a:spcBef>
                <a:spcPts val="600"/>
              </a:spcBef>
              <a:spcAft>
                <a:spcPts val="0"/>
              </a:spcAft>
              <a:buFont typeface="Arial" panose="020B0604020202020204" pitchFamily="34" charset="0"/>
              <a:buNone/>
              <a:defRPr/>
            </a:pPr>
            <a:r>
              <a:rPr lang="en-US" sz="2000" dirty="0" smtClean="0"/>
              <a:t>Vendor will track all building major components for the first year including energy consumption, and give client recommendations to extend life of the building.</a:t>
            </a:r>
          </a:p>
          <a:p>
            <a:pPr eaLnBrk="1" fontAlgn="auto" hangingPunct="1">
              <a:spcBef>
                <a:spcPts val="600"/>
              </a:spcBef>
              <a:spcAft>
                <a:spcPts val="0"/>
              </a:spcAft>
              <a:buFont typeface="Arial" panose="020B0604020202020204" pitchFamily="34" charset="0"/>
              <a:buNone/>
              <a:defRPr/>
            </a:pPr>
            <a:endParaRPr lang="en-US" sz="2000" u="sng" dirty="0" smtClean="0"/>
          </a:p>
          <a:p>
            <a:pPr eaLnBrk="1" fontAlgn="auto" hangingPunct="1">
              <a:spcBef>
                <a:spcPts val="600"/>
              </a:spcBef>
              <a:spcAft>
                <a:spcPts val="0"/>
              </a:spcAft>
              <a:buFont typeface="Arial" panose="020B0604020202020204" pitchFamily="34" charset="0"/>
              <a:buNone/>
              <a:defRPr/>
            </a:pPr>
            <a:r>
              <a:rPr lang="en-US" sz="2000" b="1" dirty="0" smtClean="0"/>
              <a:t>Verifiable performance metrics</a:t>
            </a:r>
          </a:p>
          <a:p>
            <a:pPr marL="341313" indent="-341313" eaLnBrk="1" fontAlgn="auto" hangingPunct="1">
              <a:spcBef>
                <a:spcPts val="600"/>
              </a:spcBef>
              <a:spcAft>
                <a:spcPts val="0"/>
              </a:spcAft>
              <a:buFont typeface="+mj-lt"/>
              <a:buAutoNum type="arabicPeriod"/>
              <a:defRPr/>
            </a:pPr>
            <a:r>
              <a:rPr lang="en-US" sz="2000" dirty="0" smtClean="0"/>
              <a:t>Last five buildings, vendor has done this. </a:t>
            </a:r>
          </a:p>
          <a:p>
            <a:pPr marL="341313" indent="-341313" eaLnBrk="1" fontAlgn="auto" hangingPunct="1">
              <a:spcBef>
                <a:spcPts val="600"/>
              </a:spcBef>
              <a:spcAft>
                <a:spcPts val="0"/>
              </a:spcAft>
              <a:buFont typeface="+mj-lt"/>
              <a:buAutoNum type="arabicPeriod"/>
              <a:defRPr/>
            </a:pPr>
            <a:r>
              <a:rPr lang="en-US" sz="2000" dirty="0" smtClean="0"/>
              <a:t>Performance metrics: </a:t>
            </a:r>
          </a:p>
          <a:p>
            <a:pPr marL="739775" lvl="1" indent="-282575" eaLnBrk="1" fontAlgn="auto" hangingPunct="1">
              <a:spcBef>
                <a:spcPts val="600"/>
              </a:spcBef>
              <a:spcAft>
                <a:spcPts val="0"/>
              </a:spcAft>
              <a:buFont typeface="Arial" panose="020B0604020202020204" pitchFamily="34" charset="0"/>
              <a:buChar char="–"/>
              <a:defRPr/>
            </a:pPr>
            <a:r>
              <a:rPr lang="en-US" sz="2000" dirty="0" smtClean="0"/>
              <a:t>Customer satisfaction 9.5.</a:t>
            </a:r>
          </a:p>
          <a:p>
            <a:pPr marL="739775" lvl="1" indent="-282575" eaLnBrk="1" fontAlgn="auto" hangingPunct="1">
              <a:spcBef>
                <a:spcPts val="600"/>
              </a:spcBef>
              <a:spcAft>
                <a:spcPts val="0"/>
              </a:spcAft>
              <a:buFont typeface="Arial" panose="020B0604020202020204" pitchFamily="34" charset="0"/>
              <a:buChar char="–"/>
              <a:defRPr/>
            </a:pPr>
            <a:r>
              <a:rPr lang="en-US" sz="2000" dirty="0" smtClean="0"/>
              <a:t>$40M scope. </a:t>
            </a:r>
          </a:p>
          <a:p>
            <a:pPr marL="739775" lvl="1" indent="-282575" eaLnBrk="1" fontAlgn="auto" hangingPunct="1">
              <a:spcBef>
                <a:spcPts val="600"/>
              </a:spcBef>
              <a:spcAft>
                <a:spcPts val="0"/>
              </a:spcAft>
              <a:buFont typeface="Arial" panose="020B0604020202020204" pitchFamily="34" charset="0"/>
              <a:buChar char="–"/>
              <a:defRPr/>
            </a:pPr>
            <a:r>
              <a:rPr lang="en-US" sz="2000" dirty="0" smtClean="0"/>
              <a:t>Deviation rate 1%. </a:t>
            </a:r>
          </a:p>
          <a:p>
            <a:pPr marL="739775" lvl="1" indent="-282575" eaLnBrk="1" fontAlgn="auto" hangingPunct="1">
              <a:spcBef>
                <a:spcPts val="600"/>
              </a:spcBef>
              <a:spcAft>
                <a:spcPts val="0"/>
              </a:spcAft>
              <a:buFont typeface="Arial" panose="020B0604020202020204" pitchFamily="34" charset="0"/>
              <a:buChar char="–"/>
              <a:defRPr/>
            </a:pPr>
            <a:r>
              <a:rPr lang="en-US" sz="2000" dirty="0" smtClean="0"/>
              <a:t>Rating on value of documentation 10%. </a:t>
            </a:r>
          </a:p>
          <a:p>
            <a:pPr marL="739775" lvl="1" indent="-282575" eaLnBrk="1" fontAlgn="auto" hangingPunct="1">
              <a:spcBef>
                <a:spcPts val="600"/>
              </a:spcBef>
              <a:spcAft>
                <a:spcPts val="0"/>
              </a:spcAft>
              <a:buFont typeface="Arial" panose="020B0604020202020204" pitchFamily="34" charset="0"/>
              <a:buChar char="–"/>
              <a:defRPr/>
            </a:pPr>
            <a:r>
              <a:rPr lang="en-US" sz="2000" dirty="0" smtClean="0"/>
              <a:t>References and documentation available upon request.</a:t>
            </a:r>
            <a:endParaRPr lang="en-US" sz="2000" dirty="0"/>
          </a:p>
        </p:txBody>
      </p:sp>
      <p:sp>
        <p:nvSpPr>
          <p:cNvPr id="5" name="Rectangle 152"/>
          <p:cNvSpPr>
            <a:spLocks noChangeArrowheads="1"/>
          </p:cNvSpPr>
          <p:nvPr/>
        </p:nvSpPr>
        <p:spPr bwMode="auto">
          <a:xfrm>
            <a:off x="609600" y="304800"/>
            <a:ext cx="85344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dirty="0" smtClean="0"/>
              <a:t>Value-Added Submittal</a:t>
            </a:r>
            <a:endParaRPr lang="en-US" altLang="en-US" dirty="0"/>
          </a:p>
        </p:txBody>
      </p:sp>
      <p:sp>
        <p:nvSpPr>
          <p:cNvPr id="2" name="Slide Number Placeholder 1"/>
          <p:cNvSpPr>
            <a:spLocks noGrp="1"/>
          </p:cNvSpPr>
          <p:nvPr>
            <p:ph type="sldNum" sz="quarter" idx="12"/>
          </p:nvPr>
        </p:nvSpPr>
        <p:spPr/>
        <p:txBody>
          <a:bodyPr/>
          <a:lstStyle/>
          <a:p>
            <a:fld id="{845D969E-14EA-4053-B3AD-921E290AD5F0}" type="slidenum">
              <a:rPr lang="en-US" altLang="en-US" smtClean="0"/>
              <a:pPr/>
              <a:t>17</a:t>
            </a:fld>
            <a:endParaRPr lang="en-US" alt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ight Arrow 41" descr="gold arrow pointing right reading &quot;Clarification&quot; over number 2"/>
          <p:cNvSpPr/>
          <p:nvPr/>
        </p:nvSpPr>
        <p:spPr>
          <a:xfrm>
            <a:off x="2819400" y="762000"/>
            <a:ext cx="2819400" cy="1981200"/>
          </a:xfrm>
          <a:prstGeom prst="rightArrow">
            <a:avLst>
              <a:gd name="adj1" fmla="val 50000"/>
              <a:gd name="adj2" fmla="val 53331"/>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44" name="TextBox 43"/>
          <p:cNvSpPr txBox="1"/>
          <p:nvPr/>
        </p:nvSpPr>
        <p:spPr>
          <a:xfrm>
            <a:off x="3124200" y="1020763"/>
            <a:ext cx="1600200" cy="1570037"/>
          </a:xfrm>
          <a:prstGeom prst="rect">
            <a:avLst/>
          </a:prstGeom>
          <a:noFill/>
        </p:spPr>
        <p:txBody>
          <a:bodyPr>
            <a:spAutoFit/>
          </a:bodyPr>
          <a:lstStyle/>
          <a:p>
            <a:pPr eaLnBrk="1" fontAlgn="auto" hangingPunct="1">
              <a:spcBef>
                <a:spcPts val="0"/>
              </a:spcBef>
              <a:spcAft>
                <a:spcPts val="0"/>
              </a:spcAft>
              <a:defRPr/>
            </a:pPr>
            <a:r>
              <a:rPr lang="en-US" sz="9600" b="1" dirty="0">
                <a:solidFill>
                  <a:schemeClr val="accent6">
                    <a:lumMod val="20000"/>
                    <a:lumOff val="80000"/>
                  </a:schemeClr>
                </a:solidFill>
                <a:latin typeface="Arial Black" pitchFamily="34" charset="0"/>
              </a:rPr>
              <a:t> </a:t>
            </a:r>
            <a:r>
              <a:rPr lang="en-US" sz="9200" b="1" dirty="0">
                <a:solidFill>
                  <a:schemeClr val="accent6">
                    <a:lumMod val="60000"/>
                    <a:lumOff val="40000"/>
                  </a:schemeClr>
                </a:solidFill>
                <a:latin typeface="Arial Black" pitchFamily="34" charset="0"/>
              </a:rPr>
              <a:t>2</a:t>
            </a:r>
          </a:p>
        </p:txBody>
      </p:sp>
      <p:sp>
        <p:nvSpPr>
          <p:cNvPr id="29700" name="Title 1"/>
          <p:cNvSpPr>
            <a:spLocks noGrp="1"/>
          </p:cNvSpPr>
          <p:nvPr>
            <p:ph type="title"/>
          </p:nvPr>
        </p:nvSpPr>
        <p:spPr>
          <a:xfrm>
            <a:off x="457200" y="-152400"/>
            <a:ext cx="8534400" cy="754063"/>
          </a:xfrm>
        </p:spPr>
        <p:txBody>
          <a:bodyPr/>
          <a:lstStyle/>
          <a:p>
            <a:pPr eaLnBrk="1" hangingPunct="1"/>
            <a:r>
              <a:rPr lang="en-US" altLang="en-US" sz="2800" dirty="0" smtClean="0">
                <a:solidFill>
                  <a:schemeClr val="bg1"/>
                </a:solidFill>
              </a:rPr>
              <a:t>Performance Information Procurement System</a:t>
            </a:r>
            <a:endParaRPr lang="en-US" altLang="en-US" sz="2800" i="1" dirty="0" smtClean="0">
              <a:solidFill>
                <a:schemeClr val="bg1"/>
              </a:solidFill>
            </a:endParaRPr>
          </a:p>
        </p:txBody>
      </p:sp>
      <p:grpSp>
        <p:nvGrpSpPr>
          <p:cNvPr id="29701" name="Group 22"/>
          <p:cNvGrpSpPr>
            <a:grpSpLocks/>
          </p:cNvGrpSpPr>
          <p:nvPr/>
        </p:nvGrpSpPr>
        <p:grpSpPr bwMode="auto">
          <a:xfrm>
            <a:off x="838200" y="457200"/>
            <a:ext cx="7696200" cy="5334000"/>
            <a:chOff x="-103474" y="1381126"/>
            <a:chExt cx="8708042" cy="4638674"/>
          </a:xfrm>
        </p:grpSpPr>
        <p:sp>
          <p:nvSpPr>
            <p:cNvPr id="24" name="Line 41"/>
            <p:cNvSpPr>
              <a:spLocks noChangeShapeType="1"/>
            </p:cNvSpPr>
            <p:nvPr/>
          </p:nvSpPr>
          <p:spPr bwMode="auto">
            <a:xfrm>
              <a:off x="706" y="1672424"/>
              <a:ext cx="2512903" cy="9663"/>
            </a:xfrm>
            <a:prstGeom prst="line">
              <a:avLst/>
            </a:prstGeom>
            <a:noFill/>
            <a:ln w="57150">
              <a:solidFill>
                <a:schemeClr val="tx1"/>
              </a:solidFill>
              <a:round/>
              <a:headEnd/>
              <a:tailEnd type="triangle" w="med" len="med"/>
            </a:ln>
          </p:spPr>
          <p:txBody>
            <a:bodyPr/>
            <a:lstStyle/>
            <a:p>
              <a:pPr eaLnBrk="1" fontAlgn="auto" hangingPunct="1">
                <a:spcBef>
                  <a:spcPts val="0"/>
                </a:spcBef>
                <a:spcAft>
                  <a:spcPts val="0"/>
                </a:spcAft>
                <a:defRPr/>
              </a:pPr>
              <a:endParaRPr lang="en-US" dirty="0">
                <a:ln>
                  <a:solidFill>
                    <a:prstClr val="black"/>
                  </a:solidFill>
                </a:ln>
                <a:solidFill>
                  <a:prstClr val="black"/>
                </a:solidFill>
                <a:latin typeface="+mn-lt"/>
                <a:cs typeface="Tahoma" pitchFamily="34" charset="0"/>
              </a:endParaRPr>
            </a:p>
          </p:txBody>
        </p:sp>
        <p:pic>
          <p:nvPicPr>
            <p:cNvPr id="29714" name="Picture 24" descr="Green arrow point right reading &quot;Selection&quot; over number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366" y="1673096"/>
              <a:ext cx="2500473" cy="1482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15" name="Text Box 42"/>
            <p:cNvSpPr txBox="1">
              <a:spLocks noChangeArrowheads="1"/>
            </p:cNvSpPr>
            <p:nvPr/>
          </p:nvSpPr>
          <p:spPr bwMode="auto">
            <a:xfrm>
              <a:off x="-103474" y="1381126"/>
              <a:ext cx="250983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sz="1600">
                  <a:solidFill>
                    <a:srgbClr val="000000"/>
                  </a:solidFill>
                  <a:cs typeface="Tahoma" pitchFamily="34" charset="0"/>
                </a:rPr>
                <a:t>Vendor is an Expert</a:t>
              </a:r>
            </a:p>
          </p:txBody>
        </p:sp>
        <p:sp>
          <p:nvSpPr>
            <p:cNvPr id="28" name="Line 41"/>
            <p:cNvSpPr>
              <a:spLocks noChangeShapeType="1"/>
            </p:cNvSpPr>
            <p:nvPr/>
          </p:nvSpPr>
          <p:spPr bwMode="auto">
            <a:xfrm>
              <a:off x="2551329" y="3395360"/>
              <a:ext cx="2699709" cy="0"/>
            </a:xfrm>
            <a:prstGeom prst="line">
              <a:avLst/>
            </a:prstGeom>
            <a:noFill/>
            <a:ln w="57150">
              <a:solidFill>
                <a:schemeClr val="tx1"/>
              </a:solidFill>
              <a:round/>
              <a:headEnd/>
              <a:tailEnd type="triangle" w="med" len="med"/>
            </a:ln>
          </p:spPr>
          <p:txBody>
            <a:bodyPr/>
            <a:lstStyle/>
            <a:p>
              <a:pPr eaLnBrk="1" fontAlgn="auto" hangingPunct="1">
                <a:spcBef>
                  <a:spcPts val="0"/>
                </a:spcBef>
                <a:spcAft>
                  <a:spcPts val="0"/>
                </a:spcAft>
                <a:defRPr/>
              </a:pPr>
              <a:endParaRPr lang="en-US" dirty="0">
                <a:ln>
                  <a:solidFill>
                    <a:prstClr val="black"/>
                  </a:solidFill>
                </a:ln>
                <a:solidFill>
                  <a:prstClr val="black"/>
                </a:solidFill>
                <a:latin typeface="+mn-lt"/>
                <a:cs typeface="Tahoma" pitchFamily="34" charset="0"/>
              </a:endParaRPr>
            </a:p>
          </p:txBody>
        </p:sp>
        <p:sp>
          <p:nvSpPr>
            <p:cNvPr id="30" name="Line 41"/>
            <p:cNvSpPr>
              <a:spLocks noChangeShapeType="1"/>
            </p:cNvSpPr>
            <p:nvPr/>
          </p:nvSpPr>
          <p:spPr bwMode="auto">
            <a:xfrm>
              <a:off x="5322887" y="1698654"/>
              <a:ext cx="3281681" cy="0"/>
            </a:xfrm>
            <a:prstGeom prst="line">
              <a:avLst/>
            </a:prstGeom>
            <a:noFill/>
            <a:ln w="57150">
              <a:solidFill>
                <a:schemeClr val="tx1"/>
              </a:solidFill>
              <a:round/>
              <a:headEnd/>
              <a:tailEnd type="triangle" w="med" len="med"/>
            </a:ln>
          </p:spPr>
          <p:txBody>
            <a:bodyPr/>
            <a:lstStyle/>
            <a:p>
              <a:pPr eaLnBrk="1" fontAlgn="auto" hangingPunct="1">
                <a:spcBef>
                  <a:spcPts val="0"/>
                </a:spcBef>
                <a:spcAft>
                  <a:spcPts val="0"/>
                </a:spcAft>
                <a:defRPr/>
              </a:pPr>
              <a:endParaRPr lang="en-US" dirty="0">
                <a:ln>
                  <a:solidFill>
                    <a:prstClr val="black"/>
                  </a:solidFill>
                </a:ln>
                <a:solidFill>
                  <a:prstClr val="black"/>
                </a:solidFill>
                <a:latin typeface="+mn-lt"/>
                <a:cs typeface="Tahoma" pitchFamily="34" charset="0"/>
              </a:endParaRPr>
            </a:p>
          </p:txBody>
        </p:sp>
        <p:sp>
          <p:nvSpPr>
            <p:cNvPr id="29718" name="Text Box 42"/>
            <p:cNvSpPr txBox="1">
              <a:spLocks noChangeArrowheads="1"/>
            </p:cNvSpPr>
            <p:nvPr/>
          </p:nvSpPr>
          <p:spPr bwMode="auto">
            <a:xfrm>
              <a:off x="5638800" y="1414463"/>
              <a:ext cx="220503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sz="1600">
                  <a:solidFill>
                    <a:srgbClr val="000000"/>
                  </a:solidFill>
                  <a:cs typeface="Tahoma" pitchFamily="34" charset="0"/>
                </a:rPr>
                <a:t>Vendor is an Expert</a:t>
              </a:r>
            </a:p>
          </p:txBody>
        </p:sp>
        <p:sp>
          <p:nvSpPr>
            <p:cNvPr id="29719" name="Line 18"/>
            <p:cNvSpPr>
              <a:spLocks noChangeShapeType="1"/>
            </p:cNvSpPr>
            <p:nvPr/>
          </p:nvSpPr>
          <p:spPr bwMode="auto">
            <a:xfrm>
              <a:off x="2514600" y="1676400"/>
              <a:ext cx="0" cy="4343400"/>
            </a:xfrm>
            <a:prstGeom prst="line">
              <a:avLst/>
            </a:prstGeom>
            <a:noFill/>
            <a:ln w="9525">
              <a:solidFill>
                <a:schemeClr val="tx1"/>
              </a:solidFill>
              <a:prstDash val="dashDot"/>
              <a:round/>
              <a:headEnd/>
              <a:tailEnd/>
            </a:ln>
            <a:extLst>
              <a:ext uri="{909E8E84-426E-40DD-AFC4-6F175D3DCCD1}">
                <a14:hiddenFill xmlns:a14="http://schemas.microsoft.com/office/drawing/2010/main">
                  <a:noFill/>
                </a14:hiddenFill>
              </a:ext>
            </a:extLst>
          </p:spPr>
          <p:txBody>
            <a:bodyPr/>
            <a:lstStyle/>
            <a:p>
              <a:endParaRPr lang="en-US"/>
            </a:p>
          </p:txBody>
        </p:sp>
        <p:sp>
          <p:nvSpPr>
            <p:cNvPr id="29720" name="Line 18"/>
            <p:cNvSpPr>
              <a:spLocks noChangeShapeType="1"/>
            </p:cNvSpPr>
            <p:nvPr/>
          </p:nvSpPr>
          <p:spPr bwMode="auto">
            <a:xfrm>
              <a:off x="5323164" y="1676400"/>
              <a:ext cx="0" cy="4343400"/>
            </a:xfrm>
            <a:prstGeom prst="line">
              <a:avLst/>
            </a:prstGeom>
            <a:noFill/>
            <a:ln w="9525">
              <a:solidFill>
                <a:schemeClr val="tx1"/>
              </a:solidFill>
              <a:prstDash val="dashDot"/>
              <a:round/>
              <a:headEnd/>
              <a:tailEnd/>
            </a:ln>
            <a:extLst>
              <a:ext uri="{909E8E84-426E-40DD-AFC4-6F175D3DCCD1}">
                <a14:hiddenFill xmlns:a14="http://schemas.microsoft.com/office/drawing/2010/main">
                  <a:noFill/>
                </a14:hiddenFill>
              </a:ext>
            </a:extLst>
          </p:spPr>
          <p:txBody>
            <a:bodyPr/>
            <a:lstStyle/>
            <a:p>
              <a:endParaRPr lang="en-US"/>
            </a:p>
          </p:txBody>
        </p:sp>
        <p:pic>
          <p:nvPicPr>
            <p:cNvPr id="29721" name="Picture 22" descr="blue arrow pointing right reading &quot;Management by Risk Minimization&quot; over number 3"/>
            <p:cNvPicPr>
              <a:picLocks noChangeAspect="1"/>
            </p:cNvPicPr>
            <p:nvPr/>
          </p:nvPicPr>
          <p:blipFill>
            <a:blip r:embed="rId4">
              <a:extLst>
                <a:ext uri="{28A0092B-C50C-407E-A947-70E740481C1C}">
                  <a14:useLocalDpi xmlns:a14="http://schemas.microsoft.com/office/drawing/2010/main" val="0"/>
                </a:ext>
              </a:extLst>
            </a:blip>
            <a:srcRect l="21397"/>
            <a:stretch>
              <a:fillRect/>
            </a:stretch>
          </p:blipFill>
          <p:spPr bwMode="auto">
            <a:xfrm>
              <a:off x="5365532" y="1556308"/>
              <a:ext cx="3239036" cy="1609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9702" name="Text Box 42"/>
          <p:cNvSpPr txBox="1">
            <a:spLocks noChangeArrowheads="1"/>
          </p:cNvSpPr>
          <p:nvPr/>
        </p:nvSpPr>
        <p:spPr bwMode="auto">
          <a:xfrm>
            <a:off x="3200400" y="2786062"/>
            <a:ext cx="22050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sz="1600" dirty="0">
                <a:solidFill>
                  <a:srgbClr val="000000"/>
                </a:solidFill>
                <a:cs typeface="Tahoma" pitchFamily="34" charset="0"/>
              </a:rPr>
              <a:t>Vendor is not an Expert</a:t>
            </a:r>
          </a:p>
        </p:txBody>
      </p:sp>
      <p:sp>
        <p:nvSpPr>
          <p:cNvPr id="32" name="Text Box 6"/>
          <p:cNvSpPr txBox="1">
            <a:spLocks noChangeArrowheads="1"/>
          </p:cNvSpPr>
          <p:nvPr/>
        </p:nvSpPr>
        <p:spPr bwMode="auto">
          <a:xfrm>
            <a:off x="885825" y="3124200"/>
            <a:ext cx="838200" cy="1323975"/>
          </a:xfrm>
          <a:prstGeom prst="rect">
            <a:avLst/>
          </a:prstGeom>
          <a:solidFill>
            <a:schemeClr val="accent3">
              <a:lumMod val="20000"/>
              <a:lumOff val="80000"/>
            </a:schemeClr>
          </a:solidFill>
          <a:ln w="9525">
            <a:noFill/>
            <a:miter lim="800000"/>
            <a:headEnd/>
            <a:tailEnd/>
          </a:ln>
        </p:spPr>
        <p:txBody>
          <a:bodyPr>
            <a:spAutoFit/>
          </a:bodyPr>
          <a:lstStyle/>
          <a:p>
            <a:pPr algn="ctr" eaLnBrk="1" fontAlgn="auto" hangingPunct="1">
              <a:spcBef>
                <a:spcPts val="0"/>
              </a:spcBef>
              <a:spcAft>
                <a:spcPts val="0"/>
              </a:spcAft>
              <a:defRPr/>
            </a:pPr>
            <a:r>
              <a:rPr lang="en-US" sz="1600" u="sng" dirty="0">
                <a:latin typeface="+mn-lt"/>
                <a:cs typeface="Arial" charset="0"/>
              </a:rPr>
              <a:t>Filter 1</a:t>
            </a:r>
          </a:p>
          <a:p>
            <a:pPr algn="ctr" eaLnBrk="1" fontAlgn="auto" hangingPunct="1">
              <a:spcBef>
                <a:spcPts val="0"/>
              </a:spcBef>
              <a:spcAft>
                <a:spcPts val="0"/>
              </a:spcAft>
              <a:defRPr/>
            </a:pPr>
            <a:r>
              <a:rPr lang="en-US" sz="1600" b="1" dirty="0">
                <a:latin typeface="+mn-lt"/>
                <a:cs typeface="Arial" charset="0"/>
              </a:rPr>
              <a:t>P.C.</a:t>
            </a:r>
          </a:p>
          <a:p>
            <a:pPr algn="ctr" eaLnBrk="1" fontAlgn="auto" hangingPunct="1">
              <a:spcBef>
                <a:spcPts val="0"/>
              </a:spcBef>
              <a:spcAft>
                <a:spcPts val="0"/>
              </a:spcAft>
              <a:defRPr/>
            </a:pPr>
            <a:r>
              <a:rPr lang="en-US" sz="1600" b="1" dirty="0">
                <a:latin typeface="+mn-lt"/>
                <a:cs typeface="Arial" charset="0"/>
              </a:rPr>
              <a:t>R.A.</a:t>
            </a:r>
          </a:p>
          <a:p>
            <a:pPr algn="ctr" eaLnBrk="1" fontAlgn="auto" hangingPunct="1">
              <a:spcBef>
                <a:spcPts val="0"/>
              </a:spcBef>
              <a:spcAft>
                <a:spcPts val="0"/>
              </a:spcAft>
              <a:defRPr/>
            </a:pPr>
            <a:r>
              <a:rPr lang="en-US" sz="1600" b="1" dirty="0">
                <a:latin typeface="+mn-lt"/>
                <a:cs typeface="Arial" charset="0"/>
              </a:rPr>
              <a:t>V.A.</a:t>
            </a:r>
          </a:p>
          <a:p>
            <a:pPr algn="ctr" eaLnBrk="1" fontAlgn="auto" hangingPunct="1">
              <a:spcBef>
                <a:spcPts val="0"/>
              </a:spcBef>
              <a:spcAft>
                <a:spcPts val="0"/>
              </a:spcAft>
              <a:defRPr/>
            </a:pPr>
            <a:r>
              <a:rPr lang="en-US" sz="1600" dirty="0">
                <a:latin typeface="+mn-lt"/>
                <a:cs typeface="Arial" charset="0"/>
              </a:rPr>
              <a:t>Cost </a:t>
            </a:r>
          </a:p>
        </p:txBody>
      </p:sp>
      <p:sp>
        <p:nvSpPr>
          <p:cNvPr id="35" name="TextBox 34"/>
          <p:cNvSpPr txBox="1"/>
          <p:nvPr/>
        </p:nvSpPr>
        <p:spPr>
          <a:xfrm>
            <a:off x="1981200" y="3124200"/>
            <a:ext cx="990600" cy="584200"/>
          </a:xfrm>
          <a:prstGeom prst="rect">
            <a:avLst/>
          </a:prstGeom>
          <a:solidFill>
            <a:schemeClr val="accent3">
              <a:lumMod val="20000"/>
              <a:lumOff val="80000"/>
            </a:schemeClr>
          </a:solidFill>
        </p:spPr>
        <p:txBody>
          <a:bodyPr>
            <a:spAutoFit/>
          </a:bodyPr>
          <a:lstStyle/>
          <a:p>
            <a:pPr algn="ctr" eaLnBrk="1" fontAlgn="auto" hangingPunct="1">
              <a:spcBef>
                <a:spcPts val="0"/>
              </a:spcBef>
              <a:spcAft>
                <a:spcPts val="0"/>
              </a:spcAft>
              <a:defRPr/>
            </a:pPr>
            <a:r>
              <a:rPr lang="en-US" sz="1600" u="sng" dirty="0">
                <a:latin typeface="+mn-lt"/>
              </a:rPr>
              <a:t>Filter 2</a:t>
            </a:r>
          </a:p>
          <a:p>
            <a:pPr algn="ctr" eaLnBrk="1" fontAlgn="auto" hangingPunct="1">
              <a:spcBef>
                <a:spcPts val="0"/>
              </a:spcBef>
              <a:spcAft>
                <a:spcPts val="0"/>
              </a:spcAft>
              <a:defRPr/>
            </a:pPr>
            <a:r>
              <a:rPr lang="en-US" sz="1600" dirty="0">
                <a:latin typeface="+mn-lt"/>
              </a:rPr>
              <a:t>Interview</a:t>
            </a:r>
          </a:p>
        </p:txBody>
      </p:sp>
      <p:sp>
        <p:nvSpPr>
          <p:cNvPr id="29707" name="TextBox 40"/>
          <p:cNvSpPr txBox="1">
            <a:spLocks noChangeArrowheads="1"/>
          </p:cNvSpPr>
          <p:nvPr/>
        </p:nvSpPr>
        <p:spPr bwMode="auto">
          <a:xfrm>
            <a:off x="3124200" y="1524000"/>
            <a:ext cx="1905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sz="2200">
                <a:solidFill>
                  <a:srgbClr val="FFFFFF"/>
                </a:solidFill>
                <a:cs typeface="Arial" charset="0"/>
              </a:rPr>
              <a:t>CLARIFICATION</a:t>
            </a:r>
          </a:p>
        </p:txBody>
      </p:sp>
      <p:sp>
        <p:nvSpPr>
          <p:cNvPr id="29708" name="Rectangle 38"/>
          <p:cNvSpPr>
            <a:spLocks noChangeArrowheads="1"/>
          </p:cNvSpPr>
          <p:nvPr/>
        </p:nvSpPr>
        <p:spPr bwMode="auto">
          <a:xfrm>
            <a:off x="3176588" y="3429000"/>
            <a:ext cx="2690812" cy="233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Char char="-"/>
            </a:pPr>
            <a:endParaRPr lang="en-US" altLang="en-US" sz="1800" b="1" dirty="0">
              <a:solidFill>
                <a:srgbClr val="000000"/>
              </a:solidFill>
            </a:endParaRPr>
          </a:p>
          <a:p>
            <a:pPr marL="115888" indent="-115888" eaLnBrk="1" hangingPunct="1">
              <a:spcBef>
                <a:spcPct val="0"/>
              </a:spcBef>
              <a:buFontTx/>
              <a:buChar char="-"/>
            </a:pPr>
            <a:r>
              <a:rPr lang="en-US" altLang="en-US" sz="1600" dirty="0">
                <a:solidFill>
                  <a:srgbClr val="000000"/>
                </a:solidFill>
              </a:rPr>
              <a:t>Vendor clarifies proposal</a:t>
            </a:r>
          </a:p>
          <a:p>
            <a:pPr marL="115888" indent="-115888" eaLnBrk="1" hangingPunct="1">
              <a:spcBef>
                <a:spcPct val="0"/>
              </a:spcBef>
              <a:buFontTx/>
              <a:buChar char="-"/>
            </a:pPr>
            <a:r>
              <a:rPr lang="en-US" altLang="en-US" sz="1600" dirty="0">
                <a:solidFill>
                  <a:srgbClr val="000000"/>
                </a:solidFill>
              </a:rPr>
              <a:t>Client concerns addressed</a:t>
            </a:r>
          </a:p>
          <a:p>
            <a:pPr marL="115888" indent="-115888" eaLnBrk="1" hangingPunct="1">
              <a:spcBef>
                <a:spcPct val="0"/>
              </a:spcBef>
              <a:buFontTx/>
              <a:buChar char="-"/>
            </a:pPr>
            <a:r>
              <a:rPr lang="en-US" altLang="en-US" sz="1600" dirty="0">
                <a:solidFill>
                  <a:srgbClr val="000000"/>
                </a:solidFill>
              </a:rPr>
              <a:t>Detailed schedule</a:t>
            </a:r>
          </a:p>
          <a:p>
            <a:pPr marL="115888" indent="-115888" eaLnBrk="1" hangingPunct="1">
              <a:spcBef>
                <a:spcPct val="0"/>
              </a:spcBef>
              <a:buFontTx/>
              <a:buChar char="-"/>
            </a:pPr>
            <a:r>
              <a:rPr lang="en-US" altLang="en-US" sz="1600" dirty="0">
                <a:solidFill>
                  <a:srgbClr val="000000"/>
                </a:solidFill>
              </a:rPr>
              <a:t>Risk activities</a:t>
            </a:r>
          </a:p>
          <a:p>
            <a:pPr marL="115888" indent="-115888" eaLnBrk="1" hangingPunct="1">
              <a:spcBef>
                <a:spcPct val="0"/>
              </a:spcBef>
              <a:buFontTx/>
              <a:buChar char="-"/>
            </a:pPr>
            <a:r>
              <a:rPr lang="en-US" altLang="en-US" sz="1600" dirty="0">
                <a:solidFill>
                  <a:srgbClr val="000000"/>
                </a:solidFill>
              </a:rPr>
              <a:t>Risk Mitigation Plan</a:t>
            </a:r>
          </a:p>
          <a:p>
            <a:pPr marL="115888" indent="-115888" eaLnBrk="1" hangingPunct="1">
              <a:spcBef>
                <a:spcPct val="0"/>
              </a:spcBef>
              <a:buFontTx/>
              <a:buChar char="-"/>
            </a:pPr>
            <a:r>
              <a:rPr lang="en-US" altLang="en-US" sz="1600" dirty="0">
                <a:solidFill>
                  <a:srgbClr val="000000"/>
                </a:solidFill>
              </a:rPr>
              <a:t>Performance Metrics</a:t>
            </a:r>
          </a:p>
          <a:p>
            <a:pPr marL="115888" indent="-115888" eaLnBrk="1" hangingPunct="1">
              <a:spcBef>
                <a:spcPct val="0"/>
              </a:spcBef>
              <a:buNone/>
            </a:pPr>
            <a:r>
              <a:rPr lang="en-US" altLang="en-US" sz="1600" dirty="0" smtClean="0">
                <a:solidFill>
                  <a:srgbClr val="000000"/>
                </a:solidFill>
              </a:rPr>
              <a:t>-	Weekly </a:t>
            </a:r>
            <a:r>
              <a:rPr lang="en-US" altLang="en-US" sz="1600" dirty="0">
                <a:solidFill>
                  <a:srgbClr val="000000"/>
                </a:solidFill>
              </a:rPr>
              <a:t>Risk Report Developed</a:t>
            </a:r>
          </a:p>
        </p:txBody>
      </p:sp>
      <p:sp>
        <p:nvSpPr>
          <p:cNvPr id="29709" name="TextBox 52"/>
          <p:cNvSpPr txBox="1">
            <a:spLocks noChangeArrowheads="1"/>
          </p:cNvSpPr>
          <p:nvPr/>
        </p:nvSpPr>
        <p:spPr bwMode="auto">
          <a:xfrm rot="-5400000">
            <a:off x="5179219" y="3731419"/>
            <a:ext cx="1676400" cy="4619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US" altLang="en-US" sz="2400" b="1"/>
              <a:t>AWARD</a:t>
            </a:r>
          </a:p>
        </p:txBody>
      </p:sp>
      <p:sp>
        <p:nvSpPr>
          <p:cNvPr id="29710" name="Rectangle 46"/>
          <p:cNvSpPr>
            <a:spLocks noChangeArrowheads="1"/>
          </p:cNvSpPr>
          <p:nvPr/>
        </p:nvSpPr>
        <p:spPr bwMode="auto">
          <a:xfrm>
            <a:off x="6324600" y="3581400"/>
            <a:ext cx="320040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US" altLang="en-US" sz="1800">
                <a:solidFill>
                  <a:srgbClr val="000000"/>
                </a:solidFill>
              </a:rPr>
              <a:t>Risk Management Plan</a:t>
            </a:r>
          </a:p>
          <a:p>
            <a:pPr eaLnBrk="1" hangingPunct="1">
              <a:spcBef>
                <a:spcPct val="0"/>
              </a:spcBef>
              <a:buFontTx/>
              <a:buNone/>
            </a:pPr>
            <a:r>
              <a:rPr lang="en-US" altLang="en-US" sz="1800">
                <a:solidFill>
                  <a:srgbClr val="000000"/>
                </a:solidFill>
              </a:rPr>
              <a:t>Quality Control</a:t>
            </a:r>
          </a:p>
          <a:p>
            <a:pPr eaLnBrk="1" hangingPunct="1">
              <a:spcBef>
                <a:spcPct val="0"/>
              </a:spcBef>
              <a:buFontTx/>
              <a:buNone/>
            </a:pPr>
            <a:r>
              <a:rPr lang="en-US" altLang="en-US" sz="1800">
                <a:solidFill>
                  <a:srgbClr val="000000"/>
                </a:solidFill>
              </a:rPr>
              <a:t>Usage Reports</a:t>
            </a:r>
          </a:p>
          <a:p>
            <a:pPr eaLnBrk="1" hangingPunct="1">
              <a:spcBef>
                <a:spcPct val="0"/>
              </a:spcBef>
              <a:buFontTx/>
              <a:buNone/>
            </a:pPr>
            <a:endParaRPr lang="en-US" altLang="en-US" sz="1800">
              <a:solidFill>
                <a:srgbClr val="000000"/>
              </a:solidFill>
            </a:endParaRPr>
          </a:p>
          <a:p>
            <a:pPr eaLnBrk="1" hangingPunct="1">
              <a:spcBef>
                <a:spcPct val="0"/>
              </a:spcBef>
              <a:buFontTx/>
              <a:buNone/>
            </a:pPr>
            <a:endParaRPr lang="en-US" altLang="en-US" sz="1800">
              <a:solidFill>
                <a:srgbClr val="000000"/>
              </a:solidFill>
            </a:endParaRPr>
          </a:p>
        </p:txBody>
      </p:sp>
      <p:sp>
        <p:nvSpPr>
          <p:cNvPr id="54" name="Rectangle 53"/>
          <p:cNvSpPr/>
          <p:nvPr/>
        </p:nvSpPr>
        <p:spPr>
          <a:xfrm>
            <a:off x="5943600" y="2590800"/>
            <a:ext cx="2514600" cy="430213"/>
          </a:xfrm>
          <a:prstGeom prst="rect">
            <a:avLst/>
          </a:prstGeom>
          <a:solidFill>
            <a:schemeClr val="tx2">
              <a:lumMod val="20000"/>
              <a:lumOff val="80000"/>
            </a:schemeClr>
          </a:solidFill>
        </p:spPr>
        <p:txBody>
          <a:bodyPr>
            <a:spAutoFit/>
          </a:bodyPr>
          <a:lstStyle/>
          <a:p>
            <a:pPr eaLnBrk="1" fontAlgn="auto" hangingPunct="1">
              <a:spcBef>
                <a:spcPts val="0"/>
              </a:spcBef>
              <a:spcAft>
                <a:spcPts val="0"/>
              </a:spcAft>
              <a:defRPr/>
            </a:pPr>
            <a:r>
              <a:rPr lang="en-US" sz="2200" dirty="0">
                <a:solidFill>
                  <a:prstClr val="black"/>
                </a:solidFill>
                <a:latin typeface="+mn-lt"/>
              </a:rPr>
              <a:t>  Weekly Risk Report</a:t>
            </a:r>
          </a:p>
        </p:txBody>
      </p:sp>
      <p:sp>
        <p:nvSpPr>
          <p:cNvPr id="29712" name="Rectangle 54"/>
          <p:cNvSpPr>
            <a:spLocks noChangeArrowheads="1"/>
          </p:cNvSpPr>
          <p:nvPr/>
        </p:nvSpPr>
        <p:spPr bwMode="auto">
          <a:xfrm>
            <a:off x="6324600" y="4876800"/>
            <a:ext cx="18684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US" altLang="en-US" sz="1800">
                <a:solidFill>
                  <a:srgbClr val="000000"/>
                </a:solidFill>
              </a:rPr>
              <a:t>Quality Assurance</a:t>
            </a:r>
          </a:p>
        </p:txBody>
      </p:sp>
      <p:sp>
        <p:nvSpPr>
          <p:cNvPr id="2" name="Slide Number Placeholder 1"/>
          <p:cNvSpPr>
            <a:spLocks noGrp="1"/>
          </p:cNvSpPr>
          <p:nvPr>
            <p:ph type="sldNum" sz="quarter" idx="12"/>
          </p:nvPr>
        </p:nvSpPr>
        <p:spPr/>
        <p:txBody>
          <a:bodyPr/>
          <a:lstStyle/>
          <a:p>
            <a:fld id="{E4C62EAB-F698-4694-B4E2-4BE489CD8E0C}" type="slidenum">
              <a:rPr lang="en-US" altLang="en-US" smtClean="0"/>
              <a:pPr/>
              <a:t>18</a:t>
            </a:fld>
            <a:endParaRPr lang="en-US" altLang="en-US"/>
          </a:p>
        </p:txBody>
      </p:sp>
      <p:sp>
        <p:nvSpPr>
          <p:cNvPr id="27" name="TextBox 35"/>
          <p:cNvSpPr txBox="1">
            <a:spLocks noChangeArrowheads="1"/>
          </p:cNvSpPr>
          <p:nvPr/>
        </p:nvSpPr>
        <p:spPr bwMode="auto">
          <a:xfrm>
            <a:off x="1905000" y="4607004"/>
            <a:ext cx="11430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sz="1600" u="sng" dirty="0" smtClean="0"/>
              <a:t>Filter 4</a:t>
            </a:r>
            <a:endParaRPr lang="en-US" altLang="en-US" sz="1600" u="sng" dirty="0"/>
          </a:p>
          <a:p>
            <a:pPr algn="ctr" eaLnBrk="1" hangingPunct="1">
              <a:spcBef>
                <a:spcPct val="0"/>
              </a:spcBef>
              <a:buFontTx/>
              <a:buNone/>
            </a:pPr>
            <a:r>
              <a:rPr lang="en-US" altLang="en-US" sz="1600" dirty="0" smtClean="0"/>
              <a:t>Dominance</a:t>
            </a:r>
          </a:p>
          <a:p>
            <a:pPr algn="ctr" eaLnBrk="1" hangingPunct="1">
              <a:spcBef>
                <a:spcPct val="0"/>
              </a:spcBef>
              <a:buFontTx/>
              <a:buNone/>
            </a:pPr>
            <a:r>
              <a:rPr lang="en-US" altLang="en-US" sz="1600" dirty="0" smtClean="0"/>
              <a:t>Check</a:t>
            </a:r>
            <a:endParaRPr lang="en-US" altLang="en-US" sz="1600" dirty="0"/>
          </a:p>
          <a:p>
            <a:pPr algn="ctr" eaLnBrk="1" hangingPunct="1">
              <a:spcBef>
                <a:spcPct val="0"/>
              </a:spcBef>
              <a:buFontTx/>
              <a:buNone/>
            </a:pPr>
            <a:endParaRPr lang="en-US" altLang="en-US" sz="1800" dirty="0"/>
          </a:p>
        </p:txBody>
      </p:sp>
      <p:sp>
        <p:nvSpPr>
          <p:cNvPr id="29" name="TextBox 35"/>
          <p:cNvSpPr txBox="1">
            <a:spLocks noChangeArrowheads="1"/>
          </p:cNvSpPr>
          <p:nvPr/>
        </p:nvSpPr>
        <p:spPr bwMode="auto">
          <a:xfrm>
            <a:off x="733425" y="4607004"/>
            <a:ext cx="11430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sz="1600" u="sng" dirty="0" smtClean="0"/>
              <a:t>Filter </a:t>
            </a:r>
            <a:r>
              <a:rPr lang="en-US" altLang="en-US" sz="1600" u="sng" dirty="0"/>
              <a:t>3</a:t>
            </a:r>
          </a:p>
          <a:p>
            <a:pPr algn="ctr" eaLnBrk="1" hangingPunct="1">
              <a:spcBef>
                <a:spcPct val="0"/>
              </a:spcBef>
              <a:buFontTx/>
              <a:buNone/>
            </a:pPr>
            <a:r>
              <a:rPr lang="en-US" altLang="en-US" sz="1600" dirty="0" smtClean="0"/>
              <a:t>Prioritize </a:t>
            </a:r>
          </a:p>
          <a:p>
            <a:pPr algn="ctr" eaLnBrk="1" hangingPunct="1">
              <a:spcBef>
                <a:spcPct val="0"/>
              </a:spcBef>
              <a:buFontTx/>
              <a:buNone/>
            </a:pPr>
            <a:r>
              <a:rPr lang="en-US" altLang="en-US" sz="1600" dirty="0" smtClean="0"/>
              <a:t>BV</a:t>
            </a:r>
            <a:endParaRPr lang="en-US" altLang="en-US" sz="1600" dirty="0"/>
          </a:p>
          <a:p>
            <a:pPr algn="ctr" eaLnBrk="1" hangingPunct="1">
              <a:spcBef>
                <a:spcPct val="0"/>
              </a:spcBef>
              <a:buFontTx/>
              <a:buNone/>
            </a:pPr>
            <a:endParaRPr lang="en-US" altLang="en-US" sz="18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4931" name="Rectangle 3"/>
          <p:cNvSpPr>
            <a:spLocks noGrp="1" noChangeArrowheads="1"/>
          </p:cNvSpPr>
          <p:nvPr>
            <p:ph type="body" idx="1"/>
          </p:nvPr>
        </p:nvSpPr>
        <p:spPr>
          <a:xfrm>
            <a:off x="685800" y="1600200"/>
            <a:ext cx="7391400" cy="2819400"/>
          </a:xfrm>
        </p:spPr>
        <p:txBody>
          <a:bodyPr rtlCol="0">
            <a:normAutofit/>
          </a:bodyPr>
          <a:lstStyle/>
          <a:p>
            <a:pPr eaLnBrk="1" fontAlgn="auto" hangingPunct="1">
              <a:spcBef>
                <a:spcPts val="600"/>
              </a:spcBef>
              <a:spcAft>
                <a:spcPts val="0"/>
              </a:spcAft>
              <a:buFont typeface="Arial" panose="020B0604020202020204" pitchFamily="34" charset="0"/>
              <a:buChar char="•"/>
              <a:defRPr/>
            </a:pPr>
            <a:r>
              <a:rPr lang="en-US" sz="2000" dirty="0"/>
              <a:t>Let the expert take </a:t>
            </a:r>
            <a:r>
              <a:rPr lang="en-US" sz="2000" dirty="0" smtClean="0"/>
              <a:t>lead.</a:t>
            </a:r>
            <a:endParaRPr lang="en-US" sz="2000" dirty="0"/>
          </a:p>
          <a:p>
            <a:pPr eaLnBrk="1" fontAlgn="auto" hangingPunct="1">
              <a:spcBef>
                <a:spcPts val="600"/>
              </a:spcBef>
              <a:spcAft>
                <a:spcPts val="0"/>
              </a:spcAft>
              <a:buFont typeface="Arial" panose="020B0604020202020204" pitchFamily="34" charset="0"/>
              <a:buChar char="•"/>
              <a:defRPr/>
            </a:pPr>
            <a:r>
              <a:rPr lang="en-US" sz="2000" dirty="0"/>
              <a:t>Use dominant information to show the </a:t>
            </a:r>
            <a:r>
              <a:rPr lang="en-US" sz="2000" dirty="0" smtClean="0"/>
              <a:t>way.</a:t>
            </a:r>
            <a:endParaRPr lang="en-US" sz="2000" dirty="0"/>
          </a:p>
          <a:p>
            <a:pPr eaLnBrk="1" fontAlgn="auto" hangingPunct="1">
              <a:spcBef>
                <a:spcPts val="600"/>
              </a:spcBef>
              <a:spcAft>
                <a:spcPts val="0"/>
              </a:spcAft>
              <a:buFont typeface="Arial" panose="020B0604020202020204" pitchFamily="34" charset="0"/>
              <a:buChar char="•"/>
              <a:defRPr/>
            </a:pPr>
            <a:r>
              <a:rPr lang="en-US" sz="2000" dirty="0" smtClean="0"/>
              <a:t>Keep it simple and logical (dominant).</a:t>
            </a:r>
            <a:endParaRPr lang="en-US" sz="2000" dirty="0"/>
          </a:p>
          <a:p>
            <a:pPr eaLnBrk="1" fontAlgn="auto" hangingPunct="1">
              <a:spcBef>
                <a:spcPts val="600"/>
              </a:spcBef>
              <a:spcAft>
                <a:spcPts val="0"/>
              </a:spcAft>
              <a:buFont typeface="Arial" panose="020B0604020202020204" pitchFamily="34" charset="0"/>
              <a:buChar char="•"/>
              <a:defRPr/>
            </a:pPr>
            <a:r>
              <a:rPr lang="en-US" sz="2000" dirty="0"/>
              <a:t>Performers minimize risk </a:t>
            </a:r>
            <a:r>
              <a:rPr lang="en-US" sz="2000" dirty="0" smtClean="0"/>
              <a:t>they </a:t>
            </a:r>
            <a:r>
              <a:rPr lang="en-US" sz="2000" dirty="0"/>
              <a:t>don’t </a:t>
            </a:r>
            <a:r>
              <a:rPr lang="en-US" sz="2000" dirty="0" smtClean="0"/>
              <a:t>control.</a:t>
            </a:r>
            <a:endParaRPr lang="en-US" sz="2000" dirty="0"/>
          </a:p>
          <a:p>
            <a:pPr eaLnBrk="1" fontAlgn="auto" hangingPunct="1">
              <a:spcBef>
                <a:spcPts val="600"/>
              </a:spcBef>
              <a:spcAft>
                <a:spcPts val="0"/>
              </a:spcAft>
              <a:buFont typeface="Arial" panose="020B0604020202020204" pitchFamily="34" charset="0"/>
              <a:buChar char="•"/>
              <a:defRPr/>
            </a:pPr>
            <a:r>
              <a:rPr lang="en-US" sz="2000" dirty="0"/>
              <a:t>Minimization of Management through performance </a:t>
            </a:r>
            <a:r>
              <a:rPr lang="en-US" sz="2000" dirty="0" smtClean="0"/>
              <a:t>measurements.</a:t>
            </a:r>
            <a:endParaRPr lang="en-US" sz="2000" dirty="0"/>
          </a:p>
          <a:p>
            <a:pPr eaLnBrk="1" fontAlgn="auto" hangingPunct="1">
              <a:spcAft>
                <a:spcPts val="0"/>
              </a:spcAft>
              <a:buFont typeface="Arial" panose="020B0604020202020204" pitchFamily="34" charset="0"/>
              <a:buChar char="•"/>
              <a:defRPr/>
            </a:pPr>
            <a:endParaRPr lang="en-US" dirty="0"/>
          </a:p>
        </p:txBody>
      </p:sp>
      <p:sp>
        <p:nvSpPr>
          <p:cNvPr id="4" name="Rectangle 152"/>
          <p:cNvSpPr>
            <a:spLocks noChangeArrowheads="1"/>
          </p:cNvSpPr>
          <p:nvPr/>
        </p:nvSpPr>
        <p:spPr bwMode="auto">
          <a:xfrm>
            <a:off x="533400" y="304800"/>
            <a:ext cx="8610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dirty="0" smtClean="0"/>
              <a:t>Performance Information Procurement System</a:t>
            </a:r>
            <a:endParaRPr lang="en-US" altLang="en-US" dirty="0"/>
          </a:p>
        </p:txBody>
      </p:sp>
      <p:sp>
        <p:nvSpPr>
          <p:cNvPr id="2" name="Slide Number Placeholder 1"/>
          <p:cNvSpPr>
            <a:spLocks noGrp="1"/>
          </p:cNvSpPr>
          <p:nvPr>
            <p:ph type="sldNum" sz="quarter" idx="12"/>
          </p:nvPr>
        </p:nvSpPr>
        <p:spPr/>
        <p:txBody>
          <a:bodyPr/>
          <a:lstStyle/>
          <a:p>
            <a:fld id="{845D969E-14EA-4053-B3AD-921E290AD5F0}" type="slidenum">
              <a:rPr lang="en-US" altLang="en-US" smtClean="0"/>
              <a:pPr/>
              <a:t>19</a:t>
            </a:fld>
            <a:endParaRPr lang="en-US" alt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85800" y="1447800"/>
            <a:ext cx="6448660" cy="1554162"/>
          </a:xfrm>
        </p:spPr>
        <p:txBody>
          <a:bodyPr rtlCol="0">
            <a:normAutofit/>
          </a:bodyPr>
          <a:lstStyle/>
          <a:p>
            <a:pPr eaLnBrk="1" fontAlgn="auto" hangingPunct="1">
              <a:spcBef>
                <a:spcPts val="600"/>
              </a:spcBef>
              <a:spcAft>
                <a:spcPts val="0"/>
              </a:spcAft>
              <a:buFont typeface="Arial" panose="020B0604020202020204" pitchFamily="34" charset="0"/>
              <a:buChar char="•"/>
              <a:defRPr/>
            </a:pPr>
            <a:r>
              <a:rPr lang="en-US" sz="2000" dirty="0" smtClean="0"/>
              <a:t>Two components:</a:t>
            </a:r>
          </a:p>
          <a:p>
            <a:pPr lvl="1" eaLnBrk="1" fontAlgn="auto" hangingPunct="1">
              <a:spcBef>
                <a:spcPts val="600"/>
              </a:spcBef>
              <a:spcAft>
                <a:spcPts val="0"/>
              </a:spcAft>
              <a:buFont typeface="Arial" panose="020B0604020202020204" pitchFamily="34" charset="0"/>
              <a:buChar char="–"/>
              <a:defRPr/>
            </a:pPr>
            <a:r>
              <a:rPr lang="en-US" sz="2000" dirty="0" smtClean="0"/>
              <a:t>Claims. </a:t>
            </a:r>
          </a:p>
          <a:p>
            <a:pPr lvl="1" eaLnBrk="1" fontAlgn="auto" hangingPunct="1">
              <a:spcBef>
                <a:spcPts val="600"/>
              </a:spcBef>
              <a:spcAft>
                <a:spcPts val="0"/>
              </a:spcAft>
              <a:buFont typeface="Arial" panose="020B0604020202020204" pitchFamily="34" charset="0"/>
              <a:buChar char="–"/>
              <a:defRPr/>
            </a:pPr>
            <a:r>
              <a:rPr lang="en-US" sz="2000" dirty="0" smtClean="0"/>
              <a:t>Verifiable performance measurements to substantiate each claim. </a:t>
            </a:r>
          </a:p>
          <a:p>
            <a:pPr eaLnBrk="1" fontAlgn="auto" hangingPunct="1">
              <a:spcAft>
                <a:spcPts val="0"/>
              </a:spcAft>
              <a:buFont typeface="Arial" panose="020B0604020202020204" pitchFamily="34" charset="0"/>
              <a:buNone/>
              <a:defRPr/>
            </a:pPr>
            <a:endParaRPr lang="en-US" dirty="0" smtClean="0"/>
          </a:p>
          <a:p>
            <a:pPr lvl="1" eaLnBrk="1" fontAlgn="auto" hangingPunct="1">
              <a:spcAft>
                <a:spcPts val="0"/>
              </a:spcAft>
              <a:buFont typeface="Arial" panose="020B0604020202020204" pitchFamily="34" charset="0"/>
              <a:buChar char="–"/>
              <a:defRPr/>
            </a:pPr>
            <a:endParaRPr lang="en-US" dirty="0"/>
          </a:p>
        </p:txBody>
      </p:sp>
      <p:sp>
        <p:nvSpPr>
          <p:cNvPr id="6" name="TextBox 5"/>
          <p:cNvSpPr txBox="1"/>
          <p:nvPr/>
        </p:nvSpPr>
        <p:spPr>
          <a:xfrm>
            <a:off x="685800" y="3200400"/>
            <a:ext cx="5029200" cy="2208297"/>
          </a:xfrm>
          <a:prstGeom prst="rect">
            <a:avLst/>
          </a:prstGeom>
          <a:noFill/>
        </p:spPr>
        <p:txBody>
          <a:bodyPr wrap="square">
            <a:spAutoFit/>
          </a:bodyPr>
          <a:lstStyle/>
          <a:p>
            <a:pPr marL="341313" indent="-341313" eaLnBrk="1" fontAlgn="auto" hangingPunct="1">
              <a:spcBef>
                <a:spcPts val="600"/>
              </a:spcBef>
              <a:spcAft>
                <a:spcPts val="1800"/>
              </a:spcAft>
              <a:buFont typeface="Arial" pitchFamily="34" charset="0"/>
              <a:buChar char="•"/>
              <a:defRPr/>
            </a:pPr>
            <a:r>
              <a:rPr lang="en-US" sz="2000" dirty="0">
                <a:latin typeface="+mn-lt"/>
              </a:rPr>
              <a:t>High performance claim with VPM</a:t>
            </a:r>
            <a:r>
              <a:rPr lang="en-US" sz="2000" dirty="0" smtClean="0">
                <a:latin typeface="+mn-lt"/>
              </a:rPr>
              <a:t>.</a:t>
            </a:r>
            <a:endParaRPr lang="en-US" sz="1050" dirty="0" smtClean="0">
              <a:latin typeface="+mn-lt"/>
            </a:endParaRPr>
          </a:p>
          <a:p>
            <a:pPr marL="341313" indent="-341313" eaLnBrk="1" fontAlgn="auto" hangingPunct="1">
              <a:spcBef>
                <a:spcPts val="600"/>
              </a:spcBef>
              <a:spcAft>
                <a:spcPts val="0"/>
              </a:spcAft>
              <a:buFont typeface="Arial" pitchFamily="34" charset="0"/>
              <a:buChar char="•"/>
              <a:defRPr/>
            </a:pPr>
            <a:r>
              <a:rPr lang="en-US" sz="2000" dirty="0" smtClean="0">
                <a:latin typeface="+mn-lt"/>
              </a:rPr>
              <a:t>High/Low </a:t>
            </a:r>
            <a:r>
              <a:rPr lang="en-US" sz="2000" dirty="0">
                <a:latin typeface="+mn-lt"/>
              </a:rPr>
              <a:t>performance claim with no VPM</a:t>
            </a:r>
            <a:r>
              <a:rPr lang="en-US" sz="2000" dirty="0" smtClean="0">
                <a:latin typeface="+mn-lt"/>
              </a:rPr>
              <a:t>.  </a:t>
            </a:r>
            <a:endParaRPr lang="en-US" sz="2400" dirty="0">
              <a:latin typeface="+mn-lt"/>
            </a:endParaRPr>
          </a:p>
          <a:p>
            <a:pPr marL="798513" lvl="1" indent="-341313" eaLnBrk="1" fontAlgn="auto" hangingPunct="1">
              <a:spcBef>
                <a:spcPts val="300"/>
              </a:spcBef>
              <a:spcAft>
                <a:spcPts val="0"/>
              </a:spcAft>
              <a:buFont typeface="Arial" pitchFamily="34" charset="0"/>
              <a:buChar char="•"/>
              <a:defRPr/>
            </a:pPr>
            <a:r>
              <a:rPr lang="en-US" sz="2000" dirty="0" smtClean="0">
                <a:latin typeface="+mn-lt"/>
              </a:rPr>
              <a:t>Or a </a:t>
            </a:r>
            <a:r>
              <a:rPr lang="en-US" sz="2000" dirty="0">
                <a:latin typeface="+mn-lt"/>
              </a:rPr>
              <a:t>decision has to be </a:t>
            </a:r>
            <a:r>
              <a:rPr lang="en-US" sz="2000" dirty="0" smtClean="0">
                <a:latin typeface="+mn-lt"/>
              </a:rPr>
              <a:t>made.</a:t>
            </a:r>
          </a:p>
          <a:p>
            <a:pPr marL="341313" indent="-341313" eaLnBrk="1" fontAlgn="auto" hangingPunct="1">
              <a:spcBef>
                <a:spcPts val="1800"/>
              </a:spcBef>
              <a:spcAft>
                <a:spcPts val="600"/>
              </a:spcAft>
              <a:buFont typeface="Arial" pitchFamily="34" charset="0"/>
              <a:buChar char="•"/>
              <a:defRPr/>
            </a:pPr>
            <a:r>
              <a:rPr lang="en-US" sz="2000" dirty="0" smtClean="0">
                <a:latin typeface="+mn-lt"/>
              </a:rPr>
              <a:t>Low performance claim with VPM.		  </a:t>
            </a:r>
            <a:endParaRPr lang="en-US" sz="2400" dirty="0">
              <a:latin typeface="+mn-lt"/>
            </a:endParaRPr>
          </a:p>
        </p:txBody>
      </p:sp>
      <p:sp>
        <p:nvSpPr>
          <p:cNvPr id="8" name="Rectangle 152"/>
          <p:cNvSpPr>
            <a:spLocks noChangeArrowheads="1"/>
          </p:cNvSpPr>
          <p:nvPr/>
        </p:nvSpPr>
        <p:spPr bwMode="auto">
          <a:xfrm>
            <a:off x="457200" y="304800"/>
            <a:ext cx="8229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dirty="0" smtClean="0"/>
              <a:t>Rating System</a:t>
            </a:r>
            <a:endParaRPr lang="en-US" altLang="en-US" dirty="0"/>
          </a:p>
        </p:txBody>
      </p:sp>
      <p:sp>
        <p:nvSpPr>
          <p:cNvPr id="2" name="Slide Number Placeholder 1"/>
          <p:cNvSpPr>
            <a:spLocks noGrp="1"/>
          </p:cNvSpPr>
          <p:nvPr>
            <p:ph type="sldNum" sz="quarter" idx="12"/>
          </p:nvPr>
        </p:nvSpPr>
        <p:spPr/>
        <p:txBody>
          <a:bodyPr/>
          <a:lstStyle/>
          <a:p>
            <a:fld id="{4163D16C-D4D4-4D53-966F-B12AFB5D6608}" type="slidenum">
              <a:rPr lang="en-US" altLang="en-US" smtClean="0"/>
              <a:pPr/>
              <a:t>20</a:t>
            </a:fld>
            <a:endParaRPr lang="en-US" altLang="en-US" dirty="0"/>
          </a:p>
        </p:txBody>
      </p:sp>
      <p:sp>
        <p:nvSpPr>
          <p:cNvPr id="4" name="TextBox 3"/>
          <p:cNvSpPr txBox="1"/>
          <p:nvPr/>
        </p:nvSpPr>
        <p:spPr>
          <a:xfrm>
            <a:off x="6584309" y="3200400"/>
            <a:ext cx="550151" cy="2000548"/>
          </a:xfrm>
          <a:prstGeom prst="rect">
            <a:avLst/>
          </a:prstGeom>
          <a:noFill/>
        </p:spPr>
        <p:txBody>
          <a:bodyPr wrap="none" rtlCol="0">
            <a:spAutoFit/>
          </a:bodyPr>
          <a:lstStyle/>
          <a:p>
            <a:pPr>
              <a:spcBef>
                <a:spcPts val="600"/>
              </a:spcBef>
              <a:spcAft>
                <a:spcPts val="1800"/>
              </a:spcAft>
            </a:pPr>
            <a:r>
              <a:rPr lang="en-US" sz="2800" dirty="0" smtClean="0"/>
              <a:t>10</a:t>
            </a:r>
          </a:p>
          <a:p>
            <a:pPr>
              <a:spcAft>
                <a:spcPts val="1200"/>
              </a:spcAft>
            </a:pPr>
            <a:r>
              <a:rPr lang="en-US" sz="2800" dirty="0" smtClean="0"/>
              <a:t>5</a:t>
            </a:r>
          </a:p>
          <a:p>
            <a:pPr>
              <a:spcBef>
                <a:spcPts val="1800"/>
              </a:spcBef>
              <a:spcAft>
                <a:spcPts val="600"/>
              </a:spcAft>
            </a:pPr>
            <a:r>
              <a:rPr lang="en-US" sz="2800" dirty="0" smtClean="0"/>
              <a:t>1</a:t>
            </a:r>
            <a:endParaRPr lang="en-US" sz="28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6739" name="Rectangle 3"/>
          <p:cNvSpPr>
            <a:spLocks noGrp="1" noChangeArrowheads="1"/>
          </p:cNvSpPr>
          <p:nvPr>
            <p:ph type="body" idx="1"/>
          </p:nvPr>
        </p:nvSpPr>
        <p:spPr>
          <a:xfrm>
            <a:off x="1371600" y="3505200"/>
            <a:ext cx="4419600" cy="1524000"/>
          </a:xfrm>
        </p:spPr>
        <p:txBody>
          <a:bodyPr rtlCol="0">
            <a:normAutofit/>
          </a:bodyPr>
          <a:lstStyle/>
          <a:p>
            <a:pPr marL="341313" indent="-341313" eaLnBrk="1" fontAlgn="auto" hangingPunct="1">
              <a:spcBef>
                <a:spcPts val="600"/>
              </a:spcBef>
              <a:spcAft>
                <a:spcPts val="0"/>
              </a:spcAft>
              <a:buFont typeface="Arial" panose="020B0604020202020204" pitchFamily="34" charset="0"/>
              <a:buChar char="•"/>
              <a:defRPr/>
            </a:pPr>
            <a:r>
              <a:rPr lang="en-US" sz="2000" dirty="0" smtClean="0"/>
              <a:t>Performance Metrics.</a:t>
            </a:r>
          </a:p>
          <a:p>
            <a:pPr marL="341313" indent="-341313" eaLnBrk="1" fontAlgn="auto" hangingPunct="1">
              <a:spcBef>
                <a:spcPts val="600"/>
              </a:spcBef>
              <a:spcAft>
                <a:spcPts val="0"/>
              </a:spcAft>
              <a:buFont typeface="Arial" panose="020B0604020202020204" pitchFamily="34" charset="0"/>
              <a:buChar char="•"/>
              <a:defRPr/>
            </a:pPr>
            <a:r>
              <a:rPr lang="en-US" sz="2000" dirty="0" smtClean="0"/>
              <a:t>Usage Reports.</a:t>
            </a:r>
          </a:p>
          <a:p>
            <a:pPr marL="341313" indent="-341313" eaLnBrk="1" fontAlgn="auto" hangingPunct="1">
              <a:spcBef>
                <a:spcPts val="600"/>
              </a:spcBef>
              <a:spcAft>
                <a:spcPts val="0"/>
              </a:spcAft>
              <a:buFont typeface="Arial" panose="020B0604020202020204" pitchFamily="34" charset="0"/>
              <a:buChar char="•"/>
              <a:defRPr/>
            </a:pPr>
            <a:r>
              <a:rPr lang="en-US" sz="2000" dirty="0" smtClean="0"/>
              <a:t>Risk Management Plan.</a:t>
            </a:r>
            <a:endParaRPr lang="en-US" dirty="0" smtClean="0"/>
          </a:p>
          <a:p>
            <a:pPr marL="876300" lvl="1" indent="-419100" eaLnBrk="1" fontAlgn="auto" hangingPunct="1">
              <a:spcAft>
                <a:spcPts val="0"/>
              </a:spcAft>
              <a:buFontTx/>
              <a:buNone/>
              <a:defRPr/>
            </a:pPr>
            <a:endParaRPr lang="en-US" dirty="0"/>
          </a:p>
        </p:txBody>
      </p:sp>
      <p:sp>
        <p:nvSpPr>
          <p:cNvPr id="34820" name="Rectangle 4"/>
          <p:cNvSpPr>
            <a:spLocks noChangeArrowheads="1"/>
          </p:cNvSpPr>
          <p:nvPr/>
        </p:nvSpPr>
        <p:spPr bwMode="auto">
          <a:xfrm>
            <a:off x="3122373" y="2286000"/>
            <a:ext cx="270875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sz="2400" dirty="0"/>
              <a:t>Weekly Risk Reports</a:t>
            </a:r>
          </a:p>
        </p:txBody>
      </p:sp>
      <p:sp>
        <p:nvSpPr>
          <p:cNvPr id="5" name="Rectangle 152"/>
          <p:cNvSpPr>
            <a:spLocks noChangeArrowheads="1"/>
          </p:cNvSpPr>
          <p:nvPr/>
        </p:nvSpPr>
        <p:spPr bwMode="auto">
          <a:xfrm>
            <a:off x="533400" y="304800"/>
            <a:ext cx="8610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dirty="0" smtClean="0"/>
              <a:t>How is Supplier Performance Managed?</a:t>
            </a:r>
            <a:endParaRPr lang="en-US" altLang="en-US" dirty="0"/>
          </a:p>
        </p:txBody>
      </p:sp>
      <p:sp>
        <p:nvSpPr>
          <p:cNvPr id="2" name="Slide Number Placeholder 1"/>
          <p:cNvSpPr>
            <a:spLocks noGrp="1"/>
          </p:cNvSpPr>
          <p:nvPr>
            <p:ph type="sldNum" sz="quarter" idx="12"/>
          </p:nvPr>
        </p:nvSpPr>
        <p:spPr/>
        <p:txBody>
          <a:bodyPr/>
          <a:lstStyle/>
          <a:p>
            <a:fld id="{845D969E-14EA-4053-B3AD-921E290AD5F0}" type="slidenum">
              <a:rPr lang="en-US" altLang="en-US" smtClean="0"/>
              <a:pPr/>
              <a:t>21</a:t>
            </a:fld>
            <a:endParaRPr lang="en-US"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36739">
                                            <p:txEl>
                                              <p:pRg st="0" end="0"/>
                                            </p:txEl>
                                          </p:spTgt>
                                        </p:tgtEl>
                                        <p:attrNameLst>
                                          <p:attrName>style.visibility</p:attrName>
                                        </p:attrNameLst>
                                      </p:cBhvr>
                                      <p:to>
                                        <p:strVal val="visible"/>
                                      </p:to>
                                    </p:set>
                                    <p:animEffect transition="in" filter="fade">
                                      <p:cBhvr>
                                        <p:cTn id="7" dur="2000"/>
                                        <p:tgtEl>
                                          <p:spTgt spid="2036739">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36739">
                                            <p:txEl>
                                              <p:pRg st="1" end="1"/>
                                            </p:txEl>
                                          </p:spTgt>
                                        </p:tgtEl>
                                        <p:attrNameLst>
                                          <p:attrName>style.visibility</p:attrName>
                                        </p:attrNameLst>
                                      </p:cBhvr>
                                      <p:to>
                                        <p:strVal val="visible"/>
                                      </p:to>
                                    </p:set>
                                    <p:animEffect transition="in" filter="fade">
                                      <p:cBhvr>
                                        <p:cTn id="10" dur="2000"/>
                                        <p:tgtEl>
                                          <p:spTgt spid="2036739">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036739">
                                            <p:txEl>
                                              <p:pRg st="2" end="2"/>
                                            </p:txEl>
                                          </p:spTgt>
                                        </p:tgtEl>
                                        <p:attrNameLst>
                                          <p:attrName>style.visibility</p:attrName>
                                        </p:attrNameLst>
                                      </p:cBhvr>
                                      <p:to>
                                        <p:strVal val="visible"/>
                                      </p:to>
                                    </p:set>
                                    <p:animEffect transition="in" filter="fade">
                                      <p:cBhvr>
                                        <p:cTn id="13" dur="2000"/>
                                        <p:tgtEl>
                                          <p:spTgt spid="203673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36739" grpId="0" build="allAtOnce"/>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8534400" cy="762000"/>
          </a:xfrm>
        </p:spPr>
        <p:txBody>
          <a:bodyPr/>
          <a:lstStyle/>
          <a:p>
            <a:r>
              <a:rPr lang="en-US" sz="3200" dirty="0" smtClean="0"/>
              <a:t>Quality Control Plan</a:t>
            </a:r>
            <a:endParaRPr lang="en-US" sz="3200" dirty="0"/>
          </a:p>
        </p:txBody>
      </p:sp>
      <p:sp>
        <p:nvSpPr>
          <p:cNvPr id="3" name="Content Placeholder 2"/>
          <p:cNvSpPr>
            <a:spLocks noGrp="1"/>
          </p:cNvSpPr>
          <p:nvPr>
            <p:ph idx="1"/>
          </p:nvPr>
        </p:nvSpPr>
        <p:spPr>
          <a:xfrm>
            <a:off x="762000" y="1219200"/>
            <a:ext cx="7239000" cy="4525963"/>
          </a:xfrm>
        </p:spPr>
        <p:txBody>
          <a:bodyPr/>
          <a:lstStyle/>
          <a:p>
            <a:pPr marL="0" lvl="1" indent="0" eaLnBrk="1" hangingPunct="1">
              <a:spcBef>
                <a:spcPct val="0"/>
              </a:spcBef>
              <a:buNone/>
            </a:pPr>
            <a:r>
              <a:rPr lang="en-US" altLang="en-US" sz="2000" dirty="0"/>
              <a:t>The </a:t>
            </a:r>
            <a:r>
              <a:rPr lang="en-US" altLang="en-US" sz="2000" dirty="0" smtClean="0"/>
              <a:t>Quality Control </a:t>
            </a:r>
            <a:r>
              <a:rPr lang="en-US" altLang="en-US" sz="2000" dirty="0"/>
              <a:t>Plan is a document that will be submitted at the end of the </a:t>
            </a:r>
            <a:r>
              <a:rPr lang="en-US" altLang="en-US" sz="2000" dirty="0" smtClean="0"/>
              <a:t>pre-award </a:t>
            </a:r>
            <a:r>
              <a:rPr lang="en-US" altLang="en-US" sz="2000" dirty="0"/>
              <a:t>phase</a:t>
            </a:r>
            <a:r>
              <a:rPr lang="en-US" altLang="en-US" sz="2000" dirty="0" smtClean="0"/>
              <a:t>.</a:t>
            </a:r>
          </a:p>
          <a:p>
            <a:pPr marL="0" lvl="1" indent="0" eaLnBrk="1" hangingPunct="1">
              <a:spcBef>
                <a:spcPct val="0"/>
              </a:spcBef>
              <a:buNone/>
            </a:pPr>
            <a:r>
              <a:rPr lang="en-US" altLang="en-US" sz="2000" dirty="0" smtClean="0"/>
              <a:t> </a:t>
            </a:r>
            <a:endParaRPr lang="en-US" altLang="en-US" sz="2000" dirty="0"/>
          </a:p>
          <a:p>
            <a:pPr marL="0" lvl="1" indent="0" eaLnBrk="1" hangingPunct="1">
              <a:spcBef>
                <a:spcPct val="0"/>
              </a:spcBef>
              <a:spcAft>
                <a:spcPts val="600"/>
              </a:spcAft>
              <a:buNone/>
            </a:pPr>
            <a:r>
              <a:rPr lang="en-US" altLang="en-US" sz="2000" dirty="0" smtClean="0"/>
              <a:t>The QC Plan should contain several items:</a:t>
            </a:r>
          </a:p>
          <a:p>
            <a:pPr marL="341313" lvl="1" indent="-341313" eaLnBrk="1" hangingPunct="1">
              <a:spcBef>
                <a:spcPts val="600"/>
              </a:spcBef>
              <a:buFont typeface="Arial" panose="020B0604020202020204" pitchFamily="34" charset="0"/>
              <a:buChar char="•"/>
            </a:pPr>
            <a:r>
              <a:rPr lang="en-US" altLang="en-US" sz="2000" dirty="0" smtClean="0"/>
              <a:t>As </a:t>
            </a:r>
            <a:r>
              <a:rPr lang="en-US" altLang="en-US" sz="2000" dirty="0"/>
              <a:t>we have just discussed, the QC Plan should contain a list of all the risks that the vendor does not control, with a plan to minimize the </a:t>
            </a:r>
            <a:r>
              <a:rPr lang="en-US" altLang="en-US" sz="2000" dirty="0" smtClean="0"/>
              <a:t>risks.</a:t>
            </a:r>
          </a:p>
          <a:p>
            <a:pPr marL="341313" lvl="1" indent="-341313" eaLnBrk="1" hangingPunct="1">
              <a:spcBef>
                <a:spcPts val="1200"/>
              </a:spcBef>
              <a:buFont typeface="Arial" panose="020B0604020202020204" pitchFamily="34" charset="0"/>
              <a:buChar char="•"/>
            </a:pPr>
            <a:r>
              <a:rPr lang="en-US" altLang="en-US" sz="2000" dirty="0" smtClean="0"/>
              <a:t>The </a:t>
            </a:r>
            <a:r>
              <a:rPr lang="en-US" altLang="en-US" sz="2000" dirty="0"/>
              <a:t>QC Plan should contain a detailed project schedule of the actual project being procured. </a:t>
            </a:r>
            <a:r>
              <a:rPr lang="en-US" altLang="en-US" sz="2000" dirty="0" smtClean="0"/>
              <a:t>The </a:t>
            </a:r>
            <a:r>
              <a:rPr lang="en-US" altLang="en-US" sz="2000" dirty="0"/>
              <a:t>schedule must identify all critical milestones and any other critical activities. </a:t>
            </a:r>
            <a:r>
              <a:rPr lang="en-US" altLang="en-US" sz="2000" dirty="0" smtClean="0"/>
              <a:t>If </a:t>
            </a:r>
            <a:r>
              <a:rPr lang="en-US" altLang="en-US" sz="2000" dirty="0"/>
              <a:t>there are any critical dates where a decision is required from the client, it must also be included in the schedule</a:t>
            </a:r>
            <a:r>
              <a:rPr lang="en-US" altLang="en-US" sz="2000" dirty="0" smtClean="0"/>
              <a:t>.</a:t>
            </a:r>
          </a:p>
          <a:p>
            <a:pPr marL="457200" lvl="1" indent="0" eaLnBrk="1" hangingPunct="1">
              <a:spcBef>
                <a:spcPct val="0"/>
              </a:spcBef>
              <a:buNone/>
            </a:pPr>
            <a:endParaRPr lang="en-US" altLang="en-US" sz="2000" dirty="0"/>
          </a:p>
          <a:p>
            <a:pPr lvl="1" eaLnBrk="1" hangingPunct="1">
              <a:spcBef>
                <a:spcPct val="0"/>
              </a:spcBef>
            </a:pPr>
            <a:endParaRPr lang="en-US" altLang="en-US" sz="2400" dirty="0"/>
          </a:p>
          <a:p>
            <a:endParaRPr lang="en-US" dirty="0"/>
          </a:p>
        </p:txBody>
      </p:sp>
      <p:sp>
        <p:nvSpPr>
          <p:cNvPr id="4" name="Slide Number Placeholder 3"/>
          <p:cNvSpPr>
            <a:spLocks noGrp="1"/>
          </p:cNvSpPr>
          <p:nvPr>
            <p:ph type="sldNum" sz="quarter" idx="12"/>
          </p:nvPr>
        </p:nvSpPr>
        <p:spPr/>
        <p:txBody>
          <a:bodyPr/>
          <a:lstStyle/>
          <a:p>
            <a:fld id="{845D969E-14EA-4053-B3AD-921E290AD5F0}" type="slidenum">
              <a:rPr lang="en-US" altLang="en-US" smtClean="0"/>
              <a:pPr/>
              <a:t>22</a:t>
            </a:fld>
            <a:endParaRPr lang="en-US" altLang="en-US" dirty="0"/>
          </a:p>
        </p:txBody>
      </p:sp>
    </p:spTree>
    <p:extLst>
      <p:ext uri="{BB962C8B-B14F-4D97-AF65-F5344CB8AC3E}">
        <p14:creationId xmlns:p14="http://schemas.microsoft.com/office/powerpoint/2010/main" val="2256032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0" y="1447801"/>
            <a:ext cx="7162800" cy="3962400"/>
          </a:xfrm>
        </p:spPr>
        <p:txBody>
          <a:bodyPr/>
          <a:lstStyle/>
          <a:p>
            <a:pPr marL="0" lvl="1" indent="0" eaLnBrk="1" hangingPunct="1">
              <a:spcBef>
                <a:spcPct val="0"/>
              </a:spcBef>
              <a:spcAft>
                <a:spcPts val="1200"/>
              </a:spcAft>
              <a:buNone/>
            </a:pPr>
            <a:r>
              <a:rPr lang="en-US" altLang="en-US" sz="2000" dirty="0"/>
              <a:t>The QC Plan should contain several </a:t>
            </a:r>
            <a:r>
              <a:rPr lang="en-US" altLang="en-US" sz="2000" dirty="0" smtClean="0"/>
              <a:t>items (cont.):</a:t>
            </a:r>
          </a:p>
          <a:p>
            <a:pPr marL="341313" lvl="1" indent="-341313" eaLnBrk="1" hangingPunct="1">
              <a:spcBef>
                <a:spcPts val="600"/>
              </a:spcBef>
              <a:buFont typeface="Arial" panose="020B0604020202020204" pitchFamily="34" charset="0"/>
              <a:buChar char="•"/>
            </a:pPr>
            <a:r>
              <a:rPr lang="en-US" altLang="en-US" sz="2000" dirty="0" smtClean="0"/>
              <a:t>The </a:t>
            </a:r>
            <a:r>
              <a:rPr lang="en-US" altLang="en-US" sz="2000" dirty="0"/>
              <a:t>QC Plan should also list all risks that were identified by all the other vendors in the risk assessment plans, any risks identified by the client, and must have a plan to minimize each risk.  </a:t>
            </a:r>
            <a:endParaRPr lang="en-US" altLang="en-US" sz="2000" dirty="0" smtClean="0"/>
          </a:p>
          <a:p>
            <a:pPr marL="341313" lvl="1" indent="-341313" eaLnBrk="1" hangingPunct="1">
              <a:spcBef>
                <a:spcPts val="1200"/>
              </a:spcBef>
              <a:buFont typeface="Arial" panose="020B0604020202020204" pitchFamily="34" charset="0"/>
              <a:buChar char="•"/>
            </a:pPr>
            <a:r>
              <a:rPr lang="en-US" altLang="en-US" sz="2000" dirty="0" smtClean="0"/>
              <a:t>And </a:t>
            </a:r>
            <a:r>
              <a:rPr lang="en-US" altLang="en-US" sz="2000" dirty="0"/>
              <a:t>finally, the QC Plan should contain a list of actions or tasks that the vendor requires from the client.  </a:t>
            </a:r>
          </a:p>
          <a:p>
            <a:pPr eaLnBrk="1" hangingPunct="1">
              <a:spcBef>
                <a:spcPct val="0"/>
              </a:spcBef>
            </a:pPr>
            <a:endParaRPr lang="en-US" altLang="en-US" dirty="0"/>
          </a:p>
          <a:p>
            <a:endParaRPr lang="en-US" dirty="0"/>
          </a:p>
        </p:txBody>
      </p:sp>
      <p:sp>
        <p:nvSpPr>
          <p:cNvPr id="4" name="Slide Number Placeholder 3"/>
          <p:cNvSpPr>
            <a:spLocks noGrp="1"/>
          </p:cNvSpPr>
          <p:nvPr>
            <p:ph type="sldNum" sz="quarter" idx="12"/>
          </p:nvPr>
        </p:nvSpPr>
        <p:spPr/>
        <p:txBody>
          <a:bodyPr/>
          <a:lstStyle/>
          <a:p>
            <a:fld id="{845D969E-14EA-4053-B3AD-921E290AD5F0}" type="slidenum">
              <a:rPr lang="en-US" altLang="en-US" smtClean="0"/>
              <a:pPr/>
              <a:t>23</a:t>
            </a:fld>
            <a:endParaRPr lang="en-US" altLang="en-US" dirty="0"/>
          </a:p>
        </p:txBody>
      </p:sp>
      <p:sp>
        <p:nvSpPr>
          <p:cNvPr id="6" name="Title 1"/>
          <p:cNvSpPr>
            <a:spLocks noGrp="1"/>
          </p:cNvSpPr>
          <p:nvPr>
            <p:ph type="title"/>
          </p:nvPr>
        </p:nvSpPr>
        <p:spPr>
          <a:xfrm>
            <a:off x="609600" y="228600"/>
            <a:ext cx="8534400" cy="762000"/>
          </a:xfrm>
        </p:spPr>
        <p:txBody>
          <a:bodyPr/>
          <a:lstStyle/>
          <a:p>
            <a:r>
              <a:rPr lang="en-US" sz="3200" dirty="0" smtClean="0"/>
              <a:t>Quality Control Plan</a:t>
            </a:r>
            <a:endParaRPr lang="en-US" sz="3200" dirty="0"/>
          </a:p>
        </p:txBody>
      </p:sp>
    </p:spTree>
    <p:extLst>
      <p:ext uri="{BB962C8B-B14F-4D97-AF65-F5344CB8AC3E}">
        <p14:creationId xmlns:p14="http://schemas.microsoft.com/office/powerpoint/2010/main" val="22197378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33500" y="1874837"/>
            <a:ext cx="6629400" cy="2316163"/>
          </a:xfrm>
          <a:ln>
            <a:miter lim="800000"/>
            <a:headEnd/>
            <a:tailEnd/>
          </a:ln>
          <a:extLst/>
        </p:spPr>
        <p:txBody>
          <a:bodyPr rtlCol="0">
            <a:noAutofit/>
            <a:scene3d>
              <a:camera prst="orthographicFront">
                <a:rot lat="0" lon="0" rev="0"/>
              </a:camera>
              <a:lightRig rig="contrasting" dir="t">
                <a:rot lat="0" lon="0" rev="4500000"/>
              </a:lightRig>
            </a:scene3d>
            <a:sp3d contourW="6350" prstMaterial="metal">
              <a:contourClr>
                <a:schemeClr val="accent1">
                  <a:shade val="75000"/>
                </a:schemeClr>
              </a:contourClr>
            </a:sp3d>
          </a:bodyPr>
          <a:lstStyle/>
          <a:p>
            <a:pPr eaLnBrk="1" fontAlgn="auto" hangingPunct="1">
              <a:spcBef>
                <a:spcPts val="600"/>
              </a:spcBef>
              <a:spcAft>
                <a:spcPts val="0"/>
              </a:spcAft>
              <a:buFont typeface="Arial" panose="020B0604020202020204" pitchFamily="34" charset="0"/>
              <a:buNone/>
              <a:defRPr/>
            </a:pPr>
            <a:r>
              <a:rPr lang="en-US" sz="2000" b="1" dirty="0" smtClean="0">
                <a:solidFill>
                  <a:schemeClr val="tx1"/>
                </a:solidFill>
                <a:effectLst/>
              </a:rPr>
              <a:t>State Purchasing</a:t>
            </a:r>
          </a:p>
          <a:p>
            <a:pPr eaLnBrk="1" fontAlgn="auto" hangingPunct="1">
              <a:spcBef>
                <a:spcPts val="600"/>
              </a:spcBef>
              <a:spcAft>
                <a:spcPts val="0"/>
              </a:spcAft>
              <a:buFont typeface="Arial" panose="020B0604020202020204" pitchFamily="34" charset="0"/>
              <a:buNone/>
              <a:defRPr/>
            </a:pPr>
            <a:r>
              <a:rPr lang="en-US" sz="2000" dirty="0" smtClean="0">
                <a:solidFill>
                  <a:schemeClr val="tx1"/>
                </a:solidFill>
                <a:effectLst/>
              </a:rPr>
              <a:t>405-694-0941</a:t>
            </a:r>
          </a:p>
          <a:p>
            <a:pPr eaLnBrk="1" fontAlgn="auto" hangingPunct="1">
              <a:spcBef>
                <a:spcPts val="600"/>
              </a:spcBef>
              <a:spcAft>
                <a:spcPts val="0"/>
              </a:spcAft>
              <a:buFont typeface="Arial" panose="020B0604020202020204" pitchFamily="34" charset="0"/>
              <a:buNone/>
              <a:defRPr/>
            </a:pPr>
            <a:r>
              <a:rPr lang="en-US" sz="2000" dirty="0" smtClean="0">
                <a:solidFill>
                  <a:schemeClr val="tx1"/>
                </a:solidFill>
              </a:rPr>
              <a:t>Or</a:t>
            </a:r>
          </a:p>
          <a:p>
            <a:pPr eaLnBrk="1" fontAlgn="auto" hangingPunct="1">
              <a:spcBef>
                <a:spcPts val="600"/>
              </a:spcBef>
              <a:spcAft>
                <a:spcPts val="0"/>
              </a:spcAft>
              <a:buFont typeface="Arial" panose="020B0604020202020204" pitchFamily="34" charset="0"/>
              <a:buNone/>
              <a:defRPr/>
            </a:pPr>
            <a:r>
              <a:rPr lang="en-US" sz="2000" dirty="0" smtClean="0">
                <a:solidFill>
                  <a:schemeClr val="tx1"/>
                </a:solidFill>
              </a:rPr>
              <a:t>405-522-4480 (Lisa Bradley)</a:t>
            </a:r>
          </a:p>
          <a:p>
            <a:pPr eaLnBrk="1" fontAlgn="auto" hangingPunct="1">
              <a:spcAft>
                <a:spcPts val="0"/>
              </a:spcAft>
              <a:buFont typeface="Arial" panose="020B0604020202020204" pitchFamily="34" charset="0"/>
              <a:buNone/>
              <a:defRPr/>
            </a:pPr>
            <a:endParaRPr lang="en-US" sz="2600" dirty="0" smtClean="0">
              <a:solidFill>
                <a:schemeClr val="tx1"/>
              </a:solidFill>
              <a:effectLst/>
            </a:endParaRPr>
          </a:p>
          <a:p>
            <a:pPr eaLnBrk="1" fontAlgn="auto" hangingPunct="1">
              <a:spcAft>
                <a:spcPts val="0"/>
              </a:spcAft>
              <a:buFont typeface="Arial" panose="020B0604020202020204" pitchFamily="34" charset="0"/>
              <a:buNone/>
              <a:defRPr/>
            </a:pPr>
            <a:endParaRPr lang="en-US" sz="2600" b="1" cap="all" dirty="0" smtClean="0">
              <a:ln w="0">
                <a:noFill/>
              </a:ln>
              <a:solidFill>
                <a:schemeClr val="tx1"/>
              </a:solidFill>
              <a:effectLst/>
            </a:endParaRPr>
          </a:p>
        </p:txBody>
      </p:sp>
      <p:sp>
        <p:nvSpPr>
          <p:cNvPr id="4" name="Slide Number Placeholder 3"/>
          <p:cNvSpPr>
            <a:spLocks noGrp="1"/>
          </p:cNvSpPr>
          <p:nvPr>
            <p:ph type="sldNum" sz="quarter" idx="12"/>
          </p:nvPr>
        </p:nvSpPr>
        <p:spPr/>
        <p:txBody>
          <a:bodyPr/>
          <a:lstStyle/>
          <a:p>
            <a:fld id="{48177C9C-1154-46AC-82F1-1F9DD6EC6122}" type="slidenum">
              <a:rPr lang="en-US" altLang="en-US" smtClean="0"/>
              <a:pPr/>
              <a:t>24</a:t>
            </a:fld>
            <a:endParaRPr lang="en-US" altLang="en-US" dirty="0"/>
          </a:p>
        </p:txBody>
      </p:sp>
      <p:sp>
        <p:nvSpPr>
          <p:cNvPr id="5" name="Title 4"/>
          <p:cNvSpPr>
            <a:spLocks noGrp="1"/>
          </p:cNvSpPr>
          <p:nvPr>
            <p:ph type="ctrTitle"/>
          </p:nvPr>
        </p:nvSpPr>
        <p:spPr>
          <a:xfrm>
            <a:off x="762000" y="304800"/>
            <a:ext cx="7772400" cy="1470025"/>
          </a:xfrm>
        </p:spPr>
        <p:txBody>
          <a:bodyPr/>
          <a:lstStyle/>
          <a:p>
            <a:r>
              <a:rPr lang="en-US" sz="3200" dirty="0" smtClean="0"/>
              <a:t>Contact Information</a:t>
            </a:r>
            <a:endParaRPr lang="en-US" sz="32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7868" y="2133600"/>
            <a:ext cx="7973059" cy="492443"/>
          </a:xfrm>
        </p:spPr>
        <p:txBody>
          <a:bodyPr/>
          <a:lstStyle/>
          <a:p>
            <a:r>
              <a:rPr lang="en-US" sz="3200" dirty="0" smtClean="0"/>
              <a:t>CONTINUE TO </a:t>
            </a:r>
            <a:r>
              <a:rPr lang="en-US" sz="3200" smtClean="0"/>
              <a:t>MODULE 15</a:t>
            </a:r>
            <a:endParaRPr lang="en-US" sz="3200" dirty="0"/>
          </a:p>
        </p:txBody>
      </p:sp>
      <p:sp>
        <p:nvSpPr>
          <p:cNvPr id="4" name="Slide Number Placeholder 3"/>
          <p:cNvSpPr>
            <a:spLocks noGrp="1"/>
          </p:cNvSpPr>
          <p:nvPr>
            <p:ph type="sldNum" sz="quarter" idx="4294967295"/>
          </p:nvPr>
        </p:nvSpPr>
        <p:spPr/>
        <p:txBody>
          <a:bodyPr/>
          <a:lstStyle/>
          <a:p>
            <a:pPr marL="109855">
              <a:lnSpc>
                <a:spcPts val="1425"/>
              </a:lnSpc>
            </a:pPr>
            <a:r>
              <a:rPr lang="en-US" spc="-5" dirty="0" smtClean="0">
                <a:solidFill>
                  <a:srgbClr val="000000"/>
                </a:solidFill>
              </a:rPr>
              <a:t>29</a:t>
            </a:r>
            <a:endParaRPr lang="en-US" spc="-5" dirty="0">
              <a:solidFill>
                <a:srgbClr val="000000"/>
              </a:solidFill>
            </a:endParaRPr>
          </a:p>
        </p:txBody>
      </p:sp>
    </p:spTree>
    <p:extLst>
      <p:ext uri="{BB962C8B-B14F-4D97-AF65-F5344CB8AC3E}">
        <p14:creationId xmlns:p14="http://schemas.microsoft.com/office/powerpoint/2010/main" val="38004527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a:solidFill>
            <a:schemeClr val="tx1"/>
          </a:solidFill>
          <a:tailEnd type="arrow"/>
        </a:ln>
        <a:effectLst>
          <a:glow rad="228600">
            <a:srgbClr val="FFFF00">
              <a:alpha val="40000"/>
            </a:srgbClr>
          </a:glow>
        </a:effectLst>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ED846F70AEF9E4F9FF1F348DD0F27FC" ma:contentTypeVersion="13" ma:contentTypeDescription="Create a new document." ma:contentTypeScope="" ma:versionID="4493fc1397c86dac649f7e4a70092c56">
  <xsd:schema xmlns:xsd="http://www.w3.org/2001/XMLSchema" xmlns:xs="http://www.w3.org/2001/XMLSchema" xmlns:p="http://schemas.microsoft.com/office/2006/metadata/properties" xmlns:ns1="http://schemas.microsoft.com/sharepoint/v3" xmlns:ns2="8985f169-47f5-47fd-b95a-603f0b2eae28" xmlns:ns3="be8e71c3-462a-4104-a9c7-a5217e35b11f" targetNamespace="http://schemas.microsoft.com/office/2006/metadata/properties" ma:root="true" ma:fieldsID="9056fde9f0b0fc70c65875358fb08ec0" ns1:_="" ns2:_="" ns3:_="">
    <xsd:import namespace="http://schemas.microsoft.com/sharepoint/v3"/>
    <xsd:import namespace="8985f169-47f5-47fd-b95a-603f0b2eae28"/>
    <xsd:import namespace="be8e71c3-462a-4104-a9c7-a5217e35b11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Date" minOccurs="0"/>
                <xsd:element ref="ns1:_ip_UnifiedCompliancePolicyProperties" minOccurs="0"/>
                <xsd:element ref="ns1:_ip_UnifiedCompliancePolicyUIAction" minOccurs="0"/>
                <xsd:element ref="ns2:MediaServiceAutoTags" minOccurs="0"/>
                <xsd:element ref="ns2:MediaServiceOCR" minOccurs="0"/>
                <xsd:element ref="ns2:MediaServiceDateTaken" minOccurs="0"/>
                <xsd:element ref="ns2:MediaServiceLocation" minOccurs="0"/>
                <xsd:element ref="ns2:MediaServiceEventHashCode" minOccurs="0"/>
                <xsd:element ref="ns2: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3" nillable="true" ma:displayName="Unified Compliance Policy Properties" ma:hidden="true" ma:internalName="_ip_UnifiedCompliancePolicyProperties">
      <xsd:simpleType>
        <xsd:restriction base="dms:Note"/>
      </xsd:simpleType>
    </xsd:element>
    <xsd:element name="_ip_UnifiedCompliancePolicyUIAction" ma:index="1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985f169-47f5-47fd-b95a-603f0b2eae2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Date" ma:index="12" nillable="true" ma:displayName="Date" ma:format="DateOnly" ma:internalName="Date">
      <xsd:simpleType>
        <xsd:restriction base="dms:DateTime"/>
      </xsd:simpleType>
    </xsd:element>
    <xsd:element name="MediaServiceAutoTags" ma:index="15" nillable="true" ma:displayName="MediaServiceAutoTags" ma:internalName="MediaServiceAutoTags"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MediaServiceLocation" ma:internalName="MediaServiceLocation"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e8e71c3-462a-4104-a9c7-a5217e35b11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Date xmlns="8985f169-47f5-47fd-b95a-603f0b2eae28" xsi:nil="true"/>
    <_ip_UnifiedCompliancePolicyUIAction xmlns="http://schemas.microsoft.com/sharepoint/v3" xsi:nil="true"/>
    <_ip_UnifiedCompliancePolicyProperties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C987D5E-9104-4914-A87D-8D39ACC687F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985f169-47f5-47fd-b95a-603f0b2eae28"/>
    <ds:schemaRef ds:uri="be8e71c3-462a-4104-a9c7-a5217e35b1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002760-9BA7-4E06-A0C3-1B06BD0441D9}">
  <ds:schemaRefs>
    <ds:schemaRef ds:uri="http://purl.org/dc/dcmitype/"/>
    <ds:schemaRef ds:uri="be8e71c3-462a-4104-a9c7-a5217e35b11f"/>
    <ds:schemaRef ds:uri="http://purl.org/dc/elements/1.1/"/>
    <ds:schemaRef ds:uri="http://schemas.microsoft.com/office/2006/documentManagement/types"/>
    <ds:schemaRef ds:uri="http://schemas.openxmlformats.org/package/2006/metadata/core-properties"/>
    <ds:schemaRef ds:uri="http://purl.org/dc/terms/"/>
    <ds:schemaRef ds:uri="http://schemas.microsoft.com/office/infopath/2007/PartnerControls"/>
    <ds:schemaRef ds:uri="8985f169-47f5-47fd-b95a-603f0b2eae28"/>
    <ds:schemaRef ds:uri="http://schemas.microsoft.com/sharepoint/v3"/>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68326853-EC4F-4401-8C48-7BCB90CE2D6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2443</TotalTime>
  <Words>4857</Words>
  <Application>Microsoft Office PowerPoint</Application>
  <PresentationFormat>On-screen Show (4:3)</PresentationFormat>
  <Paragraphs>345</Paragraphs>
  <Slides>25</Slides>
  <Notes>16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25</vt:i4>
      </vt:variant>
    </vt:vector>
  </HeadingPairs>
  <TitlesOfParts>
    <vt:vector size="33" baseType="lpstr">
      <vt:lpstr>宋体</vt:lpstr>
      <vt:lpstr>Arial</vt:lpstr>
      <vt:lpstr>Arial Black</vt:lpstr>
      <vt:lpstr>Calibri</vt:lpstr>
      <vt:lpstr>Tahoma</vt:lpstr>
      <vt:lpstr>Verdana</vt:lpstr>
      <vt:lpstr>Office Theme</vt:lpstr>
      <vt:lpstr>1_Office Theme</vt:lpstr>
      <vt:lpstr>Performance Information Procurement System  Module 14</vt:lpstr>
      <vt:lpstr>PowerPoint Presentation</vt:lpstr>
      <vt:lpstr>PowerPoint Presentation</vt:lpstr>
      <vt:lpstr>PowerPoint Presentation</vt:lpstr>
      <vt:lpstr>Performance-Based Studies Research Group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Performance Information Procurement System</vt:lpstr>
      <vt:lpstr>PowerPoint Presentation</vt:lpstr>
      <vt:lpstr>PowerPoint Presentation</vt:lpstr>
      <vt:lpstr>PowerPoint Presentation</vt:lpstr>
      <vt:lpstr>Quality Control Plan</vt:lpstr>
      <vt:lpstr>Quality Control Plan</vt:lpstr>
      <vt:lpstr>Contact Information</vt:lpstr>
      <vt:lpstr>CONTINUE TO MODULE 15</vt:lpstr>
    </vt:vector>
  </TitlesOfParts>
  <Company>State of Oklahoma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Performance-Based Contracting</dc:title>
  <dc:subject>Slideshow on Performance-Based Contracting</dc:subject>
  <dc:creator>jan hall</dc:creator>
  <cp:keywords>performance, contracting, PIPS, procurement, information, best, value, low, bid</cp:keywords>
  <cp:lastModifiedBy>Louise Terry</cp:lastModifiedBy>
  <cp:revision>200</cp:revision>
  <dcterms:created xsi:type="dcterms:W3CDTF">2010-04-07T16:37:36Z</dcterms:created>
  <dcterms:modified xsi:type="dcterms:W3CDTF">2018-11-05T12:53:37Z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Language">
    <vt:lpwstr>English</vt:lpwstr>
  </property>
  <property fmtid="{D5CDD505-2E9C-101B-9397-08002B2CF9AE}" pid="3" name="ContentTypeId">
    <vt:lpwstr>0x010100EED846F70AEF9E4F9FF1F348DD0F27FC</vt:lpwstr>
  </property>
</Properties>
</file>