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2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handoutMasterIdLst>
    <p:handoutMasterId r:id="rId30"/>
  </p:handoutMasterIdLst>
  <p:sldIdLst>
    <p:sldId id="256" r:id="rId2"/>
    <p:sldId id="464" r:id="rId3"/>
    <p:sldId id="465" r:id="rId4"/>
    <p:sldId id="466" r:id="rId5"/>
    <p:sldId id="467" r:id="rId6"/>
    <p:sldId id="468" r:id="rId7"/>
    <p:sldId id="469" r:id="rId8"/>
    <p:sldId id="470" r:id="rId9"/>
    <p:sldId id="471" r:id="rId10"/>
    <p:sldId id="472" r:id="rId11"/>
    <p:sldId id="473" r:id="rId12"/>
    <p:sldId id="474" r:id="rId13"/>
    <p:sldId id="475" r:id="rId14"/>
    <p:sldId id="476" r:id="rId15"/>
    <p:sldId id="477" r:id="rId16"/>
    <p:sldId id="478" r:id="rId17"/>
    <p:sldId id="479" r:id="rId18"/>
    <p:sldId id="481" r:id="rId19"/>
    <p:sldId id="482" r:id="rId20"/>
    <p:sldId id="483" r:id="rId21"/>
    <p:sldId id="484" r:id="rId22"/>
    <p:sldId id="485" r:id="rId23"/>
    <p:sldId id="486" r:id="rId24"/>
    <p:sldId id="487" r:id="rId25"/>
    <p:sldId id="488" r:id="rId26"/>
    <p:sldId id="489" r:id="rId27"/>
    <p:sldId id="490" r:id="rId28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256343" initials="2" lastIdx="1" clrIdx="0"/>
  <p:cmAuthor id="1" name="Amy Southall" initials="AS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3" autoAdjust="0"/>
    <p:restoredTop sz="82059" autoAdjust="0"/>
  </p:normalViewPr>
  <p:slideViewPr>
    <p:cSldViewPr>
      <p:cViewPr varScale="1">
        <p:scale>
          <a:sx n="55" d="100"/>
          <a:sy n="55" d="100"/>
        </p:scale>
        <p:origin x="1360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8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E32958B-F139-4A79-9F5C-51F96402DBEB}" type="datetimeFigureOut">
              <a:rPr lang="en-US"/>
              <a:pPr>
                <a:defRPr/>
              </a:pPr>
              <a:t>3/20/2018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9274463-D171-4734-A31E-EC6BE9FC3D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26842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8BDD97F-8335-4A51-8E20-DABACB1611CC}" type="datetimeFigureOut">
              <a:rPr lang="en-US"/>
              <a:pPr>
                <a:defRPr/>
              </a:pPr>
              <a:t>3/20/2018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1263"/>
            <a:ext cx="3038475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31263"/>
            <a:ext cx="3038475" cy="46513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860AF34-016F-4FEF-8D71-6E627B35B1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0792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68985-991F-4E85-BF74-AB33F4A098A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93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3CE80-A429-4967-8457-83900162F3F4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81400" y="6356350"/>
            <a:ext cx="2133600" cy="365125"/>
          </a:xfrm>
        </p:spPr>
        <p:txBody>
          <a:bodyPr/>
          <a:lstStyle>
            <a:lvl1pPr>
              <a:defRPr sz="10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70710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0A122-4CB1-4520-9B5C-1A3E2F8E81E4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50"/>
            </a:lvl1pPr>
          </a:lstStyle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08375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83D35-E3C8-4BA4-A9B0-B13FB4067224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AC20D-4DAD-4909-9EB7-38A8CCF3A6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5048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EE1A8-8494-446C-9CB1-505DFF7EA6B9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AA6C0-CEAF-464D-A9C4-9F7BA73708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4016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18F6C-4898-462B-821C-CB6A11EE892C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86933-6489-4ACD-B450-90E1FFD2C3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7608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C148F-0863-40AA-9CDA-D24E6794E3C4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06E80-6ECA-4E8B-852B-368D3AF5B4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0478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EB64D-8EC5-4E70-A3CF-7D6F637F83F2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F749C-21E2-4991-945F-218136DD83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084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4FB77-D537-4545-B44D-0577BF9F7F78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4B5AC-6C65-4120-B3E7-A665D64913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2314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6892D-606C-4B42-A7AA-A997C68194F9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8F19A-8A43-4D67-8103-35C09E1108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8184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E73D6-D946-4DFC-9991-F4949B310B46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962F4-ECEF-471E-880A-0EFD1EA6EF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1644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77E0A-9DEB-4F0A-AFE4-779C315E9583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FA963-CAAF-4DCD-852D-077EDE8317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420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C09BC0-F074-4EFE-A5A5-C8AEF59F9D44}" type="datetime1">
              <a:rPr lang="en-US" smtClean="0"/>
              <a:t>3/20/2018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814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B5AADD1-EED4-4E98-B067-457708AD5FA6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k.gov/dcs/searchdocs/app/manage_documents.php?id=563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k.gov/DCS/Fleet_Management/Vehicle_Owning_Agencies/index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k.gov/dcs/calculator/welcome.php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ok.gov/DCS/Fleet_Management/FM_FAQs/index.html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762000" y="990600"/>
            <a:ext cx="7696200" cy="4038600"/>
          </a:xfrm>
        </p:spPr>
        <p:txBody>
          <a:bodyPr/>
          <a:lstStyle/>
          <a:p>
            <a:pPr eaLnBrk="1" hangingPunct="1"/>
            <a:r>
              <a:rPr lang="en-US" altLang="en-US" b="1" dirty="0" smtClean="0"/>
              <a:t/>
            </a:r>
            <a:br>
              <a:rPr lang="en-US" altLang="en-US" b="1" dirty="0" smtClean="0"/>
            </a:br>
            <a:r>
              <a:rPr lang="en-US" sz="3600" dirty="0">
                <a:latin typeface="Calibri" panose="020F0502020204030204" pitchFamily="34" charset="0"/>
              </a:rPr>
              <a:t>Fleet </a:t>
            </a:r>
            <a:r>
              <a:rPr lang="en-US" sz="3600" dirty="0" smtClean="0">
                <a:latin typeface="Calibri" panose="020F0502020204030204" pitchFamily="34" charset="0"/>
              </a:rPr>
              <a:t>Management</a:t>
            </a:r>
            <a:br>
              <a:rPr lang="en-US" sz="3600" dirty="0" smtClean="0">
                <a:latin typeface="Calibri" panose="020F0502020204030204" pitchFamily="34" charset="0"/>
              </a:rPr>
            </a:br>
            <a:r>
              <a:rPr lang="en-US" sz="3600" dirty="0" smtClean="0">
                <a:latin typeface="Calibri" panose="020F0502020204030204" pitchFamily="34" charset="0"/>
              </a:rPr>
              <a:t>Module 19 </a:t>
            </a:r>
            <a:r>
              <a:rPr lang="en-US" sz="3600" dirty="0">
                <a:latin typeface="Calibri" panose="020F0502020204030204" pitchFamily="34" charset="0"/>
              </a:rPr>
              <a:t/>
            </a:r>
            <a:br>
              <a:rPr lang="en-US" sz="3600" dirty="0">
                <a:latin typeface="Calibri" panose="020F0502020204030204" pitchFamily="34" charset="0"/>
              </a:rPr>
            </a:br>
            <a:endParaRPr lang="en-US" altLang="en-US" sz="3600" b="1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3581400" y="6324600"/>
            <a:ext cx="2133600" cy="365125"/>
          </a:xfrm>
        </p:spPr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304800"/>
            <a:ext cx="861060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Overview</a:t>
            </a:r>
          </a:p>
        </p:txBody>
      </p:sp>
      <p:sp>
        <p:nvSpPr>
          <p:cNvPr id="11" name="Content Placeholder 7"/>
          <p:cNvSpPr>
            <a:spLocks noGrp="1"/>
          </p:cNvSpPr>
          <p:nvPr>
            <p:ph sz="half" idx="1"/>
          </p:nvPr>
        </p:nvSpPr>
        <p:spPr>
          <a:xfrm>
            <a:off x="762000" y="1600201"/>
            <a:ext cx="7162800" cy="3581400"/>
          </a:xfrm>
        </p:spPr>
        <p:txBody>
          <a:bodyPr/>
          <a:lstStyle/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Options </a:t>
            </a:r>
            <a:r>
              <a:rPr lang="en-US" sz="2000" dirty="0">
                <a:latin typeface="Calibri" panose="020F0502020204030204" pitchFamily="34" charset="0"/>
              </a:rPr>
              <a:t>of satisfying </a:t>
            </a:r>
            <a:r>
              <a:rPr lang="en-US" sz="2000" dirty="0" smtClean="0">
                <a:latin typeface="Calibri" panose="020F0502020204030204" pitchFamily="34" charset="0"/>
              </a:rPr>
              <a:t>agency </a:t>
            </a:r>
            <a:r>
              <a:rPr lang="en-US" sz="2000" dirty="0">
                <a:latin typeface="Calibri" panose="020F0502020204030204" pitchFamily="34" charset="0"/>
              </a:rPr>
              <a:t>transportation </a:t>
            </a:r>
            <a:r>
              <a:rPr lang="en-US" sz="2000" dirty="0" smtClean="0">
                <a:latin typeface="Calibri" panose="020F0502020204030204" pitchFamily="34" charset="0"/>
              </a:rPr>
              <a:t>needs.</a:t>
            </a:r>
          </a:p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Benefits </a:t>
            </a:r>
            <a:r>
              <a:rPr lang="en-US" sz="2000" dirty="0">
                <a:latin typeface="Calibri" panose="020F0502020204030204" pitchFamily="34" charset="0"/>
              </a:rPr>
              <a:t>each solution </a:t>
            </a:r>
            <a:r>
              <a:rPr lang="en-US" sz="2000" dirty="0" smtClean="0">
                <a:latin typeface="Calibri" panose="020F0502020204030204" pitchFamily="34" charset="0"/>
              </a:rPr>
              <a:t>provides.</a:t>
            </a:r>
          </a:p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R</a:t>
            </a:r>
            <a:r>
              <a:rPr lang="en-US" sz="2000" dirty="0" smtClean="0">
                <a:latin typeface="Calibri" panose="020F0502020204030204" pitchFamily="34" charset="0"/>
              </a:rPr>
              <a:t>esponsibilities </a:t>
            </a:r>
            <a:r>
              <a:rPr lang="en-US" sz="2000" dirty="0">
                <a:latin typeface="Calibri" panose="020F0502020204030204" pitchFamily="34" charset="0"/>
              </a:rPr>
              <a:t>an agency must adhere to from </a:t>
            </a:r>
            <a:r>
              <a:rPr lang="en-US" sz="2000" dirty="0" smtClean="0">
                <a:latin typeface="Calibri" panose="020F0502020204030204" pitchFamily="34" charset="0"/>
              </a:rPr>
              <a:t>procurement </a:t>
            </a:r>
            <a:r>
              <a:rPr lang="en-US" sz="2000" dirty="0">
                <a:latin typeface="Calibri" panose="020F0502020204030204" pitchFamily="34" charset="0"/>
              </a:rPr>
              <a:t>and policy </a:t>
            </a:r>
            <a:r>
              <a:rPr lang="en-US" sz="2000" dirty="0" smtClean="0">
                <a:latin typeface="Calibri" panose="020F0502020204030204" pitchFamily="34" charset="0"/>
              </a:rPr>
              <a:t>views.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4040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7"/>
          <p:cNvSpPr>
            <a:spLocks noGrp="1"/>
          </p:cNvSpPr>
          <p:nvPr>
            <p:ph sz="half" idx="1"/>
          </p:nvPr>
        </p:nvSpPr>
        <p:spPr>
          <a:xfrm>
            <a:off x="762000" y="1371601"/>
            <a:ext cx="7162800" cy="3352800"/>
          </a:xfrm>
        </p:spPr>
        <p:txBody>
          <a:bodyPr/>
          <a:lstStyle/>
          <a:p>
            <a:pPr marL="0" indent="0" eaLnBrk="1" hangingPunct="1">
              <a:buSzPct val="100000"/>
              <a:buNone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Students will:</a:t>
            </a:r>
          </a:p>
          <a:p>
            <a:pPr eaLnBrk="1" hangingPunct="1"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Recall the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only agencies authorized to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purchase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their own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vehicles. </a:t>
            </a:r>
          </a:p>
          <a:p>
            <a:pPr eaLnBrk="1" hangingPunct="1"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Recognize that the Fleet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Management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Calculator is also know as the trip optimizer.</a:t>
            </a:r>
          </a:p>
          <a:p>
            <a:pPr eaLnBrk="1" hangingPunct="1"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Identify the vehicle class that can be submitted for reimbursement. </a:t>
            </a:r>
          </a:p>
          <a:p>
            <a:pPr eaLnBrk="1" hangingPunct="1">
              <a:buSzPct val="100000"/>
            </a:pPr>
            <a:r>
              <a:rPr lang="en-US" sz="2000" dirty="0" smtClean="0">
                <a:latin typeface="Calibri" panose="020F0502020204030204" pitchFamily="34" charset="0"/>
              </a:rPr>
              <a:t>Recall the vehicle life cycle.</a:t>
            </a:r>
          </a:p>
          <a:p>
            <a:pPr eaLnBrk="1" hangingPunct="1">
              <a:buSzPct val="100000"/>
            </a:pPr>
            <a:r>
              <a:rPr lang="en-US" sz="2000" dirty="0" smtClean="0">
                <a:latin typeface="Calibri" panose="020F0502020204030204" pitchFamily="34" charset="0"/>
              </a:rPr>
              <a:t>Identify how agency-owned vehicles must be disposed of.</a:t>
            </a:r>
          </a:p>
        </p:txBody>
      </p:sp>
      <p:sp>
        <p:nvSpPr>
          <p:cNvPr id="8" name="Title 8"/>
          <p:cNvSpPr>
            <a:spLocks noGrp="1"/>
          </p:cNvSpPr>
          <p:nvPr>
            <p:ph type="title"/>
          </p:nvPr>
        </p:nvSpPr>
        <p:spPr>
          <a:xfrm>
            <a:off x="533400" y="76200"/>
            <a:ext cx="861060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Learner Outcomes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075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7"/>
          <p:cNvSpPr>
            <a:spLocks noGrp="1"/>
          </p:cNvSpPr>
          <p:nvPr>
            <p:ph sz="half" idx="1"/>
          </p:nvPr>
        </p:nvSpPr>
        <p:spPr>
          <a:xfrm>
            <a:off x="914400" y="1447801"/>
            <a:ext cx="7010400" cy="3276600"/>
          </a:xfrm>
        </p:spPr>
        <p:txBody>
          <a:bodyPr/>
          <a:lstStyle/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Use Scenarios – Assessment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Vehicle-owning Agencies Contracts</a:t>
            </a:r>
          </a:p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Rental, Trip Calculator/Optimizer, Mileage Reimbursement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Management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Services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Policies and Processes</a:t>
            </a:r>
          </a:p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Driver Behavior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Trends and Initiatives</a:t>
            </a:r>
            <a:endParaRPr lang="en-US" sz="2000" dirty="0" smtClean="0">
              <a:latin typeface="Calibri" panose="020F0502020204030204" pitchFamily="34" charset="0"/>
            </a:endParaRPr>
          </a:p>
        </p:txBody>
      </p:sp>
      <p:sp>
        <p:nvSpPr>
          <p:cNvPr id="8" name="Title 8"/>
          <p:cNvSpPr>
            <a:spLocks noGrp="1"/>
          </p:cNvSpPr>
          <p:nvPr>
            <p:ph type="title"/>
          </p:nvPr>
        </p:nvSpPr>
        <p:spPr>
          <a:xfrm>
            <a:off x="533400" y="304800"/>
            <a:ext cx="861060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Topics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315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304800"/>
            <a:ext cx="861060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1. Fleet </a:t>
            </a:r>
            <a:r>
              <a:rPr lang="en-US" sz="3200" dirty="0">
                <a:latin typeface="Calibri" panose="020F0502020204030204" pitchFamily="34" charset="0"/>
              </a:rPr>
              <a:t>Use Scenarios-Assessment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762000" y="1651793"/>
            <a:ext cx="7162800" cy="2996407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Does the agency: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Own vehicles?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Lease vehicles?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Rent vehicles?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Provide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mileage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reimbursement?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Apply a combination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of any or all listed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above?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Have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nothing to do with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travel?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539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2. Vehicle-owning Agencies (1/7)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685800" y="1295400"/>
            <a:ext cx="7239000" cy="4525963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Acquisition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BEFORE Acquisition</a:t>
            </a: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Confirm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uthority;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i.e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.,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47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156 A.23.</a:t>
            </a: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The only agencies authorized to own their own vehicles are the ones with explicit statutory authority.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Additionally:  vehicles 10,000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pounds and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less (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47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156.3)</a:t>
            </a: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 Vehicle Acquisition Request (DCAM-Form-FM-016).</a:t>
            </a:r>
          </a:p>
          <a:p>
            <a:pPr marL="1373187" lvl="3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Arial" charset="0"/>
              </a:rPr>
              <a:t>Unauthorized PO.</a:t>
            </a:r>
          </a:p>
          <a:p>
            <a:pPr marL="1373187" lvl="3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Arial" charset="0"/>
              </a:rPr>
              <a:t>Detailed quote from a dealer.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AFTER Acquisition (All vehicles, i.e. regardless GVW).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1373187" lvl="3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Arial" charset="0"/>
              </a:rPr>
              <a:t>Vehicle Inventory Data </a:t>
            </a:r>
            <a:r>
              <a:rPr lang="en-US" dirty="0" smtClean="0">
                <a:latin typeface="Calibri" panose="020F0502020204030204" pitchFamily="34" charset="0"/>
                <a:cs typeface="Arial" charset="0"/>
              </a:rPr>
              <a:t>Sheet (DCAM-Form-FM-017).</a:t>
            </a:r>
            <a:endParaRPr lang="en-US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841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70875" y="152400"/>
            <a:ext cx="8573125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</a:t>
            </a:r>
            <a:r>
              <a:rPr lang="en-US" sz="3200" dirty="0" smtClean="0">
                <a:latin typeface="Calibri" panose="020F0502020204030204" pitchFamily="34" charset="0"/>
              </a:rPr>
              <a:t>. Vehicle-owning Agencies (2/7)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685800" y="1219200"/>
            <a:ext cx="7162800" cy="4525963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Acquisition (cont.)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Reasons and Conditions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Project revenues and expenditures.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Conduct mission analysis; consider vehicle downsizing.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Pursue alternative fuel replacement targets (state and federal).</a:t>
            </a:r>
          </a:p>
          <a:p>
            <a:pPr marL="684213" lvl="1" indent="-284163" defTabSz="12604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Sources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Buying  new through SW035 and SW035C, mandatory (M).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Buying  new outside SW035.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Buying used from federal or state surplus, or state agencies.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452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28320" y="228600"/>
            <a:ext cx="861568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2. Vehicle-owning Agencies (3/7)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762000" y="1447801"/>
            <a:ext cx="7010400" cy="3581400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2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Maintenance (Service and Parts)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at own garage.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at Fleet Management.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through  SW767, non-Mandatory (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nM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Getting parts through SW307 (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nM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 and tires through SW024 (M).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and getting parts outside OK contracts and Fleet Management.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567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2. Vehicle-owning Agencies (4/7)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762000" y="1524000"/>
            <a:ext cx="7162800" cy="4724400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3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Fueling Vehicles and Paying for Fleet Services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card, SW101 (M). 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Remember the Sales Tax Exemption.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Using Level 3 sites for Data and Federal Fuel Tax Exemption.</a:t>
            </a:r>
          </a:p>
          <a:p>
            <a:pPr marL="682625" lvl="1" indent="0" eaLnBrk="1" hangingPunct="1">
              <a:spcBef>
                <a:spcPts val="600"/>
              </a:spcBef>
              <a:buSzPct val="100000"/>
              <a:buNone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  <a:hlinkClick r:id="rId2"/>
              </a:rPr>
              <a:t>https</a:t>
            </a:r>
            <a:r>
              <a:rPr lang="en-US" sz="2000" dirty="0">
                <a:latin typeface="Calibri" panose="020F0502020204030204" pitchFamily="34" charset="0"/>
                <a:cs typeface="Arial" charset="0"/>
                <a:hlinkClick r:id="rId2"/>
              </a:rPr>
              <a:t>://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  <a:hlinkClick r:id="rId2"/>
              </a:rPr>
              <a:t>www.ok.gov/dcs/searchdocs/app/manage_documents.php?id=563</a:t>
            </a: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View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Fleet Card document sections 3.4 &amp; 3.4.3 for more information</a:t>
            </a: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Requires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PIN.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Management customers only get PIN through Fleet 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Mangement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Agencies authorized to own get PIN from the vendor and notify Fleet Management.</a:t>
            </a: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489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7620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2. Vehicle-owning Agencies (5/7)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914400" y="1295400"/>
            <a:ext cx="7106920" cy="3545047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4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Disposal</a:t>
            </a:r>
          </a:p>
          <a:p>
            <a:pPr marL="684213" lvl="1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Disposal conditions (74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78b).</a:t>
            </a:r>
          </a:p>
          <a:p>
            <a:pPr marL="1144588" lvl="2" indent="-344488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2 years or older.</a:t>
            </a:r>
          </a:p>
          <a:p>
            <a:pPr marL="1144588" lvl="2" indent="-344488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60,000 miles or more.</a:t>
            </a:r>
          </a:p>
          <a:p>
            <a:pPr marL="1144588" lvl="2" indent="-344488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Repairs needed exceed $2,500.</a:t>
            </a:r>
          </a:p>
          <a:p>
            <a:pPr marL="914400" lvl="1" indent="-51435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DCAM-Form-SS-001V must be submitted to Fleet Management first.</a:t>
            </a:r>
          </a:p>
          <a:p>
            <a:pPr marL="914400" lvl="1" indent="-51435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Selling vehicles through State Surplus.</a:t>
            </a:r>
          </a:p>
          <a:p>
            <a:pPr marL="914400" lvl="1" indent="-51435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Selling vehicle through own auctions or sale events.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786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1524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2. Vehicle-owning Agencies (6/7)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838200" y="1219200"/>
            <a:ext cx="7086600" cy="4525963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4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Disposal (cont.)</a:t>
            </a: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Oklahoma threshold vehicle disposal:      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Management: 120,000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miles.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Dept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. of Transportation: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175,000.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Dept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of Public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Safety: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115,000-170,000.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Examples of other states threshold vehicle disposal: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  <a:tabLst>
                <a:tab pos="2289175" algn="l"/>
              </a:tabLst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Utah:	105,000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miles (min 2 years, max 12 years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  <a:tabLst>
                <a:tab pos="2289175" algn="l"/>
              </a:tabLst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Oregon:	115,000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(3 years) – 140,000 (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8 years).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  <a:tabLst>
                <a:tab pos="2289175" algn="l"/>
              </a:tabLst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Georgia: 	135,000 miles.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  <a:tabLst>
                <a:tab pos="2289175" algn="l"/>
              </a:tabLst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Illinois:	150,000 miles.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605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76200"/>
            <a:ext cx="8610600" cy="7620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2. Vehicle-owning </a:t>
            </a:r>
            <a:r>
              <a:rPr lang="en-US" sz="3200" dirty="0">
                <a:latin typeface="Calibri" panose="020F0502020204030204" pitchFamily="34" charset="0"/>
              </a:rPr>
              <a:t>Agencies </a:t>
            </a:r>
            <a:r>
              <a:rPr lang="en-US" sz="3200" dirty="0" smtClean="0">
                <a:latin typeface="Calibri" panose="020F0502020204030204" pitchFamily="34" charset="0"/>
              </a:rPr>
              <a:t>(7/7)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762000" y="1143000"/>
            <a:ext cx="7239000" cy="4648200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5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Mandatory Reporting</a:t>
            </a: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Federal       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Energy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Policy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Act (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EPAct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 – acquiring alternative fuel vehicles (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CNG, LPG, E-85/FFV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Form EIA-886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Annual Survey of Alternative Fueled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Vehicles.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State of Oklahoma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DCAM-FM form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016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Acquisition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Request.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DCAM-FM form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017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Inventory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Report.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Monthly reporting</a:t>
            </a:r>
          </a:p>
          <a:p>
            <a:pPr lvl="3" indent="-342900" eaLnBrk="1" hangingPunct="1"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Arial" charset="0"/>
              </a:rPr>
              <a:t>MMR – leasing customers.</a:t>
            </a:r>
          </a:p>
          <a:p>
            <a:pPr lvl="3" indent="-342900" eaLnBrk="1" hangingPunct="1"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Arial" charset="0"/>
              </a:rPr>
              <a:t>MFR – owning agencies.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DCAM-SS form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001V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Surplus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Vehicle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Transfers.</a:t>
            </a:r>
          </a:p>
          <a:p>
            <a:pPr marL="0" indent="0" eaLnBrk="1" hangingPunct="1">
              <a:spcBef>
                <a:spcPts val="1200"/>
              </a:spcBef>
              <a:buSzPct val="100000"/>
              <a:buNone/>
            </a:pP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More </a:t>
            </a:r>
            <a:r>
              <a:rPr lang="en-US" sz="1400" dirty="0">
                <a:latin typeface="Calibri" panose="020F0502020204030204" pitchFamily="34" charset="0"/>
                <a:cs typeface="Arial" charset="0"/>
              </a:rPr>
              <a:t>at: </a:t>
            </a:r>
            <a:r>
              <a:rPr lang="en-US" sz="1400" dirty="0">
                <a:latin typeface="Calibri" panose="020F0502020204030204" pitchFamily="34" charset="0"/>
                <a:cs typeface="Arial" charset="0"/>
                <a:hlinkClick r:id="rId2"/>
              </a:rPr>
              <a:t>http://</a:t>
            </a:r>
            <a:r>
              <a:rPr lang="en-US" sz="1400" dirty="0" smtClean="0">
                <a:latin typeface="Calibri" panose="020F0502020204030204" pitchFamily="34" charset="0"/>
                <a:cs typeface="Arial" charset="0"/>
                <a:hlinkClick r:id="rId2"/>
              </a:rPr>
              <a:t>www.ok.gov/DCS/Fleet_Management/Vehicle_Owning_Agencies/index.html</a:t>
            </a: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 </a:t>
            </a:r>
            <a:endParaRPr lang="en-US" sz="14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936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639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3. Vehicle Rental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685800" y="1219200"/>
            <a:ext cx="7086600" cy="4876800"/>
          </a:xfrm>
        </p:spPr>
        <p:txBody>
          <a:bodyPr/>
          <a:lstStyle/>
          <a:p>
            <a:pPr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State Rental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798513" lvl="1" indent="-3984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Management: Fixed rate plus mileage after 80 miles.</a:t>
            </a:r>
          </a:p>
          <a:p>
            <a:pPr marL="1144588" lvl="2" indent="-346075" eaLnBrk="1" hangingPunct="1">
              <a:spcBef>
                <a:spcPts val="600"/>
              </a:spcBef>
              <a:buSzPct val="100000"/>
            </a:pP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New online reservations: </a:t>
            </a:r>
            <a:r>
              <a:rPr lang="en-US" sz="1400" dirty="0" smtClean="0">
                <a:latin typeface="Calibri" panose="020F0502020204030204" pitchFamily="34" charset="0"/>
                <a:cs typeface="Arial" charset="0"/>
                <a:hlinkClick r:id="rId2"/>
              </a:rPr>
              <a:t>https://www.ok.gov/dcs/calculator/welcome.php</a:t>
            </a: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. </a:t>
            </a:r>
          </a:p>
          <a:p>
            <a:pPr marL="798513" lvl="1" indent="-3984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OU: Fixed rate plus fuel. </a:t>
            </a:r>
          </a:p>
          <a:p>
            <a:pPr marL="798513" lvl="1" indent="-3984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OSU: Fixed rate plus mileage.</a:t>
            </a:r>
          </a:p>
          <a:p>
            <a:pPr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Vendor Rental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798513" lvl="1" indent="-3984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Vendors on SW771 (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nM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): Fixed rate plus fuel (insurance included).</a:t>
            </a:r>
          </a:p>
          <a:p>
            <a:pPr marL="798513" lvl="1" indent="-3984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Vendors outside on SW771: Fixed rate plus fuel (insurance not</a:t>
            </a:r>
            <a:r>
              <a:rPr lang="en-US" sz="2000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included).</a:t>
            </a:r>
          </a:p>
          <a:p>
            <a:pPr marL="798513" lvl="1" indent="-3984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Note: No 6% rental sales tax on state rentals from private vendors.</a:t>
            </a:r>
          </a:p>
          <a:p>
            <a:pPr marL="514350" lvl="1" indent="-514350" eaLnBrk="1" hangingPunct="1">
              <a:spcBef>
                <a:spcPts val="600"/>
              </a:spcBef>
              <a:buSzPct val="100000"/>
              <a:buNone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13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3. Mileage Reimbursement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685800" y="1549401"/>
            <a:ext cx="7239000" cy="3251200"/>
          </a:xfrm>
        </p:spPr>
        <p:txBody>
          <a:bodyPr/>
          <a:lstStyle/>
          <a:p>
            <a:pPr>
              <a:spcBef>
                <a:spcPts val="600"/>
              </a:spcBef>
              <a:buSzPct val="100000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Mileage Reimbursement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(74 O.S. § 85.45k)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Reimbursable expenses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(74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500.2).</a:t>
            </a:r>
          </a:p>
          <a:p>
            <a:pPr lvl="2" indent="-342900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Current IRS rate: $.0545 business travel.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Management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Trip Optimizer System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(74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85.45l).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Over 100 miles per day.</a:t>
            </a:r>
          </a:p>
          <a:p>
            <a:pPr lvl="2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Any way appropriated agencies.</a:t>
            </a:r>
          </a:p>
          <a:p>
            <a:pPr lvl="2" indent="-342900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Smallest vehicle class for travel needed is the one allowed for reimbursement.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998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762000"/>
          </a:xfrm>
        </p:spPr>
        <p:txBody>
          <a:bodyPr/>
          <a:lstStyle/>
          <a:p>
            <a:pPr eaLnBrk="1" hangingPunct="1"/>
            <a:r>
              <a:rPr lang="en-US" sz="3200" dirty="0">
                <a:latin typeface="Calibri" panose="020F0502020204030204" pitchFamily="34" charset="0"/>
              </a:rPr>
              <a:t>4</a:t>
            </a:r>
            <a:r>
              <a:rPr lang="en-US" sz="3200" dirty="0" smtClean="0">
                <a:latin typeface="Calibri" panose="020F0502020204030204" pitchFamily="34" charset="0"/>
              </a:rPr>
              <a:t>. Fleet Management Services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762000" y="1295400"/>
            <a:ext cx="7162800" cy="4525963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SzPct val="150000"/>
              <a:buNone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Lease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rates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: </a:t>
            </a:r>
          </a:p>
          <a:p>
            <a:pPr marL="346075" lvl="1" indent="-3460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Include maintenance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, road assistance,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insurance,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loaner (OKC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346075" lvl="1" indent="-3460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Don’t include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fuel, 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Pikepass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 or deductible.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346075" lvl="1" indent="-3460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Utilization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monitored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continuously.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346075" lvl="1" indent="-3460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Pricing established at beginning of new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lease.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346075" lvl="1" indent="-3460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Pricing may be revised at each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fiscal year. </a:t>
            </a:r>
          </a:p>
          <a:p>
            <a:pPr marL="346075" lvl="1" indent="-3460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Rate based on vehicle class and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year</a:t>
            </a:r>
          </a:p>
          <a:p>
            <a:pPr marL="346075" lvl="1" indent="-346075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Ex: 2015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Ford Focus: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U374-19</a:t>
            </a:r>
          </a:p>
          <a:p>
            <a:pPr marL="746125" lvl="2" indent="-346075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Base lease rate fixed: $374.</a:t>
            </a:r>
          </a:p>
          <a:p>
            <a:pPr marL="746125" lvl="2" indent="-346075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Mileage over 1,000 miles per month: $0.19 per mile.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514350" lvl="1" indent="-514350" eaLnBrk="1" hangingPunct="1">
              <a:spcBef>
                <a:spcPts val="600"/>
              </a:spcBef>
              <a:buSzPct val="100000"/>
              <a:buNone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903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7620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5. Fleet Policies (1/4)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685800" y="1295400"/>
            <a:ext cx="7162800" cy="3702050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Reporting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(74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110.3.)</a:t>
            </a:r>
          </a:p>
          <a:p>
            <a:pPr marL="746125" lvl="2" indent="-284163" eaLnBrk="1" hangingPunct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monthly meter and cost.</a:t>
            </a:r>
          </a:p>
          <a:p>
            <a:pPr marL="746125" lvl="2" indent="-284163" eaLnBrk="1" hangingPunct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QMR@omes.ok.gov –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Leasing agencies monthly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reporting.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746125" lvl="2" indent="-284163" eaLnBrk="1" hangingPunct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MFR@omes.ok.gov –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Owning agencies monthly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reporting. </a:t>
            </a:r>
          </a:p>
          <a:p>
            <a:pPr marL="746125" lvl="2" indent="-284163" eaLnBrk="1" hangingPunct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Acquisition and sale.</a:t>
            </a:r>
          </a:p>
          <a:p>
            <a:pPr marL="746125" lvl="2" indent="-284163" eaLnBrk="1" hangingPunct="1"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Inventory.</a:t>
            </a:r>
          </a:p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Utilization</a:t>
            </a:r>
          </a:p>
          <a:p>
            <a:pPr lvl="1"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Minimum 12,000 miles per year/1,000 miles per month (74 O.S. § 78.C.8.).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784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5. Fleet Policies (1/4)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609600" y="1662112"/>
            <a:ext cx="7315200" cy="3900488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AutoNum type="arabicPeriod" startAt="3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Marking</a:t>
            </a:r>
          </a:p>
          <a:p>
            <a:pPr lvl="1" indent="-342900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Conspicuous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lettering stating (47 O.S. § 151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</a:p>
          <a:p>
            <a:pPr lvl="2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“State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of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Oklahoma.”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The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name of the department or institution. </a:t>
            </a: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Unit number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highly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recommended.</a:t>
            </a:r>
          </a:p>
          <a:p>
            <a:pPr lvl="1" indent="-342900"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Confidential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vehicles, exemptions (74 O.S. §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78.D.5.)</a:t>
            </a:r>
          </a:p>
          <a:p>
            <a:pPr lvl="2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Requests on agency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letterhead to fleet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manager.</a:t>
            </a:r>
          </a:p>
          <a:p>
            <a:pPr lvl="3"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Employee </a:t>
            </a:r>
            <a:r>
              <a:rPr lang="en-US" sz="1800" dirty="0">
                <a:latin typeface="Calibri" panose="020F0502020204030204" pitchFamily="34" charset="0"/>
                <a:cs typeface="Arial" charset="0"/>
              </a:rPr>
              <a:t>name and unit </a:t>
            </a: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number.</a:t>
            </a:r>
          </a:p>
          <a:p>
            <a:pPr lvl="3"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Reason </a:t>
            </a:r>
            <a:r>
              <a:rPr lang="en-US" sz="1800" dirty="0">
                <a:latin typeface="Calibri" panose="020F0502020204030204" pitchFamily="34" charset="0"/>
                <a:cs typeface="Arial" charset="0"/>
              </a:rPr>
              <a:t>clearly stated and relating to employee job mission.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marL="457200" lvl="1" indent="0" eaLnBrk="1" hangingPunct="1">
              <a:buNone/>
            </a:pP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0" indent="0" eaLnBrk="1" hangingPunct="1">
              <a:buSzPct val="100000"/>
              <a:buNone/>
            </a:pPr>
            <a:endParaRPr lang="en-US" sz="24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379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33399" y="120650"/>
            <a:ext cx="8610601" cy="86995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5. </a:t>
            </a:r>
            <a:r>
              <a:rPr lang="en-US" sz="3200" dirty="0">
                <a:latin typeface="Calibri" panose="020F0502020204030204" pitchFamily="34" charset="0"/>
              </a:rPr>
              <a:t>Fleet Policies </a:t>
            </a:r>
            <a:r>
              <a:rPr lang="en-US" sz="3200" dirty="0" smtClean="0">
                <a:latin typeface="Calibri" panose="020F0502020204030204" pitchFamily="34" charset="0"/>
              </a:rPr>
              <a:t>(2/4)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685800" y="1187450"/>
            <a:ext cx="7239000" cy="4984750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4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Work from Home; Driving Vehicle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Home</a:t>
            </a:r>
          </a:p>
          <a:p>
            <a:pPr marL="746125" indent="-346075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Agency Authorization for Commuting in State Vehicle (DCAM-Form-FM-022).</a:t>
            </a:r>
          </a:p>
          <a:p>
            <a:pPr marL="746125" indent="-346075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47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156.1.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1144588" lvl="1" indent="-346075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Only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essential employees approved by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governor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(and others) in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performance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of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official duties.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1144588" lvl="1" indent="-346075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Employee who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regularly receives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after-hours emergency calls (75 miles limit round trip, and authorization to be reviewed every 60 days).</a:t>
            </a:r>
          </a:p>
          <a:p>
            <a:pPr lvl="2" indent="-344488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Listed law enforcement and some other agencies.</a:t>
            </a:r>
          </a:p>
          <a:p>
            <a:pPr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2007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OK AG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18.</a:t>
            </a:r>
          </a:p>
          <a:p>
            <a:pPr lvl="1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Employee's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assigned place of employment is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their residence.</a:t>
            </a:r>
          </a:p>
          <a:p>
            <a:pPr lvl="1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Use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of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state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vehicle is necessary in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performance of 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employee's official duty.</a:t>
            </a: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spcBef>
                <a:spcPts val="600"/>
              </a:spcBef>
              <a:buFont typeface="Courier New" pitchFamily="49" charset="0"/>
              <a:buChar char="o"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371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5. </a:t>
            </a:r>
            <a:r>
              <a:rPr lang="en-US" sz="3200" dirty="0">
                <a:latin typeface="Calibri" panose="020F0502020204030204" pitchFamily="34" charset="0"/>
              </a:rPr>
              <a:t>Fleet </a:t>
            </a:r>
            <a:r>
              <a:rPr lang="en-US" sz="3200" dirty="0" smtClean="0">
                <a:latin typeface="Calibri" panose="020F0502020204030204" pitchFamily="34" charset="0"/>
              </a:rPr>
              <a:t>Policies (3/4)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914400" y="1219200"/>
            <a:ext cx="7035800" cy="4724400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5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Insurance</a:t>
            </a:r>
          </a:p>
          <a:p>
            <a:pPr marL="630238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Liability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[See 51 O.S. § 154(A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)]</a:t>
            </a:r>
          </a:p>
          <a:p>
            <a:pPr marL="968375" lvl="1" indent="-2841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General liability provided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by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agency – </a:t>
            </a:r>
            <a:r>
              <a:rPr lang="en-US" sz="2000" u="sng" dirty="0" smtClean="0">
                <a:latin typeface="Calibri" panose="020F0502020204030204" pitchFamily="34" charset="0"/>
                <a:cs typeface="Arial" charset="0"/>
              </a:rPr>
              <a:t>mandatory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 standard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liability coverage through Risk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Management.</a:t>
            </a:r>
          </a:p>
          <a:p>
            <a:pPr marL="968375" lvl="1" indent="-284163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Motor vehicle liability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through Risk Management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– </a:t>
            </a:r>
            <a:r>
              <a:rPr lang="en-US" sz="2000" u="sng" dirty="0" smtClean="0">
                <a:latin typeface="Calibri" panose="020F0502020204030204" pitchFamily="34" charset="0"/>
                <a:cs typeface="Arial" charset="0"/>
              </a:rPr>
              <a:t>mandatory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 for agencies with state employees driving vehicles.</a:t>
            </a:r>
          </a:p>
          <a:p>
            <a:pPr marL="630238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physical damage – </a:t>
            </a:r>
            <a:r>
              <a:rPr lang="en-US" sz="2000" u="sng" dirty="0" smtClean="0">
                <a:latin typeface="Calibri" panose="020F0502020204030204" pitchFamily="34" charset="0"/>
                <a:cs typeface="Arial" charset="0"/>
              </a:rPr>
              <a:t>elective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: </a:t>
            </a:r>
          </a:p>
          <a:p>
            <a:pPr marL="971550" lvl="1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$2,500 deductible for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vehicles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up to $50,000; $5,000 deductible for vehicles over $50,000.</a:t>
            </a:r>
          </a:p>
          <a:p>
            <a:pPr marL="971550" lvl="1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Note: Does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not apply to personal vehicles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use on state business.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573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33400" y="152400"/>
            <a:ext cx="8610600" cy="9144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5. </a:t>
            </a:r>
            <a:r>
              <a:rPr lang="en-US" sz="3200" dirty="0">
                <a:latin typeface="Calibri" panose="020F0502020204030204" pitchFamily="34" charset="0"/>
              </a:rPr>
              <a:t>Fleet </a:t>
            </a:r>
            <a:r>
              <a:rPr lang="en-US" sz="3200" dirty="0" smtClean="0">
                <a:latin typeface="Calibri" panose="020F0502020204030204" pitchFamily="34" charset="0"/>
              </a:rPr>
              <a:t>Policies (4/4</a:t>
            </a:r>
            <a:r>
              <a:rPr lang="en-US" sz="2800" dirty="0" smtClean="0">
                <a:latin typeface="Calibri" panose="020F0502020204030204" pitchFamily="34" charset="0"/>
              </a:rPr>
              <a:t>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762000" y="1219200"/>
            <a:ext cx="7162800" cy="4724400"/>
          </a:xfrm>
        </p:spPr>
        <p:txBody>
          <a:bodyPr/>
          <a:lstStyle/>
          <a:p>
            <a:pPr marL="346075" indent="-346075" eaLnBrk="1" hangingPunct="1">
              <a:spcBef>
                <a:spcPts val="600"/>
              </a:spcBef>
              <a:buSzPct val="100000"/>
              <a:buFont typeface="+mj-lt"/>
              <a:buAutoNum type="arabicPeriod" startAt="5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Insurance (cont.)</a:t>
            </a:r>
          </a:p>
          <a:p>
            <a:pPr marL="684213" indent="-284163" eaLnBrk="1" hangingPunct="1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Primary authorized users/drivers</a:t>
            </a:r>
          </a:p>
          <a:p>
            <a:pPr marL="1089025" lvl="1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Risk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Management’s Auto Liability Program provides insurance coverage to </a:t>
            </a:r>
            <a:r>
              <a:rPr lang="en-US" sz="2000" u="sng" dirty="0">
                <a:latin typeface="Calibri" panose="020F0502020204030204" pitchFamily="34" charset="0"/>
                <a:cs typeface="Arial" charset="0"/>
              </a:rPr>
              <a:t>state employees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 while in the </a:t>
            </a:r>
            <a:r>
              <a:rPr lang="en-US" sz="2000" u="sng" dirty="0" smtClean="0">
                <a:latin typeface="Calibri" panose="020F0502020204030204" pitchFamily="34" charset="0"/>
                <a:cs typeface="Arial" charset="0"/>
              </a:rPr>
              <a:t>scope </a:t>
            </a:r>
            <a:r>
              <a:rPr lang="en-US" sz="2000" u="sng" dirty="0">
                <a:latin typeface="Calibri" panose="020F0502020204030204" pitchFamily="34" charset="0"/>
                <a:cs typeface="Arial" charset="0"/>
              </a:rPr>
              <a:t>of </a:t>
            </a:r>
            <a:r>
              <a:rPr lang="en-US" sz="2000" u="sng" dirty="0" smtClean="0">
                <a:latin typeface="Calibri" panose="020F0502020204030204" pitchFamily="34" charset="0"/>
                <a:cs typeface="Arial" charset="0"/>
              </a:rPr>
              <a:t>employment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 only.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1489075"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Does </a:t>
            </a:r>
            <a:r>
              <a:rPr lang="en-US" sz="1800" dirty="0">
                <a:latin typeface="Calibri" panose="020F0502020204030204" pitchFamily="34" charset="0"/>
                <a:cs typeface="Arial" charset="0"/>
              </a:rPr>
              <a:t>not cover any individual failing to meet the definition of an employee under </a:t>
            </a: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Oklahoma </a:t>
            </a:r>
            <a:r>
              <a:rPr lang="en-US" sz="1800" dirty="0">
                <a:latin typeface="Calibri" panose="020F0502020204030204" pitchFamily="34" charset="0"/>
                <a:cs typeface="Arial" charset="0"/>
              </a:rPr>
              <a:t>Governmental Tort Claims Act.  </a:t>
            </a:r>
            <a:endParaRPr lang="en-US" sz="1800" dirty="0" smtClean="0">
              <a:latin typeface="Calibri" panose="020F0502020204030204" pitchFamily="34" charset="0"/>
              <a:cs typeface="Arial" charset="0"/>
            </a:endParaRPr>
          </a:p>
          <a:p>
            <a:pPr marL="1489075" lvl="2" indent="-342900" eaLnBrk="1" hangingPunct="1">
              <a:spcBef>
                <a:spcPts val="600"/>
              </a:spcBef>
              <a:buSzPct val="100000"/>
              <a:buFont typeface="Calibri" panose="020F0502020204030204" pitchFamily="34" charset="0"/>
              <a:buChar char="–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Refer </a:t>
            </a:r>
            <a:r>
              <a:rPr lang="en-US" sz="1800" dirty="0">
                <a:latin typeface="Calibri" panose="020F0502020204030204" pitchFamily="34" charset="0"/>
                <a:cs typeface="Arial" charset="0"/>
              </a:rPr>
              <a:t>to the following: 51 O.S. 151 et seq.; 51 O.S. § 152 (7); 51 O.S. § 152 (12); 51 O.S. 152.1 (A) and (B); 51 O.S. 153 (A) and (B); 51 O.S. § 155, specifically exemption 18 related to contractors</a:t>
            </a: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*.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601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2800" dirty="0">
                <a:latin typeface="Calibri" panose="020F0502020204030204" pitchFamily="34" charset="0"/>
              </a:rPr>
              <a:t>5. Fleet Policies (4/4</a:t>
            </a:r>
            <a:r>
              <a:rPr lang="en-US" sz="2400" dirty="0">
                <a:latin typeface="Calibri" panose="020F0502020204030204" pitchFamily="34" charset="0"/>
              </a:rPr>
              <a:t>)</a:t>
            </a:r>
            <a:endParaRPr lang="en-US" sz="2800" dirty="0" smtClean="0">
              <a:latin typeface="Calibri" panose="020F0502020204030204" pitchFamily="34" charset="0"/>
            </a:endParaRP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762000" y="1295400"/>
            <a:ext cx="7162800" cy="4724400"/>
          </a:xfrm>
        </p:spPr>
        <p:txBody>
          <a:bodyPr/>
          <a:lstStyle/>
          <a:p>
            <a:pPr eaLnBrk="1" hangingPunct="1"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Contractors</a:t>
            </a:r>
          </a:p>
          <a:p>
            <a:pPr lvl="1" eaLnBrk="1" hangingPunct="1"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Business visitors covered by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own Workers’ Compensation.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Galt Foundation temporary employees may drive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State of Oklahoma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vehicles, provided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temporary employees are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contracted through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SW800/PS No.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1862 with Galt Foundation.</a:t>
            </a:r>
          </a:p>
          <a:p>
            <a:pPr marL="457200" lvl="1" indent="0" eaLnBrk="1" hangingPunct="1">
              <a:buNone/>
            </a:pP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342900" lvl="1" indent="0" eaLnBrk="1" hangingPunct="1">
              <a:buNone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More at </a:t>
            </a:r>
            <a:r>
              <a:rPr lang="en-US" sz="2000" dirty="0">
                <a:latin typeface="Calibri" panose="020F0502020204030204" pitchFamily="34" charset="0"/>
                <a:cs typeface="Arial" charset="0"/>
                <a:hlinkClick r:id="rId2"/>
              </a:rPr>
              <a:t>http://ok.gov/DCS/Fleet_Management/FM_FAQs/index.html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 </a:t>
            </a:r>
          </a:p>
          <a:p>
            <a:pPr eaLnBrk="1" hangingPunct="1">
              <a:buSzPct val="150000"/>
            </a:pPr>
            <a:endParaRPr lang="en-US" sz="20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67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33400" y="152400"/>
            <a:ext cx="8610600" cy="6096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5. Fleet Processes</a:t>
            </a:r>
            <a:endParaRPr lang="en-US" sz="2400" dirty="0" smtClean="0">
              <a:latin typeface="Calibri" panose="020F0502020204030204" pitchFamily="34" charset="0"/>
            </a:endParaRP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685800" y="990600"/>
            <a:ext cx="7315200" cy="5029200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SzPct val="150000"/>
              <a:buNone/>
            </a:pPr>
            <a:r>
              <a:rPr lang="en-US" sz="2000" dirty="0">
                <a:latin typeface="Calibri" panose="020F0502020204030204" pitchFamily="34" charset="0"/>
              </a:rPr>
              <a:t>The process numbers below can be accessed in the Documents Library on the OMES website.</a:t>
            </a:r>
            <a:br>
              <a:rPr lang="en-US" sz="2000" dirty="0">
                <a:latin typeface="Calibri" panose="020F0502020204030204" pitchFamily="34" charset="0"/>
              </a:rPr>
            </a:b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Leasing agencies use: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Roadside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Assistance (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A001) (lease only).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Accidents and Incidents (A002).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Management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Calculator/Trip Optimizer (D001).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Card (F001).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Preventive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Maintenance Services for State-Owned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Vehicles (G001).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Non-Reporting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Automatic Vehicle Location (AVL ) Units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G002.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Monthly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Lease (L001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Monthly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Meter Reading (MMR) (L002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</a:p>
          <a:p>
            <a:pPr marL="798513" lvl="1" indent="-338138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Sharing – Creating Reservations (L003).</a:t>
            </a:r>
          </a:p>
          <a:p>
            <a:pPr lvl="1" eaLnBrk="1" hangingPunct="1">
              <a:spcBef>
                <a:spcPts val="600"/>
              </a:spcBef>
              <a:buSzPct val="150000"/>
            </a:pPr>
            <a:endParaRPr lang="en-US" sz="20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31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33400" y="152400"/>
            <a:ext cx="8610600" cy="1066800"/>
          </a:xfrm>
        </p:spPr>
        <p:txBody>
          <a:bodyPr/>
          <a:lstStyle/>
          <a:p>
            <a:pPr eaLnBrk="1" hangingPunct="1"/>
            <a:r>
              <a:rPr lang="en-US" sz="2800" dirty="0">
                <a:latin typeface="Calibri" panose="020F0502020204030204" pitchFamily="34" charset="0"/>
              </a:rPr>
              <a:t>5. Fleet Processes</a:t>
            </a:r>
            <a:endParaRPr lang="en-US" sz="2800" dirty="0" smtClean="0">
              <a:latin typeface="Calibri" panose="020F0502020204030204" pitchFamily="34" charset="0"/>
            </a:endParaRP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762000" y="1524000"/>
            <a:ext cx="6553200" cy="2391728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Universal</a:t>
            </a:r>
          </a:p>
          <a:p>
            <a:pPr lvl="1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CNG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Vehicle Self-Service Fueling (F002).</a:t>
            </a:r>
          </a:p>
          <a:p>
            <a:pPr eaLnBrk="1" hangingPunct="1">
              <a:spcBef>
                <a:spcPts val="1200"/>
              </a:spcBef>
              <a:buSzPct val="100000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Owning a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gencies</a:t>
            </a:r>
          </a:p>
          <a:p>
            <a:pPr lvl="1" eaLnBrk="1" hangingPunct="1">
              <a:spcBef>
                <a:spcPts val="6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Owning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Agencies Vehicle Management (V001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590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544643" y="76200"/>
            <a:ext cx="8599357" cy="10668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6. Driver Behavior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762000" y="1339850"/>
            <a:ext cx="7162800" cy="4724400"/>
          </a:xfrm>
        </p:spPr>
        <p:txBody>
          <a:bodyPr/>
          <a:lstStyle/>
          <a:p>
            <a:pPr eaLnBrk="1" hangingPunct="1">
              <a:buSzPct val="100000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Policies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–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Driver Responsibility Certification (015C)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Smoking, texting, driving under influence.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Fueling and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purchases.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Suspended driver’s license.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Damages.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Technology – Automatic Vehicle Location</a:t>
            </a:r>
            <a:endParaRPr lang="en-US" sz="2000" dirty="0" smtClean="0">
              <a:solidFill>
                <a:srgbClr val="FF0000"/>
              </a:solidFill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Vehicle codes.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Speeding.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Idling.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buSzPct val="100000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Defensive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driving class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Usually six-hour, one-day class, $30-$50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per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person.</a:t>
            </a:r>
          </a:p>
          <a:p>
            <a:pPr lvl="1" eaLnBrk="1" hangingPunct="1"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Must be taken within six months of the caused accident (OAC 580:25-9-1 (3)).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429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7"/>
          <p:cNvSpPr>
            <a:spLocks noGrp="1"/>
          </p:cNvSpPr>
          <p:nvPr>
            <p:ph type="title"/>
          </p:nvPr>
        </p:nvSpPr>
        <p:spPr>
          <a:xfrm>
            <a:off x="533400" y="3048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Calibri" panose="020F0502020204030204" pitchFamily="34" charset="0"/>
              </a:rPr>
              <a:t>7. Initiatives</a:t>
            </a:r>
          </a:p>
        </p:txBody>
      </p:sp>
      <p:sp>
        <p:nvSpPr>
          <p:cNvPr id="15364" name="Content Placeholder 9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4038600" cy="4525963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SzPct val="100000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inventory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Transparency (2012 HB2647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Fleet System (M5) Expansion</a:t>
            </a:r>
          </a:p>
          <a:p>
            <a:pPr lvl="2" eaLnBrk="1" hangingPunct="1">
              <a:spcBef>
                <a:spcPts val="600"/>
              </a:spcBef>
            </a:pPr>
            <a:r>
              <a:rPr lang="en-US" dirty="0">
                <a:latin typeface="Calibri" panose="020F0502020204030204" pitchFamily="34" charset="0"/>
                <a:cs typeface="Arial" charset="0"/>
              </a:rPr>
              <a:t>Owning </a:t>
            </a:r>
            <a:r>
              <a:rPr lang="en-US" dirty="0" smtClean="0">
                <a:latin typeface="Calibri" panose="020F0502020204030204" pitchFamily="34" charset="0"/>
                <a:cs typeface="Arial" charset="0"/>
              </a:rPr>
              <a:t>agencies.</a:t>
            </a:r>
            <a:endParaRPr lang="en-US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spcBef>
                <a:spcPts val="600"/>
              </a:spcBef>
            </a:pPr>
            <a:r>
              <a:rPr lang="en-US" dirty="0">
                <a:latin typeface="Calibri" panose="020F0502020204030204" pitchFamily="34" charset="0"/>
                <a:cs typeface="Arial" charset="0"/>
              </a:rPr>
              <a:t>Leasing </a:t>
            </a:r>
            <a:r>
              <a:rPr lang="en-US" dirty="0" smtClean="0">
                <a:latin typeface="Calibri" panose="020F0502020204030204" pitchFamily="34" charset="0"/>
                <a:cs typeface="Arial" charset="0"/>
              </a:rPr>
              <a:t>agencies.</a:t>
            </a:r>
            <a:endParaRPr lang="en-US" dirty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spcBef>
                <a:spcPts val="1200"/>
              </a:spcBef>
              <a:buSzPct val="100000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Texting while driving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HB1965: Act Relating to Texting while Driving (effective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Nov.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1, 2015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0" indent="0" eaLnBrk="1" hangingPunct="1">
              <a:spcBef>
                <a:spcPts val="600"/>
              </a:spcBef>
              <a:buSzPct val="150000"/>
              <a:buNone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525963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SzPct val="100000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CNG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NASPO MOU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&amp; SW035C.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CNG fill sites: 85.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4AA6C0-CEAF-464D-A9C4-9F7BA7370853}" type="slidenum">
              <a:rPr lang="en-US" altLang="en-US" smtClean="0"/>
              <a:pPr>
                <a:defRPr/>
              </a:pPr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285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7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9906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Questions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2087181" y="1447800"/>
            <a:ext cx="5029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342900" lvl="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Office of Management and Enterprise Services </a:t>
            </a:r>
          </a:p>
          <a:p>
            <a:pPr marL="342900" lvl="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Capital Assets Management</a:t>
            </a:r>
          </a:p>
          <a:p>
            <a:pPr marL="342900" lvl="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Fleet Management </a:t>
            </a:r>
          </a:p>
          <a:p>
            <a:pPr lvl="0"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317 N.E. 31st St., Ste. A</a:t>
            </a:r>
            <a:br>
              <a:rPr lang="en-US" sz="2000" dirty="0" smtClean="0">
                <a:latin typeface="Calibri" panose="020F0502020204030204" pitchFamily="34" charset="0"/>
              </a:rPr>
            </a:br>
            <a:r>
              <a:rPr lang="en-US" sz="2000" dirty="0" smtClean="0">
                <a:latin typeface="Calibri" panose="020F0502020204030204" pitchFamily="34" charset="0"/>
              </a:rPr>
              <a:t>Oklahoma City, OK 73105-4003</a:t>
            </a:r>
          </a:p>
          <a:p>
            <a:pPr lvl="0"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Phone: 405-521-2206 </a:t>
            </a:r>
          </a:p>
          <a:p>
            <a:pPr marL="342900" lvl="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Fax: 405-525-2682</a:t>
            </a:r>
            <a:endParaRPr lang="en-US" sz="2000" dirty="0">
              <a:latin typeface="Calibri" panose="020F0502020204030204" pitchFamily="34" charset="0"/>
            </a:endParaRPr>
          </a:p>
          <a:p>
            <a:pPr marL="342900" lvl="0" indent="-342900"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</a:rPr>
              <a:t>www.omes.ok.gov</a:t>
            </a:r>
            <a:endParaRPr lang="en-US" sz="2000" dirty="0">
              <a:latin typeface="Calibri" panose="020F0502020204030204" pitchFamily="34" charset="0"/>
            </a:endParaRPr>
          </a:p>
          <a:p>
            <a:pPr marL="342900" lvl="0" indent="-342900"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</a:rPr>
              <a:t>fmd.lease@omes.ok.gov</a:t>
            </a:r>
          </a:p>
          <a:p>
            <a:pPr marL="342900" lvl="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mfr@omes.ok.gov</a:t>
            </a:r>
          </a:p>
          <a:p>
            <a:pPr marL="342900" lvl="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</a:rPr>
              <a:t>fmd.service@omes.ok.gov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559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868" y="2133600"/>
            <a:ext cx="7973059" cy="762000"/>
          </a:xfrm>
        </p:spPr>
        <p:txBody>
          <a:bodyPr/>
          <a:lstStyle/>
          <a:p>
            <a:r>
              <a:rPr lang="en-US" sz="3200" dirty="0" smtClean="0"/>
              <a:t>CONGRATULATONS!  </a:t>
            </a:r>
            <a:br>
              <a:rPr lang="en-US" sz="3200" dirty="0" smtClean="0"/>
            </a:br>
            <a:r>
              <a:rPr lang="en-US" sz="3200" dirty="0" smtClean="0"/>
              <a:t>YOU HAVE COMPLETED ALL MODULES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01EE-AFF5-4A09-96E1-69442A19EFFA}" type="slidenum">
              <a:rPr lang="en-US" altLang="en-US" smtClean="0"/>
              <a:pPr>
                <a:defRPr/>
              </a:pPr>
              <a:t>27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2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846F70AEF9E4F9FF1F348DD0F27FC" ma:contentTypeVersion="13" ma:contentTypeDescription="Create a new document." ma:contentTypeScope="" ma:versionID="4493fc1397c86dac649f7e4a70092c56">
  <xsd:schema xmlns:xsd="http://www.w3.org/2001/XMLSchema" xmlns:xs="http://www.w3.org/2001/XMLSchema" xmlns:p="http://schemas.microsoft.com/office/2006/metadata/properties" xmlns:ns1="http://schemas.microsoft.com/sharepoint/v3" xmlns:ns2="8985f169-47f5-47fd-b95a-603f0b2eae28" xmlns:ns3="be8e71c3-462a-4104-a9c7-a5217e35b11f" targetNamespace="http://schemas.microsoft.com/office/2006/metadata/properties" ma:root="true" ma:fieldsID="9056fde9f0b0fc70c65875358fb08ec0" ns1:_="" ns2:_="" ns3:_="">
    <xsd:import namespace="http://schemas.microsoft.com/sharepoint/v3"/>
    <xsd:import namespace="8985f169-47f5-47fd-b95a-603f0b2eae28"/>
    <xsd:import namespace="be8e71c3-462a-4104-a9c7-a5217e35b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Dat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85f169-47f5-47fd-b95a-603f0b2ea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ate" ma:index="12" nillable="true" ma:displayName="Date" ma:format="DateOnly" ma:internalName="Date">
      <xsd:simpleType>
        <xsd:restriction base="dms:DateTim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e71c3-462a-4104-a9c7-a5217e35b11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8985f169-47f5-47fd-b95a-603f0b2eae28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DB82FDD6-1240-46A8-A79E-D0B26C470985}"/>
</file>

<file path=customXml/itemProps2.xml><?xml version="1.0" encoding="utf-8"?>
<ds:datastoreItem xmlns:ds="http://schemas.openxmlformats.org/officeDocument/2006/customXml" ds:itemID="{48A815E0-5B50-4DB8-8FFE-C5564B03FF9F}"/>
</file>

<file path=customXml/itemProps3.xml><?xml version="1.0" encoding="utf-8"?>
<ds:datastoreItem xmlns:ds="http://schemas.openxmlformats.org/officeDocument/2006/customXml" ds:itemID="{A8D25CCC-15F1-4D32-870D-AB48224B889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6399</TotalTime>
  <Words>1560</Words>
  <Application>Microsoft Office PowerPoint</Application>
  <PresentationFormat>On-screen Show (4:3)</PresentationFormat>
  <Paragraphs>259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Courier New</vt:lpstr>
      <vt:lpstr>Office Theme</vt:lpstr>
      <vt:lpstr> Fleet Management Module 19  </vt:lpstr>
      <vt:lpstr>Overview</vt:lpstr>
      <vt:lpstr>Learner Outcomes</vt:lpstr>
      <vt:lpstr>Topics</vt:lpstr>
      <vt:lpstr>1. Fleet Use Scenarios-Assessment</vt:lpstr>
      <vt:lpstr>2. Vehicle-owning Agencies (1/7)</vt:lpstr>
      <vt:lpstr>2. Vehicle-owning Agencies (2/7)</vt:lpstr>
      <vt:lpstr>2. Vehicle-owning Agencies (3/7)</vt:lpstr>
      <vt:lpstr>2. Vehicle-owning Agencies (4/7)</vt:lpstr>
      <vt:lpstr>2. Vehicle-owning Agencies (5/7)</vt:lpstr>
      <vt:lpstr>2. Vehicle-owning Agencies (6/7)</vt:lpstr>
      <vt:lpstr>2. Vehicle-owning Agencies (7/7)</vt:lpstr>
      <vt:lpstr>3. Vehicle Rental</vt:lpstr>
      <vt:lpstr>3. Mileage Reimbursement</vt:lpstr>
      <vt:lpstr>4. Fleet Management Services</vt:lpstr>
      <vt:lpstr>5. Fleet Policies (1/4)</vt:lpstr>
      <vt:lpstr>5. Fleet Policies (1/4)</vt:lpstr>
      <vt:lpstr>5. Fleet Policies (2/4)</vt:lpstr>
      <vt:lpstr>5. Fleet Policies (3/4)</vt:lpstr>
      <vt:lpstr>5. Fleet Policies (4/4)</vt:lpstr>
      <vt:lpstr>5. Fleet Policies (4/4)</vt:lpstr>
      <vt:lpstr>5. Fleet Processes</vt:lpstr>
      <vt:lpstr>5. Fleet Processes</vt:lpstr>
      <vt:lpstr>6. Driver Behavior</vt:lpstr>
      <vt:lpstr>7. Initiatives</vt:lpstr>
      <vt:lpstr>Questions</vt:lpstr>
      <vt:lpstr>CONGRATULATONS!   YOU HAVE COMPLETED ALL MODULES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OMES &amp; DCAM Websites, PIMs</dc:title>
  <dc:creator>101049</dc:creator>
  <cp:lastModifiedBy>Loretta Caldwell</cp:lastModifiedBy>
  <cp:revision>486</cp:revision>
  <cp:lastPrinted>2016-04-13T14:51:14Z</cp:lastPrinted>
  <dcterms:created xsi:type="dcterms:W3CDTF">2013-08-12T19:06:44Z</dcterms:created>
  <dcterms:modified xsi:type="dcterms:W3CDTF">2018-03-20T15:12:57Z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0x010100EED846F70AEF9E4F9FF1F348DD0F27FC</vt:lpwstr>
  </property>
</Properties>
</file>