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3.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69.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70.xml" ContentType="application/vnd.openxmlformats-officedocument.presentationml.slide+xml"/>
  <Override PartName="/ppt/slides/slide50.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59.xml" ContentType="application/vnd.openxmlformats-officedocument.presentationml.slide+xml"/>
  <Override PartName="/ppt/slides/slide53.xml" ContentType="application/vnd.openxmlformats-officedocument.presentationml.slide+xml"/>
  <Override PartName="/ppt/slides/slide60.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41.xml" ContentType="application/vnd.openxmlformats-officedocument.presentationml.notesSlide+xml"/>
  <Override PartName="/ppt/notesSlides/notesSlide38.xml" ContentType="application/vnd.openxmlformats-officedocument.presentationml.notesSlide+xml"/>
  <Override PartName="/ppt/notesSlides/notesSlide4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66.xml" ContentType="application/vnd.openxmlformats-officedocument.presentationml.notesSlide+xml"/>
  <Override PartName="/ppt/notesSlides/notesSlide54.xml" ContentType="application/vnd.openxmlformats-officedocument.presentationml.notesSlide+xml"/>
  <Override PartName="/ppt/notesSlides/notesSlide62.xml" ContentType="application/vnd.openxmlformats-officedocument.presentationml.notesSlide+xml"/>
  <Override PartName="/ppt/notesSlides/notesSlide53.xml" ContentType="application/vnd.openxmlformats-officedocument.presentationml.notesSlide+xml"/>
  <Override PartName="/ppt/notesSlides/notesSlide48.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9.xml" ContentType="application/vnd.openxmlformats-officedocument.presentationml.notesSlide+xml"/>
  <Override PartName="/ppt/notesSlides/notesSlide47.xml" ContentType="application/vnd.openxmlformats-officedocument.presentationml.notesSlide+xml"/>
  <Override PartName="/ppt/notesSlides/notesSlide52.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commentAuthors.xml" ContentType="application/vnd.openxmlformats-officedocument.presentationml.commentAuthors+xml"/>
  <Override PartName="/ppt/theme/theme2.xml" ContentType="application/vnd.openxmlformats-officedocument.theme+xml"/>
  <Override PartName="/ppt/handoutMasters/handoutMaster1.xml" ContentType="application/vnd.openxmlformats-officedocument.presentationml.handoutMaster+xml"/>
  <Override PartName="/ppt/theme/theme3.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8"/>
  </p:notesMasterIdLst>
  <p:handoutMasterIdLst>
    <p:handoutMasterId r:id="rId79"/>
  </p:handoutMasterIdLst>
  <p:sldIdLst>
    <p:sldId id="256" r:id="rId2"/>
    <p:sldId id="559" r:id="rId3"/>
    <p:sldId id="537" r:id="rId4"/>
    <p:sldId id="462" r:id="rId5"/>
    <p:sldId id="560" r:id="rId6"/>
    <p:sldId id="561" r:id="rId7"/>
    <p:sldId id="471" r:id="rId8"/>
    <p:sldId id="562" r:id="rId9"/>
    <p:sldId id="563" r:id="rId10"/>
    <p:sldId id="472" r:id="rId11"/>
    <p:sldId id="473" r:id="rId12"/>
    <p:sldId id="474" r:id="rId13"/>
    <p:sldId id="564" r:id="rId14"/>
    <p:sldId id="511" r:id="rId15"/>
    <p:sldId id="565" r:id="rId16"/>
    <p:sldId id="566" r:id="rId17"/>
    <p:sldId id="567" r:id="rId18"/>
    <p:sldId id="550" r:id="rId19"/>
    <p:sldId id="518" r:id="rId20"/>
    <p:sldId id="568" r:id="rId21"/>
    <p:sldId id="519" r:id="rId22"/>
    <p:sldId id="569" r:id="rId23"/>
    <p:sldId id="570" r:id="rId24"/>
    <p:sldId id="571" r:id="rId25"/>
    <p:sldId id="465" r:id="rId26"/>
    <p:sldId id="466" r:id="rId27"/>
    <p:sldId id="572" r:id="rId28"/>
    <p:sldId id="573" r:id="rId29"/>
    <p:sldId id="558" r:id="rId30"/>
    <p:sldId id="551" r:id="rId31"/>
    <p:sldId id="545" r:id="rId32"/>
    <p:sldId id="574" r:id="rId33"/>
    <p:sldId id="546" r:id="rId34"/>
    <p:sldId id="575" r:id="rId35"/>
    <p:sldId id="552" r:id="rId36"/>
    <p:sldId id="475" r:id="rId37"/>
    <p:sldId id="576" r:id="rId38"/>
    <p:sldId id="477" r:id="rId39"/>
    <p:sldId id="577" r:id="rId40"/>
    <p:sldId id="478" r:id="rId41"/>
    <p:sldId id="578" r:id="rId42"/>
    <p:sldId id="579" r:id="rId43"/>
    <p:sldId id="553" r:id="rId44"/>
    <p:sldId id="580" r:id="rId45"/>
    <p:sldId id="479" r:id="rId46"/>
    <p:sldId id="543" r:id="rId47"/>
    <p:sldId id="514" r:id="rId48"/>
    <p:sldId id="523" r:id="rId49"/>
    <p:sldId id="557" r:id="rId50"/>
    <p:sldId id="532" r:id="rId51"/>
    <p:sldId id="484" r:id="rId52"/>
    <p:sldId id="554" r:id="rId53"/>
    <p:sldId id="521" r:id="rId54"/>
    <p:sldId id="522" r:id="rId55"/>
    <p:sldId id="480" r:id="rId56"/>
    <p:sldId id="481" r:id="rId57"/>
    <p:sldId id="492" r:id="rId58"/>
    <p:sldId id="485" r:id="rId59"/>
    <p:sldId id="486" r:id="rId60"/>
    <p:sldId id="547" r:id="rId61"/>
    <p:sldId id="548" r:id="rId62"/>
    <p:sldId id="517" r:id="rId63"/>
    <p:sldId id="525" r:id="rId64"/>
    <p:sldId id="515" r:id="rId65"/>
    <p:sldId id="555" r:id="rId66"/>
    <p:sldId id="487" r:id="rId67"/>
    <p:sldId id="540" r:id="rId68"/>
    <p:sldId id="501" r:id="rId69"/>
    <p:sldId id="526" r:id="rId70"/>
    <p:sldId id="527" r:id="rId71"/>
    <p:sldId id="528" r:id="rId72"/>
    <p:sldId id="529" r:id="rId73"/>
    <p:sldId id="530" r:id="rId74"/>
    <p:sldId id="556" r:id="rId75"/>
    <p:sldId id="531" r:id="rId76"/>
    <p:sldId id="581" r:id="rId77"/>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256343" initials="2" lastIdx="1" clrIdx="0"/>
  <p:cmAuthor id="1" name="Ann Jenni" initials="AJ"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376" autoAdjust="0"/>
    <p:restoredTop sz="59440" autoAdjust="0"/>
  </p:normalViewPr>
  <p:slideViewPr>
    <p:cSldViewPr>
      <p:cViewPr varScale="1">
        <p:scale>
          <a:sx n="51" d="100"/>
          <a:sy n="51" d="100"/>
        </p:scale>
        <p:origin x="1536" y="5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handoutMaster" Target="handoutMasters/handoutMaster1.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commentAuthors" Target="commentAuthors.xml"/><Relationship Id="rId85"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presProps" Target="presProps.xml"/><Relationship Id="rId86"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customXml" Target="../customXml/item3.xml"/><Relationship Id="rId61" Type="http://schemas.openxmlformats.org/officeDocument/2006/relationships/slide" Target="slides/slide60.xml"/><Relationship Id="rId8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2-16T10:32:14.966" idx="1">
    <p:pos x="10" y="10"/>
    <p:text>Is this supposed to be included in the slideshow or is it a note for the presenter to remember to tell the viewer? Will the viewer understand this or does it need more explanation?</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18-02-16T10:48:02.837" idx="2">
    <p:pos x="10" y="10"/>
    <p:text>Should this slide be the first slide before the slides that have the header beginning Tool? Slide 46 instead of 48?
Should the slides that begin Tool - begin with Tools instead?</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BE32958B-F139-4A79-9F5C-51F96402DBEB}" type="datetimeFigureOut">
              <a:rPr lang="en-US"/>
              <a:pPr>
                <a:defRPr/>
              </a:pPr>
              <a:t>3/20/2018</a:t>
            </a:fld>
            <a:endParaRPr lang="en-US" dirty="0"/>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A9274463-D171-4734-A31E-EC6BE9FC3DD6}" type="slidenum">
              <a:rPr lang="en-US" altLang="en-US"/>
              <a:pPr>
                <a:defRPr/>
              </a:pPr>
              <a:t>‹#›</a:t>
            </a:fld>
            <a:endParaRPr lang="en-US" altLang="en-US"/>
          </a:p>
        </p:txBody>
      </p:sp>
    </p:spTree>
    <p:extLst>
      <p:ext uri="{BB962C8B-B14F-4D97-AF65-F5344CB8AC3E}">
        <p14:creationId xmlns:p14="http://schemas.microsoft.com/office/powerpoint/2010/main" val="31326842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98BDD97F-8335-4A51-8E20-DABACB1611CC}" type="datetimeFigureOut">
              <a:rPr lang="en-US"/>
              <a:pPr>
                <a:defRPr/>
              </a:pPr>
              <a:t>3/20/2018</a:t>
            </a:fld>
            <a:endParaRPr lang="en-US" dirty="0"/>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31263"/>
            <a:ext cx="3038475" cy="46513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5"/>
          </p:nvPr>
        </p:nvSpPr>
        <p:spPr>
          <a:xfrm>
            <a:off x="3970338" y="8831263"/>
            <a:ext cx="3038475" cy="46513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860AF34-016F-4FEF-8D71-6E627B35B1BC}" type="slidenum">
              <a:rPr lang="en-US" altLang="en-US"/>
              <a:pPr>
                <a:defRPr/>
              </a:pPr>
              <a:t>‹#›</a:t>
            </a:fld>
            <a:endParaRPr lang="en-US" altLang="en-US"/>
          </a:p>
        </p:txBody>
      </p:sp>
    </p:spTree>
    <p:extLst>
      <p:ext uri="{BB962C8B-B14F-4D97-AF65-F5344CB8AC3E}">
        <p14:creationId xmlns:p14="http://schemas.microsoft.com/office/powerpoint/2010/main" val="34107928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baseline="0"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3</a:t>
            </a:fld>
            <a:endParaRPr lang="en-US" altLang="en-US" dirty="0"/>
          </a:p>
        </p:txBody>
      </p:sp>
    </p:spTree>
    <p:extLst>
      <p:ext uri="{BB962C8B-B14F-4D97-AF65-F5344CB8AC3E}">
        <p14:creationId xmlns:p14="http://schemas.microsoft.com/office/powerpoint/2010/main" val="3074067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4</a:t>
            </a:fld>
            <a:endParaRPr lang="en-US" altLang="en-US"/>
          </a:p>
        </p:txBody>
      </p:sp>
    </p:spTree>
    <p:extLst>
      <p:ext uri="{BB962C8B-B14F-4D97-AF65-F5344CB8AC3E}">
        <p14:creationId xmlns:p14="http://schemas.microsoft.com/office/powerpoint/2010/main" val="915193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5</a:t>
            </a:fld>
            <a:endParaRPr lang="en-US" altLang="en-US"/>
          </a:p>
        </p:txBody>
      </p:sp>
    </p:spTree>
    <p:extLst>
      <p:ext uri="{BB962C8B-B14F-4D97-AF65-F5344CB8AC3E}">
        <p14:creationId xmlns:p14="http://schemas.microsoft.com/office/powerpoint/2010/main" val="107264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6</a:t>
            </a:fld>
            <a:endParaRPr lang="en-US" altLang="en-US"/>
          </a:p>
        </p:txBody>
      </p:sp>
    </p:spTree>
    <p:extLst>
      <p:ext uri="{BB962C8B-B14F-4D97-AF65-F5344CB8AC3E}">
        <p14:creationId xmlns:p14="http://schemas.microsoft.com/office/powerpoint/2010/main" val="2308658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7</a:t>
            </a:fld>
            <a:endParaRPr lang="en-US" altLang="en-US" dirty="0"/>
          </a:p>
        </p:txBody>
      </p:sp>
    </p:spTree>
    <p:extLst>
      <p:ext uri="{BB962C8B-B14F-4D97-AF65-F5344CB8AC3E}">
        <p14:creationId xmlns:p14="http://schemas.microsoft.com/office/powerpoint/2010/main" val="243738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8</a:t>
            </a:fld>
            <a:endParaRPr lang="en-US" altLang="en-US" dirty="0"/>
          </a:p>
        </p:txBody>
      </p:sp>
    </p:spTree>
    <p:extLst>
      <p:ext uri="{BB962C8B-B14F-4D97-AF65-F5344CB8AC3E}">
        <p14:creationId xmlns:p14="http://schemas.microsoft.com/office/powerpoint/2010/main" val="591037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9</a:t>
            </a:fld>
            <a:endParaRPr lang="en-US" altLang="en-US" dirty="0"/>
          </a:p>
        </p:txBody>
      </p:sp>
    </p:spTree>
    <p:extLst>
      <p:ext uri="{BB962C8B-B14F-4D97-AF65-F5344CB8AC3E}">
        <p14:creationId xmlns:p14="http://schemas.microsoft.com/office/powerpoint/2010/main" val="3712054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35508" lvl="1" indent="-285750" eaLnBrk="1" fontAlgn="auto" hangingPunct="1">
              <a:spcAft>
                <a:spcPts val="0"/>
              </a:spcAft>
              <a:defRPr/>
            </a:pPr>
            <a:endParaRPr 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10</a:t>
            </a:fld>
            <a:endParaRPr lang="en-US" altLang="en-US" dirty="0"/>
          </a:p>
        </p:txBody>
      </p:sp>
    </p:spTree>
    <p:extLst>
      <p:ext uri="{BB962C8B-B14F-4D97-AF65-F5344CB8AC3E}">
        <p14:creationId xmlns:p14="http://schemas.microsoft.com/office/powerpoint/2010/main" val="23592981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eaLnBrk="1" hangingPunct="1">
              <a:defRPr/>
            </a:pPr>
            <a:endParaRPr lang="en-US" altLang="en-US"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11</a:t>
            </a:fld>
            <a:endParaRPr lang="en-US" altLang="en-US" dirty="0"/>
          </a:p>
        </p:txBody>
      </p:sp>
    </p:spTree>
    <p:extLst>
      <p:ext uri="{BB962C8B-B14F-4D97-AF65-F5344CB8AC3E}">
        <p14:creationId xmlns:p14="http://schemas.microsoft.com/office/powerpoint/2010/main" val="3646078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85800" lvl="2" indent="0" eaLnBrk="1" hangingPunct="1">
              <a:buFont typeface="Arial" panose="020B0604020202020204" pitchFamily="34" charset="0"/>
              <a:buNone/>
              <a:defRPr/>
            </a:pPr>
            <a:endParaRPr lang="en-US" altLang="en-US" sz="2000"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12</a:t>
            </a:fld>
            <a:endParaRPr lang="en-US" altLang="en-US" dirty="0"/>
          </a:p>
        </p:txBody>
      </p:sp>
    </p:spTree>
    <p:extLst>
      <p:ext uri="{BB962C8B-B14F-4D97-AF65-F5344CB8AC3E}">
        <p14:creationId xmlns:p14="http://schemas.microsoft.com/office/powerpoint/2010/main" val="3232530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85800" lvl="2" indent="0" eaLnBrk="1" hangingPunct="1">
              <a:buFont typeface="Arial" panose="020B0604020202020204" pitchFamily="34" charset="0"/>
              <a:buNone/>
              <a:defRPr/>
            </a:pPr>
            <a:endParaRPr lang="en-US" altLang="en-US" sz="2000"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13</a:t>
            </a:fld>
            <a:endParaRPr lang="en-US" altLang="en-US" dirty="0"/>
          </a:p>
        </p:txBody>
      </p:sp>
    </p:spTree>
    <p:extLst>
      <p:ext uri="{BB962C8B-B14F-4D97-AF65-F5344CB8AC3E}">
        <p14:creationId xmlns:p14="http://schemas.microsoft.com/office/powerpoint/2010/main" val="3874363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spcBef>
                <a:spcPct val="0"/>
              </a:spcBef>
            </a:pPr>
            <a:endParaRPr lang="en-US" altLang="en-US" sz="2400" b="1" dirty="0"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0C6453-6A17-446B-B1D5-1D81831DE58D}" type="slidenum">
              <a:rPr lang="en-US" altLang="en-US" smtClean="0">
                <a:latin typeface="Calibri" panose="020F0502020204030204" pitchFamily="34" charset="0"/>
              </a:rPr>
              <a:pPr/>
              <a:t>14</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1452970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spcBef>
                <a:spcPct val="0"/>
              </a:spcBef>
            </a:pPr>
            <a:endParaRPr lang="en-US" altLang="en-US" sz="2400" b="1" dirty="0"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0C6453-6A17-446B-B1D5-1D81831DE58D}" type="slidenum">
              <a:rPr lang="en-US" altLang="en-US" smtClean="0">
                <a:latin typeface="Calibri" panose="020F0502020204030204" pitchFamily="34" charset="0"/>
              </a:rPr>
              <a:pPr/>
              <a:t>15</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27657656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spcBef>
                <a:spcPct val="0"/>
              </a:spcBef>
            </a:pPr>
            <a:endParaRPr lang="en-US" altLang="en-US" sz="2400" b="1" dirty="0"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0C6453-6A17-446B-B1D5-1D81831DE58D}" type="slidenum">
              <a:rPr lang="en-US" altLang="en-US" smtClean="0">
                <a:latin typeface="Calibri" panose="020F0502020204030204" pitchFamily="34" charset="0"/>
              </a:rPr>
              <a:pPr/>
              <a:t>16</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3068135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spcBef>
                <a:spcPct val="0"/>
              </a:spcBef>
            </a:pPr>
            <a:endParaRPr lang="en-US" altLang="en-US" sz="2400" b="1" dirty="0"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0C6453-6A17-446B-B1D5-1D81831DE58D}" type="slidenum">
              <a:rPr lang="en-US" altLang="en-US" smtClean="0">
                <a:latin typeface="Calibri" panose="020F0502020204030204" pitchFamily="34" charset="0"/>
              </a:rPr>
              <a:pPr/>
              <a:t>17</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3451125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spcBef>
                <a:spcPct val="0"/>
              </a:spcBef>
            </a:pPr>
            <a:endParaRPr lang="en-US" altLang="en-US" sz="2400" b="1" dirty="0"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0C6453-6A17-446B-B1D5-1D81831DE58D}" type="slidenum">
              <a:rPr lang="en-US" altLang="en-US" smtClean="0">
                <a:latin typeface="Calibri" panose="020F0502020204030204" pitchFamily="34" charset="0"/>
              </a:rPr>
              <a:pPr/>
              <a:t>18</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21447267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19</a:t>
            </a:fld>
            <a:endParaRPr lang="en-US" altLang="en-US" dirty="0"/>
          </a:p>
        </p:txBody>
      </p:sp>
    </p:spTree>
    <p:extLst>
      <p:ext uri="{BB962C8B-B14F-4D97-AF65-F5344CB8AC3E}">
        <p14:creationId xmlns:p14="http://schemas.microsoft.com/office/powerpoint/2010/main" val="34294803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20</a:t>
            </a:fld>
            <a:endParaRPr lang="en-US" altLang="en-US" dirty="0"/>
          </a:p>
        </p:txBody>
      </p:sp>
    </p:spTree>
    <p:extLst>
      <p:ext uri="{BB962C8B-B14F-4D97-AF65-F5344CB8AC3E}">
        <p14:creationId xmlns:p14="http://schemas.microsoft.com/office/powerpoint/2010/main" val="9552104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21</a:t>
            </a:fld>
            <a:endParaRPr lang="en-US" altLang="en-US" dirty="0"/>
          </a:p>
        </p:txBody>
      </p:sp>
    </p:spTree>
    <p:extLst>
      <p:ext uri="{BB962C8B-B14F-4D97-AF65-F5344CB8AC3E}">
        <p14:creationId xmlns:p14="http://schemas.microsoft.com/office/powerpoint/2010/main" val="28767549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22</a:t>
            </a:fld>
            <a:endParaRPr lang="en-US" altLang="en-US" dirty="0"/>
          </a:p>
        </p:txBody>
      </p:sp>
    </p:spTree>
    <p:extLst>
      <p:ext uri="{BB962C8B-B14F-4D97-AF65-F5344CB8AC3E}">
        <p14:creationId xmlns:p14="http://schemas.microsoft.com/office/powerpoint/2010/main" val="33548335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23</a:t>
            </a:fld>
            <a:endParaRPr lang="en-US" altLang="en-US" dirty="0"/>
          </a:p>
        </p:txBody>
      </p:sp>
    </p:spTree>
    <p:extLst>
      <p:ext uri="{BB962C8B-B14F-4D97-AF65-F5344CB8AC3E}">
        <p14:creationId xmlns:p14="http://schemas.microsoft.com/office/powerpoint/2010/main" val="28999054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24</a:t>
            </a:fld>
            <a:endParaRPr lang="en-US" altLang="en-US" dirty="0"/>
          </a:p>
        </p:txBody>
      </p:sp>
    </p:spTree>
    <p:extLst>
      <p:ext uri="{BB962C8B-B14F-4D97-AF65-F5344CB8AC3E}">
        <p14:creationId xmlns:p14="http://schemas.microsoft.com/office/powerpoint/2010/main" val="42916559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buFont typeface="Wingdings 2" panose="05020102010507070707" pitchFamily="18" charset="2"/>
              <a:buNone/>
              <a:defRPr/>
            </a:pPr>
            <a:endParaRPr lang="en-US" alt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25</a:t>
            </a:fld>
            <a:endParaRPr lang="en-US" altLang="en-US" dirty="0"/>
          </a:p>
        </p:txBody>
      </p:sp>
    </p:spTree>
    <p:extLst>
      <p:ext uri="{BB962C8B-B14F-4D97-AF65-F5344CB8AC3E}">
        <p14:creationId xmlns:p14="http://schemas.microsoft.com/office/powerpoint/2010/main" val="30381904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26</a:t>
            </a:fld>
            <a:endParaRPr lang="en-US" altLang="en-US" dirty="0"/>
          </a:p>
        </p:txBody>
      </p:sp>
    </p:spTree>
    <p:extLst>
      <p:ext uri="{BB962C8B-B14F-4D97-AF65-F5344CB8AC3E}">
        <p14:creationId xmlns:p14="http://schemas.microsoft.com/office/powerpoint/2010/main" val="32262505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27</a:t>
            </a:fld>
            <a:endParaRPr lang="en-US" altLang="en-US" dirty="0"/>
          </a:p>
        </p:txBody>
      </p:sp>
    </p:spTree>
    <p:extLst>
      <p:ext uri="{BB962C8B-B14F-4D97-AF65-F5344CB8AC3E}">
        <p14:creationId xmlns:p14="http://schemas.microsoft.com/office/powerpoint/2010/main" val="42728381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28</a:t>
            </a:fld>
            <a:endParaRPr lang="en-US" altLang="en-US" dirty="0"/>
          </a:p>
        </p:txBody>
      </p:sp>
    </p:spTree>
    <p:extLst>
      <p:ext uri="{BB962C8B-B14F-4D97-AF65-F5344CB8AC3E}">
        <p14:creationId xmlns:p14="http://schemas.microsoft.com/office/powerpoint/2010/main" val="42709912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30</a:t>
            </a:fld>
            <a:endParaRPr lang="en-US" altLang="en-US" dirty="0"/>
          </a:p>
        </p:txBody>
      </p:sp>
    </p:spTree>
    <p:extLst>
      <p:ext uri="{BB962C8B-B14F-4D97-AF65-F5344CB8AC3E}">
        <p14:creationId xmlns:p14="http://schemas.microsoft.com/office/powerpoint/2010/main" val="11683452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31</a:t>
            </a:fld>
            <a:endParaRPr lang="en-US" altLang="en-US"/>
          </a:p>
        </p:txBody>
      </p:sp>
    </p:spTree>
    <p:extLst>
      <p:ext uri="{BB962C8B-B14F-4D97-AF65-F5344CB8AC3E}">
        <p14:creationId xmlns:p14="http://schemas.microsoft.com/office/powerpoint/2010/main" val="21616679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32</a:t>
            </a:fld>
            <a:endParaRPr lang="en-US" altLang="en-US"/>
          </a:p>
        </p:txBody>
      </p:sp>
    </p:spTree>
    <p:extLst>
      <p:ext uri="{BB962C8B-B14F-4D97-AF65-F5344CB8AC3E}">
        <p14:creationId xmlns:p14="http://schemas.microsoft.com/office/powerpoint/2010/main" val="29091616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33</a:t>
            </a:fld>
            <a:endParaRPr lang="en-US" altLang="en-US"/>
          </a:p>
        </p:txBody>
      </p:sp>
    </p:spTree>
    <p:extLst>
      <p:ext uri="{BB962C8B-B14F-4D97-AF65-F5344CB8AC3E}">
        <p14:creationId xmlns:p14="http://schemas.microsoft.com/office/powerpoint/2010/main" val="22328676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34</a:t>
            </a:fld>
            <a:endParaRPr lang="en-US" altLang="en-US"/>
          </a:p>
        </p:txBody>
      </p:sp>
    </p:spTree>
    <p:extLst>
      <p:ext uri="{BB962C8B-B14F-4D97-AF65-F5344CB8AC3E}">
        <p14:creationId xmlns:p14="http://schemas.microsoft.com/office/powerpoint/2010/main" val="29958280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35</a:t>
            </a:fld>
            <a:endParaRPr lang="en-US" altLang="en-US"/>
          </a:p>
        </p:txBody>
      </p:sp>
    </p:spTree>
    <p:extLst>
      <p:ext uri="{BB962C8B-B14F-4D97-AF65-F5344CB8AC3E}">
        <p14:creationId xmlns:p14="http://schemas.microsoft.com/office/powerpoint/2010/main" val="162334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36</a:t>
            </a:fld>
            <a:endParaRPr lang="en-US" altLang="en-US" dirty="0"/>
          </a:p>
        </p:txBody>
      </p:sp>
    </p:spTree>
    <p:extLst>
      <p:ext uri="{BB962C8B-B14F-4D97-AF65-F5344CB8AC3E}">
        <p14:creationId xmlns:p14="http://schemas.microsoft.com/office/powerpoint/2010/main" val="32999719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37</a:t>
            </a:fld>
            <a:endParaRPr lang="en-US" altLang="en-US" dirty="0"/>
          </a:p>
        </p:txBody>
      </p:sp>
    </p:spTree>
    <p:extLst>
      <p:ext uri="{BB962C8B-B14F-4D97-AF65-F5344CB8AC3E}">
        <p14:creationId xmlns:p14="http://schemas.microsoft.com/office/powerpoint/2010/main" val="20922680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38</a:t>
            </a:fld>
            <a:endParaRPr lang="en-US" altLang="en-US" dirty="0"/>
          </a:p>
        </p:txBody>
      </p:sp>
    </p:spTree>
    <p:extLst>
      <p:ext uri="{BB962C8B-B14F-4D97-AF65-F5344CB8AC3E}">
        <p14:creationId xmlns:p14="http://schemas.microsoft.com/office/powerpoint/2010/main" val="22915365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39</a:t>
            </a:fld>
            <a:endParaRPr lang="en-US" altLang="en-US" dirty="0"/>
          </a:p>
        </p:txBody>
      </p:sp>
    </p:spTree>
    <p:extLst>
      <p:ext uri="{BB962C8B-B14F-4D97-AF65-F5344CB8AC3E}">
        <p14:creationId xmlns:p14="http://schemas.microsoft.com/office/powerpoint/2010/main" val="25241699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endParaRPr lang="en-US" altLang="en-US" sz="2400" b="1"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9543AC-4EFE-4911-9630-90559DAEFC3A}" type="slidenum">
              <a:rPr lang="en-US" altLang="en-US" smtClean="0">
                <a:latin typeface="Calibri" panose="020F0502020204030204" pitchFamily="34" charset="0"/>
              </a:rPr>
              <a:pPr/>
              <a:t>40</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39371994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endParaRPr lang="en-US" altLang="en-US" sz="2400" b="1"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9543AC-4EFE-4911-9630-90559DAEFC3A}" type="slidenum">
              <a:rPr lang="en-US" altLang="en-US" smtClean="0">
                <a:latin typeface="Calibri" panose="020F0502020204030204" pitchFamily="34" charset="0"/>
              </a:rPr>
              <a:pPr/>
              <a:t>41</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1645566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endParaRPr lang="en-US" altLang="en-US" sz="2400" b="1"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9543AC-4EFE-4911-9630-90559DAEFC3A}" type="slidenum">
              <a:rPr lang="en-US" altLang="en-US" smtClean="0">
                <a:latin typeface="Calibri" panose="020F0502020204030204" pitchFamily="34" charset="0"/>
              </a:rPr>
              <a:pPr/>
              <a:t>42</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140833124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342900" lvl="1" indent="0" eaLnBrk="1" hangingPunct="1">
              <a:buNone/>
              <a:defRPr/>
            </a:pPr>
            <a:endParaRPr lang="en-US" altLang="en-US" sz="2400" b="1"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9543AC-4EFE-4911-9630-90559DAEFC3A}" type="slidenum">
              <a:rPr lang="en-US" altLang="en-US" smtClean="0">
                <a:latin typeface="Calibri" panose="020F0502020204030204" pitchFamily="34" charset="0"/>
              </a:rPr>
              <a:pPr/>
              <a:t>43</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3226367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marL="342900" lvl="1" indent="0" eaLnBrk="1" hangingPunct="1">
              <a:buNone/>
              <a:defRPr/>
            </a:pPr>
            <a:r>
              <a:rPr lang="en-US" altLang="en-US" sz="2400" b="1" dirty="0" smtClean="0"/>
              <a:t>Designing a</a:t>
            </a:r>
            <a:r>
              <a:rPr lang="en-US" altLang="en-US" sz="2400" b="1" baseline="0" dirty="0" smtClean="0"/>
              <a:t> generic Evaluation Tool in the form of an interfacing Excel workbook can be a great time-saver and will assist the CPO/Contracting Officer in covering instructions to the Evaluation team and documenting the Evaluation process for the permanent procurement file.</a:t>
            </a:r>
          </a:p>
          <a:p>
            <a:pPr marL="342900" lvl="1" indent="0" eaLnBrk="1" hangingPunct="1">
              <a:buNone/>
              <a:defRPr/>
            </a:pPr>
            <a:endParaRPr lang="en-US" altLang="en-US" sz="2400" b="1" baseline="0" dirty="0" smtClean="0"/>
          </a:p>
          <a:p>
            <a:pPr marL="342900" lvl="1" indent="0" eaLnBrk="1" hangingPunct="1">
              <a:buNone/>
              <a:defRPr/>
            </a:pPr>
            <a:r>
              <a:rPr lang="en-US" altLang="en-US" sz="2400" b="1" dirty="0" smtClean="0"/>
              <a:t>Instructions</a:t>
            </a:r>
            <a:r>
              <a:rPr lang="en-US" altLang="en-US" sz="2400" b="1" baseline="0" dirty="0" smtClean="0"/>
              <a:t> regarding use of the Evaluation Tool should be created and remain at the beginning of the Evaluation Tool or workbook to use for reference on the current evaluation and kept as a part of the permanent procurement file.</a:t>
            </a:r>
          </a:p>
          <a:p>
            <a:pPr marL="342900" lvl="1" indent="0" eaLnBrk="1" hangingPunct="1">
              <a:buNone/>
              <a:defRPr/>
            </a:pPr>
            <a:endParaRPr lang="en-US" altLang="en-US" sz="2400" b="1" baseline="0" dirty="0" smtClean="0"/>
          </a:p>
          <a:p>
            <a:pPr marL="342900" lvl="1" indent="0" eaLnBrk="1" hangingPunct="1">
              <a:buNone/>
              <a:defRPr/>
            </a:pPr>
            <a:r>
              <a:rPr lang="en-US" altLang="en-US" sz="2400" b="1" baseline="0" dirty="0" smtClean="0"/>
              <a:t>The Evaluation Workbook used in this training is a generic workbook that can be used for most types of evaluation.</a:t>
            </a:r>
          </a:p>
          <a:p>
            <a:pPr marL="342900" lvl="1" indent="0" eaLnBrk="1" hangingPunct="1">
              <a:buNone/>
              <a:defRPr/>
            </a:pPr>
            <a:endParaRPr lang="en-US" altLang="en-US" sz="2400" b="1" baseline="0" dirty="0" smtClean="0"/>
          </a:p>
          <a:p>
            <a:pPr marL="342900" lvl="1" indent="0" eaLnBrk="1" hangingPunct="1">
              <a:buNone/>
              <a:defRPr/>
            </a:pPr>
            <a:r>
              <a:rPr lang="en-US" altLang="en-US" sz="2400" b="1" baseline="0" dirty="0" smtClean="0"/>
              <a:t>You simply do not use the tabs that are not needed, </a:t>
            </a:r>
            <a:r>
              <a:rPr lang="en-US" altLang="en-US" sz="2400" b="1" baseline="0" smtClean="0"/>
              <a:t>line </a:t>
            </a:r>
            <a:r>
              <a:rPr lang="en-US" altLang="en-US" sz="2400" b="1" baseline="0" smtClean="0"/>
              <a:t>items are </a:t>
            </a:r>
            <a:r>
              <a:rPr lang="en-US" altLang="en-US" sz="2400" b="1" baseline="0" dirty="0" smtClean="0"/>
              <a:t>at zero so that the interactive formulas function properly.</a:t>
            </a:r>
            <a:endParaRPr lang="en-US" alt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45</a:t>
            </a:fld>
            <a:endParaRPr lang="en-US" altLang="en-US" dirty="0"/>
          </a:p>
        </p:txBody>
      </p:sp>
    </p:spTree>
    <p:extLst>
      <p:ext uri="{BB962C8B-B14F-4D97-AF65-F5344CB8AC3E}">
        <p14:creationId xmlns:p14="http://schemas.microsoft.com/office/powerpoint/2010/main" val="187929610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Weighting can be used in more than one way. </a:t>
            </a:r>
          </a:p>
          <a:p>
            <a:endParaRPr lang="en-US" sz="2400" b="1" dirty="0" smtClean="0"/>
          </a:p>
          <a:p>
            <a:r>
              <a:rPr lang="en-US" sz="2400" b="1" dirty="0" smtClean="0"/>
              <a:t>It can be applied to Sections of Evaluation such as the</a:t>
            </a:r>
            <a:r>
              <a:rPr lang="en-US" sz="2400" b="1" baseline="0" dirty="0" smtClean="0"/>
              <a:t> example on the left, where the category of the evaluation is weighted by its importance to the team.</a:t>
            </a:r>
          </a:p>
          <a:p>
            <a:endParaRPr lang="en-US" sz="2400" b="1" baseline="0" dirty="0" smtClean="0"/>
          </a:p>
          <a:p>
            <a:r>
              <a:rPr lang="en-US" sz="2400" b="1" baseline="0" dirty="0" smtClean="0"/>
              <a:t>Individual lines within the Scoring Tool may be weighted by their importance to the team as indicated in the example on the right above.</a:t>
            </a:r>
          </a:p>
          <a:p>
            <a:endParaRPr lang="en-US" sz="2400" b="1" baseline="0" dirty="0" smtClean="0"/>
          </a:p>
          <a:p>
            <a:r>
              <a:rPr lang="en-US" sz="2400" b="1" baseline="0" dirty="0" smtClean="0"/>
              <a:t>Cost can also be weighted two ways. These will be covered with the Cost slides below.</a:t>
            </a:r>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46</a:t>
            </a:fld>
            <a:endParaRPr lang="en-US" altLang="en-US"/>
          </a:p>
        </p:txBody>
      </p:sp>
    </p:spTree>
    <p:extLst>
      <p:ext uri="{BB962C8B-B14F-4D97-AF65-F5344CB8AC3E}">
        <p14:creationId xmlns:p14="http://schemas.microsoft.com/office/powerpoint/2010/main" val="8876203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A tool can be created with sections for all areas to be evaluated such as cost, lead time, financial stability, accessibility, references, interviews, specification/technical evaluation, demos and organizational capacity.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Once the specifications for a solicitation have been created, tailor the tool to the requirements of the solicitation. Delete</a:t>
            </a:r>
            <a:r>
              <a:rPr lang="en-US" altLang="en-US" sz="2400" b="1" baseline="0" dirty="0" smtClean="0"/>
              <a:t> the sections you do not need. T</a:t>
            </a:r>
            <a:r>
              <a:rPr lang="en-US" altLang="en-US" sz="2400" b="1" dirty="0" smtClean="0"/>
              <a:t>he weight given to each section should be considered.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For specifications/technical evaluation, the scoring can further be broken up by providing a weight for each individual criteria based on the importance of that line item.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The </a:t>
            </a:r>
            <a:r>
              <a:rPr lang="en-US" altLang="en-US" sz="2400" b="1" baseline="0" dirty="0" smtClean="0"/>
              <a:t>evaluation score line will tie directly to the solicitation section line.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baseline="0" dirty="0" smtClean="0"/>
              <a:t>Tying each requirement in section to the evaluation tool will give the evaluator the exact location of the requirement in the solicitation to allow understanding of context.</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baseline="0" dirty="0" smtClean="0"/>
              <a:t>The combined score sheets for each category appear as the first tabs in the workbook. Individual tabs that will be printed, duplicated and distributed to the evaluation team for use in their individual scoring appear behind the combined score tabs.</a:t>
            </a:r>
            <a:endParaRPr lang="en-US" altLang="en-US" sz="2400" b="1" dirty="0" smtClean="0"/>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dirty="0" smtClean="0"/>
          </a:p>
          <a:p>
            <a:pPr eaLnBrk="1" hangingPunct="1"/>
            <a:endParaRPr lang="en-US" altLang="en-US" sz="2400" b="1"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9543AC-4EFE-4911-9630-90559DAEFC3A}" type="slidenum">
              <a:rPr lang="en-US" altLang="en-US" smtClean="0">
                <a:latin typeface="Calibri" panose="020F0502020204030204" pitchFamily="34" charset="0"/>
              </a:rPr>
              <a:pPr/>
              <a:t>47</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37063567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342900" lvl="1" indent="0" eaLnBrk="1" hangingPunct="1">
              <a:buNone/>
              <a:defRPr/>
            </a:pPr>
            <a:r>
              <a:rPr lang="en-US" altLang="en-US" sz="2400" b="1" dirty="0" smtClean="0"/>
              <a:t>When</a:t>
            </a:r>
            <a:r>
              <a:rPr lang="en-US" altLang="en-US" sz="2400" b="1" baseline="0" dirty="0" smtClean="0"/>
              <a:t> the bids are opened, enter the RFP#, Project Name, CPO/Contracting Officer name, Evaluator names and bidder names in the tool. </a:t>
            </a:r>
          </a:p>
          <a:p>
            <a:pPr marL="342900" lvl="1" indent="0" eaLnBrk="1" hangingPunct="1">
              <a:buNone/>
              <a:defRPr/>
            </a:pPr>
            <a:endParaRPr lang="en-US" altLang="en-US" sz="2400" b="1" baseline="0" dirty="0" smtClean="0"/>
          </a:p>
          <a:p>
            <a:pPr marL="342900" lvl="1" indent="0" eaLnBrk="1" hangingPunct="1">
              <a:buNone/>
              <a:defRPr/>
            </a:pPr>
            <a:r>
              <a:rPr lang="en-US" altLang="en-US" sz="2400" b="1" baseline="0" dirty="0" smtClean="0"/>
              <a:t>Then enter the responding bidder names on the Conflict of Interest and Non-disclosure Statement for Evaluation Team (OMES-CP-Form 012’s) and send them to the evaluation team members to be signed and returned. </a:t>
            </a:r>
          </a:p>
          <a:p>
            <a:pPr marL="342900" lvl="1" indent="0" eaLnBrk="1" hangingPunct="1">
              <a:buNone/>
              <a:defRPr/>
            </a:pPr>
            <a:endParaRPr lang="en-US" altLang="en-US" sz="2400" b="1" baseline="0" dirty="0" smtClean="0"/>
          </a:p>
          <a:p>
            <a:pPr marL="342900" lvl="1" indent="0" eaLnBrk="1" hangingPunct="1">
              <a:buNone/>
              <a:defRPr/>
            </a:pPr>
            <a:r>
              <a:rPr lang="en-US" altLang="en-US" sz="2400" b="1" baseline="0" dirty="0" smtClean="0"/>
              <a:t>No bid information should be distributed to an evaluation team member until the completed Form 012 has been received.</a:t>
            </a:r>
          </a:p>
          <a:p>
            <a:pPr marL="342900" lvl="1" indent="0" eaLnBrk="1" hangingPunct="1">
              <a:buNone/>
              <a:defRPr/>
            </a:pPr>
            <a:endParaRPr lang="en-US" altLang="en-US" sz="2400" b="1" baseline="0" dirty="0" smtClean="0"/>
          </a:p>
          <a:p>
            <a:pPr marL="342900" lvl="1" indent="0" eaLnBrk="1" hangingPunct="1">
              <a:buNone/>
              <a:defRPr/>
            </a:pPr>
            <a:r>
              <a:rPr lang="en-US" altLang="en-US" sz="2400" b="1" baseline="0" dirty="0" smtClean="0"/>
              <a:t>If the Form 012 indicates a relationship, the nature should be evaluated by the CPO/Contracting Officer to determine if a conflict exists and the member should be disqualified prior to any bidder information being distributed to them.</a:t>
            </a:r>
          </a:p>
          <a:p>
            <a:pPr marL="342900" lvl="1" indent="0" eaLnBrk="1" hangingPunct="1">
              <a:buNone/>
              <a:defRPr/>
            </a:pPr>
            <a:endParaRPr lang="en-US" altLang="en-US" sz="2400" b="1" baseline="0" dirty="0" smtClean="0"/>
          </a:p>
          <a:p>
            <a:pPr marL="342900" lvl="1" indent="0" eaLnBrk="1" hangingPunct="1">
              <a:buNone/>
              <a:defRPr/>
            </a:pPr>
            <a:r>
              <a:rPr lang="en-US" altLang="en-US" sz="2400" b="1" baseline="0" dirty="0" smtClean="0"/>
              <a:t>If the Excel pages are designed to be interactive, the CPO will only need to enter the bidder names and evaluators on the Cover page and they should transfer to the other pages of the tool.</a:t>
            </a:r>
          </a:p>
          <a:p>
            <a:pPr marL="342900" lvl="1" indent="0" eaLnBrk="1" hangingPunct="1">
              <a:buNone/>
              <a:defRPr/>
            </a:pPr>
            <a:endParaRPr lang="en-US" altLang="en-US" sz="2400" b="1" baseline="0" dirty="0" smtClean="0"/>
          </a:p>
          <a:p>
            <a:pPr marL="342900" lvl="1" indent="0" eaLnBrk="1" hangingPunct="1">
              <a:buNone/>
              <a:defRPr/>
            </a:pPr>
            <a:endParaRPr lang="en-US" alt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48</a:t>
            </a:fld>
            <a:endParaRPr lang="en-US" altLang="en-US" dirty="0"/>
          </a:p>
        </p:txBody>
      </p:sp>
    </p:spTree>
    <p:extLst>
      <p:ext uri="{BB962C8B-B14F-4D97-AF65-F5344CB8AC3E}">
        <p14:creationId xmlns:p14="http://schemas.microsoft.com/office/powerpoint/2010/main" val="7857210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dirty="0" smtClean="0"/>
          </a:p>
          <a:p>
            <a:pPr eaLnBrk="1" hangingPunct="1"/>
            <a:endParaRPr lang="en-US" altLang="en-US" sz="2400" b="1"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9543AC-4EFE-4911-9630-90559DAEFC3A}" type="slidenum">
              <a:rPr lang="en-US" altLang="en-US" smtClean="0">
                <a:latin typeface="Calibri" panose="020F0502020204030204" pitchFamily="34" charset="0"/>
              </a:rPr>
              <a:pPr/>
              <a:t>49</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6699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smtClean="0"/>
              <a:t> </a:t>
            </a:r>
            <a:endParaRPr lang="en-US" altLang="en-US" sz="1800" b="1"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CPO/Contracting Officer must inform all team</a:t>
            </a:r>
            <a:r>
              <a:rPr lang="en-US" altLang="en-US" sz="2400" b="1" baseline="0" dirty="0" smtClean="0"/>
              <a:t> members that any and all information related to the bid before and after award can only be disclosed by the CPO/Contracting Officer conducting the solicitation process.</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baseline="0" dirty="0" smtClean="0"/>
              <a:t>The names of the team members cannot be disclosed by anyone other than the CPO/Contracting Officer.</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1"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1" baseline="0" dirty="0" smtClean="0"/>
              <a:t>If a bidder attempts to contact an evaluation team member, the team member is to notify the CPO immediately.</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1"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1" baseline="0" dirty="0" smtClean="0"/>
              <a:t>Any questions or additional information needed by the evaluation team to clarify a bid response must be submitted to the CPO in writing.</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1"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1" baseline="0" dirty="0" smtClean="0"/>
              <a:t>The CPO will get any and all clarification information requested from the bidders. Any interaction between an evaluation team member and a bidder without the presence of the CPO may result in disqualification of the bidder.</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1"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1" baseline="0" dirty="0" smtClean="0"/>
              <a:t>Any contact with the bidder and the evaluation team must be done in the confines of the evaluation and with the guidance of the CPO.</a:t>
            </a:r>
            <a:endParaRPr lang="en-US" sz="2400"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50</a:t>
            </a:fld>
            <a:endParaRPr lang="en-US" altLang="en-US" dirty="0"/>
          </a:p>
        </p:txBody>
      </p:sp>
    </p:spTree>
    <p:extLst>
      <p:ext uri="{BB962C8B-B14F-4D97-AF65-F5344CB8AC3E}">
        <p14:creationId xmlns:p14="http://schemas.microsoft.com/office/powerpoint/2010/main" val="28456670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smtClean="0"/>
              <a:t> </a:t>
            </a:r>
            <a:endParaRPr lang="en-US" altLang="en-US" sz="1800" b="1"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On the Cover Page, the Weights created for each section of the Evaluation Tool will be entered on the right side of the page.</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Once the specifications for a solicitation have been created, the weight given to each section should be considered.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en-US" sz="2400"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2400" b="1" dirty="0" smtClean="0"/>
              <a:t>Weighting allows more importance to be associated with criteria.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sz="2400"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2400" b="1" dirty="0" smtClean="0"/>
              <a:t>EVERY point scored in the solicitation response</a:t>
            </a:r>
            <a:r>
              <a:rPr lang="en-US" altLang="en-US" sz="2400" b="1" baseline="0" dirty="0" smtClean="0"/>
              <a:t> must tie directly to a point in the Solicitation and submittal requirements (Section 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sz="2400" b="1"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2400" b="1" baseline="0" dirty="0" smtClean="0"/>
              <a:t>Although </a:t>
            </a:r>
            <a:r>
              <a:rPr lang="en-US" altLang="en-US" sz="2400" b="1" u="sng" baseline="0" dirty="0" smtClean="0"/>
              <a:t>listed in order of importance in the solicitation</a:t>
            </a:r>
            <a:r>
              <a:rPr lang="en-US" altLang="en-US" sz="2400" b="1" baseline="0" dirty="0" smtClean="0"/>
              <a:t>, weights are not typically disclosed in the solicitation.</a:t>
            </a:r>
            <a:endParaRPr lang="en-US" altLang="en-US" sz="2400" b="1" dirty="0" smtClean="0"/>
          </a:p>
          <a:p>
            <a:endParaRPr lang="en-US" sz="2400"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51</a:t>
            </a:fld>
            <a:endParaRPr lang="en-US" altLang="en-US" dirty="0"/>
          </a:p>
        </p:txBody>
      </p:sp>
    </p:spTree>
    <p:extLst>
      <p:ext uri="{BB962C8B-B14F-4D97-AF65-F5344CB8AC3E}">
        <p14:creationId xmlns:p14="http://schemas.microsoft.com/office/powerpoint/2010/main" val="24505706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smtClean="0"/>
              <a:t> </a:t>
            </a:r>
            <a:endParaRPr lang="en-US" altLang="en-US" sz="18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52</a:t>
            </a:fld>
            <a:endParaRPr lang="en-US" altLang="en-US" dirty="0"/>
          </a:p>
        </p:txBody>
      </p:sp>
    </p:spTree>
    <p:extLst>
      <p:ext uri="{BB962C8B-B14F-4D97-AF65-F5344CB8AC3E}">
        <p14:creationId xmlns:p14="http://schemas.microsoft.com/office/powerpoint/2010/main" val="55226680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marL="685800" lvl="2" indent="0" eaLnBrk="1" fontAlgn="auto" hangingPunct="1">
              <a:spcAft>
                <a:spcPts val="0"/>
              </a:spcAft>
              <a:buFontTx/>
              <a:buNone/>
              <a:defRPr/>
            </a:pPr>
            <a:r>
              <a:rPr lang="en-US" sz="2400" b="1" dirty="0" smtClean="0"/>
              <a:t>A quick checklist of required submittals and mandatory requirements can be added at the beginning of the Evaluation Tool for the CPO/Contracting</a:t>
            </a:r>
            <a:r>
              <a:rPr lang="en-US" sz="2400" b="1" baseline="0" dirty="0" smtClean="0"/>
              <a:t> Officer to use after the bid opening to document responsiveness and request/track materials identified as minor deficiencies. </a:t>
            </a:r>
          </a:p>
          <a:p>
            <a:pPr marL="685800" lvl="2" indent="0" eaLnBrk="1" fontAlgn="auto" hangingPunct="1">
              <a:spcAft>
                <a:spcPts val="0"/>
              </a:spcAft>
              <a:buFontTx/>
              <a:buNone/>
              <a:defRPr/>
            </a:pPr>
            <a:endParaRPr lang="en-US" sz="2400" b="1" baseline="0" dirty="0" smtClean="0"/>
          </a:p>
          <a:p>
            <a:pPr marL="685800" lvl="2" indent="0" eaLnBrk="1" fontAlgn="auto" hangingPunct="1">
              <a:spcAft>
                <a:spcPts val="0"/>
              </a:spcAft>
              <a:buFontTx/>
              <a:buNone/>
              <a:defRPr/>
            </a:pPr>
            <a:r>
              <a:rPr lang="en-US" sz="2400" b="1" baseline="0" dirty="0" smtClean="0"/>
              <a:t>Enter the solicitation specific requirements in the columns after the Bidder Information column headings. </a:t>
            </a:r>
          </a:p>
          <a:p>
            <a:pPr marL="685800" lvl="2" indent="0" eaLnBrk="1" fontAlgn="auto" hangingPunct="1">
              <a:spcAft>
                <a:spcPts val="0"/>
              </a:spcAft>
              <a:buFontTx/>
              <a:buNone/>
              <a:defRPr/>
            </a:pPr>
            <a:endParaRPr lang="en-US" sz="2400" b="1" baseline="0" dirty="0" smtClean="0"/>
          </a:p>
          <a:p>
            <a:pPr marL="685800" lvl="2" indent="0" eaLnBrk="1" fontAlgn="auto" hangingPunct="1">
              <a:spcAft>
                <a:spcPts val="0"/>
              </a:spcAft>
              <a:buFontTx/>
              <a:buNone/>
              <a:defRPr/>
            </a:pPr>
            <a:r>
              <a:rPr lang="en-US" sz="2400" b="1" baseline="0" dirty="0" smtClean="0"/>
              <a:t> Then use them to monitor the status of each bidder with regards to those requirements by updating them as items are requested or received. </a:t>
            </a:r>
            <a:endParaRPr 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53</a:t>
            </a:fld>
            <a:endParaRPr lang="en-US" altLang="en-US" dirty="0"/>
          </a:p>
        </p:txBody>
      </p:sp>
    </p:spTree>
    <p:extLst>
      <p:ext uri="{BB962C8B-B14F-4D97-AF65-F5344CB8AC3E}">
        <p14:creationId xmlns:p14="http://schemas.microsoft.com/office/powerpoint/2010/main" val="31014875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pPr marL="342900" lvl="1" indent="0" eaLnBrk="1" hangingPunct="1">
              <a:buNone/>
              <a:defRPr/>
            </a:pPr>
            <a:r>
              <a:rPr lang="en-US" altLang="en-US" sz="2400" b="1" dirty="0" smtClean="0"/>
              <a:t>The CPO will begin creating the Evaluation</a:t>
            </a:r>
            <a:r>
              <a:rPr lang="en-US" altLang="en-US" sz="2400" b="1" baseline="0" dirty="0" smtClean="0"/>
              <a:t> Tool based on the needs identified as the minimum requirements for the acquisition.</a:t>
            </a:r>
          </a:p>
          <a:p>
            <a:pPr marL="342900" lvl="1" indent="0" eaLnBrk="1" hangingPunct="1">
              <a:buNone/>
              <a:defRPr/>
            </a:pPr>
            <a:endParaRPr lang="en-US" altLang="en-US" sz="2400" b="1" baseline="0" dirty="0" smtClean="0"/>
          </a:p>
          <a:p>
            <a:pPr marL="342900" lvl="1" indent="0" eaLnBrk="1" hangingPunct="1">
              <a:buNone/>
              <a:defRPr/>
            </a:pPr>
            <a:r>
              <a:rPr lang="en-US" altLang="en-US" sz="2400" b="1" baseline="0" dirty="0" smtClean="0"/>
              <a:t>When the bid closes, the CPO will determine initial “responsiveness” and remove the Cost section of the responses prior to distributing them to the Evaluation Team members.</a:t>
            </a:r>
            <a:r>
              <a:rPr lang="en-US" altLang="en-US" sz="2400" b="1" dirty="0" smtClean="0"/>
              <a:t> </a:t>
            </a:r>
          </a:p>
          <a:p>
            <a:pPr marL="342900" lvl="1" indent="0" eaLnBrk="1" hangingPunct="1">
              <a:buNone/>
              <a:defRPr/>
            </a:pPr>
            <a:endParaRPr lang="en-US" altLang="en-US" sz="2400" b="1" dirty="0" smtClean="0"/>
          </a:p>
          <a:p>
            <a:pPr lvl="0"/>
            <a:r>
              <a:rPr lang="en-US" sz="2400" b="1" kern="1200" dirty="0" smtClean="0">
                <a:solidFill>
                  <a:schemeClr val="tx1"/>
                </a:solidFill>
                <a:effectLst/>
                <a:latin typeface="+mn-lt"/>
                <a:ea typeface="+mn-ea"/>
                <a:cs typeface="+mn-cs"/>
              </a:rPr>
              <a:t>Mandatory Criteria: All mandatory specifications should be evaluated first using a pass/fail method. If a bid does not meet mandatory specifications, it should not proceed to the technical evaluation phase.</a:t>
            </a:r>
          </a:p>
          <a:p>
            <a:pPr lvl="0"/>
            <a:endParaRPr lang="en-US" sz="2400" b="1" kern="1200" dirty="0" smtClean="0">
              <a:solidFill>
                <a:schemeClr val="tx1"/>
              </a:solidFill>
              <a:effectLst/>
              <a:latin typeface="+mn-lt"/>
              <a:ea typeface="+mn-ea"/>
              <a:cs typeface="+mn-cs"/>
            </a:endParaRPr>
          </a:p>
          <a:p>
            <a:pPr lvl="0"/>
            <a:r>
              <a:rPr lang="en-US" sz="2400" b="1" kern="1200" dirty="0" smtClean="0">
                <a:solidFill>
                  <a:schemeClr val="tx1"/>
                </a:solidFill>
                <a:effectLst/>
                <a:latin typeface="+mn-lt"/>
                <a:ea typeface="+mn-ea"/>
                <a:cs typeface="+mn-cs"/>
              </a:rPr>
              <a:t>Responsiveness to the RFP: Does the response address the RFP specifications or does it deal primarily with generalities? </a:t>
            </a:r>
          </a:p>
          <a:p>
            <a:pPr lvl="0"/>
            <a:endParaRPr lang="en-US" sz="2400" b="1" kern="1200" dirty="0" smtClean="0">
              <a:solidFill>
                <a:schemeClr val="tx1"/>
              </a:solidFill>
              <a:effectLst/>
              <a:latin typeface="+mn-lt"/>
              <a:ea typeface="+mn-ea"/>
              <a:cs typeface="+mn-cs"/>
            </a:endParaRPr>
          </a:p>
          <a:p>
            <a:pPr lvl="0"/>
            <a:r>
              <a:rPr lang="en-US" sz="2400" b="1" kern="1200" dirty="0" smtClean="0">
                <a:solidFill>
                  <a:schemeClr val="tx1"/>
                </a:solidFill>
                <a:effectLst/>
                <a:latin typeface="+mn-lt"/>
                <a:ea typeface="+mn-ea"/>
                <a:cs typeface="+mn-cs"/>
              </a:rPr>
              <a:t>Does the Supplier explain the reason for any variations in content from the information requested in the RFP?</a:t>
            </a:r>
          </a:p>
          <a:p>
            <a:pPr lvl="0"/>
            <a:endParaRPr lang="en-US" sz="2400" b="1" kern="1200" dirty="0" smtClean="0">
              <a:solidFill>
                <a:schemeClr val="tx1"/>
              </a:solidFill>
              <a:effectLst/>
              <a:latin typeface="+mn-lt"/>
              <a:ea typeface="+mn-ea"/>
              <a:cs typeface="+mn-cs"/>
            </a:endParaRPr>
          </a:p>
          <a:p>
            <a:pPr marL="342900" marR="0" lvl="1"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There is no need to score a bidder who fails to deliver the required submittals and/or submit minor deficiencies identified and requested by the CPO/Contracting</a:t>
            </a:r>
            <a:r>
              <a:rPr lang="en-US" altLang="en-US" sz="2400" b="1" baseline="0" dirty="0" smtClean="0"/>
              <a:t> Officer</a:t>
            </a:r>
            <a:r>
              <a:rPr lang="en-US" altLang="en-US" sz="2400" b="1" dirty="0" smtClean="0"/>
              <a:t>.</a:t>
            </a:r>
          </a:p>
          <a:p>
            <a:pPr marL="342900" lvl="1" indent="0" eaLnBrk="1" hangingPunct="1">
              <a:buNone/>
              <a:defRPr/>
            </a:pPr>
            <a:endParaRPr lang="en-US" altLang="en-US" sz="2400" b="1" dirty="0" smtClean="0"/>
          </a:p>
          <a:p>
            <a:pPr marL="342900" lvl="1" indent="0" eaLnBrk="1" hangingPunct="1">
              <a:buNone/>
              <a:defRPr/>
            </a:pPr>
            <a:r>
              <a:rPr lang="en-US" altLang="en-US" sz="2400" b="1" dirty="0" smtClean="0"/>
              <a:t>Why Pass/Fail on Financials?</a:t>
            </a:r>
          </a:p>
          <a:p>
            <a:pPr marL="342900" lvl="1" indent="0" eaLnBrk="1" hangingPunct="1">
              <a:buNone/>
              <a:defRPr/>
            </a:pPr>
            <a:endParaRPr lang="en-US" altLang="en-US" sz="2400" dirty="0" smtClean="0"/>
          </a:p>
          <a:p>
            <a:pPr marL="342900" lvl="1" indent="0" eaLnBrk="1" hangingPunct="1">
              <a:buNone/>
              <a:defRPr/>
            </a:pPr>
            <a:r>
              <a:rPr lang="en-US" altLang="en-US" sz="2400" b="1" dirty="0" smtClean="0"/>
              <a:t>To keep the playing field level: Scoring financial responsibility would handicap a small firm who has the financial resources to do the job, but will never score as high as an international company.</a:t>
            </a:r>
          </a:p>
          <a:p>
            <a:pPr marL="342900" lvl="1" indent="0" eaLnBrk="1" hangingPunct="1">
              <a:buNone/>
              <a:defRPr/>
            </a:pPr>
            <a:endParaRPr lang="en-US" alt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54</a:t>
            </a:fld>
            <a:endParaRPr lang="en-US" altLang="en-US" dirty="0"/>
          </a:p>
        </p:txBody>
      </p:sp>
    </p:spTree>
    <p:extLst>
      <p:ext uri="{BB962C8B-B14F-4D97-AF65-F5344CB8AC3E}">
        <p14:creationId xmlns:p14="http://schemas.microsoft.com/office/powerpoint/2010/main" val="21134290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marL="685800" lvl="2" indent="0" eaLnBrk="1" fontAlgn="auto" hangingPunct="1">
              <a:spcAft>
                <a:spcPts val="0"/>
              </a:spcAft>
              <a:buFontTx/>
              <a:buNone/>
              <a:defRPr/>
            </a:pPr>
            <a:r>
              <a:rPr lang="en-US" sz="2400" b="1" dirty="0" smtClean="0"/>
              <a:t>A responsive bidder is one who returns the documents that are required in the solicitation in a timely manner. </a:t>
            </a:r>
          </a:p>
          <a:p>
            <a:pPr marL="685800" lvl="2" indent="0" eaLnBrk="1" fontAlgn="auto" hangingPunct="1">
              <a:spcAft>
                <a:spcPts val="0"/>
              </a:spcAft>
              <a:buFontTx/>
              <a:buNone/>
              <a:defRPr/>
            </a:pPr>
            <a:endParaRPr lang="en-US" sz="2400" b="1" dirty="0" smtClean="0"/>
          </a:p>
          <a:p>
            <a:pPr marL="685800" lvl="2" indent="0" eaLnBrk="1" fontAlgn="auto" hangingPunct="1">
              <a:spcAft>
                <a:spcPts val="0"/>
              </a:spcAft>
              <a:buFontTx/>
              <a:buNone/>
              <a:defRPr/>
            </a:pPr>
            <a:r>
              <a:rPr lang="en-US" sz="2400" b="1" dirty="0" smtClean="0"/>
              <a:t>Samples are not being evaluated for quality at this point. They are simply being checked to see if they submitted the samples required from the RFP. </a:t>
            </a:r>
          </a:p>
          <a:p>
            <a:pPr marL="685800" lvl="2" indent="0" eaLnBrk="1" fontAlgn="auto" hangingPunct="1">
              <a:spcAft>
                <a:spcPts val="0"/>
              </a:spcAft>
              <a:buFontTx/>
              <a:buNone/>
              <a:defRPr/>
            </a:pPr>
            <a:endParaRPr lang="en-US" sz="2400" b="1" dirty="0" smtClean="0"/>
          </a:p>
          <a:p>
            <a:pPr marL="685800" lvl="2" indent="0" eaLnBrk="1" fontAlgn="auto" hangingPunct="1">
              <a:spcAft>
                <a:spcPts val="0"/>
              </a:spcAft>
              <a:buFontTx/>
              <a:buNone/>
              <a:defRPr/>
            </a:pPr>
            <a:r>
              <a:rPr lang="en-US" sz="2400" b="1" dirty="0" smtClean="0"/>
              <a:t> Other documents may have been required in the solicitation. The state may waive a minor deficiency, such as receipt of one of the insurance certificates, if submitted upon request of the CPO. </a:t>
            </a:r>
            <a:r>
              <a:rPr lang="en-US" sz="2400" b="1" u="sng" dirty="0" smtClean="0"/>
              <a:t>A minor deficiency should not be waived from one bidder if minor deficiencies are not waived for all bidders.</a:t>
            </a:r>
          </a:p>
          <a:p>
            <a:pPr marL="685800" lvl="2" indent="0" eaLnBrk="1" fontAlgn="auto" hangingPunct="1">
              <a:spcAft>
                <a:spcPts val="0"/>
              </a:spcAft>
              <a:buFontTx/>
              <a:buNone/>
              <a:defRPr/>
            </a:pPr>
            <a:endParaRPr 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55</a:t>
            </a:fld>
            <a:endParaRPr lang="en-US" altLang="en-US" dirty="0"/>
          </a:p>
        </p:txBody>
      </p:sp>
    </p:spTree>
    <p:extLst>
      <p:ext uri="{BB962C8B-B14F-4D97-AF65-F5344CB8AC3E}">
        <p14:creationId xmlns:p14="http://schemas.microsoft.com/office/powerpoint/2010/main" val="322500532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914400" rtl="0" eaLnBrk="0" fontAlgn="base" latinLnBrk="0" hangingPunct="0">
              <a:lnSpc>
                <a:spcPct val="100000"/>
              </a:lnSpc>
              <a:spcBef>
                <a:spcPct val="30000"/>
              </a:spcBef>
              <a:spcAft>
                <a:spcPct val="0"/>
              </a:spcAft>
              <a:buClrTx/>
              <a:buSzTx/>
              <a:buFontTx/>
              <a:buNone/>
              <a:tabLst/>
              <a:defRPr/>
            </a:pPr>
            <a:r>
              <a:rPr lang="en-US" sz="2400" b="1" dirty="0" smtClean="0"/>
              <a:t>Central Purchasing Rules describe a Responsible bidder as “a supplier who demonstrates capabilities in all respects to fully perform the requirements of a contract that may include, but may not be limited to, finances, credit history, experience, integrity, perseverance, reliability, capacity, facilities and equipment, which will ensure good faith performance.” </a:t>
            </a:r>
          </a:p>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56</a:t>
            </a:fld>
            <a:endParaRPr lang="en-US" altLang="en-US" dirty="0"/>
          </a:p>
        </p:txBody>
      </p:sp>
    </p:spTree>
    <p:extLst>
      <p:ext uri="{BB962C8B-B14F-4D97-AF65-F5344CB8AC3E}">
        <p14:creationId xmlns:p14="http://schemas.microsoft.com/office/powerpoint/2010/main" val="114042651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Since the CPO will be the only</a:t>
            </a:r>
            <a:r>
              <a:rPr lang="en-US" sz="2400" b="1" baseline="0" dirty="0" smtClean="0"/>
              <a:t> one to score the Cost/Price, only one tab in the Evaluation Tool is required for recording of the scores.</a:t>
            </a:r>
          </a:p>
          <a:p>
            <a:endParaRPr lang="en-US" sz="2400" b="1" baseline="0" dirty="0" smtClean="0"/>
          </a:p>
          <a:p>
            <a:r>
              <a:rPr lang="en-US" sz="2400" b="1" baseline="0" dirty="0" smtClean="0"/>
              <a:t>The tab can be used for a simple one-sum bid with weight, or this tab can be customized to allow for the evaluation of multiple line items such as warranties, maintenance, different hourly rate services, or other differing line item costs. </a:t>
            </a: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57</a:t>
            </a:fld>
            <a:endParaRPr lang="en-US" altLang="en-US" dirty="0"/>
          </a:p>
        </p:txBody>
      </p:sp>
    </p:spTree>
    <p:extLst>
      <p:ext uri="{BB962C8B-B14F-4D97-AF65-F5344CB8AC3E}">
        <p14:creationId xmlns:p14="http://schemas.microsoft.com/office/powerpoint/2010/main" val="148939590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2400" b="1" dirty="0" smtClean="0"/>
              <a:t>If cost is weighted but not scored, how are cost submissions rated?</a:t>
            </a:r>
          </a:p>
          <a:p>
            <a:pPr lvl="1" eaLnBrk="1" hangingPunct="1">
              <a:defRPr/>
            </a:pPr>
            <a:endParaRPr lang="en-US" altLang="en-US" sz="2400" b="1" dirty="0" smtClean="0"/>
          </a:p>
          <a:p>
            <a:pPr lvl="1" eaLnBrk="1" hangingPunct="1">
              <a:defRPr/>
            </a:pPr>
            <a:r>
              <a:rPr lang="en-US" altLang="en-US" sz="2400" b="1" dirty="0" smtClean="0"/>
              <a:t>“Normalization” will be applied to the weighting.</a:t>
            </a:r>
          </a:p>
          <a:p>
            <a:pPr lvl="1" eaLnBrk="1" hangingPunct="1">
              <a:defRPr/>
            </a:pPr>
            <a:endParaRPr lang="en-US" altLang="en-US" sz="2400" b="1" dirty="0" smtClean="0"/>
          </a:p>
          <a:p>
            <a:pPr lvl="1" eaLnBrk="1" hangingPunct="1">
              <a:defRPr/>
            </a:pPr>
            <a:r>
              <a:rPr lang="en-US" altLang="en-US" sz="2400" b="1" dirty="0" smtClean="0"/>
              <a:t>Normalization is simply scaling the score to the total percentage allowed for</a:t>
            </a:r>
            <a:r>
              <a:rPr lang="en-US" altLang="en-US" sz="2400" b="1" baseline="0" dirty="0" smtClean="0"/>
              <a:t> this scoring category.</a:t>
            </a:r>
            <a:endParaRPr lang="en-US" altLang="en-US" sz="2400" b="1" dirty="0" smtClean="0"/>
          </a:p>
          <a:p>
            <a:pPr marL="0" indent="0" eaLnBrk="1" hangingPunct="1">
              <a:buFont typeface="Arial" panose="020B0604020202020204" pitchFamily="34" charset="0"/>
              <a:buNone/>
              <a:defRPr/>
            </a:pPr>
            <a:endParaRPr lang="en-US" altLang="en-US" b="1" dirty="0" smtClean="0"/>
          </a:p>
          <a:p>
            <a:endParaRPr lang="en-US"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58</a:t>
            </a:fld>
            <a:endParaRPr lang="en-US" altLang="en-US" dirty="0"/>
          </a:p>
        </p:txBody>
      </p:sp>
    </p:spTree>
    <p:extLst>
      <p:ext uri="{BB962C8B-B14F-4D97-AF65-F5344CB8AC3E}">
        <p14:creationId xmlns:p14="http://schemas.microsoft.com/office/powerpoint/2010/main" val="61491078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z="2400" b="1" dirty="0" smtClean="0"/>
              <a:t>This slide demonstrates the formula used to “normalize” the actual scores based on the total percentage of the Cost factor in the solicitation evaluation.</a:t>
            </a:r>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020D21C-1C77-4842-B5F9-2ACEA82779C6}" type="slidenum">
              <a:rPr lang="en-US" altLang="en-US" smtClean="0">
                <a:latin typeface="Calibri" panose="020F0502020204030204" pitchFamily="34" charset="0"/>
              </a:rPr>
              <a:pPr/>
              <a:t>59</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357705687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altLang="en-US" sz="2400" b="1" dirty="0" smtClean="0"/>
              <a:t>Many times the agency has the need for weighting of individual lines within a Cost submission. </a:t>
            </a:r>
          </a:p>
          <a:p>
            <a:pPr eaLnBrk="1" hangingPunct="1">
              <a:spcBef>
                <a:spcPct val="0"/>
              </a:spcBef>
            </a:pPr>
            <a:endParaRPr lang="en-US" altLang="en-US" sz="2400" b="1" dirty="0" smtClean="0"/>
          </a:p>
          <a:p>
            <a:pPr eaLnBrk="1" hangingPunct="1">
              <a:spcBef>
                <a:spcPct val="0"/>
              </a:spcBef>
            </a:pPr>
            <a:r>
              <a:rPr lang="en-US" altLang="en-US" sz="2400" b="1" dirty="0" smtClean="0"/>
              <a:t>This is generally done when</a:t>
            </a:r>
            <a:r>
              <a:rPr lang="en-US" altLang="en-US" sz="2400" b="1" baseline="0" dirty="0" smtClean="0"/>
              <a:t> items or services on one line are more frequently needed or of more importance than items on another. </a:t>
            </a:r>
          </a:p>
          <a:p>
            <a:pPr eaLnBrk="1" hangingPunct="1">
              <a:spcBef>
                <a:spcPct val="0"/>
              </a:spcBef>
            </a:pPr>
            <a:endParaRPr lang="en-US" altLang="en-US" sz="2400" b="1" baseline="0" dirty="0" smtClean="0"/>
          </a:p>
          <a:p>
            <a:pPr eaLnBrk="1" hangingPunct="1">
              <a:spcBef>
                <a:spcPct val="0"/>
              </a:spcBef>
            </a:pPr>
            <a:r>
              <a:rPr lang="en-US" altLang="en-US" sz="2400" b="1" baseline="0" dirty="0" smtClean="0"/>
              <a:t>When this is done, you weight the items based on volume of spend.</a:t>
            </a:r>
          </a:p>
          <a:p>
            <a:pPr eaLnBrk="1" hangingPunct="1">
              <a:spcBef>
                <a:spcPct val="0"/>
              </a:spcBef>
            </a:pPr>
            <a:endParaRPr lang="en-US" altLang="en-US" sz="2400" b="1" baseline="0" dirty="0" smtClean="0"/>
          </a:p>
          <a:p>
            <a:pPr eaLnBrk="1" hangingPunct="1">
              <a:spcBef>
                <a:spcPct val="0"/>
              </a:spcBef>
            </a:pPr>
            <a:r>
              <a:rPr lang="en-US" altLang="en-US" sz="2400" b="1" baseline="0" dirty="0" smtClean="0"/>
              <a:t>The example above is an example of NOT using Market Basket weighting of items most frequently purchased.</a:t>
            </a:r>
          </a:p>
          <a:p>
            <a:pPr eaLnBrk="1" hangingPunct="1">
              <a:spcBef>
                <a:spcPct val="0"/>
              </a:spcBef>
            </a:pPr>
            <a:endParaRPr lang="en-US" altLang="en-US" sz="2400" b="1" baseline="0" dirty="0" smtClean="0"/>
          </a:p>
          <a:p>
            <a:endParaRPr lang="en-US" sz="2400"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60</a:t>
            </a:fld>
            <a:endParaRPr lang="en-US" altLang="en-US"/>
          </a:p>
        </p:txBody>
      </p:sp>
    </p:spTree>
    <p:extLst>
      <p:ext uri="{BB962C8B-B14F-4D97-AF65-F5344CB8AC3E}">
        <p14:creationId xmlns:p14="http://schemas.microsoft.com/office/powerpoint/2010/main" val="398935606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This example shows how the contract is awarded if Market Basket pricing, with the anticipated consumption by item, is used.</a:t>
            </a:r>
          </a:p>
          <a:p>
            <a:endParaRPr lang="en-US" sz="2400" b="1" dirty="0" smtClean="0"/>
          </a:p>
          <a:p>
            <a:r>
              <a:rPr lang="en-US" sz="2400" b="1" dirty="0" smtClean="0"/>
              <a:t>As</a:t>
            </a:r>
            <a:r>
              <a:rPr lang="en-US" sz="2400" b="1" baseline="0" dirty="0" smtClean="0"/>
              <a:t> you can see, the contract is far less expensive when the volume is considered in the pricing formula.</a:t>
            </a:r>
            <a:endParaRPr lang="en-US" sz="2400" b="1"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61</a:t>
            </a:fld>
            <a:endParaRPr lang="en-US" altLang="en-US"/>
          </a:p>
        </p:txBody>
      </p:sp>
    </p:spTree>
    <p:extLst>
      <p:ext uri="{BB962C8B-B14F-4D97-AF65-F5344CB8AC3E}">
        <p14:creationId xmlns:p14="http://schemas.microsoft.com/office/powerpoint/2010/main" val="40355277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2400" b="1" dirty="0" smtClean="0"/>
              <a:t> Lead Time may be pass/fail in your evaluation or it may be scored. If you chose to score it, it will need to</a:t>
            </a:r>
            <a:r>
              <a:rPr lang="en-US" altLang="en-US" sz="2400" b="1" baseline="0" dirty="0" smtClean="0"/>
              <a:t> be weighted and normalized like Cost.</a:t>
            </a:r>
            <a:endParaRPr lang="en-US" sz="2400"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62</a:t>
            </a:fld>
            <a:endParaRPr lang="en-US" altLang="en-US" dirty="0"/>
          </a:p>
        </p:txBody>
      </p:sp>
    </p:spTree>
    <p:extLst>
      <p:ext uri="{BB962C8B-B14F-4D97-AF65-F5344CB8AC3E}">
        <p14:creationId xmlns:p14="http://schemas.microsoft.com/office/powerpoint/2010/main" val="4747601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smtClean="0"/>
              <a:t> </a:t>
            </a:r>
            <a:r>
              <a:rPr lang="en-US" sz="2400" b="0" kern="1200" dirty="0" smtClean="0">
                <a:solidFill>
                  <a:schemeClr val="tx1"/>
                </a:solidFill>
                <a:effectLst/>
                <a:latin typeface="+mn-lt"/>
                <a:ea typeface="+mn-ea"/>
                <a:cs typeface="+mn-cs"/>
              </a:rPr>
              <a:t>If references are asked for in the solicitation, all references must be contacted to evaluate past performance.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0" kern="1200" dirty="0" smtClean="0">
              <a:solidFill>
                <a:schemeClr val="tx1"/>
              </a:solidFill>
              <a:effectLst/>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0" kern="1200" dirty="0" smtClean="0">
                <a:solidFill>
                  <a:schemeClr val="tx1"/>
                </a:solidFill>
                <a:effectLst/>
                <a:latin typeface="+mn-lt"/>
                <a:ea typeface="+mn-ea"/>
                <a:cs typeface="+mn-cs"/>
              </a:rPr>
              <a:t>An individual who is not scoring the responses will contact the references.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0" kern="1200" dirty="0" smtClean="0">
              <a:solidFill>
                <a:schemeClr val="tx1"/>
              </a:solidFill>
              <a:effectLst/>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0" kern="1200" dirty="0" smtClean="0">
                <a:solidFill>
                  <a:schemeClr val="tx1"/>
                </a:solidFill>
                <a:effectLst/>
                <a:latin typeface="+mn-lt"/>
                <a:ea typeface="+mn-ea"/>
                <a:cs typeface="+mn-cs"/>
              </a:rPr>
              <a:t>An idea of questions</a:t>
            </a:r>
            <a:r>
              <a:rPr lang="en-US" sz="2400" b="0" kern="1200" baseline="0" dirty="0" smtClean="0">
                <a:solidFill>
                  <a:schemeClr val="tx1"/>
                </a:solidFill>
                <a:effectLst/>
                <a:latin typeface="+mn-lt"/>
                <a:ea typeface="+mn-ea"/>
                <a:cs typeface="+mn-cs"/>
              </a:rPr>
              <a:t> that might have yes/no “quantitative” answers might be five questions for one point each such as:</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0" kern="1200" baseline="0" dirty="0" smtClean="0">
              <a:solidFill>
                <a:schemeClr val="tx1"/>
              </a:solidFill>
              <a:effectLst/>
              <a:latin typeface="+mn-lt"/>
              <a:ea typeface="+mn-ea"/>
              <a:cs typeface="+mn-cs"/>
            </a:endParaRPr>
          </a:p>
          <a:p>
            <a:pPr marL="457200" marR="0" indent="-457200" algn="l" defTabSz="914400" rtl="0" eaLnBrk="1" fontAlgn="base" latinLnBrk="0" hangingPunct="1">
              <a:lnSpc>
                <a:spcPct val="100000"/>
              </a:lnSpc>
              <a:spcBef>
                <a:spcPct val="30000"/>
              </a:spcBef>
              <a:spcAft>
                <a:spcPct val="0"/>
              </a:spcAft>
              <a:buClrTx/>
              <a:buSzTx/>
              <a:buFontTx/>
              <a:buAutoNum type="arabicPeriod"/>
              <a:tabLst/>
              <a:defRPr/>
            </a:pPr>
            <a:r>
              <a:rPr lang="en-US" sz="2400" b="0" kern="1200" baseline="0" dirty="0" smtClean="0">
                <a:solidFill>
                  <a:schemeClr val="tx1"/>
                </a:solidFill>
                <a:effectLst/>
                <a:latin typeface="+mn-lt"/>
                <a:ea typeface="+mn-ea"/>
                <a:cs typeface="+mn-cs"/>
              </a:rPr>
              <a:t>Did the project completed at or below the contracted price?</a:t>
            </a:r>
          </a:p>
          <a:p>
            <a:pPr marL="457200" marR="0" indent="-457200" algn="l" defTabSz="914400" rtl="0" eaLnBrk="1" fontAlgn="base" latinLnBrk="0" hangingPunct="1">
              <a:lnSpc>
                <a:spcPct val="100000"/>
              </a:lnSpc>
              <a:spcBef>
                <a:spcPct val="30000"/>
              </a:spcBef>
              <a:spcAft>
                <a:spcPct val="0"/>
              </a:spcAft>
              <a:buClrTx/>
              <a:buSzTx/>
              <a:buFontTx/>
              <a:buAutoNum type="arabicPeriod"/>
              <a:tabLst/>
              <a:defRPr/>
            </a:pPr>
            <a:r>
              <a:rPr lang="en-US" sz="2400" b="0" kern="1200" baseline="0" dirty="0" smtClean="0">
                <a:solidFill>
                  <a:schemeClr val="tx1"/>
                </a:solidFill>
                <a:effectLst/>
                <a:latin typeface="+mn-lt"/>
                <a:ea typeface="+mn-ea"/>
                <a:cs typeface="+mn-cs"/>
              </a:rPr>
              <a:t>Was the project completed on time?</a:t>
            </a:r>
          </a:p>
          <a:p>
            <a:pPr marL="457200" marR="0" indent="-457200" algn="l" defTabSz="914400" rtl="0" eaLnBrk="1" fontAlgn="base" latinLnBrk="0" hangingPunct="1">
              <a:lnSpc>
                <a:spcPct val="100000"/>
              </a:lnSpc>
              <a:spcBef>
                <a:spcPct val="30000"/>
              </a:spcBef>
              <a:spcAft>
                <a:spcPct val="0"/>
              </a:spcAft>
              <a:buClrTx/>
              <a:buSzTx/>
              <a:buFontTx/>
              <a:buAutoNum type="arabicPeriod"/>
              <a:tabLst/>
              <a:defRPr/>
            </a:pPr>
            <a:r>
              <a:rPr lang="en-US" sz="2400" b="0" kern="1200" baseline="0" dirty="0" smtClean="0">
                <a:solidFill>
                  <a:schemeClr val="tx1"/>
                </a:solidFill>
                <a:effectLst/>
                <a:latin typeface="+mn-lt"/>
                <a:ea typeface="+mn-ea"/>
                <a:cs typeface="+mn-cs"/>
              </a:rPr>
              <a:t>Were response times met per contract?</a:t>
            </a:r>
          </a:p>
          <a:p>
            <a:pPr marL="457200" marR="0" indent="-457200" algn="l" defTabSz="914400" rtl="0" eaLnBrk="1" fontAlgn="base" latinLnBrk="0" hangingPunct="1">
              <a:lnSpc>
                <a:spcPct val="100000"/>
              </a:lnSpc>
              <a:spcBef>
                <a:spcPct val="30000"/>
              </a:spcBef>
              <a:spcAft>
                <a:spcPct val="0"/>
              </a:spcAft>
              <a:buClrTx/>
              <a:buSzTx/>
              <a:buFontTx/>
              <a:buAutoNum type="arabicPeriod"/>
              <a:tabLst/>
              <a:defRPr/>
            </a:pPr>
            <a:r>
              <a:rPr lang="en-US" sz="2400" b="0" kern="1200" baseline="0" dirty="0" smtClean="0">
                <a:solidFill>
                  <a:schemeClr val="tx1"/>
                </a:solidFill>
                <a:effectLst/>
                <a:latin typeface="+mn-lt"/>
                <a:ea typeface="+mn-ea"/>
                <a:cs typeface="+mn-cs"/>
              </a:rPr>
              <a:t>Were supplier employees used knowledgeable?</a:t>
            </a:r>
          </a:p>
          <a:p>
            <a:pPr marL="457200" marR="0" indent="-457200" algn="l" defTabSz="914400" rtl="0" eaLnBrk="1" fontAlgn="base" latinLnBrk="0" hangingPunct="1">
              <a:lnSpc>
                <a:spcPct val="100000"/>
              </a:lnSpc>
              <a:spcBef>
                <a:spcPct val="30000"/>
              </a:spcBef>
              <a:spcAft>
                <a:spcPct val="0"/>
              </a:spcAft>
              <a:buClrTx/>
              <a:buSzTx/>
              <a:buFontTx/>
              <a:buAutoNum type="arabicPeriod"/>
              <a:tabLst/>
              <a:defRPr/>
            </a:pPr>
            <a:r>
              <a:rPr lang="en-US" sz="2400" b="0" kern="1200" baseline="0" dirty="0" smtClean="0">
                <a:solidFill>
                  <a:schemeClr val="tx1"/>
                </a:solidFill>
                <a:effectLst/>
                <a:latin typeface="+mn-lt"/>
                <a:ea typeface="+mn-ea"/>
                <a:cs typeface="+mn-cs"/>
              </a:rPr>
              <a:t>Would you hire the supplier again?</a:t>
            </a:r>
          </a:p>
          <a:p>
            <a:pPr marL="457200" marR="0" indent="-457200" algn="l" defTabSz="914400" rtl="0" eaLnBrk="1" fontAlgn="base" latinLnBrk="0" hangingPunct="1">
              <a:lnSpc>
                <a:spcPct val="100000"/>
              </a:lnSpc>
              <a:spcBef>
                <a:spcPct val="30000"/>
              </a:spcBef>
              <a:spcAft>
                <a:spcPct val="0"/>
              </a:spcAft>
              <a:buClrTx/>
              <a:buSzTx/>
              <a:buFontTx/>
              <a:buAutoNum type="arabicPeriod"/>
              <a:tabLst/>
              <a:defRPr/>
            </a:pPr>
            <a:endParaRPr lang="en-US" sz="2400" b="0" kern="1200" dirty="0" smtClean="0">
              <a:solidFill>
                <a:schemeClr val="tx1"/>
              </a:solidFill>
              <a:effectLst/>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0" kern="1200" dirty="0" smtClean="0">
              <a:solidFill>
                <a:schemeClr val="tx1"/>
              </a:solidFill>
              <a:effectLst/>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0" kern="1200" dirty="0" smtClean="0">
                <a:solidFill>
                  <a:schemeClr val="tx1"/>
                </a:solidFill>
                <a:effectLst/>
                <a:latin typeface="+mn-lt"/>
                <a:ea typeface="+mn-ea"/>
                <a:cs typeface="+mn-cs"/>
              </a:rPr>
              <a:t>The individual will contact the individuals identified in responses, complete forms documenting results and present to the Evaluation Committee for consideration in scoring the responses.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0" kern="1200" dirty="0" smtClean="0">
              <a:solidFill>
                <a:schemeClr val="tx1"/>
              </a:solidFill>
              <a:effectLst/>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0" kern="1200" dirty="0" smtClean="0">
                <a:solidFill>
                  <a:schemeClr val="tx1"/>
                </a:solidFill>
                <a:effectLst/>
                <a:latin typeface="+mn-lt"/>
                <a:ea typeface="+mn-ea"/>
                <a:cs typeface="+mn-cs"/>
              </a:rPr>
              <a:t>Alternatively, the reference sheets can be provided in the initial RFP and Suppliers can be instructed to return completed references with their proposal.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0" kern="1200" dirty="0" smtClean="0">
              <a:solidFill>
                <a:schemeClr val="tx1"/>
              </a:solidFill>
              <a:effectLst/>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2400" b="0" kern="1200" dirty="0" smtClean="0">
                <a:solidFill>
                  <a:schemeClr val="tx1"/>
                </a:solidFill>
                <a:effectLst/>
                <a:latin typeface="+mn-lt"/>
                <a:ea typeface="+mn-ea"/>
                <a:cs typeface="+mn-cs"/>
              </a:rPr>
              <a:t>If references are conducted in this manner, only the awarded Supplier’s references need to be contacted, and only to confirm that they completed the form.</a:t>
            </a:r>
            <a:endParaRPr lang="en-US" sz="2400" b="0" dirty="0" smtClean="0"/>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63</a:t>
            </a:fld>
            <a:endParaRPr lang="en-US" altLang="en-US" dirty="0"/>
          </a:p>
        </p:txBody>
      </p:sp>
    </p:spTree>
    <p:extLst>
      <p:ext uri="{BB962C8B-B14F-4D97-AF65-F5344CB8AC3E}">
        <p14:creationId xmlns:p14="http://schemas.microsoft.com/office/powerpoint/2010/main" val="108543763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US" sz="2400" b="0"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64</a:t>
            </a:fld>
            <a:endParaRPr lang="en-US" altLang="en-US" dirty="0"/>
          </a:p>
        </p:txBody>
      </p:sp>
    </p:spTree>
    <p:extLst>
      <p:ext uri="{BB962C8B-B14F-4D97-AF65-F5344CB8AC3E}">
        <p14:creationId xmlns:p14="http://schemas.microsoft.com/office/powerpoint/2010/main" val="299895639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z="2400" b="1" dirty="0"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020D21C-1C77-4842-B5F9-2ACEA82779C6}" type="slidenum">
              <a:rPr lang="en-US" altLang="en-US" smtClean="0">
                <a:latin typeface="Calibri" panose="020F0502020204030204" pitchFamily="34" charset="0"/>
              </a:rPr>
              <a:pPr/>
              <a:t>65</a:t>
            </a:fld>
            <a:endParaRPr lang="en-US" altLang="en-US" dirty="0" smtClean="0">
              <a:latin typeface="Calibri" panose="020F0502020204030204" pitchFamily="34" charset="0"/>
            </a:endParaRPr>
          </a:p>
        </p:txBody>
      </p:sp>
    </p:spTree>
    <p:extLst>
      <p:ext uri="{BB962C8B-B14F-4D97-AF65-F5344CB8AC3E}">
        <p14:creationId xmlns:p14="http://schemas.microsoft.com/office/powerpoint/2010/main" val="155290032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2800" b="1" dirty="0" smtClean="0"/>
              <a:t>Objectively rate baseline criteria for scoring. This is an example of objective,</a:t>
            </a:r>
            <a:r>
              <a:rPr lang="en-US" altLang="en-US" sz="2800" b="1" baseline="0" dirty="0" smtClean="0"/>
              <a:t> pre-determined scoring established for scoring experience of a bidder.</a:t>
            </a:r>
            <a:endParaRPr lang="en-US" sz="28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66</a:t>
            </a:fld>
            <a:endParaRPr lang="en-US" altLang="en-US" dirty="0"/>
          </a:p>
        </p:txBody>
      </p:sp>
    </p:spTree>
    <p:extLst>
      <p:ext uri="{BB962C8B-B14F-4D97-AF65-F5344CB8AC3E}">
        <p14:creationId xmlns:p14="http://schemas.microsoft.com/office/powerpoint/2010/main" val="327172254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2800" b="1" dirty="0" smtClean="0"/>
              <a:t>This is a</a:t>
            </a:r>
            <a:r>
              <a:rPr lang="en-US" altLang="en-US" sz="2800" b="1" baseline="0" dirty="0" smtClean="0"/>
              <a:t> good </a:t>
            </a:r>
            <a:r>
              <a:rPr lang="en-US" altLang="en-US" sz="2800" b="1" dirty="0" smtClean="0"/>
              <a:t>example of a Rubric used in technical scoring by specification line. It should be incorporated and provided as instructions</a:t>
            </a:r>
            <a:r>
              <a:rPr lang="en-US" altLang="en-US" sz="2800" b="1" baseline="0" dirty="0" smtClean="0"/>
              <a:t> on the top of the form for Technical Scoring to allow guidance for the Evaluation Team members.</a:t>
            </a:r>
            <a:endParaRPr lang="en-US" altLang="en-US" sz="2800" b="1" dirty="0" smtClean="0"/>
          </a:p>
          <a:p>
            <a:endParaRPr lang="en-US" sz="28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67</a:t>
            </a:fld>
            <a:endParaRPr lang="en-US" altLang="en-US" dirty="0"/>
          </a:p>
        </p:txBody>
      </p:sp>
    </p:spTree>
    <p:extLst>
      <p:ext uri="{BB962C8B-B14F-4D97-AF65-F5344CB8AC3E}">
        <p14:creationId xmlns:p14="http://schemas.microsoft.com/office/powerpoint/2010/main" val="32815219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The Technical Evaluations will tie</a:t>
            </a:r>
            <a:r>
              <a:rPr lang="en-US" sz="2400" b="1" baseline="0" dirty="0" smtClean="0"/>
              <a:t> directly back to Section C of the Solicitation Package. </a:t>
            </a:r>
          </a:p>
          <a:p>
            <a:endParaRPr lang="en-US" sz="2400" b="1" baseline="0" dirty="0" smtClean="0"/>
          </a:p>
          <a:p>
            <a:r>
              <a:rPr lang="en-US" sz="2400" b="1" baseline="0" dirty="0" smtClean="0"/>
              <a:t>Each requirement can be copied into Column C with the section and subsection reference number in Column D. </a:t>
            </a:r>
          </a:p>
          <a:p>
            <a:endParaRPr lang="en-US" sz="2400" b="1" baseline="0" dirty="0" smtClean="0"/>
          </a:p>
          <a:p>
            <a:r>
              <a:rPr lang="en-US" sz="2400" b="1" baseline="0" dirty="0" smtClean="0"/>
              <a:t>Although the evaluation team can assign more point value to some line items over others in Weight Column E, the evaluators will not see the weight on their individual scoring sheets to allow them to focus on just what is listed in the bidders’ responses for those individual line items.</a:t>
            </a: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68</a:t>
            </a:fld>
            <a:endParaRPr lang="en-US" altLang="en-US" dirty="0"/>
          </a:p>
        </p:txBody>
      </p:sp>
    </p:spTree>
    <p:extLst>
      <p:ext uri="{BB962C8B-B14F-4D97-AF65-F5344CB8AC3E}">
        <p14:creationId xmlns:p14="http://schemas.microsoft.com/office/powerpoint/2010/main" val="128069618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This tab</a:t>
            </a:r>
            <a:r>
              <a:rPr lang="en-US" sz="2400" b="1" baseline="0" dirty="0" smtClean="0"/>
              <a:t> may not be used often, but will function the same as the Technical Evaluation tab with weights that will not be seen on the individual scoring sheets.</a:t>
            </a: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69</a:t>
            </a:fld>
            <a:endParaRPr lang="en-US" altLang="en-US" dirty="0"/>
          </a:p>
        </p:txBody>
      </p:sp>
    </p:spTree>
    <p:extLst>
      <p:ext uri="{BB962C8B-B14F-4D97-AF65-F5344CB8AC3E}">
        <p14:creationId xmlns:p14="http://schemas.microsoft.com/office/powerpoint/2010/main" val="166985648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This is an area where an</a:t>
            </a:r>
            <a:r>
              <a:rPr lang="en-US" sz="2400" b="1" baseline="0" dirty="0" smtClean="0"/>
              <a:t> evaluator may have to give more of a “qualitative” or “subjective” response in lieu of a quantitative response, depending on what sample or product is being demonstrated. </a:t>
            </a:r>
          </a:p>
          <a:p>
            <a:endParaRPr lang="en-US" sz="2400" b="1" baseline="0" dirty="0" smtClean="0"/>
          </a:p>
          <a:p>
            <a:r>
              <a:rPr lang="en-US" sz="2400" b="1" baseline="0" dirty="0" smtClean="0"/>
              <a:t>Develop as much quantitative evaluation criteria as possible. Did the product meet size, weight, speed …specifications. Some areas may not seem they could be quantified, such as “ease of use”. But if you translate that into “3 or fewer clicks to get through the registration process”, it becomes quantifiable.</a:t>
            </a:r>
          </a:p>
          <a:p>
            <a:endParaRPr lang="en-US" sz="2400" b="1" baseline="0" dirty="0" smtClean="0"/>
          </a:p>
          <a:p>
            <a:r>
              <a:rPr lang="en-US" sz="2400" b="1" baseline="0" dirty="0" smtClean="0"/>
              <a:t>Unfortunately, if you are evaluating the softness of a pillow or the taste of an appetizer, it becomes more difficult.</a:t>
            </a: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70</a:t>
            </a:fld>
            <a:endParaRPr lang="en-US" altLang="en-US" dirty="0"/>
          </a:p>
        </p:txBody>
      </p:sp>
    </p:spTree>
    <p:extLst>
      <p:ext uri="{BB962C8B-B14F-4D97-AF65-F5344CB8AC3E}">
        <p14:creationId xmlns:p14="http://schemas.microsoft.com/office/powerpoint/2010/main" val="125700243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When the evaluator receives this score sheet, it should have the “Evaluation Criteria” and “RFP Reference” sections completed.</a:t>
            </a:r>
          </a:p>
          <a:p>
            <a:endParaRPr lang="en-US" sz="2400" b="1" dirty="0" smtClean="0"/>
          </a:p>
          <a:p>
            <a:r>
              <a:rPr lang="en-US" sz="2400" b="1" dirty="0" smtClean="0"/>
              <a:t>The evaluator will look at the Bidder Representative’s answer for this question</a:t>
            </a:r>
            <a:r>
              <a:rPr lang="en-US" sz="2400" b="1" baseline="0" dirty="0" smtClean="0"/>
              <a:t> and evaluate it based on the Rubric numbering system 1-5 above, based only on the information received from the representative’s answer.</a:t>
            </a:r>
          </a:p>
          <a:p>
            <a:endParaRPr lang="en-US" sz="2400" b="1" baseline="0" dirty="0" smtClean="0"/>
          </a:p>
          <a:p>
            <a:r>
              <a:rPr lang="en-US" sz="2400" b="1" baseline="0" dirty="0" smtClean="0"/>
              <a:t>The points given to that line must correspond directly with information written in the Quantitative Justification for those points.</a:t>
            </a:r>
          </a:p>
          <a:p>
            <a:endParaRPr lang="en-US" sz="2400" b="1" baseline="0" dirty="0" smtClean="0"/>
          </a:p>
          <a:p>
            <a:r>
              <a:rPr lang="en-US" sz="2400" b="1" baseline="0" dirty="0" smtClean="0"/>
              <a:t>Every line must have a Quantitative Justification for that line.</a:t>
            </a:r>
          </a:p>
          <a:p>
            <a:endParaRPr lang="en-US" sz="2400" b="1" baseline="0" dirty="0" smtClean="0"/>
          </a:p>
          <a:p>
            <a:endParaRPr lang="en-US" sz="2400" b="0" baseline="0" dirty="0" smtClean="0"/>
          </a:p>
          <a:p>
            <a:endParaRPr 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71</a:t>
            </a:fld>
            <a:endParaRPr lang="en-US" altLang="en-US" dirty="0"/>
          </a:p>
        </p:txBody>
      </p:sp>
    </p:spTree>
    <p:extLst>
      <p:ext uri="{BB962C8B-B14F-4D97-AF65-F5344CB8AC3E}">
        <p14:creationId xmlns:p14="http://schemas.microsoft.com/office/powerpoint/2010/main" val="214070974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When the evaluator receives this score sheet, it should have the “Question” section completed.</a:t>
            </a:r>
          </a:p>
          <a:p>
            <a:endParaRPr lang="en-US" sz="2400" b="1" dirty="0" smtClean="0"/>
          </a:p>
          <a:p>
            <a:r>
              <a:rPr lang="en-US" sz="2400" b="1" dirty="0" smtClean="0"/>
              <a:t>It must be scored using the same procedure as used in the Technical score sheet.</a:t>
            </a:r>
          </a:p>
          <a:p>
            <a:endParaRPr lang="en-US" sz="2400" b="1" dirty="0" smtClean="0"/>
          </a:p>
          <a:p>
            <a:r>
              <a:rPr lang="en-US" sz="2400" b="1" dirty="0" smtClean="0"/>
              <a:t>REMEMBER:</a:t>
            </a:r>
            <a:r>
              <a:rPr lang="en-US" sz="2400" b="1" baseline="0" dirty="0" smtClean="0"/>
              <a:t> All information contained in the Evaluation Tool is subject to “Open Records” disclosure. </a:t>
            </a:r>
          </a:p>
          <a:p>
            <a:endParaRPr lang="en-US" sz="2400" b="1" baseline="0" dirty="0" smtClean="0"/>
          </a:p>
          <a:p>
            <a:r>
              <a:rPr lang="en-US" sz="2400" b="1" kern="1200" baseline="0" dirty="0" smtClean="0">
                <a:solidFill>
                  <a:schemeClr val="tx1"/>
                </a:solidFill>
                <a:effectLst/>
                <a:latin typeface="+mn-lt"/>
                <a:ea typeface="+mn-ea"/>
                <a:cs typeface="+mn-cs"/>
              </a:rPr>
              <a:t>W</a:t>
            </a:r>
            <a:r>
              <a:rPr lang="en-US" sz="2400" b="1" kern="1200" dirty="0" smtClean="0">
                <a:solidFill>
                  <a:schemeClr val="tx1"/>
                </a:solidFill>
                <a:effectLst/>
                <a:latin typeface="+mn-lt"/>
                <a:ea typeface="+mn-ea"/>
                <a:cs typeface="+mn-cs"/>
              </a:rPr>
              <a:t>here any information known to the evaluator, but not given in the interview, is well-documented and in the acquisition file, that information may be considered</a:t>
            </a:r>
            <a:r>
              <a:rPr lang="en-US" sz="2400" b="0" kern="1200" dirty="0" smtClean="0">
                <a:solidFill>
                  <a:schemeClr val="tx1"/>
                </a:solidFill>
                <a:effectLst/>
                <a:latin typeface="+mn-lt"/>
                <a:ea typeface="+mn-ea"/>
                <a:cs typeface="+mn-cs"/>
              </a:rPr>
              <a:t>. </a:t>
            </a:r>
            <a:r>
              <a:rPr lang="en-US" sz="2400" b="1" kern="1200" dirty="0" smtClean="0">
                <a:solidFill>
                  <a:schemeClr val="tx1"/>
                </a:solidFill>
                <a:effectLst/>
                <a:latin typeface="+mn-lt"/>
                <a:ea typeface="+mn-ea"/>
                <a:cs typeface="+mn-cs"/>
              </a:rPr>
              <a:t>A</a:t>
            </a:r>
            <a:r>
              <a:rPr lang="en-US" sz="2400" b="1" dirty="0" smtClean="0">
                <a:effectLst/>
              </a:rPr>
              <a:t>ll documentation regarding information outside the interview shall be subject to the Open Records Act. </a:t>
            </a:r>
            <a:endParaRPr lang="en-US" sz="2400" b="1" kern="1200" dirty="0" smtClean="0">
              <a:solidFill>
                <a:schemeClr val="tx1"/>
              </a:solidFill>
              <a:effectLst/>
              <a:latin typeface="+mn-lt"/>
              <a:ea typeface="+mn-ea"/>
              <a:cs typeface="+mn-cs"/>
            </a:endParaRPr>
          </a:p>
          <a:p>
            <a:endParaRPr lang="en-US" sz="2400" b="1" baseline="0" dirty="0" smtClean="0"/>
          </a:p>
          <a:p>
            <a:r>
              <a:rPr lang="en-US" sz="2400" b="1" baseline="0" dirty="0" smtClean="0"/>
              <a:t>It cannot be scored relative to another interview. No statements will be made regarding the relativity of the response to another bidder’s interview.</a:t>
            </a:r>
          </a:p>
          <a:p>
            <a:endParaRPr lang="en-US" sz="2400" b="1" baseline="0" dirty="0" smtClean="0"/>
          </a:p>
          <a:p>
            <a:r>
              <a:rPr lang="en-US" sz="2400" b="1" baseline="0" dirty="0" smtClean="0"/>
              <a:t>Only factual, interview information will be entered in the Quantitative Justification. No emotional statements will be made. No conclusions will be made based on feelings about that information or how it may score relative to another bid.</a:t>
            </a:r>
            <a:endParaRPr lang="en-US" sz="2400" b="1" dirty="0" smtClean="0"/>
          </a:p>
          <a:p>
            <a:endParaRPr lang="en-US" sz="2400" b="1" dirty="0" smtClean="0"/>
          </a:p>
          <a:p>
            <a:endParaRPr lang="en-US" sz="2400" b="1" dirty="0" smtClean="0"/>
          </a:p>
          <a:p>
            <a:endParaRPr lang="en-US" sz="2400" b="1" dirty="0" smtClean="0"/>
          </a:p>
          <a:p>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72</a:t>
            </a:fld>
            <a:endParaRPr lang="en-US" altLang="en-US" dirty="0"/>
          </a:p>
        </p:txBody>
      </p:sp>
    </p:spTree>
    <p:extLst>
      <p:ext uri="{BB962C8B-B14F-4D97-AF65-F5344CB8AC3E}">
        <p14:creationId xmlns:p14="http://schemas.microsoft.com/office/powerpoint/2010/main" val="226044797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When the evaluator receives this score sheet, it should have the “Evaluation Criteria” and the “RFP Reference” sections completed</a:t>
            </a:r>
            <a:r>
              <a:rPr lang="en-US" sz="2400" b="1" baseline="0" dirty="0" smtClean="0"/>
              <a:t> and is to be scored using the same guidelines as the Technical Score Sheet.</a:t>
            </a:r>
            <a:endParaRPr lang="en-US" sz="2400" b="1" dirty="0" smtClean="0"/>
          </a:p>
          <a:p>
            <a:endParaRPr lang="en-US" sz="2400" b="1" dirty="0" smtClean="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73</a:t>
            </a:fld>
            <a:endParaRPr lang="en-US" altLang="en-US" dirty="0"/>
          </a:p>
        </p:txBody>
      </p:sp>
    </p:spTree>
    <p:extLst>
      <p:ext uri="{BB962C8B-B14F-4D97-AF65-F5344CB8AC3E}">
        <p14:creationId xmlns:p14="http://schemas.microsoft.com/office/powerpoint/2010/main" val="73445781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74</a:t>
            </a:fld>
            <a:endParaRPr lang="en-US" altLang="en-US" dirty="0"/>
          </a:p>
        </p:txBody>
      </p:sp>
    </p:spTree>
    <p:extLst>
      <p:ext uri="{BB962C8B-B14F-4D97-AF65-F5344CB8AC3E}">
        <p14:creationId xmlns:p14="http://schemas.microsoft.com/office/powerpoint/2010/main" val="218742367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t>When the evaluator receives this score sheet, it should have the “Evaluation Criteria” and the “RFP Reference” sections completed.</a:t>
            </a:r>
          </a:p>
          <a:p>
            <a:endParaRPr lang="en-US" sz="2400" b="1" dirty="0" smtClean="0"/>
          </a:p>
          <a:p>
            <a:r>
              <a:rPr lang="en-US" sz="2400" b="1" dirty="0" smtClean="0"/>
              <a:t>Depending on what is being evaluated or demonstrated, this category may have some criteria that requires</a:t>
            </a:r>
            <a:r>
              <a:rPr lang="en-US" sz="2400" b="1" baseline="0" dirty="0" smtClean="0"/>
              <a:t> a Qualitative Justification. Samples of air fresheners, caterers, bed sheets, singers may require a qualitative justification. Document as much as possible to justify the points given.</a:t>
            </a:r>
          </a:p>
          <a:p>
            <a:endParaRPr lang="en-US" sz="2400" b="1" baseline="0" dirty="0" smtClean="0"/>
          </a:p>
          <a:p>
            <a:r>
              <a:rPr lang="en-US" sz="2400" b="1" baseline="0" dirty="0" smtClean="0"/>
              <a:t>Demos for computer software may seem as though they are not easy to quantify, but with some breakdown of the attribute, there are usually some quantifiable criteria to be written for them.</a:t>
            </a:r>
          </a:p>
          <a:p>
            <a:endParaRPr lang="en-US" sz="2400" b="1" baseline="0" dirty="0" smtClean="0"/>
          </a:p>
          <a:p>
            <a:r>
              <a:rPr lang="en-US" sz="2400" b="1" baseline="0" dirty="0" smtClean="0"/>
              <a:t>Every line must have a justification for that line. If the criteria is quantified, the justification must be a quantifiable justification.</a:t>
            </a:r>
          </a:p>
          <a:p>
            <a:endParaRPr lang="en-US" sz="2400" b="1" baseline="0" dirty="0" smtClean="0"/>
          </a:p>
          <a:p>
            <a:r>
              <a:rPr lang="en-US" sz="2400" b="1" baseline="0" dirty="0" smtClean="0"/>
              <a:t>No information known by the evaluator not written on the bidder’s response can be used to determine the score.</a:t>
            </a:r>
          </a:p>
          <a:p>
            <a:endParaRPr lang="en-US" sz="2400" b="1" baseline="0" dirty="0" smtClean="0"/>
          </a:p>
          <a:p>
            <a:r>
              <a:rPr lang="en-US" sz="2400" b="1" baseline="0" dirty="0" smtClean="0"/>
              <a:t>It cannot be scored relative to another bidder’s sample or demo but against the criteria listed. No statements will be made regarding the relativity of the demo/sample to another bidder’s demo/sample.</a:t>
            </a:r>
          </a:p>
          <a:p>
            <a:endParaRPr lang="en-US" sz="2400" b="1" baseline="0" dirty="0" smtClean="0"/>
          </a:p>
          <a:p>
            <a:r>
              <a:rPr lang="en-US" sz="2400" b="1" baseline="0" dirty="0" smtClean="0"/>
              <a:t>Only factual, proposal-based information will be entered in the justification. No emotional statements will be made. A statement such as “The horseradish sauce was horrible.” should have been written “The horseradish sauce used may be too strong for some guest’s pallet.” </a:t>
            </a:r>
          </a:p>
          <a:p>
            <a:endParaRPr lang="en-US" sz="2400" b="1" baseline="0" dirty="0" smtClean="0"/>
          </a:p>
          <a:p>
            <a:r>
              <a:rPr lang="en-US" sz="2400" b="1" baseline="0" dirty="0" smtClean="0"/>
              <a:t>Try to evaluate demos and samples from a general public’s point of view unless you are an expert being asked to evaluate something to be used or consumed by experts.</a:t>
            </a:r>
          </a:p>
          <a:p>
            <a:endParaRPr lang="en-US" sz="2400" b="1" baseline="0" dirty="0" smtClean="0"/>
          </a:p>
          <a:p>
            <a:r>
              <a:rPr lang="en-US" sz="2400" b="1" baseline="0" dirty="0" smtClean="0"/>
              <a:t>Keep it professional. Keep it defendable. Understand that what is written on an evaluation document is subject to “Open Records” disclosure. </a:t>
            </a:r>
            <a:endParaRPr lang="en-US" sz="2400" b="1" dirty="0"/>
          </a:p>
        </p:txBody>
      </p:sp>
      <p:sp>
        <p:nvSpPr>
          <p:cNvPr id="4" name="Slide Number Placeholder 3"/>
          <p:cNvSpPr>
            <a:spLocks noGrp="1"/>
          </p:cNvSpPr>
          <p:nvPr>
            <p:ph type="sldNum" sz="quarter" idx="10"/>
          </p:nvPr>
        </p:nvSpPr>
        <p:spPr/>
        <p:txBody>
          <a:bodyPr/>
          <a:lstStyle/>
          <a:p>
            <a:pPr>
              <a:defRPr/>
            </a:pPr>
            <a:fld id="{01F3B5F1-F341-43C4-850C-B70C9E1C9746}" type="slidenum">
              <a:rPr lang="en-US" altLang="en-US" smtClean="0"/>
              <a:pPr>
                <a:defRPr/>
              </a:pPr>
              <a:t>75</a:t>
            </a:fld>
            <a:endParaRPr lang="en-US" altLang="en-US" dirty="0"/>
          </a:p>
        </p:txBody>
      </p:sp>
    </p:spTree>
    <p:extLst>
      <p:ext uri="{BB962C8B-B14F-4D97-AF65-F5344CB8AC3E}">
        <p14:creationId xmlns:p14="http://schemas.microsoft.com/office/powerpoint/2010/main" val="3647014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26D8109D-DF31-4464-B6B0-CC2F7B81A6EA}" type="datetime1">
              <a:rPr lang="en-US" smtClean="0"/>
              <a:t>3/20/2018</a:t>
            </a:fld>
            <a:endParaRPr lang="en-US" dirty="0"/>
          </a:p>
        </p:txBody>
      </p:sp>
      <p:sp>
        <p:nvSpPr>
          <p:cNvPr id="6" name="Slide Number Placeholder 5"/>
          <p:cNvSpPr>
            <a:spLocks noGrp="1"/>
          </p:cNvSpPr>
          <p:nvPr>
            <p:ph type="sldNum" sz="quarter" idx="12"/>
          </p:nvPr>
        </p:nvSpPr>
        <p:spPr>
          <a:xfrm>
            <a:off x="3581400" y="6400800"/>
            <a:ext cx="2133600" cy="365125"/>
          </a:xfrm>
        </p:spPr>
        <p:txBody>
          <a:bodyPr/>
          <a:lstStyle>
            <a:lvl1pPr algn="ctr">
              <a:defRPr sz="1050">
                <a:solidFill>
                  <a:schemeClr val="tx1"/>
                </a:solidFill>
              </a:defRPr>
            </a:lvl1pPr>
          </a:lstStyle>
          <a:p>
            <a:pPr>
              <a:defRPr/>
            </a:pPr>
            <a:fld id="{5FC70942-6486-40F0-A126-72C69CE29108}" type="slidenum">
              <a:rPr lang="en-US" altLang="en-US" smtClean="0"/>
              <a:pPr>
                <a:defRPr/>
              </a:pPr>
              <a:t>‹#›</a:t>
            </a:fld>
            <a:endParaRPr lang="en-US" altLang="en-US" dirty="0"/>
          </a:p>
        </p:txBody>
      </p:sp>
    </p:spTree>
    <p:extLst>
      <p:ext uri="{BB962C8B-B14F-4D97-AF65-F5344CB8AC3E}">
        <p14:creationId xmlns:p14="http://schemas.microsoft.com/office/powerpoint/2010/main" val="357071086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4DD4369-F3E2-45E0-A9BB-81E3CDB6EE39}" type="datetime1">
              <a:rPr lang="en-US" smtClean="0"/>
              <a:t>3/20/2018</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C1E01EE-AFF5-4A09-96E1-69442A19EFFA}" type="slidenum">
              <a:rPr lang="en-US" altLang="en-US"/>
              <a:pPr>
                <a:defRPr/>
              </a:pPr>
              <a:t>‹#›</a:t>
            </a:fld>
            <a:endParaRPr lang="en-US" altLang="en-US"/>
          </a:p>
        </p:txBody>
      </p:sp>
    </p:spTree>
    <p:extLst>
      <p:ext uri="{BB962C8B-B14F-4D97-AF65-F5344CB8AC3E}">
        <p14:creationId xmlns:p14="http://schemas.microsoft.com/office/powerpoint/2010/main" val="2308375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A2304B8-BC75-4145-8A9E-80256BF8E9BA}" type="datetime1">
              <a:rPr lang="en-US" smtClean="0"/>
              <a:t>3/20/2018</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B6AC20D-4DAD-4909-9EB7-38A8CCF3A629}" type="slidenum">
              <a:rPr lang="en-US" altLang="en-US"/>
              <a:pPr>
                <a:defRPr/>
              </a:pPr>
              <a:t>‹#›</a:t>
            </a:fld>
            <a:endParaRPr lang="en-US" altLang="en-US"/>
          </a:p>
        </p:txBody>
      </p:sp>
    </p:spTree>
    <p:extLst>
      <p:ext uri="{BB962C8B-B14F-4D97-AF65-F5344CB8AC3E}">
        <p14:creationId xmlns:p14="http://schemas.microsoft.com/office/powerpoint/2010/main" val="1185048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FFD672E-9950-40D7-9D76-92633B5A39B0}" type="datetime1">
              <a:rPr lang="en-US" smtClean="0"/>
              <a:t>3/20/2018</a:t>
            </a:fld>
            <a:endParaRPr lang="en-US" dirty="0"/>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B4AA6C0-CEAF-464D-A9C4-9F7BA7370853}" type="slidenum">
              <a:rPr lang="en-US" altLang="en-US"/>
              <a:pPr>
                <a:defRPr/>
              </a:pPr>
              <a:t>‹#›</a:t>
            </a:fld>
            <a:endParaRPr lang="en-US" altLang="en-US"/>
          </a:p>
        </p:txBody>
      </p:sp>
    </p:spTree>
    <p:extLst>
      <p:ext uri="{BB962C8B-B14F-4D97-AF65-F5344CB8AC3E}">
        <p14:creationId xmlns:p14="http://schemas.microsoft.com/office/powerpoint/2010/main" val="1504016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6D34B82-0B7D-4987-8538-14E6BF457D3D}" type="datetime1">
              <a:rPr lang="en-US" smtClean="0"/>
              <a:t>3/20/2018</a:t>
            </a:fld>
            <a:endParaRPr lang="en-US" dirty="0"/>
          </a:p>
        </p:txBody>
      </p:sp>
      <p:sp>
        <p:nvSpPr>
          <p:cNvPr id="8"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2B86933-6489-4ACD-B450-90E1FFD2C393}" type="slidenum">
              <a:rPr lang="en-US" altLang="en-US"/>
              <a:pPr>
                <a:defRPr/>
              </a:pPr>
              <a:t>‹#›</a:t>
            </a:fld>
            <a:endParaRPr lang="en-US" altLang="en-US"/>
          </a:p>
        </p:txBody>
      </p:sp>
    </p:spTree>
    <p:extLst>
      <p:ext uri="{BB962C8B-B14F-4D97-AF65-F5344CB8AC3E}">
        <p14:creationId xmlns:p14="http://schemas.microsoft.com/office/powerpoint/2010/main" val="557608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5D971F0-C9E2-404B-B66E-18E5C9EBD0A1}" type="datetime1">
              <a:rPr lang="en-US" smtClean="0"/>
              <a:t>3/20/2018</a:t>
            </a:fld>
            <a:endParaRPr lang="en-US" dirty="0"/>
          </a:p>
        </p:txBody>
      </p:sp>
      <p:sp>
        <p:nvSpPr>
          <p:cNvPr id="4"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B206E80-6ECA-4E8B-852B-368D3AF5B423}" type="slidenum">
              <a:rPr lang="en-US" altLang="en-US"/>
              <a:pPr>
                <a:defRPr/>
              </a:pPr>
              <a:t>‹#›</a:t>
            </a:fld>
            <a:endParaRPr lang="en-US" altLang="en-US"/>
          </a:p>
        </p:txBody>
      </p:sp>
    </p:spTree>
    <p:extLst>
      <p:ext uri="{BB962C8B-B14F-4D97-AF65-F5344CB8AC3E}">
        <p14:creationId xmlns:p14="http://schemas.microsoft.com/office/powerpoint/2010/main" val="3910478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C9C9681-5576-4608-94CB-27A16B224F7E}" type="datetime1">
              <a:rPr lang="en-US" smtClean="0"/>
              <a:t>3/20/2018</a:t>
            </a:fld>
            <a:endParaRPr lang="en-US" dirty="0"/>
          </a:p>
        </p:txBody>
      </p:sp>
      <p:sp>
        <p:nvSpPr>
          <p:cNvPr id="3"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9FF749C-21E2-4991-945F-218136DD8333}" type="slidenum">
              <a:rPr lang="en-US" altLang="en-US"/>
              <a:pPr>
                <a:defRPr/>
              </a:pPr>
              <a:t>‹#›</a:t>
            </a:fld>
            <a:endParaRPr lang="en-US" altLang="en-US"/>
          </a:p>
        </p:txBody>
      </p:sp>
    </p:spTree>
    <p:extLst>
      <p:ext uri="{BB962C8B-B14F-4D97-AF65-F5344CB8AC3E}">
        <p14:creationId xmlns:p14="http://schemas.microsoft.com/office/powerpoint/2010/main" val="421084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2F501FE-D7BA-4E50-85BB-8F50DE6AA288}" type="datetime1">
              <a:rPr lang="en-US" smtClean="0"/>
              <a:t>3/20/2018</a:t>
            </a:fld>
            <a:endParaRPr lang="en-US" dirty="0"/>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DC4B5AC-6C65-4120-B3E7-A665D6491348}" type="slidenum">
              <a:rPr lang="en-US" altLang="en-US"/>
              <a:pPr>
                <a:defRPr/>
              </a:pPr>
              <a:t>‹#›</a:t>
            </a:fld>
            <a:endParaRPr lang="en-US" altLang="en-US"/>
          </a:p>
        </p:txBody>
      </p:sp>
    </p:spTree>
    <p:extLst>
      <p:ext uri="{BB962C8B-B14F-4D97-AF65-F5344CB8AC3E}">
        <p14:creationId xmlns:p14="http://schemas.microsoft.com/office/powerpoint/2010/main" val="1462314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C70E0D8-8D1E-4E75-B010-7A5F51CAFDFE}" type="datetime1">
              <a:rPr lang="en-US" smtClean="0"/>
              <a:t>3/20/2018</a:t>
            </a:fld>
            <a:endParaRPr lang="en-US" dirty="0"/>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0D8F19A-8A43-4D67-8103-35C09E110842}" type="slidenum">
              <a:rPr lang="en-US" altLang="en-US"/>
              <a:pPr>
                <a:defRPr/>
              </a:pPr>
              <a:t>‹#›</a:t>
            </a:fld>
            <a:endParaRPr lang="en-US" altLang="en-US"/>
          </a:p>
        </p:txBody>
      </p:sp>
    </p:spTree>
    <p:extLst>
      <p:ext uri="{BB962C8B-B14F-4D97-AF65-F5344CB8AC3E}">
        <p14:creationId xmlns:p14="http://schemas.microsoft.com/office/powerpoint/2010/main" val="1958184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96FA176-0D14-4352-B087-19AB4B394919}" type="datetime1">
              <a:rPr lang="en-US" smtClean="0"/>
              <a:t>3/20/2018</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96962F4-ECEF-471E-880A-0EFD1EA6EF92}" type="slidenum">
              <a:rPr lang="en-US" altLang="en-US"/>
              <a:pPr>
                <a:defRPr/>
              </a:pPr>
              <a:t>‹#›</a:t>
            </a:fld>
            <a:endParaRPr lang="en-US" altLang="en-US"/>
          </a:p>
        </p:txBody>
      </p:sp>
    </p:spTree>
    <p:extLst>
      <p:ext uri="{BB962C8B-B14F-4D97-AF65-F5344CB8AC3E}">
        <p14:creationId xmlns:p14="http://schemas.microsoft.com/office/powerpoint/2010/main" val="2221644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B286E0B-965D-4AB4-A010-4D9453F856CD}" type="datetime1">
              <a:rPr lang="en-US" smtClean="0"/>
              <a:t>3/20/2018</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7FA963-CAAF-4DCD-852D-077EDE83179F}" type="slidenum">
              <a:rPr lang="en-US" altLang="en-US"/>
              <a:pPr>
                <a:defRPr/>
              </a:pPr>
              <a:t>‹#›</a:t>
            </a:fld>
            <a:endParaRPr lang="en-US" altLang="en-US"/>
          </a:p>
        </p:txBody>
      </p:sp>
    </p:spTree>
    <p:extLst>
      <p:ext uri="{BB962C8B-B14F-4D97-AF65-F5344CB8AC3E}">
        <p14:creationId xmlns:p14="http://schemas.microsoft.com/office/powerpoint/2010/main" val="2180420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456B2DA7-A418-4F9F-8984-781B30872E56}" type="datetime1">
              <a:rPr lang="en-US" smtClean="0"/>
              <a:t>3/20/2018</a:t>
            </a:fld>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D443CC92-E864-452D-BBFA-A03CFADB9ECB}" type="slidenum">
              <a:rPr lang="en-US" altLang="en-US"/>
              <a:pPr>
                <a:defRPr/>
              </a:pPr>
              <a:t>‹#›</a:t>
            </a:fld>
            <a:endParaRPr lang="en-US" altLang="en-US"/>
          </a:p>
        </p:txBody>
      </p:sp>
      <p:sp>
        <p:nvSpPr>
          <p:cNvPr id="7" name="Slide Number Placeholder 5"/>
          <p:cNvSpPr txBox="1">
            <a:spLocks/>
          </p:cNvSpPr>
          <p:nvPr userDrawn="1"/>
        </p:nvSpPr>
        <p:spPr>
          <a:xfrm>
            <a:off x="3581400" y="6400800"/>
            <a:ext cx="2133600" cy="365125"/>
          </a:xfrm>
          <a:prstGeom prst="rect">
            <a:avLst/>
          </a:prstGeom>
        </p:spPr>
        <p:txBody>
          <a:bodyPr/>
          <a:lstStyle>
            <a:defPPr>
              <a:defRPr lang="en-US"/>
            </a:defPPr>
            <a:lvl1pPr algn="ctr" rtl="0" eaLnBrk="0" fontAlgn="base" hangingPunct="0">
              <a:spcBef>
                <a:spcPct val="0"/>
              </a:spcBef>
              <a:spcAft>
                <a:spcPct val="0"/>
              </a:spcAft>
              <a:defRPr sz="105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fld id="{5FC70942-6486-40F0-A126-72C69CE29108}" type="slidenum">
              <a:rPr lang="en-US" altLang="en-US" smtClean="0"/>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ctrTitle"/>
          </p:nvPr>
        </p:nvSpPr>
        <p:spPr>
          <a:xfrm>
            <a:off x="0" y="1981200"/>
            <a:ext cx="9144000" cy="2209800"/>
          </a:xfrm>
        </p:spPr>
        <p:txBody>
          <a:bodyPr/>
          <a:lstStyle/>
          <a:p>
            <a:pPr eaLnBrk="1" hangingPunct="1">
              <a:spcBef>
                <a:spcPts val="600"/>
              </a:spcBef>
            </a:pPr>
            <a:r>
              <a:rPr lang="en-US" altLang="en-US" sz="3600" dirty="0" smtClean="0">
                <a:latin typeface="+mn-lt"/>
              </a:rPr>
              <a:t>Bid Evaluations</a:t>
            </a:r>
            <a:br>
              <a:rPr lang="en-US" altLang="en-US" sz="3600" dirty="0" smtClean="0">
                <a:latin typeface="+mn-lt"/>
              </a:rPr>
            </a:br>
            <a:r>
              <a:rPr lang="en-US" altLang="en-US" sz="3600" dirty="0" smtClean="0">
                <a:latin typeface="+mn-lt"/>
              </a:rPr>
              <a:t>Module 10</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496300" cy="1143000"/>
          </a:xfrm>
        </p:spPr>
        <p:txBody>
          <a:bodyPr/>
          <a:lstStyle/>
          <a:p>
            <a:r>
              <a:rPr lang="en-US" sz="3200" dirty="0" smtClean="0"/>
              <a:t>Learner Outcomes</a:t>
            </a:r>
            <a:br>
              <a:rPr lang="en-US" sz="3200" dirty="0" smtClean="0"/>
            </a:br>
            <a:r>
              <a:rPr lang="en-US" sz="3200" dirty="0" smtClean="0"/>
              <a:t>Students will:</a:t>
            </a:r>
            <a:endParaRPr lang="en-US" sz="3200" dirty="0"/>
          </a:p>
        </p:txBody>
      </p:sp>
      <p:sp>
        <p:nvSpPr>
          <p:cNvPr id="5" name="Content Placeholder 2"/>
          <p:cNvSpPr>
            <a:spLocks noGrp="1"/>
          </p:cNvSpPr>
          <p:nvPr>
            <p:ph idx="1"/>
          </p:nvPr>
        </p:nvSpPr>
        <p:spPr>
          <a:xfrm>
            <a:off x="914400" y="1981200"/>
            <a:ext cx="7772400" cy="4191000"/>
          </a:xfrm>
        </p:spPr>
        <p:txBody>
          <a:bodyPr/>
          <a:lstStyle/>
          <a:p>
            <a:pPr>
              <a:spcBef>
                <a:spcPts val="600"/>
              </a:spcBef>
            </a:pPr>
            <a:r>
              <a:rPr lang="en-US" altLang="en-US" sz="2400" dirty="0" smtClean="0"/>
              <a:t>Recall if </a:t>
            </a:r>
            <a:r>
              <a:rPr lang="en-US" altLang="en-US" sz="2400" dirty="0"/>
              <a:t>a bidder </a:t>
            </a:r>
            <a:r>
              <a:rPr lang="en-US" altLang="en-US" sz="2400" dirty="0" smtClean="0"/>
              <a:t>will be disqualified if </a:t>
            </a:r>
            <a:r>
              <a:rPr lang="en-US" altLang="en-US" sz="2400" dirty="0"/>
              <a:t>any of the specifications used in the </a:t>
            </a:r>
            <a:r>
              <a:rPr lang="en-US" altLang="en-US" sz="2400" dirty="0" smtClean="0"/>
              <a:t>bid was provided by the bidder.</a:t>
            </a:r>
          </a:p>
          <a:p>
            <a:pPr>
              <a:spcBef>
                <a:spcPts val="600"/>
              </a:spcBef>
            </a:pPr>
            <a:r>
              <a:rPr lang="en-US" sz="2400" dirty="0" smtClean="0"/>
              <a:t>Recall the list of reasons to be classified as a Non-Responsible Bidder.</a:t>
            </a:r>
          </a:p>
          <a:p>
            <a:pPr>
              <a:spcBef>
                <a:spcPts val="600"/>
              </a:spcBef>
            </a:pPr>
            <a:r>
              <a:rPr lang="en-US" sz="2400" dirty="0" smtClean="0"/>
              <a:t>Identify definition of reciprocity as related to bid evaluations.</a:t>
            </a:r>
          </a:p>
        </p:txBody>
      </p:sp>
    </p:spTree>
    <p:extLst>
      <p:ext uri="{BB962C8B-B14F-4D97-AF65-F5344CB8AC3E}">
        <p14:creationId xmlns:p14="http://schemas.microsoft.com/office/powerpoint/2010/main" val="372197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609600" y="533400"/>
            <a:ext cx="8458200" cy="762000"/>
          </a:xfrm>
        </p:spPr>
        <p:txBody>
          <a:bodyPr/>
          <a:lstStyle/>
          <a:p>
            <a:pPr algn="ctr" eaLnBrk="1" hangingPunct="1"/>
            <a:r>
              <a:rPr lang="en-US" altLang="en-US" sz="3200" dirty="0"/>
              <a:t>Introduction</a:t>
            </a:r>
            <a:endParaRPr lang="en-US" altLang="en-US" sz="3200" dirty="0" smtClean="0">
              <a:latin typeface="+mn-lt"/>
            </a:endParaRPr>
          </a:p>
        </p:txBody>
      </p:sp>
      <p:sp>
        <p:nvSpPr>
          <p:cNvPr id="3075" name="Content Placeholder 2"/>
          <p:cNvSpPr>
            <a:spLocks noGrp="1"/>
          </p:cNvSpPr>
          <p:nvPr>
            <p:ph idx="1"/>
          </p:nvPr>
        </p:nvSpPr>
        <p:spPr>
          <a:xfrm>
            <a:off x="838200" y="1524001"/>
            <a:ext cx="7848600" cy="4190999"/>
          </a:xfrm>
        </p:spPr>
        <p:txBody>
          <a:bodyPr/>
          <a:lstStyle/>
          <a:p>
            <a:pPr marL="0" indent="0" eaLnBrk="1" hangingPunct="1">
              <a:spcBef>
                <a:spcPts val="600"/>
              </a:spcBef>
              <a:buNone/>
              <a:defRPr/>
            </a:pPr>
            <a:r>
              <a:rPr lang="en-US" altLang="en-US" sz="2800" dirty="0" smtClean="0"/>
              <a:t>It is critical to understand the evaluation process because:</a:t>
            </a:r>
          </a:p>
          <a:p>
            <a:pPr marL="338138" lvl="1" indent="-338138" eaLnBrk="1" hangingPunct="1">
              <a:spcBef>
                <a:spcPts val="600"/>
              </a:spcBef>
              <a:buFont typeface="Arial" panose="020B0604020202020204" pitchFamily="34" charset="0"/>
              <a:buChar char="•"/>
              <a:defRPr/>
            </a:pPr>
            <a:r>
              <a:rPr lang="en-US" altLang="en-US" sz="2400" dirty="0" smtClean="0"/>
              <a:t>It allows us to be fair and competitive in our bidding practices. </a:t>
            </a:r>
          </a:p>
          <a:p>
            <a:pPr marL="338138" lvl="1" indent="-338138" eaLnBrk="1" hangingPunct="1">
              <a:spcBef>
                <a:spcPts val="600"/>
              </a:spcBef>
              <a:buFont typeface="Arial" panose="020B0604020202020204" pitchFamily="34" charset="0"/>
              <a:buChar char="•"/>
              <a:defRPr/>
            </a:pPr>
            <a:r>
              <a:rPr lang="en-US" altLang="en-US" sz="2400" dirty="0" smtClean="0"/>
              <a:t>It brings value to the State of Oklahoma by ensuring we get both best price and best value.</a:t>
            </a:r>
          </a:p>
          <a:p>
            <a:pPr marL="338138" lvl="1" indent="-338138" eaLnBrk="1" hangingPunct="1">
              <a:spcBef>
                <a:spcPts val="600"/>
              </a:spcBef>
              <a:buFont typeface="Arial" panose="020B0604020202020204" pitchFamily="34" charset="0"/>
              <a:buChar char="•"/>
              <a:defRPr/>
            </a:pPr>
            <a:r>
              <a:rPr lang="en-US" altLang="en-US" sz="2400" dirty="0" smtClean="0"/>
              <a:t>It avoids costly re-evaluations and re-bids which add cost to the State of Oklahoma.</a:t>
            </a:r>
          </a:p>
          <a:p>
            <a:pPr marL="338138" lvl="1" indent="-338138" eaLnBrk="1" hangingPunct="1">
              <a:spcBef>
                <a:spcPts val="600"/>
              </a:spcBef>
              <a:buFont typeface="Arial" panose="020B0604020202020204" pitchFamily="34" charset="0"/>
              <a:buChar char="•"/>
              <a:defRPr/>
            </a:pPr>
            <a:r>
              <a:rPr lang="en-US" altLang="en-US" sz="2400" dirty="0" smtClean="0"/>
              <a:t>Effective evaluations minimize the threat of a sustainable protest.</a:t>
            </a:r>
          </a:p>
          <a:p>
            <a:pPr marL="0" indent="0" eaLnBrk="1" hangingPunct="1">
              <a:buNone/>
              <a:defRPr/>
            </a:pPr>
            <a:endParaRPr lang="en-US" altLang="en-US" sz="2800" dirty="0" smtClean="0"/>
          </a:p>
        </p:txBody>
      </p:sp>
    </p:spTree>
    <p:extLst>
      <p:ext uri="{BB962C8B-B14F-4D97-AF65-F5344CB8AC3E}">
        <p14:creationId xmlns:p14="http://schemas.microsoft.com/office/powerpoint/2010/main" val="3281429570"/>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624508"/>
            <a:ext cx="8572500" cy="670892"/>
          </a:xfrm>
        </p:spPr>
        <p:txBody>
          <a:bodyPr/>
          <a:lstStyle/>
          <a:p>
            <a:r>
              <a:rPr lang="en-US" sz="3200" dirty="0" smtClean="0"/>
              <a:t>Team</a:t>
            </a:r>
            <a:endParaRPr lang="en-US" sz="3200" dirty="0"/>
          </a:p>
        </p:txBody>
      </p:sp>
      <p:sp>
        <p:nvSpPr>
          <p:cNvPr id="5" name="Content Placeholder 2"/>
          <p:cNvSpPr>
            <a:spLocks noGrp="1"/>
          </p:cNvSpPr>
          <p:nvPr>
            <p:ph idx="1"/>
          </p:nvPr>
        </p:nvSpPr>
        <p:spPr>
          <a:xfrm>
            <a:off x="838200" y="1600200"/>
            <a:ext cx="7848600" cy="2902963"/>
          </a:xfrm>
        </p:spPr>
        <p:txBody>
          <a:bodyPr/>
          <a:lstStyle/>
          <a:p>
            <a:pPr marL="0" indent="0">
              <a:spcBef>
                <a:spcPts val="600"/>
              </a:spcBef>
              <a:buNone/>
            </a:pPr>
            <a:r>
              <a:rPr lang="en-US" sz="2400" dirty="0" smtClean="0"/>
              <a:t>From the moment the need is identified, the CPO should begin forming the evaluation team. </a:t>
            </a:r>
          </a:p>
          <a:p>
            <a:pPr indent="-3175">
              <a:spcBef>
                <a:spcPts val="600"/>
              </a:spcBef>
              <a:tabLst>
                <a:tab pos="574675" algn="l"/>
              </a:tabLst>
            </a:pPr>
            <a:r>
              <a:rPr lang="en-US" sz="2400" dirty="0"/>
              <a:t>	</a:t>
            </a:r>
            <a:r>
              <a:rPr lang="en-US" sz="2400" dirty="0" smtClean="0"/>
              <a:t>Subject matter experts.</a:t>
            </a:r>
          </a:p>
          <a:p>
            <a:pPr indent="-3175">
              <a:spcBef>
                <a:spcPts val="600"/>
              </a:spcBef>
              <a:tabLst>
                <a:tab pos="574675" algn="l"/>
              </a:tabLst>
            </a:pPr>
            <a:r>
              <a:rPr lang="en-US" sz="2400" dirty="0"/>
              <a:t>	</a:t>
            </a:r>
            <a:r>
              <a:rPr lang="en-US" sz="2400" dirty="0" smtClean="0"/>
              <a:t>End users.</a:t>
            </a:r>
          </a:p>
          <a:p>
            <a:pPr indent="-3175">
              <a:spcBef>
                <a:spcPts val="600"/>
              </a:spcBef>
              <a:tabLst>
                <a:tab pos="574675" algn="l"/>
              </a:tabLst>
            </a:pPr>
            <a:r>
              <a:rPr lang="en-US" sz="2400" dirty="0"/>
              <a:t>	</a:t>
            </a:r>
            <a:r>
              <a:rPr lang="en-US" sz="2400" dirty="0" smtClean="0"/>
              <a:t>Outside agency subject matter experts.</a:t>
            </a:r>
          </a:p>
          <a:p>
            <a:pPr indent="-3175">
              <a:spcBef>
                <a:spcPts val="600"/>
              </a:spcBef>
              <a:tabLst>
                <a:tab pos="574675" algn="l"/>
              </a:tabLst>
            </a:pPr>
            <a:r>
              <a:rPr lang="en-US" sz="2400" dirty="0"/>
              <a:t>	</a:t>
            </a:r>
            <a:r>
              <a:rPr lang="en-US" sz="2400" dirty="0" smtClean="0"/>
              <a:t>Agency CPO (and/or OMES Contracting Officer).</a:t>
            </a:r>
            <a:endParaRPr lang="en-US" sz="2400" dirty="0"/>
          </a:p>
        </p:txBody>
      </p:sp>
    </p:spTree>
    <p:extLst>
      <p:ext uri="{BB962C8B-B14F-4D97-AF65-F5344CB8AC3E}">
        <p14:creationId xmlns:p14="http://schemas.microsoft.com/office/powerpoint/2010/main" val="10292201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458200" cy="685800"/>
          </a:xfrm>
        </p:spPr>
        <p:txBody>
          <a:bodyPr/>
          <a:lstStyle/>
          <a:p>
            <a:r>
              <a:rPr lang="en-US" sz="3200" dirty="0"/>
              <a:t>Begin </a:t>
            </a:r>
            <a:r>
              <a:rPr lang="en-US" sz="3200" dirty="0" smtClean="0"/>
              <a:t>With </a:t>
            </a:r>
            <a:r>
              <a:rPr lang="en-US" sz="3200" dirty="0"/>
              <a:t>the </a:t>
            </a:r>
            <a:r>
              <a:rPr lang="en-US" sz="3200" dirty="0" smtClean="0"/>
              <a:t>End </a:t>
            </a:r>
            <a:r>
              <a:rPr lang="en-US" sz="3200" dirty="0"/>
              <a:t>in </a:t>
            </a:r>
            <a:r>
              <a:rPr lang="en-US" sz="3200" dirty="0" smtClean="0"/>
              <a:t>Mind</a:t>
            </a:r>
            <a:r>
              <a:rPr lang="en-US" sz="3200" b="1" dirty="0" smtClean="0"/>
              <a:t> </a:t>
            </a:r>
            <a:endParaRPr lang="en-US" sz="3200" b="1" dirty="0"/>
          </a:p>
        </p:txBody>
      </p:sp>
      <p:sp>
        <p:nvSpPr>
          <p:cNvPr id="5" name="Content Placeholder 2"/>
          <p:cNvSpPr>
            <a:spLocks noGrp="1"/>
          </p:cNvSpPr>
          <p:nvPr>
            <p:ph idx="1"/>
          </p:nvPr>
        </p:nvSpPr>
        <p:spPr>
          <a:xfrm>
            <a:off x="838200" y="1447800"/>
            <a:ext cx="7848600" cy="4343400"/>
          </a:xfrm>
        </p:spPr>
        <p:txBody>
          <a:bodyPr/>
          <a:lstStyle/>
          <a:p>
            <a:pPr>
              <a:spcBef>
                <a:spcPts val="600"/>
              </a:spcBef>
            </a:pPr>
            <a:r>
              <a:rPr lang="en-US" sz="2400" dirty="0"/>
              <a:t>Evaluations will tie directly to the solicitation documents</a:t>
            </a:r>
            <a:r>
              <a:rPr lang="en-US" sz="2400" dirty="0" smtClean="0"/>
              <a:t>. The </a:t>
            </a:r>
            <a:r>
              <a:rPr lang="en-US" sz="2400" dirty="0"/>
              <a:t>CPO begins working with the requestor to establish the absolute minimum solicitation requirements (Section C of the Solicitation Package).</a:t>
            </a:r>
          </a:p>
          <a:p>
            <a:pPr>
              <a:spcBef>
                <a:spcPts val="600"/>
              </a:spcBef>
            </a:pPr>
            <a:r>
              <a:rPr lang="en-US" sz="2400" dirty="0" smtClean="0"/>
              <a:t>The </a:t>
            </a:r>
            <a:r>
              <a:rPr lang="en-US" sz="2400" dirty="0"/>
              <a:t>requestor would look to subject matter experts, end users and possibly outside agency subject matter experts, along with independent research, to determine the minimum requirements of the acquisition</a:t>
            </a:r>
            <a:r>
              <a:rPr lang="en-US" sz="2400" dirty="0" smtClean="0"/>
              <a:t>. </a:t>
            </a:r>
            <a:endParaRPr lang="en-US" sz="2400" dirty="0"/>
          </a:p>
          <a:p>
            <a:pPr>
              <a:spcBef>
                <a:spcPts val="600"/>
              </a:spcBef>
            </a:pPr>
            <a:r>
              <a:rPr lang="en-US" sz="2400" dirty="0" smtClean="0"/>
              <a:t>Enlisting </a:t>
            </a:r>
            <a:r>
              <a:rPr lang="en-US" sz="2400" dirty="0"/>
              <a:t>those people as </a:t>
            </a:r>
            <a:r>
              <a:rPr lang="en-US" sz="2400" dirty="0" smtClean="0"/>
              <a:t>evaluation </a:t>
            </a:r>
            <a:r>
              <a:rPr lang="en-US" sz="2400" dirty="0"/>
              <a:t>t</a:t>
            </a:r>
            <a:r>
              <a:rPr lang="en-US" sz="2400" dirty="0" smtClean="0"/>
              <a:t>eam </a:t>
            </a:r>
            <a:r>
              <a:rPr lang="en-US" sz="2400" dirty="0"/>
              <a:t>members will get them involved in the process from the beginning</a:t>
            </a:r>
            <a:r>
              <a:rPr lang="en-US" sz="2400" dirty="0" smtClean="0"/>
              <a:t>. </a:t>
            </a:r>
            <a:endParaRPr lang="en-US" sz="2400" dirty="0"/>
          </a:p>
          <a:p>
            <a:endParaRPr lang="en-US" sz="2400" b="1" dirty="0"/>
          </a:p>
        </p:txBody>
      </p:sp>
    </p:spTree>
    <p:extLst>
      <p:ext uri="{BB962C8B-B14F-4D97-AF65-F5344CB8AC3E}">
        <p14:creationId xmlns:p14="http://schemas.microsoft.com/office/powerpoint/2010/main" val="18045462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458200" cy="762000"/>
          </a:xfrm>
        </p:spPr>
        <p:txBody>
          <a:bodyPr/>
          <a:lstStyle/>
          <a:p>
            <a:r>
              <a:rPr lang="en-US" sz="3200" dirty="0"/>
              <a:t>Begin </a:t>
            </a:r>
            <a:r>
              <a:rPr lang="en-US" sz="3200" dirty="0" smtClean="0"/>
              <a:t>With </a:t>
            </a:r>
            <a:r>
              <a:rPr lang="en-US" sz="3200" dirty="0"/>
              <a:t>the </a:t>
            </a:r>
            <a:r>
              <a:rPr lang="en-US" sz="3200" dirty="0" smtClean="0"/>
              <a:t>End </a:t>
            </a:r>
            <a:r>
              <a:rPr lang="en-US" sz="3200" dirty="0"/>
              <a:t>in </a:t>
            </a:r>
            <a:r>
              <a:rPr lang="en-US" sz="3200" dirty="0" smtClean="0"/>
              <a:t>Mind (Cont.) </a:t>
            </a:r>
            <a:endParaRPr lang="en-US" sz="3200" dirty="0"/>
          </a:p>
        </p:txBody>
      </p:sp>
      <p:sp>
        <p:nvSpPr>
          <p:cNvPr id="5" name="Content Placeholder 2"/>
          <p:cNvSpPr>
            <a:spLocks noGrp="1"/>
          </p:cNvSpPr>
          <p:nvPr>
            <p:ph idx="1"/>
          </p:nvPr>
        </p:nvSpPr>
        <p:spPr>
          <a:xfrm>
            <a:off x="838200" y="1600200"/>
            <a:ext cx="7239000" cy="3581400"/>
          </a:xfrm>
        </p:spPr>
        <p:txBody>
          <a:bodyPr/>
          <a:lstStyle/>
          <a:p>
            <a:r>
              <a:rPr lang="en-US" sz="2400" dirty="0" smtClean="0"/>
              <a:t>This </a:t>
            </a:r>
            <a:r>
              <a:rPr lang="en-US" sz="2400" dirty="0"/>
              <a:t>will assure they are fully informed of the desired outcome of the acquisition and reduce any confusion with regards to specific requirements listed in the solicitation.</a:t>
            </a:r>
          </a:p>
          <a:p>
            <a:r>
              <a:rPr lang="en-US" sz="2400" dirty="0" smtClean="0"/>
              <a:t>The </a:t>
            </a:r>
            <a:r>
              <a:rPr lang="en-US" sz="2400" dirty="0"/>
              <a:t>a</a:t>
            </a:r>
            <a:r>
              <a:rPr lang="en-US" sz="2400" dirty="0" smtClean="0"/>
              <a:t>gency </a:t>
            </a:r>
            <a:r>
              <a:rPr lang="en-US" sz="2400" dirty="0"/>
              <a:t>CPO and/or the OMES Contracting Officer will also serve on the </a:t>
            </a:r>
            <a:r>
              <a:rPr lang="en-US" sz="2400" dirty="0" smtClean="0"/>
              <a:t>evaluation team </a:t>
            </a:r>
            <a:r>
              <a:rPr lang="en-US" sz="2400" dirty="0"/>
              <a:t>as the manager of the solicitation process</a:t>
            </a:r>
            <a:r>
              <a:rPr lang="en-US" sz="2400" dirty="0" smtClean="0"/>
              <a:t>. The </a:t>
            </a:r>
            <a:r>
              <a:rPr lang="en-US" sz="2400" dirty="0"/>
              <a:t>term “CPO” will be used to represent the agency CPO and/or the OMES Contracting Officer where ever you see the term “CPO” in this lesson</a:t>
            </a:r>
            <a:r>
              <a:rPr lang="en-US" sz="2400" dirty="0" smtClean="0"/>
              <a:t>.</a:t>
            </a:r>
            <a:endParaRPr lang="en-US" sz="2400" dirty="0"/>
          </a:p>
        </p:txBody>
      </p:sp>
    </p:spTree>
    <p:extLst>
      <p:ext uri="{BB962C8B-B14F-4D97-AF65-F5344CB8AC3E}">
        <p14:creationId xmlns:p14="http://schemas.microsoft.com/office/powerpoint/2010/main" val="120175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838200" y="1371600"/>
            <a:ext cx="7315200" cy="5029200"/>
          </a:xfrm>
        </p:spPr>
        <p:txBody>
          <a:bodyPr/>
          <a:lstStyle/>
          <a:p>
            <a:pPr marL="0" indent="0" eaLnBrk="1" hangingPunct="1">
              <a:spcBef>
                <a:spcPts val="600"/>
              </a:spcBef>
              <a:buNone/>
              <a:defRPr/>
            </a:pPr>
            <a:r>
              <a:rPr lang="en-US" altLang="en-US" sz="2400" b="1" dirty="0" smtClean="0"/>
              <a:t>Lowest and Best </a:t>
            </a:r>
            <a:r>
              <a:rPr lang="en-US" altLang="en-US" sz="2400" dirty="0" smtClean="0"/>
              <a:t>(may include)</a:t>
            </a:r>
          </a:p>
          <a:p>
            <a:pPr marL="338138" lvl="2" indent="-338138" eaLnBrk="1" hangingPunct="1">
              <a:spcBef>
                <a:spcPts val="600"/>
              </a:spcBef>
              <a:defRPr/>
            </a:pPr>
            <a:r>
              <a:rPr lang="en-US" altLang="en-US" dirty="0" smtClean="0"/>
              <a:t>Lowest total purchase price.</a:t>
            </a:r>
          </a:p>
          <a:p>
            <a:pPr marL="338138" lvl="2" indent="-338138" eaLnBrk="1" hangingPunct="1">
              <a:spcBef>
                <a:spcPts val="600"/>
              </a:spcBef>
              <a:defRPr/>
            </a:pPr>
            <a:r>
              <a:rPr lang="en-US" altLang="en-US" dirty="0" smtClean="0"/>
              <a:t>Quality and reliability of the products.</a:t>
            </a:r>
          </a:p>
          <a:p>
            <a:pPr marL="338138" lvl="2" indent="-338138" eaLnBrk="1" hangingPunct="1">
              <a:spcBef>
                <a:spcPts val="600"/>
              </a:spcBef>
              <a:defRPr/>
            </a:pPr>
            <a:r>
              <a:rPr lang="en-US" altLang="en-US" dirty="0" smtClean="0"/>
              <a:t>Consistency of the proposed acquisition with the state’s planning documents and announced strategic program direction.</a:t>
            </a:r>
          </a:p>
          <a:p>
            <a:pPr marL="338138" lvl="2" indent="-338138" eaLnBrk="1" hangingPunct="1">
              <a:spcBef>
                <a:spcPts val="600"/>
              </a:spcBef>
              <a:defRPr/>
            </a:pPr>
            <a:r>
              <a:rPr lang="en-US" altLang="en-US" dirty="0" smtClean="0"/>
              <a:t>Ability to deliver in required timeline.</a:t>
            </a:r>
            <a:endParaRPr lang="en-US" altLang="en-US" dirty="0"/>
          </a:p>
          <a:p>
            <a:pPr marL="0" lvl="1" indent="0" eaLnBrk="1" hangingPunct="1">
              <a:spcBef>
                <a:spcPts val="600"/>
              </a:spcBef>
              <a:buNone/>
              <a:defRPr/>
            </a:pPr>
            <a:r>
              <a:rPr lang="en-US" altLang="en-US" sz="2400" dirty="0" smtClean="0"/>
              <a:t>(For </a:t>
            </a:r>
            <a:r>
              <a:rPr lang="en-US" altLang="en-US" sz="2400" dirty="0"/>
              <a:t>very small purchases, </a:t>
            </a:r>
            <a:r>
              <a:rPr lang="en-US" altLang="en-US" sz="2400" dirty="0" smtClean="0"/>
              <a:t>or when price </a:t>
            </a:r>
            <a:r>
              <a:rPr lang="en-US" altLang="en-US" sz="2400" dirty="0"/>
              <a:t>analysis is the most appropriate method of evaluation</a:t>
            </a:r>
            <a:r>
              <a:rPr lang="en-US" altLang="en-US" sz="2400" dirty="0" smtClean="0"/>
              <a:t>.)</a:t>
            </a:r>
            <a:endParaRPr lang="en-US" altLang="en-US" dirty="0" smtClean="0"/>
          </a:p>
        </p:txBody>
      </p:sp>
      <p:sp>
        <p:nvSpPr>
          <p:cNvPr id="5" name="Title 1"/>
          <p:cNvSpPr>
            <a:spLocks noGrp="1"/>
          </p:cNvSpPr>
          <p:nvPr>
            <p:ph type="title"/>
          </p:nvPr>
        </p:nvSpPr>
        <p:spPr>
          <a:xfrm>
            <a:off x="609600" y="533400"/>
            <a:ext cx="8458200" cy="609600"/>
          </a:xfrm>
        </p:spPr>
        <p:txBody>
          <a:bodyPr/>
          <a:lstStyle/>
          <a:p>
            <a:pPr algn="ctr" eaLnBrk="1" hangingPunct="1"/>
            <a:r>
              <a:rPr lang="en-US" altLang="en-US" sz="3200" dirty="0" smtClean="0">
                <a:latin typeface="+mn-lt"/>
              </a:rPr>
              <a:t>Methods of Acquisition</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838200" y="1447800"/>
            <a:ext cx="7467600" cy="3886200"/>
          </a:xfrm>
        </p:spPr>
        <p:txBody>
          <a:bodyPr/>
          <a:lstStyle/>
          <a:p>
            <a:pPr eaLnBrk="1" hangingPunct="1">
              <a:spcBef>
                <a:spcPts val="600"/>
              </a:spcBef>
              <a:defRPr/>
            </a:pPr>
            <a:r>
              <a:rPr lang="en-US" altLang="en-US" sz="2400" dirty="0" smtClean="0"/>
              <a:t>When </a:t>
            </a:r>
            <a:r>
              <a:rPr lang="en-US" altLang="en-US" sz="2400" dirty="0"/>
              <a:t>making an acquisition pursuant to the terms of Title 74, the State Purchasing Act, it is required to use either “Lowest and Best” or “Best Value” in determining the success of a bidder. </a:t>
            </a:r>
            <a:endParaRPr lang="en-US" altLang="en-US" sz="2400" dirty="0" smtClean="0"/>
          </a:p>
          <a:p>
            <a:pPr eaLnBrk="1" hangingPunct="1">
              <a:spcBef>
                <a:spcPts val="600"/>
              </a:spcBef>
              <a:defRPr/>
            </a:pPr>
            <a:r>
              <a:rPr lang="en-US" altLang="en-US" sz="2400" dirty="0" smtClean="0"/>
              <a:t>The </a:t>
            </a:r>
            <a:r>
              <a:rPr lang="en-US" altLang="en-US" sz="2400" dirty="0"/>
              <a:t>statutes give these areas to consider when evaluating a bid on the l</a:t>
            </a:r>
            <a:r>
              <a:rPr lang="en-US" altLang="en-US" sz="2400" dirty="0" smtClean="0"/>
              <a:t>owest </a:t>
            </a:r>
            <a:r>
              <a:rPr lang="en-US" altLang="en-US" sz="2400" dirty="0"/>
              <a:t>and b</a:t>
            </a:r>
            <a:r>
              <a:rPr lang="en-US" altLang="en-US" sz="2400" dirty="0" smtClean="0"/>
              <a:t>est </a:t>
            </a:r>
            <a:r>
              <a:rPr lang="en-US" altLang="en-US" sz="2400" dirty="0"/>
              <a:t>method</a:t>
            </a:r>
            <a:r>
              <a:rPr lang="en-US" altLang="en-US" sz="2400" dirty="0" smtClean="0"/>
              <a:t>.</a:t>
            </a:r>
          </a:p>
          <a:p>
            <a:pPr eaLnBrk="1" hangingPunct="1">
              <a:spcBef>
                <a:spcPts val="600"/>
              </a:spcBef>
              <a:defRPr/>
            </a:pPr>
            <a:r>
              <a:rPr lang="en-US" altLang="en-US" sz="2400" dirty="0" smtClean="0"/>
              <a:t>Lowest </a:t>
            </a:r>
            <a:r>
              <a:rPr lang="en-US" altLang="en-US" sz="2400" dirty="0"/>
              <a:t>and </a:t>
            </a:r>
            <a:r>
              <a:rPr lang="en-US" altLang="en-US" sz="2400" dirty="0" smtClean="0"/>
              <a:t>best </a:t>
            </a:r>
            <a:r>
              <a:rPr lang="en-US" altLang="en-US" sz="2400" dirty="0"/>
              <a:t>means an acquisition based on criteria which include, but are not limited to, the these </a:t>
            </a:r>
            <a:r>
              <a:rPr lang="en-US" altLang="en-US" sz="2400" dirty="0" smtClean="0"/>
              <a:t>factors.</a:t>
            </a:r>
          </a:p>
        </p:txBody>
      </p:sp>
      <p:sp>
        <p:nvSpPr>
          <p:cNvPr id="3" name="TextBox 2"/>
          <p:cNvSpPr txBox="1"/>
          <p:nvPr/>
        </p:nvSpPr>
        <p:spPr>
          <a:xfrm>
            <a:off x="609600" y="558225"/>
            <a:ext cx="8458200" cy="584775"/>
          </a:xfrm>
          <a:prstGeom prst="rect">
            <a:avLst/>
          </a:prstGeom>
          <a:noFill/>
        </p:spPr>
        <p:txBody>
          <a:bodyPr wrap="square" rtlCol="0">
            <a:spAutoFit/>
          </a:bodyPr>
          <a:lstStyle/>
          <a:p>
            <a:pPr algn="ctr"/>
            <a:r>
              <a:rPr lang="en-US" sz="3200" dirty="0" smtClean="0">
                <a:latin typeface="+mn-lt"/>
              </a:rPr>
              <a:t>Methods of Acquisition</a:t>
            </a:r>
            <a:endParaRPr lang="en-US" sz="3200" dirty="0">
              <a:latin typeface="+mn-lt"/>
            </a:endParaRPr>
          </a:p>
        </p:txBody>
      </p:sp>
    </p:spTree>
    <p:extLst>
      <p:ext uri="{BB962C8B-B14F-4D97-AF65-F5344CB8AC3E}">
        <p14:creationId xmlns:p14="http://schemas.microsoft.com/office/powerpoint/2010/main" val="2318729353"/>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609600" y="1371600"/>
            <a:ext cx="7467600" cy="5029200"/>
          </a:xfrm>
        </p:spPr>
        <p:txBody>
          <a:bodyPr/>
          <a:lstStyle/>
          <a:p>
            <a:pPr marL="277813" lvl="2" eaLnBrk="1" hangingPunct="1">
              <a:spcBef>
                <a:spcPts val="600"/>
              </a:spcBef>
              <a:defRPr/>
            </a:pPr>
            <a:r>
              <a:rPr lang="en-US" altLang="en-US" dirty="0"/>
              <a:t>An instance where l</a:t>
            </a:r>
            <a:r>
              <a:rPr lang="en-US" altLang="en-US" dirty="0" smtClean="0"/>
              <a:t>owest </a:t>
            </a:r>
            <a:r>
              <a:rPr lang="en-US" altLang="en-US" dirty="0"/>
              <a:t>and </a:t>
            </a:r>
            <a:r>
              <a:rPr lang="en-US" altLang="en-US" dirty="0" smtClean="0"/>
              <a:t>best </a:t>
            </a:r>
            <a:r>
              <a:rPr lang="en-US" altLang="en-US" dirty="0"/>
              <a:t>might be used would be the acquisition of products where the only factor of importance other than cost is the vendor’s ability to deliver the product by the date needed.</a:t>
            </a:r>
          </a:p>
          <a:p>
            <a:pPr marL="277813" lvl="2" eaLnBrk="1" hangingPunct="1">
              <a:spcBef>
                <a:spcPts val="600"/>
              </a:spcBef>
              <a:defRPr/>
            </a:pPr>
            <a:r>
              <a:rPr lang="en-US" altLang="en-US" dirty="0" smtClean="0"/>
              <a:t>With the lowest and best bid method, you are still required to do a formal evaluation of the submittals and document your reasons for award determination. You cannot use ONLY price/cost as determination of your award. You must document quality, reliability and delivery times for best. </a:t>
            </a:r>
            <a:endParaRPr lang="en-US" altLang="en-US" sz="2800" dirty="0"/>
          </a:p>
        </p:txBody>
      </p:sp>
      <p:sp>
        <p:nvSpPr>
          <p:cNvPr id="5" name="Title 1"/>
          <p:cNvSpPr>
            <a:spLocks noGrp="1"/>
          </p:cNvSpPr>
          <p:nvPr>
            <p:ph type="title"/>
          </p:nvPr>
        </p:nvSpPr>
        <p:spPr>
          <a:xfrm>
            <a:off x="609600" y="457200"/>
            <a:ext cx="8458200" cy="762000"/>
          </a:xfrm>
        </p:spPr>
        <p:txBody>
          <a:bodyPr/>
          <a:lstStyle/>
          <a:p>
            <a:pPr marL="0" indent="0" eaLnBrk="1" hangingPunct="1">
              <a:buFont typeface="Arial" panose="020B0604020202020204" pitchFamily="34" charset="0"/>
              <a:buNone/>
              <a:defRPr/>
            </a:pPr>
            <a:r>
              <a:rPr lang="en-US" altLang="en-US" sz="3200" dirty="0" smtClean="0"/>
              <a:t>Method of Acquisition</a:t>
            </a:r>
            <a:endParaRPr lang="en-US" altLang="en-US" sz="3200" dirty="0"/>
          </a:p>
        </p:txBody>
      </p:sp>
    </p:spTree>
    <p:extLst>
      <p:ext uri="{BB962C8B-B14F-4D97-AF65-F5344CB8AC3E}">
        <p14:creationId xmlns:p14="http://schemas.microsoft.com/office/powerpoint/2010/main" val="110442672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Content Placeholder 2"/>
          <p:cNvSpPr>
            <a:spLocks noGrp="1"/>
          </p:cNvSpPr>
          <p:nvPr>
            <p:ph idx="1"/>
          </p:nvPr>
        </p:nvSpPr>
        <p:spPr>
          <a:xfrm>
            <a:off x="838200" y="1295400"/>
            <a:ext cx="7848600" cy="4351338"/>
          </a:xfrm>
        </p:spPr>
        <p:txBody>
          <a:bodyPr rtlCol="0">
            <a:normAutofit/>
          </a:bodyPr>
          <a:lstStyle/>
          <a:p>
            <a:pPr marL="0" indent="0" eaLnBrk="1" fontAlgn="auto" hangingPunct="1">
              <a:spcBef>
                <a:spcPts val="600"/>
              </a:spcBef>
              <a:spcAft>
                <a:spcPts val="0"/>
              </a:spcAft>
              <a:buNone/>
              <a:defRPr/>
            </a:pPr>
            <a:r>
              <a:rPr lang="en-US" sz="2800" b="1" dirty="0" smtClean="0"/>
              <a:t>Best Value</a:t>
            </a:r>
            <a:r>
              <a:rPr lang="en-US" sz="2800" dirty="0" smtClean="0"/>
              <a:t> (may include)</a:t>
            </a:r>
          </a:p>
          <a:p>
            <a:pPr marL="338138" lvl="2" indent="-338138" eaLnBrk="1" fontAlgn="auto" hangingPunct="1">
              <a:spcBef>
                <a:spcPts val="600"/>
              </a:spcBef>
              <a:spcAft>
                <a:spcPts val="0"/>
              </a:spcAft>
              <a:defRPr/>
            </a:pPr>
            <a:r>
              <a:rPr lang="en-US" dirty="0" smtClean="0"/>
              <a:t>Acquisition’s operational cost to a state agency.</a:t>
            </a:r>
          </a:p>
          <a:p>
            <a:pPr marL="338138" lvl="2" indent="-338138" eaLnBrk="1" fontAlgn="auto" hangingPunct="1">
              <a:spcBef>
                <a:spcPts val="600"/>
              </a:spcBef>
              <a:spcAft>
                <a:spcPts val="0"/>
              </a:spcAft>
              <a:defRPr/>
            </a:pPr>
            <a:r>
              <a:rPr lang="en-US" dirty="0" smtClean="0"/>
              <a:t>Quality of the acquisition, or its technical competency.</a:t>
            </a:r>
          </a:p>
          <a:p>
            <a:pPr marL="338138" lvl="2" indent="-338138" eaLnBrk="1" fontAlgn="auto" hangingPunct="1">
              <a:spcBef>
                <a:spcPts val="600"/>
              </a:spcBef>
              <a:spcAft>
                <a:spcPts val="0"/>
              </a:spcAft>
              <a:defRPr/>
            </a:pPr>
            <a:r>
              <a:rPr lang="en-US" dirty="0" smtClean="0"/>
              <a:t>Reliability of the bidder’s delivery and implementation schedules.</a:t>
            </a:r>
          </a:p>
          <a:p>
            <a:pPr marL="338138" lvl="2" indent="-338138" eaLnBrk="1" fontAlgn="auto" hangingPunct="1">
              <a:spcBef>
                <a:spcPts val="600"/>
              </a:spcBef>
              <a:spcAft>
                <a:spcPts val="0"/>
              </a:spcAft>
              <a:defRPr/>
            </a:pPr>
            <a:r>
              <a:rPr lang="en-US" dirty="0" smtClean="0"/>
              <a:t>Acquisition’s facilitation of data transfer and systems integration. </a:t>
            </a:r>
          </a:p>
          <a:p>
            <a:pPr marL="338138" lvl="2" indent="-338138" eaLnBrk="1" fontAlgn="auto" hangingPunct="1">
              <a:spcBef>
                <a:spcPts val="600"/>
              </a:spcBef>
              <a:spcAft>
                <a:spcPts val="0"/>
              </a:spcAft>
              <a:defRPr/>
            </a:pPr>
            <a:r>
              <a:rPr lang="en-US" dirty="0" smtClean="0"/>
              <a:t>Acquisition’s warranties, guarantees and the bidder’s return policy.</a:t>
            </a:r>
          </a:p>
        </p:txBody>
      </p:sp>
      <p:sp>
        <p:nvSpPr>
          <p:cNvPr id="5" name="Title 1"/>
          <p:cNvSpPr>
            <a:spLocks noGrp="1"/>
          </p:cNvSpPr>
          <p:nvPr>
            <p:ph type="title"/>
          </p:nvPr>
        </p:nvSpPr>
        <p:spPr>
          <a:xfrm>
            <a:off x="609600" y="533400"/>
            <a:ext cx="8458200" cy="609600"/>
          </a:xfrm>
        </p:spPr>
        <p:txBody>
          <a:bodyPr/>
          <a:lstStyle/>
          <a:p>
            <a:pPr algn="ctr" eaLnBrk="1" hangingPunct="1"/>
            <a:r>
              <a:rPr lang="en-US" altLang="en-US" sz="3200" dirty="0" smtClean="0"/>
              <a:t>Methods </a:t>
            </a:r>
            <a:r>
              <a:rPr lang="en-US" altLang="en-US" sz="3200" dirty="0"/>
              <a:t>of Acquisition</a:t>
            </a:r>
            <a:endParaRPr lang="en-US" altLang="en-US" sz="3200" dirty="0" smtClean="0">
              <a:latin typeface="+mn-lt"/>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Content Placeholder 2"/>
          <p:cNvSpPr>
            <a:spLocks noGrp="1"/>
          </p:cNvSpPr>
          <p:nvPr>
            <p:ph idx="1"/>
          </p:nvPr>
        </p:nvSpPr>
        <p:spPr>
          <a:xfrm>
            <a:off x="838200" y="1371600"/>
            <a:ext cx="7086600" cy="3733800"/>
          </a:xfrm>
        </p:spPr>
        <p:txBody>
          <a:bodyPr/>
          <a:lstStyle/>
          <a:p>
            <a:pPr marL="0" lvl="2" indent="0" eaLnBrk="1" hangingPunct="1">
              <a:buFont typeface="Arial" panose="020B0604020202020204" pitchFamily="34" charset="0"/>
              <a:buNone/>
              <a:defRPr/>
            </a:pPr>
            <a:r>
              <a:rPr lang="en-US" altLang="en-US" sz="2800" b="1" dirty="0" smtClean="0"/>
              <a:t>Best Value </a:t>
            </a:r>
            <a:r>
              <a:rPr lang="en-US" altLang="en-US" sz="2800" dirty="0" smtClean="0"/>
              <a:t>(cont.)</a:t>
            </a:r>
          </a:p>
          <a:p>
            <a:pPr marL="338138" lvl="2" indent="-338138" eaLnBrk="1" hangingPunct="1">
              <a:tabLst>
                <a:tab pos="338138" algn="l"/>
              </a:tabLst>
              <a:defRPr/>
            </a:pPr>
            <a:r>
              <a:rPr lang="en-US" altLang="en-US" dirty="0" smtClean="0"/>
              <a:t>Bidder’s financial stability.</a:t>
            </a:r>
          </a:p>
          <a:p>
            <a:pPr marL="338138" lvl="2" indent="-338138" eaLnBrk="1" hangingPunct="1">
              <a:tabLst>
                <a:tab pos="338138" algn="l"/>
              </a:tabLst>
              <a:defRPr/>
            </a:pPr>
            <a:r>
              <a:rPr lang="en-US" altLang="en-US" dirty="0" smtClean="0"/>
              <a:t>Acquisition’s adherence to the state agency’s planning documents and announced strategic program direction.</a:t>
            </a:r>
          </a:p>
          <a:p>
            <a:pPr marL="338138" lvl="2" indent="-338138" eaLnBrk="1" hangingPunct="1">
              <a:tabLst>
                <a:tab pos="338138" algn="l"/>
              </a:tabLst>
              <a:defRPr/>
            </a:pPr>
            <a:r>
              <a:rPr lang="en-US" altLang="en-US" dirty="0" smtClean="0"/>
              <a:t>Bidder’s industry and program experience and record of successful past performance with acquisitions of similar scope and complexity.</a:t>
            </a:r>
            <a:endParaRPr lang="en-US" altLang="en-US" sz="2400" dirty="0" smtClean="0"/>
          </a:p>
        </p:txBody>
      </p:sp>
      <p:sp>
        <p:nvSpPr>
          <p:cNvPr id="5" name="Title 1"/>
          <p:cNvSpPr>
            <a:spLocks noGrp="1"/>
          </p:cNvSpPr>
          <p:nvPr>
            <p:ph type="title"/>
          </p:nvPr>
        </p:nvSpPr>
        <p:spPr>
          <a:xfrm>
            <a:off x="609600" y="457200"/>
            <a:ext cx="8458200" cy="762000"/>
          </a:xfrm>
        </p:spPr>
        <p:txBody>
          <a:bodyPr/>
          <a:lstStyle/>
          <a:p>
            <a:pPr algn="ctr" eaLnBrk="1" hangingPunct="1"/>
            <a:r>
              <a:rPr lang="en-US" altLang="en-US" sz="3200" dirty="0" smtClean="0"/>
              <a:t>Methods </a:t>
            </a:r>
            <a:r>
              <a:rPr lang="en-US" altLang="en-US" sz="3200" dirty="0"/>
              <a:t>of Acquisition</a:t>
            </a:r>
            <a:endParaRPr lang="en-US" altLang="en-US" sz="3200" dirty="0" smtClean="0">
              <a:latin typeface="+mn-lt"/>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Content Placeholder 2"/>
          <p:cNvSpPr>
            <a:spLocks noGrp="1"/>
          </p:cNvSpPr>
          <p:nvPr>
            <p:ph idx="1"/>
          </p:nvPr>
        </p:nvSpPr>
        <p:spPr>
          <a:xfrm>
            <a:off x="838200" y="1371600"/>
            <a:ext cx="7086600" cy="4648200"/>
          </a:xfrm>
        </p:spPr>
        <p:txBody>
          <a:bodyPr/>
          <a:lstStyle/>
          <a:p>
            <a:pPr marL="0" lvl="2" indent="0" eaLnBrk="1" hangingPunct="1">
              <a:spcBef>
                <a:spcPts val="600"/>
              </a:spcBef>
              <a:buFont typeface="Arial" panose="020B0604020202020204" pitchFamily="34" charset="0"/>
              <a:buNone/>
              <a:defRPr/>
            </a:pPr>
            <a:r>
              <a:rPr lang="en-US" altLang="en-US" sz="2800" b="1" dirty="0" smtClean="0"/>
              <a:t>Best Value</a:t>
            </a:r>
            <a:r>
              <a:rPr lang="en-US" altLang="en-US" sz="2800" dirty="0" smtClean="0"/>
              <a:t> (cont.)</a:t>
            </a:r>
          </a:p>
          <a:p>
            <a:pPr marL="338138" lvl="2" indent="-338138" eaLnBrk="1" hangingPunct="1">
              <a:spcBef>
                <a:spcPts val="600"/>
              </a:spcBef>
              <a:defRPr/>
            </a:pPr>
            <a:r>
              <a:rPr lang="en-US" altLang="en-US" dirty="0" smtClean="0"/>
              <a:t>Anticipated acceptance by user groups.</a:t>
            </a:r>
          </a:p>
          <a:p>
            <a:pPr marL="338138" lvl="2" indent="-338138" eaLnBrk="1" hangingPunct="1">
              <a:spcBef>
                <a:spcPts val="600"/>
              </a:spcBef>
              <a:defRPr/>
            </a:pPr>
            <a:r>
              <a:rPr lang="en-US" altLang="en-US" dirty="0" smtClean="0"/>
              <a:t>Acquisition’s use of proven development methodology and innovative use of current technologies that lead to quality results.</a:t>
            </a:r>
          </a:p>
        </p:txBody>
      </p:sp>
      <p:sp>
        <p:nvSpPr>
          <p:cNvPr id="5" name="Title 1"/>
          <p:cNvSpPr>
            <a:spLocks noGrp="1"/>
          </p:cNvSpPr>
          <p:nvPr>
            <p:ph type="title"/>
          </p:nvPr>
        </p:nvSpPr>
        <p:spPr>
          <a:xfrm>
            <a:off x="609600" y="533400"/>
            <a:ext cx="8458200" cy="685800"/>
          </a:xfrm>
        </p:spPr>
        <p:txBody>
          <a:bodyPr/>
          <a:lstStyle/>
          <a:p>
            <a:pPr algn="ctr" eaLnBrk="1" hangingPunct="1"/>
            <a:r>
              <a:rPr lang="en-US" altLang="en-US" sz="3200" dirty="0" smtClean="0"/>
              <a:t>Methods </a:t>
            </a:r>
            <a:r>
              <a:rPr lang="en-US" altLang="en-US" sz="3200" dirty="0"/>
              <a:t>of Acquisition</a:t>
            </a:r>
            <a:endParaRPr lang="en-US" altLang="en-US" sz="3200" dirty="0" smtClean="0">
              <a:latin typeface="+mn-lt"/>
            </a:endParaRPr>
          </a:p>
        </p:txBody>
      </p:sp>
    </p:spTree>
    <p:extLst>
      <p:ext uri="{BB962C8B-B14F-4D97-AF65-F5344CB8AC3E}">
        <p14:creationId xmlns:p14="http://schemas.microsoft.com/office/powerpoint/2010/main" val="130545231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Content Placeholder 2"/>
          <p:cNvSpPr>
            <a:spLocks noGrp="1"/>
          </p:cNvSpPr>
          <p:nvPr>
            <p:ph idx="1"/>
          </p:nvPr>
        </p:nvSpPr>
        <p:spPr>
          <a:xfrm>
            <a:off x="838200" y="1371600"/>
            <a:ext cx="7162800" cy="4648200"/>
          </a:xfrm>
        </p:spPr>
        <p:txBody>
          <a:bodyPr/>
          <a:lstStyle/>
          <a:p>
            <a:pPr marL="338138" lvl="1" indent="-338138" eaLnBrk="1" fontAlgn="auto" hangingPunct="1">
              <a:spcBef>
                <a:spcPts val="600"/>
              </a:spcBef>
              <a:spcAft>
                <a:spcPts val="0"/>
              </a:spcAft>
              <a:buFont typeface="Arial" panose="020B0604020202020204" pitchFamily="34" charset="0"/>
              <a:buChar char="•"/>
              <a:defRPr/>
            </a:pPr>
            <a:r>
              <a:rPr lang="en-US" sz="2400" dirty="0"/>
              <a:t>Per statute </a:t>
            </a:r>
            <a:r>
              <a:rPr lang="en-US" sz="2400" dirty="0" smtClean="0"/>
              <a:t>“Best Value” </a:t>
            </a:r>
            <a:r>
              <a:rPr lang="en-US" sz="2400" dirty="0"/>
              <a:t>may include but are not limited to these factors</a:t>
            </a:r>
            <a:r>
              <a:rPr lang="en-US" sz="2400" dirty="0" smtClean="0"/>
              <a:t>. This </a:t>
            </a:r>
            <a:r>
              <a:rPr lang="en-US" sz="2400" dirty="0"/>
              <a:t>can be found at 74 O.S. § 85.2.19.</a:t>
            </a:r>
          </a:p>
          <a:p>
            <a:pPr marL="338138" lvl="1" indent="-338138" eaLnBrk="1" fontAlgn="auto" hangingPunct="1">
              <a:spcBef>
                <a:spcPts val="600"/>
              </a:spcBef>
              <a:spcAft>
                <a:spcPts val="0"/>
              </a:spcAft>
              <a:buFont typeface="Arial" panose="020B0604020202020204" pitchFamily="34" charset="0"/>
              <a:buChar char="•"/>
              <a:defRPr/>
            </a:pPr>
            <a:r>
              <a:rPr lang="en-US" altLang="en-US" sz="2400" dirty="0" smtClean="0"/>
              <a:t>Best value </a:t>
            </a:r>
            <a:r>
              <a:rPr lang="en-US" altLang="en-US" sz="2400" dirty="0"/>
              <a:t>is the method to use when you are not using </a:t>
            </a:r>
            <a:r>
              <a:rPr lang="en-US" altLang="en-US" sz="2400" dirty="0" smtClean="0"/>
              <a:t>lowest </a:t>
            </a:r>
            <a:r>
              <a:rPr lang="en-US" altLang="en-US" sz="2400" dirty="0"/>
              <a:t>and </a:t>
            </a:r>
            <a:r>
              <a:rPr lang="en-US" altLang="en-US" sz="2400" dirty="0" smtClean="0"/>
              <a:t>best </a:t>
            </a:r>
            <a:r>
              <a:rPr lang="en-US" altLang="en-US" sz="2400" dirty="0"/>
              <a:t>as your evaluation method.</a:t>
            </a:r>
          </a:p>
          <a:p>
            <a:pPr marL="338138" lvl="1" indent="-338138" eaLnBrk="1" fontAlgn="auto" hangingPunct="1">
              <a:spcBef>
                <a:spcPts val="600"/>
              </a:spcBef>
              <a:spcAft>
                <a:spcPts val="0"/>
              </a:spcAft>
              <a:buFont typeface="Arial" panose="020B0604020202020204" pitchFamily="34" charset="0"/>
              <a:buChar char="•"/>
              <a:defRPr/>
            </a:pPr>
            <a:r>
              <a:rPr lang="en-US" altLang="en-US" sz="2400" dirty="0"/>
              <a:t>Using the information received regarding what is important and looking at the statutory definition of the chosen evaluation method is a great way to begin establishing the evaluation criteria.</a:t>
            </a:r>
          </a:p>
          <a:p>
            <a:pPr marL="635508" lvl="1" eaLnBrk="1" fontAlgn="auto" hangingPunct="1">
              <a:spcAft>
                <a:spcPts val="0"/>
              </a:spcAft>
              <a:defRPr/>
            </a:pPr>
            <a:endParaRPr lang="en-US" altLang="en-US" sz="2400" b="1" dirty="0"/>
          </a:p>
          <a:p>
            <a:pPr marL="635508" lvl="1" eaLnBrk="1" fontAlgn="auto" hangingPunct="1">
              <a:spcAft>
                <a:spcPts val="0"/>
              </a:spcAft>
              <a:defRPr/>
            </a:pPr>
            <a:endParaRPr lang="en-US" altLang="en-US" sz="2400" b="1" dirty="0"/>
          </a:p>
          <a:p>
            <a:pPr lvl="2" eaLnBrk="1" hangingPunct="1">
              <a:defRPr/>
            </a:pPr>
            <a:endParaRPr lang="en-US" altLang="en-US" sz="2000" dirty="0"/>
          </a:p>
          <a:p>
            <a:pPr eaLnBrk="1" hangingPunct="1">
              <a:buFont typeface="Wingdings 2" panose="05020102010507070707" pitchFamily="18" charset="2"/>
              <a:buNone/>
              <a:defRPr/>
            </a:pPr>
            <a:endParaRPr lang="en-US" altLang="en-US" dirty="0" smtClean="0"/>
          </a:p>
        </p:txBody>
      </p:sp>
      <p:sp>
        <p:nvSpPr>
          <p:cNvPr id="5" name="Title 1"/>
          <p:cNvSpPr>
            <a:spLocks noGrp="1"/>
          </p:cNvSpPr>
          <p:nvPr>
            <p:ph type="title"/>
          </p:nvPr>
        </p:nvSpPr>
        <p:spPr>
          <a:xfrm>
            <a:off x="609600" y="533400"/>
            <a:ext cx="8458200" cy="685800"/>
          </a:xfrm>
        </p:spPr>
        <p:txBody>
          <a:bodyPr/>
          <a:lstStyle/>
          <a:p>
            <a:pPr algn="ctr" eaLnBrk="1" hangingPunct="1"/>
            <a:r>
              <a:rPr lang="en-US" altLang="en-US" sz="3200" dirty="0" smtClean="0"/>
              <a:t>Methods </a:t>
            </a:r>
            <a:r>
              <a:rPr lang="en-US" altLang="en-US" sz="3200" dirty="0"/>
              <a:t>of Acquisition</a:t>
            </a:r>
            <a:endParaRPr lang="en-US" altLang="en-US" sz="3200" dirty="0" smtClean="0">
              <a:latin typeface="+mn-lt"/>
            </a:endParaRPr>
          </a:p>
        </p:txBody>
      </p:sp>
    </p:spTree>
    <p:extLst>
      <p:ext uri="{BB962C8B-B14F-4D97-AF65-F5344CB8AC3E}">
        <p14:creationId xmlns:p14="http://schemas.microsoft.com/office/powerpoint/2010/main" val="1078743602"/>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828800"/>
            <a:ext cx="7772400" cy="4114800"/>
          </a:xfrm>
        </p:spPr>
        <p:txBody>
          <a:bodyPr rtlCol="0">
            <a:normAutofit/>
          </a:bodyPr>
          <a:lstStyle/>
          <a:p>
            <a:pPr marL="0" lvl="1" indent="0" algn="ctr" eaLnBrk="1" fontAlgn="auto" hangingPunct="1">
              <a:spcAft>
                <a:spcPts val="0"/>
              </a:spcAft>
              <a:buNone/>
              <a:defRPr/>
            </a:pPr>
            <a:r>
              <a:rPr lang="en-US" dirty="0" smtClean="0"/>
              <a:t>Individual Scoring</a:t>
            </a:r>
          </a:p>
          <a:p>
            <a:pPr marL="0" lvl="1" indent="0" algn="ctr" eaLnBrk="1" fontAlgn="auto" hangingPunct="1">
              <a:spcAft>
                <a:spcPts val="0"/>
              </a:spcAft>
              <a:buNone/>
              <a:defRPr/>
            </a:pPr>
            <a:endParaRPr lang="en-US" dirty="0"/>
          </a:p>
          <a:p>
            <a:pPr marL="0" lvl="1" indent="0" algn="ctr" eaLnBrk="1" fontAlgn="auto" hangingPunct="1">
              <a:spcAft>
                <a:spcPts val="0"/>
              </a:spcAft>
              <a:buNone/>
              <a:defRPr/>
            </a:pPr>
            <a:r>
              <a:rPr lang="en-US" dirty="0"/>
              <a:t>v</a:t>
            </a:r>
            <a:r>
              <a:rPr lang="en-US" dirty="0" smtClean="0"/>
              <a:t>ersus</a:t>
            </a:r>
          </a:p>
          <a:p>
            <a:pPr marL="0" lvl="1" indent="0" algn="ctr" eaLnBrk="1" fontAlgn="auto" hangingPunct="1">
              <a:spcAft>
                <a:spcPts val="0"/>
              </a:spcAft>
              <a:buNone/>
              <a:defRPr/>
            </a:pPr>
            <a:endParaRPr lang="en-US" dirty="0" smtClean="0"/>
          </a:p>
          <a:p>
            <a:pPr marL="0" lvl="1" indent="0" algn="ctr" eaLnBrk="1" fontAlgn="auto" hangingPunct="1">
              <a:spcAft>
                <a:spcPts val="0"/>
              </a:spcAft>
              <a:buNone/>
              <a:defRPr/>
            </a:pPr>
            <a:r>
              <a:rPr lang="en-US" dirty="0" smtClean="0"/>
              <a:t>Consensus Scoring </a:t>
            </a:r>
          </a:p>
        </p:txBody>
      </p:sp>
      <p:sp>
        <p:nvSpPr>
          <p:cNvPr id="5" name="Title 1"/>
          <p:cNvSpPr>
            <a:spLocks noGrp="1"/>
          </p:cNvSpPr>
          <p:nvPr>
            <p:ph type="title"/>
          </p:nvPr>
        </p:nvSpPr>
        <p:spPr>
          <a:xfrm>
            <a:off x="609600" y="609600"/>
            <a:ext cx="8458200" cy="609600"/>
          </a:xfrm>
        </p:spPr>
        <p:txBody>
          <a:bodyPr/>
          <a:lstStyle/>
          <a:p>
            <a:pPr algn="ctr" eaLnBrk="1" hangingPunct="1"/>
            <a:r>
              <a:rPr lang="en-US" altLang="en-US" sz="3200" dirty="0" smtClean="0">
                <a:latin typeface="+mn-lt"/>
              </a:rPr>
              <a:t>Scoring Processes – Advantages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00200"/>
            <a:ext cx="7086600" cy="4114800"/>
          </a:xfrm>
        </p:spPr>
        <p:txBody>
          <a:bodyPr rtlCol="0">
            <a:normAutofit/>
          </a:bodyPr>
          <a:lstStyle/>
          <a:p>
            <a:pPr marL="0" indent="0" eaLnBrk="1" hangingPunct="1">
              <a:spcBef>
                <a:spcPts val="600"/>
              </a:spcBef>
              <a:buNone/>
            </a:pPr>
            <a:r>
              <a:rPr lang="en-US" altLang="en-US" sz="2400" dirty="0"/>
              <a:t>With Individual Scoring </a:t>
            </a:r>
          </a:p>
          <a:p>
            <a:pPr marL="338138" lvl="2" indent="-338138" eaLnBrk="1" fontAlgn="auto" hangingPunct="1">
              <a:spcBef>
                <a:spcPts val="600"/>
              </a:spcBef>
              <a:spcAft>
                <a:spcPts val="0"/>
              </a:spcAft>
              <a:defRPr/>
            </a:pPr>
            <a:r>
              <a:rPr lang="en-US" dirty="0" smtClean="0"/>
              <a:t>On </a:t>
            </a:r>
            <a:r>
              <a:rPr lang="en-US" dirty="0"/>
              <a:t>less complex solicitations, it takes less time.</a:t>
            </a:r>
          </a:p>
          <a:p>
            <a:pPr marL="338138" lvl="2" indent="-338138" eaLnBrk="1" fontAlgn="auto" hangingPunct="1">
              <a:spcBef>
                <a:spcPts val="600"/>
              </a:spcBef>
              <a:spcAft>
                <a:spcPts val="0"/>
              </a:spcAft>
              <a:defRPr/>
            </a:pPr>
            <a:r>
              <a:rPr lang="en-US" dirty="0" smtClean="0"/>
              <a:t>Logistics </a:t>
            </a:r>
            <a:r>
              <a:rPr lang="en-US" dirty="0"/>
              <a:t>or schedules of the team may make it difficult for them to meet.</a:t>
            </a:r>
          </a:p>
          <a:p>
            <a:pPr marL="457200" lvl="2" indent="-173038" eaLnBrk="1" fontAlgn="auto" hangingPunct="1">
              <a:spcAft>
                <a:spcPts val="0"/>
              </a:spcAft>
              <a:defRPr/>
            </a:pPr>
            <a:endParaRPr lang="en-US" b="1" dirty="0"/>
          </a:p>
          <a:p>
            <a:pPr marL="457200" lvl="2" indent="-173038" eaLnBrk="1" fontAlgn="auto" hangingPunct="1">
              <a:spcAft>
                <a:spcPts val="0"/>
              </a:spcAft>
              <a:defRPr/>
            </a:pPr>
            <a:endParaRPr lang="en-US" b="1" dirty="0"/>
          </a:p>
        </p:txBody>
      </p:sp>
      <p:sp>
        <p:nvSpPr>
          <p:cNvPr id="5" name="Title 1"/>
          <p:cNvSpPr>
            <a:spLocks noGrp="1"/>
          </p:cNvSpPr>
          <p:nvPr>
            <p:ph type="title"/>
          </p:nvPr>
        </p:nvSpPr>
        <p:spPr>
          <a:xfrm>
            <a:off x="609600" y="609600"/>
            <a:ext cx="8458200" cy="609600"/>
          </a:xfrm>
        </p:spPr>
        <p:txBody>
          <a:bodyPr/>
          <a:lstStyle/>
          <a:p>
            <a:pPr eaLnBrk="1" hangingPunct="1"/>
            <a:r>
              <a:rPr lang="en-US" altLang="en-US" sz="3200" dirty="0"/>
              <a:t>Scoring Processes </a:t>
            </a:r>
            <a:r>
              <a:rPr lang="en-US" altLang="en-US" sz="3200" dirty="0" smtClean="0"/>
              <a:t>– </a:t>
            </a:r>
            <a:r>
              <a:rPr lang="en-US" altLang="en-US" sz="3200" dirty="0"/>
              <a:t>Advantages</a:t>
            </a:r>
            <a:endParaRPr lang="en-US" altLang="en-US" sz="3200" dirty="0" smtClean="0">
              <a:latin typeface="+mn-lt"/>
            </a:endParaRPr>
          </a:p>
        </p:txBody>
      </p:sp>
    </p:spTree>
    <p:extLst>
      <p:ext uri="{BB962C8B-B14F-4D97-AF65-F5344CB8AC3E}">
        <p14:creationId xmlns:p14="http://schemas.microsoft.com/office/powerpoint/2010/main" val="302057258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00200"/>
            <a:ext cx="7162800" cy="4114800"/>
          </a:xfrm>
        </p:spPr>
        <p:txBody>
          <a:bodyPr rtlCol="0">
            <a:normAutofit fontScale="25000" lnSpcReduction="20000"/>
          </a:bodyPr>
          <a:lstStyle/>
          <a:p>
            <a:pPr marL="0" indent="0" eaLnBrk="1" hangingPunct="1">
              <a:lnSpc>
                <a:spcPct val="120000"/>
              </a:lnSpc>
              <a:spcBef>
                <a:spcPts val="600"/>
              </a:spcBef>
              <a:buNone/>
            </a:pPr>
            <a:r>
              <a:rPr lang="en-US" altLang="en-US" sz="9600" dirty="0"/>
              <a:t>With Consensus Scoring the advantages are:</a:t>
            </a:r>
          </a:p>
          <a:p>
            <a:pPr marL="338138" lvl="2" indent="-338138" eaLnBrk="1" fontAlgn="auto" hangingPunct="1">
              <a:lnSpc>
                <a:spcPct val="120000"/>
              </a:lnSpc>
              <a:spcBef>
                <a:spcPts val="600"/>
              </a:spcBef>
              <a:spcAft>
                <a:spcPts val="0"/>
              </a:spcAft>
              <a:defRPr/>
            </a:pPr>
            <a:r>
              <a:rPr lang="en-US" sz="8000" dirty="0" smtClean="0"/>
              <a:t>Upon </a:t>
            </a:r>
            <a:r>
              <a:rPr lang="en-US" sz="8000" dirty="0"/>
              <a:t>discussion, additional missed information may be found, from the first round of scoring.</a:t>
            </a:r>
          </a:p>
          <a:p>
            <a:pPr marL="338138" lvl="2" indent="-338138" eaLnBrk="1" fontAlgn="auto" hangingPunct="1">
              <a:lnSpc>
                <a:spcPct val="120000"/>
              </a:lnSpc>
              <a:spcBef>
                <a:spcPts val="600"/>
              </a:spcBef>
              <a:spcAft>
                <a:spcPts val="0"/>
              </a:spcAft>
              <a:defRPr/>
            </a:pPr>
            <a:r>
              <a:rPr lang="en-US" sz="8000" dirty="0" smtClean="0"/>
              <a:t>Someone </a:t>
            </a:r>
            <a:r>
              <a:rPr lang="en-US" sz="8000" dirty="0"/>
              <a:t>in the group may have interpreted the vendor’s response wording with a different context.</a:t>
            </a:r>
          </a:p>
          <a:p>
            <a:pPr marL="338138" lvl="2" indent="-338138" eaLnBrk="1" fontAlgn="auto" hangingPunct="1">
              <a:lnSpc>
                <a:spcPct val="120000"/>
              </a:lnSpc>
              <a:spcBef>
                <a:spcPts val="600"/>
              </a:spcBef>
              <a:spcAft>
                <a:spcPts val="0"/>
              </a:spcAft>
              <a:defRPr/>
            </a:pPr>
            <a:r>
              <a:rPr lang="en-US" sz="8000" dirty="0" smtClean="0"/>
              <a:t>Better </a:t>
            </a:r>
            <a:r>
              <a:rPr lang="en-US" sz="8000" dirty="0"/>
              <a:t>buy-in from the evaluation team, who may be end-users of the product or service.</a:t>
            </a:r>
          </a:p>
          <a:p>
            <a:pPr marL="0" lvl="2" indent="-173038" eaLnBrk="1" fontAlgn="auto" hangingPunct="1">
              <a:lnSpc>
                <a:spcPct val="120000"/>
              </a:lnSpc>
              <a:spcBef>
                <a:spcPts val="600"/>
              </a:spcBef>
              <a:spcAft>
                <a:spcPts val="0"/>
              </a:spcAft>
              <a:buNone/>
              <a:defRPr/>
            </a:pPr>
            <a:r>
              <a:rPr lang="en-US" sz="9600" dirty="0" smtClean="0"/>
              <a:t>The recommendation of OMES is </a:t>
            </a:r>
            <a:r>
              <a:rPr lang="en-US" sz="9600" dirty="0"/>
              <a:t>not to hold group discussions when doing individual scoring or evaluate as a group as a general rule. </a:t>
            </a:r>
          </a:p>
          <a:p>
            <a:pPr marL="342900" lvl="1" indent="-342900" eaLnBrk="1" fontAlgn="auto" hangingPunct="1">
              <a:spcAft>
                <a:spcPts val="0"/>
              </a:spcAft>
              <a:buFont typeface="Arial" panose="020B0604020202020204" pitchFamily="34" charset="0"/>
              <a:buChar char="•"/>
              <a:defRPr/>
            </a:pPr>
            <a:endParaRPr lang="en-US" sz="2400" dirty="0" smtClean="0"/>
          </a:p>
        </p:txBody>
      </p:sp>
      <p:sp>
        <p:nvSpPr>
          <p:cNvPr id="5" name="Title 1"/>
          <p:cNvSpPr>
            <a:spLocks noGrp="1"/>
          </p:cNvSpPr>
          <p:nvPr>
            <p:ph type="title"/>
          </p:nvPr>
        </p:nvSpPr>
        <p:spPr>
          <a:xfrm>
            <a:off x="609600" y="533400"/>
            <a:ext cx="8458200" cy="685800"/>
          </a:xfrm>
        </p:spPr>
        <p:txBody>
          <a:bodyPr/>
          <a:lstStyle/>
          <a:p>
            <a:pPr eaLnBrk="1" hangingPunct="1"/>
            <a:r>
              <a:rPr lang="en-US" altLang="en-US" sz="3200" dirty="0"/>
              <a:t>Scoring Processes </a:t>
            </a:r>
            <a:r>
              <a:rPr lang="en-US" altLang="en-US" sz="3200" dirty="0" smtClean="0"/>
              <a:t>– Advantages</a:t>
            </a:r>
            <a:endParaRPr lang="en-US" altLang="en-US" sz="3200" b="1" dirty="0" smtClean="0">
              <a:latin typeface="+mn-lt"/>
            </a:endParaRPr>
          </a:p>
        </p:txBody>
      </p:sp>
    </p:spTree>
    <p:extLst>
      <p:ext uri="{BB962C8B-B14F-4D97-AF65-F5344CB8AC3E}">
        <p14:creationId xmlns:p14="http://schemas.microsoft.com/office/powerpoint/2010/main" val="384333490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95400"/>
            <a:ext cx="7162800" cy="5029200"/>
          </a:xfrm>
        </p:spPr>
        <p:txBody>
          <a:bodyPr rtlCol="0">
            <a:noAutofit/>
          </a:bodyPr>
          <a:lstStyle/>
          <a:p>
            <a:pPr marL="338138" lvl="2" indent="-338138" eaLnBrk="1" fontAlgn="auto" hangingPunct="1">
              <a:spcBef>
                <a:spcPts val="600"/>
              </a:spcBef>
              <a:spcAft>
                <a:spcPts val="0"/>
              </a:spcAft>
              <a:defRPr/>
            </a:pPr>
            <a:r>
              <a:rPr lang="en-US" sz="2000" dirty="0"/>
              <a:t>One exception to this would be to have every evaluator score the responses individually and then </a:t>
            </a:r>
            <a:r>
              <a:rPr lang="en-US" sz="2000" dirty="0" smtClean="0"/>
              <a:t>reconvene </a:t>
            </a:r>
            <a:r>
              <a:rPr lang="en-US" sz="2000" dirty="0"/>
              <a:t>and work together to fill out a separate scorecard based on the group’s </a:t>
            </a:r>
            <a:r>
              <a:rPr lang="en-US" sz="2000" dirty="0" smtClean="0"/>
              <a:t>discussion.</a:t>
            </a:r>
          </a:p>
          <a:p>
            <a:pPr marL="338138" lvl="2" indent="-338138" eaLnBrk="1" fontAlgn="auto" hangingPunct="1">
              <a:spcBef>
                <a:spcPts val="600"/>
              </a:spcBef>
              <a:spcAft>
                <a:spcPts val="0"/>
              </a:spcAft>
              <a:defRPr/>
            </a:pPr>
            <a:r>
              <a:rPr lang="en-US" sz="2000" dirty="0" smtClean="0"/>
              <a:t>Another </a:t>
            </a:r>
            <a:r>
              <a:rPr lang="en-US" sz="2000" dirty="0"/>
              <a:t>option would be to score based on milestones where each evaluator evaluates on their area of expertise and each area scored comes together to form the final </a:t>
            </a:r>
            <a:r>
              <a:rPr lang="en-US" sz="2000" dirty="0" smtClean="0"/>
              <a:t>evaluation.</a:t>
            </a:r>
          </a:p>
          <a:p>
            <a:pPr marL="338138" lvl="2" indent="-338138" eaLnBrk="1" fontAlgn="auto" hangingPunct="1">
              <a:spcBef>
                <a:spcPts val="600"/>
              </a:spcBef>
              <a:spcAft>
                <a:spcPts val="0"/>
              </a:spcAft>
              <a:defRPr/>
            </a:pPr>
            <a:r>
              <a:rPr lang="en-US" sz="2000" dirty="0" smtClean="0"/>
              <a:t>It </a:t>
            </a:r>
            <a:r>
              <a:rPr lang="en-US" sz="2000" dirty="0"/>
              <a:t>is important to note that these are the best practices offered by </a:t>
            </a:r>
            <a:r>
              <a:rPr lang="en-US" sz="2000" dirty="0" smtClean="0"/>
              <a:t>OMES Central Purchasing.</a:t>
            </a:r>
          </a:p>
          <a:p>
            <a:pPr marL="338138" lvl="2" indent="-338138" eaLnBrk="1" fontAlgn="auto" hangingPunct="1">
              <a:spcBef>
                <a:spcPts val="600"/>
              </a:spcBef>
              <a:spcAft>
                <a:spcPts val="0"/>
              </a:spcAft>
              <a:defRPr/>
            </a:pPr>
            <a:r>
              <a:rPr lang="en-US" sz="2000" dirty="0" smtClean="0"/>
              <a:t>Particular </a:t>
            </a:r>
            <a:r>
              <a:rPr lang="en-US" sz="2000" dirty="0"/>
              <a:t>circumstances may warrant a variation of the previously described scoring </a:t>
            </a:r>
            <a:r>
              <a:rPr lang="en-US" sz="2000" dirty="0" smtClean="0"/>
              <a:t>processes.</a:t>
            </a:r>
          </a:p>
          <a:p>
            <a:pPr marL="338138" lvl="2" indent="-338138" eaLnBrk="1" fontAlgn="auto" hangingPunct="1">
              <a:spcBef>
                <a:spcPts val="600"/>
              </a:spcBef>
              <a:spcAft>
                <a:spcPts val="0"/>
              </a:spcAft>
              <a:defRPr/>
            </a:pPr>
            <a:r>
              <a:rPr lang="en-US" sz="2000" dirty="0" smtClean="0"/>
              <a:t>In </a:t>
            </a:r>
            <a:r>
              <a:rPr lang="en-US" sz="2000" dirty="0"/>
              <a:t>the event that an agency chooses to vary, the decision and process must be fully documented and saved in the acquisition file</a:t>
            </a:r>
            <a:r>
              <a:rPr lang="en-US" sz="2000" dirty="0" smtClean="0"/>
              <a:t>.</a:t>
            </a:r>
            <a:endParaRPr lang="en-US" sz="2000" dirty="0"/>
          </a:p>
        </p:txBody>
      </p:sp>
      <p:sp>
        <p:nvSpPr>
          <p:cNvPr id="5" name="Title 1"/>
          <p:cNvSpPr>
            <a:spLocks noGrp="1"/>
          </p:cNvSpPr>
          <p:nvPr>
            <p:ph type="title"/>
          </p:nvPr>
        </p:nvSpPr>
        <p:spPr>
          <a:xfrm>
            <a:off x="609600" y="381000"/>
            <a:ext cx="8458200" cy="685800"/>
          </a:xfrm>
        </p:spPr>
        <p:txBody>
          <a:bodyPr/>
          <a:lstStyle/>
          <a:p>
            <a:pPr eaLnBrk="1" hangingPunct="1"/>
            <a:r>
              <a:rPr lang="en-US" altLang="en-US" sz="3200" dirty="0"/>
              <a:t>Scoring Processes </a:t>
            </a:r>
            <a:r>
              <a:rPr lang="en-US" altLang="en-US" sz="3200" dirty="0" smtClean="0"/>
              <a:t>– </a:t>
            </a:r>
            <a:r>
              <a:rPr lang="en-US" altLang="en-US" sz="3200" dirty="0"/>
              <a:t>Advantages</a:t>
            </a:r>
            <a:endParaRPr lang="en-US" altLang="en-US" sz="3200" dirty="0" smtClean="0">
              <a:latin typeface="+mn-lt"/>
            </a:endParaRPr>
          </a:p>
        </p:txBody>
      </p:sp>
    </p:spTree>
    <p:extLst>
      <p:ext uri="{BB962C8B-B14F-4D97-AF65-F5344CB8AC3E}">
        <p14:creationId xmlns:p14="http://schemas.microsoft.com/office/powerpoint/2010/main" val="2009628811"/>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8800"/>
            <a:ext cx="7848600" cy="4114800"/>
          </a:xfrm>
        </p:spPr>
        <p:txBody>
          <a:bodyPr rtlCol="0">
            <a:normAutofit/>
          </a:bodyPr>
          <a:lstStyle/>
          <a:p>
            <a:pPr marL="0" lvl="1" indent="0" eaLnBrk="1" fontAlgn="auto" hangingPunct="1">
              <a:spcAft>
                <a:spcPts val="0"/>
              </a:spcAft>
              <a:buNone/>
              <a:defRPr/>
            </a:pPr>
            <a:r>
              <a:rPr lang="en-US" dirty="0" smtClean="0"/>
              <a:t>What is the Method of Acquisition that considers anticipated acceptance by user groups as a criteria?</a:t>
            </a:r>
          </a:p>
          <a:p>
            <a:pPr marL="0" lvl="1" indent="0" eaLnBrk="1" fontAlgn="auto" hangingPunct="1">
              <a:spcAft>
                <a:spcPts val="0"/>
              </a:spcAft>
              <a:buNone/>
              <a:defRPr/>
            </a:pPr>
            <a:endParaRPr lang="en-US" sz="2400" dirty="0"/>
          </a:p>
          <a:p>
            <a:pPr marL="0" lvl="1" indent="0" eaLnBrk="1" fontAlgn="auto" hangingPunct="1">
              <a:spcAft>
                <a:spcPts val="0"/>
              </a:spcAft>
              <a:buNone/>
              <a:defRPr/>
            </a:pPr>
            <a:r>
              <a:rPr lang="en-US" dirty="0" smtClean="0"/>
              <a:t>Best Value</a:t>
            </a:r>
          </a:p>
        </p:txBody>
      </p:sp>
      <p:sp>
        <p:nvSpPr>
          <p:cNvPr id="5" name="Title 1"/>
          <p:cNvSpPr>
            <a:spLocks noGrp="1"/>
          </p:cNvSpPr>
          <p:nvPr>
            <p:ph type="title"/>
          </p:nvPr>
        </p:nvSpPr>
        <p:spPr>
          <a:xfrm>
            <a:off x="609600" y="609600"/>
            <a:ext cx="8458200" cy="609600"/>
          </a:xfrm>
        </p:spPr>
        <p:txBody>
          <a:bodyPr/>
          <a:lstStyle/>
          <a:p>
            <a:pPr algn="ctr" eaLnBrk="1" hangingPunct="1"/>
            <a:r>
              <a:rPr lang="en-US" altLang="en-US" sz="3200" dirty="0" smtClean="0">
                <a:latin typeface="+mn-lt"/>
              </a:rPr>
              <a:t>QUESTION 1</a:t>
            </a:r>
          </a:p>
        </p:txBody>
      </p:sp>
    </p:spTree>
    <p:extLst>
      <p:ext uri="{BB962C8B-B14F-4D97-AF65-F5344CB8AC3E}">
        <p14:creationId xmlns:p14="http://schemas.microsoft.com/office/powerpoint/2010/main" val="3693672718"/>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447800"/>
            <a:ext cx="7848600" cy="3352800"/>
          </a:xfrm>
        </p:spPr>
        <p:txBody>
          <a:bodyPr/>
          <a:lstStyle/>
          <a:p>
            <a:pPr marL="0" indent="0" eaLnBrk="1" hangingPunct="1">
              <a:spcBef>
                <a:spcPts val="600"/>
              </a:spcBef>
              <a:buNone/>
              <a:defRPr/>
            </a:pPr>
            <a:r>
              <a:rPr lang="en-US" altLang="en-US" sz="2400" b="1" dirty="0"/>
              <a:t>Minimum/Mandatory Requirements – </a:t>
            </a:r>
            <a:r>
              <a:rPr lang="en-US" altLang="en-US" sz="2400" b="1" dirty="0" smtClean="0"/>
              <a:t>Pros</a:t>
            </a:r>
            <a:endParaRPr lang="en-US" altLang="en-US" sz="2400" b="1" dirty="0"/>
          </a:p>
          <a:p>
            <a:pPr marL="338138" indent="-338138" eaLnBrk="1" hangingPunct="1">
              <a:spcBef>
                <a:spcPts val="600"/>
              </a:spcBef>
              <a:defRPr/>
            </a:pPr>
            <a:r>
              <a:rPr lang="en-US" altLang="en-US" sz="2400" dirty="0" smtClean="0"/>
              <a:t>Allows evaluation </a:t>
            </a:r>
            <a:r>
              <a:rPr lang="en-US" altLang="en-US" sz="2400" dirty="0"/>
              <a:t>committee to only evaluate </a:t>
            </a:r>
            <a:r>
              <a:rPr lang="en-US" altLang="en-US" sz="2400" dirty="0" smtClean="0"/>
              <a:t>qualified bidders.</a:t>
            </a:r>
          </a:p>
          <a:p>
            <a:pPr marL="338138" indent="-338138" eaLnBrk="1" hangingPunct="1">
              <a:spcBef>
                <a:spcPts val="600"/>
              </a:spcBef>
              <a:defRPr/>
            </a:pPr>
            <a:r>
              <a:rPr lang="en-US" altLang="en-US" sz="2400" dirty="0" smtClean="0"/>
              <a:t>There may be size or weight restrictions for the installation.</a:t>
            </a:r>
          </a:p>
          <a:p>
            <a:pPr marL="338138" indent="-338138" eaLnBrk="1" hangingPunct="1">
              <a:spcBef>
                <a:spcPts val="600"/>
              </a:spcBef>
              <a:defRPr/>
            </a:pPr>
            <a:r>
              <a:rPr lang="en-US" altLang="en-US" sz="2400" dirty="0" smtClean="0"/>
              <a:t>Assures </a:t>
            </a:r>
            <a:r>
              <a:rPr lang="en-US" altLang="en-US" sz="2400" dirty="0"/>
              <a:t>some services do not void </a:t>
            </a:r>
            <a:r>
              <a:rPr lang="en-US" altLang="en-US" sz="2400" dirty="0" smtClean="0"/>
              <a:t>warranties.</a:t>
            </a:r>
            <a:endParaRPr lang="en-US" altLang="en-US" sz="2400" dirty="0"/>
          </a:p>
          <a:p>
            <a:pPr marL="338138" indent="-338138" eaLnBrk="1" hangingPunct="1">
              <a:spcBef>
                <a:spcPts val="600"/>
              </a:spcBef>
              <a:defRPr/>
            </a:pPr>
            <a:r>
              <a:rPr lang="en-US" altLang="en-US" sz="2400" dirty="0" smtClean="0"/>
              <a:t>Required </a:t>
            </a:r>
            <a:r>
              <a:rPr lang="en-US" altLang="en-US" sz="2400" dirty="0"/>
              <a:t>sometimes when using grant or </a:t>
            </a:r>
            <a:r>
              <a:rPr lang="en-US" altLang="en-US" sz="2400" dirty="0" smtClean="0"/>
              <a:t>federal funds </a:t>
            </a:r>
            <a:r>
              <a:rPr lang="en-US" altLang="en-US" sz="2400" dirty="0"/>
              <a:t>to meet federal </a:t>
            </a:r>
            <a:r>
              <a:rPr lang="en-US" altLang="en-US" sz="2400" dirty="0" smtClean="0"/>
              <a:t>requirements.</a:t>
            </a:r>
            <a:endParaRPr lang="en-US" altLang="en-US" dirty="0" smtClean="0"/>
          </a:p>
        </p:txBody>
      </p:sp>
      <p:sp>
        <p:nvSpPr>
          <p:cNvPr id="5" name="Title 1"/>
          <p:cNvSpPr>
            <a:spLocks noGrp="1"/>
          </p:cNvSpPr>
          <p:nvPr>
            <p:ph type="title"/>
          </p:nvPr>
        </p:nvSpPr>
        <p:spPr>
          <a:xfrm>
            <a:off x="609600" y="533400"/>
            <a:ext cx="8458200" cy="533400"/>
          </a:xfrm>
        </p:spPr>
        <p:txBody>
          <a:bodyPr/>
          <a:lstStyle/>
          <a:p>
            <a:pPr algn="ctr" eaLnBrk="1" hangingPunct="1"/>
            <a:r>
              <a:rPr lang="en-US" altLang="en-US" sz="3200" dirty="0" smtClean="0">
                <a:latin typeface="+mn-lt"/>
              </a:rPr>
              <a:t>What is Important?</a:t>
            </a:r>
          </a:p>
        </p:txBody>
      </p:sp>
    </p:spTree>
    <p:extLst>
      <p:ext uri="{BB962C8B-B14F-4D97-AF65-F5344CB8AC3E}">
        <p14:creationId xmlns:p14="http://schemas.microsoft.com/office/powerpoint/2010/main" val="4068885564"/>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401763"/>
            <a:ext cx="7162800" cy="4618037"/>
          </a:xfrm>
        </p:spPr>
        <p:txBody>
          <a:bodyPr/>
          <a:lstStyle/>
          <a:p>
            <a:pPr marL="0" indent="0">
              <a:spcBef>
                <a:spcPts val="600"/>
              </a:spcBef>
              <a:buNone/>
              <a:defRPr/>
            </a:pPr>
            <a:r>
              <a:rPr lang="en-US" sz="2400" dirty="0"/>
              <a:t>Minimum or </a:t>
            </a:r>
            <a:r>
              <a:rPr lang="en-US" sz="2400" dirty="0" smtClean="0"/>
              <a:t>mandatory </a:t>
            </a:r>
            <a:r>
              <a:rPr lang="en-US" sz="2400" dirty="0"/>
              <a:t>requirements in your </a:t>
            </a:r>
            <a:r>
              <a:rPr lang="en-US" sz="2400" dirty="0" smtClean="0"/>
              <a:t>evaluation </a:t>
            </a:r>
            <a:r>
              <a:rPr lang="en-US" sz="2400" dirty="0"/>
              <a:t>c</a:t>
            </a:r>
            <a:r>
              <a:rPr lang="en-US" sz="2400" dirty="0" smtClean="0"/>
              <a:t>riteria </a:t>
            </a:r>
            <a:r>
              <a:rPr lang="en-US" sz="2400" dirty="0"/>
              <a:t>can be helpful in narrowing the field of available bidders when certain requirements must be met with your acquisition</a:t>
            </a:r>
            <a:r>
              <a:rPr lang="en-US" sz="2400" dirty="0" smtClean="0"/>
              <a:t>. </a:t>
            </a:r>
            <a:endParaRPr lang="en-US" sz="2400" dirty="0"/>
          </a:p>
          <a:p>
            <a:pPr marL="0" indent="0">
              <a:spcBef>
                <a:spcPts val="600"/>
              </a:spcBef>
              <a:buNone/>
              <a:defRPr/>
            </a:pPr>
            <a:r>
              <a:rPr lang="en-US" sz="2400" dirty="0" smtClean="0"/>
              <a:t>An example </a:t>
            </a:r>
            <a:r>
              <a:rPr lang="en-US" sz="2400" dirty="0"/>
              <a:t>would be a service contract for hardware that is still under factory warranty</a:t>
            </a:r>
            <a:r>
              <a:rPr lang="en-US" sz="2400" dirty="0" smtClean="0"/>
              <a:t>. You </a:t>
            </a:r>
            <a:r>
              <a:rPr lang="en-US" sz="2400" dirty="0"/>
              <a:t>would need a </a:t>
            </a:r>
            <a:r>
              <a:rPr lang="en-US" sz="2400" dirty="0" smtClean="0"/>
              <a:t>factory-certified </a:t>
            </a:r>
            <a:r>
              <a:rPr lang="en-US" sz="2400" dirty="0"/>
              <a:t>company to maintain that equipment.</a:t>
            </a:r>
          </a:p>
          <a:p>
            <a:pPr marL="0" indent="0">
              <a:spcBef>
                <a:spcPts val="600"/>
              </a:spcBef>
              <a:buNone/>
              <a:defRPr/>
            </a:pPr>
            <a:r>
              <a:rPr lang="en-US" sz="2400" dirty="0" smtClean="0"/>
              <a:t>Another </a:t>
            </a:r>
            <a:r>
              <a:rPr lang="en-US" sz="2400" dirty="0"/>
              <a:t>example would be </a:t>
            </a:r>
            <a:r>
              <a:rPr lang="en-US" sz="2400" dirty="0" smtClean="0"/>
              <a:t>federally-funded community </a:t>
            </a:r>
            <a:r>
              <a:rPr lang="en-US" sz="2400" dirty="0"/>
              <a:t>d</a:t>
            </a:r>
            <a:r>
              <a:rPr lang="en-US" sz="2400" dirty="0" smtClean="0"/>
              <a:t>evelopment block </a:t>
            </a:r>
            <a:r>
              <a:rPr lang="en-US" sz="2400" dirty="0"/>
              <a:t>g</a:t>
            </a:r>
            <a:r>
              <a:rPr lang="en-US" sz="2400" dirty="0" smtClean="0"/>
              <a:t>rants </a:t>
            </a:r>
            <a:r>
              <a:rPr lang="en-US" sz="2400" dirty="0"/>
              <a:t>that may specify all the funds being expended to be to businesses in a particular area.</a:t>
            </a:r>
          </a:p>
          <a:p>
            <a:pPr marL="0" indent="0" eaLnBrk="1" hangingPunct="1">
              <a:buNone/>
              <a:defRPr/>
            </a:pPr>
            <a:endParaRPr lang="en-US" altLang="en-US" sz="2400" dirty="0" smtClean="0"/>
          </a:p>
        </p:txBody>
      </p:sp>
      <p:sp>
        <p:nvSpPr>
          <p:cNvPr id="5" name="Title 1"/>
          <p:cNvSpPr>
            <a:spLocks noGrp="1"/>
          </p:cNvSpPr>
          <p:nvPr>
            <p:ph type="title"/>
          </p:nvPr>
        </p:nvSpPr>
        <p:spPr>
          <a:xfrm>
            <a:off x="609600" y="533400"/>
            <a:ext cx="8458200" cy="6096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1746306581"/>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401763"/>
            <a:ext cx="7162800" cy="3170237"/>
          </a:xfrm>
        </p:spPr>
        <p:txBody>
          <a:bodyPr/>
          <a:lstStyle/>
          <a:p>
            <a:pPr marL="0" indent="0" eaLnBrk="1" hangingPunct="1">
              <a:spcBef>
                <a:spcPts val="600"/>
              </a:spcBef>
              <a:buFont typeface="Arial" panose="020B0604020202020204" pitchFamily="34" charset="0"/>
              <a:buNone/>
              <a:defRPr/>
            </a:pPr>
            <a:r>
              <a:rPr lang="en-US" altLang="en-US" sz="2800" b="1" dirty="0" smtClean="0"/>
              <a:t>Minimum/Mandatory Requirements – Cons</a:t>
            </a:r>
          </a:p>
          <a:p>
            <a:pPr marL="338138" indent="-338138" eaLnBrk="1" hangingPunct="1">
              <a:spcBef>
                <a:spcPts val="600"/>
              </a:spcBef>
              <a:defRPr/>
            </a:pPr>
            <a:r>
              <a:rPr lang="en-US" altLang="en-US" sz="2400" dirty="0" smtClean="0"/>
              <a:t>Unnecessary restriction of competition.</a:t>
            </a:r>
          </a:p>
          <a:p>
            <a:pPr marL="338138" indent="-338138" eaLnBrk="1" hangingPunct="1">
              <a:spcBef>
                <a:spcPts val="600"/>
              </a:spcBef>
              <a:defRPr/>
            </a:pPr>
            <a:r>
              <a:rPr lang="en-US" altLang="en-US" sz="2400" dirty="0" smtClean="0"/>
              <a:t>Restriction of competition results in higher prices.</a:t>
            </a:r>
          </a:p>
          <a:p>
            <a:pPr marL="338138" indent="-338138" eaLnBrk="1" hangingPunct="1">
              <a:spcBef>
                <a:spcPts val="600"/>
              </a:spcBef>
              <a:defRPr/>
            </a:pPr>
            <a:r>
              <a:rPr lang="en-US" altLang="en-US" sz="2400" dirty="0" smtClean="0"/>
              <a:t>Alienation of bidders.</a:t>
            </a:r>
          </a:p>
          <a:p>
            <a:pPr marL="338138" indent="-338138" eaLnBrk="1" hangingPunct="1">
              <a:spcBef>
                <a:spcPts val="600"/>
              </a:spcBef>
              <a:defRPr/>
            </a:pPr>
            <a:r>
              <a:rPr lang="en-US" altLang="en-US" sz="2400" dirty="0" smtClean="0"/>
              <a:t>Inability to locate qualified bidders.</a:t>
            </a:r>
          </a:p>
          <a:p>
            <a:pPr marL="0" indent="0" eaLnBrk="1" hangingPunct="1">
              <a:buFont typeface="Arial" panose="020B0604020202020204" pitchFamily="34" charset="0"/>
              <a:buNone/>
              <a:defRPr/>
            </a:pPr>
            <a:endParaRPr lang="en-US" altLang="en-US" sz="2400" dirty="0" smtClean="0"/>
          </a:p>
        </p:txBody>
      </p:sp>
      <p:sp>
        <p:nvSpPr>
          <p:cNvPr id="5" name="Title 1"/>
          <p:cNvSpPr>
            <a:spLocks noGrp="1"/>
          </p:cNvSpPr>
          <p:nvPr>
            <p:ph type="title"/>
          </p:nvPr>
        </p:nvSpPr>
        <p:spPr>
          <a:xfrm>
            <a:off x="609600" y="457200"/>
            <a:ext cx="8458200" cy="6858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2640170915"/>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401763"/>
            <a:ext cx="7086600" cy="3551237"/>
          </a:xfrm>
        </p:spPr>
        <p:txBody>
          <a:bodyPr/>
          <a:lstStyle/>
          <a:p>
            <a:pPr marL="0" lvl="0" indent="0">
              <a:spcBef>
                <a:spcPct val="30000"/>
              </a:spcBef>
              <a:buNone/>
              <a:defRPr/>
            </a:pPr>
            <a:r>
              <a:rPr lang="en-US" sz="2400" dirty="0">
                <a:solidFill>
                  <a:prstClr val="black"/>
                </a:solidFill>
              </a:rPr>
              <a:t>The </a:t>
            </a:r>
            <a:r>
              <a:rPr lang="en-US" sz="2400" dirty="0" smtClean="0">
                <a:solidFill>
                  <a:prstClr val="black"/>
                </a:solidFill>
              </a:rPr>
              <a:t>cons </a:t>
            </a:r>
            <a:r>
              <a:rPr lang="en-US" sz="2400" dirty="0">
                <a:solidFill>
                  <a:prstClr val="black"/>
                </a:solidFill>
              </a:rPr>
              <a:t>to </a:t>
            </a:r>
            <a:r>
              <a:rPr lang="en-US" sz="2400" dirty="0" smtClean="0">
                <a:solidFill>
                  <a:prstClr val="black"/>
                </a:solidFill>
              </a:rPr>
              <a:t>minimum/mandatory </a:t>
            </a:r>
            <a:r>
              <a:rPr lang="en-US" sz="2400" dirty="0">
                <a:solidFill>
                  <a:prstClr val="black"/>
                </a:solidFill>
              </a:rPr>
              <a:t>requirements in your solicitation are that you are narrowing the playing field at a cost</a:t>
            </a:r>
            <a:r>
              <a:rPr lang="en-US" sz="2400" dirty="0" smtClean="0">
                <a:solidFill>
                  <a:prstClr val="black"/>
                </a:solidFill>
              </a:rPr>
              <a:t>. </a:t>
            </a:r>
            <a:endParaRPr lang="en-US" sz="2400" dirty="0">
              <a:solidFill>
                <a:prstClr val="black"/>
              </a:solidFill>
            </a:endParaRPr>
          </a:p>
          <a:p>
            <a:pPr marL="0" lvl="0" indent="0">
              <a:spcBef>
                <a:spcPct val="30000"/>
              </a:spcBef>
              <a:buNone/>
              <a:defRPr/>
            </a:pPr>
            <a:r>
              <a:rPr lang="en-US" sz="2400" dirty="0" smtClean="0">
                <a:solidFill>
                  <a:prstClr val="black"/>
                </a:solidFill>
              </a:rPr>
              <a:t>Pricing </a:t>
            </a:r>
            <a:r>
              <a:rPr lang="en-US" sz="2400" dirty="0">
                <a:solidFill>
                  <a:prstClr val="black"/>
                </a:solidFill>
              </a:rPr>
              <a:t>increases as competition goes down</a:t>
            </a:r>
            <a:r>
              <a:rPr lang="en-US" sz="2400" dirty="0" smtClean="0">
                <a:solidFill>
                  <a:prstClr val="black"/>
                </a:solidFill>
              </a:rPr>
              <a:t>. </a:t>
            </a:r>
            <a:endParaRPr lang="en-US" sz="2400" dirty="0">
              <a:solidFill>
                <a:prstClr val="black"/>
              </a:solidFill>
            </a:endParaRPr>
          </a:p>
          <a:p>
            <a:pPr marL="0" lvl="0" indent="0">
              <a:spcBef>
                <a:spcPct val="30000"/>
              </a:spcBef>
              <a:buNone/>
              <a:defRPr/>
            </a:pPr>
            <a:r>
              <a:rPr lang="en-US" sz="2400" dirty="0" smtClean="0">
                <a:solidFill>
                  <a:prstClr val="black"/>
                </a:solidFill>
              </a:rPr>
              <a:t>If </a:t>
            </a:r>
            <a:r>
              <a:rPr lang="en-US" sz="2400" dirty="0">
                <a:solidFill>
                  <a:prstClr val="black"/>
                </a:solidFill>
              </a:rPr>
              <a:t>the requirement is not absolutely required for the success of the acquisition, it can result in a protest or </a:t>
            </a:r>
            <a:r>
              <a:rPr lang="en-US" sz="2400" dirty="0" smtClean="0">
                <a:solidFill>
                  <a:prstClr val="black"/>
                </a:solidFill>
              </a:rPr>
              <a:t>rebid </a:t>
            </a:r>
            <a:r>
              <a:rPr lang="en-US" sz="2400" dirty="0">
                <a:solidFill>
                  <a:prstClr val="black"/>
                </a:solidFill>
              </a:rPr>
              <a:t>situation</a:t>
            </a:r>
            <a:r>
              <a:rPr lang="en-US" sz="2400" dirty="0" smtClean="0">
                <a:solidFill>
                  <a:prstClr val="black"/>
                </a:solidFill>
              </a:rPr>
              <a:t>. </a:t>
            </a:r>
            <a:endParaRPr lang="en-US" sz="2400" dirty="0">
              <a:solidFill>
                <a:prstClr val="black"/>
              </a:solidFill>
            </a:endParaRPr>
          </a:p>
          <a:p>
            <a:pPr marL="0" indent="0" eaLnBrk="1" hangingPunct="1">
              <a:buFont typeface="Arial" panose="020B0604020202020204" pitchFamily="34" charset="0"/>
              <a:buNone/>
              <a:defRPr/>
            </a:pPr>
            <a:endParaRPr lang="en-US" altLang="en-US" sz="2400" b="1" dirty="0" smtClean="0"/>
          </a:p>
        </p:txBody>
      </p:sp>
      <p:sp>
        <p:nvSpPr>
          <p:cNvPr id="5" name="Title 1"/>
          <p:cNvSpPr>
            <a:spLocks noGrp="1"/>
          </p:cNvSpPr>
          <p:nvPr>
            <p:ph type="title"/>
          </p:nvPr>
        </p:nvSpPr>
        <p:spPr>
          <a:xfrm>
            <a:off x="609600" y="457200"/>
            <a:ext cx="8458200" cy="6858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274687039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371600"/>
            <a:ext cx="7391400" cy="5029200"/>
          </a:xfrm>
        </p:spPr>
        <p:txBody>
          <a:bodyPr/>
          <a:lstStyle/>
          <a:p>
            <a:pPr>
              <a:spcBef>
                <a:spcPts val="600"/>
              </a:spcBef>
              <a:defRPr/>
            </a:pPr>
            <a:r>
              <a:rPr lang="en-US" sz="2400" dirty="0"/>
              <a:t>It can taint the reputation of the agency if they are using unnecessary requirements</a:t>
            </a:r>
            <a:r>
              <a:rPr lang="en-US" sz="2400" dirty="0" smtClean="0"/>
              <a:t>. Bidders </a:t>
            </a:r>
            <a:r>
              <a:rPr lang="en-US" sz="2400" dirty="0"/>
              <a:t>begin to assume the agency is targeting one bidder for award</a:t>
            </a:r>
            <a:r>
              <a:rPr lang="en-US" sz="2400" dirty="0" smtClean="0"/>
              <a:t>. If </a:t>
            </a:r>
            <a:r>
              <a:rPr lang="en-US" sz="2400" dirty="0"/>
              <a:t>the agency IS targeting one bidder, it may have unintended consequences</a:t>
            </a:r>
            <a:r>
              <a:rPr lang="en-US" sz="2400" dirty="0" smtClean="0"/>
              <a:t>. </a:t>
            </a:r>
            <a:endParaRPr lang="en-US" sz="2400" dirty="0"/>
          </a:p>
          <a:p>
            <a:pPr>
              <a:spcBef>
                <a:spcPts val="600"/>
              </a:spcBef>
              <a:defRPr/>
            </a:pPr>
            <a:r>
              <a:rPr lang="en-US" sz="2400" dirty="0" smtClean="0"/>
              <a:t>There </a:t>
            </a:r>
            <a:r>
              <a:rPr lang="en-US" sz="2400" dirty="0"/>
              <a:t>may be no bidder who qualifies or the one bidder who qualifies may not be the bidder they believe they needed.</a:t>
            </a:r>
          </a:p>
          <a:p>
            <a:pPr>
              <a:spcBef>
                <a:spcPts val="600"/>
              </a:spcBef>
              <a:defRPr/>
            </a:pPr>
            <a:r>
              <a:rPr lang="en-US" sz="2400" dirty="0" smtClean="0"/>
              <a:t>The </a:t>
            </a:r>
            <a:r>
              <a:rPr lang="en-US" sz="2400" dirty="0"/>
              <a:t>takeaway should be that quality, qualified bidders will usually reveal themselves without unnecessary </a:t>
            </a:r>
            <a:r>
              <a:rPr lang="en-US" sz="2400" dirty="0" smtClean="0"/>
              <a:t>mandatory </a:t>
            </a:r>
            <a:r>
              <a:rPr lang="en-US" sz="2400" dirty="0"/>
              <a:t>requirements</a:t>
            </a:r>
            <a:r>
              <a:rPr lang="en-US" sz="2400" dirty="0" smtClean="0"/>
              <a:t>.</a:t>
            </a:r>
            <a:r>
              <a:rPr lang="en-US" sz="2400" b="1" dirty="0" smtClean="0"/>
              <a:t> </a:t>
            </a:r>
            <a:endParaRPr lang="en-US" sz="2400" b="1" dirty="0"/>
          </a:p>
        </p:txBody>
      </p:sp>
      <p:sp>
        <p:nvSpPr>
          <p:cNvPr id="5" name="Title 1"/>
          <p:cNvSpPr>
            <a:spLocks noGrp="1"/>
          </p:cNvSpPr>
          <p:nvPr>
            <p:ph type="title"/>
          </p:nvPr>
        </p:nvSpPr>
        <p:spPr>
          <a:xfrm>
            <a:off x="609600" y="457200"/>
            <a:ext cx="8458200" cy="6096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4266430067"/>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401763"/>
            <a:ext cx="7239000" cy="2179637"/>
          </a:xfrm>
        </p:spPr>
        <p:txBody>
          <a:bodyPr/>
          <a:lstStyle/>
          <a:p>
            <a:pPr>
              <a:spcBef>
                <a:spcPts val="600"/>
              </a:spcBef>
              <a:defRPr/>
            </a:pPr>
            <a:r>
              <a:rPr lang="en-US" sz="2400" dirty="0"/>
              <a:t>If your </a:t>
            </a:r>
            <a:r>
              <a:rPr lang="en-US" sz="2400" dirty="0" smtClean="0"/>
              <a:t>mandatory </a:t>
            </a:r>
            <a:r>
              <a:rPr lang="en-US" sz="2400" dirty="0"/>
              <a:t>requirement dictates how the supplier will perform the services after award, as the supplier is the expert, the bidder/supplier may have had a better, cost efficient way to perform the services</a:t>
            </a:r>
            <a:r>
              <a:rPr lang="en-US" sz="2400" dirty="0" smtClean="0"/>
              <a:t>.</a:t>
            </a:r>
            <a:endParaRPr lang="en-US" sz="2400" dirty="0"/>
          </a:p>
        </p:txBody>
      </p:sp>
      <p:sp>
        <p:nvSpPr>
          <p:cNvPr id="5" name="Title 1"/>
          <p:cNvSpPr>
            <a:spLocks noGrp="1"/>
          </p:cNvSpPr>
          <p:nvPr>
            <p:ph type="title"/>
          </p:nvPr>
        </p:nvSpPr>
        <p:spPr>
          <a:xfrm>
            <a:off x="609600" y="457200"/>
            <a:ext cx="8458200" cy="6858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1312544405"/>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371600"/>
            <a:ext cx="7886700" cy="5029200"/>
          </a:xfrm>
        </p:spPr>
        <p:txBody>
          <a:bodyPr/>
          <a:lstStyle/>
          <a:p>
            <a:pPr marL="0" indent="0" eaLnBrk="1" hangingPunct="1">
              <a:spcBef>
                <a:spcPts val="600"/>
              </a:spcBef>
              <a:buFont typeface="Arial" panose="020B0604020202020204" pitchFamily="34" charset="0"/>
              <a:buNone/>
              <a:defRPr/>
            </a:pPr>
            <a:r>
              <a:rPr lang="en-US" altLang="en-US" sz="2800" dirty="0" smtClean="0"/>
              <a:t>Other considerations:</a:t>
            </a:r>
          </a:p>
          <a:p>
            <a:pPr marL="338138" indent="-338138" eaLnBrk="1" hangingPunct="1">
              <a:spcBef>
                <a:spcPts val="600"/>
              </a:spcBef>
              <a:defRPr/>
            </a:pPr>
            <a:r>
              <a:rPr lang="en-US" altLang="en-US" sz="2400" dirty="0" smtClean="0"/>
              <a:t>Source of funding.</a:t>
            </a:r>
          </a:p>
          <a:p>
            <a:pPr marL="338138" indent="-338138" eaLnBrk="1" hangingPunct="1">
              <a:spcBef>
                <a:spcPts val="600"/>
              </a:spcBef>
              <a:defRPr/>
            </a:pPr>
            <a:r>
              <a:rPr lang="en-US" altLang="en-US" sz="2400" dirty="0" smtClean="0"/>
              <a:t>Service costs.</a:t>
            </a:r>
          </a:p>
          <a:p>
            <a:pPr marL="338138" indent="-338138" eaLnBrk="1" hangingPunct="1">
              <a:spcBef>
                <a:spcPts val="600"/>
              </a:spcBef>
              <a:defRPr/>
            </a:pPr>
            <a:r>
              <a:rPr lang="en-US" altLang="en-US" sz="2400" dirty="0" smtClean="0"/>
              <a:t>Quality.</a:t>
            </a:r>
          </a:p>
          <a:p>
            <a:pPr marL="338138" indent="-338138" eaLnBrk="1" hangingPunct="1">
              <a:spcBef>
                <a:spcPts val="600"/>
              </a:spcBef>
              <a:defRPr/>
            </a:pPr>
            <a:r>
              <a:rPr lang="en-US" altLang="en-US" sz="2400" dirty="0" smtClean="0"/>
              <a:t>Delivery and completion schedules. </a:t>
            </a:r>
          </a:p>
          <a:p>
            <a:pPr marL="338138" indent="-338138" eaLnBrk="1" hangingPunct="1">
              <a:spcBef>
                <a:spcPts val="600"/>
              </a:spcBef>
              <a:defRPr/>
            </a:pPr>
            <a:r>
              <a:rPr lang="en-US" altLang="en-US" sz="2400" dirty="0" smtClean="0"/>
              <a:t>Supplier expertise.</a:t>
            </a:r>
          </a:p>
          <a:p>
            <a:pPr marL="338138" indent="-338138" eaLnBrk="1" hangingPunct="1">
              <a:spcBef>
                <a:spcPts val="600"/>
              </a:spcBef>
              <a:defRPr/>
            </a:pPr>
            <a:r>
              <a:rPr lang="en-US" altLang="en-US" sz="2400" dirty="0" smtClean="0"/>
              <a:t>Technical merit.</a:t>
            </a:r>
          </a:p>
          <a:p>
            <a:pPr marL="338138" indent="-338138" eaLnBrk="1" hangingPunct="1">
              <a:spcBef>
                <a:spcPts val="600"/>
              </a:spcBef>
              <a:defRPr/>
            </a:pPr>
            <a:r>
              <a:rPr lang="en-US" altLang="en-US" sz="2400" dirty="0" smtClean="0"/>
              <a:t>Financial stability.</a:t>
            </a:r>
          </a:p>
        </p:txBody>
      </p:sp>
      <p:sp>
        <p:nvSpPr>
          <p:cNvPr id="5" name="Title 1"/>
          <p:cNvSpPr>
            <a:spLocks noGrp="1"/>
          </p:cNvSpPr>
          <p:nvPr>
            <p:ph type="title"/>
          </p:nvPr>
        </p:nvSpPr>
        <p:spPr>
          <a:xfrm>
            <a:off x="609600" y="533400"/>
            <a:ext cx="8458200" cy="6096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4138717438"/>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371600"/>
            <a:ext cx="7886700" cy="3200400"/>
          </a:xfrm>
        </p:spPr>
        <p:txBody>
          <a:bodyPr/>
          <a:lstStyle/>
          <a:p>
            <a:pPr marL="0" indent="0" eaLnBrk="1" hangingPunct="1">
              <a:spcBef>
                <a:spcPts val="600"/>
              </a:spcBef>
              <a:buFont typeface="Arial" panose="020B0604020202020204" pitchFamily="34" charset="0"/>
              <a:buNone/>
              <a:defRPr/>
            </a:pPr>
            <a:r>
              <a:rPr lang="en-US" altLang="en-US" sz="2800" dirty="0" smtClean="0"/>
              <a:t>Other considerations (cont.):</a:t>
            </a:r>
          </a:p>
          <a:p>
            <a:pPr marL="338138" indent="-338138" eaLnBrk="1" hangingPunct="1">
              <a:spcBef>
                <a:spcPts val="600"/>
              </a:spcBef>
              <a:defRPr/>
            </a:pPr>
            <a:r>
              <a:rPr lang="en-US" altLang="en-US" sz="2400" dirty="0" smtClean="0"/>
              <a:t>Territory coverage.</a:t>
            </a:r>
          </a:p>
          <a:p>
            <a:pPr marL="338138" indent="-338138" eaLnBrk="1" hangingPunct="1">
              <a:spcBef>
                <a:spcPts val="600"/>
              </a:spcBef>
              <a:defRPr/>
            </a:pPr>
            <a:r>
              <a:rPr lang="en-US" altLang="en-US" sz="2400" dirty="0" smtClean="0"/>
              <a:t>Product offerings and innovation.</a:t>
            </a:r>
          </a:p>
          <a:p>
            <a:pPr marL="338138" indent="-338138" eaLnBrk="1" hangingPunct="1">
              <a:spcBef>
                <a:spcPts val="600"/>
              </a:spcBef>
              <a:defRPr/>
            </a:pPr>
            <a:r>
              <a:rPr lang="en-US" altLang="en-US" sz="2400" dirty="0" smtClean="0"/>
              <a:t>Social considerations and environmental characteristics.</a:t>
            </a:r>
          </a:p>
          <a:p>
            <a:pPr marL="338138" indent="-338138" eaLnBrk="1" hangingPunct="1">
              <a:spcBef>
                <a:spcPts val="600"/>
              </a:spcBef>
              <a:defRPr/>
            </a:pPr>
            <a:r>
              <a:rPr lang="en-US" altLang="en-US" sz="2400" dirty="0" smtClean="0"/>
              <a:t>Negotiations.</a:t>
            </a:r>
          </a:p>
          <a:p>
            <a:pPr marL="338138" indent="-338138" eaLnBrk="1" hangingPunct="1">
              <a:spcBef>
                <a:spcPts val="600"/>
              </a:spcBef>
              <a:defRPr/>
            </a:pPr>
            <a:r>
              <a:rPr lang="en-US" altLang="en-US" sz="2400" b="1" dirty="0" smtClean="0"/>
              <a:t>Accessibility (mandatory for applicable IT acquisitions).</a:t>
            </a:r>
          </a:p>
        </p:txBody>
      </p:sp>
      <p:sp>
        <p:nvSpPr>
          <p:cNvPr id="5" name="Title 1"/>
          <p:cNvSpPr>
            <a:spLocks noGrp="1"/>
          </p:cNvSpPr>
          <p:nvPr>
            <p:ph type="title"/>
          </p:nvPr>
        </p:nvSpPr>
        <p:spPr>
          <a:xfrm>
            <a:off x="609600" y="609601"/>
            <a:ext cx="8458200" cy="533399"/>
          </a:xfrm>
        </p:spPr>
        <p:txBody>
          <a:bodyPr/>
          <a:lstStyle/>
          <a:p>
            <a:pPr algn="ctr" eaLnBrk="1" hangingPunct="1"/>
            <a:r>
              <a:rPr lang="en-US" altLang="en-US" sz="3200" dirty="0" smtClean="0">
                <a:latin typeface="+mn-lt"/>
              </a:rPr>
              <a:t>What is Important? (Cont.)</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371600"/>
            <a:ext cx="7162800" cy="4038600"/>
          </a:xfrm>
        </p:spPr>
        <p:txBody>
          <a:bodyPr/>
          <a:lstStyle/>
          <a:p>
            <a:pPr marL="0" indent="0">
              <a:spcBef>
                <a:spcPts val="600"/>
              </a:spcBef>
              <a:buNone/>
              <a:defRPr/>
            </a:pPr>
            <a:r>
              <a:rPr lang="en-US" altLang="en-US" sz="2400" dirty="0"/>
              <a:t>Earlier training taught you to </a:t>
            </a:r>
            <a:r>
              <a:rPr lang="en-US" altLang="en-US" sz="2400" dirty="0" smtClean="0"/>
              <a:t>satisfy </a:t>
            </a:r>
            <a:r>
              <a:rPr lang="en-US" altLang="en-US" sz="2400" dirty="0"/>
              <a:t>the minimum </a:t>
            </a:r>
            <a:r>
              <a:rPr lang="en-US" altLang="en-US" sz="2400" dirty="0" smtClean="0"/>
              <a:t>need </a:t>
            </a:r>
            <a:r>
              <a:rPr lang="en-US" altLang="en-US" sz="2400" dirty="0"/>
              <a:t>with acquisitions</a:t>
            </a:r>
            <a:r>
              <a:rPr lang="en-US" altLang="en-US" sz="2400" dirty="0" smtClean="0"/>
              <a:t>. Likewise</a:t>
            </a:r>
            <a:r>
              <a:rPr lang="en-US" altLang="en-US" sz="2400" dirty="0"/>
              <a:t>, the evaluation criteria should not include items that are not necessary to achieve the purpose.</a:t>
            </a:r>
          </a:p>
          <a:p>
            <a:pPr marL="0" indent="0" eaLnBrk="1" hangingPunct="1">
              <a:spcBef>
                <a:spcPts val="600"/>
              </a:spcBef>
              <a:buNone/>
              <a:defRPr/>
            </a:pPr>
            <a:r>
              <a:rPr lang="en-US" altLang="en-US" sz="2400" dirty="0" smtClean="0"/>
              <a:t>Consider </a:t>
            </a:r>
            <a:r>
              <a:rPr lang="en-US" altLang="en-US" sz="2400" dirty="0"/>
              <a:t>what is important at the beginning of evaluation criteria establishment.</a:t>
            </a:r>
          </a:p>
          <a:p>
            <a:pPr marL="0" indent="0" eaLnBrk="1" hangingPunct="1">
              <a:spcBef>
                <a:spcPts val="600"/>
              </a:spcBef>
              <a:buNone/>
              <a:defRPr/>
            </a:pPr>
            <a:r>
              <a:rPr lang="en-US" altLang="en-US" sz="2400" dirty="0" smtClean="0"/>
              <a:t>You </a:t>
            </a:r>
            <a:r>
              <a:rPr lang="en-US" altLang="en-US" sz="2400" dirty="0"/>
              <a:t>must always know your source of funding</a:t>
            </a:r>
            <a:r>
              <a:rPr lang="en-US" altLang="en-US" sz="2400" dirty="0" smtClean="0"/>
              <a:t>. Agencies </a:t>
            </a:r>
            <a:r>
              <a:rPr lang="en-US" altLang="en-US" sz="2400" dirty="0"/>
              <a:t>who do not normally receive federal funds may find themselves doing a solicitation such as the Recovery Act projects, where federal funds are involved</a:t>
            </a:r>
            <a:r>
              <a:rPr lang="en-US" altLang="en-US" sz="2400" dirty="0" smtClean="0"/>
              <a:t>.</a:t>
            </a:r>
            <a:endParaRPr lang="en-US" altLang="en-US" sz="2400" dirty="0"/>
          </a:p>
        </p:txBody>
      </p:sp>
      <p:sp>
        <p:nvSpPr>
          <p:cNvPr id="5" name="Title 1"/>
          <p:cNvSpPr>
            <a:spLocks noGrp="1"/>
          </p:cNvSpPr>
          <p:nvPr>
            <p:ph type="title"/>
          </p:nvPr>
        </p:nvSpPr>
        <p:spPr>
          <a:xfrm>
            <a:off x="609600" y="609600"/>
            <a:ext cx="8458200" cy="6096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4205228205"/>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447800"/>
            <a:ext cx="7162800" cy="3657600"/>
          </a:xfrm>
        </p:spPr>
        <p:txBody>
          <a:bodyPr/>
          <a:lstStyle/>
          <a:p>
            <a:pPr marL="0" indent="0" eaLnBrk="1" hangingPunct="1">
              <a:spcBef>
                <a:spcPts val="600"/>
              </a:spcBef>
              <a:buNone/>
              <a:defRPr/>
            </a:pPr>
            <a:r>
              <a:rPr lang="en-US" altLang="en-US" sz="2400" dirty="0"/>
              <a:t>Federally funded projects usually contain requirements with regard to the solicitation and the competitive process of award</a:t>
            </a:r>
            <a:r>
              <a:rPr lang="en-US" altLang="en-US" sz="2400" dirty="0" smtClean="0"/>
              <a:t>. You </a:t>
            </a:r>
            <a:r>
              <a:rPr lang="en-US" altLang="en-US" sz="2400" dirty="0"/>
              <a:t>must have a copy of those requirements to assure your solicitation and award are in compliance.</a:t>
            </a:r>
          </a:p>
          <a:p>
            <a:pPr marL="0" indent="0" eaLnBrk="1" hangingPunct="1">
              <a:spcBef>
                <a:spcPts val="1200"/>
              </a:spcBef>
              <a:buNone/>
              <a:defRPr/>
            </a:pPr>
            <a:r>
              <a:rPr lang="en-US" altLang="en-US" sz="2400" dirty="0" smtClean="0"/>
              <a:t>You </a:t>
            </a:r>
            <a:r>
              <a:rPr lang="en-US" altLang="en-US" sz="2400" dirty="0"/>
              <a:t>cannot use specifications received from a supplier to develop your bid specifications</a:t>
            </a:r>
            <a:r>
              <a:rPr lang="en-US" altLang="en-US" sz="2400" dirty="0" smtClean="0"/>
              <a:t>. Suppliers </a:t>
            </a:r>
            <a:r>
              <a:rPr lang="en-US" altLang="en-US" sz="2400" dirty="0"/>
              <a:t>know the specifications of their competition and will notify the CPO when they see an agency doing so</a:t>
            </a:r>
            <a:r>
              <a:rPr lang="en-US" altLang="en-US" sz="2400" dirty="0" smtClean="0"/>
              <a:t>.</a:t>
            </a:r>
          </a:p>
        </p:txBody>
      </p:sp>
      <p:sp>
        <p:nvSpPr>
          <p:cNvPr id="5" name="Title 1"/>
          <p:cNvSpPr>
            <a:spLocks noGrp="1"/>
          </p:cNvSpPr>
          <p:nvPr>
            <p:ph type="title"/>
          </p:nvPr>
        </p:nvSpPr>
        <p:spPr>
          <a:xfrm>
            <a:off x="609600" y="609600"/>
            <a:ext cx="8458200" cy="609600"/>
          </a:xfrm>
        </p:spPr>
        <p:txBody>
          <a:bodyPr/>
          <a:lstStyle/>
          <a:p>
            <a:pPr algn="ctr" eaLnBrk="1" hangingPunct="1"/>
            <a:r>
              <a:rPr lang="en-US" altLang="en-US" sz="3200" dirty="0" smtClean="0">
                <a:latin typeface="+mn-lt"/>
              </a:rPr>
              <a:t>What is Important? (Cont.)</a:t>
            </a:r>
          </a:p>
        </p:txBody>
      </p:sp>
    </p:spTree>
    <p:extLst>
      <p:ext uri="{BB962C8B-B14F-4D97-AF65-F5344CB8AC3E}">
        <p14:creationId xmlns:p14="http://schemas.microsoft.com/office/powerpoint/2010/main" val="2889672837"/>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609600" y="637733"/>
            <a:ext cx="8458200" cy="505267"/>
          </a:xfrm>
          <a:prstGeom prst="rect">
            <a:avLst/>
          </a:prstGeom>
        </p:spPr>
        <p:txBody>
          <a:bodyPr vert="horz" wrap="square" lIns="0" tIns="12700" rIns="0" bIns="0" rtlCol="0">
            <a:spAutoFit/>
          </a:bodyPr>
          <a:lstStyle/>
          <a:p>
            <a:pPr marL="12700">
              <a:lnSpc>
                <a:spcPct val="100000"/>
              </a:lnSpc>
              <a:spcBef>
                <a:spcPts val="100"/>
              </a:spcBef>
            </a:pPr>
            <a:r>
              <a:rPr sz="3200" b="0" spc="-95" dirty="0">
                <a:solidFill>
                  <a:srgbClr val="2F2B20"/>
                </a:solidFill>
                <a:latin typeface="Calibri"/>
                <a:cs typeface="Calibri"/>
              </a:rPr>
              <a:t>Bidding </a:t>
            </a:r>
            <a:r>
              <a:rPr sz="3200" b="0" spc="-120" dirty="0">
                <a:solidFill>
                  <a:srgbClr val="2F2B20"/>
                </a:solidFill>
                <a:latin typeface="Calibri"/>
                <a:cs typeface="Calibri"/>
              </a:rPr>
              <a:t>Preferences </a:t>
            </a:r>
            <a:r>
              <a:rPr lang="en-US" sz="3200" b="0" spc="-120" dirty="0" smtClean="0">
                <a:solidFill>
                  <a:srgbClr val="2F2B20"/>
                </a:solidFill>
                <a:latin typeface="Calibri"/>
                <a:cs typeface="Calibri"/>
              </a:rPr>
              <a:t>–</a:t>
            </a:r>
            <a:r>
              <a:rPr sz="3200" b="0" spc="-385" dirty="0" smtClean="0">
                <a:solidFill>
                  <a:srgbClr val="2F2B20"/>
                </a:solidFill>
                <a:latin typeface="Calibri"/>
                <a:cs typeface="Calibri"/>
              </a:rPr>
              <a:t> </a:t>
            </a:r>
            <a:r>
              <a:rPr sz="3200" b="0" spc="-120" dirty="0">
                <a:solidFill>
                  <a:srgbClr val="2F2B20"/>
                </a:solidFill>
                <a:latin typeface="Calibri"/>
                <a:cs typeface="Calibri"/>
              </a:rPr>
              <a:t>Reciprocity</a:t>
            </a:r>
            <a:endParaRPr sz="3200" dirty="0">
              <a:latin typeface="Calibri"/>
              <a:cs typeface="Calibri"/>
            </a:endParaRPr>
          </a:p>
        </p:txBody>
      </p:sp>
      <p:sp>
        <p:nvSpPr>
          <p:cNvPr id="5" name="object 3"/>
          <p:cNvSpPr txBox="1">
            <a:spLocks noGrp="1"/>
          </p:cNvSpPr>
          <p:nvPr>
            <p:ph type="body" idx="1"/>
          </p:nvPr>
        </p:nvSpPr>
        <p:spPr>
          <a:xfrm>
            <a:off x="838201" y="1752600"/>
            <a:ext cx="7086600" cy="3043782"/>
          </a:xfrm>
          <a:prstGeom prst="rect">
            <a:avLst/>
          </a:prstGeom>
        </p:spPr>
        <p:txBody>
          <a:bodyPr vert="horz" wrap="square" lIns="0" tIns="12065" rIns="0" bIns="0" rtlCol="0">
            <a:spAutoFit/>
          </a:bodyPr>
          <a:lstStyle/>
          <a:p>
            <a:pPr marL="338138" marR="133985" indent="-325438">
              <a:spcBef>
                <a:spcPts val="600"/>
              </a:spcBef>
              <a:buClr>
                <a:srgbClr val="2F2B20"/>
              </a:buClr>
              <a:buFont typeface="Arial"/>
              <a:buChar char="•"/>
              <a:tabLst>
                <a:tab pos="338138" algn="l"/>
              </a:tabLst>
            </a:pPr>
            <a:r>
              <a:rPr sz="2400" b="0" spc="-25" dirty="0">
                <a:solidFill>
                  <a:srgbClr val="2F2B20"/>
                </a:solidFill>
                <a:latin typeface="Calibri"/>
                <a:cs typeface="Calibri"/>
              </a:rPr>
              <a:t>State </a:t>
            </a:r>
            <a:r>
              <a:rPr sz="2400" b="0" spc="-10" dirty="0">
                <a:solidFill>
                  <a:srgbClr val="2F2B20"/>
                </a:solidFill>
                <a:latin typeface="Calibri"/>
                <a:cs typeface="Calibri"/>
              </a:rPr>
              <a:t>agencies </a:t>
            </a:r>
            <a:r>
              <a:rPr sz="2400" b="0" spc="-5" dirty="0">
                <a:solidFill>
                  <a:srgbClr val="2F2B20"/>
                </a:solidFill>
                <a:latin typeface="Calibri"/>
                <a:cs typeface="Calibri"/>
              </a:rPr>
              <a:t>shall not </a:t>
            </a:r>
            <a:r>
              <a:rPr sz="2400" b="0" spc="-10" dirty="0" smtClean="0">
                <a:solidFill>
                  <a:srgbClr val="2F2B20"/>
                </a:solidFill>
                <a:latin typeface="Calibri"/>
                <a:cs typeface="Calibri"/>
              </a:rPr>
              <a:t>discriminate</a:t>
            </a:r>
            <a:r>
              <a:rPr lang="en-US" sz="2400" b="0" spc="-10" dirty="0" smtClean="0">
                <a:solidFill>
                  <a:srgbClr val="2F2B20"/>
                </a:solidFill>
                <a:latin typeface="Calibri"/>
                <a:cs typeface="Calibri"/>
              </a:rPr>
              <a:t> </a:t>
            </a:r>
            <a:r>
              <a:rPr sz="2400" b="0" spc="-20" dirty="0" smtClean="0">
                <a:solidFill>
                  <a:srgbClr val="2F2B20"/>
                </a:solidFill>
                <a:latin typeface="Calibri"/>
                <a:cs typeface="Calibri"/>
              </a:rPr>
              <a:t>against </a:t>
            </a:r>
            <a:r>
              <a:rPr sz="2400" b="0" spc="-15" dirty="0">
                <a:solidFill>
                  <a:srgbClr val="2F2B20"/>
                </a:solidFill>
                <a:latin typeface="Calibri"/>
                <a:cs typeface="Calibri"/>
              </a:rPr>
              <a:t>bidders </a:t>
            </a:r>
            <a:r>
              <a:rPr sz="2400" b="0" spc="-20" dirty="0">
                <a:solidFill>
                  <a:srgbClr val="2F2B20"/>
                </a:solidFill>
                <a:latin typeface="Calibri"/>
                <a:cs typeface="Calibri"/>
              </a:rPr>
              <a:t>from </a:t>
            </a:r>
            <a:r>
              <a:rPr sz="2400" b="0" spc="-5" dirty="0">
                <a:solidFill>
                  <a:srgbClr val="2F2B20"/>
                </a:solidFill>
                <a:latin typeface="Calibri"/>
                <a:cs typeface="Calibri"/>
              </a:rPr>
              <a:t>other </a:t>
            </a:r>
            <a:r>
              <a:rPr sz="2400" b="0" spc="-30" dirty="0">
                <a:solidFill>
                  <a:srgbClr val="2F2B20"/>
                </a:solidFill>
                <a:latin typeface="Calibri"/>
                <a:cs typeface="Calibri"/>
              </a:rPr>
              <a:t>states except </a:t>
            </a:r>
            <a:r>
              <a:rPr sz="2400" b="0" spc="-5" dirty="0" smtClean="0">
                <a:solidFill>
                  <a:srgbClr val="2F2B20"/>
                </a:solidFill>
                <a:latin typeface="Calibri"/>
                <a:cs typeface="Calibri"/>
              </a:rPr>
              <a:t>as</a:t>
            </a:r>
            <a:r>
              <a:rPr lang="en-US" sz="2400" b="0" spc="-5" dirty="0" smtClean="0">
                <a:solidFill>
                  <a:srgbClr val="2F2B20"/>
                </a:solidFill>
                <a:latin typeface="Calibri"/>
                <a:cs typeface="Calibri"/>
              </a:rPr>
              <a:t> </a:t>
            </a:r>
            <a:r>
              <a:rPr sz="2400" b="0" spc="-15" dirty="0" smtClean="0">
                <a:solidFill>
                  <a:srgbClr val="2F2B20"/>
                </a:solidFill>
                <a:latin typeface="Calibri"/>
                <a:cs typeface="Calibri"/>
              </a:rPr>
              <a:t>provided </a:t>
            </a:r>
            <a:r>
              <a:rPr sz="2400" b="0" spc="-5" dirty="0">
                <a:solidFill>
                  <a:srgbClr val="2F2B20"/>
                </a:solidFill>
                <a:latin typeface="Calibri"/>
                <a:cs typeface="Calibri"/>
              </a:rPr>
              <a:t>and outlined </a:t>
            </a:r>
            <a:r>
              <a:rPr sz="2400" b="0" spc="-15" dirty="0">
                <a:solidFill>
                  <a:srgbClr val="2F2B20"/>
                </a:solidFill>
                <a:latin typeface="Calibri"/>
                <a:cs typeface="Calibri"/>
              </a:rPr>
              <a:t>by </a:t>
            </a:r>
            <a:r>
              <a:rPr sz="2400" b="0" spc="-5" dirty="0">
                <a:solidFill>
                  <a:srgbClr val="2F2B20"/>
                </a:solidFill>
                <a:latin typeface="Calibri"/>
                <a:cs typeface="Calibri"/>
              </a:rPr>
              <a:t>Title</a:t>
            </a:r>
            <a:r>
              <a:rPr sz="2400" b="0" spc="100" dirty="0">
                <a:solidFill>
                  <a:srgbClr val="2F2B20"/>
                </a:solidFill>
                <a:latin typeface="Calibri"/>
                <a:cs typeface="Calibri"/>
              </a:rPr>
              <a:t> </a:t>
            </a:r>
            <a:r>
              <a:rPr sz="2400" b="0" dirty="0">
                <a:solidFill>
                  <a:srgbClr val="2F2B20"/>
                </a:solidFill>
                <a:latin typeface="Calibri"/>
                <a:cs typeface="Calibri"/>
              </a:rPr>
              <a:t>74:85.17A.</a:t>
            </a:r>
            <a:endParaRPr sz="2400" b="0" dirty="0">
              <a:latin typeface="Calibri"/>
              <a:cs typeface="Calibri"/>
            </a:endParaRPr>
          </a:p>
          <a:p>
            <a:pPr marL="338138" marR="5080" indent="-325438">
              <a:spcBef>
                <a:spcPts val="600"/>
              </a:spcBef>
              <a:buFont typeface="Arial"/>
              <a:buChar char="•"/>
              <a:tabLst>
                <a:tab pos="333375" algn="l"/>
                <a:tab pos="334010" algn="l"/>
                <a:tab pos="6694805" algn="l"/>
              </a:tabLst>
            </a:pPr>
            <a:r>
              <a:rPr lang="en-US" sz="2400" dirty="0"/>
              <a:t>"Reciprocity" means a preference, which the State Purchasing Director or state agency shall apply against the price submitted for an acquisition by an out-of-state bidder whose home state applies a similar preference against Oklahoma bidders. </a:t>
            </a:r>
            <a:endParaRPr sz="2400" dirty="0">
              <a:latin typeface="Calibri"/>
              <a:cs typeface="Calibri"/>
            </a:endParaRPr>
          </a:p>
        </p:txBody>
      </p:sp>
    </p:spTree>
    <p:extLst>
      <p:ext uri="{BB962C8B-B14F-4D97-AF65-F5344CB8AC3E}">
        <p14:creationId xmlns:p14="http://schemas.microsoft.com/office/powerpoint/2010/main" val="26900000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838200" y="1676400"/>
            <a:ext cx="7886700" cy="2819400"/>
          </a:xfrm>
        </p:spPr>
        <p:txBody>
          <a:bodyPr/>
          <a:lstStyle/>
          <a:p>
            <a:pPr marL="0" lvl="1" indent="-115888" eaLnBrk="1" fontAlgn="auto" hangingPunct="1">
              <a:spcBef>
                <a:spcPts val="600"/>
              </a:spcBef>
              <a:spcAft>
                <a:spcPts val="0"/>
              </a:spcAft>
              <a:buNone/>
              <a:defRPr/>
            </a:pPr>
            <a:r>
              <a:rPr lang="en-US" altLang="en-US" dirty="0" smtClean="0"/>
              <a:t>What Scoring Process is best used for </a:t>
            </a:r>
            <a:r>
              <a:rPr lang="en-US" dirty="0" smtClean="0"/>
              <a:t>less </a:t>
            </a:r>
            <a:r>
              <a:rPr lang="en-US" dirty="0"/>
              <a:t>complex solicitations, </a:t>
            </a:r>
            <a:r>
              <a:rPr lang="en-US" dirty="0" smtClean="0"/>
              <a:t>and when logistics </a:t>
            </a:r>
            <a:r>
              <a:rPr lang="en-US" dirty="0"/>
              <a:t>or schedules of the team may make it difficult for them to </a:t>
            </a:r>
            <a:r>
              <a:rPr lang="en-US" dirty="0" smtClean="0"/>
              <a:t>meet?</a:t>
            </a:r>
          </a:p>
          <a:p>
            <a:pPr marL="0" lvl="1" indent="-115888" eaLnBrk="1" fontAlgn="auto" hangingPunct="1">
              <a:spcBef>
                <a:spcPts val="600"/>
              </a:spcBef>
              <a:spcAft>
                <a:spcPts val="0"/>
              </a:spcAft>
              <a:buNone/>
              <a:defRPr/>
            </a:pPr>
            <a:endParaRPr lang="en-US" dirty="0"/>
          </a:p>
          <a:p>
            <a:pPr marL="0" lvl="1" indent="-115888" eaLnBrk="1" fontAlgn="auto" hangingPunct="1">
              <a:spcBef>
                <a:spcPts val="600"/>
              </a:spcBef>
              <a:spcAft>
                <a:spcPts val="0"/>
              </a:spcAft>
              <a:buNone/>
              <a:defRPr/>
            </a:pPr>
            <a:r>
              <a:rPr lang="en-US" dirty="0" smtClean="0"/>
              <a:t>Individual Scoring</a:t>
            </a:r>
            <a:endParaRPr lang="en-US" dirty="0"/>
          </a:p>
        </p:txBody>
      </p:sp>
      <p:sp>
        <p:nvSpPr>
          <p:cNvPr id="5" name="Title 1"/>
          <p:cNvSpPr>
            <a:spLocks noGrp="1"/>
          </p:cNvSpPr>
          <p:nvPr>
            <p:ph type="title"/>
          </p:nvPr>
        </p:nvSpPr>
        <p:spPr>
          <a:xfrm>
            <a:off x="609600" y="609600"/>
            <a:ext cx="8458200" cy="609600"/>
          </a:xfrm>
        </p:spPr>
        <p:txBody>
          <a:bodyPr/>
          <a:lstStyle/>
          <a:p>
            <a:pPr algn="ctr" eaLnBrk="1" hangingPunct="1"/>
            <a:r>
              <a:rPr lang="en-US" altLang="en-US" sz="3200" dirty="0" smtClean="0">
                <a:latin typeface="+mn-lt"/>
              </a:rPr>
              <a:t>QUESTION 2</a:t>
            </a:r>
          </a:p>
        </p:txBody>
      </p:sp>
    </p:spTree>
    <p:extLst>
      <p:ext uri="{BB962C8B-B14F-4D97-AF65-F5344CB8AC3E}">
        <p14:creationId xmlns:p14="http://schemas.microsoft.com/office/powerpoint/2010/main" val="2964486712"/>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05000"/>
            <a:ext cx="7848600" cy="3657600"/>
          </a:xfrm>
        </p:spPr>
        <p:txBody>
          <a:bodyPr>
            <a:normAutofit/>
          </a:bodyPr>
          <a:lstStyle/>
          <a:p>
            <a:pPr marL="338138" indent="-338138">
              <a:spcBef>
                <a:spcPts val="600"/>
              </a:spcBef>
            </a:pPr>
            <a:r>
              <a:rPr lang="en-US" sz="2400" dirty="0" smtClean="0"/>
              <a:t>How much do we currently purchase? 		</a:t>
            </a:r>
          </a:p>
          <a:p>
            <a:pPr marL="681038">
              <a:spcBef>
                <a:spcPts val="600"/>
              </a:spcBef>
              <a:buFont typeface="Calibri" panose="020F0502020204030204" pitchFamily="34" charset="0"/>
              <a:buChar char="–"/>
            </a:pPr>
            <a:r>
              <a:rPr lang="en-US" sz="2400" b="1" dirty="0" smtClean="0"/>
              <a:t>(Leverage)</a:t>
            </a:r>
          </a:p>
          <a:p>
            <a:pPr marL="338138" indent="-338138">
              <a:spcBef>
                <a:spcPts val="600"/>
              </a:spcBef>
            </a:pPr>
            <a:r>
              <a:rPr lang="en-US" sz="2400" dirty="0" smtClean="0"/>
              <a:t>What do we currently pay?</a:t>
            </a:r>
          </a:p>
          <a:p>
            <a:pPr marL="681038">
              <a:spcBef>
                <a:spcPts val="600"/>
              </a:spcBef>
              <a:buFont typeface="Calibri" panose="020F0502020204030204" pitchFamily="34" charset="0"/>
              <a:buChar char="–"/>
            </a:pPr>
            <a:r>
              <a:rPr lang="en-US" sz="2400" dirty="0" smtClean="0"/>
              <a:t> </a:t>
            </a:r>
            <a:r>
              <a:rPr lang="en-US" sz="2400" b="1" dirty="0" smtClean="0"/>
              <a:t>(Baseline)</a:t>
            </a:r>
          </a:p>
          <a:p>
            <a:pPr marL="338138" indent="-338138">
              <a:spcBef>
                <a:spcPts val="600"/>
              </a:spcBef>
            </a:pPr>
            <a:r>
              <a:rPr lang="en-US" sz="2400" dirty="0" smtClean="0"/>
              <a:t>Buying several varieties of the same thing?</a:t>
            </a:r>
          </a:p>
          <a:p>
            <a:pPr marL="681038">
              <a:spcBef>
                <a:spcPts val="600"/>
              </a:spcBef>
              <a:buFont typeface="Calibri" panose="020F0502020204030204" pitchFamily="34" charset="0"/>
              <a:buChar char="–"/>
            </a:pPr>
            <a:r>
              <a:rPr lang="en-US" sz="2400" b="1" dirty="0" smtClean="0"/>
              <a:t>(Standardization)</a:t>
            </a:r>
          </a:p>
          <a:p>
            <a:pPr marL="338138" indent="-338138">
              <a:spcBef>
                <a:spcPts val="600"/>
              </a:spcBef>
            </a:pPr>
            <a:r>
              <a:rPr lang="en-US" sz="2400" dirty="0" smtClean="0"/>
              <a:t>What is available?</a:t>
            </a:r>
          </a:p>
          <a:p>
            <a:pPr marL="681038">
              <a:spcBef>
                <a:spcPts val="600"/>
              </a:spcBef>
              <a:buFont typeface="Calibri" panose="020F0502020204030204" pitchFamily="34" charset="0"/>
              <a:buChar char="–"/>
            </a:pPr>
            <a:r>
              <a:rPr lang="en-US" sz="2400" b="1" dirty="0" smtClean="0"/>
              <a:t>(Market Analysis)</a:t>
            </a:r>
          </a:p>
        </p:txBody>
      </p:sp>
      <p:sp>
        <p:nvSpPr>
          <p:cNvPr id="5" name="Rectangle 4"/>
          <p:cNvSpPr/>
          <p:nvPr/>
        </p:nvSpPr>
        <p:spPr>
          <a:xfrm>
            <a:off x="609600" y="522982"/>
            <a:ext cx="8458200" cy="1077218"/>
          </a:xfrm>
          <a:prstGeom prst="rect">
            <a:avLst/>
          </a:prstGeom>
          <a:noFill/>
        </p:spPr>
        <p:txBody>
          <a:bodyPr wrap="square" lIns="91440" tIns="45720" rIns="91440" bIns="45720">
            <a:spAutoFit/>
          </a:bodyPr>
          <a:lstStyle/>
          <a:p>
            <a:pPr algn="ctr"/>
            <a:r>
              <a:rPr lang="en-US" sz="3200" dirty="0" smtClean="0">
                <a:ln w="1905"/>
                <a:latin typeface="+mj-lt"/>
              </a:rPr>
              <a:t>What is Important?</a:t>
            </a:r>
          </a:p>
          <a:p>
            <a:pPr algn="ctr"/>
            <a:r>
              <a:rPr lang="en-US" sz="3200" cap="none" spc="0" dirty="0" smtClean="0">
                <a:ln w="1905"/>
                <a:latin typeface="+mj-lt"/>
              </a:rPr>
              <a:t>Using Strategic Sourcing Methods</a:t>
            </a:r>
            <a:endParaRPr lang="en-US" sz="3200" cap="none" spc="0" dirty="0">
              <a:ln w="1905"/>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05000"/>
            <a:ext cx="7848600" cy="3657600"/>
          </a:xfrm>
        </p:spPr>
        <p:txBody>
          <a:bodyPr>
            <a:normAutofit/>
          </a:bodyPr>
          <a:lstStyle/>
          <a:p>
            <a:pPr>
              <a:spcBef>
                <a:spcPts val="600"/>
              </a:spcBef>
            </a:pPr>
            <a:r>
              <a:rPr lang="en-US" sz="2400" dirty="0"/>
              <a:t>When you apply </a:t>
            </a:r>
            <a:r>
              <a:rPr lang="en-US" sz="2400" dirty="0" smtClean="0"/>
              <a:t>strategic sourcing </a:t>
            </a:r>
            <a:r>
              <a:rPr lang="en-US" sz="2400" dirty="0"/>
              <a:t>principals to a solicitation, you are taking into consideration your historical use of products and several other factors</a:t>
            </a:r>
            <a:r>
              <a:rPr lang="en-US" sz="2400" dirty="0" smtClean="0"/>
              <a:t>. </a:t>
            </a:r>
            <a:endParaRPr lang="en-US" sz="2400" dirty="0"/>
          </a:p>
          <a:p>
            <a:pPr>
              <a:spcBef>
                <a:spcPts val="600"/>
              </a:spcBef>
            </a:pPr>
            <a:r>
              <a:rPr lang="en-US" sz="2400" dirty="0" smtClean="0"/>
              <a:t>Looking </a:t>
            </a:r>
            <a:r>
              <a:rPr lang="en-US" sz="2400" dirty="0"/>
              <a:t>at historical information, the current market and where efficiencies such as standardization can be leveraged, results in lower pricing and better quality for the agency</a:t>
            </a:r>
            <a:r>
              <a:rPr lang="en-US" sz="2400" dirty="0" smtClean="0"/>
              <a:t>.</a:t>
            </a:r>
            <a:endParaRPr lang="en-US" sz="2400" dirty="0"/>
          </a:p>
        </p:txBody>
      </p:sp>
      <p:sp>
        <p:nvSpPr>
          <p:cNvPr id="5" name="Rectangle 4"/>
          <p:cNvSpPr/>
          <p:nvPr/>
        </p:nvSpPr>
        <p:spPr>
          <a:xfrm>
            <a:off x="609600" y="457200"/>
            <a:ext cx="8458200" cy="1077218"/>
          </a:xfrm>
          <a:prstGeom prst="rect">
            <a:avLst/>
          </a:prstGeom>
          <a:noFill/>
        </p:spPr>
        <p:txBody>
          <a:bodyPr wrap="square" lIns="91440" tIns="45720" rIns="91440" bIns="45720">
            <a:spAutoFit/>
          </a:bodyPr>
          <a:lstStyle/>
          <a:p>
            <a:pPr algn="ctr"/>
            <a:r>
              <a:rPr lang="en-US" sz="3200" dirty="0" smtClean="0">
                <a:ln w="1905"/>
                <a:latin typeface="+mj-lt"/>
              </a:rPr>
              <a:t>What is Important?</a:t>
            </a:r>
          </a:p>
          <a:p>
            <a:pPr algn="ctr"/>
            <a:r>
              <a:rPr lang="en-US" sz="3200" cap="none" spc="0" dirty="0" smtClean="0">
                <a:ln w="1905"/>
                <a:latin typeface="+mj-lt"/>
              </a:rPr>
              <a:t>Using Strategic Sourcing Methods (Cont.)</a:t>
            </a:r>
            <a:endParaRPr lang="en-US" sz="3200" cap="none" spc="0" dirty="0">
              <a:ln w="1905"/>
              <a:latin typeface="+mj-lt"/>
            </a:endParaRPr>
          </a:p>
        </p:txBody>
      </p:sp>
    </p:spTree>
    <p:extLst>
      <p:ext uri="{BB962C8B-B14F-4D97-AF65-F5344CB8AC3E}">
        <p14:creationId xmlns:p14="http://schemas.microsoft.com/office/powerpoint/2010/main" val="37566500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905000"/>
            <a:ext cx="7848601" cy="3810000"/>
          </a:xfrm>
        </p:spPr>
        <p:txBody>
          <a:bodyPr>
            <a:normAutofit/>
          </a:bodyPr>
          <a:lstStyle/>
          <a:p>
            <a:pPr marL="338138" indent="-338138">
              <a:spcBef>
                <a:spcPts val="600"/>
              </a:spcBef>
            </a:pPr>
            <a:r>
              <a:rPr lang="en-US" sz="2400" dirty="0" smtClean="0"/>
              <a:t>Who can provide?</a:t>
            </a:r>
          </a:p>
          <a:p>
            <a:pPr marL="681038">
              <a:spcBef>
                <a:spcPts val="600"/>
              </a:spcBef>
              <a:buFont typeface="Calibri" panose="020F0502020204030204" pitchFamily="34" charset="0"/>
              <a:buChar char="–"/>
            </a:pPr>
            <a:r>
              <a:rPr lang="en-US" sz="2400" b="1" dirty="0" smtClean="0"/>
              <a:t>(Increased Competition) </a:t>
            </a:r>
          </a:p>
          <a:p>
            <a:pPr marL="338138" indent="-338138">
              <a:spcBef>
                <a:spcPts val="600"/>
              </a:spcBef>
            </a:pPr>
            <a:r>
              <a:rPr lang="en-US" sz="2400" dirty="0" smtClean="0"/>
              <a:t>What are our users’ needs?</a:t>
            </a:r>
          </a:p>
          <a:p>
            <a:pPr marL="681038">
              <a:spcBef>
                <a:spcPts val="600"/>
              </a:spcBef>
              <a:buFont typeface="Calibri" panose="020F0502020204030204" pitchFamily="34" charset="0"/>
              <a:buChar char="–"/>
            </a:pPr>
            <a:r>
              <a:rPr lang="en-US" sz="2400" b="1" dirty="0" smtClean="0"/>
              <a:t>(End User Interviews)</a:t>
            </a:r>
          </a:p>
          <a:p>
            <a:pPr marL="338138" indent="-338138">
              <a:spcBef>
                <a:spcPts val="600"/>
              </a:spcBef>
            </a:pPr>
            <a:r>
              <a:rPr lang="en-US" sz="2400" dirty="0" smtClean="0"/>
              <a:t>What will be our strategy?</a:t>
            </a:r>
          </a:p>
          <a:p>
            <a:pPr marL="681038">
              <a:spcBef>
                <a:spcPts val="600"/>
              </a:spcBef>
              <a:buFont typeface="Calibri" panose="020F0502020204030204" pitchFamily="34" charset="0"/>
              <a:buChar char="–"/>
            </a:pPr>
            <a:r>
              <a:rPr lang="en-US" sz="2400" b="1" dirty="0" smtClean="0"/>
              <a:t>(Solicitation Approach)</a:t>
            </a:r>
          </a:p>
          <a:p>
            <a:pPr marL="338138" indent="-338138">
              <a:spcBef>
                <a:spcPts val="600"/>
              </a:spcBef>
            </a:pPr>
            <a:r>
              <a:rPr lang="en-US" sz="2400" dirty="0" smtClean="0"/>
              <a:t>Are we getting what we expected?</a:t>
            </a:r>
          </a:p>
          <a:p>
            <a:pPr marL="681038">
              <a:spcBef>
                <a:spcPts val="600"/>
              </a:spcBef>
              <a:buFont typeface="Calibri" panose="020F0502020204030204" pitchFamily="34" charset="0"/>
              <a:buChar char="–"/>
            </a:pPr>
            <a:r>
              <a:rPr lang="en-US" sz="2400" b="1" dirty="0" smtClean="0"/>
              <a:t>(Contract Management) </a:t>
            </a:r>
            <a:endParaRPr lang="en-US" sz="2400" b="1" dirty="0"/>
          </a:p>
        </p:txBody>
      </p:sp>
      <p:sp>
        <p:nvSpPr>
          <p:cNvPr id="5" name="Rectangle 4"/>
          <p:cNvSpPr/>
          <p:nvPr/>
        </p:nvSpPr>
        <p:spPr>
          <a:xfrm>
            <a:off x="609600" y="457200"/>
            <a:ext cx="8458200" cy="1077218"/>
          </a:xfrm>
          <a:prstGeom prst="rect">
            <a:avLst/>
          </a:prstGeom>
          <a:noFill/>
        </p:spPr>
        <p:txBody>
          <a:bodyPr wrap="square" lIns="91440" tIns="45720" rIns="91440" bIns="45720">
            <a:spAutoFit/>
          </a:bodyPr>
          <a:lstStyle/>
          <a:p>
            <a:pPr algn="ctr"/>
            <a:r>
              <a:rPr lang="en-US" sz="3200" dirty="0" smtClean="0">
                <a:ln w="1905"/>
                <a:latin typeface="+mj-lt"/>
              </a:rPr>
              <a:t>What is Important?</a:t>
            </a:r>
          </a:p>
          <a:p>
            <a:pPr algn="ctr"/>
            <a:r>
              <a:rPr lang="en-US" sz="3200" cap="none" spc="0" dirty="0" smtClean="0">
                <a:ln w="1905"/>
                <a:latin typeface="+mj-lt"/>
              </a:rPr>
              <a:t>Usin</a:t>
            </a:r>
            <a:r>
              <a:rPr lang="en-US" sz="3200" dirty="0" smtClean="0">
                <a:ln w="1905"/>
                <a:latin typeface="+mj-lt"/>
              </a:rPr>
              <a:t>g Strategic Sourcing Methods (Cont.)</a:t>
            </a:r>
            <a:endParaRPr lang="en-US" sz="3200" cap="none" spc="0" dirty="0">
              <a:ln w="1905"/>
              <a:latin typeface="+mj-l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905000"/>
            <a:ext cx="7848601" cy="3810000"/>
          </a:xfrm>
        </p:spPr>
        <p:txBody>
          <a:bodyPr>
            <a:normAutofit/>
          </a:bodyPr>
          <a:lstStyle/>
          <a:p>
            <a:pPr marL="338138" indent="-338138">
              <a:spcBef>
                <a:spcPts val="600"/>
              </a:spcBef>
            </a:pPr>
            <a:r>
              <a:rPr lang="en-US" sz="2400" dirty="0"/>
              <a:t>With the Contract Management component, you are developing the historical data you need for the next acquisition of those products and services.</a:t>
            </a:r>
          </a:p>
          <a:p>
            <a:pPr marL="339725" indent="0">
              <a:buNone/>
            </a:pPr>
            <a:endParaRPr lang="en-US" sz="2400" dirty="0"/>
          </a:p>
        </p:txBody>
      </p:sp>
      <p:sp>
        <p:nvSpPr>
          <p:cNvPr id="5" name="Rectangle 4"/>
          <p:cNvSpPr/>
          <p:nvPr/>
        </p:nvSpPr>
        <p:spPr>
          <a:xfrm>
            <a:off x="609600" y="457200"/>
            <a:ext cx="8458200" cy="1077218"/>
          </a:xfrm>
          <a:prstGeom prst="rect">
            <a:avLst/>
          </a:prstGeom>
          <a:noFill/>
        </p:spPr>
        <p:txBody>
          <a:bodyPr wrap="square" lIns="91440" tIns="45720" rIns="91440" bIns="45720">
            <a:spAutoFit/>
          </a:bodyPr>
          <a:lstStyle/>
          <a:p>
            <a:pPr algn="ctr"/>
            <a:r>
              <a:rPr lang="en-US" sz="3200" dirty="0" smtClean="0">
                <a:ln w="1905"/>
                <a:latin typeface="+mj-lt"/>
              </a:rPr>
              <a:t>What is Important?</a:t>
            </a:r>
          </a:p>
          <a:p>
            <a:pPr algn="ctr"/>
            <a:r>
              <a:rPr lang="en-US" sz="3200" cap="none" spc="0" dirty="0" smtClean="0">
                <a:ln w="1905"/>
                <a:latin typeface="+mj-lt"/>
              </a:rPr>
              <a:t>Usin</a:t>
            </a:r>
            <a:r>
              <a:rPr lang="en-US" sz="3200" dirty="0" smtClean="0">
                <a:ln w="1905"/>
                <a:latin typeface="+mj-lt"/>
              </a:rPr>
              <a:t>g Strategic Sourcing Methods (Cont.)</a:t>
            </a:r>
            <a:endParaRPr lang="en-US" sz="3200" cap="none" spc="0" dirty="0">
              <a:ln w="1905"/>
              <a:latin typeface="+mj-lt"/>
            </a:endParaRPr>
          </a:p>
        </p:txBody>
      </p:sp>
    </p:spTree>
    <p:extLst>
      <p:ext uri="{BB962C8B-B14F-4D97-AF65-F5344CB8AC3E}">
        <p14:creationId xmlns:p14="http://schemas.microsoft.com/office/powerpoint/2010/main" val="7275751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52600"/>
            <a:ext cx="7162800" cy="4419600"/>
          </a:xfrm>
        </p:spPr>
        <p:txBody>
          <a:bodyPr>
            <a:normAutofit fontScale="25000" lnSpcReduction="20000"/>
          </a:bodyPr>
          <a:lstStyle/>
          <a:p>
            <a:pPr marL="0" indent="0">
              <a:lnSpc>
                <a:spcPct val="120000"/>
              </a:lnSpc>
              <a:spcBef>
                <a:spcPts val="600"/>
              </a:spcBef>
              <a:buNone/>
            </a:pPr>
            <a:r>
              <a:rPr lang="en-US" sz="9600" dirty="0" smtClean="0"/>
              <a:t>Opportunity Assessment:</a:t>
            </a:r>
          </a:p>
          <a:p>
            <a:pPr marL="338138" indent="-338138">
              <a:lnSpc>
                <a:spcPct val="120000"/>
              </a:lnSpc>
              <a:spcBef>
                <a:spcPts val="600"/>
              </a:spcBef>
            </a:pPr>
            <a:r>
              <a:rPr lang="en-US" sz="9600" dirty="0" smtClean="0"/>
              <a:t>Spend Analysis.</a:t>
            </a:r>
          </a:p>
          <a:p>
            <a:pPr marL="338138" indent="-338138">
              <a:lnSpc>
                <a:spcPct val="120000"/>
              </a:lnSpc>
              <a:spcBef>
                <a:spcPts val="600"/>
              </a:spcBef>
            </a:pPr>
            <a:r>
              <a:rPr lang="en-US" sz="9600" dirty="0" smtClean="0"/>
              <a:t>End User Interviews.</a:t>
            </a:r>
          </a:p>
          <a:p>
            <a:pPr marL="338138" indent="-338138">
              <a:lnSpc>
                <a:spcPct val="120000"/>
              </a:lnSpc>
              <a:spcBef>
                <a:spcPts val="600"/>
              </a:spcBef>
            </a:pPr>
            <a:r>
              <a:rPr lang="en-US" sz="9600" dirty="0" smtClean="0"/>
              <a:t>Prioritize Categories.</a:t>
            </a:r>
          </a:p>
          <a:p>
            <a:pPr marL="338138" indent="-338138">
              <a:lnSpc>
                <a:spcPct val="120000"/>
              </a:lnSpc>
              <a:spcBef>
                <a:spcPts val="600"/>
              </a:spcBef>
            </a:pPr>
            <a:r>
              <a:rPr lang="en-US" sz="9600" dirty="0" smtClean="0"/>
              <a:t>Build Baseline.</a:t>
            </a:r>
          </a:p>
          <a:p>
            <a:pPr marL="338138" indent="-338138">
              <a:lnSpc>
                <a:spcPct val="120000"/>
              </a:lnSpc>
              <a:spcBef>
                <a:spcPts val="600"/>
              </a:spcBef>
            </a:pPr>
            <a:r>
              <a:rPr lang="en-US" sz="9600" dirty="0" smtClean="0"/>
              <a:t>Identify Savings Levers.</a:t>
            </a:r>
          </a:p>
          <a:p>
            <a:pPr marL="0" indent="0">
              <a:lnSpc>
                <a:spcPct val="120000"/>
              </a:lnSpc>
              <a:spcBef>
                <a:spcPts val="600"/>
              </a:spcBef>
              <a:buNone/>
            </a:pPr>
            <a:r>
              <a:rPr lang="en-US" sz="9600" dirty="0" smtClean="0"/>
              <a:t>Note: With </a:t>
            </a:r>
            <a:r>
              <a:rPr lang="en-US" sz="9600" dirty="0"/>
              <a:t>this information, you can identify what individual items should be weighted higher, what items should be prioritized in a negotiation and what items are critical to the success of the acquisition.</a:t>
            </a:r>
          </a:p>
          <a:p>
            <a:pPr marL="339725" indent="0">
              <a:buNone/>
            </a:pPr>
            <a:endParaRPr lang="en-US" sz="2400" dirty="0" smtClean="0"/>
          </a:p>
        </p:txBody>
      </p:sp>
      <p:sp>
        <p:nvSpPr>
          <p:cNvPr id="5" name="Rectangle 4"/>
          <p:cNvSpPr/>
          <p:nvPr/>
        </p:nvSpPr>
        <p:spPr>
          <a:xfrm>
            <a:off x="609600" y="457200"/>
            <a:ext cx="8458200" cy="1077218"/>
          </a:xfrm>
          <a:prstGeom prst="rect">
            <a:avLst/>
          </a:prstGeom>
          <a:noFill/>
        </p:spPr>
        <p:txBody>
          <a:bodyPr wrap="square" lIns="91440" tIns="45720" rIns="91440" bIns="45720">
            <a:spAutoFit/>
          </a:bodyPr>
          <a:lstStyle/>
          <a:p>
            <a:pPr algn="ctr"/>
            <a:r>
              <a:rPr lang="en-US" sz="3200" dirty="0">
                <a:ln w="1905"/>
                <a:latin typeface="+mj-lt"/>
              </a:rPr>
              <a:t>What is Important?</a:t>
            </a:r>
          </a:p>
          <a:p>
            <a:pPr algn="ctr"/>
            <a:r>
              <a:rPr lang="en-US" sz="3200" dirty="0">
                <a:ln w="1905"/>
                <a:latin typeface="+mj-lt"/>
              </a:rPr>
              <a:t>Using Strategic Sourcing </a:t>
            </a:r>
            <a:r>
              <a:rPr lang="en-US" sz="3200" dirty="0" smtClean="0">
                <a:ln w="1905"/>
                <a:latin typeface="+mj-lt"/>
              </a:rPr>
              <a:t>Methods (Cont.)</a:t>
            </a:r>
            <a:endParaRPr lang="en-US" sz="3200" dirty="0">
              <a:ln w="1905"/>
              <a:latin typeface="+mj-l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p:cNvSpPr>
          <p:nvPr>
            <p:ph idx="1"/>
          </p:nvPr>
        </p:nvSpPr>
        <p:spPr>
          <a:xfrm>
            <a:off x="838200" y="1447800"/>
            <a:ext cx="7162800" cy="5181600"/>
          </a:xfrm>
        </p:spPr>
        <p:txBody>
          <a:bodyPr/>
          <a:lstStyle/>
          <a:p>
            <a:pPr marL="338138" indent="-338138" eaLnBrk="1" hangingPunct="1">
              <a:spcBef>
                <a:spcPts val="600"/>
              </a:spcBef>
              <a:defRPr/>
            </a:pPr>
            <a:r>
              <a:rPr lang="en-US" altLang="en-US" sz="2000" dirty="0" smtClean="0"/>
              <a:t>List criteria in solicitation in order of importance.</a:t>
            </a:r>
          </a:p>
          <a:p>
            <a:pPr marL="338138" indent="-338138" eaLnBrk="1" hangingPunct="1">
              <a:spcBef>
                <a:spcPts val="600"/>
              </a:spcBef>
              <a:defRPr/>
            </a:pPr>
            <a:r>
              <a:rPr lang="en-US" altLang="en-US" sz="2000" dirty="0" smtClean="0"/>
              <a:t>Reflect the same criteria within scoring tool.</a:t>
            </a:r>
          </a:p>
          <a:p>
            <a:pPr marL="338138" indent="-338138" eaLnBrk="1" hangingPunct="1">
              <a:spcBef>
                <a:spcPts val="600"/>
              </a:spcBef>
              <a:defRPr/>
            </a:pPr>
            <a:r>
              <a:rPr lang="en-US" sz="2000" dirty="0" smtClean="0"/>
              <a:t>Must </a:t>
            </a:r>
            <a:r>
              <a:rPr lang="en-US" sz="2000" dirty="0"/>
              <a:t>be developed prior to solicitation issue date and </a:t>
            </a:r>
            <a:r>
              <a:rPr lang="en-US" sz="2000" i="1" dirty="0"/>
              <a:t>provided in a separate section of the solicitation </a:t>
            </a:r>
            <a:r>
              <a:rPr lang="en-US" sz="2000" i="1" dirty="0" smtClean="0"/>
              <a:t>(Section </a:t>
            </a:r>
            <a:r>
              <a:rPr lang="en-US" sz="2000" i="1" dirty="0"/>
              <a:t>D in the Standard Solicitation Package</a:t>
            </a:r>
            <a:r>
              <a:rPr lang="en-US" sz="2000" i="1" dirty="0" smtClean="0"/>
              <a:t>).</a:t>
            </a:r>
          </a:p>
          <a:p>
            <a:pPr marL="338138" indent="-338138" eaLnBrk="1" fontAlgn="auto" hangingPunct="1">
              <a:spcBef>
                <a:spcPts val="600"/>
              </a:spcBef>
              <a:spcAft>
                <a:spcPts val="0"/>
              </a:spcAft>
              <a:defRPr/>
            </a:pPr>
            <a:r>
              <a:rPr lang="en-US" sz="2000" dirty="0"/>
              <a:t>Must state whether </a:t>
            </a:r>
            <a:r>
              <a:rPr lang="en-US" sz="2000" dirty="0" smtClean="0"/>
              <a:t>lowest </a:t>
            </a:r>
            <a:r>
              <a:rPr lang="en-US" sz="2000" dirty="0"/>
              <a:t>and </a:t>
            </a:r>
            <a:r>
              <a:rPr lang="en-US" sz="2000" dirty="0" smtClean="0"/>
              <a:t>best </a:t>
            </a:r>
            <a:r>
              <a:rPr lang="en-US" sz="2000" dirty="0"/>
              <a:t>or </a:t>
            </a:r>
            <a:r>
              <a:rPr lang="en-US" sz="2000" dirty="0" smtClean="0"/>
              <a:t>best </a:t>
            </a:r>
            <a:r>
              <a:rPr lang="en-US" sz="2000" dirty="0"/>
              <a:t>v</a:t>
            </a:r>
            <a:r>
              <a:rPr lang="en-US" sz="2000" dirty="0" smtClean="0"/>
              <a:t>alue </a:t>
            </a:r>
            <a:r>
              <a:rPr lang="en-US" sz="2000" dirty="0"/>
              <a:t>is chosen method of evaluation.</a:t>
            </a:r>
          </a:p>
          <a:p>
            <a:pPr marL="338138" indent="-338138" eaLnBrk="1" fontAlgn="auto" hangingPunct="1">
              <a:spcBef>
                <a:spcPts val="600"/>
              </a:spcBef>
              <a:spcAft>
                <a:spcPts val="0"/>
              </a:spcAft>
              <a:defRPr/>
            </a:pPr>
            <a:r>
              <a:rPr lang="en-US" sz="2000" dirty="0"/>
              <a:t>Must be consistent with </a:t>
            </a:r>
            <a:r>
              <a:rPr lang="en-US" sz="2000" dirty="0" smtClean="0"/>
              <a:t>solicitation. </a:t>
            </a:r>
          </a:p>
          <a:p>
            <a:pPr marL="338138" indent="-338138" eaLnBrk="1" fontAlgn="auto" hangingPunct="1">
              <a:spcBef>
                <a:spcPts val="600"/>
              </a:spcBef>
              <a:spcAft>
                <a:spcPts val="0"/>
              </a:spcAft>
              <a:defRPr/>
            </a:pPr>
            <a:r>
              <a:rPr lang="en-US" altLang="en-US" sz="2000" dirty="0" smtClean="0"/>
              <a:t>Providing </a:t>
            </a:r>
            <a:r>
              <a:rPr lang="en-US" altLang="en-US" sz="2000" dirty="0"/>
              <a:t>the evaluation criteria for award in a solicitation informs prospective bidders of the basis for award decisions and the sequence of events that will take place in the evaluation of the proposals received.</a:t>
            </a:r>
          </a:p>
          <a:p>
            <a:pPr marL="339725" indent="0" eaLnBrk="1" fontAlgn="auto" hangingPunct="1">
              <a:spcAft>
                <a:spcPts val="0"/>
              </a:spcAft>
              <a:buNone/>
              <a:defRPr/>
            </a:pPr>
            <a:endParaRPr lang="en-US" sz="2400" dirty="0" smtClean="0"/>
          </a:p>
          <a:p>
            <a:pPr marL="339725" indent="0" eaLnBrk="1" fontAlgn="auto" hangingPunct="1">
              <a:spcAft>
                <a:spcPts val="0"/>
              </a:spcAft>
              <a:buNone/>
              <a:defRPr/>
            </a:pPr>
            <a:endParaRPr lang="en-US" sz="2400" dirty="0"/>
          </a:p>
          <a:p>
            <a:pPr eaLnBrk="1" hangingPunct="1">
              <a:defRPr/>
            </a:pPr>
            <a:endParaRPr lang="en-US" sz="2800" i="1" dirty="0" smtClean="0"/>
          </a:p>
          <a:p>
            <a:pPr eaLnBrk="1" hangingPunct="1">
              <a:defRPr/>
            </a:pPr>
            <a:endParaRPr lang="en-US" sz="2800" i="1" dirty="0"/>
          </a:p>
          <a:p>
            <a:pPr marL="0" indent="0" eaLnBrk="1" hangingPunct="1">
              <a:buNone/>
              <a:defRPr/>
            </a:pPr>
            <a:endParaRPr lang="en-US" altLang="en-US" sz="2400" dirty="0" smtClean="0"/>
          </a:p>
        </p:txBody>
      </p:sp>
      <p:sp>
        <p:nvSpPr>
          <p:cNvPr id="5" name="Title 1"/>
          <p:cNvSpPr>
            <a:spLocks noGrp="1"/>
          </p:cNvSpPr>
          <p:nvPr>
            <p:ph type="title"/>
          </p:nvPr>
        </p:nvSpPr>
        <p:spPr>
          <a:xfrm>
            <a:off x="609600" y="304800"/>
            <a:ext cx="8458200" cy="1020763"/>
          </a:xfrm>
        </p:spPr>
        <p:txBody>
          <a:bodyPr/>
          <a:lstStyle/>
          <a:p>
            <a:pPr algn="ctr" eaLnBrk="1" hangingPunct="1"/>
            <a:r>
              <a:rPr lang="en-US" altLang="en-US" sz="3200" dirty="0"/>
              <a:t>CPO Responsibilities – </a:t>
            </a:r>
            <a:r>
              <a:rPr lang="en-US" altLang="en-US" sz="3200" dirty="0" smtClean="0"/>
              <a:t>Incorporating the Evaluation into the Solicitation</a:t>
            </a:r>
            <a:endParaRPr lang="en-US" altLang="en-US" sz="3200" dirty="0" smtClean="0">
              <a:latin typeface="+mn-lt"/>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p:cNvSpPr>
          <p:nvPr>
            <p:ph idx="1"/>
          </p:nvPr>
        </p:nvSpPr>
        <p:spPr>
          <a:xfrm>
            <a:off x="838199" y="1828800"/>
            <a:ext cx="7162801" cy="2895600"/>
          </a:xfrm>
        </p:spPr>
        <p:txBody>
          <a:bodyPr/>
          <a:lstStyle/>
          <a:p>
            <a:pPr marL="0" indent="0">
              <a:spcBef>
                <a:spcPts val="600"/>
              </a:spcBef>
              <a:buNone/>
              <a:defRPr/>
            </a:pPr>
            <a:r>
              <a:rPr lang="en-US" altLang="en-US" sz="2400" dirty="0"/>
              <a:t>Solicitations that include federal funds require that the evaluation criteria be listed in order of importance</a:t>
            </a:r>
            <a:r>
              <a:rPr lang="en-US" altLang="en-US" sz="2400" dirty="0" smtClean="0"/>
              <a:t>. </a:t>
            </a:r>
            <a:endParaRPr lang="en-US" altLang="en-US" sz="2400" dirty="0"/>
          </a:p>
          <a:p>
            <a:pPr marL="0" indent="0">
              <a:spcBef>
                <a:spcPts val="1200"/>
              </a:spcBef>
              <a:buNone/>
              <a:defRPr/>
            </a:pPr>
            <a:r>
              <a:rPr lang="en-US" altLang="en-US" sz="2400" dirty="0" smtClean="0"/>
              <a:t>Develop </a:t>
            </a:r>
            <a:r>
              <a:rPr lang="en-US" altLang="en-US" sz="2400" dirty="0"/>
              <a:t>the habit of listing it in order of precedence and you will never be out of compliance</a:t>
            </a:r>
            <a:r>
              <a:rPr lang="en-US" altLang="en-US" sz="2400" dirty="0" smtClean="0"/>
              <a:t>.</a:t>
            </a:r>
            <a:endParaRPr lang="en-US" sz="2400" dirty="0"/>
          </a:p>
          <a:p>
            <a:pPr marL="0" indent="0" eaLnBrk="1" hangingPunct="1">
              <a:buNone/>
              <a:defRPr/>
            </a:pPr>
            <a:endParaRPr lang="en-US" sz="2800" i="1" dirty="0"/>
          </a:p>
        </p:txBody>
      </p:sp>
      <p:sp>
        <p:nvSpPr>
          <p:cNvPr id="5" name="Title 1"/>
          <p:cNvSpPr>
            <a:spLocks noGrp="1"/>
          </p:cNvSpPr>
          <p:nvPr>
            <p:ph type="title"/>
          </p:nvPr>
        </p:nvSpPr>
        <p:spPr>
          <a:xfrm>
            <a:off x="609600" y="381000"/>
            <a:ext cx="8458200" cy="1020763"/>
          </a:xfrm>
        </p:spPr>
        <p:txBody>
          <a:bodyPr/>
          <a:lstStyle/>
          <a:p>
            <a:pPr algn="ctr" eaLnBrk="1" hangingPunct="1"/>
            <a:r>
              <a:rPr lang="en-US" altLang="en-US" sz="3200" dirty="0"/>
              <a:t>CPO Responsibilities – </a:t>
            </a:r>
            <a:r>
              <a:rPr lang="en-US" altLang="en-US" sz="3200" dirty="0" smtClean="0"/>
              <a:t>Incorporating the Evaluation into the Solicitation (Cont.)</a:t>
            </a:r>
            <a:endParaRPr lang="en-US" altLang="en-US" sz="3200" dirty="0" smtClean="0">
              <a:latin typeface="+mn-lt"/>
            </a:endParaRPr>
          </a:p>
        </p:txBody>
      </p:sp>
    </p:spTree>
    <p:extLst>
      <p:ext uri="{BB962C8B-B14F-4D97-AF65-F5344CB8AC3E}">
        <p14:creationId xmlns:p14="http://schemas.microsoft.com/office/powerpoint/2010/main" val="600691755"/>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p:cNvSpPr>
          <p:nvPr>
            <p:ph idx="1"/>
          </p:nvPr>
        </p:nvSpPr>
        <p:spPr>
          <a:xfrm>
            <a:off x="838200" y="1763713"/>
            <a:ext cx="7086600" cy="3722688"/>
          </a:xfrm>
        </p:spPr>
        <p:txBody>
          <a:bodyPr/>
          <a:lstStyle/>
          <a:p>
            <a:pPr marL="338138" indent="-338138" eaLnBrk="1" fontAlgn="auto" hangingPunct="1">
              <a:spcBef>
                <a:spcPts val="600"/>
              </a:spcBef>
              <a:spcAft>
                <a:spcPts val="0"/>
              </a:spcAft>
              <a:defRPr/>
            </a:pPr>
            <a:r>
              <a:rPr lang="en-US" sz="2400" dirty="0" smtClean="0"/>
              <a:t>Items not in the instructions on the submittals, cannot be scored on the responses.</a:t>
            </a:r>
          </a:p>
          <a:p>
            <a:pPr marL="338138" indent="-338138" eaLnBrk="1" fontAlgn="auto" hangingPunct="1">
              <a:spcBef>
                <a:spcPts val="600"/>
              </a:spcBef>
              <a:spcAft>
                <a:spcPts val="0"/>
              </a:spcAft>
              <a:defRPr/>
            </a:pPr>
            <a:r>
              <a:rPr lang="en-US" sz="2400" dirty="0" smtClean="0"/>
              <a:t>Must state whether negotiations will be held.</a:t>
            </a:r>
          </a:p>
          <a:p>
            <a:pPr marL="338138" indent="-338138" eaLnBrk="1" fontAlgn="auto" hangingPunct="1">
              <a:spcBef>
                <a:spcPts val="600"/>
              </a:spcBef>
              <a:spcAft>
                <a:spcPts val="0"/>
              </a:spcAft>
              <a:defRPr/>
            </a:pPr>
            <a:r>
              <a:rPr lang="en-US" sz="2400" dirty="0" smtClean="0"/>
              <a:t>Weights do not need to be disclosed.</a:t>
            </a:r>
          </a:p>
          <a:p>
            <a:pPr marL="338138" indent="-338138" eaLnBrk="1" fontAlgn="auto" hangingPunct="1">
              <a:spcBef>
                <a:spcPts val="600"/>
              </a:spcBef>
              <a:spcAft>
                <a:spcPts val="0"/>
              </a:spcAft>
              <a:defRPr/>
            </a:pPr>
            <a:r>
              <a:rPr lang="en-US" sz="2400" dirty="0" smtClean="0"/>
              <a:t>Must state if interviews or site visits will be done.</a:t>
            </a:r>
            <a:endParaRPr lang="en-US" sz="2400" dirty="0"/>
          </a:p>
          <a:p>
            <a:pPr marL="338138" indent="-338138" eaLnBrk="1" fontAlgn="auto" hangingPunct="1">
              <a:spcBef>
                <a:spcPts val="600"/>
              </a:spcBef>
              <a:spcAft>
                <a:spcPts val="0"/>
              </a:spcAft>
              <a:defRPr/>
            </a:pPr>
            <a:r>
              <a:rPr lang="en-US" sz="2400" dirty="0" smtClean="0"/>
              <a:t>Should have a baseline for scoring metrics: </a:t>
            </a:r>
            <a:endParaRPr lang="en-US" sz="2400" dirty="0"/>
          </a:p>
          <a:p>
            <a:pPr marL="681038" lvl="1" indent="-342900" eaLnBrk="1" fontAlgn="auto" hangingPunct="1">
              <a:spcBef>
                <a:spcPts val="600"/>
              </a:spcBef>
              <a:spcAft>
                <a:spcPts val="0"/>
              </a:spcAft>
              <a:buFont typeface="Calibri" panose="020F0502020204030204" pitchFamily="34" charset="0"/>
              <a:buChar char="–"/>
              <a:defRPr/>
            </a:pPr>
            <a:r>
              <a:rPr lang="en-US" sz="2400" dirty="0"/>
              <a:t>To facilitate </a:t>
            </a:r>
            <a:r>
              <a:rPr lang="en-US" sz="2400" dirty="0" smtClean="0"/>
              <a:t>consistency.</a:t>
            </a:r>
            <a:endParaRPr lang="en-US" sz="2400" dirty="0"/>
          </a:p>
          <a:p>
            <a:pPr marL="681038" lvl="1" indent="-342900" eaLnBrk="1" fontAlgn="auto" hangingPunct="1">
              <a:spcBef>
                <a:spcPts val="600"/>
              </a:spcBef>
              <a:spcAft>
                <a:spcPts val="0"/>
              </a:spcAft>
              <a:buFont typeface="Calibri" panose="020F0502020204030204" pitchFamily="34" charset="0"/>
              <a:buChar char="–"/>
              <a:defRPr/>
            </a:pPr>
            <a:r>
              <a:rPr lang="en-US" sz="2400" dirty="0"/>
              <a:t>To guide evaluation </a:t>
            </a:r>
            <a:r>
              <a:rPr lang="en-US" sz="2400" dirty="0" smtClean="0"/>
              <a:t>team.</a:t>
            </a:r>
            <a:endParaRPr lang="en-US" sz="2400" dirty="0"/>
          </a:p>
        </p:txBody>
      </p:sp>
      <p:sp>
        <p:nvSpPr>
          <p:cNvPr id="5" name="Title 1"/>
          <p:cNvSpPr>
            <a:spLocks noGrp="1"/>
          </p:cNvSpPr>
          <p:nvPr>
            <p:ph type="title"/>
          </p:nvPr>
        </p:nvSpPr>
        <p:spPr>
          <a:xfrm>
            <a:off x="609600" y="381000"/>
            <a:ext cx="8458200" cy="990600"/>
          </a:xfrm>
        </p:spPr>
        <p:txBody>
          <a:bodyPr/>
          <a:lstStyle/>
          <a:p>
            <a:pPr algn="ctr" eaLnBrk="1" hangingPunct="1"/>
            <a:r>
              <a:rPr lang="en-US" altLang="en-US" sz="3200" dirty="0"/>
              <a:t>CPO Responsibilities – Incorporating the Evaluation into the </a:t>
            </a:r>
            <a:r>
              <a:rPr lang="en-US" altLang="en-US" sz="3200" dirty="0" smtClean="0"/>
              <a:t>Solicitation (Cont.)</a:t>
            </a:r>
            <a:endParaRPr lang="en-US" altLang="en-US" sz="4000" dirty="0" smtClean="0">
              <a:latin typeface="+mn-lt"/>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p:cNvSpPr>
          <p:nvPr>
            <p:ph idx="1"/>
          </p:nvPr>
        </p:nvSpPr>
        <p:spPr>
          <a:xfrm>
            <a:off x="838200" y="1600201"/>
            <a:ext cx="7239000" cy="3581400"/>
          </a:xfrm>
        </p:spPr>
        <p:txBody>
          <a:bodyPr/>
          <a:lstStyle/>
          <a:p>
            <a:pPr>
              <a:spcBef>
                <a:spcPts val="600"/>
              </a:spcBef>
            </a:pPr>
            <a:r>
              <a:rPr lang="en-US" sz="2400" dirty="0"/>
              <a:t>Regardless of how great the information is, you cannot include information that was received from one bidder that was not requested of all bidders in your scoring unless you are including a </a:t>
            </a:r>
            <a:r>
              <a:rPr lang="en-US" sz="2400" dirty="0" smtClean="0"/>
              <a:t>value added </a:t>
            </a:r>
            <a:r>
              <a:rPr lang="en-US" sz="2400" dirty="0"/>
              <a:t>item in both your requested submittals and your evaluation criteria</a:t>
            </a:r>
            <a:r>
              <a:rPr lang="en-US" sz="2400" dirty="0" smtClean="0"/>
              <a:t>. </a:t>
            </a:r>
            <a:endParaRPr lang="en-US" sz="2400" dirty="0"/>
          </a:p>
          <a:p>
            <a:pPr>
              <a:spcBef>
                <a:spcPts val="600"/>
              </a:spcBef>
            </a:pPr>
            <a:r>
              <a:rPr lang="en-US" sz="2400" dirty="0" smtClean="0"/>
              <a:t>Additionally</a:t>
            </a:r>
            <a:r>
              <a:rPr lang="en-US" sz="2400" dirty="0"/>
              <a:t>, you cannot use any knowledge you may have of the abilities of a bidder’s product/services that have not been documented in the response</a:t>
            </a:r>
            <a:r>
              <a:rPr lang="en-US" sz="2400" dirty="0" smtClean="0"/>
              <a:t>.</a:t>
            </a:r>
            <a:endParaRPr lang="en-US" sz="2400" dirty="0"/>
          </a:p>
        </p:txBody>
      </p:sp>
      <p:sp>
        <p:nvSpPr>
          <p:cNvPr id="5" name="Title 1"/>
          <p:cNvSpPr>
            <a:spLocks noGrp="1"/>
          </p:cNvSpPr>
          <p:nvPr>
            <p:ph type="title"/>
          </p:nvPr>
        </p:nvSpPr>
        <p:spPr>
          <a:xfrm>
            <a:off x="609600" y="304800"/>
            <a:ext cx="8458200" cy="1096963"/>
          </a:xfrm>
        </p:spPr>
        <p:txBody>
          <a:bodyPr/>
          <a:lstStyle/>
          <a:p>
            <a:pPr algn="ctr" eaLnBrk="1" hangingPunct="1"/>
            <a:r>
              <a:rPr lang="en-US" altLang="en-US" sz="3200" dirty="0"/>
              <a:t>CPO Responsibilities – Incorporating the Evaluation into the </a:t>
            </a:r>
            <a:r>
              <a:rPr lang="en-US" altLang="en-US" sz="3200" dirty="0" smtClean="0"/>
              <a:t>Solicitation (Cont.)</a:t>
            </a:r>
            <a:endParaRPr lang="en-US" altLang="en-US" sz="4000" dirty="0" smtClean="0">
              <a:latin typeface="+mn-lt"/>
            </a:endParaRPr>
          </a:p>
        </p:txBody>
      </p:sp>
    </p:spTree>
    <p:extLst>
      <p:ext uri="{BB962C8B-B14F-4D97-AF65-F5344CB8AC3E}">
        <p14:creationId xmlns:p14="http://schemas.microsoft.com/office/powerpoint/2010/main" val="3874139727"/>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838200" y="1600200"/>
            <a:ext cx="7162800" cy="3429000"/>
          </a:xfrm>
        </p:spPr>
        <p:txBody>
          <a:bodyPr/>
          <a:lstStyle/>
          <a:p>
            <a:pPr marL="0" indent="0" eaLnBrk="1" hangingPunct="1">
              <a:buNone/>
              <a:defRPr/>
            </a:pPr>
            <a:r>
              <a:rPr lang="en-US" altLang="en-US" sz="2400" dirty="0" smtClean="0"/>
              <a:t>Bids are opened at a public opening only when requested from the public.</a:t>
            </a:r>
          </a:p>
          <a:p>
            <a:pPr marL="338138" lvl="2" indent="-338138" eaLnBrk="1" hangingPunct="1">
              <a:spcBef>
                <a:spcPts val="600"/>
              </a:spcBef>
              <a:defRPr/>
            </a:pPr>
            <a:r>
              <a:rPr lang="en-US" altLang="en-US" dirty="0" smtClean="0"/>
              <a:t>Public opening.</a:t>
            </a:r>
          </a:p>
          <a:p>
            <a:pPr marL="338138" lvl="2" indent="-338138" eaLnBrk="1" hangingPunct="1">
              <a:spcBef>
                <a:spcPts val="600"/>
              </a:spcBef>
              <a:defRPr/>
            </a:pPr>
            <a:r>
              <a:rPr lang="en-US" altLang="en-US" dirty="0" smtClean="0"/>
              <a:t>Non-Public opening.</a:t>
            </a:r>
          </a:p>
          <a:p>
            <a:pPr marL="338138" lvl="2" indent="-338138" eaLnBrk="1" hangingPunct="1">
              <a:spcBef>
                <a:spcPts val="600"/>
              </a:spcBef>
              <a:defRPr/>
            </a:pPr>
            <a:r>
              <a:rPr lang="en-US" altLang="en-US" dirty="0" smtClean="0"/>
              <a:t>CPO or designee stamps bids and notes the bidder responses on the Bid Tabulation sheet.</a:t>
            </a:r>
          </a:p>
        </p:txBody>
      </p:sp>
      <p:sp>
        <p:nvSpPr>
          <p:cNvPr id="5" name="Title 1"/>
          <p:cNvSpPr>
            <a:spLocks noGrp="1"/>
          </p:cNvSpPr>
          <p:nvPr>
            <p:ph type="title"/>
          </p:nvPr>
        </p:nvSpPr>
        <p:spPr>
          <a:xfrm>
            <a:off x="609600" y="609600"/>
            <a:ext cx="8458200" cy="685800"/>
          </a:xfrm>
        </p:spPr>
        <p:txBody>
          <a:bodyPr/>
          <a:lstStyle/>
          <a:p>
            <a:pPr algn="ctr" eaLnBrk="1" hangingPunct="1"/>
            <a:r>
              <a:rPr lang="en-US" altLang="en-US" sz="3200" dirty="0" smtClean="0">
                <a:latin typeface="+mn-lt"/>
              </a:rPr>
              <a:t>CPO Role-Bid Closing</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838200" y="1600200"/>
            <a:ext cx="7620000" cy="4114800"/>
          </a:xfrm>
        </p:spPr>
        <p:txBody>
          <a:bodyPr/>
          <a:lstStyle/>
          <a:p>
            <a:pPr marL="0" indent="0" eaLnBrk="1" hangingPunct="1">
              <a:buNone/>
              <a:defRPr/>
            </a:pPr>
            <a:r>
              <a:rPr lang="en-US" altLang="en-US" sz="2400" dirty="0" smtClean="0"/>
              <a:t>If </a:t>
            </a:r>
            <a:r>
              <a:rPr lang="en-US" altLang="en-US" sz="2400" dirty="0"/>
              <a:t>it is a </a:t>
            </a:r>
            <a:r>
              <a:rPr lang="en-US" altLang="en-US" sz="2400" dirty="0" smtClean="0"/>
              <a:t>public opening:</a:t>
            </a:r>
            <a:endParaRPr lang="en-US" altLang="en-US" sz="2400" dirty="0"/>
          </a:p>
          <a:p>
            <a:pPr marL="342900" lvl="1" indent="-342900" eaLnBrk="1" hangingPunct="1">
              <a:buFont typeface="Arial" panose="020B0604020202020204" pitchFamily="34" charset="0"/>
              <a:buChar char="•"/>
              <a:defRPr/>
            </a:pPr>
            <a:r>
              <a:rPr lang="en-US" altLang="en-US" sz="2400" dirty="0" smtClean="0"/>
              <a:t>The </a:t>
            </a:r>
            <a:r>
              <a:rPr lang="en-US" altLang="en-US" sz="2400" dirty="0"/>
              <a:t>c</a:t>
            </a:r>
            <a:r>
              <a:rPr lang="en-US" altLang="en-US" sz="2400" dirty="0" smtClean="0"/>
              <a:t>ost submittals </a:t>
            </a:r>
            <a:r>
              <a:rPr lang="en-US" altLang="en-US" sz="2400" dirty="0"/>
              <a:t>are not opened, as the cost may change with </a:t>
            </a:r>
            <a:r>
              <a:rPr lang="en-US" altLang="en-US" sz="2400" dirty="0" smtClean="0"/>
              <a:t>negotiations.</a:t>
            </a:r>
            <a:endParaRPr lang="en-US" altLang="en-US" sz="2400" dirty="0"/>
          </a:p>
          <a:p>
            <a:pPr marL="342900" lvl="1" indent="-342900" eaLnBrk="1" hangingPunct="1">
              <a:buFont typeface="Arial" panose="020B0604020202020204" pitchFamily="34" charset="0"/>
              <a:buChar char="•"/>
              <a:defRPr/>
            </a:pPr>
            <a:r>
              <a:rPr lang="en-US" altLang="en-US" sz="2400" dirty="0" smtClean="0"/>
              <a:t>Only </a:t>
            </a:r>
            <a:r>
              <a:rPr lang="en-US" altLang="en-US" sz="2400" dirty="0"/>
              <a:t>the bidders’ names and state of origin are </a:t>
            </a:r>
            <a:r>
              <a:rPr lang="en-US" altLang="en-US" sz="2400" dirty="0" smtClean="0"/>
              <a:t>disclosed.</a:t>
            </a:r>
            <a:endParaRPr lang="en-US" altLang="en-US" sz="2400" dirty="0"/>
          </a:p>
        </p:txBody>
      </p:sp>
      <p:sp>
        <p:nvSpPr>
          <p:cNvPr id="5" name="Title 1"/>
          <p:cNvSpPr>
            <a:spLocks noGrp="1"/>
          </p:cNvSpPr>
          <p:nvPr>
            <p:ph type="title"/>
          </p:nvPr>
        </p:nvSpPr>
        <p:spPr>
          <a:xfrm>
            <a:off x="609600" y="609600"/>
            <a:ext cx="8458200" cy="762000"/>
          </a:xfrm>
        </p:spPr>
        <p:txBody>
          <a:bodyPr/>
          <a:lstStyle/>
          <a:p>
            <a:pPr algn="ctr" eaLnBrk="1" hangingPunct="1"/>
            <a:r>
              <a:rPr lang="en-US" altLang="en-US" sz="3200" dirty="0" smtClean="0">
                <a:latin typeface="+mn-lt"/>
              </a:rPr>
              <a:t>CPO Role-Bid Closing (Cont.)</a:t>
            </a:r>
          </a:p>
        </p:txBody>
      </p:sp>
    </p:spTree>
    <p:extLst>
      <p:ext uri="{BB962C8B-B14F-4D97-AF65-F5344CB8AC3E}">
        <p14:creationId xmlns:p14="http://schemas.microsoft.com/office/powerpoint/2010/main" val="826243196"/>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838200" y="1715466"/>
            <a:ext cx="7696200" cy="4304334"/>
          </a:xfrm>
        </p:spPr>
        <p:txBody>
          <a:bodyPr/>
          <a:lstStyle/>
          <a:p>
            <a:pPr marL="342900" lvl="1" indent="-342900" eaLnBrk="1" hangingPunct="1">
              <a:buNone/>
              <a:defRPr/>
            </a:pPr>
            <a:r>
              <a:rPr lang="en-US" altLang="en-US" sz="2400" dirty="0"/>
              <a:t>If it is not a public opening:</a:t>
            </a:r>
          </a:p>
          <a:p>
            <a:pPr marL="342900" lvl="1" indent="-342900" eaLnBrk="1" hangingPunct="1">
              <a:buFont typeface="Arial" panose="020B0604020202020204" pitchFamily="34" charset="0"/>
              <a:buChar char="•"/>
              <a:defRPr/>
            </a:pPr>
            <a:r>
              <a:rPr lang="en-US" altLang="en-US" sz="2400" dirty="0"/>
              <a:t>No information concerning the bid is disclosed, such as: </a:t>
            </a:r>
          </a:p>
          <a:p>
            <a:pPr marL="681038" lvl="1" indent="-342900" eaLnBrk="1" hangingPunct="1">
              <a:buFont typeface="Calibri" panose="020F0502020204030204" pitchFamily="34" charset="0"/>
              <a:buChar char="–"/>
              <a:defRPr/>
            </a:pPr>
            <a:r>
              <a:rPr lang="en-US" altLang="en-US" sz="2400" dirty="0"/>
              <a:t>How many bids were received.</a:t>
            </a:r>
          </a:p>
          <a:p>
            <a:pPr marL="681038" lvl="1" indent="-342900" eaLnBrk="1" hangingPunct="1">
              <a:buFont typeface="Calibri" panose="020F0502020204030204" pitchFamily="34" charset="0"/>
              <a:buChar char="–"/>
              <a:defRPr/>
            </a:pPr>
            <a:r>
              <a:rPr lang="en-US" altLang="en-US" sz="2400" dirty="0"/>
              <a:t>Who the bids came from</a:t>
            </a:r>
            <a:r>
              <a:rPr lang="en-US" altLang="en-US" sz="2400" dirty="0" smtClean="0"/>
              <a:t>.</a:t>
            </a:r>
            <a:endParaRPr lang="en-US" altLang="en-US" sz="2400" dirty="0"/>
          </a:p>
          <a:p>
            <a:pPr marL="342900" lvl="1" indent="-342900" eaLnBrk="1" hangingPunct="1">
              <a:spcBef>
                <a:spcPts val="600"/>
              </a:spcBef>
              <a:buFont typeface="Arial" panose="020B0604020202020204" pitchFamily="34" charset="0"/>
              <a:buChar char="•"/>
              <a:defRPr/>
            </a:pPr>
            <a:r>
              <a:rPr lang="en-US" altLang="en-US" sz="2400" dirty="0" smtClean="0"/>
              <a:t>This </a:t>
            </a:r>
            <a:r>
              <a:rPr lang="en-US" altLang="en-US" sz="2400" dirty="0"/>
              <a:t>is done in a non-public opening because disclosing information relating to the number of bids and names of bidders decreases the CPO’s negotiating leverage</a:t>
            </a:r>
            <a:r>
              <a:rPr lang="en-US" altLang="en-US" sz="2400" dirty="0" smtClean="0"/>
              <a:t>. </a:t>
            </a:r>
            <a:endParaRPr lang="en-US" altLang="en-US" sz="2400" dirty="0"/>
          </a:p>
          <a:p>
            <a:pPr marL="342900" lvl="1" indent="-342900" eaLnBrk="1" hangingPunct="1">
              <a:spcBef>
                <a:spcPts val="600"/>
              </a:spcBef>
              <a:buFont typeface="Arial" panose="020B0604020202020204" pitchFamily="34" charset="0"/>
              <a:buChar char="•"/>
              <a:defRPr/>
            </a:pPr>
            <a:r>
              <a:rPr lang="en-US" altLang="en-US" sz="2400" dirty="0" smtClean="0"/>
              <a:t>Bidders </a:t>
            </a:r>
            <a:r>
              <a:rPr lang="en-US" altLang="en-US" sz="2400" dirty="0"/>
              <a:t>know their competition</a:t>
            </a:r>
            <a:r>
              <a:rPr lang="en-US" altLang="en-US" sz="2400" dirty="0" smtClean="0"/>
              <a:t>. Knowing </a:t>
            </a:r>
            <a:r>
              <a:rPr lang="en-US" altLang="en-US" sz="2400" dirty="0"/>
              <a:t>who they are competing against, or in some cases, that there is not another bidder, gives the bidder leverage in a negotiation.</a:t>
            </a:r>
          </a:p>
          <a:p>
            <a:pPr marL="273050" indent="-273050" eaLnBrk="1" hangingPunct="1">
              <a:buFont typeface="Arial" panose="020B0604020202020204" pitchFamily="34" charset="0"/>
              <a:buNone/>
              <a:defRPr/>
            </a:pPr>
            <a:endParaRPr lang="en-US" altLang="en-US" dirty="0" smtClean="0"/>
          </a:p>
        </p:txBody>
      </p:sp>
      <p:sp>
        <p:nvSpPr>
          <p:cNvPr id="5" name="Title 1"/>
          <p:cNvSpPr>
            <a:spLocks noGrp="1"/>
          </p:cNvSpPr>
          <p:nvPr>
            <p:ph type="title"/>
          </p:nvPr>
        </p:nvSpPr>
        <p:spPr>
          <a:xfrm>
            <a:off x="609600" y="609600"/>
            <a:ext cx="8458200" cy="762000"/>
          </a:xfrm>
        </p:spPr>
        <p:txBody>
          <a:bodyPr/>
          <a:lstStyle/>
          <a:p>
            <a:pPr algn="ctr" eaLnBrk="1" hangingPunct="1"/>
            <a:r>
              <a:rPr lang="en-US" altLang="en-US" sz="3200" dirty="0" smtClean="0">
                <a:latin typeface="+mn-lt"/>
              </a:rPr>
              <a:t>CPO Role-Bid Closing (Cont.)</a:t>
            </a:r>
          </a:p>
        </p:txBody>
      </p:sp>
    </p:spTree>
    <p:extLst>
      <p:ext uri="{BB962C8B-B14F-4D97-AF65-F5344CB8AC3E}">
        <p14:creationId xmlns:p14="http://schemas.microsoft.com/office/powerpoint/2010/main" val="3035566847"/>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838200" y="1676400"/>
            <a:ext cx="7543800" cy="2895600"/>
          </a:xfrm>
        </p:spPr>
        <p:txBody>
          <a:bodyPr/>
          <a:lstStyle/>
          <a:p>
            <a:pPr marL="0" indent="0" eaLnBrk="1" hangingPunct="1">
              <a:buNone/>
              <a:defRPr/>
            </a:pPr>
            <a:r>
              <a:rPr lang="en-US" altLang="en-US" sz="2800" dirty="0" smtClean="0"/>
              <a:t>In what order should criteria be listed in the solicitation Section D?</a:t>
            </a:r>
          </a:p>
          <a:p>
            <a:pPr marL="0" indent="0" eaLnBrk="1" hangingPunct="1">
              <a:buNone/>
              <a:defRPr/>
            </a:pPr>
            <a:endParaRPr lang="en-US" altLang="en-US" sz="2800" dirty="0" smtClean="0"/>
          </a:p>
          <a:p>
            <a:pPr marL="0" lvl="1" indent="0" eaLnBrk="1" hangingPunct="1">
              <a:buNone/>
              <a:defRPr/>
            </a:pPr>
            <a:r>
              <a:rPr lang="en-US" altLang="en-US" dirty="0" smtClean="0"/>
              <a:t>In order of importance</a:t>
            </a:r>
          </a:p>
        </p:txBody>
      </p:sp>
      <p:sp>
        <p:nvSpPr>
          <p:cNvPr id="5" name="Title 1"/>
          <p:cNvSpPr>
            <a:spLocks noGrp="1"/>
          </p:cNvSpPr>
          <p:nvPr>
            <p:ph type="title"/>
          </p:nvPr>
        </p:nvSpPr>
        <p:spPr>
          <a:xfrm>
            <a:off x="609600" y="609600"/>
            <a:ext cx="8458200" cy="685800"/>
          </a:xfrm>
        </p:spPr>
        <p:txBody>
          <a:bodyPr/>
          <a:lstStyle/>
          <a:p>
            <a:pPr algn="ctr" eaLnBrk="1" hangingPunct="1"/>
            <a:r>
              <a:rPr lang="en-US" altLang="en-US" sz="3200" dirty="0" smtClean="0">
                <a:latin typeface="+mn-lt"/>
              </a:rPr>
              <a:t>QUESTION 3</a:t>
            </a:r>
          </a:p>
        </p:txBody>
      </p:sp>
    </p:spTree>
    <p:extLst>
      <p:ext uri="{BB962C8B-B14F-4D97-AF65-F5344CB8AC3E}">
        <p14:creationId xmlns:p14="http://schemas.microsoft.com/office/powerpoint/2010/main" val="97315182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79438"/>
            <a:ext cx="8458200" cy="792162"/>
          </a:xfrm>
        </p:spPr>
        <p:txBody>
          <a:bodyPr/>
          <a:lstStyle/>
          <a:p>
            <a:r>
              <a:rPr lang="en-US" dirty="0" smtClean="0"/>
              <a:t>PLEASE NOTE</a:t>
            </a:r>
            <a:endParaRPr lang="en-US" dirty="0"/>
          </a:p>
        </p:txBody>
      </p:sp>
      <p:sp>
        <p:nvSpPr>
          <p:cNvPr id="3" name="Content Placeholder 2"/>
          <p:cNvSpPr>
            <a:spLocks noGrp="1"/>
          </p:cNvSpPr>
          <p:nvPr>
            <p:ph idx="1"/>
          </p:nvPr>
        </p:nvSpPr>
        <p:spPr>
          <a:xfrm>
            <a:off x="914400" y="1981200"/>
            <a:ext cx="7086600" cy="2590800"/>
          </a:xfrm>
        </p:spPr>
        <p:txBody>
          <a:bodyPr/>
          <a:lstStyle/>
          <a:p>
            <a:pPr marL="0" indent="0">
              <a:buNone/>
            </a:pPr>
            <a:r>
              <a:rPr lang="en-US" sz="2400" dirty="0" smtClean="0"/>
              <a:t>Be sure to read all the notes below the remainder of the slides for very important information that is not on the following slides!</a:t>
            </a:r>
            <a:endParaRPr lang="en-US" sz="2400" dirty="0"/>
          </a:p>
        </p:txBody>
      </p:sp>
    </p:spTree>
    <p:extLst>
      <p:ext uri="{BB962C8B-B14F-4D97-AF65-F5344CB8AC3E}">
        <p14:creationId xmlns:p14="http://schemas.microsoft.com/office/powerpoint/2010/main" val="705284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Evaluation Tool Instructions</a:t>
            </a:r>
          </a:p>
        </p:txBody>
      </p:sp>
      <p:pic>
        <p:nvPicPr>
          <p:cNvPr id="8" name="Content Placeholder 7"/>
          <p:cNvPicPr>
            <a:picLocks noGrp="1" noChangeAspect="1"/>
          </p:cNvPicPr>
          <p:nvPr>
            <p:ph idx="1"/>
          </p:nvPr>
        </p:nvPicPr>
        <p:blipFill>
          <a:blip r:embed="rId3"/>
          <a:stretch>
            <a:fillRect/>
          </a:stretch>
        </p:blipFill>
        <p:spPr>
          <a:xfrm>
            <a:off x="2209800" y="1265237"/>
            <a:ext cx="5091708" cy="4525963"/>
          </a:xfrm>
          <a:prstGeom prst="rect">
            <a:avLst/>
          </a:prstGeom>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458200" cy="990600"/>
          </a:xfrm>
        </p:spPr>
        <p:txBody>
          <a:bodyPr/>
          <a:lstStyle/>
          <a:p>
            <a:r>
              <a:rPr lang="en-US" sz="3200" dirty="0" smtClean="0"/>
              <a:t>Tool – Weighting Non-Cost</a:t>
            </a:r>
            <a:endParaRPr lang="en-US" sz="3200" dirty="0"/>
          </a:p>
        </p:txBody>
      </p:sp>
      <p:pic>
        <p:nvPicPr>
          <p:cNvPr id="8" name="Content Placeholder 7"/>
          <p:cNvPicPr>
            <a:picLocks noGrp="1" noChangeAspect="1"/>
          </p:cNvPicPr>
          <p:nvPr>
            <p:ph sz="half" idx="2"/>
          </p:nvPr>
        </p:nvPicPr>
        <p:blipFill>
          <a:blip r:embed="rId3"/>
          <a:stretch>
            <a:fillRect/>
          </a:stretch>
        </p:blipFill>
        <p:spPr>
          <a:xfrm>
            <a:off x="603096" y="2405052"/>
            <a:ext cx="3968904" cy="2744712"/>
          </a:xfrm>
          <a:prstGeom prst="rect">
            <a:avLst/>
          </a:prstGeom>
        </p:spPr>
      </p:pic>
      <p:sp>
        <p:nvSpPr>
          <p:cNvPr id="5" name="Text Placeholder 4"/>
          <p:cNvSpPr>
            <a:spLocks noGrp="1"/>
          </p:cNvSpPr>
          <p:nvPr>
            <p:ph type="body" sz="quarter" idx="3"/>
          </p:nvPr>
        </p:nvSpPr>
        <p:spPr/>
        <p:txBody>
          <a:bodyPr/>
          <a:lstStyle/>
          <a:p>
            <a:pPr algn="ctr"/>
            <a:r>
              <a:rPr lang="en-US" dirty="0" smtClean="0"/>
              <a:t>Example of Weights by Technical Evaluation Line</a:t>
            </a:r>
            <a:endParaRPr lang="en-US" dirty="0"/>
          </a:p>
        </p:txBody>
      </p:sp>
      <p:pic>
        <p:nvPicPr>
          <p:cNvPr id="10" name="Content Placeholder 9"/>
          <p:cNvPicPr>
            <a:picLocks noGrp="1" noChangeAspect="1"/>
          </p:cNvPicPr>
          <p:nvPr>
            <p:ph sz="quarter" idx="4"/>
          </p:nvPr>
        </p:nvPicPr>
        <p:blipFill>
          <a:blip r:embed="rId4"/>
          <a:stretch>
            <a:fillRect/>
          </a:stretch>
        </p:blipFill>
        <p:spPr>
          <a:xfrm>
            <a:off x="4572001" y="2514600"/>
            <a:ext cx="4267200" cy="2525617"/>
          </a:xfrm>
          <a:prstGeom prst="rect">
            <a:avLst/>
          </a:prstGeom>
        </p:spPr>
      </p:pic>
      <p:sp>
        <p:nvSpPr>
          <p:cNvPr id="9" name="Text Placeholder 8"/>
          <p:cNvSpPr>
            <a:spLocks noGrp="1"/>
          </p:cNvSpPr>
          <p:nvPr>
            <p:ph type="body" idx="1"/>
          </p:nvPr>
        </p:nvSpPr>
        <p:spPr/>
        <p:txBody>
          <a:bodyPr/>
          <a:lstStyle/>
          <a:p>
            <a:pPr algn="ctr"/>
            <a:r>
              <a:rPr lang="en-US" dirty="0" smtClean="0"/>
              <a:t>Example of Weights by Category</a:t>
            </a:r>
            <a:endParaRPr lang="en-US" dirty="0"/>
          </a:p>
        </p:txBody>
      </p:sp>
    </p:spTree>
    <p:extLst>
      <p:ext uri="{BB962C8B-B14F-4D97-AF65-F5344CB8AC3E}">
        <p14:creationId xmlns:p14="http://schemas.microsoft.com/office/powerpoint/2010/main" val="32769644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914400" y="1371600"/>
            <a:ext cx="7772400" cy="4876800"/>
          </a:xfrm>
        </p:spPr>
        <p:txBody>
          <a:bodyPr/>
          <a:lstStyle/>
          <a:p>
            <a:pPr marL="338138" indent="-338138" eaLnBrk="1" hangingPunct="1">
              <a:spcBef>
                <a:spcPts val="600"/>
              </a:spcBef>
              <a:defRPr/>
            </a:pPr>
            <a:r>
              <a:rPr lang="en-US" altLang="en-US" sz="2400" dirty="0" smtClean="0"/>
              <a:t>Cost.</a:t>
            </a:r>
          </a:p>
          <a:p>
            <a:pPr marL="338138" indent="-338138" eaLnBrk="1" hangingPunct="1">
              <a:spcBef>
                <a:spcPts val="600"/>
              </a:spcBef>
              <a:defRPr/>
            </a:pPr>
            <a:r>
              <a:rPr lang="en-US" altLang="en-US" sz="2400" dirty="0" smtClean="0"/>
              <a:t>Lead time.</a:t>
            </a:r>
          </a:p>
          <a:p>
            <a:pPr marL="338138" indent="-338138" eaLnBrk="1" hangingPunct="1">
              <a:spcBef>
                <a:spcPts val="600"/>
              </a:spcBef>
              <a:defRPr/>
            </a:pPr>
            <a:r>
              <a:rPr lang="en-US" altLang="en-US" sz="2400" dirty="0" smtClean="0"/>
              <a:t>Financial stability.</a:t>
            </a:r>
          </a:p>
          <a:p>
            <a:pPr marL="338138" indent="-338138" eaLnBrk="1" hangingPunct="1">
              <a:spcBef>
                <a:spcPts val="600"/>
              </a:spcBef>
              <a:defRPr/>
            </a:pPr>
            <a:r>
              <a:rPr lang="en-US" altLang="en-US" sz="2400" dirty="0" smtClean="0"/>
              <a:t>Accessibility.</a:t>
            </a:r>
          </a:p>
          <a:p>
            <a:pPr marL="338138" indent="-338138" eaLnBrk="1" hangingPunct="1">
              <a:spcBef>
                <a:spcPts val="600"/>
              </a:spcBef>
              <a:defRPr/>
            </a:pPr>
            <a:r>
              <a:rPr lang="en-US" altLang="en-US" sz="2400" dirty="0" smtClean="0"/>
              <a:t>References.</a:t>
            </a:r>
          </a:p>
          <a:p>
            <a:pPr marL="338138" indent="-338138" eaLnBrk="1" hangingPunct="1">
              <a:spcBef>
                <a:spcPts val="600"/>
              </a:spcBef>
              <a:defRPr/>
            </a:pPr>
            <a:r>
              <a:rPr lang="en-US" altLang="en-US" sz="2400" dirty="0" smtClean="0"/>
              <a:t>Interviews.</a:t>
            </a:r>
          </a:p>
          <a:p>
            <a:pPr marL="338138" indent="-338138" eaLnBrk="1" hangingPunct="1">
              <a:spcBef>
                <a:spcPts val="600"/>
              </a:spcBef>
              <a:defRPr/>
            </a:pPr>
            <a:r>
              <a:rPr lang="en-US" altLang="en-US" sz="2400" dirty="0" smtClean="0"/>
              <a:t>Technical evaluation.</a:t>
            </a:r>
          </a:p>
          <a:p>
            <a:pPr marL="338138" indent="-338138" eaLnBrk="1" hangingPunct="1">
              <a:spcBef>
                <a:spcPts val="600"/>
              </a:spcBef>
              <a:defRPr/>
            </a:pPr>
            <a:r>
              <a:rPr lang="en-US" altLang="en-US" sz="2400" dirty="0" smtClean="0"/>
              <a:t>Demos/Samples.</a:t>
            </a:r>
          </a:p>
          <a:p>
            <a:pPr marL="338138" indent="-338138" eaLnBrk="1" hangingPunct="1">
              <a:spcBef>
                <a:spcPts val="600"/>
              </a:spcBef>
              <a:defRPr/>
            </a:pPr>
            <a:r>
              <a:rPr lang="en-US" altLang="en-US" sz="2400" dirty="0" smtClean="0"/>
              <a:t>Organizational capacity.</a:t>
            </a:r>
          </a:p>
          <a:p>
            <a:pPr eaLnBrk="1" hangingPunct="1">
              <a:defRPr/>
            </a:pPr>
            <a:endParaRPr lang="en-US" altLang="en-US" sz="2400" dirty="0" smtClean="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Tools</a:t>
            </a:r>
          </a:p>
        </p:txBody>
      </p:sp>
    </p:spTree>
    <p:extLst>
      <p:ext uri="{BB962C8B-B14F-4D97-AF65-F5344CB8AC3E}">
        <p14:creationId xmlns:p14="http://schemas.microsoft.com/office/powerpoint/2010/main" val="827082168"/>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Cover Page</a:t>
            </a:r>
          </a:p>
        </p:txBody>
      </p:sp>
      <p:pic>
        <p:nvPicPr>
          <p:cNvPr id="6" name="Content Placeholder 5"/>
          <p:cNvPicPr>
            <a:picLocks noGrp="1" noChangeAspect="1"/>
          </p:cNvPicPr>
          <p:nvPr>
            <p:ph idx="1"/>
          </p:nvPr>
        </p:nvPicPr>
        <p:blipFill>
          <a:blip r:embed="rId3"/>
          <a:stretch>
            <a:fillRect/>
          </a:stretch>
        </p:blipFill>
        <p:spPr>
          <a:xfrm>
            <a:off x="1693596" y="1447800"/>
            <a:ext cx="5756808" cy="4525963"/>
          </a:xfrm>
          <a:prstGeom prst="rect">
            <a:avLst/>
          </a:prstGeom>
        </p:spPr>
      </p:pic>
    </p:spTree>
    <p:extLst>
      <p:ext uri="{BB962C8B-B14F-4D97-AF65-F5344CB8AC3E}">
        <p14:creationId xmlns:p14="http://schemas.microsoft.com/office/powerpoint/2010/main" val="2682938119"/>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838200" y="1447800"/>
            <a:ext cx="7543800" cy="4876800"/>
          </a:xfrm>
        </p:spPr>
        <p:txBody>
          <a:bodyPr/>
          <a:lstStyle/>
          <a:p>
            <a:pPr eaLnBrk="1" hangingPunct="1">
              <a:spcBef>
                <a:spcPts val="600"/>
              </a:spcBef>
            </a:pPr>
            <a:r>
              <a:rPr lang="en-US" altLang="en-US" sz="2400" dirty="0"/>
              <a:t>Contracting officer may limit contact regarding a solicitation between suppliers and agency personnel during the solicitation process. Team should be made aware in advance of participation that any and all contact with any responding bidder will be required to be disclosed and if contact is inappropriate, bidder will be disqualified. </a:t>
            </a:r>
          </a:p>
          <a:p>
            <a:pPr eaLnBrk="1" hangingPunct="1">
              <a:spcBef>
                <a:spcPts val="600"/>
              </a:spcBef>
            </a:pPr>
            <a:r>
              <a:rPr lang="en-US" altLang="en-US" sz="2400" dirty="0"/>
              <a:t>Team should be made aware in advance that specifications from one supplier can’t be used to establish the criteria. If a bidder supplied any of the specifications used in the bid, the bidder will be disqualified.</a:t>
            </a:r>
          </a:p>
          <a:p>
            <a:pPr marL="0" indent="0" eaLnBrk="1" hangingPunct="1">
              <a:buNone/>
              <a:defRPr/>
            </a:pPr>
            <a:endParaRPr lang="en-US" altLang="en-US" sz="2400" dirty="0" smtClean="0"/>
          </a:p>
        </p:txBody>
      </p:sp>
      <p:sp>
        <p:nvSpPr>
          <p:cNvPr id="5" name="Title 1"/>
          <p:cNvSpPr>
            <a:spLocks noGrp="1"/>
          </p:cNvSpPr>
          <p:nvPr>
            <p:ph type="title"/>
          </p:nvPr>
        </p:nvSpPr>
        <p:spPr>
          <a:xfrm>
            <a:off x="609600" y="76200"/>
            <a:ext cx="8458200" cy="1325563"/>
          </a:xfrm>
        </p:spPr>
        <p:txBody>
          <a:bodyPr/>
          <a:lstStyle/>
          <a:p>
            <a:pPr eaLnBrk="1" hangingPunct="1"/>
            <a:r>
              <a:rPr lang="en-US" altLang="en-US" sz="3200" dirty="0" smtClean="0"/>
              <a:t>Tool </a:t>
            </a:r>
            <a:r>
              <a:rPr lang="en-US" altLang="en-US" sz="3200" dirty="0"/>
              <a:t>– Cover </a:t>
            </a:r>
            <a:r>
              <a:rPr lang="en-US" altLang="en-US" sz="3200" dirty="0" smtClean="0"/>
              <a:t>Page (Cont.)</a:t>
            </a:r>
            <a:endParaRPr lang="en-US" altLang="en-US" sz="3200" dirty="0" smtClean="0">
              <a:latin typeface="+mn-lt"/>
            </a:endParaRPr>
          </a:p>
        </p:txBody>
      </p:sp>
    </p:spTree>
    <p:extLst>
      <p:ext uri="{BB962C8B-B14F-4D97-AF65-F5344CB8AC3E}">
        <p14:creationId xmlns:p14="http://schemas.microsoft.com/office/powerpoint/2010/main" val="907468153"/>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0"/>
            <a:ext cx="7886700" cy="4652963"/>
          </a:xfrm>
        </p:spPr>
        <p:txBody>
          <a:bodyPr rtlCol="0">
            <a:normAutofit fontScale="55000" lnSpcReduction="20000"/>
          </a:bodyPr>
          <a:lstStyle/>
          <a:p>
            <a:pPr marL="0" indent="0" eaLnBrk="1" fontAlgn="auto" hangingPunct="1">
              <a:lnSpc>
                <a:spcPct val="120000"/>
              </a:lnSpc>
              <a:spcBef>
                <a:spcPts val="600"/>
              </a:spcBef>
              <a:spcAft>
                <a:spcPts val="0"/>
              </a:spcAft>
              <a:buNone/>
              <a:defRPr/>
            </a:pPr>
            <a:r>
              <a:rPr lang="en-US" sz="5100" dirty="0" smtClean="0"/>
              <a:t>Evaluation Team – c</a:t>
            </a:r>
            <a:r>
              <a:rPr lang="en-US" altLang="en-US" sz="5100" dirty="0" smtClean="0"/>
              <a:t>onfidentiality before and after award.</a:t>
            </a:r>
          </a:p>
          <a:p>
            <a:pPr marL="338138" lvl="2" indent="-338138" eaLnBrk="1" fontAlgn="auto" hangingPunct="1">
              <a:lnSpc>
                <a:spcPct val="120000"/>
              </a:lnSpc>
              <a:spcBef>
                <a:spcPts val="600"/>
              </a:spcBef>
              <a:spcAft>
                <a:spcPts val="0"/>
              </a:spcAft>
              <a:defRPr/>
            </a:pPr>
            <a:r>
              <a:rPr lang="en-US" altLang="en-US" sz="4400" dirty="0" smtClean="0"/>
              <a:t>Names of team members.</a:t>
            </a:r>
          </a:p>
          <a:p>
            <a:pPr marL="338138" lvl="2" indent="-338138" eaLnBrk="1" fontAlgn="auto" hangingPunct="1">
              <a:lnSpc>
                <a:spcPct val="120000"/>
              </a:lnSpc>
              <a:spcBef>
                <a:spcPts val="600"/>
              </a:spcBef>
              <a:spcAft>
                <a:spcPts val="0"/>
              </a:spcAft>
              <a:defRPr/>
            </a:pPr>
            <a:r>
              <a:rPr lang="en-US" altLang="en-US" sz="4400" dirty="0" smtClean="0"/>
              <a:t>Names of bidders. </a:t>
            </a:r>
          </a:p>
          <a:p>
            <a:pPr marL="338138" lvl="2" indent="-338138" eaLnBrk="1" fontAlgn="auto" hangingPunct="1">
              <a:lnSpc>
                <a:spcPct val="120000"/>
              </a:lnSpc>
              <a:spcBef>
                <a:spcPts val="600"/>
              </a:spcBef>
              <a:spcAft>
                <a:spcPts val="0"/>
              </a:spcAft>
              <a:defRPr/>
            </a:pPr>
            <a:r>
              <a:rPr lang="en-US" altLang="en-US" sz="4400" dirty="0" smtClean="0"/>
              <a:t>Information in bids.</a:t>
            </a:r>
          </a:p>
          <a:p>
            <a:pPr marL="338138" lvl="2" indent="-338138" eaLnBrk="1" fontAlgn="auto" hangingPunct="1">
              <a:lnSpc>
                <a:spcPct val="120000"/>
              </a:lnSpc>
              <a:spcBef>
                <a:spcPts val="600"/>
              </a:spcBef>
              <a:spcAft>
                <a:spcPts val="0"/>
              </a:spcAft>
              <a:defRPr/>
            </a:pPr>
            <a:r>
              <a:rPr lang="en-US" altLang="en-US" sz="4400" dirty="0" smtClean="0"/>
              <a:t>Information in evaluations.</a:t>
            </a:r>
          </a:p>
          <a:p>
            <a:pPr marL="338138" lvl="2" indent="-338138" eaLnBrk="1" fontAlgn="auto" hangingPunct="1">
              <a:lnSpc>
                <a:spcPct val="120000"/>
              </a:lnSpc>
              <a:spcBef>
                <a:spcPts val="600"/>
              </a:spcBef>
              <a:spcAft>
                <a:spcPts val="0"/>
              </a:spcAft>
              <a:defRPr/>
            </a:pPr>
            <a:r>
              <a:rPr lang="en-US" altLang="en-US" sz="4400" dirty="0" smtClean="0"/>
              <a:t>No direct contact with bidders without CPO present.</a:t>
            </a:r>
          </a:p>
          <a:p>
            <a:pPr marL="674370" lvl="1" indent="-274320" eaLnBrk="1" fontAlgn="auto" hangingPunct="1">
              <a:spcAft>
                <a:spcPts val="0"/>
              </a:spcAft>
              <a:buFont typeface="Wingdings 2"/>
              <a:buChar char=""/>
              <a:defRPr/>
            </a:pPr>
            <a:endParaRPr lang="en-US" altLang="en-US" sz="3800" dirty="0"/>
          </a:p>
          <a:p>
            <a:pPr marL="1371600" lvl="3" indent="0" eaLnBrk="1" hangingPunct="1">
              <a:buNone/>
              <a:defRPr/>
            </a:pPr>
            <a:endParaRPr lang="en-US" altLang="en-US" sz="3300" dirty="0" smtClean="0"/>
          </a:p>
          <a:p>
            <a:pPr marL="640080" lvl="1" indent="-246888" eaLnBrk="1" fontAlgn="auto" hangingPunct="1">
              <a:spcAft>
                <a:spcPts val="0"/>
              </a:spcAft>
              <a:buClr>
                <a:schemeClr val="accent4"/>
              </a:buClr>
              <a:buFont typeface="Wingdings 2"/>
              <a:buChar char=""/>
              <a:defRPr/>
            </a:pPr>
            <a:endParaRPr lang="en-US" sz="2400" dirty="0"/>
          </a:p>
          <a:p>
            <a:pPr marL="393192" lvl="1" indent="0" eaLnBrk="1" fontAlgn="auto" hangingPunct="1">
              <a:spcAft>
                <a:spcPts val="0"/>
              </a:spcAft>
              <a:buClr>
                <a:schemeClr val="accent4"/>
              </a:buClr>
              <a:buFont typeface="Arial" panose="020B0604020202020204" pitchFamily="34" charset="0"/>
              <a:buNone/>
              <a:defRPr/>
            </a:pPr>
            <a:endParaRPr lang="en-US" sz="2400" dirty="0" smtClean="0">
              <a:solidFill>
                <a:schemeClr val="tx1">
                  <a:tint val="85000"/>
                </a:schemeClr>
              </a:solidFill>
            </a:endParaRPr>
          </a:p>
          <a:p>
            <a:pPr marL="640080" lvl="1" indent="-246888" eaLnBrk="1" fontAlgn="auto" hangingPunct="1">
              <a:spcAft>
                <a:spcPts val="0"/>
              </a:spcAft>
              <a:buClr>
                <a:schemeClr val="accent4"/>
              </a:buClr>
              <a:buFont typeface="Wingdings 2"/>
              <a:buNone/>
              <a:defRPr/>
            </a:pPr>
            <a:r>
              <a:rPr lang="en-US" dirty="0">
                <a:solidFill>
                  <a:schemeClr val="tx1">
                    <a:tint val="85000"/>
                  </a:schemeClr>
                </a:solidFill>
              </a:rPr>
              <a:t>	</a:t>
            </a:r>
            <a:endParaRPr lang="en-US" dirty="0" smtClean="0">
              <a:solidFill>
                <a:schemeClr val="tx1">
                  <a:tint val="85000"/>
                </a:schemeClr>
              </a:solidFill>
            </a:endParaRPr>
          </a:p>
          <a:p>
            <a:pPr marL="0" indent="0" eaLnBrk="1" fontAlgn="auto" hangingPunct="1">
              <a:spcAft>
                <a:spcPts val="0"/>
              </a:spcAft>
              <a:buClr>
                <a:schemeClr val="accent3"/>
              </a:buClr>
              <a:buFont typeface="Arial" panose="020B0604020202020204" pitchFamily="34" charset="0"/>
              <a:buNone/>
              <a:defRPr/>
            </a:pPr>
            <a:endParaRPr lang="en-US" dirty="0"/>
          </a:p>
        </p:txBody>
      </p:sp>
      <p:sp>
        <p:nvSpPr>
          <p:cNvPr id="5" name="Title 1"/>
          <p:cNvSpPr>
            <a:spLocks noGrp="1"/>
          </p:cNvSpPr>
          <p:nvPr>
            <p:ph type="title"/>
          </p:nvPr>
        </p:nvSpPr>
        <p:spPr>
          <a:xfrm>
            <a:off x="609600" y="76200"/>
            <a:ext cx="8458200" cy="1325563"/>
          </a:xfrm>
        </p:spPr>
        <p:txBody>
          <a:bodyPr/>
          <a:lstStyle/>
          <a:p>
            <a:pPr eaLnBrk="1" hangingPunct="1"/>
            <a:r>
              <a:rPr lang="en-US" altLang="en-US" sz="3200" dirty="0" smtClean="0"/>
              <a:t>Tool </a:t>
            </a:r>
            <a:r>
              <a:rPr lang="en-US" altLang="en-US" sz="3200" dirty="0"/>
              <a:t>– Cover </a:t>
            </a:r>
            <a:r>
              <a:rPr lang="en-US" altLang="en-US" sz="3200" dirty="0" smtClean="0"/>
              <a:t>Page (Cont.)</a:t>
            </a:r>
            <a:endParaRPr lang="en-US" altLang="en-US" sz="3200" dirty="0" smtClean="0">
              <a:latin typeface="+mn-lt"/>
            </a:endParaRPr>
          </a:p>
        </p:txBody>
      </p:sp>
    </p:spTree>
    <p:extLst>
      <p:ext uri="{BB962C8B-B14F-4D97-AF65-F5344CB8AC3E}">
        <p14:creationId xmlns:p14="http://schemas.microsoft.com/office/powerpoint/2010/main" val="122066814"/>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7800"/>
            <a:ext cx="7848600" cy="4652963"/>
          </a:xfrm>
        </p:spPr>
        <p:txBody>
          <a:bodyPr rtlCol="0">
            <a:normAutofit lnSpcReduction="10000"/>
          </a:bodyPr>
          <a:lstStyle/>
          <a:p>
            <a:pPr marL="0" indent="0" eaLnBrk="1" fontAlgn="auto" hangingPunct="1">
              <a:spcAft>
                <a:spcPts val="0"/>
              </a:spcAft>
              <a:buNone/>
              <a:defRPr/>
            </a:pPr>
            <a:r>
              <a:rPr lang="en-US" sz="3000" dirty="0" smtClean="0"/>
              <a:t>Weighted/scored criteria. </a:t>
            </a:r>
            <a:br>
              <a:rPr lang="en-US" sz="3000" dirty="0" smtClean="0"/>
            </a:br>
            <a:endParaRPr lang="en-US" sz="1500" dirty="0" smtClean="0"/>
          </a:p>
          <a:p>
            <a:pPr marL="0" indent="0" eaLnBrk="1" fontAlgn="auto" hangingPunct="1">
              <a:spcAft>
                <a:spcPts val="0"/>
              </a:spcAft>
              <a:buNone/>
              <a:defRPr/>
            </a:pPr>
            <a:r>
              <a:rPr lang="en-US" altLang="en-US" sz="3000" dirty="0" smtClean="0"/>
              <a:t>Example of Weighting:</a:t>
            </a:r>
          </a:p>
          <a:p>
            <a:pPr marL="338138" lvl="2" indent="-338138" eaLnBrk="1" hangingPunct="1">
              <a:defRPr/>
            </a:pPr>
            <a:r>
              <a:rPr lang="en-US" altLang="en-US" sz="2600" dirty="0" smtClean="0"/>
              <a:t>Total possible points equal 100.</a:t>
            </a:r>
          </a:p>
          <a:p>
            <a:pPr marL="576263" lvl="3" indent="-238125" eaLnBrk="1" hangingPunct="1">
              <a:buFont typeface="Arial" panose="020B0604020202020204" pitchFamily="34" charset="0"/>
              <a:buChar char="•"/>
              <a:defRPr/>
            </a:pPr>
            <a:r>
              <a:rPr lang="en-US" altLang="en-US" sz="2200" dirty="0" smtClean="0"/>
              <a:t>Cost weight = 40 percent (weighted, not scored).</a:t>
            </a:r>
          </a:p>
          <a:p>
            <a:pPr marL="576263" lvl="3" indent="-238125" eaLnBrk="1" hangingPunct="1">
              <a:buFont typeface="Arial" panose="020B0604020202020204" pitchFamily="34" charset="0"/>
              <a:buChar char="•"/>
              <a:defRPr/>
            </a:pPr>
            <a:r>
              <a:rPr lang="en-US" altLang="en-US" sz="2200" dirty="0" smtClean="0"/>
              <a:t>Technical submittal = 40 percent (scored, then weighted).</a:t>
            </a:r>
          </a:p>
          <a:p>
            <a:pPr marL="576263" lvl="3" indent="-238125" eaLnBrk="1" hangingPunct="1">
              <a:buFont typeface="Arial" panose="020B0604020202020204" pitchFamily="34" charset="0"/>
              <a:buChar char="•"/>
              <a:defRPr/>
            </a:pPr>
            <a:r>
              <a:rPr lang="en-US" altLang="en-US" sz="2200" dirty="0"/>
              <a:t>Experience = </a:t>
            </a:r>
            <a:r>
              <a:rPr lang="en-US" altLang="en-US" sz="2200" dirty="0" smtClean="0"/>
              <a:t>20 percent </a:t>
            </a:r>
            <a:r>
              <a:rPr lang="en-US" altLang="en-US" sz="2200" dirty="0"/>
              <a:t>(scored, then weighted as scored</a:t>
            </a:r>
            <a:r>
              <a:rPr lang="en-US" altLang="en-US" sz="2200" dirty="0" smtClean="0"/>
              <a:t>).</a:t>
            </a:r>
            <a:endParaRPr lang="en-US" altLang="en-US" sz="2200" dirty="0"/>
          </a:p>
          <a:p>
            <a:pPr marL="1371600" lvl="3" indent="0" eaLnBrk="1" hangingPunct="1">
              <a:buNone/>
              <a:defRPr/>
            </a:pPr>
            <a:endParaRPr lang="en-US" altLang="en-US" sz="3300" dirty="0" smtClean="0"/>
          </a:p>
          <a:p>
            <a:pPr marL="640080" lvl="1" indent="-246888" eaLnBrk="1" fontAlgn="auto" hangingPunct="1">
              <a:spcAft>
                <a:spcPts val="0"/>
              </a:spcAft>
              <a:buClr>
                <a:schemeClr val="accent4"/>
              </a:buClr>
              <a:buFont typeface="Wingdings 2"/>
              <a:buChar char=""/>
              <a:defRPr/>
            </a:pPr>
            <a:endParaRPr lang="en-US" sz="2400" dirty="0"/>
          </a:p>
          <a:p>
            <a:pPr marL="393192" lvl="1" indent="0" eaLnBrk="1" fontAlgn="auto" hangingPunct="1">
              <a:spcAft>
                <a:spcPts val="0"/>
              </a:spcAft>
              <a:buClr>
                <a:schemeClr val="accent4"/>
              </a:buClr>
              <a:buFont typeface="Arial" panose="020B0604020202020204" pitchFamily="34" charset="0"/>
              <a:buNone/>
              <a:defRPr/>
            </a:pPr>
            <a:endParaRPr lang="en-US" sz="2400" dirty="0" smtClean="0">
              <a:solidFill>
                <a:schemeClr val="tx1">
                  <a:tint val="85000"/>
                </a:schemeClr>
              </a:solidFill>
            </a:endParaRPr>
          </a:p>
          <a:p>
            <a:pPr marL="640080" lvl="1" indent="-246888" eaLnBrk="1" fontAlgn="auto" hangingPunct="1">
              <a:spcAft>
                <a:spcPts val="0"/>
              </a:spcAft>
              <a:buClr>
                <a:schemeClr val="accent4"/>
              </a:buClr>
              <a:buFont typeface="Wingdings 2"/>
              <a:buNone/>
              <a:defRPr/>
            </a:pPr>
            <a:r>
              <a:rPr lang="en-US" dirty="0">
                <a:solidFill>
                  <a:schemeClr val="tx1">
                    <a:tint val="85000"/>
                  </a:schemeClr>
                </a:solidFill>
              </a:rPr>
              <a:t>	</a:t>
            </a:r>
            <a:endParaRPr lang="en-US" dirty="0" smtClean="0">
              <a:solidFill>
                <a:schemeClr val="tx1">
                  <a:tint val="85000"/>
                </a:schemeClr>
              </a:solidFill>
            </a:endParaRPr>
          </a:p>
          <a:p>
            <a:pPr marL="0" indent="0" eaLnBrk="1" fontAlgn="auto" hangingPunct="1">
              <a:spcAft>
                <a:spcPts val="0"/>
              </a:spcAft>
              <a:buClr>
                <a:schemeClr val="accent3"/>
              </a:buClr>
              <a:buFont typeface="Arial" panose="020B0604020202020204" pitchFamily="34" charset="0"/>
              <a:buNone/>
              <a:defRPr/>
            </a:pPr>
            <a:endParaRPr lang="en-US" dirty="0"/>
          </a:p>
        </p:txBody>
      </p:sp>
      <p:sp>
        <p:nvSpPr>
          <p:cNvPr id="5" name="Title 1"/>
          <p:cNvSpPr>
            <a:spLocks noGrp="1"/>
          </p:cNvSpPr>
          <p:nvPr>
            <p:ph type="title"/>
          </p:nvPr>
        </p:nvSpPr>
        <p:spPr>
          <a:xfrm>
            <a:off x="609600" y="76200"/>
            <a:ext cx="8458200" cy="1325563"/>
          </a:xfrm>
        </p:spPr>
        <p:txBody>
          <a:bodyPr/>
          <a:lstStyle/>
          <a:p>
            <a:pPr eaLnBrk="1" hangingPunct="1"/>
            <a:r>
              <a:rPr lang="en-US" altLang="en-US" sz="3200" dirty="0" smtClean="0"/>
              <a:t>Tool </a:t>
            </a:r>
            <a:r>
              <a:rPr lang="en-US" altLang="en-US" sz="3200" dirty="0"/>
              <a:t>– Cover </a:t>
            </a:r>
            <a:r>
              <a:rPr lang="en-US" altLang="en-US" sz="3200" dirty="0" smtClean="0"/>
              <a:t>Page (Cont.)</a:t>
            </a:r>
            <a:endParaRPr lang="en-US" altLang="en-US" sz="3200" dirty="0" smtClean="0">
              <a:latin typeface="+mn-lt"/>
            </a:endParaRP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7800"/>
            <a:ext cx="7886700" cy="4652963"/>
          </a:xfrm>
        </p:spPr>
        <p:txBody>
          <a:bodyPr rtlCol="0">
            <a:normAutofit/>
          </a:bodyPr>
          <a:lstStyle/>
          <a:p>
            <a:pPr marL="0" indent="0" eaLnBrk="1" fontAlgn="auto" hangingPunct="1">
              <a:spcBef>
                <a:spcPts val="600"/>
              </a:spcBef>
              <a:spcAft>
                <a:spcPts val="0"/>
              </a:spcAft>
              <a:buNone/>
              <a:defRPr/>
            </a:pPr>
            <a:r>
              <a:rPr lang="en-US" sz="2800" dirty="0" smtClean="0"/>
              <a:t>Why does the CPO/contracting officer disclose no information on non-public bid openings?</a:t>
            </a:r>
            <a:endParaRPr lang="en-US" sz="2800" dirty="0"/>
          </a:p>
          <a:p>
            <a:pPr marL="0" lvl="1" indent="0" eaLnBrk="1" fontAlgn="auto" hangingPunct="1">
              <a:spcBef>
                <a:spcPts val="600"/>
              </a:spcBef>
              <a:spcAft>
                <a:spcPts val="0"/>
              </a:spcAft>
              <a:buClr>
                <a:schemeClr val="accent4"/>
              </a:buClr>
              <a:buFont typeface="Arial" panose="020B0604020202020204" pitchFamily="34" charset="0"/>
              <a:buNone/>
              <a:defRPr/>
            </a:pPr>
            <a:endParaRPr lang="en-US" sz="2400" dirty="0" smtClean="0">
              <a:solidFill>
                <a:schemeClr val="tx1">
                  <a:tint val="85000"/>
                </a:schemeClr>
              </a:solidFill>
            </a:endParaRPr>
          </a:p>
          <a:p>
            <a:pPr marL="0" lvl="1" indent="0" eaLnBrk="1" fontAlgn="auto" hangingPunct="1">
              <a:spcBef>
                <a:spcPts val="600"/>
              </a:spcBef>
              <a:spcAft>
                <a:spcPts val="0"/>
              </a:spcAft>
              <a:buClr>
                <a:schemeClr val="accent4"/>
              </a:buClr>
              <a:buFont typeface="Wingdings 2"/>
              <a:buNone/>
              <a:defRPr/>
            </a:pPr>
            <a:r>
              <a:rPr lang="en-US" dirty="0" smtClean="0"/>
              <a:t>Negotiation leverage.</a:t>
            </a:r>
          </a:p>
          <a:p>
            <a:pPr marL="0" indent="0" eaLnBrk="1" fontAlgn="auto" hangingPunct="1">
              <a:spcAft>
                <a:spcPts val="0"/>
              </a:spcAft>
              <a:buClr>
                <a:schemeClr val="accent3"/>
              </a:buClr>
              <a:buFont typeface="Arial" panose="020B0604020202020204" pitchFamily="34" charset="0"/>
              <a:buNone/>
              <a:defRPr/>
            </a:pPr>
            <a:endParaRPr lang="en-US" dirty="0"/>
          </a:p>
        </p:txBody>
      </p:sp>
      <p:sp>
        <p:nvSpPr>
          <p:cNvPr id="5" name="Title 1"/>
          <p:cNvSpPr>
            <a:spLocks noGrp="1"/>
          </p:cNvSpPr>
          <p:nvPr>
            <p:ph type="title"/>
          </p:nvPr>
        </p:nvSpPr>
        <p:spPr>
          <a:xfrm>
            <a:off x="609600" y="76200"/>
            <a:ext cx="8305800" cy="1325563"/>
          </a:xfrm>
        </p:spPr>
        <p:txBody>
          <a:bodyPr/>
          <a:lstStyle/>
          <a:p>
            <a:pPr eaLnBrk="1" hangingPunct="1"/>
            <a:r>
              <a:rPr lang="en-US" altLang="en-US" sz="3200" dirty="0" smtClean="0">
                <a:latin typeface="+mn-lt"/>
              </a:rPr>
              <a:t>QUESTION 4</a:t>
            </a:r>
          </a:p>
        </p:txBody>
      </p:sp>
    </p:spTree>
    <p:extLst>
      <p:ext uri="{BB962C8B-B14F-4D97-AF65-F5344CB8AC3E}">
        <p14:creationId xmlns:p14="http://schemas.microsoft.com/office/powerpoint/2010/main" val="1173786473"/>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3"/>
          <a:stretch>
            <a:fillRect/>
          </a:stretch>
        </p:blipFill>
        <p:spPr>
          <a:xfrm>
            <a:off x="838200" y="1447801"/>
            <a:ext cx="7886700" cy="3505199"/>
          </a:xfrm>
          <a:prstGeom prst="rect">
            <a:avLst/>
          </a:prstGeom>
        </p:spPr>
      </p:pic>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Response Checklist</a:t>
            </a:r>
          </a:p>
        </p:txBody>
      </p:sp>
    </p:spTree>
    <p:extLst>
      <p:ext uri="{BB962C8B-B14F-4D97-AF65-F5344CB8AC3E}">
        <p14:creationId xmlns:p14="http://schemas.microsoft.com/office/powerpoint/2010/main" val="1178228705"/>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Content Placeholder 2"/>
          <p:cNvSpPr>
            <a:spLocks noGrp="1"/>
          </p:cNvSpPr>
          <p:nvPr>
            <p:ph idx="1"/>
          </p:nvPr>
        </p:nvSpPr>
        <p:spPr>
          <a:xfrm>
            <a:off x="838200" y="1426344"/>
            <a:ext cx="7886700" cy="4729163"/>
          </a:xfrm>
        </p:spPr>
        <p:txBody>
          <a:bodyPr/>
          <a:lstStyle/>
          <a:p>
            <a:pPr marL="0" indent="0" eaLnBrk="1" hangingPunct="1">
              <a:spcBef>
                <a:spcPts val="600"/>
              </a:spcBef>
              <a:buNone/>
              <a:defRPr/>
            </a:pPr>
            <a:r>
              <a:rPr lang="en-US" altLang="en-US" sz="2800" dirty="0" smtClean="0"/>
              <a:t>What:</a:t>
            </a:r>
          </a:p>
          <a:p>
            <a:pPr marL="338138" lvl="1" indent="-338138" eaLnBrk="1" hangingPunct="1">
              <a:spcBef>
                <a:spcPts val="600"/>
              </a:spcBef>
              <a:buFont typeface="Arial" panose="020B0604020202020204" pitchFamily="34" charset="0"/>
              <a:buChar char="•"/>
              <a:defRPr/>
            </a:pPr>
            <a:r>
              <a:rPr lang="en-US" altLang="en-US" sz="2400" dirty="0" smtClean="0"/>
              <a:t>Financial stability.</a:t>
            </a:r>
          </a:p>
          <a:p>
            <a:pPr marL="338138" lvl="1" indent="-338138" eaLnBrk="1" hangingPunct="1">
              <a:spcBef>
                <a:spcPts val="600"/>
              </a:spcBef>
              <a:buFont typeface="Arial" panose="020B0604020202020204" pitchFamily="34" charset="0"/>
              <a:buChar char="•"/>
              <a:defRPr/>
            </a:pPr>
            <a:r>
              <a:rPr lang="en-US" altLang="en-US" sz="2400" dirty="0" smtClean="0"/>
              <a:t>Required submittals.</a:t>
            </a:r>
            <a:endParaRPr lang="en-US" altLang="en-US" sz="2400" dirty="0"/>
          </a:p>
          <a:p>
            <a:pPr marL="0" indent="0" eaLnBrk="1" hangingPunct="1">
              <a:spcBef>
                <a:spcPts val="600"/>
              </a:spcBef>
              <a:buNone/>
              <a:defRPr/>
            </a:pPr>
            <a:r>
              <a:rPr lang="en-US" altLang="en-US" sz="2800" dirty="0" smtClean="0"/>
              <a:t>Why:</a:t>
            </a:r>
          </a:p>
          <a:p>
            <a:pPr marL="338138" lvl="1" indent="-338138" eaLnBrk="1" hangingPunct="1">
              <a:spcBef>
                <a:spcPts val="600"/>
              </a:spcBef>
              <a:buFont typeface="Arial" panose="020B0604020202020204" pitchFamily="34" charset="0"/>
              <a:buChar char="•"/>
              <a:defRPr/>
            </a:pPr>
            <a:r>
              <a:rPr lang="en-US" altLang="en-US" sz="2400" dirty="0" smtClean="0"/>
              <a:t>To keep playing field level.</a:t>
            </a:r>
          </a:p>
          <a:p>
            <a:pPr marL="338138" lvl="1" indent="-338138" eaLnBrk="1" hangingPunct="1">
              <a:spcBef>
                <a:spcPts val="600"/>
              </a:spcBef>
              <a:buFont typeface="Arial" panose="020B0604020202020204" pitchFamily="34" charset="0"/>
              <a:buChar char="•"/>
              <a:defRPr/>
            </a:pPr>
            <a:r>
              <a:rPr lang="en-US" altLang="en-US" sz="2400" dirty="0" smtClean="0"/>
              <a:t>To determine responsiveness.</a:t>
            </a:r>
          </a:p>
          <a:p>
            <a:pPr marL="338138" lvl="1" indent="-338138" eaLnBrk="1" hangingPunct="1">
              <a:spcBef>
                <a:spcPts val="600"/>
              </a:spcBef>
              <a:buFont typeface="Arial" panose="020B0604020202020204" pitchFamily="34" charset="0"/>
              <a:buChar char="•"/>
              <a:defRPr/>
            </a:pPr>
            <a:r>
              <a:rPr lang="en-US" altLang="en-US" sz="2400" dirty="0" smtClean="0"/>
              <a:t>To simplify qualification process.</a:t>
            </a:r>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Response Checklist</a:t>
            </a:r>
          </a:p>
        </p:txBody>
      </p:sp>
    </p:spTree>
    <p:extLst>
      <p:ext uri="{BB962C8B-B14F-4D97-AF65-F5344CB8AC3E}">
        <p14:creationId xmlns:p14="http://schemas.microsoft.com/office/powerpoint/2010/main" val="1567331400"/>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7800"/>
            <a:ext cx="7848600" cy="3962400"/>
          </a:xfrm>
        </p:spPr>
        <p:txBody>
          <a:bodyPr rtlCol="0">
            <a:normAutofit/>
          </a:bodyPr>
          <a:lstStyle/>
          <a:p>
            <a:pPr marL="0" indent="0" eaLnBrk="1" fontAlgn="auto" hangingPunct="1">
              <a:spcBef>
                <a:spcPts val="600"/>
              </a:spcBef>
              <a:spcAft>
                <a:spcPts val="0"/>
              </a:spcAft>
              <a:buNone/>
              <a:defRPr/>
            </a:pPr>
            <a:r>
              <a:rPr lang="en-US" sz="2800" b="1" dirty="0" smtClean="0"/>
              <a:t>Pass/Fail</a:t>
            </a:r>
          </a:p>
          <a:p>
            <a:pPr marL="0" indent="0" eaLnBrk="1" fontAlgn="auto" hangingPunct="1">
              <a:spcBef>
                <a:spcPts val="600"/>
              </a:spcBef>
              <a:spcAft>
                <a:spcPts val="0"/>
              </a:spcAft>
              <a:buNone/>
              <a:defRPr/>
            </a:pPr>
            <a:r>
              <a:rPr lang="en-US" sz="2800" dirty="0" smtClean="0"/>
              <a:t>Non-Responsiveness </a:t>
            </a:r>
          </a:p>
          <a:p>
            <a:pPr marL="338138" lvl="3" indent="-338138" eaLnBrk="1" fontAlgn="auto" hangingPunct="1">
              <a:spcBef>
                <a:spcPts val="600"/>
              </a:spcBef>
              <a:spcAft>
                <a:spcPts val="0"/>
              </a:spcAft>
              <a:buFont typeface="Arial" panose="020B0604020202020204" pitchFamily="34" charset="0"/>
              <a:buChar char="•"/>
              <a:defRPr/>
            </a:pPr>
            <a:r>
              <a:rPr lang="en-US" sz="2400" dirty="0"/>
              <a:t>Failure to return a Non-Collusion Affidavit.</a:t>
            </a:r>
            <a:r>
              <a:rPr lang="en-US" sz="2400" dirty="0" smtClean="0"/>
              <a:t> </a:t>
            </a:r>
          </a:p>
          <a:p>
            <a:pPr marL="338138" lvl="3" indent="-338138" eaLnBrk="1" fontAlgn="auto" hangingPunct="1">
              <a:spcBef>
                <a:spcPts val="600"/>
              </a:spcBef>
              <a:spcAft>
                <a:spcPts val="0"/>
              </a:spcAft>
              <a:buFont typeface="Arial" panose="020B0604020202020204" pitchFamily="34" charset="0"/>
              <a:buChar char="•"/>
              <a:defRPr/>
            </a:pPr>
            <a:r>
              <a:rPr lang="en-US" sz="2400" dirty="0" smtClean="0"/>
              <a:t>Failure to submit the required documents after minor deficiencies have been requested.</a:t>
            </a:r>
          </a:p>
          <a:p>
            <a:pPr marL="338138" lvl="3" indent="-338138" eaLnBrk="1" fontAlgn="auto" hangingPunct="1">
              <a:spcBef>
                <a:spcPts val="600"/>
              </a:spcBef>
              <a:spcAft>
                <a:spcPts val="0"/>
              </a:spcAft>
              <a:buFont typeface="Arial" panose="020B0604020202020204" pitchFamily="34" charset="0"/>
              <a:buChar char="•"/>
              <a:defRPr/>
            </a:pPr>
            <a:r>
              <a:rPr lang="en-US" sz="2400" dirty="0" smtClean="0"/>
              <a:t>Bidder states </a:t>
            </a:r>
            <a:r>
              <a:rPr lang="en-US" sz="2400" dirty="0"/>
              <a:t>they cannot meet the delivery </a:t>
            </a:r>
            <a:r>
              <a:rPr lang="en-US" sz="2400" dirty="0" smtClean="0"/>
              <a:t>schedule.</a:t>
            </a:r>
          </a:p>
          <a:p>
            <a:pPr marL="338138" lvl="3" indent="-338138" eaLnBrk="1" fontAlgn="auto" hangingPunct="1">
              <a:spcBef>
                <a:spcPts val="600"/>
              </a:spcBef>
              <a:spcAft>
                <a:spcPts val="0"/>
              </a:spcAft>
              <a:buFont typeface="Arial" panose="020B0604020202020204" pitchFamily="34" charset="0"/>
              <a:buChar char="•"/>
              <a:defRPr/>
            </a:pPr>
            <a:r>
              <a:rPr lang="en-US" sz="2400" dirty="0" smtClean="0"/>
              <a:t>Failure to provide samples.</a:t>
            </a:r>
            <a:endParaRPr lang="en-US" sz="1600" dirty="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Response Checklist</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7800"/>
            <a:ext cx="7848600" cy="3657600"/>
          </a:xfrm>
        </p:spPr>
        <p:txBody>
          <a:bodyPr rtlCol="0">
            <a:normAutofit/>
          </a:bodyPr>
          <a:lstStyle/>
          <a:p>
            <a:pPr marL="0" lvl="1" indent="0" eaLnBrk="1" fontAlgn="auto" hangingPunct="1">
              <a:spcBef>
                <a:spcPts val="600"/>
              </a:spcBef>
              <a:spcAft>
                <a:spcPts val="0"/>
              </a:spcAft>
              <a:buNone/>
              <a:defRPr/>
            </a:pPr>
            <a:r>
              <a:rPr lang="en-US" b="1" dirty="0" smtClean="0"/>
              <a:t>Pass/Fail</a:t>
            </a:r>
            <a:endParaRPr lang="en-US" b="1" dirty="0"/>
          </a:p>
          <a:p>
            <a:pPr marL="338138" lvl="1" indent="-338138" eaLnBrk="1" fontAlgn="auto" hangingPunct="1">
              <a:spcBef>
                <a:spcPts val="600"/>
              </a:spcBef>
              <a:spcAft>
                <a:spcPts val="0"/>
              </a:spcAft>
              <a:buFont typeface="Arial" panose="020B0604020202020204" pitchFamily="34" charset="0"/>
              <a:buChar char="•"/>
              <a:defRPr/>
            </a:pPr>
            <a:r>
              <a:rPr lang="en-US" sz="2400" dirty="0" smtClean="0"/>
              <a:t>Responsible Bidder.</a:t>
            </a:r>
            <a:endParaRPr lang="en-US" sz="2400" dirty="0"/>
          </a:p>
          <a:p>
            <a:pPr marL="338138" lvl="1" indent="-338138" eaLnBrk="1" fontAlgn="auto" hangingPunct="1">
              <a:spcBef>
                <a:spcPts val="600"/>
              </a:spcBef>
              <a:spcAft>
                <a:spcPts val="0"/>
              </a:spcAft>
              <a:buFont typeface="Arial" panose="020B0604020202020204" pitchFamily="34" charset="0"/>
              <a:buChar char="•"/>
              <a:defRPr/>
            </a:pPr>
            <a:r>
              <a:rPr lang="en-US" sz="2400" dirty="0" smtClean="0"/>
              <a:t>Non-Responsible Bidder:	</a:t>
            </a:r>
          </a:p>
          <a:p>
            <a:pPr marL="576263" lvl="3" indent="-238125" eaLnBrk="1" fontAlgn="auto" hangingPunct="1">
              <a:spcBef>
                <a:spcPts val="600"/>
              </a:spcBef>
              <a:spcAft>
                <a:spcPts val="0"/>
              </a:spcAft>
              <a:buFont typeface="Arial" panose="020B0604020202020204" pitchFamily="34" charset="0"/>
              <a:buChar char="•"/>
              <a:defRPr/>
            </a:pPr>
            <a:r>
              <a:rPr lang="en-US" dirty="0" smtClean="0"/>
              <a:t>Bidder without the financial resources to complete the work.</a:t>
            </a:r>
          </a:p>
          <a:p>
            <a:pPr marL="576263" lvl="3" indent="-238125" eaLnBrk="1" fontAlgn="auto" hangingPunct="1">
              <a:spcBef>
                <a:spcPts val="600"/>
              </a:spcBef>
              <a:spcAft>
                <a:spcPts val="0"/>
              </a:spcAft>
              <a:buFont typeface="Arial" panose="020B0604020202020204" pitchFamily="34" charset="0"/>
              <a:buChar char="•"/>
              <a:defRPr/>
            </a:pPr>
            <a:r>
              <a:rPr lang="en-US" dirty="0" smtClean="0"/>
              <a:t>Bidder who has failed to complete prior projects on time or on budget.</a:t>
            </a:r>
          </a:p>
          <a:p>
            <a:pPr marL="576263" lvl="3" indent="-238125" eaLnBrk="1" fontAlgn="auto" hangingPunct="1">
              <a:spcBef>
                <a:spcPts val="600"/>
              </a:spcBef>
              <a:spcAft>
                <a:spcPts val="0"/>
              </a:spcAft>
              <a:buFont typeface="Arial" panose="020B0604020202020204" pitchFamily="34" charset="0"/>
              <a:buChar char="•"/>
              <a:defRPr/>
            </a:pPr>
            <a:r>
              <a:rPr lang="en-US" dirty="0" smtClean="0"/>
              <a:t>Bidder who has significant litigation.</a:t>
            </a:r>
            <a:endParaRPr lang="en-US" dirty="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Response Checklist (Cont.)</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stretch>
            <a:fillRect/>
          </a:stretch>
        </p:blipFill>
        <p:spPr>
          <a:xfrm>
            <a:off x="1635658" y="1341437"/>
            <a:ext cx="5872683" cy="4525963"/>
          </a:xfrm>
          <a:prstGeom prst="rect">
            <a:avLst/>
          </a:prstGeom>
        </p:spPr>
      </p:pic>
      <p:sp>
        <p:nvSpPr>
          <p:cNvPr id="6"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Cost Summary Tab</a:t>
            </a:r>
          </a:p>
        </p:txBody>
      </p:sp>
    </p:spTree>
    <p:extLst>
      <p:ext uri="{BB962C8B-B14F-4D97-AF65-F5344CB8AC3E}">
        <p14:creationId xmlns:p14="http://schemas.microsoft.com/office/powerpoint/2010/main" val="2091577565"/>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2"/>
          <p:cNvSpPr>
            <a:spLocks noGrp="1"/>
          </p:cNvSpPr>
          <p:nvPr>
            <p:ph idx="1"/>
          </p:nvPr>
        </p:nvSpPr>
        <p:spPr>
          <a:xfrm>
            <a:off x="838200" y="1447800"/>
            <a:ext cx="7848600" cy="3048000"/>
          </a:xfrm>
        </p:spPr>
        <p:txBody>
          <a:bodyPr/>
          <a:lstStyle/>
          <a:p>
            <a:pPr marL="0" indent="0" eaLnBrk="1" hangingPunct="1">
              <a:spcBef>
                <a:spcPts val="600"/>
              </a:spcBef>
              <a:buNone/>
              <a:defRPr/>
            </a:pPr>
            <a:r>
              <a:rPr lang="en-US" altLang="en-US" sz="2800" b="1" dirty="0"/>
              <a:t>Cost Scoring </a:t>
            </a:r>
            <a:r>
              <a:rPr lang="en-US" altLang="en-US" sz="2800" b="1" dirty="0" smtClean="0"/>
              <a:t>– Example of Mathematical </a:t>
            </a:r>
            <a:r>
              <a:rPr lang="en-US" altLang="en-US" sz="2800" b="1" dirty="0"/>
              <a:t>Normalization</a:t>
            </a:r>
            <a:endParaRPr lang="en-US" altLang="en-US" sz="2800" dirty="0" smtClean="0"/>
          </a:p>
          <a:p>
            <a:pPr marL="338138" indent="-338138" eaLnBrk="1" hangingPunct="1">
              <a:spcBef>
                <a:spcPts val="600"/>
              </a:spcBef>
              <a:defRPr/>
            </a:pPr>
            <a:r>
              <a:rPr lang="en-US" altLang="en-US" sz="2400" dirty="0" smtClean="0"/>
              <a:t>Possible weighted points for cost = 40 points </a:t>
            </a:r>
          </a:p>
          <a:p>
            <a:pPr marL="576263" lvl="1" indent="-238125" eaLnBrk="1" hangingPunct="1">
              <a:spcBef>
                <a:spcPts val="600"/>
              </a:spcBef>
              <a:buFont typeface="Arial" panose="020B0604020202020204" pitchFamily="34" charset="0"/>
              <a:buChar char="•"/>
              <a:tabLst>
                <a:tab pos="519113" algn="l"/>
              </a:tabLst>
              <a:defRPr/>
            </a:pPr>
            <a:r>
              <a:rPr lang="en-US" altLang="en-US" sz="2000" dirty="0" smtClean="0"/>
              <a:t>Vendor A submits a cost of $1,115.</a:t>
            </a:r>
          </a:p>
          <a:p>
            <a:pPr marL="576263" lvl="1" indent="-238125" eaLnBrk="1" hangingPunct="1">
              <a:spcBef>
                <a:spcPts val="600"/>
              </a:spcBef>
              <a:buFont typeface="Arial" panose="020B0604020202020204" pitchFamily="34" charset="0"/>
              <a:buChar char="•"/>
              <a:tabLst>
                <a:tab pos="519113" algn="l"/>
              </a:tabLst>
              <a:defRPr/>
            </a:pPr>
            <a:r>
              <a:rPr lang="en-US" altLang="en-US" sz="2000" dirty="0" smtClean="0"/>
              <a:t>Vendor B submits a cost of $1,200.</a:t>
            </a:r>
          </a:p>
          <a:p>
            <a:pPr marL="576263" lvl="1" indent="-238125" eaLnBrk="1" hangingPunct="1">
              <a:spcBef>
                <a:spcPts val="600"/>
              </a:spcBef>
              <a:buFont typeface="Arial" panose="020B0604020202020204" pitchFamily="34" charset="0"/>
              <a:buChar char="•"/>
              <a:tabLst>
                <a:tab pos="519113" algn="l"/>
              </a:tabLst>
              <a:defRPr/>
            </a:pPr>
            <a:r>
              <a:rPr lang="en-US" altLang="en-US" sz="2000" dirty="0" smtClean="0"/>
              <a:t>Vendor C submits a cost of $1,000.</a:t>
            </a:r>
          </a:p>
        </p:txBody>
      </p:sp>
      <p:sp>
        <p:nvSpPr>
          <p:cNvPr id="4" name="Rectangle 3"/>
          <p:cNvSpPr/>
          <p:nvPr/>
        </p:nvSpPr>
        <p:spPr>
          <a:xfrm rot="10800000">
            <a:off x="4103973" y="2590800"/>
            <a:ext cx="349776" cy="923330"/>
          </a:xfrm>
          <a:prstGeom prst="rect">
            <a:avLst/>
          </a:prstGeom>
          <a:noFill/>
          <a:effectLst/>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eaLnBrk="1" fontAlgn="auto" hangingPunct="1">
              <a:spcBef>
                <a:spcPts val="0"/>
              </a:spcBef>
              <a:spcAft>
                <a:spcPts val="0"/>
              </a:spcAft>
              <a:defRPr/>
            </a:pPr>
            <a:r>
              <a:rPr lang="en-U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cs typeface="+mn-cs"/>
              </a:rPr>
              <a:t> </a:t>
            </a:r>
          </a:p>
        </p:txBody>
      </p:sp>
      <p:sp>
        <p:nvSpPr>
          <p:cNvPr id="6"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Cost Lump Sum Pricing</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1"/>
            <a:ext cx="7848600" cy="3276600"/>
          </a:xfrm>
        </p:spPr>
        <p:txBody>
          <a:bodyPr rtlCol="0">
            <a:normAutofit/>
          </a:bodyPr>
          <a:lstStyle/>
          <a:p>
            <a:pPr marL="0" indent="0" eaLnBrk="1" fontAlgn="auto" hangingPunct="1">
              <a:spcAft>
                <a:spcPts val="0"/>
              </a:spcAft>
              <a:buNone/>
              <a:defRPr/>
            </a:pPr>
            <a:r>
              <a:rPr lang="en-US" sz="2500" dirty="0" smtClean="0"/>
              <a:t>Normalized Score = </a:t>
            </a:r>
            <a:r>
              <a:rPr lang="en-US" sz="2500" b="1" dirty="0" smtClean="0"/>
              <a:t>Lowest Proposed/Proposed x Weight</a:t>
            </a:r>
            <a:endParaRPr lang="en-US" sz="2500" dirty="0" smtClean="0"/>
          </a:p>
          <a:p>
            <a:pPr eaLnBrk="1" fontAlgn="auto" hangingPunct="1">
              <a:spcAft>
                <a:spcPts val="0"/>
              </a:spcAft>
              <a:defRPr/>
            </a:pPr>
            <a:r>
              <a:rPr lang="en-US" sz="2400" dirty="0" smtClean="0"/>
              <a:t>Normalized score for </a:t>
            </a:r>
            <a:r>
              <a:rPr lang="en-US" sz="2400" b="1" dirty="0"/>
              <a:t>C</a:t>
            </a:r>
            <a:r>
              <a:rPr lang="en-US" sz="2400" dirty="0" smtClean="0"/>
              <a:t> = $1,000, or the full 40 points.</a:t>
            </a:r>
          </a:p>
          <a:p>
            <a:pPr eaLnBrk="1" fontAlgn="auto" hangingPunct="1">
              <a:spcAft>
                <a:spcPts val="0"/>
              </a:spcAft>
              <a:defRPr/>
            </a:pPr>
            <a:r>
              <a:rPr lang="en-US" sz="2400" dirty="0" smtClean="0"/>
              <a:t>Normalized score for </a:t>
            </a:r>
            <a:r>
              <a:rPr lang="en-US" sz="2400" b="1" dirty="0"/>
              <a:t>A</a:t>
            </a:r>
            <a:r>
              <a:rPr lang="en-US" sz="2400" dirty="0" smtClean="0"/>
              <a:t> = $1,115 or</a:t>
            </a:r>
          </a:p>
          <a:p>
            <a:pPr marL="338138" lvl="1" indent="0" eaLnBrk="1" fontAlgn="auto" hangingPunct="1">
              <a:spcAft>
                <a:spcPts val="0"/>
              </a:spcAft>
              <a:buNone/>
              <a:defRPr/>
            </a:pPr>
            <a:r>
              <a:rPr lang="en-US" sz="2400" b="1" dirty="0" smtClean="0"/>
              <a:t>$1,000/$1,115 = .8968% x 40 = 35.87 </a:t>
            </a:r>
            <a:r>
              <a:rPr lang="en-US" sz="2400" b="1" dirty="0"/>
              <a:t>p</a:t>
            </a:r>
            <a:r>
              <a:rPr lang="en-US" sz="2400" b="1" dirty="0" smtClean="0"/>
              <a:t>oints.</a:t>
            </a:r>
            <a:endParaRPr lang="en-US" sz="2400" dirty="0" smtClean="0"/>
          </a:p>
          <a:p>
            <a:pPr eaLnBrk="1" fontAlgn="auto" hangingPunct="1">
              <a:spcAft>
                <a:spcPts val="0"/>
              </a:spcAft>
              <a:defRPr/>
            </a:pPr>
            <a:r>
              <a:rPr lang="en-US" sz="2400" dirty="0" smtClean="0"/>
              <a:t>Normalized score for </a:t>
            </a:r>
            <a:r>
              <a:rPr lang="en-US" sz="2400" b="1" dirty="0"/>
              <a:t>B</a:t>
            </a:r>
            <a:r>
              <a:rPr lang="en-US" sz="2400" dirty="0" smtClean="0"/>
              <a:t> = $1,200 or</a:t>
            </a:r>
          </a:p>
          <a:p>
            <a:pPr marL="338138" lvl="1" indent="0" eaLnBrk="1" fontAlgn="auto" hangingPunct="1">
              <a:spcAft>
                <a:spcPts val="0"/>
              </a:spcAft>
              <a:buNone/>
              <a:defRPr/>
            </a:pPr>
            <a:r>
              <a:rPr lang="en-US" sz="2400" b="1" dirty="0" smtClean="0"/>
              <a:t>$1,000/$1,200 = .8333% x 40 = 33.33 </a:t>
            </a:r>
            <a:r>
              <a:rPr lang="en-US" sz="2400" b="1" dirty="0"/>
              <a:t>p</a:t>
            </a:r>
            <a:r>
              <a:rPr lang="en-US" sz="2400" b="1" dirty="0" smtClean="0"/>
              <a:t>oints.</a:t>
            </a:r>
            <a:endParaRPr lang="en-US" sz="2400" dirty="0" smtClean="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Cost Lump Sum Pricing</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447800" y="4719935"/>
            <a:ext cx="3810000" cy="461665"/>
          </a:xfrm>
          <a:prstGeom prst="rect">
            <a:avLst/>
          </a:prstGeom>
        </p:spPr>
        <p:txBody>
          <a:bodyPr wrap="square">
            <a:spAutoFit/>
          </a:bodyPr>
          <a:lstStyle/>
          <a:p>
            <a:pPr lvl="0" algn="ctr"/>
            <a:r>
              <a:rPr lang="en-US" sz="2400" dirty="0" smtClean="0">
                <a:ln w="10541" cmpd="sng">
                  <a:noFill/>
                  <a:prstDash val="solid"/>
                </a:ln>
                <a:latin typeface="+mj-lt"/>
              </a:rPr>
              <a:t>Winner is </a:t>
            </a:r>
            <a:r>
              <a:rPr lang="en-US" sz="2400" b="1" dirty="0" smtClean="0">
                <a:ln w="10541" cmpd="sng">
                  <a:noFill/>
                  <a:prstDash val="solid"/>
                </a:ln>
                <a:latin typeface="+mj-lt"/>
              </a:rPr>
              <a:t>Vendor A </a:t>
            </a:r>
            <a:r>
              <a:rPr lang="en-US" sz="2400" dirty="0" smtClean="0">
                <a:ln w="10541" cmpd="sng">
                  <a:noFill/>
                  <a:prstDash val="solid"/>
                </a:ln>
                <a:latin typeface="+mj-lt"/>
              </a:rPr>
              <a:t>by $2.50.</a:t>
            </a:r>
            <a:r>
              <a:rPr lang="en-US" sz="2400" b="1" dirty="0" smtClean="0">
                <a:ln w="10541" cmpd="sng">
                  <a:noFill/>
                  <a:prstDash val="solid"/>
                </a:ln>
                <a:latin typeface="+mj-lt"/>
              </a:rPr>
              <a:t> </a:t>
            </a:r>
            <a:endParaRPr lang="en-US" sz="2400" b="1" dirty="0">
              <a:ln w="10541" cmpd="sng">
                <a:solidFill>
                  <a:srgbClr val="D16349">
                    <a:shade val="88000"/>
                    <a:satMod val="110000"/>
                  </a:srgbClr>
                </a:solidFill>
                <a:prstDash val="solid"/>
              </a:ln>
              <a:latin typeface="+mj-lt"/>
            </a:endParaRPr>
          </a:p>
        </p:txBody>
      </p:sp>
      <p:graphicFrame>
        <p:nvGraphicFramePr>
          <p:cNvPr id="15" name="Table 14"/>
          <p:cNvGraphicFramePr>
            <a:graphicFrameLocks noGrp="1"/>
          </p:cNvGraphicFramePr>
          <p:nvPr>
            <p:extLst>
              <p:ext uri="{D42A27DB-BD31-4B8C-83A1-F6EECF244321}">
                <p14:modId xmlns:p14="http://schemas.microsoft.com/office/powerpoint/2010/main" val="2729828261"/>
              </p:ext>
            </p:extLst>
          </p:nvPr>
        </p:nvGraphicFramePr>
        <p:xfrm>
          <a:off x="1524000" y="1981199"/>
          <a:ext cx="6629400" cy="2362201"/>
        </p:xfrm>
        <a:graphic>
          <a:graphicData uri="http://schemas.openxmlformats.org/drawingml/2006/table">
            <a:tbl>
              <a:tblPr/>
              <a:tblGrid>
                <a:gridCol w="2320289">
                  <a:extLst>
                    <a:ext uri="{9D8B030D-6E8A-4147-A177-3AD203B41FA5}">
                      <a16:colId xmlns:a16="http://schemas.microsoft.com/office/drawing/2014/main" val="20000"/>
                    </a:ext>
                  </a:extLst>
                </a:gridCol>
                <a:gridCol w="2172970">
                  <a:extLst>
                    <a:ext uri="{9D8B030D-6E8A-4147-A177-3AD203B41FA5}">
                      <a16:colId xmlns:a16="http://schemas.microsoft.com/office/drawing/2014/main" val="20001"/>
                    </a:ext>
                  </a:extLst>
                </a:gridCol>
                <a:gridCol w="2136141">
                  <a:extLst>
                    <a:ext uri="{9D8B030D-6E8A-4147-A177-3AD203B41FA5}">
                      <a16:colId xmlns:a16="http://schemas.microsoft.com/office/drawing/2014/main" val="20002"/>
                    </a:ext>
                  </a:extLst>
                </a:gridCol>
              </a:tblGrid>
              <a:tr h="394392">
                <a:tc>
                  <a:txBody>
                    <a:bodyPr/>
                    <a:lstStyle/>
                    <a:p>
                      <a:pPr algn="ctr" fontAlgn="b"/>
                      <a:r>
                        <a:rPr lang="en-US" sz="1800" b="1" i="0" u="none" strike="noStrike" dirty="0">
                          <a:solidFill>
                            <a:srgbClr val="000000"/>
                          </a:solidFill>
                          <a:latin typeface="Calibri"/>
                        </a:rPr>
                        <a:t>Item</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dirty="0">
                          <a:solidFill>
                            <a:srgbClr val="000000"/>
                          </a:solidFill>
                          <a:latin typeface="Calibri"/>
                        </a:rPr>
                        <a:t>Vendor 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800" b="1" i="0" u="none" strike="noStrike" dirty="0">
                          <a:solidFill>
                            <a:srgbClr val="000000"/>
                          </a:solidFill>
                          <a:latin typeface="Calibri"/>
                        </a:rPr>
                        <a:t>Vendor B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4392">
                <a:tc>
                  <a:txBody>
                    <a:bodyPr/>
                    <a:lstStyle/>
                    <a:p>
                      <a:pPr algn="ctr" fontAlgn="b"/>
                      <a:r>
                        <a:rPr lang="en-US" sz="1800" b="0" i="0" u="none" strike="noStrike" dirty="0">
                          <a:solidFill>
                            <a:srgbClr val="000000"/>
                          </a:solidFill>
                          <a:latin typeface="Calibri"/>
                        </a:rPr>
                        <a:t>Printer Drum</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199.00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800" b="0" i="0" u="none" strike="noStrike" dirty="0" smtClean="0">
                          <a:solidFill>
                            <a:srgbClr val="000000"/>
                          </a:solidFill>
                          <a:latin typeface="Calibri"/>
                        </a:rPr>
                        <a:t> $   209.00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0803">
                <a:tc>
                  <a:txBody>
                    <a:bodyPr/>
                    <a:lstStyle/>
                    <a:p>
                      <a:pPr algn="ctr" fontAlgn="b"/>
                      <a:r>
                        <a:rPr lang="en-US" sz="1800" b="0" i="0" u="none" strike="noStrike" dirty="0">
                          <a:solidFill>
                            <a:srgbClr val="000000"/>
                          </a:solidFill>
                          <a:latin typeface="Calibri"/>
                        </a:rPr>
                        <a:t>Printer Toner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39.00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31.00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4392">
                <a:tc>
                  <a:txBody>
                    <a:bodyPr/>
                    <a:lstStyle/>
                    <a:p>
                      <a:pPr algn="ctr" fontAlgn="b"/>
                      <a:r>
                        <a:rPr lang="en-US" sz="1800" b="0" i="0" u="none" strike="noStrike">
                          <a:solidFill>
                            <a:srgbClr val="000000"/>
                          </a:solidFill>
                          <a:latin typeface="Calibri"/>
                        </a:rPr>
                        <a:t>Printer Head</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6.00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4.00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14111">
                <a:tc>
                  <a:txBody>
                    <a:bodyPr/>
                    <a:lstStyle/>
                    <a:p>
                      <a:pPr algn="ctr" fontAlgn="b"/>
                      <a:r>
                        <a:rPr lang="en-US" sz="1800" b="0" i="0" u="none" strike="noStrike">
                          <a:solidFill>
                            <a:srgbClr val="000000"/>
                          </a:solidFill>
                          <a:latin typeface="Calibri"/>
                        </a:rPr>
                        <a:t>Cleaner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1.50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4.00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14111">
                <a:tc>
                  <a:txBody>
                    <a:bodyPr/>
                    <a:lstStyle/>
                    <a:p>
                      <a:pPr algn="l" fontAlgn="b"/>
                      <a:r>
                        <a:rPr lang="en-US" sz="1800" b="1" i="0" u="none" strike="noStrike" dirty="0">
                          <a:solidFill>
                            <a:srgbClr val="000000"/>
                          </a:solidFill>
                          <a:latin typeface="Calibri"/>
                        </a:rPr>
                        <a:t>TOTAL</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a:t>
                      </a:r>
                      <a:r>
                        <a:rPr lang="en-US" sz="1600" b="0" i="0" u="none" strike="noStrike" dirty="0" smtClean="0">
                          <a:solidFill>
                            <a:srgbClr val="000000"/>
                          </a:solidFill>
                          <a:latin typeface="Calibri"/>
                        </a:rPr>
                        <a:t>  </a:t>
                      </a:r>
                      <a:r>
                        <a:rPr lang="en-US" sz="1800" b="0" i="0" u="none" strike="noStrike" dirty="0" smtClean="0">
                          <a:solidFill>
                            <a:srgbClr val="000000"/>
                          </a:solidFill>
                          <a:latin typeface="Calibri"/>
                        </a:rPr>
                        <a:t>245.50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a:t>
                      </a:r>
                      <a:r>
                        <a:rPr lang="en-US" sz="1600" b="0" i="0" u="none" strike="noStrike" dirty="0" smtClean="0">
                          <a:solidFill>
                            <a:srgbClr val="000000"/>
                          </a:solidFill>
                          <a:latin typeface="Calibri"/>
                        </a:rPr>
                        <a:t> </a:t>
                      </a:r>
                      <a:r>
                        <a:rPr lang="en-US" sz="1600" b="0" i="0" u="none" strike="noStrike" baseline="0" dirty="0" smtClean="0">
                          <a:solidFill>
                            <a:srgbClr val="000000"/>
                          </a:solidFill>
                          <a:latin typeface="Calibri"/>
                        </a:rPr>
                        <a:t> </a:t>
                      </a:r>
                      <a:r>
                        <a:rPr lang="en-US" sz="1800" b="0" i="0" u="none" strike="noStrike" dirty="0" smtClean="0">
                          <a:solidFill>
                            <a:srgbClr val="000000"/>
                          </a:solidFill>
                          <a:latin typeface="Calibri"/>
                        </a:rPr>
                        <a:t>248.00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Rectangle 7"/>
          <p:cNvSpPr/>
          <p:nvPr/>
        </p:nvSpPr>
        <p:spPr>
          <a:xfrm>
            <a:off x="609600" y="457200"/>
            <a:ext cx="8458200" cy="1077218"/>
          </a:xfrm>
          <a:prstGeom prst="rect">
            <a:avLst/>
          </a:prstGeom>
          <a:noFill/>
        </p:spPr>
        <p:txBody>
          <a:bodyPr wrap="square" lIns="91440" tIns="45720" rIns="91440" bIns="45720">
            <a:spAutoFit/>
          </a:bodyPr>
          <a:lstStyle/>
          <a:p>
            <a:pPr algn="ctr"/>
            <a:r>
              <a:rPr lang="en-US" sz="3200" dirty="0" smtClean="0">
                <a:ln w="1905"/>
                <a:latin typeface="+mj-lt"/>
              </a:rPr>
              <a:t>Tool – Cost Line Item Weighting</a:t>
            </a:r>
          </a:p>
          <a:p>
            <a:pPr algn="ctr"/>
            <a:r>
              <a:rPr lang="en-US" sz="3200" cap="none" spc="0" dirty="0" smtClean="0">
                <a:ln w="1905"/>
                <a:latin typeface="+mj-lt"/>
              </a:rPr>
              <a:t>(Example of non-weighted line item cost)</a:t>
            </a:r>
            <a:endParaRPr lang="en-US" sz="3200" cap="none" spc="0" dirty="0">
              <a:ln w="1905"/>
              <a:latin typeface="+mj-lt"/>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extLst>
              <p:ext uri="{D42A27DB-BD31-4B8C-83A1-F6EECF244321}">
                <p14:modId xmlns:p14="http://schemas.microsoft.com/office/powerpoint/2010/main" val="3679458427"/>
              </p:ext>
            </p:extLst>
          </p:nvPr>
        </p:nvGraphicFramePr>
        <p:xfrm>
          <a:off x="914401" y="2438400"/>
          <a:ext cx="7696198" cy="1986915"/>
        </p:xfrm>
        <a:graphic>
          <a:graphicData uri="http://schemas.openxmlformats.org/drawingml/2006/table">
            <a:tbl>
              <a:tblPr/>
              <a:tblGrid>
                <a:gridCol w="1752599">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1371599">
                  <a:extLst>
                    <a:ext uri="{9D8B030D-6E8A-4147-A177-3AD203B41FA5}">
                      <a16:colId xmlns:a16="http://schemas.microsoft.com/office/drawing/2014/main" val="20005"/>
                    </a:ext>
                  </a:extLst>
                </a:gridCol>
              </a:tblGrid>
              <a:tr h="243487">
                <a:tc>
                  <a:txBody>
                    <a:bodyPr/>
                    <a:lstStyle/>
                    <a:p>
                      <a:pPr algn="ctr" fontAlgn="b"/>
                      <a:r>
                        <a:rPr lang="en-US" sz="1800" b="1" i="0" u="none" strike="noStrike" dirty="0">
                          <a:solidFill>
                            <a:srgbClr val="000000"/>
                          </a:solidFill>
                          <a:latin typeface="Calibri"/>
                        </a:rPr>
                        <a:t>Item</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dirty="0" smtClean="0">
                          <a:solidFill>
                            <a:srgbClr val="000000"/>
                          </a:solidFill>
                          <a:latin typeface="Calibri"/>
                        </a:rPr>
                        <a:t>Volume </a:t>
                      </a:r>
                      <a:endParaRPr lang="en-US" sz="1800" b="1"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dirty="0">
                          <a:solidFill>
                            <a:srgbClr val="000000"/>
                          </a:solidFill>
                          <a:latin typeface="Calibri"/>
                        </a:rPr>
                        <a:t>Vendor A</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800" b="1"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800" b="1" i="0" u="none" strike="noStrike">
                          <a:solidFill>
                            <a:srgbClr val="000000"/>
                          </a:solidFill>
                          <a:latin typeface="Calibri"/>
                        </a:rPr>
                        <a:t>Vendor B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800" b="0" i="0" u="none" strike="noStrike" dirty="0">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0"/>
                  </a:ext>
                </a:extLst>
              </a:tr>
              <a:tr h="243487">
                <a:tc>
                  <a:txBody>
                    <a:bodyPr/>
                    <a:lstStyle/>
                    <a:p>
                      <a:pPr algn="ctr" fontAlgn="b"/>
                      <a:r>
                        <a:rPr lang="en-US" sz="1800" b="0" i="0" u="none" strike="noStrike" dirty="0">
                          <a:solidFill>
                            <a:srgbClr val="000000"/>
                          </a:solidFill>
                          <a:latin typeface="Calibri"/>
                        </a:rPr>
                        <a:t>Printer Drum</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smtClean="0">
                          <a:solidFill>
                            <a:srgbClr val="000000"/>
                          </a:solidFill>
                          <a:latin typeface="Calibri"/>
                        </a:rPr>
                        <a:t> 20,000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$ 199.00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$ 3,980,000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$ 209.00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$ 4,180,000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1"/>
                  </a:ext>
                </a:extLst>
              </a:tr>
              <a:tr h="243487">
                <a:tc>
                  <a:txBody>
                    <a:bodyPr/>
                    <a:lstStyle/>
                    <a:p>
                      <a:pPr algn="ctr" fontAlgn="b"/>
                      <a:r>
                        <a:rPr lang="en-US" sz="1800" b="0" i="0" u="none" strike="noStrike" dirty="0">
                          <a:solidFill>
                            <a:srgbClr val="000000"/>
                          </a:solidFill>
                          <a:latin typeface="Calibri"/>
                        </a:rPr>
                        <a:t>Printer Toner</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smtClean="0">
                          <a:solidFill>
                            <a:srgbClr val="000000"/>
                          </a:solidFill>
                          <a:latin typeface="Calibri"/>
                        </a:rPr>
                        <a:t> 142,000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39.00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$ 5,538,000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31.00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$ 4,402,000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2"/>
                  </a:ext>
                </a:extLst>
              </a:tr>
              <a:tr h="243487">
                <a:tc>
                  <a:txBody>
                    <a:bodyPr/>
                    <a:lstStyle/>
                    <a:p>
                      <a:pPr algn="ctr" fontAlgn="b"/>
                      <a:r>
                        <a:rPr lang="en-US" sz="1800" b="0" i="0" u="none" strike="noStrike">
                          <a:solidFill>
                            <a:srgbClr val="000000"/>
                          </a:solidFill>
                          <a:latin typeface="Calibri"/>
                        </a:rPr>
                        <a:t>Printer Head</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smtClean="0">
                          <a:solidFill>
                            <a:srgbClr val="000000"/>
                          </a:solidFill>
                          <a:latin typeface="Calibri"/>
                        </a:rPr>
                        <a:t> 13,000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6.00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78,000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4.00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52,000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3"/>
                  </a:ext>
                </a:extLst>
              </a:tr>
              <a:tr h="255661">
                <a:tc>
                  <a:txBody>
                    <a:bodyPr/>
                    <a:lstStyle/>
                    <a:p>
                      <a:pPr algn="ctr" fontAlgn="b"/>
                      <a:r>
                        <a:rPr lang="en-US" sz="1800" b="0" i="0" u="none" strike="noStrike">
                          <a:solidFill>
                            <a:srgbClr val="000000"/>
                          </a:solidFill>
                          <a:latin typeface="Calibri"/>
                        </a:rPr>
                        <a:t>Cleaner</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smtClean="0">
                          <a:solidFill>
                            <a:srgbClr val="000000"/>
                          </a:solidFill>
                          <a:latin typeface="Calibri"/>
                        </a:rPr>
                        <a:t> 18,500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1.50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27,750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4.00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74,000 </a:t>
                      </a:r>
                      <a:endParaRPr lang="en-US" sz="18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4"/>
                  </a:ext>
                </a:extLst>
              </a:tr>
              <a:tr h="255661">
                <a:tc>
                  <a:txBody>
                    <a:bodyPr/>
                    <a:lstStyle/>
                    <a:p>
                      <a:pPr algn="l" fontAlgn="b"/>
                      <a:r>
                        <a:rPr lang="en-US" sz="1800" b="0" i="0" u="none" strike="noStrike">
                          <a:solidFill>
                            <a:srgbClr val="000000"/>
                          </a:solidFill>
                          <a:latin typeface="Calibri"/>
                        </a:rPr>
                        <a:t>TOTAL</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endParaRPr lang="en-US" sz="1800" b="0" i="0" u="none" strike="noStrike">
                        <a:solidFill>
                          <a:srgbClr val="000000"/>
                        </a:solidFill>
                        <a:latin typeface="Calibri"/>
                      </a:endParaRP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$ 245.50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1800" b="0" i="0" u="none" strike="noStrike">
                          <a:solidFill>
                            <a:srgbClr val="000000"/>
                          </a:solidFill>
                          <a:latin typeface="Calibri"/>
                        </a:rPr>
                        <a:t> </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1800" b="0" i="0" u="none" strike="noStrike" dirty="0">
                          <a:solidFill>
                            <a:srgbClr val="000000"/>
                          </a:solidFill>
                          <a:latin typeface="Calibri"/>
                        </a:rPr>
                        <a:t> </a:t>
                      </a:r>
                      <a:r>
                        <a:rPr lang="en-US" sz="1800" b="0" i="0" u="none" strike="noStrike" dirty="0" smtClean="0">
                          <a:solidFill>
                            <a:srgbClr val="000000"/>
                          </a:solidFill>
                          <a:latin typeface="Calibri"/>
                        </a:rPr>
                        <a:t>$ 248.00 </a:t>
                      </a:r>
                      <a:endParaRPr lang="en-US" sz="1800" b="0" i="0" u="none" strike="noStrike" dirty="0">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CD5B4"/>
                    </a:solidFill>
                  </a:tcPr>
                </a:tc>
                <a:tc>
                  <a:txBody>
                    <a:bodyPr/>
                    <a:lstStyle/>
                    <a:p>
                      <a:pPr algn="l" fontAlgn="b"/>
                      <a:r>
                        <a:rPr lang="en-US" sz="1800" b="0" i="0" u="none" strike="noStrike" dirty="0">
                          <a:solidFill>
                            <a:srgbClr val="000000"/>
                          </a:solidFill>
                          <a:latin typeface="Calibri"/>
                        </a:rPr>
                        <a:t> </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CD5B4"/>
                    </a:solidFill>
                  </a:tcPr>
                </a:tc>
                <a:extLst>
                  <a:ext uri="{0D108BD9-81ED-4DB2-BD59-A6C34878D82A}">
                    <a16:rowId xmlns:a16="http://schemas.microsoft.com/office/drawing/2014/main" val="10005"/>
                  </a:ext>
                </a:extLst>
              </a:tr>
              <a:tr h="255661">
                <a:tc>
                  <a:txBody>
                    <a:bodyPr/>
                    <a:lstStyle/>
                    <a:p>
                      <a:pPr algn="l" fontAlgn="b"/>
                      <a:r>
                        <a:rPr lang="en-US" sz="1800" b="1" i="0" u="none" strike="noStrike">
                          <a:solidFill>
                            <a:srgbClr val="000000"/>
                          </a:solidFill>
                          <a:latin typeface="Calibri"/>
                        </a:rPr>
                        <a:t>Weighted Total </a:t>
                      </a: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latin typeface="Calibri"/>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800" b="0" i="0" u="none" strike="noStrike">
                          <a:solidFill>
                            <a:srgbClr val="000000"/>
                          </a:solidFill>
                          <a:latin typeface="Calibri"/>
                        </a:rPr>
                        <a:t> </a:t>
                      </a: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latin typeface="Calibri"/>
                        </a:rPr>
                        <a:t> </a:t>
                      </a:r>
                      <a:r>
                        <a:rPr lang="en-US" sz="1800" b="1" i="0" u="none" strike="noStrike" dirty="0" smtClean="0">
                          <a:solidFill>
                            <a:srgbClr val="000000"/>
                          </a:solidFill>
                          <a:latin typeface="Calibri"/>
                        </a:rPr>
                        <a:t>$ 9,623,750 </a:t>
                      </a:r>
                      <a:endParaRPr lang="en-US" sz="1800" b="1" i="0" u="none" strike="noStrike" dirty="0">
                        <a:solidFill>
                          <a:srgbClr val="000000"/>
                        </a:solidFill>
                        <a:latin typeface="Calibri"/>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latin typeface="Calibri"/>
                        </a:rPr>
                        <a:t> </a:t>
                      </a: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800" b="0" i="0" u="none" strike="noStrike" dirty="0">
                          <a:solidFill>
                            <a:srgbClr val="000000"/>
                          </a:solidFill>
                          <a:latin typeface="Calibri"/>
                        </a:rPr>
                        <a:t> </a:t>
                      </a:r>
                      <a:r>
                        <a:rPr lang="en-US" sz="1800" b="1" i="0" u="none" strike="noStrike" dirty="0" smtClean="0">
                          <a:solidFill>
                            <a:srgbClr val="000000"/>
                          </a:solidFill>
                          <a:latin typeface="Calibri"/>
                        </a:rPr>
                        <a:t>$ 8,708,000 </a:t>
                      </a:r>
                      <a:endParaRPr lang="en-US" sz="1800" b="1" i="0" u="none" strike="noStrike" dirty="0">
                        <a:solidFill>
                          <a:srgbClr val="000000"/>
                        </a:solidFill>
                        <a:latin typeface="Calibri"/>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6"/>
                  </a:ext>
                </a:extLst>
              </a:tr>
            </a:tbl>
          </a:graphicData>
        </a:graphic>
      </p:graphicFrame>
      <p:sp>
        <p:nvSpPr>
          <p:cNvPr id="12" name="TextBox 11"/>
          <p:cNvSpPr txBox="1"/>
          <p:nvPr/>
        </p:nvSpPr>
        <p:spPr>
          <a:xfrm>
            <a:off x="838200" y="1748135"/>
            <a:ext cx="7848600" cy="461665"/>
          </a:xfrm>
          <a:prstGeom prst="rect">
            <a:avLst/>
          </a:prstGeom>
          <a:noFill/>
        </p:spPr>
        <p:txBody>
          <a:bodyPr wrap="square" rtlCol="0">
            <a:spAutoFit/>
          </a:bodyPr>
          <a:lstStyle/>
          <a:p>
            <a:r>
              <a:rPr lang="en-US" sz="2400" dirty="0" smtClean="0">
                <a:latin typeface="+mn-lt"/>
              </a:rPr>
              <a:t>Weighted market basket item baseline (strategically sourced):</a:t>
            </a:r>
            <a:endParaRPr lang="en-US" sz="2400" dirty="0">
              <a:latin typeface="+mn-lt"/>
            </a:endParaRPr>
          </a:p>
        </p:txBody>
      </p:sp>
      <p:sp>
        <p:nvSpPr>
          <p:cNvPr id="3" name="TextBox 2"/>
          <p:cNvSpPr txBox="1"/>
          <p:nvPr/>
        </p:nvSpPr>
        <p:spPr>
          <a:xfrm>
            <a:off x="838200" y="5341203"/>
            <a:ext cx="7772400" cy="830997"/>
          </a:xfrm>
          <a:prstGeom prst="rect">
            <a:avLst/>
          </a:prstGeom>
          <a:noFill/>
        </p:spPr>
        <p:txBody>
          <a:bodyPr wrap="square" rtlCol="0">
            <a:spAutoFit/>
          </a:bodyPr>
          <a:lstStyle/>
          <a:p>
            <a:r>
              <a:rPr lang="en-US" sz="2400" dirty="0" smtClean="0">
                <a:latin typeface="+mn-lt"/>
              </a:rPr>
              <a:t>Volume multiplied by price = weighted </a:t>
            </a:r>
            <a:r>
              <a:rPr lang="en-US" sz="2400" dirty="0">
                <a:latin typeface="+mn-lt"/>
              </a:rPr>
              <a:t>m</a:t>
            </a:r>
            <a:r>
              <a:rPr lang="en-US" sz="2400" dirty="0" smtClean="0">
                <a:latin typeface="+mn-lt"/>
              </a:rPr>
              <a:t>arket basket item </a:t>
            </a:r>
            <a:r>
              <a:rPr lang="en-US" sz="2400" dirty="0">
                <a:latin typeface="+mn-lt"/>
              </a:rPr>
              <a:t>b</a:t>
            </a:r>
            <a:r>
              <a:rPr lang="en-US" sz="2400" dirty="0" smtClean="0">
                <a:latin typeface="+mn-lt"/>
              </a:rPr>
              <a:t>aseline ($20,000 x $199 = $3,980,000)</a:t>
            </a:r>
            <a:endParaRPr lang="en-US" sz="2400" dirty="0">
              <a:latin typeface="+mn-lt"/>
            </a:endParaRPr>
          </a:p>
        </p:txBody>
      </p:sp>
      <p:sp>
        <p:nvSpPr>
          <p:cNvPr id="9" name="Rectangle 8"/>
          <p:cNvSpPr/>
          <p:nvPr/>
        </p:nvSpPr>
        <p:spPr>
          <a:xfrm>
            <a:off x="685800" y="457200"/>
            <a:ext cx="8229600" cy="1077218"/>
          </a:xfrm>
          <a:prstGeom prst="rect">
            <a:avLst/>
          </a:prstGeom>
          <a:noFill/>
        </p:spPr>
        <p:txBody>
          <a:bodyPr wrap="square" lIns="91440" tIns="45720" rIns="91440" bIns="45720">
            <a:spAutoFit/>
          </a:bodyPr>
          <a:lstStyle/>
          <a:p>
            <a:pPr algn="ctr"/>
            <a:r>
              <a:rPr lang="en-US" sz="3200" dirty="0" smtClean="0">
                <a:ln w="1905"/>
                <a:latin typeface="+mj-lt"/>
              </a:rPr>
              <a:t>Cost – Line Item Cost Weighting</a:t>
            </a:r>
          </a:p>
          <a:p>
            <a:pPr algn="ctr"/>
            <a:r>
              <a:rPr lang="en-US" sz="3200" cap="none" spc="0" dirty="0" smtClean="0">
                <a:ln w="1905"/>
                <a:latin typeface="+mj-lt"/>
              </a:rPr>
              <a:t>(Example of Weighted Cost)</a:t>
            </a:r>
            <a:endParaRPr lang="en-US" sz="3200" cap="none" spc="0" dirty="0">
              <a:ln w="1905"/>
              <a:latin typeface="+mj-lt"/>
            </a:endParaRPr>
          </a:p>
        </p:txBody>
      </p:sp>
      <p:sp>
        <p:nvSpPr>
          <p:cNvPr id="10" name="Rectangle 9"/>
          <p:cNvSpPr/>
          <p:nvPr/>
        </p:nvSpPr>
        <p:spPr>
          <a:xfrm>
            <a:off x="838200" y="4648200"/>
            <a:ext cx="5257800" cy="461665"/>
          </a:xfrm>
          <a:prstGeom prst="rect">
            <a:avLst/>
          </a:prstGeom>
        </p:spPr>
        <p:txBody>
          <a:bodyPr wrap="square">
            <a:spAutoFit/>
          </a:bodyPr>
          <a:lstStyle/>
          <a:p>
            <a:r>
              <a:rPr lang="en-US" sz="2400" dirty="0" smtClean="0">
                <a:ln w="10541" cmpd="sng">
                  <a:noFill/>
                  <a:prstDash val="solid"/>
                </a:ln>
              </a:rPr>
              <a:t>Winner is </a:t>
            </a:r>
            <a:r>
              <a:rPr lang="en-US" sz="2400" b="1" dirty="0" smtClean="0">
                <a:ln w="10541" cmpd="sng">
                  <a:noFill/>
                  <a:prstDash val="solid"/>
                </a:ln>
              </a:rPr>
              <a:t>Vendor B </a:t>
            </a:r>
            <a:r>
              <a:rPr lang="en-US" sz="2400" dirty="0" smtClean="0">
                <a:ln w="10541" cmpd="sng">
                  <a:noFill/>
                  <a:prstDash val="solid"/>
                </a:ln>
              </a:rPr>
              <a:t>by $</a:t>
            </a:r>
            <a:r>
              <a:rPr lang="en-US" sz="2400" dirty="0" smtClean="0"/>
              <a:t>915,750.</a:t>
            </a:r>
            <a:r>
              <a:rPr lang="en-US" sz="2400" b="1" dirty="0" smtClean="0">
                <a:ln w="10541" cmpd="sng">
                  <a:noFill/>
                  <a:prstDash val="solid"/>
                </a:ln>
              </a:rPr>
              <a:t> </a:t>
            </a:r>
            <a:endParaRPr lang="en-US" sz="2400" b="1" dirty="0">
              <a:ln w="10541" cmpd="sng">
                <a:solidFill>
                  <a:srgbClr val="D16349">
                    <a:shade val="88000"/>
                    <a:satMod val="110000"/>
                  </a:srgbClr>
                </a:solidFill>
                <a:prstDash val="solid"/>
              </a:ln>
            </a:endParaRPr>
          </a:p>
        </p:txBody>
      </p:sp>
    </p:spTree>
    <p:extLst>
      <p:ext uri="{BB962C8B-B14F-4D97-AF65-F5344CB8AC3E}">
        <p14:creationId xmlns:p14="http://schemas.microsoft.com/office/powerpoint/2010/main" val="257184764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524000"/>
            <a:ext cx="7886700" cy="4652963"/>
          </a:xfrm>
        </p:spPr>
        <p:txBody>
          <a:bodyPr rtlCol="0">
            <a:normAutofit/>
          </a:bodyPr>
          <a:lstStyle/>
          <a:p>
            <a:pPr marL="393192" lvl="1" indent="0" eaLnBrk="1" fontAlgn="auto" hangingPunct="1">
              <a:spcAft>
                <a:spcPts val="0"/>
              </a:spcAft>
              <a:buClr>
                <a:schemeClr val="accent4"/>
              </a:buClr>
              <a:buNone/>
              <a:defRPr/>
            </a:pPr>
            <a:endParaRPr lang="en-US" sz="2400" dirty="0" smtClean="0"/>
          </a:p>
          <a:p>
            <a:pPr marL="393192" lvl="1" indent="0" eaLnBrk="1" fontAlgn="auto" hangingPunct="1">
              <a:spcAft>
                <a:spcPts val="0"/>
              </a:spcAft>
              <a:buClr>
                <a:schemeClr val="accent4"/>
              </a:buClr>
              <a:buFont typeface="Arial" panose="020B0604020202020204" pitchFamily="34" charset="0"/>
              <a:buNone/>
              <a:defRPr/>
            </a:pPr>
            <a:endParaRPr lang="en-US" sz="2400" dirty="0" smtClean="0">
              <a:solidFill>
                <a:schemeClr val="tx1">
                  <a:tint val="85000"/>
                </a:schemeClr>
              </a:solidFill>
            </a:endParaRPr>
          </a:p>
          <a:p>
            <a:pPr marL="640080" lvl="1" indent="-246888" eaLnBrk="1" fontAlgn="auto" hangingPunct="1">
              <a:spcAft>
                <a:spcPts val="0"/>
              </a:spcAft>
              <a:buClr>
                <a:schemeClr val="accent4"/>
              </a:buClr>
              <a:buFont typeface="Wingdings 2"/>
              <a:buNone/>
              <a:defRPr/>
            </a:pPr>
            <a:r>
              <a:rPr lang="en-US" dirty="0">
                <a:solidFill>
                  <a:schemeClr val="tx1">
                    <a:tint val="85000"/>
                  </a:schemeClr>
                </a:solidFill>
              </a:rPr>
              <a:t>	</a:t>
            </a:r>
            <a:endParaRPr lang="en-US" dirty="0" smtClean="0">
              <a:solidFill>
                <a:schemeClr val="tx1">
                  <a:tint val="85000"/>
                </a:schemeClr>
              </a:solidFill>
            </a:endParaRPr>
          </a:p>
          <a:p>
            <a:pPr marL="0" indent="0" eaLnBrk="1" fontAlgn="auto" hangingPunct="1">
              <a:spcAft>
                <a:spcPts val="0"/>
              </a:spcAft>
              <a:buClr>
                <a:schemeClr val="accent3"/>
              </a:buClr>
              <a:buFont typeface="Arial" panose="020B0604020202020204" pitchFamily="34" charset="0"/>
              <a:buNone/>
              <a:defRPr/>
            </a:pPr>
            <a:endParaRPr lang="en-US" dirty="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Lead Time Summary Tab </a:t>
            </a:r>
          </a:p>
        </p:txBody>
      </p:sp>
      <p:pic>
        <p:nvPicPr>
          <p:cNvPr id="7" name="Picture 6"/>
          <p:cNvPicPr>
            <a:picLocks noChangeAspect="1"/>
          </p:cNvPicPr>
          <p:nvPr/>
        </p:nvPicPr>
        <p:blipFill>
          <a:blip r:embed="rId3"/>
          <a:stretch>
            <a:fillRect/>
          </a:stretch>
        </p:blipFill>
        <p:spPr>
          <a:xfrm>
            <a:off x="2765971" y="1165373"/>
            <a:ext cx="3573957" cy="5042070"/>
          </a:xfrm>
          <a:prstGeom prst="rect">
            <a:avLst/>
          </a:prstGeom>
        </p:spPr>
      </p:pic>
    </p:spTree>
    <p:extLst>
      <p:ext uri="{BB962C8B-B14F-4D97-AF65-F5344CB8AC3E}">
        <p14:creationId xmlns:p14="http://schemas.microsoft.com/office/powerpoint/2010/main" val="1043134928"/>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524000"/>
            <a:ext cx="7886700" cy="4652963"/>
          </a:xfrm>
        </p:spPr>
        <p:txBody>
          <a:bodyPr rtlCol="0">
            <a:normAutofit/>
          </a:bodyPr>
          <a:lstStyle/>
          <a:p>
            <a:pPr marL="393192" lvl="1" indent="0" eaLnBrk="1" fontAlgn="auto" hangingPunct="1">
              <a:spcAft>
                <a:spcPts val="0"/>
              </a:spcAft>
              <a:buClr>
                <a:schemeClr val="accent4"/>
              </a:buClr>
              <a:buFont typeface="Arial" panose="020B0604020202020204" pitchFamily="34" charset="0"/>
              <a:buNone/>
              <a:defRPr/>
            </a:pPr>
            <a:endParaRPr lang="en-US" sz="2400" dirty="0" smtClean="0">
              <a:solidFill>
                <a:schemeClr val="tx1">
                  <a:tint val="85000"/>
                </a:schemeClr>
              </a:solidFill>
            </a:endParaRPr>
          </a:p>
          <a:p>
            <a:pPr marL="640080" lvl="1" indent="-246888" eaLnBrk="1" fontAlgn="auto" hangingPunct="1">
              <a:spcAft>
                <a:spcPts val="0"/>
              </a:spcAft>
              <a:buClr>
                <a:schemeClr val="accent4"/>
              </a:buClr>
              <a:buFont typeface="Wingdings 2"/>
              <a:buNone/>
              <a:defRPr/>
            </a:pPr>
            <a:r>
              <a:rPr lang="en-US" dirty="0">
                <a:solidFill>
                  <a:schemeClr val="tx1">
                    <a:tint val="85000"/>
                  </a:schemeClr>
                </a:solidFill>
              </a:rPr>
              <a:t>	</a:t>
            </a:r>
            <a:endParaRPr lang="en-US" dirty="0" smtClean="0">
              <a:solidFill>
                <a:schemeClr val="tx1">
                  <a:tint val="85000"/>
                </a:schemeClr>
              </a:solidFill>
            </a:endParaRPr>
          </a:p>
          <a:p>
            <a:pPr marL="0" indent="0" eaLnBrk="1" fontAlgn="auto" hangingPunct="1">
              <a:spcAft>
                <a:spcPts val="0"/>
              </a:spcAft>
              <a:buClr>
                <a:schemeClr val="accent3"/>
              </a:buClr>
              <a:buFont typeface="Arial" panose="020B0604020202020204" pitchFamily="34" charset="0"/>
              <a:buNone/>
              <a:defRPr/>
            </a:pPr>
            <a:endParaRPr lang="en-US" dirty="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References Summary Tab</a:t>
            </a:r>
          </a:p>
        </p:txBody>
      </p:sp>
      <p:pic>
        <p:nvPicPr>
          <p:cNvPr id="2" name="Picture 1"/>
          <p:cNvPicPr>
            <a:picLocks noChangeAspect="1"/>
          </p:cNvPicPr>
          <p:nvPr/>
        </p:nvPicPr>
        <p:blipFill>
          <a:blip r:embed="rId3"/>
          <a:stretch>
            <a:fillRect/>
          </a:stretch>
        </p:blipFill>
        <p:spPr>
          <a:xfrm>
            <a:off x="1150320" y="1066800"/>
            <a:ext cx="6919560" cy="4945809"/>
          </a:xfrm>
          <a:prstGeom prst="rect">
            <a:avLst/>
          </a:prstGeom>
        </p:spPr>
      </p:pic>
    </p:spTree>
    <p:extLst>
      <p:ext uri="{BB962C8B-B14F-4D97-AF65-F5344CB8AC3E}">
        <p14:creationId xmlns:p14="http://schemas.microsoft.com/office/powerpoint/2010/main" val="1248608395"/>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0"/>
            <a:ext cx="7981950" cy="4652963"/>
          </a:xfrm>
        </p:spPr>
        <p:txBody>
          <a:bodyPr rtlCol="0">
            <a:normAutofit/>
          </a:bodyPr>
          <a:lstStyle/>
          <a:p>
            <a:pPr marL="0" indent="0" eaLnBrk="1" fontAlgn="auto" hangingPunct="1">
              <a:spcBef>
                <a:spcPts val="600"/>
              </a:spcBef>
              <a:spcAft>
                <a:spcPts val="0"/>
              </a:spcAft>
              <a:buNone/>
              <a:defRPr/>
            </a:pPr>
            <a:r>
              <a:rPr lang="en-US" sz="2800" dirty="0" smtClean="0"/>
              <a:t>Scored Criteria</a:t>
            </a:r>
          </a:p>
          <a:p>
            <a:pPr marL="0" indent="0" eaLnBrk="1" fontAlgn="auto" hangingPunct="1">
              <a:spcBef>
                <a:spcPts val="600"/>
              </a:spcBef>
              <a:spcAft>
                <a:spcPts val="0"/>
              </a:spcAft>
              <a:buNone/>
              <a:defRPr/>
            </a:pPr>
            <a:r>
              <a:rPr lang="en-US" altLang="en-US" sz="2800" dirty="0" smtClean="0"/>
              <a:t>Example of weighting:</a:t>
            </a:r>
          </a:p>
          <a:p>
            <a:pPr marL="514350" lvl="1" indent="-795338" eaLnBrk="1" hangingPunct="1">
              <a:spcBef>
                <a:spcPts val="600"/>
              </a:spcBef>
              <a:buFont typeface="Wingdings 2" panose="05020102010507070707" pitchFamily="18" charset="2"/>
              <a:buNone/>
              <a:defRPr/>
            </a:pPr>
            <a:r>
              <a:rPr lang="en-US" altLang="en-US" sz="2400" dirty="0" smtClean="0"/>
              <a:t>Total possible points equal 100</a:t>
            </a:r>
          </a:p>
          <a:p>
            <a:pPr marL="347663" lvl="3" indent="-347663" eaLnBrk="1" hangingPunct="1">
              <a:spcBef>
                <a:spcPts val="600"/>
              </a:spcBef>
              <a:buFont typeface="Arial" panose="020B0604020202020204" pitchFamily="34" charset="0"/>
              <a:buChar char="•"/>
              <a:defRPr/>
            </a:pPr>
            <a:r>
              <a:rPr lang="en-US" altLang="en-US" sz="2400" dirty="0" smtClean="0"/>
              <a:t>Experience = 20% (scored, then weighted as scored)</a:t>
            </a:r>
          </a:p>
          <a:p>
            <a:pPr marL="576263" lvl="4" eaLnBrk="1" hangingPunct="1">
              <a:spcBef>
                <a:spcPts val="600"/>
              </a:spcBef>
              <a:buFont typeface="Arial" panose="020B0604020202020204" pitchFamily="34" charset="0"/>
              <a:buChar char="•"/>
              <a:defRPr/>
            </a:pPr>
            <a:r>
              <a:rPr lang="en-US" altLang="en-US" dirty="0" smtClean="0"/>
              <a:t>Includes Experience (15%)</a:t>
            </a:r>
          </a:p>
          <a:p>
            <a:pPr marL="576263" lvl="4" eaLnBrk="1" hangingPunct="1">
              <a:spcBef>
                <a:spcPts val="600"/>
              </a:spcBef>
              <a:buFont typeface="Arial" panose="020B0604020202020204" pitchFamily="34" charset="0"/>
              <a:buChar char="•"/>
              <a:defRPr/>
            </a:pPr>
            <a:r>
              <a:rPr lang="en-US" altLang="en-US" dirty="0" smtClean="0"/>
              <a:t>References (5%)</a:t>
            </a:r>
          </a:p>
          <a:p>
            <a:pPr marL="640080" lvl="1" indent="-246888" eaLnBrk="1" fontAlgn="auto" hangingPunct="1">
              <a:spcAft>
                <a:spcPts val="0"/>
              </a:spcAft>
              <a:buClr>
                <a:schemeClr val="accent4"/>
              </a:buClr>
              <a:buFont typeface="Wingdings 2"/>
              <a:buChar char=""/>
              <a:defRPr/>
            </a:pPr>
            <a:endParaRPr lang="en-US" sz="2400" dirty="0"/>
          </a:p>
          <a:p>
            <a:pPr marL="393192" lvl="1" indent="0" eaLnBrk="1" fontAlgn="auto" hangingPunct="1">
              <a:spcAft>
                <a:spcPts val="0"/>
              </a:spcAft>
              <a:buClr>
                <a:schemeClr val="accent4"/>
              </a:buClr>
              <a:buFont typeface="Arial" panose="020B0604020202020204" pitchFamily="34" charset="0"/>
              <a:buNone/>
              <a:defRPr/>
            </a:pPr>
            <a:endParaRPr lang="en-US" sz="2400" dirty="0" smtClean="0">
              <a:solidFill>
                <a:schemeClr val="tx1">
                  <a:tint val="85000"/>
                </a:schemeClr>
              </a:solidFill>
            </a:endParaRPr>
          </a:p>
          <a:p>
            <a:pPr marL="640080" lvl="1" indent="-246888" eaLnBrk="1" fontAlgn="auto" hangingPunct="1">
              <a:spcAft>
                <a:spcPts val="0"/>
              </a:spcAft>
              <a:buClr>
                <a:schemeClr val="accent4"/>
              </a:buClr>
              <a:buFont typeface="Wingdings 2"/>
              <a:buNone/>
              <a:defRPr/>
            </a:pPr>
            <a:r>
              <a:rPr lang="en-US" dirty="0">
                <a:solidFill>
                  <a:schemeClr val="tx1">
                    <a:tint val="85000"/>
                  </a:schemeClr>
                </a:solidFill>
              </a:rPr>
              <a:t>	</a:t>
            </a:r>
            <a:endParaRPr lang="en-US" dirty="0" smtClean="0">
              <a:solidFill>
                <a:schemeClr val="tx1">
                  <a:tint val="85000"/>
                </a:schemeClr>
              </a:solidFill>
            </a:endParaRPr>
          </a:p>
          <a:p>
            <a:pPr marL="0" indent="0" eaLnBrk="1" fontAlgn="auto" hangingPunct="1">
              <a:spcAft>
                <a:spcPts val="0"/>
              </a:spcAft>
              <a:buClr>
                <a:schemeClr val="accent3"/>
              </a:buClr>
              <a:buFont typeface="Arial" panose="020B0604020202020204" pitchFamily="34" charset="0"/>
              <a:buNone/>
              <a:defRPr/>
            </a:pPr>
            <a:endParaRPr lang="en-US" dirty="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Tool – References</a:t>
            </a:r>
          </a:p>
        </p:txBody>
      </p:sp>
    </p:spTree>
    <p:extLst>
      <p:ext uri="{BB962C8B-B14F-4D97-AF65-F5344CB8AC3E}">
        <p14:creationId xmlns:p14="http://schemas.microsoft.com/office/powerpoint/2010/main" val="1272429135"/>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1"/>
            <a:ext cx="7848600" cy="2819400"/>
          </a:xfrm>
        </p:spPr>
        <p:txBody>
          <a:bodyPr rtlCol="0">
            <a:normAutofit/>
          </a:bodyPr>
          <a:lstStyle/>
          <a:p>
            <a:pPr marL="0" indent="0" eaLnBrk="1" fontAlgn="auto" hangingPunct="1">
              <a:spcAft>
                <a:spcPts val="0"/>
              </a:spcAft>
              <a:buClr>
                <a:schemeClr val="accent3"/>
              </a:buClr>
              <a:buNone/>
              <a:defRPr/>
            </a:pPr>
            <a:r>
              <a:rPr lang="en-US" sz="2800" dirty="0" smtClean="0"/>
              <a:t>Why should Financial Responsibility only be evaluated as Pass/Fail?</a:t>
            </a:r>
          </a:p>
          <a:p>
            <a:pPr marL="0" indent="0" eaLnBrk="1" fontAlgn="auto" hangingPunct="1">
              <a:spcAft>
                <a:spcPts val="0"/>
              </a:spcAft>
              <a:buClr>
                <a:schemeClr val="accent3"/>
              </a:buClr>
              <a:buNone/>
              <a:defRPr/>
            </a:pPr>
            <a:endParaRPr lang="en-US" sz="2400" dirty="0"/>
          </a:p>
          <a:p>
            <a:pPr marL="0" indent="0" eaLnBrk="1" fontAlgn="auto" hangingPunct="1">
              <a:spcAft>
                <a:spcPts val="0"/>
              </a:spcAft>
              <a:buClr>
                <a:schemeClr val="accent3"/>
              </a:buClr>
              <a:buNone/>
              <a:defRPr/>
            </a:pPr>
            <a:r>
              <a:rPr lang="en-US" sz="2800" dirty="0" smtClean="0"/>
              <a:t>To keep the playing field level</a:t>
            </a:r>
            <a:endParaRPr lang="en-US" sz="2800" dirty="0"/>
          </a:p>
        </p:txBody>
      </p:sp>
      <p:sp>
        <p:nvSpPr>
          <p:cNvPr id="5" name="Title 1"/>
          <p:cNvSpPr>
            <a:spLocks noGrp="1"/>
          </p:cNvSpPr>
          <p:nvPr>
            <p:ph type="title"/>
          </p:nvPr>
        </p:nvSpPr>
        <p:spPr>
          <a:xfrm>
            <a:off x="609600" y="76200"/>
            <a:ext cx="8458200" cy="1325563"/>
          </a:xfrm>
        </p:spPr>
        <p:txBody>
          <a:bodyPr/>
          <a:lstStyle/>
          <a:p>
            <a:pPr algn="ctr" eaLnBrk="1" hangingPunct="1"/>
            <a:r>
              <a:rPr lang="en-US" altLang="en-US" sz="3200" dirty="0" smtClean="0">
                <a:latin typeface="+mn-lt"/>
              </a:rPr>
              <a:t>QUESTION 5</a:t>
            </a:r>
          </a:p>
        </p:txBody>
      </p:sp>
    </p:spTree>
    <p:extLst>
      <p:ext uri="{BB962C8B-B14F-4D97-AF65-F5344CB8AC3E}">
        <p14:creationId xmlns:p14="http://schemas.microsoft.com/office/powerpoint/2010/main" val="4228442130"/>
      </p:ext>
    </p:extLst>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838200" y="381000"/>
            <a:ext cx="7543800" cy="1295400"/>
          </a:xfrm>
        </p:spPr>
        <p:txBody>
          <a:bodyPr/>
          <a:lstStyle/>
          <a:p>
            <a:pPr eaLnBrk="1" hangingPunct="1"/>
            <a:r>
              <a:rPr lang="en-US" altLang="en-US" sz="3200" dirty="0" smtClean="0">
                <a:latin typeface="+mn-lt"/>
              </a:rPr>
              <a:t>Example of Objectively or</a:t>
            </a:r>
            <a:br>
              <a:rPr lang="en-US" altLang="en-US" sz="3200" dirty="0" smtClean="0">
                <a:latin typeface="+mn-lt"/>
              </a:rPr>
            </a:br>
            <a:r>
              <a:rPr lang="en-US" altLang="en-US" sz="3200" dirty="0" smtClean="0">
                <a:latin typeface="+mn-lt"/>
              </a:rPr>
              <a:t>Quantitatively Scored Experience</a:t>
            </a:r>
          </a:p>
        </p:txBody>
      </p:sp>
      <p:sp>
        <p:nvSpPr>
          <p:cNvPr id="24579" name="Content Placeholder 2"/>
          <p:cNvSpPr>
            <a:spLocks noGrp="1"/>
          </p:cNvSpPr>
          <p:nvPr>
            <p:ph idx="1"/>
          </p:nvPr>
        </p:nvSpPr>
        <p:spPr>
          <a:xfrm>
            <a:off x="838200" y="1828800"/>
            <a:ext cx="7848600" cy="4038600"/>
          </a:xfrm>
        </p:spPr>
        <p:txBody>
          <a:bodyPr/>
          <a:lstStyle/>
          <a:p>
            <a:pPr marL="0" indent="0" eaLnBrk="1" hangingPunct="1">
              <a:buNone/>
            </a:pPr>
            <a:r>
              <a:rPr lang="en-US" altLang="en-US" sz="2800" dirty="0" smtClean="0"/>
              <a:t>Criteria of experience is worth 15% (15 points)</a:t>
            </a:r>
          </a:p>
          <a:p>
            <a:pPr marL="347663" lvl="1" indent="-347663" eaLnBrk="1" hangingPunct="1">
              <a:spcBef>
                <a:spcPts val="600"/>
              </a:spcBef>
              <a:buFont typeface="Arial" panose="020B0604020202020204" pitchFamily="34" charset="0"/>
              <a:buChar char="•"/>
            </a:pPr>
            <a:r>
              <a:rPr lang="en-US" altLang="en-US" sz="2200" dirty="0" smtClean="0"/>
              <a:t>Project manager has </a:t>
            </a:r>
            <a:r>
              <a:rPr lang="en-US" altLang="en-US" sz="2200" b="1" dirty="0" smtClean="0"/>
              <a:t>2-5 years experience </a:t>
            </a:r>
            <a:r>
              <a:rPr lang="en-US" altLang="en-US" sz="2200" dirty="0" smtClean="0"/>
              <a:t>with similar projects = </a:t>
            </a:r>
            <a:r>
              <a:rPr lang="en-US" altLang="en-US" sz="2200" b="1" dirty="0" smtClean="0"/>
              <a:t>5 points</a:t>
            </a:r>
            <a:r>
              <a:rPr lang="en-US" altLang="en-US" sz="2200" dirty="0" smtClean="0"/>
              <a:t>.</a:t>
            </a:r>
          </a:p>
          <a:p>
            <a:pPr marL="347663" lvl="1" indent="-347663" eaLnBrk="1" hangingPunct="1">
              <a:spcBef>
                <a:spcPts val="600"/>
              </a:spcBef>
              <a:buFont typeface="Arial" panose="020B0604020202020204" pitchFamily="34" charset="0"/>
              <a:buChar char="•"/>
            </a:pPr>
            <a:r>
              <a:rPr lang="en-US" altLang="en-US" sz="2200" dirty="0" smtClean="0"/>
              <a:t>Project manager has </a:t>
            </a:r>
            <a:r>
              <a:rPr lang="en-US" altLang="en-US" sz="2200" b="1" dirty="0" smtClean="0"/>
              <a:t>6-10 years experience </a:t>
            </a:r>
            <a:r>
              <a:rPr lang="en-US" altLang="en-US" sz="2200" dirty="0" smtClean="0"/>
              <a:t>with similar projects = </a:t>
            </a:r>
            <a:r>
              <a:rPr lang="en-US" altLang="en-US" sz="2200" b="1" dirty="0" smtClean="0"/>
              <a:t>10 points</a:t>
            </a:r>
            <a:r>
              <a:rPr lang="en-US" altLang="en-US" sz="2200" dirty="0" smtClean="0"/>
              <a:t>.</a:t>
            </a:r>
            <a:endParaRPr lang="en-US" altLang="en-US" sz="2200" b="1" u="sng" dirty="0" smtClean="0"/>
          </a:p>
          <a:p>
            <a:pPr marL="347663" lvl="1" indent="-347663" eaLnBrk="1" hangingPunct="1">
              <a:spcBef>
                <a:spcPts val="600"/>
              </a:spcBef>
              <a:buFont typeface="Arial" panose="020B0604020202020204" pitchFamily="34" charset="0"/>
              <a:buChar char="•"/>
            </a:pPr>
            <a:r>
              <a:rPr lang="en-US" altLang="en-US" sz="2200" dirty="0" smtClean="0"/>
              <a:t>Project manager has in </a:t>
            </a:r>
            <a:r>
              <a:rPr lang="en-US" altLang="en-US" sz="2200" b="1" dirty="0" smtClean="0"/>
              <a:t>excess of 10 years experience </a:t>
            </a:r>
            <a:r>
              <a:rPr lang="en-US" altLang="en-US" sz="2200" dirty="0" smtClean="0"/>
              <a:t>with similar projects = </a:t>
            </a:r>
            <a:r>
              <a:rPr lang="en-US" altLang="en-US" sz="2200" b="1" dirty="0" smtClean="0"/>
              <a:t>15 points</a:t>
            </a:r>
            <a:r>
              <a:rPr lang="en-US" altLang="en-US" sz="2200" dirty="0" smtClean="0"/>
              <a:t>.</a:t>
            </a:r>
            <a:endParaRPr lang="en-US" altLang="en-US" sz="2200" b="1" u="sng" dirty="0" smtClean="0"/>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381000"/>
            <a:ext cx="8458200" cy="1295400"/>
          </a:xfrm>
        </p:spPr>
        <p:txBody>
          <a:bodyPr/>
          <a:lstStyle/>
          <a:p>
            <a:pPr eaLnBrk="1" hangingPunct="1"/>
            <a:r>
              <a:rPr lang="en-US" altLang="en-US" sz="3200" dirty="0"/>
              <a:t>Evaluation Process – Scoring </a:t>
            </a:r>
            <a:r>
              <a:rPr lang="en-US" altLang="en-US" sz="3200" dirty="0" smtClean="0"/>
              <a:t>Guidelines</a:t>
            </a:r>
            <a:br>
              <a:rPr lang="en-US" altLang="en-US" sz="3200" dirty="0" smtClean="0"/>
            </a:br>
            <a:r>
              <a:rPr lang="en-US" altLang="en-US" sz="3200" dirty="0" smtClean="0"/>
              <a:t>for </a:t>
            </a:r>
            <a:r>
              <a:rPr lang="en-US" altLang="en-US" sz="3200" dirty="0"/>
              <a:t>Technical Evaluation</a:t>
            </a:r>
            <a:endParaRPr lang="en-US" altLang="en-US" sz="3200" dirty="0" smtClean="0">
              <a:latin typeface="+mn-lt"/>
            </a:endParaRPr>
          </a:p>
        </p:txBody>
      </p:sp>
      <p:pic>
        <p:nvPicPr>
          <p:cNvPr id="2" name="Content Placeholder 1"/>
          <p:cNvPicPr>
            <a:picLocks noGrp="1" noChangeAspect="1"/>
          </p:cNvPicPr>
          <p:nvPr>
            <p:ph idx="1"/>
          </p:nvPr>
        </p:nvPicPr>
        <p:blipFill>
          <a:blip r:embed="rId3"/>
          <a:stretch>
            <a:fillRect/>
          </a:stretch>
        </p:blipFill>
        <p:spPr>
          <a:xfrm>
            <a:off x="868358" y="1905000"/>
            <a:ext cx="7894641" cy="3314819"/>
          </a:xfrm>
          <a:prstGeom prst="rect">
            <a:avLst/>
          </a:prstGeom>
        </p:spPr>
      </p:pic>
    </p:spTree>
    <p:extLst>
      <p:ext uri="{BB962C8B-B14F-4D97-AF65-F5344CB8AC3E}">
        <p14:creationId xmlns:p14="http://schemas.microsoft.com/office/powerpoint/2010/main" val="3659094539"/>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228600"/>
            <a:ext cx="8458200" cy="1143000"/>
          </a:xfrm>
        </p:spPr>
        <p:txBody>
          <a:bodyPr/>
          <a:lstStyle/>
          <a:p>
            <a:pPr eaLnBrk="1" hangingPunct="1"/>
            <a:r>
              <a:rPr lang="en-US" altLang="en-US" sz="3200" dirty="0" smtClean="0">
                <a:latin typeface="+mn-lt"/>
              </a:rPr>
              <a:t>Tool – Technical Evaluation Summary Tab</a:t>
            </a:r>
          </a:p>
        </p:txBody>
      </p:sp>
      <p:pic>
        <p:nvPicPr>
          <p:cNvPr id="5" name="Content Placeholder 4"/>
          <p:cNvPicPr>
            <a:picLocks noGrp="1" noChangeAspect="1"/>
          </p:cNvPicPr>
          <p:nvPr>
            <p:ph idx="1"/>
          </p:nvPr>
        </p:nvPicPr>
        <p:blipFill>
          <a:blip r:embed="rId3"/>
          <a:stretch>
            <a:fillRect/>
          </a:stretch>
        </p:blipFill>
        <p:spPr>
          <a:xfrm>
            <a:off x="1795490" y="1447800"/>
            <a:ext cx="5672110" cy="4754563"/>
          </a:xfrm>
          <a:prstGeom prst="rect">
            <a:avLst/>
          </a:prstGeom>
        </p:spPr>
      </p:pic>
    </p:spTree>
    <p:extLst>
      <p:ext uri="{BB962C8B-B14F-4D97-AF65-F5344CB8AC3E}">
        <p14:creationId xmlns:p14="http://schemas.microsoft.com/office/powerpoint/2010/main" val="1885378511"/>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228600"/>
            <a:ext cx="8458200" cy="1143000"/>
          </a:xfrm>
        </p:spPr>
        <p:txBody>
          <a:bodyPr/>
          <a:lstStyle/>
          <a:p>
            <a:pPr eaLnBrk="1" hangingPunct="1"/>
            <a:r>
              <a:rPr lang="en-US" altLang="en-US" sz="3200" dirty="0" smtClean="0">
                <a:latin typeface="+mn-lt"/>
              </a:rPr>
              <a:t>Tool – Organizational Capacity Summary Tab</a:t>
            </a:r>
          </a:p>
        </p:txBody>
      </p:sp>
      <p:pic>
        <p:nvPicPr>
          <p:cNvPr id="3" name="Content Placeholder 2"/>
          <p:cNvPicPr>
            <a:picLocks noGrp="1" noChangeAspect="1"/>
          </p:cNvPicPr>
          <p:nvPr>
            <p:ph idx="1"/>
          </p:nvPr>
        </p:nvPicPr>
        <p:blipFill>
          <a:blip r:embed="rId3"/>
          <a:stretch>
            <a:fillRect/>
          </a:stretch>
        </p:blipFill>
        <p:spPr>
          <a:xfrm>
            <a:off x="1869352" y="1600200"/>
            <a:ext cx="5522048" cy="4525963"/>
          </a:xfrm>
          <a:prstGeom prst="rect">
            <a:avLst/>
          </a:prstGeom>
        </p:spPr>
      </p:pic>
    </p:spTree>
    <p:extLst>
      <p:ext uri="{BB962C8B-B14F-4D97-AF65-F5344CB8AC3E}">
        <p14:creationId xmlns:p14="http://schemas.microsoft.com/office/powerpoint/2010/main" val="1733445304"/>
      </p:ext>
    </p:ext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228600"/>
            <a:ext cx="8458200" cy="1143000"/>
          </a:xfrm>
        </p:spPr>
        <p:txBody>
          <a:bodyPr/>
          <a:lstStyle/>
          <a:p>
            <a:pPr eaLnBrk="1" hangingPunct="1"/>
            <a:r>
              <a:rPr lang="en-US" altLang="en-US" sz="3200" dirty="0" smtClean="0">
                <a:latin typeface="+mn-lt"/>
              </a:rPr>
              <a:t>Tool – Demos Summary Tab</a:t>
            </a:r>
          </a:p>
        </p:txBody>
      </p:sp>
      <p:pic>
        <p:nvPicPr>
          <p:cNvPr id="5" name="Content Placeholder 4"/>
          <p:cNvPicPr>
            <a:picLocks noGrp="1" noChangeAspect="1"/>
          </p:cNvPicPr>
          <p:nvPr>
            <p:ph idx="1"/>
          </p:nvPr>
        </p:nvPicPr>
        <p:blipFill>
          <a:blip r:embed="rId3"/>
          <a:stretch>
            <a:fillRect/>
          </a:stretch>
        </p:blipFill>
        <p:spPr>
          <a:xfrm>
            <a:off x="1790370" y="1265237"/>
            <a:ext cx="5753430" cy="4906963"/>
          </a:xfrm>
          <a:prstGeom prst="rect">
            <a:avLst/>
          </a:prstGeom>
        </p:spPr>
      </p:pic>
    </p:spTree>
    <p:extLst>
      <p:ext uri="{BB962C8B-B14F-4D97-AF65-F5344CB8AC3E}">
        <p14:creationId xmlns:p14="http://schemas.microsoft.com/office/powerpoint/2010/main" val="2066711875"/>
      </p:ext>
    </p:extLst>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76200"/>
            <a:ext cx="8458200" cy="1143000"/>
          </a:xfrm>
        </p:spPr>
        <p:txBody>
          <a:bodyPr/>
          <a:lstStyle/>
          <a:p>
            <a:pPr eaLnBrk="1" hangingPunct="1"/>
            <a:r>
              <a:rPr lang="en-US" altLang="en-US" sz="3200" dirty="0" smtClean="0">
                <a:latin typeface="+mn-lt"/>
              </a:rPr>
              <a:t>Tool – Technical Evaluation Score Sheet</a:t>
            </a:r>
          </a:p>
        </p:txBody>
      </p:sp>
      <p:pic>
        <p:nvPicPr>
          <p:cNvPr id="3" name="Content Placeholder 2"/>
          <p:cNvPicPr>
            <a:picLocks noGrp="1" noChangeAspect="1"/>
          </p:cNvPicPr>
          <p:nvPr>
            <p:ph idx="1"/>
          </p:nvPr>
        </p:nvPicPr>
        <p:blipFill>
          <a:blip r:embed="rId3"/>
          <a:stretch>
            <a:fillRect/>
          </a:stretch>
        </p:blipFill>
        <p:spPr>
          <a:xfrm>
            <a:off x="1199890" y="838200"/>
            <a:ext cx="6744219" cy="5211763"/>
          </a:xfrm>
          <a:prstGeom prst="rect">
            <a:avLst/>
          </a:prstGeom>
        </p:spPr>
      </p:pic>
    </p:spTree>
    <p:extLst>
      <p:ext uri="{BB962C8B-B14F-4D97-AF65-F5344CB8AC3E}">
        <p14:creationId xmlns:p14="http://schemas.microsoft.com/office/powerpoint/2010/main" val="3319945841"/>
      </p:ext>
    </p:extLst>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228600"/>
            <a:ext cx="8458200" cy="1143000"/>
          </a:xfrm>
        </p:spPr>
        <p:txBody>
          <a:bodyPr/>
          <a:lstStyle/>
          <a:p>
            <a:pPr eaLnBrk="1" hangingPunct="1"/>
            <a:r>
              <a:rPr lang="en-US" altLang="en-US" sz="3200" dirty="0" smtClean="0">
                <a:latin typeface="+mn-lt"/>
              </a:rPr>
              <a:t>Tool – Interviews Score Sheet</a:t>
            </a:r>
          </a:p>
        </p:txBody>
      </p:sp>
      <p:pic>
        <p:nvPicPr>
          <p:cNvPr id="5" name="Content Placeholder 4"/>
          <p:cNvPicPr>
            <a:picLocks noGrp="1" noChangeAspect="1"/>
          </p:cNvPicPr>
          <p:nvPr>
            <p:ph idx="1"/>
          </p:nvPr>
        </p:nvPicPr>
        <p:blipFill>
          <a:blip r:embed="rId3"/>
          <a:stretch>
            <a:fillRect/>
          </a:stretch>
        </p:blipFill>
        <p:spPr>
          <a:xfrm>
            <a:off x="1627226" y="1570037"/>
            <a:ext cx="5965748" cy="4525963"/>
          </a:xfrm>
          <a:prstGeom prst="rect">
            <a:avLst/>
          </a:prstGeom>
        </p:spPr>
      </p:pic>
    </p:spTree>
    <p:extLst>
      <p:ext uri="{BB962C8B-B14F-4D97-AF65-F5344CB8AC3E}">
        <p14:creationId xmlns:p14="http://schemas.microsoft.com/office/powerpoint/2010/main" val="4132207031"/>
      </p:ext>
    </p:extLst>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228600"/>
            <a:ext cx="8458200" cy="1143000"/>
          </a:xfrm>
        </p:spPr>
        <p:txBody>
          <a:bodyPr/>
          <a:lstStyle/>
          <a:p>
            <a:pPr eaLnBrk="1" hangingPunct="1"/>
            <a:r>
              <a:rPr lang="en-US" altLang="en-US" sz="3200" dirty="0" smtClean="0">
                <a:latin typeface="+mn-lt"/>
              </a:rPr>
              <a:t>Tool – Organizational Capacity Score Sheet</a:t>
            </a:r>
          </a:p>
        </p:txBody>
      </p:sp>
      <p:pic>
        <p:nvPicPr>
          <p:cNvPr id="3" name="Content Placeholder 2"/>
          <p:cNvPicPr>
            <a:picLocks noGrp="1" noChangeAspect="1"/>
          </p:cNvPicPr>
          <p:nvPr>
            <p:ph idx="1"/>
          </p:nvPr>
        </p:nvPicPr>
        <p:blipFill>
          <a:blip r:embed="rId3"/>
          <a:stretch>
            <a:fillRect/>
          </a:stretch>
        </p:blipFill>
        <p:spPr>
          <a:xfrm>
            <a:off x="1750687" y="1493837"/>
            <a:ext cx="5869313" cy="4525963"/>
          </a:xfrm>
          <a:prstGeom prst="rect">
            <a:avLst/>
          </a:prstGeom>
        </p:spPr>
      </p:pic>
    </p:spTree>
    <p:extLst>
      <p:ext uri="{BB962C8B-B14F-4D97-AF65-F5344CB8AC3E}">
        <p14:creationId xmlns:p14="http://schemas.microsoft.com/office/powerpoint/2010/main" val="3025838119"/>
      </p:ext>
    </p:ext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838200" y="381000"/>
            <a:ext cx="7543800" cy="1295400"/>
          </a:xfrm>
        </p:spPr>
        <p:txBody>
          <a:bodyPr/>
          <a:lstStyle/>
          <a:p>
            <a:pPr eaLnBrk="1" hangingPunct="1"/>
            <a:r>
              <a:rPr lang="en-US" altLang="en-US" sz="3200" dirty="0" smtClean="0"/>
              <a:t>QUESTION 6</a:t>
            </a:r>
            <a:endParaRPr lang="en-US" altLang="en-US" sz="3200" dirty="0" smtClean="0">
              <a:latin typeface="+mn-lt"/>
            </a:endParaRPr>
          </a:p>
        </p:txBody>
      </p:sp>
      <p:sp>
        <p:nvSpPr>
          <p:cNvPr id="3" name="Content Placeholder 2"/>
          <p:cNvSpPr>
            <a:spLocks noGrp="1"/>
          </p:cNvSpPr>
          <p:nvPr>
            <p:ph idx="1"/>
          </p:nvPr>
        </p:nvSpPr>
        <p:spPr>
          <a:xfrm>
            <a:off x="838200" y="1600201"/>
            <a:ext cx="8001000" cy="3810000"/>
          </a:xfrm>
        </p:spPr>
        <p:txBody>
          <a:bodyPr/>
          <a:lstStyle/>
          <a:p>
            <a:pPr marL="0" indent="0">
              <a:buNone/>
            </a:pPr>
            <a:r>
              <a:rPr lang="en-US" sz="2800" dirty="0" smtClean="0"/>
              <a:t>All scores require justification.</a:t>
            </a:r>
          </a:p>
          <a:p>
            <a:pPr marL="0" indent="0">
              <a:buNone/>
            </a:pPr>
            <a:endParaRPr lang="en-US" sz="1600" dirty="0" smtClean="0"/>
          </a:p>
          <a:p>
            <a:pPr marL="0" indent="0">
              <a:buNone/>
            </a:pPr>
            <a:r>
              <a:rPr lang="en-US" sz="2800" dirty="0" smtClean="0"/>
              <a:t>In almost all cases, should the justification be written from a quantitative or qualitative point of view?</a:t>
            </a:r>
          </a:p>
          <a:p>
            <a:pPr marL="0" indent="0">
              <a:buNone/>
            </a:pPr>
            <a:endParaRPr lang="en-US" sz="2800" dirty="0" smtClean="0"/>
          </a:p>
          <a:p>
            <a:pPr marL="0" indent="0">
              <a:buNone/>
            </a:pPr>
            <a:r>
              <a:rPr lang="en-US" sz="2800" dirty="0" smtClean="0"/>
              <a:t>Quantitative</a:t>
            </a:r>
            <a:endParaRPr lang="en-US" dirty="0"/>
          </a:p>
        </p:txBody>
      </p:sp>
    </p:spTree>
    <p:extLst>
      <p:ext uri="{BB962C8B-B14F-4D97-AF65-F5344CB8AC3E}">
        <p14:creationId xmlns:p14="http://schemas.microsoft.com/office/powerpoint/2010/main" val="1969804829"/>
      </p:ext>
    </p:extLst>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228600"/>
            <a:ext cx="8458200" cy="1143000"/>
          </a:xfrm>
        </p:spPr>
        <p:txBody>
          <a:bodyPr/>
          <a:lstStyle/>
          <a:p>
            <a:pPr eaLnBrk="1" hangingPunct="1"/>
            <a:r>
              <a:rPr lang="en-US" altLang="en-US" sz="3200" dirty="0" smtClean="0">
                <a:latin typeface="+mn-lt"/>
              </a:rPr>
              <a:t>Tool – Demo (or Samples) Score Sheet</a:t>
            </a:r>
          </a:p>
        </p:txBody>
      </p:sp>
      <p:pic>
        <p:nvPicPr>
          <p:cNvPr id="5" name="Content Placeholder 4"/>
          <p:cNvPicPr>
            <a:picLocks noGrp="1" noChangeAspect="1"/>
          </p:cNvPicPr>
          <p:nvPr>
            <p:ph idx="1"/>
          </p:nvPr>
        </p:nvPicPr>
        <p:blipFill>
          <a:blip r:embed="rId3"/>
          <a:stretch>
            <a:fillRect/>
          </a:stretch>
        </p:blipFill>
        <p:spPr>
          <a:xfrm>
            <a:off x="1747608" y="1493837"/>
            <a:ext cx="5796192" cy="4525963"/>
          </a:xfrm>
          <a:prstGeom prst="rect">
            <a:avLst/>
          </a:prstGeom>
        </p:spPr>
      </p:pic>
    </p:spTree>
    <p:extLst>
      <p:ext uri="{BB962C8B-B14F-4D97-AF65-F5344CB8AC3E}">
        <p14:creationId xmlns:p14="http://schemas.microsoft.com/office/powerpoint/2010/main" val="3882335611"/>
      </p:ext>
    </p:extLst>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514600"/>
            <a:ext cx="8458200" cy="1143000"/>
          </a:xfrm>
        </p:spPr>
        <p:txBody>
          <a:bodyPr/>
          <a:lstStyle/>
          <a:p>
            <a:r>
              <a:rPr lang="en-US" sz="3200" b="1" dirty="0" smtClean="0"/>
              <a:t>CONTINUE TO MODULE 11</a:t>
            </a:r>
            <a:endParaRPr lang="en-US" sz="3200" b="1" dirty="0"/>
          </a:p>
        </p:txBody>
      </p:sp>
    </p:spTree>
    <p:extLst>
      <p:ext uri="{BB962C8B-B14F-4D97-AF65-F5344CB8AC3E}">
        <p14:creationId xmlns:p14="http://schemas.microsoft.com/office/powerpoint/2010/main" val="3050525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4493fc1397c86dac649f7e4a70092c56">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9056fde9f0b0fc70c65875358fb08ec0"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8D0438D-25AB-4853-89C8-F7CFB5AB300B}"/>
</file>

<file path=customXml/itemProps2.xml><?xml version="1.0" encoding="utf-8"?>
<ds:datastoreItem xmlns:ds="http://schemas.openxmlformats.org/officeDocument/2006/customXml" ds:itemID="{A4CB865E-A0AE-40C2-8468-21C503BCF8A4}"/>
</file>

<file path=customXml/itemProps3.xml><?xml version="1.0" encoding="utf-8"?>
<ds:datastoreItem xmlns:ds="http://schemas.openxmlformats.org/officeDocument/2006/customXml" ds:itemID="{F6C4795B-C432-4080-8B1B-525F5C9D38B0}"/>
</file>

<file path=docProps/app.xml><?xml version="1.0" encoding="utf-8"?>
<Properties xmlns="http://schemas.openxmlformats.org/officeDocument/2006/extended-properties" xmlns:vt="http://schemas.openxmlformats.org/officeDocument/2006/docPropsVTypes">
  <Template/>
  <TotalTime>9928</TotalTime>
  <Words>5998</Words>
  <Application>Microsoft Office PowerPoint</Application>
  <PresentationFormat>On-screen Show (4:3)</PresentationFormat>
  <Paragraphs>658</Paragraphs>
  <Slides>76</Slides>
  <Notes>71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76</vt:i4>
      </vt:variant>
    </vt:vector>
  </HeadingPairs>
  <TitlesOfParts>
    <vt:vector size="80" baseType="lpstr">
      <vt:lpstr>Arial</vt:lpstr>
      <vt:lpstr>Calibri</vt:lpstr>
      <vt:lpstr>Wingdings 2</vt:lpstr>
      <vt:lpstr>Office Theme</vt:lpstr>
      <vt:lpstr>Bid Evaluations Module 10</vt:lpstr>
      <vt:lpstr>Learner Outcomes Students will:</vt:lpstr>
      <vt:lpstr>Introduction</vt:lpstr>
      <vt:lpstr>Team</vt:lpstr>
      <vt:lpstr>Begin With the End in Mind </vt:lpstr>
      <vt:lpstr>Begin With the End in Mind (Cont.) </vt:lpstr>
      <vt:lpstr>Methods of Acquisition</vt:lpstr>
      <vt:lpstr>PowerPoint Presentation</vt:lpstr>
      <vt:lpstr>Method of Acquisition</vt:lpstr>
      <vt:lpstr>Methods of Acquisition</vt:lpstr>
      <vt:lpstr>Methods of Acquisition</vt:lpstr>
      <vt:lpstr>Methods of Acquisition</vt:lpstr>
      <vt:lpstr>Methods of Acquisition</vt:lpstr>
      <vt:lpstr>Scoring Processes – Advantages</vt:lpstr>
      <vt:lpstr>Scoring Processes – Advantages</vt:lpstr>
      <vt:lpstr>Scoring Processes – Advantages</vt:lpstr>
      <vt:lpstr>Scoring Processes – Advantages</vt:lpstr>
      <vt:lpstr>QUESTION 1</vt:lpstr>
      <vt:lpstr>What is Important?</vt:lpstr>
      <vt:lpstr>What is Important? (Cont.)</vt:lpstr>
      <vt:lpstr>What is Important? (Cont.)</vt:lpstr>
      <vt:lpstr>What is Important? (Cont.)</vt:lpstr>
      <vt:lpstr>What is Important? (Cont.)</vt:lpstr>
      <vt:lpstr>What is Important? (Cont.)</vt:lpstr>
      <vt:lpstr>What is Important? (Cont.)</vt:lpstr>
      <vt:lpstr>What is Important? (Cont.)</vt:lpstr>
      <vt:lpstr>What is Important? (Cont.)</vt:lpstr>
      <vt:lpstr>What is Important? (Cont.)</vt:lpstr>
      <vt:lpstr>Bidding Preferences – Reciprocity</vt:lpstr>
      <vt:lpstr>QUESTION 2</vt:lpstr>
      <vt:lpstr>PowerPoint Presentation</vt:lpstr>
      <vt:lpstr>PowerPoint Presentation</vt:lpstr>
      <vt:lpstr>PowerPoint Presentation</vt:lpstr>
      <vt:lpstr>PowerPoint Presentation</vt:lpstr>
      <vt:lpstr>PowerPoint Presentation</vt:lpstr>
      <vt:lpstr>CPO Responsibilities – Incorporating the Evaluation into the Solicitation</vt:lpstr>
      <vt:lpstr>CPO Responsibilities – Incorporating the Evaluation into the Solicitation (Cont.)</vt:lpstr>
      <vt:lpstr>CPO Responsibilities – Incorporating the Evaluation into the Solicitation (Cont.)</vt:lpstr>
      <vt:lpstr>CPO Responsibilities – Incorporating the Evaluation into the Solicitation (Cont.)</vt:lpstr>
      <vt:lpstr>CPO Role-Bid Closing</vt:lpstr>
      <vt:lpstr>CPO Role-Bid Closing (Cont.)</vt:lpstr>
      <vt:lpstr>CPO Role-Bid Closing (Cont.)</vt:lpstr>
      <vt:lpstr>QUESTION 3</vt:lpstr>
      <vt:lpstr>PLEASE NOTE</vt:lpstr>
      <vt:lpstr>Tool – Evaluation Tool Instructions</vt:lpstr>
      <vt:lpstr>Tool – Weighting Non-Cost</vt:lpstr>
      <vt:lpstr>Tools</vt:lpstr>
      <vt:lpstr>Tool – Cover Page</vt:lpstr>
      <vt:lpstr>Tool – Cover Page (Cont.)</vt:lpstr>
      <vt:lpstr>Tool – Cover Page (Cont.)</vt:lpstr>
      <vt:lpstr>Tool – Cover Page (Cont.)</vt:lpstr>
      <vt:lpstr>QUESTION 4</vt:lpstr>
      <vt:lpstr>Tool – Response Checklist</vt:lpstr>
      <vt:lpstr>Tool – Response Checklist</vt:lpstr>
      <vt:lpstr>Tool – Response Checklist</vt:lpstr>
      <vt:lpstr>Tool – Response Checklist (Cont.)</vt:lpstr>
      <vt:lpstr>Tool – Cost Summary Tab</vt:lpstr>
      <vt:lpstr>Tool – Cost Lump Sum Pricing</vt:lpstr>
      <vt:lpstr>Tool – Cost Lump Sum Pricing</vt:lpstr>
      <vt:lpstr>PowerPoint Presentation</vt:lpstr>
      <vt:lpstr>PowerPoint Presentation</vt:lpstr>
      <vt:lpstr>Tool – Lead Time Summary Tab </vt:lpstr>
      <vt:lpstr>Tool – References Summary Tab</vt:lpstr>
      <vt:lpstr>Tool – References</vt:lpstr>
      <vt:lpstr>QUESTION 5</vt:lpstr>
      <vt:lpstr>Example of Objectively or Quantitatively Scored Experience</vt:lpstr>
      <vt:lpstr>Evaluation Process – Scoring Guidelines for Technical Evaluation</vt:lpstr>
      <vt:lpstr>Tool – Technical Evaluation Summary Tab</vt:lpstr>
      <vt:lpstr>Tool – Organizational Capacity Summary Tab</vt:lpstr>
      <vt:lpstr>Tool – Demos Summary Tab</vt:lpstr>
      <vt:lpstr>Tool – Technical Evaluation Score Sheet</vt:lpstr>
      <vt:lpstr>Tool – Interviews Score Sheet</vt:lpstr>
      <vt:lpstr>Tool – Organizational Capacity Score Sheet</vt:lpstr>
      <vt:lpstr>QUESTION 6</vt:lpstr>
      <vt:lpstr>Tool – Demo (or Samples) Score Sheet</vt:lpstr>
      <vt:lpstr>CONTINUE TO MODULE 11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OMES &amp; DCAM Websites, PIMs</dc:title>
  <dc:creator>101049</dc:creator>
  <cp:lastModifiedBy>Louise Terry</cp:lastModifiedBy>
  <cp:revision>620</cp:revision>
  <cp:lastPrinted>2016-04-13T14:51:14Z</cp:lastPrinted>
  <dcterms:created xsi:type="dcterms:W3CDTF">2013-08-12T19:06:44Z</dcterms:created>
  <dcterms:modified xsi:type="dcterms:W3CDTF">2018-03-20T14:35:47Z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0x010100EED846F70AEF9E4F9FF1F348DD0F27FC</vt:lpwstr>
  </property>
</Properties>
</file>