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image3.jpg" ContentType="image/jp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8" r:id="rId5"/>
  </p:sldMasterIdLst>
  <p:notesMasterIdLst>
    <p:notesMasterId r:id="rId59"/>
  </p:notesMasterIdLst>
  <p:sldIdLst>
    <p:sldId id="257" r:id="rId6"/>
    <p:sldId id="300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305" r:id="rId32"/>
    <p:sldId id="306" r:id="rId33"/>
    <p:sldId id="307" r:id="rId34"/>
    <p:sldId id="308" r:id="rId35"/>
    <p:sldId id="309" r:id="rId36"/>
    <p:sldId id="310" r:id="rId37"/>
    <p:sldId id="301" r:id="rId38"/>
    <p:sldId id="303" r:id="rId39"/>
    <p:sldId id="311" r:id="rId40"/>
    <p:sldId id="312" r:id="rId41"/>
    <p:sldId id="284" r:id="rId42"/>
    <p:sldId id="285" r:id="rId43"/>
    <p:sldId id="286" r:id="rId44"/>
    <p:sldId id="287" r:id="rId45"/>
    <p:sldId id="288" r:id="rId46"/>
    <p:sldId id="289" r:id="rId47"/>
    <p:sldId id="290" r:id="rId48"/>
    <p:sldId id="291" r:id="rId49"/>
    <p:sldId id="292" r:id="rId50"/>
    <p:sldId id="293" r:id="rId51"/>
    <p:sldId id="294" r:id="rId52"/>
    <p:sldId id="295" r:id="rId53"/>
    <p:sldId id="296" r:id="rId54"/>
    <p:sldId id="297" r:id="rId55"/>
    <p:sldId id="298" r:id="rId56"/>
    <p:sldId id="299" r:id="rId57"/>
    <p:sldId id="304" r:id="rId5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63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61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2309E-642E-464C-A7D4-76F2052D5839}" type="datetimeFigureOut">
              <a:rPr lang="en-US" smtClean="0"/>
              <a:t>7/27/2018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B226F1-A43E-4A63-9FB3-B5BAC803D7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5892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338069" y="416306"/>
            <a:ext cx="4467860" cy="695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782827" y="4128007"/>
            <a:ext cx="7578344" cy="756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1C36C-7F75-422B-A9BF-69FD2ECF441D}" type="datetime1">
              <a:rPr lang="en-US" smtClean="0"/>
              <a:t>7/27/2018</a:t>
            </a:fld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400800"/>
            <a:ext cx="2133600" cy="365125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EC2D7A10-B7D6-47F9-8C9B-678A7DC74D3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809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85469" y="119473"/>
            <a:ext cx="7973059" cy="677108"/>
          </a:xfrm>
        </p:spPr>
        <p:txBody>
          <a:bodyPr lIns="0" tIns="0" rIns="0" bIns="0"/>
          <a:lstStyle>
            <a:lvl1pPr algn="ctr">
              <a:defRPr sz="4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954901-8193-4EF4-91A2-54DE433870E8}" type="datetime1">
              <a:rPr lang="en-US" smtClean="0"/>
              <a:t>7/27/2018</a:t>
            </a:fld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400800"/>
            <a:ext cx="21336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EC2D7A10-B7D6-47F9-8C9B-678A7DC74D3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2065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85470" y="86087"/>
            <a:ext cx="7973059" cy="677108"/>
          </a:xfrm>
        </p:spPr>
        <p:txBody>
          <a:bodyPr lIns="0" tIns="0" rIns="0" bIns="0"/>
          <a:lstStyle>
            <a:lvl1pPr algn="ctr">
              <a:defRPr sz="4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6939" y="1595881"/>
            <a:ext cx="3717925" cy="3644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 u="heavy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01844" y="1599056"/>
            <a:ext cx="3217545" cy="39408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 u="heavy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5E7AD-1F13-45DA-8E08-822DA1C64F37}" type="datetime1">
              <a:rPr lang="en-US" smtClean="0"/>
              <a:t>7/27/2018</a:t>
            </a:fld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400800"/>
            <a:ext cx="21336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EC2D7A10-B7D6-47F9-8C9B-678A7DC74D3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481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 hasCustomPrompt="1"/>
          </p:nvPr>
        </p:nvSpPr>
        <p:spPr>
          <a:xfrm>
            <a:off x="585470" y="86087"/>
            <a:ext cx="7973059" cy="1354217"/>
          </a:xfrm>
        </p:spPr>
        <p:txBody>
          <a:bodyPr lIns="0" tIns="0" rIns="0" bIns="0"/>
          <a:lstStyle>
            <a:lvl1pPr>
              <a:defRPr sz="4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r>
              <a:rPr lang="en-US" dirty="0" smtClean="0"/>
              <a:t/>
            </a:r>
            <a:br>
              <a:rPr lang="en-US" dirty="0" smtClean="0"/>
            </a:br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A8303-D8C9-4A35-B770-519E1D8C0E30}" type="datetime1">
              <a:rPr lang="en-US" smtClean="0"/>
              <a:t>7/27/2018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400800"/>
            <a:ext cx="21336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EC2D7A10-B7D6-47F9-8C9B-678A7DC74D3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045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D8D55F-C928-40CE-BB2F-43DD7F95C345}" type="datetime1">
              <a:rPr lang="en-US" smtClean="0"/>
              <a:t>7/27/2018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57600" y="6400800"/>
            <a:ext cx="2133600" cy="3651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fld id="{EC2D7A10-B7D6-47F9-8C9B-678A7DC74D3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2634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0DA7C-CE5C-41AE-BCAB-C9D9C0340D5E}" type="datetime1">
              <a:rPr lang="en-US" smtClean="0"/>
              <a:t>7/27/2018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994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19F1C-20A7-40A3-83AE-41DC7359CC32}" type="datetime1">
              <a:rPr lang="en-US" smtClean="0"/>
              <a:t>7/27/2018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4533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B38C3-549E-4473-9E1C-2864C7EC7506}" type="datetime1">
              <a:rPr lang="en-US" smtClean="0"/>
              <a:t>7/27/2018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813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7DE5A-F802-4178-9FE7-F3CEA9C74DC3}" type="datetime1">
              <a:rPr lang="en-US" smtClean="0"/>
              <a:t>7/27/2018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718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3E5D-4776-49C9-95A9-7D66A4D4CDD5}" type="datetime1">
              <a:rPr lang="en-US" smtClean="0"/>
              <a:t>7/27/2018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048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25A79-9732-4F4A-B81B-E6EEEB28E224}" type="datetime1">
              <a:rPr lang="en-US" smtClean="0"/>
              <a:t>7/27/2018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0888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0C8C1-4475-43C1-9B82-BD49D10C0635}" type="datetime1">
              <a:rPr lang="en-US" smtClean="0"/>
              <a:t>7/27/2018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1763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3D14-B303-4F16-BA7C-2BCA9A806385}" type="datetime1">
              <a:rPr lang="en-US" smtClean="0"/>
              <a:t>7/27/2018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7338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660F-C23A-4202-8343-CAAC6B45D0FB}" type="datetime1">
              <a:rPr lang="en-US" smtClean="0"/>
              <a:t>7/27/2018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9895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72919-822F-4BF9-9E80-5745C5EFD58E}" type="datetime1">
              <a:rPr lang="en-US" smtClean="0"/>
              <a:t>7/27/2018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7966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7206C-A5DE-455F-8D6F-1A94079A1F47}" type="datetime1">
              <a:rPr lang="en-US" smtClean="0"/>
              <a:t>7/27/2018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141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 userDrawn="1"/>
        </p:nvSpPr>
        <p:spPr>
          <a:xfrm>
            <a:off x="0" y="0"/>
            <a:ext cx="8951088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85470" y="86087"/>
            <a:ext cx="7973059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43585" y="1464818"/>
            <a:ext cx="7656829" cy="46215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9C9A0-29B3-4A92-B9AE-FC8E2A22510B}" type="datetime1">
              <a:rPr lang="en-US" smtClean="0"/>
              <a:t>7/27/2018</a:t>
            </a:fld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57600" y="6400800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050">
                <a:solidFill>
                  <a:schemeClr val="tx1"/>
                </a:solidFill>
              </a:defRPr>
            </a:lvl1pPr>
          </a:lstStyle>
          <a:p>
            <a:fld id="{053FAFA6-E655-4AFF-80B5-C44B6BCDE0A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452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hf hdr="0" ftr="0" dt="0"/>
  <p:txStyles>
    <p:titleStyle>
      <a:lvl1pPr algn="ctr">
        <a:defRPr sz="4000"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5F7ABC-E654-4F58-AD3B-17EF586C84BB}" type="datetime1">
              <a:rPr lang="en-US" smtClean="0"/>
              <a:t>7/27/2018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D7A10-B7D6-47F9-8C9B-678A7DC74D3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3657600" y="6400800"/>
            <a:ext cx="21336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ctr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C2D7A10-B7D6-47F9-8C9B-678A7DC74D38}" type="slidenum">
              <a:rPr lang="en-US" sz="1050" smtClean="0"/>
              <a:pPr/>
              <a:t>‹#›</a:t>
            </a:fld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720127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53" y="0"/>
            <a:ext cx="9143999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35559" y="2352289"/>
            <a:ext cx="9179559" cy="13424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20000"/>
              </a:lnSpc>
              <a:spcBef>
                <a:spcPts val="100"/>
              </a:spcBef>
            </a:pPr>
            <a:r>
              <a:rPr lang="en-US" sz="3600" b="0" spc="-10" dirty="0" smtClean="0"/>
              <a:t>Solicitation Development</a:t>
            </a:r>
            <a:br>
              <a:rPr lang="en-US" sz="3600" b="0" spc="-10" dirty="0" smtClean="0"/>
            </a:br>
            <a:r>
              <a:rPr lang="en-US" sz="3600" b="0" spc="-10" dirty="0" smtClean="0"/>
              <a:t>Module 8</a:t>
            </a:r>
            <a:endParaRPr sz="360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657600" y="6337429"/>
            <a:ext cx="2133600" cy="365125"/>
          </a:xfrm>
        </p:spPr>
        <p:txBody>
          <a:bodyPr/>
          <a:lstStyle/>
          <a:p>
            <a:fld id="{EC2D7A10-B7D6-47F9-8C9B-678A7DC74D38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8822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38069" y="416306"/>
            <a:ext cx="4467860" cy="492443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US" sz="3200" dirty="0" smtClean="0"/>
              <a:t>Learner Outcomes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4"/>
          </p:nvPr>
        </p:nvSpPr>
        <p:spPr>
          <a:xfrm>
            <a:off x="943545" y="1229282"/>
            <a:ext cx="7013210" cy="4893647"/>
          </a:xfrm>
        </p:spPr>
        <p:txBody>
          <a:bodyPr wrap="square" lIns="0" tIns="0" rIns="0" bIns="0" anchor="t">
            <a:spAutoFit/>
          </a:bodyPr>
          <a:lstStyle/>
          <a:p>
            <a:pPr>
              <a:spcBef>
                <a:spcPts val="600"/>
              </a:spcBef>
            </a:pPr>
            <a:r>
              <a:rPr lang="en-US" b="0" dirty="0"/>
              <a:t>Students will:</a:t>
            </a:r>
          </a:p>
          <a:p>
            <a:pPr marL="347345" indent="-347345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b="0" dirty="0"/>
              <a:t>Recall </a:t>
            </a:r>
            <a:r>
              <a:rPr lang="en-US" b="0"/>
              <a:t>when contract</a:t>
            </a:r>
            <a:r>
              <a:rPr lang="en-US" b="0"/>
              <a:t> </a:t>
            </a:r>
            <a:r>
              <a:rPr lang="en-US" b="0"/>
              <a:t>administration </a:t>
            </a:r>
            <a:r>
              <a:rPr lang="en-US" b="0" dirty="0"/>
              <a:t>begins and </a:t>
            </a:r>
            <a:r>
              <a:rPr lang="en-US" b="0"/>
              <a:t>what contract</a:t>
            </a:r>
            <a:r>
              <a:rPr lang="en-US" b="0"/>
              <a:t> </a:t>
            </a:r>
            <a:r>
              <a:rPr lang="en-US" b="0"/>
              <a:t>administration </a:t>
            </a:r>
            <a:r>
              <a:rPr lang="en-US" b="0" dirty="0"/>
              <a:t>assures.</a:t>
            </a:r>
            <a:endParaRPr lang="en-US" b="0" dirty="0"/>
          </a:p>
          <a:p>
            <a:pPr marL="347663" indent="-347663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b="0" dirty="0"/>
              <a:t>Identify what a template provides in solicitation preparation.</a:t>
            </a:r>
          </a:p>
          <a:p>
            <a:pPr marL="347663" indent="-347663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b="0" dirty="0"/>
              <a:t>Recall all legal considerations of contracting.</a:t>
            </a:r>
          </a:p>
          <a:p>
            <a:pPr marL="347663" indent="-347663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b="0" dirty="0"/>
              <a:t>Identify the responsibilities of state agencies in bid protest.</a:t>
            </a:r>
          </a:p>
          <a:p>
            <a:pPr marL="347663" indent="-347663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b="0" dirty="0"/>
              <a:t>Identify when a responding bidder may protest the award of a contract to the state purchasing director.</a:t>
            </a:r>
          </a:p>
          <a:p>
            <a:pPr marL="347663" indent="-347663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b="0" dirty="0"/>
              <a:t>Recognize which contract awards can be protested.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b="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3903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66057" y="505096"/>
            <a:ext cx="8567057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Solicitation </a:t>
            </a:r>
            <a:r>
              <a:rPr sz="3200" b="0" spc="-60" dirty="0">
                <a:latin typeface="+mn-lt"/>
                <a:cs typeface="Calibri Light"/>
              </a:rPr>
              <a:t>Tasks </a:t>
            </a:r>
            <a:r>
              <a:rPr sz="3200" b="0" dirty="0">
                <a:latin typeface="+mn-lt"/>
                <a:cs typeface="Calibri Light"/>
              </a:rPr>
              <a:t>and</a:t>
            </a:r>
            <a:r>
              <a:rPr sz="3200" b="0" spc="-5" dirty="0">
                <a:latin typeface="+mn-lt"/>
                <a:cs typeface="Calibri Light"/>
              </a:rPr>
              <a:t> </a:t>
            </a:r>
            <a:r>
              <a:rPr sz="3200" b="0" spc="-15" dirty="0">
                <a:latin typeface="+mn-lt"/>
                <a:cs typeface="Calibri Light"/>
              </a:rPr>
              <a:t>Processes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36170" y="1306280"/>
            <a:ext cx="7256559" cy="4573047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Let’s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take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look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some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tasks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accomplished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during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 development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: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Recognize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identify the</a:t>
            </a:r>
            <a:r>
              <a:rPr kumimoji="0" sz="2400" b="0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Form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team from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stakeholders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subject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matter</a:t>
            </a:r>
            <a:r>
              <a:rPr kumimoji="0" sz="2400" b="0" i="0" u="none" strike="noStrike" kern="1200" cap="none" spc="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experts.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Identify the specifications,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statement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work,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statement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sz="2400" b="0" i="0" u="none" strike="noStrike" kern="1200" cap="none" spc="1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objectives.</a:t>
            </a:r>
            <a:endParaRPr kumimoji="0" lang="en-US" sz="2400" b="0" i="0" u="none" strike="noStrike" kern="1200" cap="none" spc="-5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Prepare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equest 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roposal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i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nvitation 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 or </a:t>
            </a:r>
            <a:r>
              <a:rPr lang="en-US" sz="2400" spc="-10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kumimoji="0" lang="en-US" sz="2400" b="0" i="0" u="none" strike="noStrike" kern="1200" cap="none" spc="-1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equest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lang="en-US" sz="2400" spc="-10" dirty="0">
                <a:solidFill>
                  <a:prstClr val="black"/>
                </a:solidFill>
                <a:latin typeface="Calibri"/>
                <a:cs typeface="Calibri"/>
              </a:rPr>
              <a:t>q</a:t>
            </a:r>
            <a:r>
              <a:rPr kumimoji="0" lang="en-US" sz="2400" b="0" i="0" u="none" strike="noStrike" kern="1200" cap="none" spc="-1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uote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Prepare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source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selection or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</a:t>
            </a:r>
            <a:r>
              <a:rPr kumimoji="0" lang="en-US" sz="2400" b="0" i="0" u="none" strike="noStrike" kern="1200" cap="none" spc="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tool.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Publicize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 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</a:t>
            </a:r>
            <a:r>
              <a:rPr kumimoji="0" lang="en-US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competition.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845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5286" y="1404256"/>
            <a:ext cx="7105211" cy="3680495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Let’s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take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look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some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tasks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accomplished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during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: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646430" algn="l"/>
                <a:tab pos="647065" algn="l"/>
              </a:tabLst>
              <a:defRPr/>
            </a:pP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Conduct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pre-bid meeting or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Q&amp;A 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– which 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may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result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an</a:t>
            </a:r>
            <a:r>
              <a:rPr kumimoji="0" lang="en-US" sz="2400" b="0" i="0" u="none" strike="noStrike" kern="1200" cap="none" spc="1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1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mendment.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646430" algn="l"/>
                <a:tab pos="647065" algn="l"/>
              </a:tabLst>
              <a:defRPr/>
            </a:pP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proposals based on the criteria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sz="2400" b="0" i="0" u="none" strike="noStrike" kern="1200" cap="none" spc="1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646430" algn="l"/>
                <a:tab pos="64706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Check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references.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646430" algn="l"/>
                <a:tab pos="64706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Determine whether the bidder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registered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the</a:t>
            </a:r>
            <a:r>
              <a:rPr kumimoji="0" sz="2400" b="0" i="0" u="none" strike="noStrike" kern="1200" cap="none" spc="1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76942" y="489860"/>
            <a:ext cx="8567057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Solicitation </a:t>
            </a:r>
            <a:r>
              <a:rPr sz="3200" b="0" spc="-60" dirty="0">
                <a:latin typeface="+mn-lt"/>
                <a:cs typeface="Calibri Light"/>
              </a:rPr>
              <a:t>Tasks </a:t>
            </a:r>
            <a:r>
              <a:rPr sz="3200" b="0" dirty="0">
                <a:latin typeface="+mn-lt"/>
                <a:cs typeface="Calibri Light"/>
              </a:rPr>
              <a:t>and</a:t>
            </a:r>
            <a:r>
              <a:rPr sz="3200" b="0" spc="-5" dirty="0">
                <a:latin typeface="+mn-lt"/>
                <a:cs typeface="Calibri Light"/>
              </a:rPr>
              <a:t> </a:t>
            </a:r>
            <a:r>
              <a:rPr sz="3200" b="0" spc="-15" dirty="0">
                <a:latin typeface="+mn-lt"/>
                <a:cs typeface="Calibri Light"/>
              </a:rPr>
              <a:t>Processes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2036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66057" y="515982"/>
            <a:ext cx="8577943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Solicitation Tasks and Processes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47056" y="1426024"/>
            <a:ext cx="7605283" cy="3933128"/>
          </a:xfrm>
          <a:prstGeom prst="rect">
            <a:avLst/>
          </a:prstGeom>
        </p:spPr>
        <p:txBody>
          <a:bodyPr vert="horz" wrap="square" lIns="0" tIns="69850" rIns="0" bIns="0" rtlCol="0" anchor="t">
            <a:spAutoFit/>
          </a:bodyPr>
          <a:lstStyle/>
          <a:p>
            <a:pPr marL="347663" marR="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184150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Determine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negotiations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order.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631825" marR="0" lvl="1" indent="-2841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576263" algn="l"/>
              </a:tabLst>
              <a:defRPr/>
            </a:pP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Final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Offer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may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occur.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371475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184150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 to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 whose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proposal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in the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interest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55600" marR="5080" indent="-342900" defTabSz="914400">
              <a:spcBef>
                <a:spcPts val="600"/>
              </a:spcBef>
              <a:buClr>
                <a:srgbClr val="3B1D15"/>
              </a:buClr>
              <a:buFont typeface="Arial"/>
              <a:buChar char="•"/>
              <a:tabLst>
                <a:tab pos="184785" algn="l"/>
              </a:tabLst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is 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 until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has been made.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After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has been made,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becomes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everything</a:t>
            </a:r>
            <a:r>
              <a:rPr kumimoji="0" lang="en-US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that </a:t>
            </a:r>
            <a:r>
              <a:rPr kumimoji="0" sz="2400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takes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place after contract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award is </a:t>
            </a:r>
            <a:r>
              <a:rPr kumimoji="0" sz="2400" strike="noStrike" kern="1200" cap="none" spc="-1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contract</a:t>
            </a:r>
            <a:r>
              <a:rPr kumimoji="0" lang="en-US" sz="2400" strike="noStrike" kern="1200" cap="none" spc="-1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lang="en-US" sz="2400" spc="-1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administration</a:t>
            </a:r>
            <a:r>
              <a:rPr kumimoji="0" sz="2400" strike="noStrike" kern="1200" cap="none" spc="-1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. </a:t>
            </a:r>
            <a:r>
              <a:rPr lang="en-US" sz="2400" spc="-1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</a:t>
            </a:r>
            <a:r>
              <a:rPr lang="en-US" sz="2400" spc="-5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ontract</a:t>
            </a:r>
            <a:r>
              <a:rPr lang="en-US" sz="2400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 </a:t>
            </a:r>
            <a:r>
              <a:rPr lang="en-US" sz="2400" spc="-5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administration</a:t>
            </a:r>
            <a:r>
              <a:rPr lang="en-US" sz="2400" spc="-1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 </a:t>
            </a:r>
            <a:r>
              <a:rPr kumimoji="0" sz="2400" strike="noStrike" kern="1200" cap="none" spc="-5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assures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that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</a:t>
            </a:r>
            <a:r>
              <a:rPr kumimoji="0" lang="en-US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contractor’s </a:t>
            </a:r>
            <a:r>
              <a:rPr kumimoji="0" sz="24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total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performance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is in </a:t>
            </a:r>
            <a:r>
              <a:rPr kumimoji="0" sz="24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accordance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with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the</a:t>
            </a:r>
            <a:r>
              <a:rPr kumimoji="0" lang="en-US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contractual</a:t>
            </a:r>
            <a:r>
              <a:rPr kumimoji="0" sz="2400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commitments.</a:t>
            </a:r>
            <a:endParaRPr sz="2400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2825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55171" y="527644"/>
            <a:ext cx="8588829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Solicitation Development Process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36171" y="1249426"/>
            <a:ext cx="7020584" cy="4182555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3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</a:t>
            </a:r>
            <a:r>
              <a:rPr kumimoji="0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Identification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Identify 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reason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acquisition 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establishment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new</a:t>
            </a:r>
            <a:r>
              <a:rPr kumimoji="0" sz="2400" b="0" i="0" u="none" strike="noStrike" kern="1200" cap="none" spc="1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Determine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 it is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consistent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the mission of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</a:t>
            </a:r>
            <a:r>
              <a:rPr kumimoji="0" sz="2400" b="0" i="0" u="none" strike="noStrike" kern="1200" cap="none" spc="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508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Determine whether 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item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exempt,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source,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under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existing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from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another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Verify any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funding</a:t>
            </a:r>
            <a:r>
              <a:rPr kumimoji="0" sz="24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restrictions.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Determine whether special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approvals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restrictions</a:t>
            </a:r>
            <a:r>
              <a:rPr kumimoji="0" sz="2400" b="0" i="0" u="none" strike="noStrike" kern="1200" cap="none" spc="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apply.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20419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55171" y="570412"/>
            <a:ext cx="8588829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latin typeface="+mn-lt"/>
                <a:cs typeface="Calibri Light"/>
              </a:rPr>
              <a:t>Identify </a:t>
            </a:r>
            <a:r>
              <a:rPr sz="3200" b="0" dirty="0">
                <a:latin typeface="+mn-lt"/>
                <a:cs typeface="Calibri Light"/>
              </a:rPr>
              <a:t>the</a:t>
            </a:r>
            <a:r>
              <a:rPr sz="3200" b="0" spc="-90" dirty="0">
                <a:latin typeface="+mn-lt"/>
                <a:cs typeface="Calibri Light"/>
              </a:rPr>
              <a:t> </a:t>
            </a:r>
            <a:r>
              <a:rPr sz="3200" b="0" spc="-5" dirty="0">
                <a:latin typeface="+mn-lt"/>
                <a:cs typeface="Calibri Light"/>
              </a:rPr>
              <a:t>Need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5286" y="1480450"/>
            <a:ext cx="7289566" cy="316304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347663" marR="945515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9527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Clearly identifying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essential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successfully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meeting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3556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95910" algn="l"/>
              </a:tabLst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some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cases,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fairly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easy to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identify.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example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printer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worn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out and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costs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more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keep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repairing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printer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than it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would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replace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it.</a:t>
            </a:r>
          </a:p>
          <a:p>
            <a:pPr marL="347663" marR="508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95910" algn="l"/>
              </a:tabLst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other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cases, there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an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identified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problem,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but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just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meeting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obvious need has not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resolved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it. In this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case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dig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deeper.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4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5286" y="1534884"/>
            <a:ext cx="7001972" cy="2941831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R="5080" lvl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Now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 you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better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understand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need,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create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clear,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concise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statement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need.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472" marR="0" lvl="0" indent="-347472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statement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 should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include: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472" marR="0" lvl="0" indent="-347472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050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situation,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including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identified causes 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desired</a:t>
            </a:r>
            <a:r>
              <a:rPr kumimoji="0" sz="2400" b="0" i="0" u="none" strike="noStrike" kern="1200" cap="none" spc="8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outcomes.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472" marR="0" lvl="0" indent="-347472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050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facts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supporting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request.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472" marR="0" lvl="0" indent="-347472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050" algn="l"/>
              </a:tabLst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target date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 which the need should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</a:t>
            </a:r>
            <a:r>
              <a:rPr kumimoji="0" sz="2400" b="0" i="0" u="none" strike="noStrike" kern="1200" cap="none" spc="1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resolved.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46826" y="551934"/>
            <a:ext cx="8597174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b="0" spc="-5" dirty="0">
                <a:latin typeface="+mn-lt"/>
                <a:cs typeface="Calibri Light"/>
              </a:rPr>
              <a:t>Identify the Need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74900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14400" y="1436910"/>
            <a:ext cx="7514303" cy="392158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</a:t>
            </a:r>
            <a:r>
              <a:rPr kumimoji="0" sz="2800" b="1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Preparation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3810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scope,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stakeholders,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subject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matter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experts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critical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business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requirements.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Other agencies or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institutions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may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have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subject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matter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experts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who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can participate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give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more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objective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outcome.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508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Conduct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market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analysis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available goods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suppliers 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(remember,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is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job </a:t>
            </a:r>
            <a:r>
              <a:rPr kumimoji="0" sz="24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satisfy </a:t>
            </a:r>
            <a:r>
              <a:rPr kumimoji="0" sz="240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the</a:t>
            </a:r>
            <a:r>
              <a:rPr kumimoji="0" lang="en-US" sz="240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“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minimum” needs of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the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organization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which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the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primary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objective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public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procurement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policy 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results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cost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savings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).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46826" y="530162"/>
            <a:ext cx="8597174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Solicitation</a:t>
            </a:r>
            <a:r>
              <a:rPr sz="3200" b="0" spc="-80" dirty="0">
                <a:latin typeface="+mn-lt"/>
                <a:cs typeface="Calibri Light"/>
              </a:rPr>
              <a:t> </a:t>
            </a:r>
            <a:r>
              <a:rPr sz="3200" b="0" spc="-5" dirty="0">
                <a:latin typeface="+mn-lt"/>
                <a:cs typeface="Calibri Light"/>
              </a:rPr>
              <a:t>Preparation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18362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55172" y="570412"/>
            <a:ext cx="858882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Solicitation</a:t>
            </a:r>
            <a:r>
              <a:rPr sz="3200" b="0" spc="-80" dirty="0">
                <a:latin typeface="+mn-lt"/>
                <a:cs typeface="Calibri Light"/>
              </a:rPr>
              <a:t> </a:t>
            </a:r>
            <a:r>
              <a:rPr sz="3200" b="0" spc="-20" dirty="0">
                <a:latin typeface="+mn-lt"/>
                <a:cs typeface="Calibri Light"/>
              </a:rPr>
              <a:t>Preparation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01700" y="1502228"/>
            <a:ext cx="7632700" cy="342465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347663" marR="37465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403225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Estimate expected contract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value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purchases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fiscal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year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subsequent</a:t>
            </a:r>
            <a:r>
              <a:rPr kumimoji="0" sz="24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renewals.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508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40322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Identify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possible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risks associated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the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services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implementation.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403225" algn="l"/>
              </a:tabLst>
              <a:defRPr/>
            </a:pPr>
            <a:r>
              <a:rPr kumimoji="0" sz="26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Address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market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budget</a:t>
            </a:r>
            <a:r>
              <a:rPr kumimoji="0" sz="2400" b="0" i="0" u="none" strike="noStrike" kern="1200" cap="none" spc="-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constraints.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40322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Identify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method.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403225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Address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delegated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</a:t>
            </a:r>
            <a:r>
              <a:rPr kumimoji="0" sz="24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authority.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403225" algn="l"/>
              </a:tabLst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Plan the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5131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14400" y="1483646"/>
            <a:ext cx="7794171" cy="221342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4338" marR="0" lvl="0" indent="-414338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tabLst>
                <a:tab pos="652145" algn="l"/>
                <a:tab pos="652780" algn="l"/>
              </a:tabLst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Who are my stakeholders?</a:t>
            </a:r>
          </a:p>
          <a:p>
            <a:pPr marL="414338" marR="0" lvl="0" indent="-414338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tabLst>
                <a:tab pos="652145" algn="l"/>
                <a:tab pos="652780" algn="l"/>
              </a:tabLst>
              <a:defRPr/>
            </a:pPr>
            <a:r>
              <a:rPr lang="en-US" sz="2400" dirty="0" smtClean="0">
                <a:solidFill>
                  <a:prstClr val="black"/>
                </a:solidFill>
                <a:latin typeface="Calibri"/>
                <a:cs typeface="Calibri"/>
              </a:rPr>
              <a:t>A stakeholder is: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52145" algn="l"/>
                <a:tab pos="652780" algn="l"/>
              </a:tabLst>
              <a:defRPr/>
            </a:pP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recipient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project deliverable(s)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associated</a:t>
            </a:r>
            <a:r>
              <a:rPr kumimoji="0" sz="2400" b="0" i="0" u="none" strike="noStrike" kern="1200" cap="none" spc="8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benefits.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508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52145" algn="l"/>
                <a:tab pos="652780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Anyone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whose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life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environment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will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directly enhanced or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affected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deliverable(s).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46826" y="530162"/>
            <a:ext cx="8597174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Solicitation</a:t>
            </a:r>
            <a:r>
              <a:rPr sz="3200" b="0" spc="-80" dirty="0">
                <a:latin typeface="+mn-lt"/>
                <a:cs typeface="Calibri Light"/>
              </a:rPr>
              <a:t> </a:t>
            </a:r>
            <a:r>
              <a:rPr sz="3200" b="0" spc="-20" dirty="0">
                <a:latin typeface="+mn-lt"/>
                <a:cs typeface="Calibri Light"/>
              </a:rPr>
              <a:t>Preparation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9696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871220" y="1469568"/>
            <a:ext cx="7837351" cy="362919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14338" lvl="0" indent="-414338" defTabSz="914400">
              <a:spcBef>
                <a:spcPts val="600"/>
              </a:spcBef>
              <a:tabLst>
                <a:tab pos="652145" algn="l"/>
                <a:tab pos="652780" algn="l"/>
              </a:tabLst>
              <a:defRPr/>
            </a:pPr>
            <a:r>
              <a:rPr lang="en-US" sz="2800" dirty="0">
                <a:solidFill>
                  <a:prstClr val="black"/>
                </a:solidFill>
                <a:cs typeface="Calibri"/>
              </a:rPr>
              <a:t>Who are my stakeholders?</a:t>
            </a:r>
          </a:p>
          <a:p>
            <a:pPr marL="414338" lvl="0" indent="-414338" defTabSz="914400">
              <a:spcBef>
                <a:spcPts val="600"/>
              </a:spcBef>
              <a:tabLst>
                <a:tab pos="652145" algn="l"/>
                <a:tab pos="652780" algn="l"/>
              </a:tabLst>
              <a:defRPr/>
            </a:pPr>
            <a:r>
              <a:rPr lang="en-US" sz="2400" dirty="0">
                <a:solidFill>
                  <a:prstClr val="black"/>
                </a:solidFill>
                <a:cs typeface="Calibri"/>
              </a:rPr>
              <a:t>A stakeholder is:</a:t>
            </a: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Citizen/taxpayer.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personnel.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Department/division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head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sz="24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personnel.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Legislator.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Governor.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46826" y="530162"/>
            <a:ext cx="8597174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Solicitation</a:t>
            </a:r>
            <a:r>
              <a:rPr sz="3200" b="0" spc="-80" dirty="0">
                <a:latin typeface="+mn-lt"/>
                <a:cs typeface="Calibri Light"/>
              </a:rPr>
              <a:t> </a:t>
            </a:r>
            <a:r>
              <a:rPr sz="3200" b="0" spc="-20" dirty="0">
                <a:latin typeface="+mn-lt"/>
                <a:cs typeface="Calibri Light"/>
              </a:rPr>
              <a:t>Preparation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8255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5287" y="1362843"/>
            <a:ext cx="7746765" cy="37208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solicitation/evaluation team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may</a:t>
            </a:r>
            <a:r>
              <a:rPr kumimoji="0" sz="2400" b="0" i="0" u="none" strike="noStrike" kern="1200" cap="none" spc="2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include: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Suppliers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(not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participating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the</a:t>
            </a:r>
            <a:r>
              <a:rPr kumimoji="0" sz="2400" b="0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bid).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users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(state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non-state</a:t>
            </a:r>
            <a:r>
              <a:rPr kumimoji="0" sz="2400" b="0" i="0" u="none" strike="noStrike" kern="1200" cap="none" spc="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individuals).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subject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matter</a:t>
            </a:r>
            <a:r>
              <a:rPr kumimoji="0" sz="24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experts.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508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Subject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matter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experts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from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other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agencies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political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subdivisions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(such as higher ed., cities,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counties).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R="105410" lvl="0" indent="111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solicitation/evaluation team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should be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informed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from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beginning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will be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required 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sign a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Non-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Disclosure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form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(form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019) and 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Conflict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Interest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Statement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(form</a:t>
            </a:r>
            <a:r>
              <a:rPr kumimoji="0" sz="2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012).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46826" y="551934"/>
            <a:ext cx="8597174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Solicitation</a:t>
            </a:r>
            <a:r>
              <a:rPr sz="3200" b="0" spc="-80" dirty="0">
                <a:latin typeface="+mn-lt"/>
                <a:cs typeface="Calibri Light"/>
              </a:rPr>
              <a:t> </a:t>
            </a:r>
            <a:r>
              <a:rPr sz="3200" b="0" spc="-20" dirty="0">
                <a:latin typeface="+mn-lt"/>
                <a:cs typeface="Calibri Light"/>
              </a:rPr>
              <a:t>Preparation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43154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5287" y="1360712"/>
            <a:ext cx="7090462" cy="2006318"/>
          </a:xfrm>
          <a:prstGeom prst="rect">
            <a:avLst/>
          </a:prstGeom>
        </p:spPr>
        <p:txBody>
          <a:bodyPr vert="horz" wrap="square" lIns="0" tIns="8191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What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Critical Business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Requirements?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R="5080" lvl="0" indent="127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1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Critical Business </a:t>
            </a:r>
            <a:r>
              <a:rPr kumimoji="0" sz="2400" b="0" i="1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Requirements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those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tasks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 go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into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determining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minimum needs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conditions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meet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new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altered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product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taking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account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possibly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conflicting requirements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various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stakeholders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7712" y="530162"/>
            <a:ext cx="858628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Solicitation</a:t>
            </a:r>
            <a:r>
              <a:rPr sz="3200" b="0" spc="-80" dirty="0">
                <a:latin typeface="+mn-lt"/>
                <a:cs typeface="Calibri Light"/>
              </a:rPr>
              <a:t> </a:t>
            </a:r>
            <a:r>
              <a:rPr sz="3200" b="0" spc="-20" dirty="0">
                <a:latin typeface="+mn-lt"/>
                <a:cs typeface="Calibri Light"/>
              </a:rPr>
              <a:t>Preparation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96548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47057" y="1363471"/>
            <a:ext cx="7750629" cy="430566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Minimum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Critical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Business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Requirements</a:t>
            </a:r>
            <a:r>
              <a:rPr kumimoji="0" sz="2400" b="0" i="0" u="none" strike="noStrike" kern="1200" cap="none" spc="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Documented.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Actionable.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Measurable.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Testable.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Traceable.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110744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Related 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minimum identified business needs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opportunities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123952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Defined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level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detail sufficient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product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selection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design.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35940" y="530162"/>
            <a:ext cx="860806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Solicitation</a:t>
            </a:r>
            <a:r>
              <a:rPr sz="3200" b="0" spc="-80" dirty="0">
                <a:latin typeface="+mn-lt"/>
                <a:cs typeface="Calibri Light"/>
              </a:rPr>
              <a:t> </a:t>
            </a:r>
            <a:r>
              <a:rPr sz="3200" b="0" spc="-20" dirty="0">
                <a:latin typeface="+mn-lt"/>
                <a:cs typeface="Calibri Light"/>
              </a:rPr>
              <a:t>Preparation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24582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36171" y="1442938"/>
            <a:ext cx="7079577" cy="1895391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Now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you’ve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identified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defined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thoroughly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researched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analyzed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scope,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team members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critical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business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requirements,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you’re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ready 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begin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putting your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3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together</a:t>
            </a: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7712" y="530162"/>
            <a:ext cx="858628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Solicitation</a:t>
            </a:r>
            <a:r>
              <a:rPr sz="3200" b="0" spc="-80" dirty="0">
                <a:latin typeface="+mn-lt"/>
                <a:cs typeface="Calibri Light"/>
              </a:rPr>
              <a:t> </a:t>
            </a:r>
            <a:r>
              <a:rPr sz="3200" b="0" spc="-20" dirty="0">
                <a:latin typeface="+mn-lt"/>
                <a:cs typeface="Calibri Light"/>
              </a:rPr>
              <a:t>Preparation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95865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36170" y="1432052"/>
            <a:ext cx="7027959" cy="2418611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130175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Here are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some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tasks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will need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accomplish during this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stage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508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Identify whether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formal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informal process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needed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authority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level that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will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conduct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Construct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documents.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7712" y="530162"/>
            <a:ext cx="858628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Solicitation</a:t>
            </a:r>
            <a:r>
              <a:rPr sz="3200" b="0" spc="-80" dirty="0">
                <a:latin typeface="+mn-lt"/>
                <a:cs typeface="Calibri Light"/>
              </a:rPr>
              <a:t> </a:t>
            </a:r>
            <a:r>
              <a:rPr sz="3200" b="0" spc="-20" dirty="0">
                <a:latin typeface="+mn-lt"/>
                <a:cs typeface="Calibri Light"/>
              </a:rPr>
              <a:t>Preparation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0272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36169" y="1408122"/>
            <a:ext cx="3886201" cy="4999446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347663" marR="13970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template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-A</a:t>
            </a:r>
            <a:r>
              <a:rPr kumimoji="0" sz="240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repeatable 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method</a:t>
            </a:r>
            <a:r>
              <a:rPr kumimoji="0" lang="en-US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for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acquisitions provides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 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uniform</a:t>
            </a:r>
            <a:r>
              <a:rPr kumimoji="0" lang="en-US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solicitation</a:t>
            </a:r>
            <a:r>
              <a:rPr kumimoji="0" sz="2400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format.</a:t>
            </a:r>
            <a:endParaRPr kumimoji="0" sz="24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508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Using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templates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decreases the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time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 looking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up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information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related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</a:t>
            </a:r>
            <a:r>
              <a:rPr kumimoji="0" sz="24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questions.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3429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Using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templates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saves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time when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must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submitted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Central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 or the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CIO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processing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27171" y="1401101"/>
            <a:ext cx="3581399" cy="4183838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OMES has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several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templates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 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its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website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assist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preparation.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118745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Standardization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the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documents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saves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time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preparation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allows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bidders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uniform format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work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when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bidding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multiple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agencies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7712" y="530162"/>
            <a:ext cx="858628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Solicitation</a:t>
            </a:r>
            <a:r>
              <a:rPr sz="3200" b="0" spc="-80" dirty="0">
                <a:latin typeface="+mn-lt"/>
                <a:cs typeface="Calibri Light"/>
              </a:rPr>
              <a:t> </a:t>
            </a:r>
            <a:r>
              <a:rPr sz="3200" b="0" spc="-20" dirty="0">
                <a:latin typeface="+mn-lt"/>
                <a:cs typeface="Calibri Light"/>
              </a:rPr>
              <a:t>Preparation</a:t>
            </a:r>
            <a:endParaRPr sz="3200" b="0" dirty="0">
              <a:latin typeface="+mn-lt"/>
              <a:cs typeface="Calibri Light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85284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5286" y="1382478"/>
            <a:ext cx="7193701" cy="4325543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marL="347663" marR="508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submitting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lang="en-US" sz="21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OMES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processing,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 only submit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special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terms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Section </a:t>
            </a:r>
            <a:r>
              <a:rPr kumimoji="0" sz="21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B,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technical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requirements,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Statement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1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Work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Statement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Objective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Section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C, your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Criteria </a:t>
            </a:r>
            <a:r>
              <a:rPr kumimoji="0" sz="21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Worksheet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(to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used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prepare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Section D) and the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format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desired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pricing (Section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).</a:t>
            </a:r>
            <a:r>
              <a:rPr kumimoji="0" lang="en-US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1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have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list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suggested bidders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used in addition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r</a:t>
            </a:r>
            <a:r>
              <a:rPr kumimoji="0" sz="21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egistered </a:t>
            </a:r>
            <a:r>
              <a:rPr kumimoji="0" lang="en-US" sz="21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idders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please submit it. Specific bidder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contact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information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required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update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them during the</a:t>
            </a:r>
            <a:r>
              <a:rPr kumimoji="0" sz="2100" b="0" i="0" u="none" strike="noStrike" kern="1200" cap="none" spc="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30480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These documents should be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submitted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one </a:t>
            </a:r>
            <a:r>
              <a:rPr kumimoji="0" sz="21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packet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electronically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3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Word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(for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pricing and agency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forms)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Excel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formats together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</a:t>
            </a:r>
            <a:r>
              <a:rPr kumimoji="0" lang="en-US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r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equisition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OMES </a:t>
            </a:r>
            <a:r>
              <a:rPr kumimoji="0" sz="21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Central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</a:t>
            </a:r>
            <a:r>
              <a:rPr kumimoji="0" sz="2100" b="0" i="0" u="none" strike="noStrike" kern="1200" cap="none" spc="8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mailbox.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7712" y="530162"/>
            <a:ext cx="858628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Solicitation</a:t>
            </a:r>
            <a:r>
              <a:rPr sz="3200" b="0" spc="-80" dirty="0">
                <a:latin typeface="+mn-lt"/>
                <a:cs typeface="Calibri Light"/>
              </a:rPr>
              <a:t> </a:t>
            </a:r>
            <a:r>
              <a:rPr sz="3200" b="0" spc="-20" dirty="0">
                <a:latin typeface="+mn-lt"/>
                <a:cs typeface="Calibri Light"/>
              </a:rPr>
              <a:t>Preparation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27220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764540" y="1449248"/>
            <a:ext cx="7654290" cy="4657685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There </a:t>
            </a:r>
            <a:r>
              <a:rPr kumimoji="0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two </a:t>
            </a:r>
            <a:r>
              <a:rPr kumimoji="0" sz="28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ways </a:t>
            </a:r>
            <a:r>
              <a:rPr kumimoji="0" sz="28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</a:t>
            </a:r>
            <a:r>
              <a:rPr kumimoji="0" sz="2800" b="0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this.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Scan plus Adobe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method: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6263" marR="121920" lvl="1" indent="-2286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95325" algn="l"/>
                <a:tab pos="695960" algn="l"/>
              </a:tabLst>
              <a:defRPr/>
            </a:pPr>
            <a:r>
              <a:rPr kumimoji="0" sz="2000" b="0" i="0" u="none" strike="noStrike" kern="1200" cap="none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Take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entire package (forms,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sections,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attachments),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put 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order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scan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them </a:t>
            </a:r>
            <a:r>
              <a:rPr kumimoji="0" lang="en-US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PDF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Save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PDF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accessible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searchable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this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will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vary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depending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what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Adobe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products are available). Reduce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file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size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shorten the time it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takes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download the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package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lessen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possibility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timing out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before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download.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Electronic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Adobe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Professional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method: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6263" marR="5080" lvl="1" indent="-2286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95325" algn="l"/>
                <a:tab pos="695960" algn="l"/>
              </a:tabLst>
              <a:defRPr/>
            </a:pP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Create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accessible 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PDF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from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group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electronically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saved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documents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assembling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them with Adobe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Professional,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making them accessible, optimizing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them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web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mobile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publishing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making them</a:t>
            </a:r>
            <a:r>
              <a:rPr kumimoji="0" sz="20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searchable.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7708" y="534339"/>
            <a:ext cx="8586292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latin typeface="Calibri"/>
                <a:cs typeface="Calibri"/>
              </a:rPr>
              <a:t>Making the </a:t>
            </a:r>
            <a:r>
              <a:rPr sz="3200" b="0" dirty="0">
                <a:latin typeface="Calibri"/>
                <a:cs typeface="Calibri"/>
              </a:rPr>
              <a:t>File</a:t>
            </a:r>
            <a:r>
              <a:rPr sz="3200" b="0" spc="-45" dirty="0">
                <a:latin typeface="Calibri"/>
                <a:cs typeface="Calibri"/>
              </a:rPr>
              <a:t> </a:t>
            </a:r>
            <a:r>
              <a:rPr sz="3200" b="0" spc="-5" dirty="0">
                <a:latin typeface="Calibri"/>
                <a:cs typeface="Calibri"/>
              </a:rPr>
              <a:t>Accessible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356211"/>
      </p:ext>
    </p:extLst>
  </p:cSld>
  <p:clrMapOvr>
    <a:masterClrMapping/>
  </p:clrMapOvr>
  <p:transition spd="slow">
    <p:wipe dir="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5286" y="1460095"/>
            <a:ext cx="7510792" cy="4587153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marL="347663" marR="11430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All special </a:t>
            </a:r>
            <a:r>
              <a:rPr kumimoji="0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approvals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(such as 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AG </a:t>
            </a:r>
            <a:r>
              <a:rPr kumimoji="0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approval for attorneys, Form </a:t>
            </a:r>
            <a:r>
              <a:rPr kumimoji="0" sz="2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115’s </a:t>
            </a:r>
            <a:r>
              <a:rPr kumimoji="0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for </a:t>
            </a:r>
            <a:r>
              <a:rPr kumimoji="0" sz="2200" b="0" i="0" u="none" strike="noStrike" kern="1200" cap="none" spc="-7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IT</a:t>
            </a:r>
            <a:r>
              <a:rPr kumimoji="0" sz="2200" b="0" i="0" u="none" strike="noStrike" kern="1200" cap="none" spc="-7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,</a:t>
            </a:r>
            <a:r>
              <a:rPr kumimoji="0" lang="en-US" sz="2200" b="0" i="0" u="none" strike="noStrike" kern="1200" cap="none" spc="-7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2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any </a:t>
            </a:r>
            <a:r>
              <a:rPr kumimoji="0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waivers to </a:t>
            </a:r>
            <a:r>
              <a:rPr lang="en-US" sz="2200" spc="-5" dirty="0">
                <a:solidFill>
                  <a:prstClr val="black"/>
                </a:solidFill>
                <a:latin typeface="Calibri"/>
                <a:cs typeface="Calibri"/>
              </a:rPr>
              <a:t>m</a:t>
            </a:r>
            <a:r>
              <a:rPr kumimoji="0" sz="2200" b="0" i="0" u="none" strike="noStrike" kern="1200" cap="none" spc="-5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andatory</a:t>
            </a:r>
            <a:r>
              <a:rPr kumimoji="0" sz="22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sources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or 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treasurer’s </a:t>
            </a:r>
            <a:r>
              <a:rPr kumimoji="0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approval for </a:t>
            </a:r>
            <a:r>
              <a:rPr kumimoji="0" sz="22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payment</a:t>
            </a:r>
            <a:r>
              <a:rPr kumimoji="0" lang="en-US" sz="22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2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systems</a:t>
            </a:r>
            <a:r>
              <a:rPr kumimoji="0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),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should be 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sent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with the</a:t>
            </a:r>
            <a:r>
              <a:rPr kumimoji="0" sz="2200" b="0" i="0" u="none" strike="noStrike" kern="1200" cap="none" spc="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lang="en-US" sz="2200" spc="-10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kumimoji="0" sz="2200" b="0" i="0" u="none" strike="noStrike" kern="1200" cap="none" spc="-1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equisition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.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Calibri"/>
            </a:endParaRPr>
          </a:p>
          <a:p>
            <a:pPr marL="347663" marR="508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2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Always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include the </a:t>
            </a:r>
            <a:r>
              <a:rPr kumimoji="0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contact 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information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of the 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procurement professional </a:t>
            </a:r>
            <a:r>
              <a:rPr kumimoji="0" sz="22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in</a:t>
            </a:r>
            <a:r>
              <a:rPr kumimoji="0" lang="en-US" sz="22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2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your </a:t>
            </a:r>
            <a:r>
              <a:rPr kumimoji="0" sz="22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agency who will be the </a:t>
            </a:r>
            <a:r>
              <a:rPr kumimoji="0" sz="22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contact for </a:t>
            </a:r>
            <a:r>
              <a:rPr kumimoji="0" lang="en-US" sz="22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OMES </a:t>
            </a:r>
            <a:r>
              <a:rPr kumimoji="0" sz="22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during the</a:t>
            </a:r>
            <a:r>
              <a:rPr kumimoji="0" lang="en-US" sz="22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2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solicitation</a:t>
            </a:r>
            <a:r>
              <a:rPr kumimoji="0" sz="2200" b="0" i="0" u="none" strike="noStrike" kern="1200" cap="none" spc="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2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process.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Calibri"/>
            </a:endParaRPr>
          </a:p>
          <a:p>
            <a:pPr marL="347663" marR="6350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20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When adding </a:t>
            </a:r>
            <a:r>
              <a:rPr kumimoji="0" sz="220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information </a:t>
            </a:r>
            <a:r>
              <a:rPr kumimoji="0" sz="220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to </a:t>
            </a:r>
            <a:r>
              <a:rPr kumimoji="0" sz="220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 </a:t>
            </a:r>
            <a:r>
              <a:rPr kumimoji="0" sz="220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solicitation packages, </a:t>
            </a:r>
            <a:r>
              <a:rPr kumimoji="0" sz="220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each </a:t>
            </a:r>
            <a:r>
              <a:rPr kumimoji="0" sz="220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paragraph </a:t>
            </a:r>
            <a:r>
              <a:rPr kumimoji="0" sz="220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is</a:t>
            </a:r>
            <a:r>
              <a:rPr kumimoji="0" lang="en-US" sz="220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20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formatted </a:t>
            </a:r>
            <a:r>
              <a:rPr kumimoji="0" sz="220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in </a:t>
            </a:r>
            <a:r>
              <a:rPr kumimoji="0" sz="220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Word </a:t>
            </a:r>
            <a:r>
              <a:rPr kumimoji="0" sz="220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by </a:t>
            </a:r>
            <a:r>
              <a:rPr kumimoji="0" sz="220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“Style” using Heading 1, 2, 3 and </a:t>
            </a:r>
            <a:r>
              <a:rPr kumimoji="0" lang="en-US" sz="220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so </a:t>
            </a:r>
            <a:r>
              <a:rPr kumimoji="0" sz="220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on </a:t>
            </a:r>
            <a:r>
              <a:rPr kumimoji="0" sz="220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as</a:t>
            </a:r>
            <a:r>
              <a:rPr kumimoji="0" sz="2200" i="0" u="none" strike="noStrike" kern="1200" cap="none" spc="1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20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needed.</a:t>
            </a:r>
            <a:endParaRPr kumimoji="0" sz="2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Calibri"/>
            </a:endParaRPr>
          </a:p>
          <a:p>
            <a:pPr marL="576263" marR="104775" lvl="1" indent="-220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576263" algn="l"/>
              </a:tabLst>
              <a:defRPr/>
            </a:pPr>
            <a:r>
              <a:rPr kumimoji="0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When </a:t>
            </a:r>
            <a:r>
              <a:rPr kumimoji="0" sz="200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00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format </a:t>
            </a:r>
            <a:r>
              <a:rPr kumimoji="0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paragraphs </a:t>
            </a:r>
            <a:r>
              <a:rPr kumimoji="0" sz="200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this </a:t>
            </a:r>
            <a:r>
              <a:rPr kumimoji="0" sz="2000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way, </a:t>
            </a:r>
            <a:r>
              <a:rPr kumimoji="0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</a:t>
            </a:r>
            <a:r>
              <a:rPr kumimoji="0" sz="200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allows </a:t>
            </a:r>
            <a:r>
              <a:rPr kumimoji="0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document to </a:t>
            </a:r>
            <a:r>
              <a:rPr kumimoji="0" sz="20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</a:t>
            </a:r>
            <a: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a</a:t>
            </a:r>
            <a:r>
              <a:rPr kumimoji="0" sz="200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ccessible </a:t>
            </a:r>
            <a:r>
              <a:rPr kumimoji="0" sz="200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function </a:t>
            </a:r>
            <a:r>
              <a:rPr kumimoji="0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</a:t>
            </a:r>
            <a: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sz="200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ccessibility </a:t>
            </a:r>
            <a:r>
              <a:rPr kumimoji="0" sz="200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software </a:t>
            </a:r>
            <a:r>
              <a:rPr kumimoji="0" sz="200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when </a:t>
            </a:r>
            <a:r>
              <a:rPr kumimoji="0" sz="200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converted </a:t>
            </a:r>
            <a:r>
              <a:rPr kumimoji="0" sz="200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00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PDF</a:t>
            </a:r>
            <a:r>
              <a:rPr kumimoji="0" lang="en-US" sz="200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document</a:t>
            </a:r>
            <a:r>
              <a:rPr kumimoji="0" sz="200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35940" y="530162"/>
            <a:ext cx="860806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0" spc="-10" dirty="0">
                <a:latin typeface="+mn-lt"/>
                <a:cs typeface="Calibri Light"/>
              </a:rPr>
              <a:t>Solicitation</a:t>
            </a:r>
            <a:r>
              <a:rPr sz="3600" b="0" spc="-80" dirty="0">
                <a:latin typeface="+mn-lt"/>
                <a:cs typeface="Calibri Light"/>
              </a:rPr>
              <a:t> </a:t>
            </a:r>
            <a:r>
              <a:rPr sz="3600" b="0" spc="-20" dirty="0">
                <a:latin typeface="+mn-lt"/>
                <a:cs typeface="Calibri Light"/>
              </a:rPr>
              <a:t>Preparation</a:t>
            </a:r>
            <a:endParaRPr sz="36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53285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5286" y="1568082"/>
            <a:ext cx="7772400" cy="3978653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347663" marR="57785" lvl="0" indent="-334963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thoughtfully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prepared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clearly sets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forth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requirements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desired</a:t>
            </a:r>
            <a:r>
              <a:rPr kumimoji="0" sz="24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results.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34963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thoughtfully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prepared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well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-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structured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123189" lvl="0" indent="-334963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case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complex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category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–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such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IT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projects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–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where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content,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functionality and pricing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can vary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widely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between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bidders,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well-defined structure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easy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achieve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templates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make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easier.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5080" lvl="0" indent="-334963" defTabSz="914400">
              <a:spcBef>
                <a:spcPts val="600"/>
              </a:spcBef>
              <a:buClr>
                <a:srgbClr val="4B2203"/>
              </a:buClr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case where there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multiple solutions,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lang="en-US" sz="2400" spc="-5" dirty="0">
                <a:solidFill>
                  <a:prstClr val="black"/>
                </a:solidFill>
                <a:cs typeface="Calibri"/>
              </a:rPr>
              <a:t> </a:t>
            </a:r>
            <a:r>
              <a:rPr lang="en-US" sz="2400" spc="-15" dirty="0" smtClean="0">
                <a:solidFill>
                  <a:prstClr val="black"/>
                </a:solidFill>
                <a:cs typeface="Calibri"/>
              </a:rPr>
              <a:t>Performance </a:t>
            </a:r>
            <a:r>
              <a:rPr lang="en-US" sz="2400" spc="-10" dirty="0">
                <a:solidFill>
                  <a:prstClr val="black"/>
                </a:solidFill>
                <a:cs typeface="Calibri"/>
              </a:rPr>
              <a:t>Information </a:t>
            </a:r>
            <a:r>
              <a:rPr lang="en-US" sz="2400" spc="-15" dirty="0">
                <a:solidFill>
                  <a:prstClr val="black"/>
                </a:solidFill>
                <a:cs typeface="Calibri"/>
              </a:rPr>
              <a:t>Procurement</a:t>
            </a:r>
            <a:r>
              <a:rPr lang="en-US" sz="2400" spc="-10" dirty="0">
                <a:solidFill>
                  <a:prstClr val="black"/>
                </a:solidFill>
                <a:cs typeface="Calibri"/>
              </a:rPr>
              <a:t> </a:t>
            </a:r>
            <a:r>
              <a:rPr lang="en-US" sz="2400" spc="-20" dirty="0" smtClean="0">
                <a:solidFill>
                  <a:prstClr val="black"/>
                </a:solidFill>
                <a:cs typeface="Calibri"/>
              </a:rPr>
              <a:t>System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 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Value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 can assist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the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unknowns.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7712" y="530162"/>
            <a:ext cx="8586288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0" spc="-10" dirty="0">
                <a:latin typeface="+mn-lt"/>
                <a:cs typeface="Calibri Light"/>
              </a:rPr>
              <a:t>Defining Solicitation</a:t>
            </a:r>
            <a:r>
              <a:rPr sz="3600" b="0" spc="-50" dirty="0">
                <a:latin typeface="+mn-lt"/>
                <a:cs typeface="Calibri Light"/>
              </a:rPr>
              <a:t> </a:t>
            </a:r>
            <a:r>
              <a:rPr sz="3600" b="0" spc="-15" dirty="0">
                <a:latin typeface="+mn-lt"/>
                <a:cs typeface="Calibri Light"/>
              </a:rPr>
              <a:t>Requirements</a:t>
            </a:r>
            <a:endParaRPr sz="36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63824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01700" y="1435100"/>
            <a:ext cx="7795986" cy="2971967"/>
          </a:xfrm>
          <a:prstGeom prst="rect">
            <a:avLst/>
          </a:prstGeom>
        </p:spPr>
        <p:txBody>
          <a:bodyPr vert="horz" wrap="square" lIns="0" tIns="78105" rIns="0" bIns="0" rtlCol="0">
            <a:spAutoFit/>
          </a:bodyPr>
          <a:lstStyle/>
          <a:p>
            <a:pPr marL="347663" marR="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Write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understood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layperson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Peer review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</a:t>
            </a:r>
            <a:r>
              <a:rPr kumimoji="0" sz="24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recommended.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Edit,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edit, edit!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1486535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Eliminate redundancies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restatement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same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requirements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405765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Eliminate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many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mandatory requirements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possible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allow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greater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7712" y="530162"/>
            <a:ext cx="858628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latin typeface="+mn-lt"/>
                <a:cs typeface="Calibri Light"/>
              </a:rPr>
              <a:t>Skills </a:t>
            </a:r>
            <a:r>
              <a:rPr sz="3200" b="0" spc="-30" dirty="0">
                <a:latin typeface="+mn-lt"/>
                <a:cs typeface="Calibri Light"/>
              </a:rPr>
              <a:t>for </a:t>
            </a:r>
            <a:r>
              <a:rPr sz="3200" b="0" spc="-20" dirty="0">
                <a:latin typeface="+mn-lt"/>
                <a:cs typeface="Calibri Light"/>
              </a:rPr>
              <a:t>Writing</a:t>
            </a:r>
            <a:r>
              <a:rPr sz="3200" b="0" spc="0" dirty="0">
                <a:latin typeface="+mn-lt"/>
                <a:cs typeface="Calibri Light"/>
              </a:rPr>
              <a:t> </a:t>
            </a:r>
            <a:r>
              <a:rPr sz="3200" b="0" spc="-10" dirty="0">
                <a:latin typeface="+mn-lt"/>
                <a:cs typeface="Calibri Light"/>
              </a:rPr>
              <a:t>Solicitations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17656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5286" y="1424115"/>
            <a:ext cx="7772400" cy="409086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7663" marR="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 not use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out-of-date specifications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forms.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460375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Contact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other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agencies or entities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who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might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using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same or similar</a:t>
            </a: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products/services.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508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Contact 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OMES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they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have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recent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specifications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can</a:t>
            </a:r>
            <a:r>
              <a:rPr kumimoji="0" sz="2400" b="0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review.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36957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Look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NIGP and other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websites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examples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packages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56261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Consider benchmarking other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using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Request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Information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gather requirement</a:t>
            </a: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765175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Consider using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PIP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Model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7712" y="530162"/>
            <a:ext cx="858628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Defining Solicitation</a:t>
            </a:r>
            <a:r>
              <a:rPr sz="3200" b="0" spc="-50" dirty="0">
                <a:latin typeface="+mn-lt"/>
                <a:cs typeface="Calibri Light"/>
              </a:rPr>
              <a:t> </a:t>
            </a:r>
            <a:r>
              <a:rPr sz="3200" b="0" spc="-15" dirty="0">
                <a:latin typeface="+mn-lt"/>
                <a:cs typeface="Calibri Light"/>
              </a:rPr>
              <a:t>Requirements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1764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876300" y="1447800"/>
            <a:ext cx="7766050" cy="3693959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12700" marR="8128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Buyers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will be successful in their acquisition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activities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when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they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125222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31825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Understand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know 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approved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internal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procedures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their</a:t>
            </a:r>
            <a:r>
              <a:rPr kumimoji="0" sz="2400" b="0" i="0" u="none" strike="noStrike" kern="1200" cap="none" spc="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</a:t>
            </a:r>
            <a:r>
              <a:rPr kumimoji="0" sz="2400" b="0" i="0" u="none" strike="noStrike" kern="1200" cap="none" spc="-3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0" u="none" strike="noStrike" kern="1200" cap="none" spc="-35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125222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31825" algn="l"/>
              </a:tabLst>
              <a:defRPr/>
            </a:pP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Know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statutes,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understand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follow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sz="2400" b="0" i="0" u="none" strike="noStrike" kern="1200" cap="none" spc="8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rules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applicable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</a:t>
            </a:r>
            <a:r>
              <a:rPr kumimoji="0" sz="2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31825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Correctly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 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appropriate procurement</a:t>
            </a:r>
            <a:r>
              <a:rPr kumimoji="0" sz="2400" b="0" i="0" u="none" strike="noStrike" kern="1200" cap="none" spc="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approach.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1180465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31825" algn="l"/>
              </a:tabLst>
              <a:defRPr/>
            </a:pPr>
            <a:r>
              <a:rPr kumimoji="0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Pay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attention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details,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regardless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</a:t>
            </a:r>
            <a:r>
              <a:rPr kumimoji="0" sz="2400" b="0" i="0" u="none" strike="noStrike" kern="1200" cap="none" spc="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method.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7712" y="530162"/>
            <a:ext cx="858628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Tips </a:t>
            </a:r>
            <a:r>
              <a:rPr sz="3200" b="0" spc="-30" dirty="0">
                <a:latin typeface="+mn-lt"/>
                <a:cs typeface="Calibri Light"/>
              </a:rPr>
              <a:t>for </a:t>
            </a:r>
            <a:r>
              <a:rPr sz="3200" b="0" spc="-5" dirty="0">
                <a:latin typeface="+mn-lt"/>
                <a:cs typeface="Calibri Light"/>
              </a:rPr>
              <a:t>Successful</a:t>
            </a:r>
            <a:r>
              <a:rPr sz="3200" b="0" spc="-25" dirty="0">
                <a:latin typeface="+mn-lt"/>
                <a:cs typeface="Calibri Light"/>
              </a:rPr>
              <a:t> Buyers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42683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01700" y="1480450"/>
            <a:ext cx="7532370" cy="32444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poorly </a:t>
            </a:r>
            <a:r>
              <a:rPr kumimoji="0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written </a:t>
            </a:r>
            <a:r>
              <a:rPr kumimoji="0" sz="2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 </a:t>
            </a:r>
            <a:r>
              <a:rPr kumimoji="0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leaves </a:t>
            </a:r>
            <a:r>
              <a:rPr kumimoji="0" sz="2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room</a:t>
            </a:r>
            <a:r>
              <a:rPr kumimoji="0" sz="2800" b="0" i="0" u="none" strike="noStrike" kern="1200" cap="none" spc="8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for: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050" algn="l"/>
              </a:tabLst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supplier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:</a:t>
            </a:r>
            <a:endParaRPr kumimoji="0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6263" marR="0" lvl="1" indent="-2286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870585" algn="l"/>
              </a:tabLst>
              <a:defRPr/>
            </a:pP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Respond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 requirements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not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 desired</a:t>
            </a:r>
            <a:r>
              <a:rPr kumimoji="0" sz="2000" b="0" i="0" u="none" strike="noStrike" kern="1200" cap="none" spc="8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outcome.</a:t>
            </a:r>
            <a:endParaRPr kumimoji="0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6263" marR="5080" lvl="1" indent="-2286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870585" algn="l"/>
              </a:tabLst>
              <a:defRPr/>
            </a:pPr>
            <a:r>
              <a:rPr kumimoji="0" sz="20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Fail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 something needed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meet your outcome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because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failed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in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</a:t>
            </a:r>
            <a:r>
              <a:rPr kumimoji="0" sz="2000" b="0" i="0" u="none" strike="noStrike" kern="1200" cap="none" spc="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requirements.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6263" marR="0" lvl="1" indent="-2286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869950" algn="l"/>
              </a:tabLst>
              <a:defRPr/>
            </a:pP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Misinterpret your desired</a:t>
            </a:r>
            <a:r>
              <a:rPr kumimoji="0" sz="2000" b="0" i="0" u="none" strike="noStrike" kern="1200" cap="none" spc="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outcome.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050" algn="l"/>
              </a:tabLst>
              <a:defRPr/>
            </a:pP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Waste,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fraud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abuse.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050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Failed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supplier</a:t>
            </a:r>
            <a:r>
              <a:rPr kumimoji="0" sz="24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relationships.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7712" y="495003"/>
            <a:ext cx="858628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Risks </a:t>
            </a:r>
            <a:r>
              <a:rPr sz="3200" b="0" dirty="0">
                <a:latin typeface="+mn-lt"/>
                <a:cs typeface="Calibri Light"/>
              </a:rPr>
              <a:t>of a </a:t>
            </a:r>
            <a:r>
              <a:rPr sz="3200" b="0" spc="-15" dirty="0">
                <a:latin typeface="+mn-lt"/>
                <a:cs typeface="Calibri Light"/>
              </a:rPr>
              <a:t>Poorly </a:t>
            </a:r>
            <a:r>
              <a:rPr sz="3200" b="0" spc="-20" dirty="0">
                <a:latin typeface="+mn-lt"/>
                <a:cs typeface="Calibri Light"/>
              </a:rPr>
              <a:t>Drafted</a:t>
            </a:r>
            <a:r>
              <a:rPr sz="3200" b="0" spc="-35" dirty="0">
                <a:latin typeface="+mn-lt"/>
                <a:cs typeface="Calibri Light"/>
              </a:rPr>
              <a:t> </a:t>
            </a:r>
            <a:r>
              <a:rPr sz="3200" b="0" spc="-10" dirty="0">
                <a:latin typeface="+mn-lt"/>
                <a:cs typeface="Calibri Light"/>
              </a:rPr>
              <a:t>Solicitation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20775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056" y="413666"/>
            <a:ext cx="8577944" cy="783771"/>
          </a:xfrm>
        </p:spPr>
        <p:txBody>
          <a:bodyPr>
            <a:normAutofit/>
          </a:bodyPr>
          <a:lstStyle/>
          <a:p>
            <a:r>
              <a:rPr lang="en-US" sz="3200" dirty="0"/>
              <a:t>Solicitation </a:t>
            </a:r>
            <a:r>
              <a:rPr lang="en-US" sz="3200" dirty="0" smtClean="0"/>
              <a:t>Website</a:t>
            </a:r>
            <a:endParaRPr lang="en-US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914400" y="1480460"/>
            <a:ext cx="7783286" cy="4572000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en-US" altLang="en-US" sz="2400" dirty="0"/>
              <a:t>There are numerous open, closed and awarded solicitations on the </a:t>
            </a:r>
            <a:r>
              <a:rPr lang="en-US" altLang="en-US" sz="2400" dirty="0" smtClean="0"/>
              <a:t>OMES </a:t>
            </a:r>
            <a:r>
              <a:rPr lang="en-US" altLang="en-US" sz="2400" dirty="0"/>
              <a:t>website. They are good reference </a:t>
            </a:r>
            <a:r>
              <a:rPr lang="en-US" altLang="en-US" sz="2400" dirty="0" smtClean="0"/>
              <a:t>materials </a:t>
            </a:r>
            <a:r>
              <a:rPr lang="en-US" altLang="en-US" sz="2400" dirty="0"/>
              <a:t>when you are considering what clauses might benefit your </a:t>
            </a:r>
            <a:r>
              <a:rPr lang="en-US" altLang="en-US" sz="2400" dirty="0" smtClean="0"/>
              <a:t>solicitation.</a:t>
            </a:r>
          </a:p>
          <a:p>
            <a:pPr>
              <a:spcBef>
                <a:spcPts val="600"/>
              </a:spcBef>
            </a:pPr>
            <a:r>
              <a:rPr lang="en-US" sz="2400" dirty="0" smtClean="0"/>
              <a:t>The following slides will show how to navigate the solicitation/statewide system.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06419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855" y="1340292"/>
            <a:ext cx="6435785" cy="4276736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056" y="326580"/>
            <a:ext cx="8577944" cy="8382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www.omes.ok.gov</a:t>
            </a:r>
            <a:endParaRPr lang="en-US" sz="3200" dirty="0"/>
          </a:p>
        </p:txBody>
      </p:sp>
      <p:sp>
        <p:nvSpPr>
          <p:cNvPr id="9" name="Left Arrow 8"/>
          <p:cNvSpPr/>
          <p:nvPr/>
        </p:nvSpPr>
        <p:spPr>
          <a:xfrm>
            <a:off x="2830286" y="3100450"/>
            <a:ext cx="762000" cy="304800"/>
          </a:xfrm>
          <a:prstGeom prst="lef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7096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246" y="1286155"/>
            <a:ext cx="7049869" cy="46410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170" y="315692"/>
            <a:ext cx="8588830" cy="772886"/>
          </a:xfrm>
        </p:spPr>
        <p:txBody>
          <a:bodyPr>
            <a:normAutofit/>
          </a:bodyPr>
          <a:lstStyle/>
          <a:p>
            <a:r>
              <a:rPr lang="en-US" sz="3200" dirty="0" smtClean="0"/>
              <a:t>Select RFP/ITB</a:t>
            </a:r>
            <a:endParaRPr lang="en-US" sz="3200" dirty="0"/>
          </a:p>
        </p:txBody>
      </p:sp>
      <p:sp>
        <p:nvSpPr>
          <p:cNvPr id="5" name="Left Arrow 4"/>
          <p:cNvSpPr/>
          <p:nvPr/>
        </p:nvSpPr>
        <p:spPr>
          <a:xfrm>
            <a:off x="2122715" y="2300844"/>
            <a:ext cx="762000" cy="304800"/>
          </a:xfrm>
          <a:prstGeom prst="lef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1255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171" y="359238"/>
            <a:ext cx="8588829" cy="653143"/>
          </a:xfrm>
        </p:spPr>
        <p:txBody>
          <a:bodyPr>
            <a:normAutofit/>
          </a:bodyPr>
          <a:lstStyle/>
          <a:p>
            <a:r>
              <a:rPr lang="en-US" sz="3200" dirty="0" smtClean="0"/>
              <a:t>Select Status</a:t>
            </a: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671" y="1491342"/>
            <a:ext cx="7614994" cy="3918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93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742" y="1153883"/>
            <a:ext cx="7217228" cy="4898574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55172" y="381008"/>
            <a:ext cx="8588828" cy="642257"/>
          </a:xfrm>
        </p:spPr>
        <p:txBody>
          <a:bodyPr>
            <a:normAutofit/>
          </a:bodyPr>
          <a:lstStyle/>
          <a:p>
            <a:r>
              <a:rPr lang="en-US" sz="3200" dirty="0" smtClean="0"/>
              <a:t>Enter Keyword </a:t>
            </a:r>
            <a:endParaRPr lang="en-US" sz="3200" dirty="0"/>
          </a:p>
        </p:txBody>
      </p:sp>
      <p:sp>
        <p:nvSpPr>
          <p:cNvPr id="5" name="Left Arrow 4"/>
          <p:cNvSpPr/>
          <p:nvPr/>
        </p:nvSpPr>
        <p:spPr>
          <a:xfrm>
            <a:off x="3200401" y="2452249"/>
            <a:ext cx="762000" cy="304800"/>
          </a:xfrm>
          <a:prstGeom prst="lef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616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060" y="468096"/>
            <a:ext cx="8577940" cy="566057"/>
          </a:xfrm>
        </p:spPr>
        <p:txBody>
          <a:bodyPr>
            <a:noAutofit/>
          </a:bodyPr>
          <a:lstStyle/>
          <a:p>
            <a:r>
              <a:rPr lang="en-US" sz="3200" dirty="0" smtClean="0"/>
              <a:t>Solicitation Details</a:t>
            </a: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854" y="1152475"/>
            <a:ext cx="7206327" cy="4896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935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6171" y="1464818"/>
            <a:ext cx="6983713" cy="2215991"/>
          </a:xfrm>
        </p:spPr>
        <p:txBody>
          <a:bodyPr/>
          <a:lstStyle/>
          <a:p>
            <a:pPr algn="l" rtl="0">
              <a:spcBef>
                <a:spcPts val="600"/>
              </a:spcBef>
            </a:pPr>
            <a:r>
              <a:rPr lang="en-US" b="0" kern="1200" spc="-5" dirty="0">
                <a:solidFill>
                  <a:prstClr val="black"/>
                </a:solidFill>
              </a:rPr>
              <a:t>Now </a:t>
            </a:r>
            <a:r>
              <a:rPr lang="en-US" b="0" kern="1200" spc="-10" dirty="0">
                <a:solidFill>
                  <a:prstClr val="black"/>
                </a:solidFill>
              </a:rPr>
              <a:t>that </a:t>
            </a:r>
            <a:r>
              <a:rPr lang="en-US" b="0" kern="1200" spc="-15" dirty="0">
                <a:solidFill>
                  <a:prstClr val="black"/>
                </a:solidFill>
              </a:rPr>
              <a:t>you’ve </a:t>
            </a:r>
            <a:r>
              <a:rPr lang="en-US" b="0" kern="1200" spc="-5" dirty="0" smtClean="0">
                <a:solidFill>
                  <a:prstClr val="black"/>
                </a:solidFill>
              </a:rPr>
              <a:t>read and understood the previous information, you can begin to develop your solicitation packet. The solicitation packet will be discussed in the next module in further detail; however, we will be moving forward with the procurement process in the following slides. </a:t>
            </a:r>
            <a:endParaRPr lang="en-US" b="0" kern="1200" dirty="0">
              <a:solidFill>
                <a:prstClr val="black"/>
              </a:solidFill>
            </a:endParaRPr>
          </a:p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0791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326" y="428083"/>
            <a:ext cx="8589674" cy="492443"/>
          </a:xfrm>
        </p:spPr>
        <p:txBody>
          <a:bodyPr/>
          <a:lstStyle/>
          <a:p>
            <a:r>
              <a:rPr lang="en-US" sz="3200" b="0" dirty="0" smtClean="0"/>
              <a:t>Solicitation Package</a:t>
            </a:r>
            <a:endParaRPr lang="en-US" sz="3200" b="0" dirty="0"/>
          </a:p>
        </p:txBody>
      </p:sp>
      <p:sp>
        <p:nvSpPr>
          <p:cNvPr id="5" name="TextBox 4"/>
          <p:cNvSpPr txBox="1"/>
          <p:nvPr/>
        </p:nvSpPr>
        <p:spPr>
          <a:xfrm>
            <a:off x="788670" y="1268730"/>
            <a:ext cx="790956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400" dirty="0"/>
              <a:t>Other general information</a:t>
            </a:r>
          </a:p>
          <a:p>
            <a:pPr marL="347663" lvl="1" indent="-347663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en-US" sz="2400" dirty="0" smtClean="0"/>
              <a:t>Your </a:t>
            </a:r>
            <a:r>
              <a:rPr lang="en-US" altLang="en-US" sz="2400" dirty="0"/>
              <a:t>agency may chose to develop a suggested package of special terms and conditions to be used in most of your solicitation packages. You can work with your general counsel or administrator on developing a standard terms file or checklist of requested terms for your agency to use depending on the function of your agency.</a:t>
            </a:r>
          </a:p>
          <a:p>
            <a:pPr marL="347663" lvl="1" indent="-347663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en-US" sz="2400" dirty="0"/>
              <a:t>You can always call the contracting officer at </a:t>
            </a:r>
            <a:r>
              <a:rPr lang="en-US" altLang="en-US" sz="2400" dirty="0" smtClean="0"/>
              <a:t>OMES Central </a:t>
            </a:r>
            <a:r>
              <a:rPr lang="en-US" altLang="en-US" sz="2400" dirty="0"/>
              <a:t>Purchasing assigned to that commodity for assistance or examples of other packages and they may be able to supply you with similar terms used on other projects.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00130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764540" y="1355457"/>
            <a:ext cx="7679690" cy="3633687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94615" marR="0" lvl="0" indent="0" algn="l" defTabSz="914400" rtl="0" eaLnBrk="1" fontAlgn="auto" latinLnBrk="0" hangingPunct="1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</a:t>
            </a:r>
            <a:r>
              <a:rPr kumimoji="0" sz="2800" b="0" i="0" u="none" strike="noStrike" kern="1200" cap="none" spc="-3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Actions: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5341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Publicly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advertise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lnSpc>
                <a:spcPct val="10000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5341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Conduct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pre-bids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bidder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education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when</a:t>
            </a:r>
            <a:r>
              <a:rPr kumimoji="0" sz="24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lnSpc>
                <a:spcPct val="100000"/>
              </a:lnSpc>
              <a:spcBef>
                <a:spcPts val="31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5341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Conduct end-user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education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when needed.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lnSpc>
                <a:spcPct val="10000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53415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Manage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communications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6263" marR="149225" lvl="1" indent="-228600" algn="l" defTabSz="914400" rtl="0" eaLnBrk="1" fontAlgn="auto" latinLnBrk="0" hangingPunct="1">
              <a:lnSpc>
                <a:spcPts val="2380"/>
              </a:lnSpc>
              <a:spcBef>
                <a:spcPts val="58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576263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Clarify questions,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conduct interviews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needed,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ensure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receive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same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information.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5341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Amend 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cancel solicitations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</a:t>
            </a:r>
            <a:r>
              <a:rPr kumimoji="0" sz="2400" b="0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lnSpc>
                <a:spcPct val="10000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653415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Receive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responses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close the</a:t>
            </a:r>
            <a:r>
              <a:rPr kumimoji="0" sz="24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121535" y="427132"/>
            <a:ext cx="528256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3200" b="0" spc="-5" dirty="0" smtClean="0">
                <a:latin typeface="Calibri"/>
                <a:cs typeface="Calibri"/>
              </a:rPr>
              <a:t>Bidding </a:t>
            </a:r>
            <a:r>
              <a:rPr sz="3200" b="0" spc="-10" dirty="0" smtClean="0">
                <a:latin typeface="Calibri"/>
                <a:cs typeface="Calibri"/>
              </a:rPr>
              <a:t>Process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97796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60482" y="1422346"/>
            <a:ext cx="7726317" cy="2228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4615" marR="1448435" lvl="0" indent="-8255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08760" algn="l"/>
              </a:tabLst>
              <a:defRPr/>
            </a:pPr>
            <a:r>
              <a:rPr kumimoji="0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</a:t>
            </a:r>
            <a:r>
              <a:rPr kumimoji="0" sz="2800" b="0" i="0" u="none" strike="noStrike" kern="1200" cap="none" spc="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Actions: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Access and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review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Ask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clarification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Prepare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submit the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response.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Revise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withdraw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sz="24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response.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5170" y="492448"/>
            <a:ext cx="8588829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3200" b="0" spc="-5" dirty="0" smtClean="0">
                <a:latin typeface="Calibri"/>
                <a:cs typeface="Calibri"/>
              </a:rPr>
              <a:t>Bidding Process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52635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760159" y="1380854"/>
            <a:ext cx="7966709" cy="4231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8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Actions</a:t>
            </a:r>
            <a:endParaRPr lang="en-US" sz="28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12700" marR="0" lvl="0" indent="0" algn="l" defTabSz="914400" rtl="0" eaLnBrk="1" fontAlgn="auto" latinLnBrk="0" hangingPunct="1"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Negotiations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1" indent="-347663" algn="l" defTabSz="914400" rtl="0" eaLnBrk="1" fontAlgn="auto" latinLnBrk="0" hangingPunct="1">
              <a:spcBef>
                <a:spcPts val="18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 negotiations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required you</a:t>
            </a:r>
            <a:r>
              <a:rPr kumimoji="0" sz="2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must: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6263" marR="0" lvl="2" indent="-228600" algn="l" defTabSz="914400" rtl="0" eaLnBrk="1" fontAlgn="auto" latinLnBrk="0" hangingPunct="1">
              <a:spcBef>
                <a:spcPts val="24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76263" algn="l"/>
              </a:tabLst>
              <a:defRPr/>
            </a:pP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Have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included the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right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negotiate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</a:t>
            </a:r>
            <a:r>
              <a:rPr kumimoji="0" sz="20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RFP.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6263" marR="146685" lvl="2" indent="-228600" algn="l" defTabSz="914400" rtl="0" eaLnBrk="1" fontAlgn="auto" latinLnBrk="0" hangingPunct="1">
              <a:spcBef>
                <a:spcPts val="42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76263" algn="l"/>
              </a:tabLst>
              <a:defRPr/>
            </a:pP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bidder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have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someone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present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the authority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obligate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their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company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contractual</a:t>
            </a:r>
            <a:r>
              <a:rPr kumimoji="0" sz="20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situation.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6263" marR="5080" lvl="2" indent="-228600" algn="l" defTabSz="914400" rtl="0" eaLnBrk="1" fontAlgn="auto" latinLnBrk="0" hangingPunct="1">
              <a:spcBef>
                <a:spcPts val="4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76263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Develop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agenda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items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negotiated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the parties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will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present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during the negotiations. Both the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the bidder should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have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copy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areas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negotiation prior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sz="20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meeting.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6263" marR="382270" lvl="2" indent="-228600" algn="l" defTabSz="914400" rtl="0" eaLnBrk="1" fontAlgn="auto" latinLnBrk="0" hangingPunct="1">
              <a:spcBef>
                <a:spcPts val="395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76263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Some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terms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conditions cannot be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negotiated.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term required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statute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cannot be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negotiated,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such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Audit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Records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</a:t>
            </a:r>
            <a:r>
              <a:rPr kumimoji="0" sz="20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Venue.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7712" y="519276"/>
            <a:ext cx="858628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20" dirty="0">
                <a:latin typeface="+mn-lt"/>
                <a:cs typeface="Calibri Light"/>
              </a:rPr>
              <a:t>Evaluation</a:t>
            </a:r>
            <a:r>
              <a:rPr sz="3200" b="0" spc="-55" dirty="0">
                <a:latin typeface="+mn-lt"/>
                <a:cs typeface="Calibri Light"/>
              </a:rPr>
              <a:t> </a:t>
            </a:r>
            <a:r>
              <a:rPr sz="3200" b="0" spc="-20" dirty="0">
                <a:latin typeface="+mn-lt"/>
                <a:cs typeface="Calibri Light"/>
              </a:rPr>
              <a:t>Process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8670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983232" y="1672844"/>
            <a:ext cx="7714453" cy="19364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0" lvl="0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competitive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negotiation, the final</a:t>
            </a:r>
            <a:r>
              <a:rPr kumimoji="0" sz="24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proposal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submitted 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fter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negotiations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completed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contains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proposer’s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most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favorable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terms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price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products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delivered.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" marR="0" lvl="0" indent="0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option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negotiate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must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the</a:t>
            </a:r>
            <a:r>
              <a:rPr kumimoji="0" sz="24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57712" y="530162"/>
            <a:ext cx="858628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5" dirty="0">
                <a:latin typeface="+mn-lt"/>
                <a:cs typeface="Calibri Light"/>
              </a:rPr>
              <a:t>Best </a:t>
            </a:r>
            <a:r>
              <a:rPr sz="3200" b="0" dirty="0">
                <a:latin typeface="+mn-lt"/>
                <a:cs typeface="Calibri Light"/>
              </a:rPr>
              <a:t>and </a:t>
            </a:r>
            <a:r>
              <a:rPr sz="3200" b="0" spc="-5" dirty="0">
                <a:latin typeface="+mn-lt"/>
                <a:cs typeface="Calibri Light"/>
              </a:rPr>
              <a:t>Final </a:t>
            </a:r>
            <a:r>
              <a:rPr sz="3200" b="0" spc="-35" dirty="0" smtClean="0">
                <a:latin typeface="+mn-lt"/>
                <a:cs typeface="Calibri Light"/>
              </a:rPr>
              <a:t>Offer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17315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31545" y="1531449"/>
            <a:ext cx="7113700" cy="2182008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Supplier</a:t>
            </a:r>
            <a:r>
              <a:rPr kumimoji="0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Actions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Respond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requests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clarifications,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</a:t>
            </a:r>
            <a:r>
              <a:rPr kumimoji="0" sz="2400" b="0" i="0" u="none" strike="noStrike" kern="1200" cap="none" spc="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Participate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interviews, demonstrations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negotiations,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</a:t>
            </a:r>
            <a:r>
              <a:rPr kumimoji="0" sz="2400" b="0" i="0" u="none" strike="noStrike" kern="1200" cap="none" spc="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Participate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discussions,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7712" y="530162"/>
            <a:ext cx="858628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20" dirty="0">
                <a:latin typeface="+mn-lt"/>
                <a:cs typeface="Calibri Light"/>
              </a:rPr>
              <a:t>Evaluation</a:t>
            </a:r>
            <a:r>
              <a:rPr sz="3200" b="0" spc="-55" dirty="0">
                <a:latin typeface="+mn-lt"/>
                <a:cs typeface="Calibri Light"/>
              </a:rPr>
              <a:t> </a:t>
            </a:r>
            <a:r>
              <a:rPr sz="3200" b="0" spc="-20" dirty="0">
                <a:latin typeface="+mn-lt"/>
                <a:cs typeface="Calibri Light"/>
              </a:rPr>
              <a:t>Process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11875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5830" y="1621962"/>
            <a:ext cx="7399636" cy="787395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Once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been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completed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determination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been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made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begins</a:t>
            </a:r>
            <a:r>
              <a:rPr kumimoji="0" sz="24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…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55171" y="587826"/>
            <a:ext cx="8588829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2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 Light"/>
              </a:rPr>
              <a:t>Award</a:t>
            </a:r>
            <a:r>
              <a:rPr kumimoji="0" sz="3200" b="0" i="0" u="none" strike="noStrike" kern="1200" cap="none" spc="-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 Light"/>
              </a:rPr>
              <a:t> </a:t>
            </a:r>
            <a:r>
              <a:rPr kumimoji="0" sz="32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 Light"/>
              </a:rPr>
              <a:t>Process</a:t>
            </a:r>
            <a:endParaRPr kumimoji="0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0240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5286" y="1093788"/>
            <a:ext cx="7818664" cy="5459828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3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Actions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27050" marR="154940" lvl="0" indent="-171450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050" algn="l"/>
              </a:tabLst>
              <a:defRPr/>
            </a:pP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Verify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a </a:t>
            </a:r>
            <a:r>
              <a:rPr kumimoji="0" lang="en-US" sz="2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</a:t>
            </a:r>
            <a:r>
              <a:rPr kumimoji="0" sz="21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egistered </a:t>
            </a:r>
            <a:r>
              <a:rPr kumimoji="0" lang="en-US" sz="21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</a:t>
            </a:r>
            <a:r>
              <a:rPr kumimoji="0" sz="21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endor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OMES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Having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1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Vendor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does not mean the bidder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has a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current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registration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</a:t>
            </a:r>
            <a:r>
              <a:rPr kumimoji="0" lang="en-US" sz="2100" b="0" i="0" u="none" strike="noStrike" kern="1200" cap="none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OMES</a:t>
            </a:r>
            <a:r>
              <a:rPr kumimoji="0" sz="2100" b="0" i="0" u="none" strike="noStrike" kern="1200" cap="none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r>
              <a:rPr kumimoji="0" lang="en-US" sz="2100" b="0" i="0" u="none" strike="noStrike" kern="1200" cap="none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</a:t>
            </a:r>
            <a:r>
              <a:rPr kumimoji="0" lang="en-US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required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register</a:t>
            </a:r>
            <a:r>
              <a:rPr kumimoji="0" sz="2100" b="0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annually.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27050" marR="481330" lvl="0" indent="-171450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050" algn="l"/>
              </a:tabLst>
              <a:defRPr/>
            </a:pPr>
            <a:r>
              <a:rPr kumimoji="0" sz="21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Make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sure your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registered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the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Secretary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(if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1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</a:t>
            </a:r>
            <a:r>
              <a:rPr kumimoji="0" lang="en-US" sz="21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exceeds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$25,000)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lang="en-US" sz="2100" spc="-55" dirty="0">
                <a:solidFill>
                  <a:prstClr val="black"/>
                </a:solidFill>
                <a:latin typeface="Calibri"/>
                <a:cs typeface="Calibri"/>
              </a:rPr>
              <a:t>t</a:t>
            </a:r>
            <a:r>
              <a:rPr kumimoji="0" sz="2100" b="0" i="0" u="none" strike="noStrike" kern="1200" cap="none" spc="-5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ax </a:t>
            </a:r>
            <a:r>
              <a:rPr kumimoji="0" lang="en-US" sz="2100" b="0" i="0" u="none" strike="noStrike" kern="1200" cap="none" spc="-5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ommission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has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submitted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insurance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requirements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before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awarding</a:t>
            </a:r>
            <a:r>
              <a:rPr kumimoji="0" sz="2100" b="0" i="0" u="none" strike="noStrike" kern="1200" cap="none" spc="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27050" marR="0" lvl="0" indent="-171450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050" algn="l"/>
              </a:tabLst>
              <a:defRPr/>
            </a:pP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Provide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notice of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</a:t>
            </a:r>
            <a:r>
              <a:rPr kumimoji="0" sz="21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results.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27050" marR="5080" lvl="0" indent="-171450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050" algn="l"/>
              </a:tabLst>
              <a:defRPr/>
            </a:pP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Have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solicitation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records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available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prompt review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 suppliers.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 </a:t>
            </a:r>
            <a:r>
              <a:rPr kumimoji="0" sz="2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</a:t>
            </a:r>
            <a:r>
              <a:rPr kumimoji="0" lang="en-US" sz="2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information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submitted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subject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lang="en-US" sz="2100" spc="-5" dirty="0">
                <a:solidFill>
                  <a:prstClr val="black"/>
                </a:solidFill>
                <a:latin typeface="Calibri"/>
                <a:cs typeface="Calibri"/>
              </a:rPr>
              <a:t>o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pen 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</a:t>
            </a:r>
            <a:r>
              <a:rPr kumimoji="0" sz="21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ecords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When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question, </a:t>
            </a:r>
            <a:r>
              <a:rPr kumimoji="0" sz="21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contact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1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director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sz="2100" b="0" i="0" u="none" strike="noStrike" kern="1200" cap="none" spc="10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ruling.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27050" marR="0" lvl="0" indent="-171450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050" algn="l"/>
              </a:tabLst>
              <a:defRPr/>
            </a:pP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Issue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27050" marR="0" lvl="0" indent="-171450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050" algn="l"/>
              </a:tabLst>
              <a:defRPr/>
            </a:pP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Participate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protest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 it is</a:t>
            </a:r>
            <a:r>
              <a:rPr kumimoji="0" sz="21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submitted.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7712" y="323328"/>
            <a:ext cx="858628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25" dirty="0">
                <a:latin typeface="+mn-lt"/>
                <a:cs typeface="Calibri Light"/>
              </a:rPr>
              <a:t>Award</a:t>
            </a:r>
            <a:r>
              <a:rPr sz="3200" b="0" spc="-75" dirty="0">
                <a:latin typeface="+mn-lt"/>
                <a:cs typeface="Calibri Light"/>
              </a:rPr>
              <a:t> </a:t>
            </a:r>
            <a:r>
              <a:rPr sz="3200" b="0" spc="-20" dirty="0">
                <a:latin typeface="+mn-lt"/>
                <a:cs typeface="Calibri Light"/>
              </a:rPr>
              <a:t>Process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27499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838200" y="1496142"/>
            <a:ext cx="7502013" cy="2015295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Actions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508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There are many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types of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used, depending on which 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department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OMES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contracting through.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The type of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contract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not allowed when you 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are</a:t>
            </a:r>
            <a:r>
              <a:rPr kumimoji="0" lang="en-US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using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federal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funds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is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“Cost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Plus </a:t>
            </a:r>
            <a:r>
              <a:rPr kumimoji="0" sz="24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Percentage</a:t>
            </a:r>
            <a:r>
              <a:rPr kumimoji="0" sz="2400" strike="noStrike" kern="1200" cap="none" spc="1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Cost.”</a:t>
            </a:r>
            <a:endParaRPr kumimoji="0" sz="24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5170" y="573706"/>
            <a:ext cx="858883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25" dirty="0">
                <a:latin typeface="+mn-lt"/>
                <a:cs typeface="Arial" panose="020B0604020202020204" pitchFamily="34" charset="0"/>
              </a:rPr>
              <a:t>Award</a:t>
            </a:r>
            <a:r>
              <a:rPr sz="3200" b="0" spc="-75" dirty="0">
                <a:latin typeface="+mn-lt"/>
                <a:cs typeface="Arial" panose="020B0604020202020204" pitchFamily="34" charset="0"/>
              </a:rPr>
              <a:t> </a:t>
            </a:r>
            <a:r>
              <a:rPr sz="3200" b="0" spc="-20" dirty="0">
                <a:latin typeface="+mn-lt"/>
                <a:cs typeface="Arial" panose="020B0604020202020204" pitchFamily="34" charset="0"/>
              </a:rPr>
              <a:t>Process</a:t>
            </a:r>
            <a:endParaRPr sz="32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998433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815404" y="1305709"/>
            <a:ext cx="7325706" cy="247503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Supplier</a:t>
            </a:r>
            <a:r>
              <a:rPr kumimoji="0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Actions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685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Receive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</a:t>
            </a:r>
            <a:r>
              <a:rPr kumimoji="0" sz="2400" b="0" i="0" u="none" strike="noStrike" kern="1200" cap="none" spc="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applicable.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685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Contact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Notice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sz="2400" b="0" i="0" u="none" strike="noStrike" kern="1200" cap="none" spc="8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685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Participate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protest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</a:t>
            </a:r>
            <a:r>
              <a:rPr kumimoji="0" sz="2400" b="0" i="0" u="none" strike="noStrike" kern="1200" cap="none" spc="8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applicable.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690563" marR="136525" lvl="1" indent="-3429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Calibri" panose="020F0502020204030204" pitchFamily="34" charset="0"/>
              <a:buChar char="–"/>
              <a:tabLst>
                <a:tab pos="869950" algn="l"/>
              </a:tabLst>
              <a:defRPr/>
            </a:pPr>
            <a:r>
              <a:rPr kumimoji="0" sz="20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Protests </a:t>
            </a:r>
            <a:r>
              <a:rPr kumimoji="0" sz="20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should </a:t>
            </a:r>
            <a:r>
              <a:rPr kumimoji="0" sz="20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be </a:t>
            </a:r>
            <a:r>
              <a:rPr kumimoji="0" sz="20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filed within </a:t>
            </a:r>
            <a:r>
              <a:rPr kumimoji="0" sz="20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10 </a:t>
            </a:r>
            <a:r>
              <a:rPr kumimoji="0" sz="20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business </a:t>
            </a:r>
            <a:r>
              <a:rPr kumimoji="0" sz="20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days of the </a:t>
            </a:r>
            <a:r>
              <a:rPr kumimoji="0" sz="20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award </a:t>
            </a:r>
            <a:r>
              <a:rPr kumimoji="0" sz="20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of </a:t>
            </a:r>
            <a:r>
              <a:rPr kumimoji="0" sz="20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contract </a:t>
            </a:r>
            <a:r>
              <a:rPr kumimoji="0" sz="20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(online </a:t>
            </a:r>
            <a:r>
              <a:rPr kumimoji="0" sz="20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posted</a:t>
            </a:r>
            <a:r>
              <a:rPr kumimoji="0" lang="en-US" sz="20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000" strike="noStrike" kern="1200" cap="none" spc="-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award</a:t>
            </a:r>
            <a:r>
              <a:rPr kumimoji="0" sz="2000" strike="noStrike" kern="1200" cap="none" spc="-5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).</a:t>
            </a:r>
            <a:endParaRPr kumimoji="0" sz="20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7712" y="530162"/>
            <a:ext cx="858628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25" dirty="0">
                <a:latin typeface="+mn-lt"/>
                <a:cs typeface="Calibri Light"/>
              </a:rPr>
              <a:t>Award</a:t>
            </a:r>
            <a:r>
              <a:rPr sz="3200" b="0" spc="-75" dirty="0">
                <a:latin typeface="+mn-lt"/>
                <a:cs typeface="Calibri Light"/>
              </a:rPr>
              <a:t> </a:t>
            </a:r>
            <a:r>
              <a:rPr sz="3200" b="0" spc="-20" dirty="0">
                <a:latin typeface="+mn-lt"/>
                <a:cs typeface="Calibri Light"/>
              </a:rPr>
              <a:t>Process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255016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5286" y="1468275"/>
            <a:ext cx="6876611" cy="244361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tabLst>
                <a:tab pos="184150" algn="l"/>
              </a:tabLst>
              <a:defRPr/>
            </a:pPr>
            <a:r>
              <a:rPr kumimoji="0" sz="28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What </a:t>
            </a:r>
            <a:r>
              <a:rPr kumimoji="0" sz="28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contract </a:t>
            </a:r>
            <a:r>
              <a:rPr kumimoji="0" sz="28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awards </a:t>
            </a:r>
            <a:r>
              <a:rPr kumimoji="0" sz="28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can </a:t>
            </a:r>
            <a:r>
              <a:rPr kumimoji="0" sz="28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be</a:t>
            </a:r>
            <a:r>
              <a:rPr kumimoji="0" sz="2800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8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protested?</a:t>
            </a:r>
            <a:endParaRPr kumimoji="0" sz="28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27050" marR="0" lvl="1" indent="-17145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527050" algn="l"/>
              </a:tabLst>
              <a:defRPr/>
            </a:pP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Contracts awarded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by</a:t>
            </a:r>
            <a:r>
              <a:rPr kumimoji="0" sz="2400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O.M.E.S.</a:t>
            </a:r>
            <a:endParaRPr kumimoji="0" sz="24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27050" marR="0" lvl="1" indent="-17145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527050" algn="l"/>
              </a:tabLst>
              <a:defRPr/>
            </a:pP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Contracts awarded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by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 </a:t>
            </a:r>
            <a:r>
              <a:rPr kumimoji="0" sz="2400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state</a:t>
            </a:r>
            <a:r>
              <a:rPr kumimoji="0" sz="24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agency.</a:t>
            </a:r>
            <a:endParaRPr kumimoji="0" sz="24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97790" lvl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tabLst>
                <a:tab pos="184150" algn="l"/>
              </a:tabLst>
              <a:defRPr/>
            </a:pPr>
            <a:endParaRPr kumimoji="0" lang="en-US" sz="1400" b="0" i="0" u="none" strike="noStrike" kern="1200" cap="none" spc="-5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97790" lvl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tabLst>
                <a:tab pos="184150" algn="l"/>
              </a:tabLst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has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10 business days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following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 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which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protest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3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</a:t>
            </a:r>
            <a:r>
              <a:rPr kumimoji="0" sz="2400" b="0" i="0" u="none" strike="noStrike" kern="1200" cap="none" spc="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director.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ctrTitle"/>
          </p:nvPr>
        </p:nvSpPr>
        <p:spPr>
          <a:xfrm>
            <a:off x="555172" y="503394"/>
            <a:ext cx="858882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Bid</a:t>
            </a:r>
            <a:r>
              <a:rPr sz="3200" spc="-7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3200" spc="-1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Protests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64439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36171" y="1544473"/>
            <a:ext cx="7750630" cy="1252907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347663" marR="508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Do what the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solicitation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says you are </a:t>
            </a:r>
            <a:r>
              <a:rPr kumimoji="0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going</a:t>
            </a:r>
            <a:r>
              <a:rPr kumimoji="0" lang="en-US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to</a:t>
            </a:r>
            <a:r>
              <a:rPr kumimoji="0" sz="240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do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.</a:t>
            </a:r>
            <a:endParaRPr kumimoji="0" lang="en-US" sz="2400" strike="noStrike" kern="1200" cap="none" spc="-5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>
                <a:solidFill>
                  <a:srgbClr val="000000"/>
                </a:solidFill>
              </a:uFill>
              <a:latin typeface="Calibri"/>
              <a:ea typeface="+mn-ea"/>
              <a:cs typeface="Calibri"/>
            </a:endParaRPr>
          </a:p>
          <a:p>
            <a:pPr marL="347663" marR="38735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Provide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documentation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and </a:t>
            </a:r>
            <a:r>
              <a:rPr kumimoji="0" sz="2400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testimony </a:t>
            </a:r>
            <a:r>
              <a:rPr kumimoji="0" sz="2400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to</a:t>
            </a:r>
            <a:r>
              <a:rPr kumimoji="0" lang="en-US" sz="2400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defend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the bid</a:t>
            </a:r>
            <a:r>
              <a:rPr kumimoji="0" sz="2400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protest</a:t>
            </a:r>
            <a:r>
              <a:rPr kumimoji="0" sz="2400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.</a:t>
            </a:r>
            <a:endParaRPr kumimoji="0" sz="24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ctrTitle"/>
          </p:nvPr>
        </p:nvSpPr>
        <p:spPr>
          <a:xfrm>
            <a:off x="555171" y="8956"/>
            <a:ext cx="8588830" cy="1063161"/>
          </a:xfrm>
          <a:prstGeom prst="rect">
            <a:avLst/>
          </a:prstGeom>
        </p:spPr>
        <p:txBody>
          <a:bodyPr vert="horz" wrap="square" lIns="0" tIns="506779" rIns="0" bIns="0" rtlCol="0">
            <a:spAutoFit/>
          </a:bodyPr>
          <a:lstStyle/>
          <a:p>
            <a:pPr marL="2439988" marR="5080" indent="-2439988">
              <a:lnSpc>
                <a:spcPts val="4320"/>
              </a:lnSpc>
              <a:spcBef>
                <a:spcPts val="645"/>
              </a:spcBef>
            </a:pPr>
            <a:r>
              <a:rPr sz="3200" dirty="0">
                <a:latin typeface="Calibri"/>
                <a:cs typeface="Calibri"/>
              </a:rPr>
              <a:t>Bid </a:t>
            </a:r>
            <a:r>
              <a:rPr sz="3200" spc="-20" dirty="0">
                <a:latin typeface="Calibri"/>
                <a:cs typeface="Calibri"/>
              </a:rPr>
              <a:t>Protests </a:t>
            </a:r>
            <a:r>
              <a:rPr sz="3200" dirty="0">
                <a:latin typeface="Calibri"/>
                <a:cs typeface="Calibri"/>
              </a:rPr>
              <a:t>– </a:t>
            </a:r>
            <a:r>
              <a:rPr sz="3200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Responsibilities </a:t>
            </a:r>
            <a:r>
              <a:rPr sz="3200" dirty="0" smtClean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r>
              <a:rPr lang="en-US" sz="3200" dirty="0" smtClean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3200" spc="-20" dirty="0" smtClean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State</a:t>
            </a:r>
            <a:r>
              <a:rPr sz="3200" spc="-15" dirty="0" smtClean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320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Agencies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85642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5830" y="1423306"/>
            <a:ext cx="7840980" cy="2099293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347663" marR="522605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what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mean, and use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consistent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terminology.</a:t>
            </a:r>
            <a:endParaRPr lang="en-US" sz="24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576263" marR="522605" lvl="1" indent="-228600" defTabSz="914400">
              <a:spcBef>
                <a:spcPts val="600"/>
              </a:spcBef>
              <a:buFont typeface="Calibri" panose="020F0502020204030204" pitchFamily="34" charset="0"/>
              <a:buChar char="•"/>
              <a:tabLst>
                <a:tab pos="184150" algn="l"/>
              </a:tabLst>
              <a:defRPr/>
            </a:pP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Donuts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chocolate-glazed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donuts or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breakfast</a:t>
            </a:r>
            <a:r>
              <a:rPr kumimoji="0" lang="en-US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pastries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?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Beware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sz="24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“</a:t>
            </a:r>
            <a:r>
              <a:rPr kumimoji="0" sz="2400" b="0" i="0" u="none" strike="noStrike" kern="1200" cap="none" spc="-4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and/or</a:t>
            </a:r>
            <a:r>
              <a:rPr kumimoji="0" lang="en-US" sz="2400" b="0" i="0" u="none" strike="noStrike" kern="1200" cap="none" spc="-4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.”</a:t>
            </a:r>
            <a:endParaRPr lang="en-US" sz="2400" dirty="0">
              <a:solidFill>
                <a:prstClr val="black"/>
              </a:solidFill>
              <a:latin typeface="Calibri"/>
              <a:cs typeface="Calibri"/>
            </a:endParaRPr>
          </a:p>
          <a:p>
            <a:pPr marL="576263" lvl="1" indent="-228600" defTabSz="914400">
              <a:spcBef>
                <a:spcPts val="600"/>
              </a:spcBef>
              <a:buFont typeface="Arial"/>
              <a:buChar char="•"/>
              <a:tabLst>
                <a:tab pos="184150" algn="l"/>
              </a:tabLst>
              <a:defRPr/>
            </a:pP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Certification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an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officer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and/or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sz="20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gentleman.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349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Punctuation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saves</a:t>
            </a:r>
            <a:r>
              <a:rPr kumimoji="0" sz="2400" b="0" i="0" u="none" strike="noStrike" kern="1200" cap="none" spc="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lives.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ctrTitle"/>
          </p:nvPr>
        </p:nvSpPr>
        <p:spPr>
          <a:xfrm>
            <a:off x="555170" y="525166"/>
            <a:ext cx="858883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20" dirty="0">
                <a:latin typeface="Calibri"/>
                <a:cs typeface="Calibri"/>
              </a:rPr>
              <a:t>Contract</a:t>
            </a:r>
            <a:r>
              <a:rPr sz="3200" b="0" spc="-80" dirty="0">
                <a:latin typeface="Calibri"/>
                <a:cs typeface="Calibri"/>
              </a:rPr>
              <a:t> </a:t>
            </a:r>
            <a:r>
              <a:rPr sz="3200" b="0" spc="-15" dirty="0">
                <a:latin typeface="Calibri"/>
                <a:cs typeface="Calibri"/>
              </a:rPr>
              <a:t>Drafting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559181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811530" y="1465410"/>
            <a:ext cx="7964264" cy="2103140"/>
          </a:xfrm>
          <a:prstGeom prst="rect">
            <a:avLst/>
          </a:prstGeom>
        </p:spPr>
        <p:txBody>
          <a:bodyPr vert="horz" wrap="square" lIns="0" tIns="71120" rIns="0" bIns="0" rtlCol="0">
            <a:spAutoFit/>
          </a:bodyPr>
          <a:lstStyle/>
          <a:p>
            <a:pPr marL="355600" marR="0" lvl="0" indent="-3429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84785" algn="l"/>
              </a:tabLst>
              <a:defRPr/>
            </a:pP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Choice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law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–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what </a:t>
            </a:r>
            <a:r>
              <a:rPr kumimoji="0" sz="2400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state’s </a:t>
            </a:r>
            <a:r>
              <a:rPr kumimoji="0" sz="24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laws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will</a:t>
            </a:r>
            <a:r>
              <a:rPr kumimoji="0" sz="2400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prevail</a:t>
            </a:r>
            <a:r>
              <a:rPr kumimoji="0" sz="2400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strike="noStrike" kern="1200" cap="none" spc="-15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55600" marR="424815" lvl="0" indent="-3429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84785" algn="l"/>
              </a:tabLst>
              <a:defRPr/>
            </a:pP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Choice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of venue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– </a:t>
            </a:r>
            <a:r>
              <a:rPr kumimoji="0" sz="2400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county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where the lawsuit 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will </a:t>
            </a:r>
            <a:r>
              <a:rPr kumimoji="0" sz="240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be</a:t>
            </a:r>
            <a:r>
              <a:rPr kumimoji="0" lang="en-US" sz="240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heard.</a:t>
            </a:r>
            <a:endParaRPr kumimoji="0" lang="en-US" sz="2400" strike="noStrike" kern="1200" cap="none" spc="-5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>
                <a:solidFill>
                  <a:srgbClr val="000000"/>
                </a:solidFill>
              </a:uFill>
              <a:latin typeface="Calibri"/>
              <a:ea typeface="+mn-ea"/>
              <a:cs typeface="Calibri"/>
            </a:endParaRPr>
          </a:p>
          <a:p>
            <a:pPr marL="355600" marR="0" lvl="0" indent="-3429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84785" algn="l"/>
              </a:tabLst>
              <a:defRPr/>
            </a:pPr>
            <a:r>
              <a:rPr kumimoji="0" sz="24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Limitation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of</a:t>
            </a:r>
            <a:r>
              <a:rPr kumimoji="0" sz="240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Liability</a:t>
            </a:r>
            <a:r>
              <a:rPr kumimoji="0" lang="en-US" sz="240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.</a:t>
            </a:r>
            <a:endParaRPr kumimoji="0" sz="24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698500" marR="0" lvl="1" indent="-3429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>
                <a:tab pos="527050" algn="l"/>
              </a:tabLst>
              <a:defRPr/>
            </a:pPr>
            <a:r>
              <a:rPr kumimoji="0" sz="20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Hold</a:t>
            </a:r>
            <a:r>
              <a:rPr kumimoji="0" sz="20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harmless.</a:t>
            </a:r>
            <a:endParaRPr kumimoji="0" sz="20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698500" marR="0" lvl="1" indent="-3429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>
                <a:tab pos="527685" algn="l"/>
              </a:tabLst>
              <a:defRPr/>
            </a:pPr>
            <a:r>
              <a:rPr kumimoji="0" lang="en-US" sz="20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Ex: </a:t>
            </a:r>
            <a:r>
              <a:rPr kumimoji="0" sz="20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Indemnification</a:t>
            </a:r>
            <a:r>
              <a:rPr kumimoji="0" lang="en-US" sz="2000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clause.</a:t>
            </a:r>
            <a:endParaRPr kumimoji="0" sz="20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ctrTitle"/>
          </p:nvPr>
        </p:nvSpPr>
        <p:spPr>
          <a:xfrm>
            <a:off x="555198" y="525166"/>
            <a:ext cx="8588802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20" dirty="0">
                <a:latin typeface="Calibri"/>
                <a:cs typeface="Calibri"/>
              </a:rPr>
              <a:t>Legal </a:t>
            </a:r>
            <a:r>
              <a:rPr sz="3200" b="0" spc="-15" dirty="0">
                <a:latin typeface="Calibri"/>
                <a:cs typeface="Calibri"/>
              </a:rPr>
              <a:t>Considerations </a:t>
            </a:r>
            <a:r>
              <a:rPr sz="3200" b="0" spc="-5" dirty="0">
                <a:latin typeface="Calibri"/>
                <a:cs typeface="Calibri"/>
              </a:rPr>
              <a:t>in</a:t>
            </a:r>
            <a:r>
              <a:rPr sz="3200" b="0" spc="-20" dirty="0">
                <a:latin typeface="Calibri"/>
                <a:cs typeface="Calibri"/>
              </a:rPr>
              <a:t> </a:t>
            </a:r>
            <a:r>
              <a:rPr sz="3200" b="0" spc="-15" dirty="0">
                <a:latin typeface="Calibri"/>
                <a:cs typeface="Calibri"/>
              </a:rPr>
              <a:t>Contracting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186335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25287" y="1275297"/>
            <a:ext cx="7772400" cy="458330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90170" lvl="0" defTabSz="914400">
              <a:spcBef>
                <a:spcPts val="600"/>
              </a:spcBef>
              <a:tabLst>
                <a:tab pos="184785" algn="l"/>
              </a:tabLst>
              <a:defRPr/>
            </a:pPr>
            <a:r>
              <a:rPr lang="en-US" sz="2800" spc="-25" dirty="0" smtClean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Termination </a:t>
            </a:r>
            <a:r>
              <a:rPr lang="en-US" sz="2800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of </a:t>
            </a:r>
            <a:r>
              <a:rPr lang="en-US" sz="2800" spc="-5" dirty="0" smtClean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Contract</a:t>
            </a:r>
          </a:p>
          <a:p>
            <a:pPr marL="355600" marR="90170" lvl="0" indent="-342900" defTabSz="91440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184785" algn="l"/>
              </a:tabLst>
              <a:defRPr/>
            </a:pPr>
            <a:r>
              <a:rPr lang="en-US" sz="2400" spc="-5" dirty="0" smtClean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Grounds for terminating OMES contracts are found in OMES CP Rules. </a:t>
            </a:r>
            <a:r>
              <a:rPr lang="en-US" sz="2400" spc="-3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OAC</a:t>
            </a:r>
            <a:r>
              <a:rPr lang="en-US" sz="2400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lang="en-US" sz="2400" spc="-5" dirty="0" smtClean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580:16-9-8</a:t>
            </a:r>
            <a:endParaRPr lang="en-US" sz="2400" dirty="0" smtClean="0">
              <a:solidFill>
                <a:prstClr val="black"/>
              </a:solidFill>
              <a:cs typeface="Calibri"/>
            </a:endParaRPr>
          </a:p>
          <a:p>
            <a:pPr marL="355600" marR="90170" lvl="0" indent="-342900" defTabSz="91440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184785" algn="l"/>
              </a:tabLst>
              <a:defRPr/>
            </a:pPr>
            <a:r>
              <a:rPr lang="en-US" sz="2400" spc="-10" dirty="0" smtClean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Known </a:t>
            </a:r>
            <a:r>
              <a:rPr lang="en-US" sz="2400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as </a:t>
            </a:r>
            <a:r>
              <a:rPr lang="en-US" sz="2400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Termination </a:t>
            </a:r>
            <a:r>
              <a:rPr lang="en-US" sz="2400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for </a:t>
            </a:r>
            <a:r>
              <a:rPr lang="en-US" sz="2400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Cause or </a:t>
            </a:r>
            <a:r>
              <a:rPr lang="en-US" sz="2400" spc="-2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Termination </a:t>
            </a:r>
            <a:r>
              <a:rPr lang="en-US" sz="2400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for</a:t>
            </a:r>
            <a:r>
              <a:rPr lang="en-US" sz="2400" spc="4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lang="en-US" sz="2400" spc="-10" dirty="0" smtClean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Default:</a:t>
            </a:r>
          </a:p>
          <a:p>
            <a:pPr marL="812800" marR="90170" lvl="1" indent="-342900" defTabSz="914400">
              <a:spcBef>
                <a:spcPts val="600"/>
              </a:spcBef>
              <a:buFont typeface="Calibri" panose="020F0502020204030204" pitchFamily="34" charset="0"/>
              <a:buChar char="–"/>
              <a:tabLst>
                <a:tab pos="184785" algn="l"/>
              </a:tabLst>
              <a:defRPr/>
            </a:pPr>
            <a:r>
              <a:rPr lang="en-US" sz="2000" spc="-10" dirty="0" smtClean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It is the most appropriate termination method to use when a contractor fails to meet contractual performance or delivery requirements.</a:t>
            </a:r>
            <a:endParaRPr lang="en-US" sz="2000" dirty="0" smtClean="0">
              <a:solidFill>
                <a:prstClr val="black"/>
              </a:solidFill>
              <a:cs typeface="Calibri"/>
            </a:endParaRPr>
          </a:p>
          <a:p>
            <a:pPr marL="812800" marR="90170" lvl="1" indent="-342900" defTabSz="914400">
              <a:spcBef>
                <a:spcPts val="600"/>
              </a:spcBef>
              <a:buFont typeface="Calibri" panose="020F0502020204030204" pitchFamily="34" charset="0"/>
              <a:buChar char="–"/>
              <a:tabLst>
                <a:tab pos="184785" algn="l"/>
              </a:tabLst>
              <a:defRPr/>
            </a:pPr>
            <a:r>
              <a:rPr lang="en-US" sz="2000" spc="-5" dirty="0" smtClean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Breach </a:t>
            </a:r>
            <a:r>
              <a:rPr lang="en-US" sz="2000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of </a:t>
            </a:r>
            <a:r>
              <a:rPr lang="en-US" sz="2000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contract, </a:t>
            </a:r>
            <a:r>
              <a:rPr lang="en-US" sz="2000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i.e</a:t>
            </a:r>
            <a:r>
              <a:rPr lang="en-US" sz="2000" spc="-5" dirty="0" smtClean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., </a:t>
            </a:r>
            <a:r>
              <a:rPr lang="en-US" sz="2000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no bond as required, failure </a:t>
            </a:r>
            <a:r>
              <a:rPr lang="en-US" sz="2000" spc="-2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to deliver, </a:t>
            </a:r>
            <a:r>
              <a:rPr lang="en-US" sz="2000" spc="-5" dirty="0" smtClean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faulty goods</a:t>
            </a:r>
            <a:r>
              <a:rPr lang="en-US" sz="2000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, </a:t>
            </a:r>
            <a:r>
              <a:rPr lang="en-US" sz="2000" spc="-1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misrepresentation, </a:t>
            </a:r>
            <a:r>
              <a:rPr lang="en-US" sz="2000" spc="-5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error in</a:t>
            </a:r>
            <a:r>
              <a:rPr lang="en-US" sz="2000" spc="-60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lang="en-US" sz="2000" spc="-5" dirty="0" smtClean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cs typeface="Calibri"/>
              </a:rPr>
              <a:t>performance …</a:t>
            </a:r>
            <a:endParaRPr lang="en-US" sz="2000" dirty="0" smtClean="0">
              <a:solidFill>
                <a:prstClr val="black"/>
              </a:solidFill>
              <a:cs typeface="Calibri"/>
            </a:endParaRPr>
          </a:p>
          <a:p>
            <a:pPr marL="355600" marR="90170" indent="-342900" defTabSz="914400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184785" algn="l"/>
              </a:tabLst>
              <a:defRPr/>
            </a:pPr>
            <a:r>
              <a:rPr kumimoji="0" sz="2400" b="0" i="0" u="none" strike="noStrike" kern="1200" cap="none" spc="-3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Termination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Convenience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used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“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funding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out</a:t>
            </a:r>
            <a:r>
              <a:rPr kumimoji="0" sz="24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”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clause or it is done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because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is in the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interest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the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state.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These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very</a:t>
            </a:r>
            <a:r>
              <a:rPr kumimoji="0" sz="2400" b="0" i="0" u="none" strike="noStrike" kern="1200" cap="none" spc="9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judiciously.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ctrTitle"/>
          </p:nvPr>
        </p:nvSpPr>
        <p:spPr>
          <a:xfrm>
            <a:off x="555172" y="450824"/>
            <a:ext cx="858882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20" dirty="0">
                <a:latin typeface="Calibri"/>
                <a:cs typeface="Calibri"/>
              </a:rPr>
              <a:t>Legal </a:t>
            </a:r>
            <a:r>
              <a:rPr sz="3200" b="0" spc="-15" dirty="0">
                <a:latin typeface="Calibri"/>
                <a:cs typeface="Calibri"/>
              </a:rPr>
              <a:t>Considerations </a:t>
            </a:r>
            <a:r>
              <a:rPr sz="3200" b="0" spc="-5" dirty="0">
                <a:latin typeface="Calibri"/>
                <a:cs typeface="Calibri"/>
              </a:rPr>
              <a:t>in</a:t>
            </a:r>
            <a:r>
              <a:rPr sz="3200" b="0" spc="-20" dirty="0">
                <a:latin typeface="Calibri"/>
                <a:cs typeface="Calibri"/>
              </a:rPr>
              <a:t> </a:t>
            </a:r>
            <a:r>
              <a:rPr sz="3200" b="0" spc="-15" dirty="0">
                <a:latin typeface="Calibri"/>
                <a:cs typeface="Calibri"/>
              </a:rPr>
              <a:t>Contracting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23541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ctrTitle"/>
          </p:nvPr>
        </p:nvSpPr>
        <p:spPr>
          <a:xfrm>
            <a:off x="555170" y="514280"/>
            <a:ext cx="8588829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b="0" spc="-35" dirty="0">
                <a:latin typeface="Calibri"/>
                <a:cs typeface="Calibri"/>
              </a:rPr>
              <a:t>Record</a:t>
            </a:r>
            <a:r>
              <a:rPr sz="3200" b="0" spc="-45" dirty="0">
                <a:latin typeface="Calibri"/>
                <a:cs typeface="Calibri"/>
              </a:rPr>
              <a:t> </a:t>
            </a:r>
            <a:r>
              <a:rPr sz="3200" b="0" spc="-25" dirty="0">
                <a:latin typeface="Calibri"/>
                <a:cs typeface="Calibri"/>
              </a:rPr>
              <a:t>Retention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4294967295"/>
          </p:nvPr>
        </p:nvSpPr>
        <p:spPr>
          <a:xfrm>
            <a:off x="936171" y="1469774"/>
            <a:ext cx="6998462" cy="29674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>
              <a:spcBef>
                <a:spcPts val="600"/>
              </a:spcBef>
            </a:pPr>
            <a:r>
              <a:rPr b="0" spc="-15" dirty="0">
                <a:solidFill>
                  <a:srgbClr val="212121"/>
                </a:solidFill>
                <a:latin typeface="Calibri"/>
                <a:cs typeface="Calibri"/>
              </a:rPr>
              <a:t>Each </a:t>
            </a:r>
            <a:r>
              <a:rPr b="0" spc="-25" dirty="0">
                <a:solidFill>
                  <a:srgbClr val="212121"/>
                </a:solidFill>
                <a:latin typeface="Calibri"/>
                <a:cs typeface="Calibri"/>
              </a:rPr>
              <a:t>state </a:t>
            </a:r>
            <a:r>
              <a:rPr b="0" spc="-10" dirty="0">
                <a:solidFill>
                  <a:srgbClr val="212121"/>
                </a:solidFill>
                <a:latin typeface="Calibri"/>
                <a:cs typeface="Calibri"/>
              </a:rPr>
              <a:t>agency </a:t>
            </a:r>
            <a:r>
              <a:rPr b="0" spc="-5" dirty="0">
                <a:solidFill>
                  <a:srgbClr val="212121"/>
                </a:solidFill>
                <a:latin typeface="Calibri"/>
                <a:cs typeface="Calibri"/>
              </a:rPr>
              <a:t>shall </a:t>
            </a:r>
            <a:r>
              <a:rPr b="0" spc="-10" dirty="0">
                <a:solidFill>
                  <a:srgbClr val="212121"/>
                </a:solidFill>
                <a:latin typeface="Calibri"/>
                <a:cs typeface="Calibri"/>
              </a:rPr>
              <a:t>maintain </a:t>
            </a:r>
            <a:r>
              <a:rPr b="0" dirty="0">
                <a:solidFill>
                  <a:srgbClr val="212121"/>
                </a:solidFill>
                <a:latin typeface="Calibri"/>
                <a:cs typeface="Calibri"/>
              </a:rPr>
              <a:t>a </a:t>
            </a:r>
            <a:r>
              <a:rPr b="0" spc="-10" dirty="0">
                <a:solidFill>
                  <a:srgbClr val="212121"/>
                </a:solidFill>
                <a:latin typeface="Calibri"/>
                <a:cs typeface="Calibri"/>
              </a:rPr>
              <a:t>document </a:t>
            </a:r>
            <a:r>
              <a:rPr b="0" spc="-5" dirty="0">
                <a:solidFill>
                  <a:srgbClr val="212121"/>
                </a:solidFill>
                <a:latin typeface="Calibri"/>
                <a:cs typeface="Calibri"/>
              </a:rPr>
              <a:t>file </a:t>
            </a:r>
            <a:r>
              <a:rPr b="0" spc="-20" dirty="0">
                <a:solidFill>
                  <a:srgbClr val="212121"/>
                </a:solidFill>
                <a:latin typeface="Calibri"/>
                <a:cs typeface="Calibri"/>
              </a:rPr>
              <a:t>for </a:t>
            </a:r>
            <a:r>
              <a:rPr b="0" spc="-5" dirty="0" smtClean="0">
                <a:solidFill>
                  <a:srgbClr val="212121"/>
                </a:solidFill>
                <a:latin typeface="Calibri"/>
                <a:cs typeface="Calibri"/>
              </a:rPr>
              <a:t>each</a:t>
            </a:r>
            <a:r>
              <a:rPr lang="en-US" b="0" spc="-5" dirty="0" smtClean="0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b="0" spc="-5" dirty="0" smtClean="0">
                <a:solidFill>
                  <a:srgbClr val="212121"/>
                </a:solidFill>
                <a:latin typeface="Calibri"/>
                <a:cs typeface="Calibri"/>
              </a:rPr>
              <a:t>acquisition </a:t>
            </a:r>
            <a:r>
              <a:rPr b="0" dirty="0">
                <a:solidFill>
                  <a:srgbClr val="212121"/>
                </a:solidFill>
                <a:latin typeface="Calibri"/>
                <a:cs typeface="Calibri"/>
              </a:rPr>
              <a:t>the </a:t>
            </a:r>
            <a:r>
              <a:rPr b="0" spc="-25" dirty="0">
                <a:solidFill>
                  <a:srgbClr val="212121"/>
                </a:solidFill>
                <a:latin typeface="Calibri"/>
                <a:cs typeface="Calibri"/>
              </a:rPr>
              <a:t>state </a:t>
            </a:r>
            <a:r>
              <a:rPr b="0" spc="-10" dirty="0">
                <a:solidFill>
                  <a:srgbClr val="212121"/>
                </a:solidFill>
                <a:latin typeface="Calibri"/>
                <a:cs typeface="Calibri"/>
              </a:rPr>
              <a:t>agency </a:t>
            </a:r>
            <a:r>
              <a:rPr b="0" spc="-20" dirty="0">
                <a:solidFill>
                  <a:srgbClr val="212121"/>
                </a:solidFill>
                <a:latin typeface="Calibri"/>
                <a:cs typeface="Calibri"/>
              </a:rPr>
              <a:t>makes </a:t>
            </a:r>
            <a:r>
              <a:rPr b="0" spc="-5" dirty="0">
                <a:solidFill>
                  <a:srgbClr val="212121"/>
                </a:solidFill>
                <a:latin typeface="Calibri"/>
                <a:cs typeface="Calibri"/>
              </a:rPr>
              <a:t>which shall include, </a:t>
            </a:r>
            <a:r>
              <a:rPr b="0" spc="-15" dirty="0">
                <a:solidFill>
                  <a:srgbClr val="212121"/>
                </a:solidFill>
                <a:latin typeface="Calibri"/>
                <a:cs typeface="Calibri"/>
              </a:rPr>
              <a:t>at </a:t>
            </a:r>
            <a:r>
              <a:rPr b="0" dirty="0" smtClean="0">
                <a:solidFill>
                  <a:srgbClr val="212121"/>
                </a:solidFill>
                <a:latin typeface="Calibri"/>
                <a:cs typeface="Calibri"/>
              </a:rPr>
              <a:t>a</a:t>
            </a:r>
            <a:r>
              <a:rPr lang="en-US" b="0" dirty="0" smtClean="0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b="0" spc="-5" dirty="0" smtClean="0">
                <a:solidFill>
                  <a:srgbClr val="212121"/>
                </a:solidFill>
                <a:latin typeface="Calibri"/>
                <a:cs typeface="Calibri"/>
              </a:rPr>
              <a:t>minimum</a:t>
            </a:r>
            <a:r>
              <a:rPr b="0" spc="-5" dirty="0">
                <a:solidFill>
                  <a:srgbClr val="212121"/>
                </a:solidFill>
                <a:latin typeface="Calibri"/>
                <a:cs typeface="Calibri"/>
              </a:rPr>
              <a:t>, </a:t>
            </a:r>
            <a:r>
              <a:rPr b="0" spc="-10" dirty="0">
                <a:solidFill>
                  <a:srgbClr val="212121"/>
                </a:solidFill>
                <a:latin typeface="Calibri"/>
                <a:cs typeface="Calibri"/>
              </a:rPr>
              <a:t>justification </a:t>
            </a:r>
            <a:r>
              <a:rPr b="0" spc="-20" dirty="0">
                <a:solidFill>
                  <a:srgbClr val="212121"/>
                </a:solidFill>
                <a:latin typeface="Calibri"/>
                <a:cs typeface="Calibri"/>
              </a:rPr>
              <a:t>for </a:t>
            </a:r>
            <a:r>
              <a:rPr b="0" dirty="0">
                <a:solidFill>
                  <a:srgbClr val="212121"/>
                </a:solidFill>
                <a:latin typeface="Calibri"/>
                <a:cs typeface="Calibri"/>
              </a:rPr>
              <a:t>the </a:t>
            </a:r>
            <a:r>
              <a:rPr b="0" spc="-5" dirty="0">
                <a:solidFill>
                  <a:srgbClr val="212121"/>
                </a:solidFill>
                <a:latin typeface="Calibri"/>
                <a:cs typeface="Calibri"/>
              </a:rPr>
              <a:t>acquisition, </a:t>
            </a:r>
            <a:r>
              <a:rPr b="0" spc="-5" dirty="0" smtClean="0">
                <a:solidFill>
                  <a:srgbClr val="212121"/>
                </a:solidFill>
                <a:latin typeface="Calibri"/>
                <a:cs typeface="Calibri"/>
              </a:rPr>
              <a:t>supporting</a:t>
            </a:r>
            <a:r>
              <a:rPr lang="en-US" b="0" spc="-5" dirty="0" smtClean="0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b="0" spc="-10" dirty="0" smtClean="0">
                <a:solidFill>
                  <a:srgbClr val="212121"/>
                </a:solidFill>
                <a:latin typeface="Calibri"/>
                <a:cs typeface="Calibri"/>
              </a:rPr>
              <a:t>documentation</a:t>
            </a:r>
            <a:r>
              <a:rPr b="0" spc="-10" dirty="0">
                <a:solidFill>
                  <a:srgbClr val="212121"/>
                </a:solidFill>
                <a:latin typeface="Calibri"/>
                <a:cs typeface="Calibri"/>
              </a:rPr>
              <a:t>, copies </a:t>
            </a:r>
            <a:r>
              <a:rPr b="0" spc="-5" dirty="0">
                <a:solidFill>
                  <a:srgbClr val="212121"/>
                </a:solidFill>
                <a:latin typeface="Calibri"/>
                <a:cs typeface="Calibri"/>
              </a:rPr>
              <a:t>of </a:t>
            </a:r>
            <a:r>
              <a:rPr b="0" dirty="0">
                <a:solidFill>
                  <a:srgbClr val="212121"/>
                </a:solidFill>
                <a:latin typeface="Calibri"/>
                <a:cs typeface="Calibri"/>
              </a:rPr>
              <a:t>all </a:t>
            </a:r>
            <a:r>
              <a:rPr b="0" spc="-15" dirty="0">
                <a:solidFill>
                  <a:srgbClr val="212121"/>
                </a:solidFill>
                <a:latin typeface="Calibri"/>
                <a:cs typeface="Calibri"/>
              </a:rPr>
              <a:t>contracts, </a:t>
            </a:r>
            <a:r>
              <a:rPr b="0" dirty="0">
                <a:solidFill>
                  <a:srgbClr val="212121"/>
                </a:solidFill>
                <a:latin typeface="Calibri"/>
                <a:cs typeface="Calibri"/>
              </a:rPr>
              <a:t>if </a:t>
            </a:r>
            <a:r>
              <a:rPr b="0" spc="-55" dirty="0">
                <a:solidFill>
                  <a:srgbClr val="212121"/>
                </a:solidFill>
                <a:latin typeface="Calibri"/>
                <a:cs typeface="Calibri"/>
              </a:rPr>
              <a:t>any, </a:t>
            </a:r>
            <a:r>
              <a:rPr b="0" spc="-10" dirty="0">
                <a:solidFill>
                  <a:srgbClr val="212121"/>
                </a:solidFill>
                <a:latin typeface="Calibri"/>
                <a:cs typeface="Calibri"/>
              </a:rPr>
              <a:t>pertaining </a:t>
            </a:r>
            <a:r>
              <a:rPr b="0" spc="-15" dirty="0" smtClean="0">
                <a:solidFill>
                  <a:srgbClr val="212121"/>
                </a:solidFill>
                <a:latin typeface="Calibri"/>
                <a:cs typeface="Calibri"/>
              </a:rPr>
              <a:t>to</a:t>
            </a:r>
            <a:r>
              <a:rPr lang="en-US" b="0" spc="-15" dirty="0" smtClean="0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b="0" dirty="0" smtClean="0">
                <a:solidFill>
                  <a:srgbClr val="212121"/>
                </a:solidFill>
                <a:latin typeface="Calibri"/>
                <a:cs typeface="Calibri"/>
              </a:rPr>
              <a:t>the </a:t>
            </a:r>
            <a:r>
              <a:rPr b="0" spc="-5" dirty="0">
                <a:solidFill>
                  <a:srgbClr val="212121"/>
                </a:solidFill>
                <a:latin typeface="Calibri"/>
                <a:cs typeface="Calibri"/>
              </a:rPr>
              <a:t>acquisition, </a:t>
            </a:r>
            <a:r>
              <a:rPr b="0" spc="-10" dirty="0">
                <a:solidFill>
                  <a:srgbClr val="212121"/>
                </a:solidFill>
                <a:latin typeface="Calibri"/>
                <a:cs typeface="Calibri"/>
              </a:rPr>
              <a:t>evaluations, </a:t>
            </a:r>
            <a:r>
              <a:rPr b="0" spc="-15" dirty="0">
                <a:solidFill>
                  <a:srgbClr val="212121"/>
                </a:solidFill>
                <a:latin typeface="Calibri"/>
                <a:cs typeface="Calibri"/>
              </a:rPr>
              <a:t>written </a:t>
            </a:r>
            <a:r>
              <a:rPr b="0" spc="-10" dirty="0">
                <a:solidFill>
                  <a:srgbClr val="212121"/>
                </a:solidFill>
                <a:latin typeface="Calibri"/>
                <a:cs typeface="Calibri"/>
              </a:rPr>
              <a:t>reports </a:t>
            </a:r>
            <a:r>
              <a:rPr b="0" dirty="0">
                <a:solidFill>
                  <a:srgbClr val="212121"/>
                </a:solidFill>
                <a:latin typeface="Calibri"/>
                <a:cs typeface="Calibri"/>
              </a:rPr>
              <a:t>if </a:t>
            </a:r>
            <a:r>
              <a:rPr b="0" spc="-15" dirty="0">
                <a:solidFill>
                  <a:srgbClr val="212121"/>
                </a:solidFill>
                <a:latin typeface="Calibri"/>
                <a:cs typeface="Calibri"/>
              </a:rPr>
              <a:t>required </a:t>
            </a:r>
            <a:r>
              <a:rPr b="0" spc="-10" dirty="0" smtClean="0">
                <a:solidFill>
                  <a:srgbClr val="212121"/>
                </a:solidFill>
                <a:latin typeface="Calibri"/>
                <a:cs typeface="Calibri"/>
              </a:rPr>
              <a:t>by</a:t>
            </a:r>
            <a:r>
              <a:rPr lang="en-US" b="0" spc="-10" dirty="0" smtClean="0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b="0" spc="-15" dirty="0" smtClean="0">
                <a:solidFill>
                  <a:srgbClr val="212121"/>
                </a:solidFill>
                <a:latin typeface="Calibri"/>
                <a:cs typeface="Calibri"/>
              </a:rPr>
              <a:t>contract</a:t>
            </a:r>
            <a:r>
              <a:rPr b="0" spc="-15" dirty="0">
                <a:solidFill>
                  <a:srgbClr val="212121"/>
                </a:solidFill>
                <a:latin typeface="Calibri"/>
                <a:cs typeface="Calibri"/>
              </a:rPr>
              <a:t>, </a:t>
            </a:r>
            <a:r>
              <a:rPr b="0" spc="-5" dirty="0">
                <a:solidFill>
                  <a:srgbClr val="212121"/>
                </a:solidFill>
                <a:latin typeface="Calibri"/>
                <a:cs typeface="Calibri"/>
              </a:rPr>
              <a:t>and </a:t>
            </a:r>
            <a:r>
              <a:rPr b="0" spc="-15" dirty="0">
                <a:solidFill>
                  <a:srgbClr val="212121"/>
                </a:solidFill>
                <a:latin typeface="Calibri"/>
                <a:cs typeface="Calibri"/>
              </a:rPr>
              <a:t>any </a:t>
            </a:r>
            <a:r>
              <a:rPr b="0" spc="-5" dirty="0">
                <a:solidFill>
                  <a:srgbClr val="212121"/>
                </a:solidFill>
                <a:latin typeface="Calibri"/>
                <a:cs typeface="Calibri"/>
              </a:rPr>
              <a:t>other </a:t>
            </a:r>
            <a:r>
              <a:rPr b="0" spc="-10" dirty="0">
                <a:solidFill>
                  <a:srgbClr val="212121"/>
                </a:solidFill>
                <a:latin typeface="Calibri"/>
                <a:cs typeface="Calibri"/>
              </a:rPr>
              <a:t>information </a:t>
            </a:r>
            <a:r>
              <a:rPr b="0" dirty="0">
                <a:solidFill>
                  <a:srgbClr val="212121"/>
                </a:solidFill>
                <a:latin typeface="Calibri"/>
                <a:cs typeface="Calibri"/>
              </a:rPr>
              <a:t>the </a:t>
            </a:r>
            <a:r>
              <a:rPr b="0" spc="-20" dirty="0">
                <a:solidFill>
                  <a:srgbClr val="212121"/>
                </a:solidFill>
                <a:latin typeface="Calibri"/>
                <a:cs typeface="Calibri"/>
              </a:rPr>
              <a:t>State </a:t>
            </a:r>
            <a:r>
              <a:rPr b="0" spc="-10" dirty="0" smtClean="0">
                <a:solidFill>
                  <a:srgbClr val="212121"/>
                </a:solidFill>
                <a:latin typeface="Calibri"/>
                <a:cs typeface="Calibri"/>
              </a:rPr>
              <a:t>Purchasing</a:t>
            </a:r>
            <a:r>
              <a:rPr lang="en-US" b="0" spc="-10" dirty="0" smtClean="0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b="0" spc="-10" dirty="0" smtClean="0">
                <a:solidFill>
                  <a:srgbClr val="212121"/>
                </a:solidFill>
                <a:latin typeface="Calibri"/>
                <a:cs typeface="Calibri"/>
              </a:rPr>
              <a:t>Director </a:t>
            </a:r>
            <a:r>
              <a:rPr b="0" spc="-15" dirty="0">
                <a:solidFill>
                  <a:srgbClr val="212121"/>
                </a:solidFill>
                <a:latin typeface="Calibri"/>
                <a:cs typeface="Calibri"/>
              </a:rPr>
              <a:t>requires </a:t>
            </a:r>
            <a:r>
              <a:rPr b="0" spc="-5" dirty="0">
                <a:solidFill>
                  <a:srgbClr val="212121"/>
                </a:solidFill>
                <a:latin typeface="Calibri"/>
                <a:cs typeface="Calibri"/>
              </a:rPr>
              <a:t>be</a:t>
            </a:r>
            <a:r>
              <a:rPr b="0" spc="15" dirty="0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b="0" spc="-20" dirty="0">
                <a:solidFill>
                  <a:srgbClr val="212121"/>
                </a:solidFill>
                <a:latin typeface="Calibri"/>
                <a:cs typeface="Calibri"/>
              </a:rPr>
              <a:t>kept.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167196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0590" y="1611080"/>
            <a:ext cx="7201023" cy="787395"/>
          </a:xfrm>
          <a:prstGeom prst="rect">
            <a:avLst/>
          </a:prstGeom>
        </p:spPr>
        <p:txBody>
          <a:bodyPr vert="horz" wrap="square" lIns="0" tIns="48260" rIns="0" bIns="0" rtlCol="0" anchor="t">
            <a:spAutoFit/>
          </a:bodyPr>
          <a:lstStyle/>
          <a:p>
            <a:pPr marL="12700" marR="508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Now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been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negotiated, we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enter </a:t>
            </a:r>
            <a:r>
              <a:rPr kumimoji="0" sz="2400" b="0" i="0" u="none" strike="noStrike" kern="1200" cap="none" spc="-5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-5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</a:t>
            </a:r>
            <a:r>
              <a:rPr lang="en-US" sz="2400" spc="-15">
                <a:solidFill>
                  <a:prstClr val="black"/>
                </a:solidFill>
                <a:latin typeface="Calibri"/>
                <a:cs typeface="Calibri"/>
              </a:rPr>
              <a:t> </a:t>
            </a:r>
            <a:r>
              <a:rPr lang="en-US" sz="2400" spc="-10">
                <a:solidFill>
                  <a:prstClr val="black"/>
                </a:solidFill>
                <a:latin typeface="Calibri"/>
                <a:cs typeface="Calibri"/>
              </a:rPr>
              <a:t>administration</a:t>
            </a:r>
            <a:r>
              <a:rPr kumimoji="0" sz="2400" b="0" i="0" u="none" strike="noStrike" kern="1200" cap="none" spc="-1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phase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…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63696" y="566056"/>
            <a:ext cx="8580304" cy="505267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200" b="0" i="0" u="none" strike="noStrike" kern="1200" cap="none" spc="-15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 Light"/>
              </a:rPr>
              <a:t>Contract</a:t>
            </a:r>
            <a:r>
              <a:rPr kumimoji="0" sz="3200" b="0" i="0" u="none" strike="noStrike" kern="1200" cap="none" spc="-5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 Light"/>
              </a:rPr>
              <a:t> </a:t>
            </a:r>
            <a:r>
              <a:rPr lang="en-US" sz="3200" spc="-10">
                <a:solidFill>
                  <a:prstClr val="black"/>
                </a:solidFill>
                <a:latin typeface="Calibri"/>
                <a:cs typeface="Calibri Light"/>
              </a:rPr>
              <a:t>Administration</a:t>
            </a:r>
            <a:endParaRPr kumimoji="0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50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704160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936170" y="1240426"/>
            <a:ext cx="7761516" cy="4993034"/>
          </a:xfrm>
          <a:prstGeom prst="rect">
            <a:avLst/>
          </a:prstGeom>
        </p:spPr>
        <p:txBody>
          <a:bodyPr vert="horz" wrap="square" lIns="0" tIns="3492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spcBef>
                <a:spcPts val="2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State </a:t>
            </a: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Actions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165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Administer and manage the contract</a:t>
            </a:r>
          </a:p>
          <a:p>
            <a:pPr marL="576263" marR="59690" lvl="1" indent="-228600" defTabSz="914400" rtl="0" eaLnBrk="1" fontAlgn="auto" latinLnBrk="0" hangingPunct="1">
              <a:spcBef>
                <a:spcPts val="445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76263" algn="l"/>
              </a:tabLst>
              <a:defRPr/>
            </a:pPr>
            <a:r>
              <a:rPr kumimoji="0" sz="20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Service contracts are required to have someone designated to </a:t>
            </a:r>
            <a:r>
              <a:rPr kumimoji="0" sz="2000" b="0" i="0" u="none" strike="noStrike" kern="1200" cap="none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administer</a:t>
            </a:r>
            <a:r>
              <a:rPr kumimoji="0" lang="en-US" sz="2000" b="0" i="0" u="none" strike="noStrike" kern="1200" cap="none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000" b="0" i="0" u="none" strike="noStrike" kern="1200" cap="none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</a:t>
            </a:r>
            <a:r>
              <a:rPr kumimoji="0" lang="en-US" sz="2000" b="0" i="0" u="none" strike="noStrike" kern="1200" cap="none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000" b="0" i="0" u="none" strike="noStrike" kern="1200" cap="none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financial </a:t>
            </a:r>
            <a:r>
              <a:rPr kumimoji="0" sz="20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as well </a:t>
            </a:r>
            <a:r>
              <a:rPr kumimoji="0" sz="2000" b="0" i="0" u="none" strike="noStrike" kern="1200" cap="none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as</a:t>
            </a:r>
            <a:r>
              <a:rPr kumimoji="0" lang="en-US" sz="2000" b="0" i="0" u="none" strike="noStrike" kern="1200" cap="none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000" b="0" i="0" u="none" strike="noStrike" kern="1200" cap="none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 </a:t>
            </a:r>
            <a:r>
              <a:rPr kumimoji="0" sz="20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performance part of a contract.</a:t>
            </a:r>
          </a:p>
          <a:p>
            <a:pPr marL="347663" marR="0" lvl="0" indent="-347663" algn="l" defTabSz="914400" rtl="0" eaLnBrk="1" fontAlgn="auto" latinLnBrk="0" hangingPunct="1">
              <a:spcBef>
                <a:spcPts val="12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Work with supplier to resolve any contract disputes.</a:t>
            </a:r>
          </a:p>
          <a:p>
            <a:pPr marL="347663" marR="0" lvl="0" indent="-347663" algn="l" defTabSz="914400" rtl="0" eaLnBrk="1" fontAlgn="auto" latinLnBrk="0" hangingPunct="1">
              <a:spcBef>
                <a:spcPts val="165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Complete contract closeout tasks.</a:t>
            </a:r>
          </a:p>
          <a:p>
            <a:pPr marL="347663" marR="0" lvl="0" indent="-347663" algn="l" defTabSz="914400" rtl="0" eaLnBrk="1" fontAlgn="auto" latinLnBrk="0" hangingPunct="1">
              <a:spcBef>
                <a:spcPts val="155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Evaluate </a:t>
            </a:r>
            <a:r>
              <a:rPr kumimoji="0" lang="en-US" sz="2400" b="0" i="0" u="none" strike="noStrike" kern="1200" cap="none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</a:t>
            </a:r>
            <a:r>
              <a:rPr kumimoji="0" sz="2400" b="0" i="0" u="none" strike="noStrike" kern="1200" cap="none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ontractor </a:t>
            </a:r>
            <a:r>
              <a:rPr kumimoji="0" lang="en-US" sz="2400" b="0" i="0" u="none" strike="noStrike" kern="1200" cap="none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</a:t>
            </a:r>
            <a:r>
              <a:rPr kumimoji="0" sz="2400" b="0" i="0" u="none" strike="noStrike" kern="1200" cap="none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erformance</a:t>
            </a:r>
            <a:endParaRPr kumimoji="0" sz="2400" b="0" i="0" u="none" strike="noStrike" kern="1200" cap="none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Calibri"/>
            </a:endParaRPr>
          </a:p>
          <a:p>
            <a:pPr marL="576263" marR="5080" lvl="1" indent="-228600" defTabSz="914400" rtl="0" eaLnBrk="1" fontAlgn="auto" latinLnBrk="0" hangingPunct="1">
              <a:spcBef>
                <a:spcPts val="455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76263" algn="l"/>
              </a:tabLst>
              <a:defRPr/>
            </a:pPr>
            <a:r>
              <a:rPr kumimoji="0" sz="2000" b="0" i="0" u="none" strike="noStrike" kern="1200" cap="none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Professional </a:t>
            </a:r>
            <a:r>
              <a:rPr kumimoji="0" lang="en-US" sz="2000" b="0" i="0" u="none" strike="noStrike" kern="1200" cap="none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s</a:t>
            </a:r>
            <a:r>
              <a:rPr kumimoji="0" sz="2000" b="0" i="0" u="none" strike="noStrike" kern="1200" cap="none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ervice </a:t>
            </a:r>
            <a:r>
              <a:rPr kumimoji="0" sz="2000" b="0" i="0" u="none" strike="noStrike" kern="1200" cap="none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contracts </a:t>
            </a:r>
            <a:r>
              <a:rPr kumimoji="0" sz="2000" b="0" i="0" u="none" strike="noStrike" kern="1200" cap="none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require</a:t>
            </a:r>
            <a:r>
              <a:rPr lang="en-US" sz="2000" dirty="0">
                <a:solidFill>
                  <a:prstClr val="black"/>
                </a:solidFill>
                <a:latin typeface="Calibri"/>
                <a:cs typeface="Calibri"/>
              </a:rPr>
              <a:t> </a:t>
            </a:r>
            <a:r>
              <a:rPr kumimoji="0" sz="2000" b="0" i="0" u="none" strike="noStrike" kern="1200" cap="none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 </a:t>
            </a:r>
            <a:r>
              <a:rPr kumimoji="0" lang="en-US" sz="2000" b="0" i="0" u="none" strike="noStrike" kern="1200" cap="none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OMES</a:t>
            </a:r>
            <a:r>
              <a:rPr kumimoji="0" sz="2000" b="0" i="0" u="none" strike="noStrike" kern="1200" cap="none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000" b="0" i="0" u="none" strike="noStrike" kern="1200" cap="none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evaluation form to </a:t>
            </a:r>
            <a:r>
              <a:rPr kumimoji="0" sz="2000" b="0" i="0" u="none" strike="noStrike" kern="1200" cap="none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be</a:t>
            </a:r>
            <a:r>
              <a:rPr kumimoji="0" lang="en-US" sz="2000" b="0" i="0" u="none" strike="noStrike" kern="1200" cap="none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000" b="0" i="0" u="none" strike="noStrike" kern="1200" cap="none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completed </a:t>
            </a:r>
            <a:r>
              <a:rPr kumimoji="0" sz="2000" b="0" i="0" u="none" strike="noStrike" kern="1200" cap="none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within 30 days of the end of a contract and a copy to be retained in </a:t>
            </a:r>
            <a:r>
              <a:rPr kumimoji="0" sz="2000" b="0" i="0" u="none" strike="noStrike" kern="1200" cap="none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the</a:t>
            </a:r>
            <a:r>
              <a:rPr kumimoji="0" lang="en-US" sz="2000" b="0" i="0" u="none" strike="noStrike" kern="1200" cap="none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000" b="0" i="0" u="none" strike="noStrike" kern="1200" cap="none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procurement </a:t>
            </a:r>
            <a:r>
              <a:rPr kumimoji="0" sz="2000" b="0" i="0" u="none" strike="noStrike" kern="1200" cap="none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file. If the performance was unsatisfactory, you are required to send </a:t>
            </a:r>
            <a:r>
              <a:rPr kumimoji="0" sz="2000" b="0" i="0" u="none" strike="noStrike" kern="1200" cap="none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a</a:t>
            </a:r>
            <a:r>
              <a:rPr kumimoji="0" lang="en-US" sz="2000" b="0" i="0" u="none" strike="noStrike" kern="1200" cap="none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sz="2000" b="0" i="0" u="none" strike="noStrike" kern="1200" cap="none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copy </a:t>
            </a:r>
            <a:r>
              <a:rPr kumimoji="0" sz="2000" b="0" i="0" u="none" strike="noStrike" kern="1200" cap="none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to </a:t>
            </a:r>
            <a:r>
              <a:rPr kumimoji="0" lang="en-US" sz="2000" b="0" i="0" u="none" strike="noStrike" kern="1200" cap="none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OMES </a:t>
            </a:r>
            <a:r>
              <a:rPr kumimoji="0" sz="2000" b="0" i="0" u="none" strike="noStrike" kern="1200" cap="none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Central </a:t>
            </a:r>
            <a:r>
              <a:rPr kumimoji="0" sz="2000" b="0" i="0" u="none" strike="noStrike" kern="1200" cap="none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Purchasing.</a:t>
            </a:r>
          </a:p>
          <a:p>
            <a:pPr marL="347663" marR="0" lvl="0" indent="-347663" algn="l" defTabSz="914400" rtl="0" eaLnBrk="1" fontAlgn="auto" latinLnBrk="0" hangingPunct="1">
              <a:spcBef>
                <a:spcPts val="1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Document cost savings to the state for reporting.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5171" y="489888"/>
            <a:ext cx="8588829" cy="505267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5">
                <a:latin typeface="+mn-lt"/>
                <a:cs typeface="Calibri Light"/>
              </a:rPr>
              <a:t>Contract</a:t>
            </a:r>
            <a:r>
              <a:rPr sz="3200" b="0" spc="-50">
                <a:latin typeface="+mn-lt"/>
                <a:cs typeface="Calibri Light"/>
              </a:rPr>
              <a:t> </a:t>
            </a:r>
            <a:r>
              <a:rPr lang="en-US" sz="3200" b="0" spc="-10">
                <a:latin typeface="+mn-lt"/>
                <a:cs typeface="Calibri Light"/>
              </a:rPr>
              <a:t>Administration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51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017239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858584" y="1474470"/>
            <a:ext cx="7759636" cy="3805529"/>
          </a:xfrm>
          <a:prstGeom prst="rect">
            <a:avLst/>
          </a:prstGeom>
        </p:spPr>
        <p:txBody>
          <a:bodyPr vert="horz" wrap="square" lIns="0" tIns="3492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Supplier</a:t>
            </a:r>
            <a:r>
              <a:rPr kumimoji="0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Actions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Perform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under 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</a:t>
            </a:r>
            <a:r>
              <a:rPr kumimoji="0" sz="2400" b="0" i="0" u="none" strike="noStrike" kern="1200" cap="none" spc="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requirements.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Work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entity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resolve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contract</a:t>
            </a:r>
            <a:r>
              <a:rPr kumimoji="0" sz="2400" b="0" i="0" u="none" strike="noStrike" kern="1200" cap="none" spc="114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disputes.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508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Maintain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current </a:t>
            </a:r>
            <a:r>
              <a:rPr lang="en-US" sz="2400" spc="-5" dirty="0">
                <a:solidFill>
                  <a:prstClr val="black"/>
                </a:solidFill>
                <a:latin typeface="Calibri"/>
                <a:cs typeface="Calibri"/>
              </a:rPr>
              <a:t>b</a:t>
            </a:r>
            <a:r>
              <a:rPr kumimoji="0" sz="2400" b="0" i="0" u="none" strike="noStrike" kern="1200" cap="none" spc="-5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idder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lang="en-US" sz="2400" spc="-15" dirty="0">
                <a:solidFill>
                  <a:prstClr val="black"/>
                </a:solidFill>
                <a:latin typeface="Calibri"/>
                <a:cs typeface="Calibri"/>
              </a:rPr>
              <a:t>r</a:t>
            </a:r>
            <a:r>
              <a:rPr kumimoji="0" sz="2400" b="0" i="0" u="none" strike="noStrike" kern="1200" cap="none" spc="-15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egistration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eligible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any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possible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renewals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508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Deliver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“as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builts,”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diagrams,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reference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training materials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warranties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future</a:t>
            </a:r>
            <a:r>
              <a:rPr kumimoji="0" sz="2400" b="0" i="0" u="none" strike="noStrike" kern="1200" cap="none" spc="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needs.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7663" marR="243840" lvl="0" indent="-34766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347663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Return any state-owned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property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information at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end of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55168" y="548670"/>
            <a:ext cx="8588832" cy="505267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5">
                <a:latin typeface="+mn-lt"/>
                <a:cs typeface="Calibri Light"/>
              </a:rPr>
              <a:t>Contract</a:t>
            </a:r>
            <a:r>
              <a:rPr sz="3200" b="0" spc="-50">
                <a:latin typeface="+mn-lt"/>
                <a:cs typeface="Calibri Light"/>
              </a:rPr>
              <a:t> </a:t>
            </a:r>
            <a:r>
              <a:rPr lang="en-US" sz="3200" b="0" spc="-10">
                <a:latin typeface="+mn-lt"/>
                <a:cs typeface="Calibri Light"/>
              </a:rPr>
              <a:t>Administration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52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610494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172" y="2775874"/>
            <a:ext cx="8588828" cy="492443"/>
          </a:xfrm>
        </p:spPr>
        <p:txBody>
          <a:bodyPr/>
          <a:lstStyle/>
          <a:p>
            <a:r>
              <a:rPr lang="en-US" sz="3200" dirty="0" smtClean="0"/>
              <a:t>CONTINUE TO MODULE 9</a:t>
            </a:r>
            <a:endParaRPr lang="en-US" sz="32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D7A10-B7D6-47F9-8C9B-678A7DC74D38}" type="slidenum">
              <a:rPr lang="en-US" smtClean="0"/>
              <a:pPr/>
              <a:t>53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83879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8985f169-47f5-47fd-b95a-603f0b2eae28" xsi:nil="true"/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ED846F70AEF9E4F9FF1F348DD0F27FC" ma:contentTypeVersion="13" ma:contentTypeDescription="Create a new document." ma:contentTypeScope="" ma:versionID="4493fc1397c86dac649f7e4a70092c56">
  <xsd:schema xmlns:xsd="http://www.w3.org/2001/XMLSchema" xmlns:xs="http://www.w3.org/2001/XMLSchema" xmlns:p="http://schemas.microsoft.com/office/2006/metadata/properties" xmlns:ns1="http://schemas.microsoft.com/sharepoint/v3" xmlns:ns2="8985f169-47f5-47fd-b95a-603f0b2eae28" xmlns:ns3="be8e71c3-462a-4104-a9c7-a5217e35b11f" targetNamespace="http://schemas.microsoft.com/office/2006/metadata/properties" ma:root="true" ma:fieldsID="9056fde9f0b0fc70c65875358fb08ec0" ns1:_="" ns2:_="" ns3:_="">
    <xsd:import namespace="http://schemas.microsoft.com/sharepoint/v3"/>
    <xsd:import namespace="8985f169-47f5-47fd-b95a-603f0b2eae28"/>
    <xsd:import namespace="be8e71c3-462a-4104-a9c7-a5217e35b1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Dat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EventHashCode" minOccurs="0"/>
                <xsd:element ref="ns2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85f169-47f5-47fd-b95a-603f0b2eae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Date" ma:index="12" nillable="true" ma:displayName="Date" ma:format="DateOnly" ma:internalName="Date">
      <xsd:simpleType>
        <xsd:restriction base="dms:DateTime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MediaServiceLocation" ma:internalName="MediaServiceLocation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8e71c3-462a-4104-a9c7-a5217e35b11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F479FAF-92F3-48DE-B440-1BF123AA3412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be8e71c3-462a-4104-a9c7-a5217e35b11f"/>
    <ds:schemaRef ds:uri="http://purl.org/dc/elements/1.1/"/>
    <ds:schemaRef ds:uri="http://schemas.microsoft.com/office/2006/metadata/properties"/>
    <ds:schemaRef ds:uri="8985f169-47f5-47fd-b95a-603f0b2eae28"/>
    <ds:schemaRef ds:uri="http://schemas.microsoft.com/sharepoint/v3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FE90C84-AEC2-4AFE-9CBD-465DFC81C04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7506772-E6AC-4090-B8EC-F10B82C6EAF9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488</TotalTime>
  <Words>2937</Words>
  <Application>Microsoft Office PowerPoint</Application>
  <PresentationFormat>On-screen Show (4:3)</PresentationFormat>
  <Paragraphs>306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53</vt:i4>
      </vt:variant>
    </vt:vector>
  </HeadingPairs>
  <TitlesOfParts>
    <vt:vector size="58" baseType="lpstr">
      <vt:lpstr>Arial</vt:lpstr>
      <vt:lpstr>Calibri</vt:lpstr>
      <vt:lpstr>Calibri Light</vt:lpstr>
      <vt:lpstr>1_Office Theme</vt:lpstr>
      <vt:lpstr>Office Theme</vt:lpstr>
      <vt:lpstr>Solicitation Development Module 8</vt:lpstr>
      <vt:lpstr>Learner Outcomes</vt:lpstr>
      <vt:lpstr>Solicitation Tasks and Processes</vt:lpstr>
      <vt:lpstr>Solicitation Tasks and Processes</vt:lpstr>
      <vt:lpstr>Solicitation Tasks and Processes</vt:lpstr>
      <vt:lpstr>Solicitation Development Process</vt:lpstr>
      <vt:lpstr>Identify the Need</vt:lpstr>
      <vt:lpstr>Identify the Need</vt:lpstr>
      <vt:lpstr>Solicitation Preparation</vt:lpstr>
      <vt:lpstr>Solicitation Preparation</vt:lpstr>
      <vt:lpstr>Solicitation Preparation</vt:lpstr>
      <vt:lpstr>Solicitation Preparation</vt:lpstr>
      <vt:lpstr>Solicitation Preparation</vt:lpstr>
      <vt:lpstr>Solicitation Preparation</vt:lpstr>
      <vt:lpstr>Solicitation Preparation</vt:lpstr>
      <vt:lpstr>Solicitation Preparation</vt:lpstr>
      <vt:lpstr>Solicitation Preparation</vt:lpstr>
      <vt:lpstr>Solicitation Preparation</vt:lpstr>
      <vt:lpstr>Solicitation Preparation</vt:lpstr>
      <vt:lpstr>Making the File Accessible</vt:lpstr>
      <vt:lpstr>Solicitation Preparation</vt:lpstr>
      <vt:lpstr>Defining Solicitation Requirements</vt:lpstr>
      <vt:lpstr>Skills for Writing Solicitations</vt:lpstr>
      <vt:lpstr>Defining Solicitation Requirements</vt:lpstr>
      <vt:lpstr>Tips for Successful Buyers</vt:lpstr>
      <vt:lpstr>Risks of a Poorly Drafted Solicitation</vt:lpstr>
      <vt:lpstr>Solicitation Website</vt:lpstr>
      <vt:lpstr>www.omes.ok.gov</vt:lpstr>
      <vt:lpstr>Select RFP/ITB</vt:lpstr>
      <vt:lpstr>Select Status</vt:lpstr>
      <vt:lpstr>Enter Keyword </vt:lpstr>
      <vt:lpstr>Solicitation Details</vt:lpstr>
      <vt:lpstr>PowerPoint Presentation</vt:lpstr>
      <vt:lpstr>Solicitation Package</vt:lpstr>
      <vt:lpstr>Bidding Process</vt:lpstr>
      <vt:lpstr>Bidding Process</vt:lpstr>
      <vt:lpstr>Evaluation Process</vt:lpstr>
      <vt:lpstr>Best and Final Offer</vt:lpstr>
      <vt:lpstr>Evaluation Process</vt:lpstr>
      <vt:lpstr>PowerPoint Presentation</vt:lpstr>
      <vt:lpstr>Award Process</vt:lpstr>
      <vt:lpstr>Award Process</vt:lpstr>
      <vt:lpstr>Award Process</vt:lpstr>
      <vt:lpstr>Bid Protests</vt:lpstr>
      <vt:lpstr>Bid Protests – Responsibilities of State Agencies</vt:lpstr>
      <vt:lpstr>Contract Drafting</vt:lpstr>
      <vt:lpstr>Legal Considerations in Contracting</vt:lpstr>
      <vt:lpstr>Legal Considerations in Contracting</vt:lpstr>
      <vt:lpstr>Record Retention</vt:lpstr>
      <vt:lpstr>PowerPoint Presentation</vt:lpstr>
      <vt:lpstr>Contract Administration</vt:lpstr>
      <vt:lpstr>Contract Administration</vt:lpstr>
      <vt:lpstr>CONTINUE TO MODULE 9</vt:lpstr>
    </vt:vector>
  </TitlesOfParts>
  <Company>State of Oklahoma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Solicitation Development</dc:title>
  <dc:creator>Loretta Caldwell</dc:creator>
  <cp:lastModifiedBy>Loretta Caldwell</cp:lastModifiedBy>
  <cp:revision>51</cp:revision>
  <dcterms:created xsi:type="dcterms:W3CDTF">2018-01-22T18:19:08Z</dcterms:created>
  <dcterms:modified xsi:type="dcterms:W3CDTF">2018-07-27T17:56:23Z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0x010100EED846F70AEF9E4F9FF1F348DD0F27FC</vt:lpwstr>
  </property>
</Properties>
</file>