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s/slide15.xml" ContentType="application/vnd.openxmlformats-officedocument.presentationml.slide+xml"/>
  <Override PartName="/ppt/slides/slide35.xml" ContentType="application/vnd.openxmlformats-officedocument.presentationml.slide+xml"/>
  <Override PartName="/ppt/slides/slide34.xml" ContentType="application/vnd.openxmlformats-officedocument.presentationml.slide+xml"/>
  <Override PartName="/ppt/slides/slide33.xml" ContentType="application/vnd.openxmlformats-officedocument.presentationml.slide+xml"/>
  <Override PartName="/ppt/slides/slide32.xml" ContentType="application/vnd.openxmlformats-officedocument.presentationml.slide+xml"/>
  <Override PartName="/ppt/slides/slide31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42.xml" ContentType="application/vnd.openxmlformats-officedocument.presentationml.slide+xml"/>
  <Override PartName="/ppt/slides/slide41.xml" ContentType="application/vnd.openxmlformats-officedocument.presentationml.slide+xml"/>
  <Override PartName="/ppt/slides/slide40.xml" ContentType="application/vnd.openxmlformats-officedocument.presentationml.slide+xml"/>
  <Override PartName="/ppt/slides/slide39.xml" ContentType="application/vnd.openxmlformats-officedocument.presentationml.slide+xml"/>
  <Override PartName="/ppt/slides/slide30.xml" ContentType="application/vnd.openxmlformats-officedocument.presentationml.slide+xml"/>
  <Override PartName="/ppt/slides/slide29.xml" ContentType="application/vnd.openxmlformats-officedocument.presentationml.slide+xml"/>
  <Override PartName="/ppt/slides/slide28.xml" ContentType="application/vnd.openxmlformats-officedocument.presentationml.slide+xml"/>
  <Override PartName="/ppt/slides/slide20.xml" ContentType="application/vnd.openxmlformats-officedocument.presentationml.slide+xml"/>
  <Override PartName="/ppt/slides/slide19.xml" ContentType="application/vnd.openxmlformats-officedocument.presentationml.slide+xml"/>
  <Override PartName="/ppt/slides/slide18.xml" ContentType="application/vnd.openxmlformats-officedocument.presentationml.slide+xml"/>
  <Override PartName="/ppt/slides/slide17.xml" ContentType="application/vnd.openxmlformats-officedocument.presentationml.slide+xml"/>
  <Override PartName="/ppt/slides/slide16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7.xml" ContentType="application/vnd.openxmlformats-officedocument.presentationml.slide+xml"/>
  <Override PartName="/ppt/slides/slide26.xml" ContentType="application/vnd.openxmlformats-officedocument.presentationml.slide+xml"/>
  <Override PartName="/ppt/slides/slide25.xml" ContentType="application/vnd.openxmlformats-officedocument.presentationml.slide+xml"/>
  <Override PartName="/ppt/slides/slide24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14.xml" ContentType="application/vnd.openxmlformats-officedocument.presentationml.slide+xml"/>
  <Override PartName="/ppt/slides/slide10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11.xml" ContentType="application/vnd.openxmlformats-officedocument.presentationml.slide+xml"/>
  <Override PartName="/ppt/slides/slide9.xml" ContentType="application/vnd.openxmlformats-officedocument.presentationml.slide+xml"/>
  <Override PartName="/ppt/slides/slide13.xml" ContentType="application/vnd.openxmlformats-officedocument.presentationml.slide+xml"/>
  <Override PartName="/ppt/slides/slide46.xml" ContentType="application/vnd.openxmlformats-officedocument.presentationml.slide+xml"/>
  <Override PartName="/ppt/slides/slide12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47.xml" ContentType="application/vnd.openxmlformats-officedocument.presentationml.slide+xml"/>
  <Override PartName="/ppt/slides/slide51.xml" ContentType="application/vnd.openxmlformats-officedocument.presentationml.slide+xml"/>
  <Override PartName="/ppt/slides/slide54.xml" ContentType="application/vnd.openxmlformats-officedocument.presentationml.slide+xml"/>
  <Override PartName="/ppt/slides/slide50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3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56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309" r:id="rId21"/>
    <p:sldId id="310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1212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customXml" Target="../customXml/item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viewProps" Target="viewProps.xml"/><Relationship Id="rId5" Type="http://schemas.openxmlformats.org/officeDocument/2006/relationships/slide" Target="slides/slide4.xml"/><Relationship Id="rId61" Type="http://schemas.openxmlformats.org/officeDocument/2006/relationships/customXml" Target="../customXml/item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presProps" Target="presProp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373C9A-A83B-4E9C-A2C4-77AEBE8C488D}" type="datetimeFigureOut">
              <a:rPr lang="en-US" smtClean="0"/>
              <a:t>3/20/2018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9CC3C7-5B13-4F81-A31B-67BE4BC9B0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76368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9CC3C7-5B13-4F81-A31B-67BE4BC9B04C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34997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2338069" y="416306"/>
            <a:ext cx="4467860" cy="69596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4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 dirty="0"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782827" y="4128007"/>
            <a:ext cx="7578344" cy="7569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7940"/>
            <a:ext cx="2926080" cy="342900"/>
          </a:xfrm>
          <a:prstGeom prst="rect">
            <a:avLst/>
          </a:prstGeom>
        </p:spPr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58CBB4-50A0-4073-8543-1E981FF942F6}" type="datetime1">
              <a:rPr lang="en-US" smtClean="0"/>
              <a:t>3/20/2018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rgbClr val="8A8A8A"/>
                </a:solidFill>
                <a:latin typeface="Arial"/>
                <a:cs typeface="Arial"/>
              </a:defRPr>
            </a:lvl1pPr>
          </a:lstStyle>
          <a:p>
            <a:pPr marL="109855">
              <a:lnSpc>
                <a:spcPts val="1425"/>
              </a:lnSpc>
            </a:pPr>
            <a:fld id="{81D60167-4931-47E6-BA6A-407CBD079E47}" type="slidenum">
              <a:rPr spc="-5" dirty="0">
                <a:solidFill>
                  <a:srgbClr val="000000"/>
                </a:solidFill>
              </a:rPr>
              <a:t>‹#›</a:t>
            </a:fld>
            <a:endParaRPr spc="-5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76747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85469" y="119473"/>
            <a:ext cx="7973059" cy="677108"/>
          </a:xfrm>
        </p:spPr>
        <p:txBody>
          <a:bodyPr lIns="0" tIns="0" rIns="0" bIns="0"/>
          <a:lstStyle>
            <a:lvl1pPr algn="ctr">
              <a:defRPr sz="44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 dirty="0"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4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359227-9CCC-4878-8120-15E5FB8CD438}" type="datetime1">
              <a:rPr lang="en-US" smtClean="0"/>
              <a:t>3/20/2018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rgbClr val="8A8A8A"/>
                </a:solidFill>
                <a:latin typeface="Arial"/>
                <a:cs typeface="Arial"/>
              </a:defRPr>
            </a:lvl1pPr>
          </a:lstStyle>
          <a:p>
            <a:pPr marL="109855">
              <a:lnSpc>
                <a:spcPts val="1425"/>
              </a:lnSpc>
            </a:pPr>
            <a:fld id="{81D60167-4931-47E6-BA6A-407CBD079E47}" type="slidenum">
              <a:rPr spc="-5" dirty="0">
                <a:solidFill>
                  <a:srgbClr val="000000"/>
                </a:solidFill>
              </a:rPr>
              <a:t>‹#›</a:t>
            </a:fld>
            <a:endParaRPr spc="-5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07562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85470" y="86087"/>
            <a:ext cx="7973059" cy="677108"/>
          </a:xfrm>
        </p:spPr>
        <p:txBody>
          <a:bodyPr lIns="0" tIns="0" rIns="0" bIns="0"/>
          <a:lstStyle>
            <a:lvl1pPr algn="ctr">
              <a:defRPr sz="44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 dirty="0"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916939" y="1595881"/>
            <a:ext cx="3717925" cy="3644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200" b="0" i="0" u="heavy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5101844" y="1599056"/>
            <a:ext cx="3217545" cy="39408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200" b="0" i="0" u="heavy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>
          <a:xfrm>
            <a:off x="3108960" y="6377940"/>
            <a:ext cx="2926080" cy="342900"/>
          </a:xfrm>
          <a:prstGeom prst="rect">
            <a:avLst/>
          </a:prstGeom>
        </p:spPr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934FAE-C4E1-4783-8858-A81B2B19C976}" type="datetime1">
              <a:rPr lang="en-US" smtClean="0"/>
              <a:t>3/20/2018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rgbClr val="8A8A8A"/>
                </a:solidFill>
                <a:latin typeface="Arial"/>
                <a:cs typeface="Arial"/>
              </a:defRPr>
            </a:lvl1pPr>
          </a:lstStyle>
          <a:p>
            <a:pPr marL="109855">
              <a:lnSpc>
                <a:spcPts val="1425"/>
              </a:lnSpc>
            </a:pPr>
            <a:fld id="{81D60167-4931-47E6-BA6A-407CBD079E47}" type="slidenum">
              <a:rPr spc="-5" dirty="0">
                <a:solidFill>
                  <a:srgbClr val="000000"/>
                </a:solidFill>
              </a:rPr>
              <a:t>‹#›</a:t>
            </a:fld>
            <a:endParaRPr spc="-5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68708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 hasCustomPrompt="1"/>
          </p:nvPr>
        </p:nvSpPr>
        <p:spPr>
          <a:xfrm>
            <a:off x="585470" y="86087"/>
            <a:ext cx="7973059" cy="1354217"/>
          </a:xfrm>
        </p:spPr>
        <p:txBody>
          <a:bodyPr lIns="0" tIns="0" rIns="0" bIns="0"/>
          <a:lstStyle>
            <a:lvl1pPr>
              <a:defRPr sz="44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r>
              <a:rPr lang="en-US" dirty="0" smtClean="0"/>
              <a:t/>
            </a:r>
            <a:br>
              <a:rPr lang="en-US" dirty="0" smtClean="0"/>
            </a:br>
            <a:endParaRPr dirty="0"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>
          <a:xfrm>
            <a:off x="3108960" y="6377940"/>
            <a:ext cx="2926080" cy="342900"/>
          </a:xfrm>
          <a:prstGeom prst="rect">
            <a:avLst/>
          </a:prstGeom>
        </p:spPr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E89B56-336C-4250-A82D-B7E45085E889}" type="datetime1">
              <a:rPr lang="en-US" smtClean="0"/>
              <a:t>3/20/2018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rgbClr val="8A8A8A"/>
                </a:solidFill>
                <a:latin typeface="Arial"/>
                <a:cs typeface="Arial"/>
              </a:defRPr>
            </a:lvl1pPr>
          </a:lstStyle>
          <a:p>
            <a:pPr marL="109855">
              <a:lnSpc>
                <a:spcPts val="1425"/>
              </a:lnSpc>
            </a:pPr>
            <a:fld id="{81D60167-4931-47E6-BA6A-407CBD079E47}" type="slidenum">
              <a:rPr spc="-5" dirty="0">
                <a:solidFill>
                  <a:srgbClr val="000000"/>
                </a:solidFill>
              </a:rPr>
              <a:t>‹#›</a:t>
            </a:fld>
            <a:endParaRPr spc="-5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38247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9144000" cy="685692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>
          <a:xfrm>
            <a:off x="3108960" y="6377940"/>
            <a:ext cx="2926080" cy="342900"/>
          </a:xfrm>
          <a:prstGeom prst="rect">
            <a:avLst/>
          </a:prstGeom>
        </p:spPr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5547CE-03DD-48E7-AC12-146005962183}" type="datetime1">
              <a:rPr lang="en-US" smtClean="0"/>
              <a:t>3/20/2018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rgbClr val="8A8A8A"/>
                </a:solidFill>
                <a:latin typeface="Arial"/>
                <a:cs typeface="Arial"/>
              </a:defRPr>
            </a:lvl1pPr>
          </a:lstStyle>
          <a:p>
            <a:pPr marL="109855">
              <a:lnSpc>
                <a:spcPts val="1425"/>
              </a:lnSpc>
            </a:pPr>
            <a:fld id="{81D60167-4931-47E6-BA6A-407CBD079E47}" type="slidenum">
              <a:rPr spc="-5" dirty="0">
                <a:solidFill>
                  <a:srgbClr val="000000"/>
                </a:solidFill>
              </a:rPr>
              <a:t>‹#›</a:t>
            </a:fld>
            <a:endParaRPr spc="-5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14700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8951088" cy="68580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85470" y="86087"/>
            <a:ext cx="7973059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4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 dirty="0"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743585" y="1464818"/>
            <a:ext cx="7656829" cy="46215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 dirty="0"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4924EB-C1E6-4773-A582-8D650298F7B3}" type="datetime1">
              <a:rPr lang="en-US" smtClean="0"/>
              <a:t>3/20/2018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4057095" y="6542880"/>
            <a:ext cx="1257584" cy="17953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 sz="1200" b="0" i="0">
                <a:solidFill>
                  <a:srgbClr val="8A8A8A"/>
                </a:solidFill>
                <a:latin typeface="Arial"/>
                <a:cs typeface="Arial"/>
              </a:defRPr>
            </a:lvl1pPr>
          </a:lstStyle>
          <a:p>
            <a:pPr marL="109855">
              <a:lnSpc>
                <a:spcPts val="1425"/>
              </a:lnSpc>
            </a:pPr>
            <a:fld id="{81D60167-4931-47E6-BA6A-407CBD079E47}" type="slidenum">
              <a:rPr lang="en-US" spc="-5" smtClean="0">
                <a:solidFill>
                  <a:srgbClr val="000000"/>
                </a:solidFill>
              </a:rPr>
              <a:pPr marL="109855">
                <a:lnSpc>
                  <a:spcPts val="1425"/>
                </a:lnSpc>
              </a:pPr>
              <a:t>‹#›</a:t>
            </a:fld>
            <a:endParaRPr lang="en-US" spc="-5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46394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</p:sldLayoutIdLst>
  <p:hf hdr="0" ftr="0" dt="0"/>
  <p:txStyles>
    <p:titleStyle>
      <a:lvl1pPr algn="ctr">
        <a:defRPr sz="4000"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" y="0"/>
            <a:ext cx="9143999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" y="2169766"/>
            <a:ext cx="9128758" cy="1133002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>
                <a:srgbClr val="4B2203"/>
              </a:buClr>
              <a:buSzTx/>
              <a:buFontTx/>
              <a:buNone/>
              <a:tabLst>
                <a:tab pos="354965" algn="l"/>
                <a:tab pos="355600" algn="l"/>
              </a:tabLst>
              <a:defRPr/>
            </a:pPr>
            <a:r>
              <a:rPr kumimoji="0" lang="en-US" sz="36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The Procurement </a:t>
            </a:r>
            <a:r>
              <a:rPr kumimoji="0" lang="en-US" sz="36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Process</a:t>
            </a:r>
          </a:p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>
                <a:srgbClr val="4B2203"/>
              </a:buClr>
              <a:buSzTx/>
              <a:buFontTx/>
              <a:buNone/>
              <a:tabLst>
                <a:tab pos="354965" algn="l"/>
                <a:tab pos="355600" algn="l"/>
              </a:tabLst>
              <a:defRPr/>
            </a:pPr>
            <a:r>
              <a:rPr lang="en-US" sz="3600" spc="-15" dirty="0" smtClean="0">
                <a:solidFill>
                  <a:prstClr val="black"/>
                </a:solidFill>
                <a:latin typeface="Calibri"/>
                <a:cs typeface="Calibri"/>
              </a:rPr>
              <a:t>Module 4</a:t>
            </a: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cs typeface="Calibri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7"/>
          </p:nvPr>
        </p:nvSpPr>
        <p:spPr>
          <a:xfrm>
            <a:off x="4057095" y="6436344"/>
            <a:ext cx="1257584" cy="179536"/>
          </a:xfrm>
        </p:spPr>
        <p:txBody>
          <a:bodyPr/>
          <a:lstStyle/>
          <a:p>
            <a:pPr marL="109855">
              <a:lnSpc>
                <a:spcPts val="1425"/>
              </a:lnSpc>
            </a:pPr>
            <a:fld id="{81D60167-4931-47E6-BA6A-407CBD079E47}" type="slidenum">
              <a:rPr lang="en-US" spc="-5" smtClean="0">
                <a:solidFill>
                  <a:srgbClr val="000000"/>
                </a:solidFill>
              </a:rPr>
              <a:t>1</a:t>
            </a:fld>
            <a:endParaRPr lang="en-US" spc="-5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2404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315338" y="286924"/>
            <a:ext cx="6506209" cy="5046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3200" b="0" spc="-10" dirty="0" smtClean="0"/>
              <a:t>Learner</a:t>
            </a:r>
            <a:r>
              <a:rPr sz="3200" b="0" spc="-25" dirty="0" smtClean="0"/>
              <a:t> </a:t>
            </a:r>
            <a:r>
              <a:rPr sz="3200" b="0" spc="-15" dirty="0" smtClean="0"/>
              <a:t>Outcomes</a:t>
            </a:r>
            <a:endParaRPr sz="3200" b="0" spc="-15" dirty="0"/>
          </a:p>
        </p:txBody>
      </p:sp>
      <p:sp>
        <p:nvSpPr>
          <p:cNvPr id="7" name="TextBox 6"/>
          <p:cNvSpPr txBox="1"/>
          <p:nvPr/>
        </p:nvSpPr>
        <p:spPr>
          <a:xfrm>
            <a:off x="762000" y="1528711"/>
            <a:ext cx="7896225" cy="38600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720"/>
              </a:spcBef>
              <a:spcAft>
                <a:spcPts val="0"/>
              </a:spcAft>
              <a:buClrTx/>
              <a:buSzTx/>
              <a:tabLst>
                <a:tab pos="241300" algn="l"/>
              </a:tabLst>
              <a:defRPr/>
            </a:pPr>
            <a:r>
              <a:rPr kumimoji="0" lang="en-US" sz="2400" b="0" i="0" u="none" strike="noStrike" kern="1200" cap="none" spc="-2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Students will:</a:t>
            </a:r>
          </a:p>
          <a:p>
            <a:pPr marL="280988" marR="0" lvl="0" indent="-280988" algn="l" defTabSz="914400" rtl="0" eaLnBrk="1" fontAlgn="auto" latinLnBrk="0" hangingPunct="1">
              <a:lnSpc>
                <a:spcPct val="100000"/>
              </a:lnSpc>
              <a:spcBef>
                <a:spcPts val="72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41300" algn="l"/>
              </a:tabLst>
              <a:defRPr/>
            </a:pPr>
            <a:r>
              <a:rPr kumimoji="0" lang="en-US" sz="2400" b="0" i="0" u="none" strike="noStrike" kern="1200" cap="none" spc="-2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Recite </a:t>
            </a:r>
            <a:r>
              <a:rPr kumimoji="0" lang="en-US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</a:t>
            </a:r>
            <a:r>
              <a:rPr kumimoji="0" lang="en-US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stages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 </a:t>
            </a:r>
            <a:r>
              <a:rPr kumimoji="0" lang="en-US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</a:t>
            </a:r>
            <a:r>
              <a:rPr kumimoji="0" lang="en-US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procurement</a:t>
            </a:r>
            <a:r>
              <a:rPr kumimoji="0" lang="en-US" sz="2400" b="0" i="0" u="none" strike="noStrike" kern="1200" cap="none" spc="-4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process.</a:t>
            </a:r>
          </a:p>
          <a:p>
            <a:pPr marL="280988" marR="0" lvl="0" indent="-280988" algn="l" defTabSz="914400" rtl="0" eaLnBrk="1" fontAlgn="auto" latinLnBrk="0" hangingPunct="1">
              <a:lnSpc>
                <a:spcPct val="100000"/>
              </a:lnSpc>
              <a:spcBef>
                <a:spcPts val="72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41300" algn="l"/>
              </a:tabLst>
              <a:defRPr/>
            </a:pPr>
            <a:r>
              <a:rPr kumimoji="0" lang="en-US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Recall the most appropriate bid method for small purchases.</a:t>
            </a:r>
          </a:p>
          <a:p>
            <a:pPr marL="280988" marR="0" lvl="0" indent="-280988" algn="l" defTabSz="914400" rtl="0" eaLnBrk="1" fontAlgn="auto" latinLnBrk="0" hangingPunct="1">
              <a:lnSpc>
                <a:spcPct val="100000"/>
              </a:lnSpc>
              <a:spcBef>
                <a:spcPts val="72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41300" algn="l"/>
              </a:tabLst>
              <a:defRPr/>
            </a:pPr>
            <a:r>
              <a:rPr kumimoji="0" lang="en-US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Memorize when the procurement process begins.</a:t>
            </a:r>
          </a:p>
          <a:p>
            <a:pPr marL="280988" marR="0" lvl="0" indent="-280988" algn="l" defTabSz="914400" rtl="0" eaLnBrk="1" fontAlgn="auto" latinLnBrk="0" hangingPunct="1">
              <a:lnSpc>
                <a:spcPct val="100000"/>
              </a:lnSpc>
              <a:spcBef>
                <a:spcPts val="72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41300" algn="l"/>
              </a:tabLst>
              <a:defRPr/>
            </a:pPr>
            <a:r>
              <a:rPr kumimoji="0" lang="en-US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Recall the most complex method to evaluate offers.</a:t>
            </a:r>
          </a:p>
          <a:p>
            <a:pPr marL="280988" marR="0" lvl="0" indent="-280988" algn="l" defTabSz="914400" rtl="0" eaLnBrk="1" fontAlgn="auto" latinLnBrk="0" hangingPunct="1">
              <a:lnSpc>
                <a:spcPct val="100000"/>
              </a:lnSpc>
              <a:spcBef>
                <a:spcPts val="72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41300" algn="l"/>
              </a:tabLst>
              <a:defRPr/>
            </a:pP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Name the </a:t>
            </a:r>
            <a:r>
              <a:rPr kumimoji="0" lang="en-US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type of </a:t>
            </a:r>
            <a:r>
              <a:rPr kumimoji="0" lang="en-US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solicitation most appropriate for </a:t>
            </a:r>
            <a:r>
              <a:rPr kumimoji="0" lang="en-US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informal solicitation </a:t>
            </a:r>
            <a:r>
              <a:rPr kumimoji="0" lang="en-US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(less than $10,000) </a:t>
            </a: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purchases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.</a:t>
            </a:r>
          </a:p>
          <a:p>
            <a:pPr marL="12700" marR="0" lvl="0" algn="l" defTabSz="914400" rtl="0" eaLnBrk="1" fontAlgn="auto" latinLnBrk="0" hangingPunct="1">
              <a:lnSpc>
                <a:spcPct val="100000"/>
              </a:lnSpc>
              <a:spcBef>
                <a:spcPts val="720"/>
              </a:spcBef>
              <a:spcAft>
                <a:spcPts val="0"/>
              </a:spcAft>
              <a:buClrTx/>
              <a:buSzTx/>
              <a:tabLst>
                <a:tab pos="241300" algn="l"/>
              </a:tabLst>
              <a:defRPr/>
            </a:pPr>
            <a:endParaRPr kumimoji="0" lang="en-US" sz="1800" b="0" i="0" u="none" strike="noStrike" kern="1200" cap="none" spc="-5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>
                <a:solidFill>
                  <a:srgbClr val="000000"/>
                </a:solidFill>
              </a:uFill>
              <a:latin typeface="Calibri"/>
              <a:ea typeface="+mn-ea"/>
              <a:cs typeface="Calibri"/>
            </a:endParaRPr>
          </a:p>
          <a:p>
            <a:pPr marL="12700" marR="0" lvl="0" algn="l" defTabSz="914400" rtl="0" eaLnBrk="1" fontAlgn="auto" latinLnBrk="0" hangingPunct="1">
              <a:lnSpc>
                <a:spcPct val="100000"/>
              </a:lnSpc>
              <a:spcBef>
                <a:spcPts val="720"/>
              </a:spcBef>
              <a:spcAft>
                <a:spcPts val="0"/>
              </a:spcAft>
              <a:buClrTx/>
              <a:buSzTx/>
              <a:tabLst>
                <a:tab pos="241300" algn="l"/>
              </a:tabLst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pPr marL="109855">
              <a:lnSpc>
                <a:spcPts val="1425"/>
              </a:lnSpc>
            </a:pPr>
            <a:fld id="{81D60167-4931-47E6-BA6A-407CBD079E47}" type="slidenum">
              <a:rPr lang="en-US" spc="-5" smtClean="0">
                <a:solidFill>
                  <a:srgbClr val="000000"/>
                </a:solidFill>
              </a:rPr>
              <a:t>2</a:t>
            </a:fld>
            <a:endParaRPr lang="en-US" spc="-5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95591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315338" y="286924"/>
            <a:ext cx="6506209" cy="5046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3200" b="0" spc="-10" dirty="0" smtClean="0"/>
              <a:t>Learner</a:t>
            </a:r>
            <a:r>
              <a:rPr sz="3200" b="0" spc="-25" dirty="0" smtClean="0"/>
              <a:t> </a:t>
            </a:r>
            <a:r>
              <a:rPr sz="3200" b="0" spc="-15" dirty="0" smtClean="0"/>
              <a:t>Outcomes</a:t>
            </a:r>
            <a:endParaRPr lang="en-US" sz="3200" b="0" spc="-15" dirty="0" smtClean="0"/>
          </a:p>
        </p:txBody>
      </p:sp>
      <p:sp>
        <p:nvSpPr>
          <p:cNvPr id="7" name="TextBox 6"/>
          <p:cNvSpPr txBox="1"/>
          <p:nvPr/>
        </p:nvSpPr>
        <p:spPr>
          <a:xfrm>
            <a:off x="773723" y="1524004"/>
            <a:ext cx="7931365" cy="33368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175" marR="181610" lvl="0" algn="l" defTabSz="914400" rtl="0" eaLnBrk="1" fontAlgn="auto" latinLnBrk="0" hangingPunct="1">
              <a:lnSpc>
                <a:spcPts val="2590"/>
              </a:lnSpc>
              <a:spcBef>
                <a:spcPts val="465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Students will:</a:t>
            </a:r>
          </a:p>
          <a:p>
            <a:pPr marL="231775" marR="181610" lvl="0" indent="-228600" algn="l" defTabSz="914400" rtl="0" eaLnBrk="1" fontAlgn="auto" latinLnBrk="0" hangingPunct="1">
              <a:lnSpc>
                <a:spcPts val="2590"/>
              </a:lnSpc>
              <a:spcBef>
                <a:spcPts val="465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Recall how a state agency acquisition processed by Central Printing </a:t>
            </a:r>
            <a:r>
              <a:rPr kumimoji="0" lang="en-US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must </a:t>
            </a:r>
            <a:r>
              <a:rPr kumimoji="0" lang="en-US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be </a:t>
            </a:r>
            <a:r>
              <a:rPr kumimoji="0" lang="en-US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initiated</a:t>
            </a: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.</a:t>
            </a:r>
          </a:p>
          <a:p>
            <a:pPr marL="231775" marR="181610" lvl="0" indent="-228600" algn="l" defTabSz="914400" rtl="0" eaLnBrk="1" fontAlgn="auto" latinLnBrk="0" hangingPunct="1">
              <a:lnSpc>
                <a:spcPts val="2590"/>
              </a:lnSpc>
              <a:spcBef>
                <a:spcPts val="465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Recall the </a:t>
            </a:r>
            <a:r>
              <a:rPr lang="en-US" sz="2400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s</a:t>
            </a:r>
            <a:r>
              <a:rPr kumimoji="0" lang="en-US" sz="2400" b="0" i="0" u="none" strike="noStrike" kern="1200" cap="none" spc="-15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tate</a:t>
            </a:r>
            <a:r>
              <a:rPr kumimoji="0" lang="en-US" sz="24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 </a:t>
            </a:r>
            <a:r>
              <a:rPr lang="en-US" sz="2400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p</a:t>
            </a:r>
            <a:r>
              <a:rPr kumimoji="0" lang="en-US" sz="2400" b="0" i="0" u="none" strike="noStrike" kern="1200" cap="none" spc="-5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urchasing</a:t>
            </a: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 </a:t>
            </a:r>
            <a:r>
              <a:rPr lang="en-US" sz="2400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d</a:t>
            </a:r>
            <a:r>
              <a:rPr kumimoji="0" lang="en-US" sz="2400" b="0" i="0" u="none" strike="noStrike" kern="1200" cap="none" spc="-1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irector’s</a:t>
            </a:r>
            <a:r>
              <a:rPr kumimoji="0" lang="en-US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 </a:t>
            </a: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authority </a:t>
            </a:r>
            <a:r>
              <a:rPr kumimoji="0" lang="en-US" sz="24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 perfect an administrative </a:t>
            </a:r>
            <a:r>
              <a:rPr kumimoji="0" lang="en-US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error </a:t>
            </a:r>
            <a:r>
              <a:rPr kumimoji="0" lang="en-US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by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</a:t>
            </a:r>
            <a:r>
              <a:rPr kumimoji="0" lang="en-US" sz="2400" b="0" i="0" u="none" strike="noStrike" kern="1200" cap="none" spc="-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state </a:t>
            </a:r>
            <a:r>
              <a:rPr kumimoji="0" lang="en-US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agency </a:t>
            </a:r>
            <a:r>
              <a:rPr kumimoji="0" lang="en-US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or </a:t>
            </a:r>
            <a:r>
              <a:rPr kumimoji="0" lang="en-US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unforeseeable circumstances.</a:t>
            </a:r>
          </a:p>
          <a:p>
            <a:pPr marL="231775" marR="181610" lvl="0" indent="-228600" algn="l" defTabSz="914400" rtl="0" eaLnBrk="1" fontAlgn="auto" latinLnBrk="0" hangingPunct="1">
              <a:lnSpc>
                <a:spcPts val="2590"/>
              </a:lnSpc>
              <a:spcBef>
                <a:spcPts val="465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Identify which </a:t>
            </a:r>
            <a:r>
              <a:rPr lang="en-US" sz="2400" spc="-5" noProof="0" dirty="0" smtClean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c</a:t>
            </a: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ommission</a:t>
            </a:r>
            <a:r>
              <a:rPr kumimoji="0" lang="en-US" sz="2400" b="0" i="0" u="none" strike="noStrike" kern="1200" cap="none" spc="-5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 </a:t>
            </a: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authorizes lease-purchase agreements for </a:t>
            </a:r>
            <a:r>
              <a:rPr kumimoji="0" lang="en-US" sz="240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real</a:t>
            </a: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 property or equipment.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984250" marR="5080" lvl="0" indent="-285750" algn="l" defTabSz="914400" rtl="0" eaLnBrk="1" fontAlgn="auto" latinLnBrk="0" hangingPunct="1">
              <a:lnSpc>
                <a:spcPts val="2590"/>
              </a:lnSpc>
              <a:spcBef>
                <a:spcPts val="4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pPr marL="109855">
              <a:lnSpc>
                <a:spcPts val="1425"/>
              </a:lnSpc>
            </a:pPr>
            <a:fld id="{81D60167-4931-47E6-BA6A-407CBD079E47}" type="slidenum">
              <a:rPr lang="en-US" spc="-5" smtClean="0">
                <a:solidFill>
                  <a:srgbClr val="000000"/>
                </a:solidFill>
              </a:rPr>
              <a:t>3</a:t>
            </a:fld>
            <a:endParaRPr lang="en-US" spc="-5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28482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315338" y="286924"/>
            <a:ext cx="6506209" cy="5046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3200" b="0" spc="-10" dirty="0" smtClean="0"/>
              <a:t>Learner</a:t>
            </a:r>
            <a:r>
              <a:rPr sz="3200" b="0" spc="-25" dirty="0" smtClean="0"/>
              <a:t> </a:t>
            </a:r>
            <a:r>
              <a:rPr sz="3200" b="0" spc="-15" dirty="0" smtClean="0"/>
              <a:t>Outcomes</a:t>
            </a:r>
            <a:endParaRPr sz="3200" b="0" spc="-15" dirty="0"/>
          </a:p>
        </p:txBody>
      </p:sp>
      <p:sp>
        <p:nvSpPr>
          <p:cNvPr id="7" name="TextBox 6"/>
          <p:cNvSpPr txBox="1"/>
          <p:nvPr/>
        </p:nvSpPr>
        <p:spPr>
          <a:xfrm>
            <a:off x="773723" y="1277296"/>
            <a:ext cx="7931366" cy="48808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2700" marR="0" lvl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tabLst>
                <a:tab pos="241300" algn="l"/>
              </a:tabLst>
              <a:defRPr/>
            </a:pP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Students will:</a:t>
            </a:r>
          </a:p>
          <a:p>
            <a:pPr marL="2413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241300" algn="l"/>
              </a:tabLst>
              <a:defRPr/>
            </a:pP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Recall what certificate the </a:t>
            </a:r>
            <a:r>
              <a:rPr lang="en-US" sz="2400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s</a:t>
            </a:r>
            <a:r>
              <a:rPr kumimoji="0" lang="en-US" sz="2400" b="0" i="0" u="none" strike="noStrike" kern="1200" cap="none" spc="-1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tate</a:t>
            </a:r>
            <a:r>
              <a:rPr kumimoji="0" lang="en-US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 </a:t>
            </a:r>
            <a:r>
              <a:rPr lang="en-US" sz="2400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p</a:t>
            </a:r>
            <a:r>
              <a:rPr kumimoji="0" lang="en-US" sz="2400" b="0" i="0" u="none" strike="noStrike" kern="1200" cap="none" spc="-5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urchasing</a:t>
            </a: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 </a:t>
            </a:r>
            <a:r>
              <a:rPr lang="en-US" sz="2400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d</a:t>
            </a:r>
            <a:r>
              <a:rPr kumimoji="0" lang="en-US" sz="2400" b="0" i="0" u="none" strike="noStrike" kern="1200" cap="none" spc="-5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irector</a:t>
            </a: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 includes 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with </a:t>
            </a:r>
            <a:r>
              <a:rPr kumimoji="0" lang="en-US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any </a:t>
            </a:r>
            <a:r>
              <a:rPr kumimoji="0" lang="en-US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bid or proposal </a:t>
            </a:r>
            <a:r>
              <a:rPr kumimoji="0" lang="en-US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submitted to </a:t>
            </a:r>
            <a:r>
              <a:rPr kumimoji="0" lang="en-US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the agency issuing the</a:t>
            </a:r>
            <a:r>
              <a:rPr kumimoji="0" lang="en-US" sz="2400" b="0" i="0" u="none" strike="noStrike" kern="1200" cap="none" spc="3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 </a:t>
            </a:r>
            <a:r>
              <a:rPr kumimoji="0" lang="en-US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solicitation</a:t>
            </a: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.</a:t>
            </a:r>
          </a:p>
          <a:p>
            <a:pPr marL="2413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241300" algn="l"/>
              </a:tabLst>
              <a:defRPr/>
            </a:pPr>
            <a:r>
              <a:rPr kumimoji="0" lang="en-US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Recognize </a:t>
            </a:r>
            <a:r>
              <a:rPr kumimoji="0" lang="en-US" sz="2400" b="0" i="0" u="none" strike="noStrike" kern="1200" cap="none" spc="-2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what threshold that </a:t>
            </a:r>
            <a:r>
              <a:rPr kumimoji="0" lang="en-US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state </a:t>
            </a:r>
            <a:r>
              <a:rPr kumimoji="0" lang="en-US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agencies shall </a:t>
            </a:r>
            <a:r>
              <a:rPr kumimoji="0" lang="en-US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make </a:t>
            </a:r>
            <a:r>
              <a:rPr kumimoji="0" lang="en-US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acquisitions </a:t>
            </a: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provided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the </a:t>
            </a:r>
            <a:r>
              <a:rPr kumimoji="0" lang="en-US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acquisition process </a:t>
            </a:r>
            <a:r>
              <a:rPr kumimoji="0" lang="en-US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is </a:t>
            </a:r>
            <a:r>
              <a:rPr kumimoji="0" lang="en-US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fair </a:t>
            </a:r>
            <a:r>
              <a:rPr kumimoji="0" lang="en-US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and reasonable.</a:t>
            </a:r>
          </a:p>
          <a:p>
            <a:pPr marL="2413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241300" algn="l"/>
              </a:tabLst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Identify 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where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Public</a:t>
            </a:r>
            <a:r>
              <a:rPr kumimoji="0" lang="en-US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 </a:t>
            </a:r>
            <a:r>
              <a:rPr kumimoji="0" lang="en-US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Finance is found </a:t>
            </a: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in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the </a:t>
            </a:r>
            <a:r>
              <a:rPr kumimoji="0" lang="en-US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Oklahoma </a:t>
            </a:r>
            <a:r>
              <a:rPr kumimoji="0" lang="en-US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State</a:t>
            </a:r>
            <a:r>
              <a:rPr kumimoji="0" lang="en-US" sz="2400" b="0" i="0" u="none" strike="noStrike" kern="1200" cap="none" spc="-8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 </a:t>
            </a:r>
            <a:r>
              <a:rPr kumimoji="0" lang="en-US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Statutes</a:t>
            </a:r>
            <a:r>
              <a:rPr kumimoji="0" lang="en-US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.</a:t>
            </a:r>
          </a:p>
          <a:p>
            <a:pPr marL="2413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241300" algn="l"/>
              </a:tabLst>
              <a:defRPr/>
            </a:pPr>
            <a:r>
              <a:rPr lang="en-US" sz="2400" spc="-10" dirty="0" smtClean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Recall how many quotes are required for agency acquisitions greater than $5,000.01 and less than $10K.</a:t>
            </a:r>
            <a:endParaRPr kumimoji="0" lang="en-US" sz="2400" b="0" i="0" u="none" strike="noStrike" kern="1200" cap="none" spc="-1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>
                <a:solidFill>
                  <a:srgbClr val="000000"/>
                </a:solidFill>
              </a:uFill>
              <a:latin typeface="Calibri"/>
              <a:ea typeface="+mn-ea"/>
              <a:cs typeface="Calibri"/>
            </a:endParaRPr>
          </a:p>
          <a:p>
            <a:pPr marL="2413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72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241300" algn="l"/>
              </a:tabLst>
              <a:defRPr/>
            </a:pPr>
            <a:endParaRPr kumimoji="0" lang="en-US" sz="1800" b="0" i="0" u="none" strike="noStrike" kern="1200" cap="none" spc="-5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>
                <a:solidFill>
                  <a:srgbClr val="000000"/>
                </a:solidFill>
              </a:uFill>
              <a:latin typeface="Calibri"/>
              <a:ea typeface="+mn-ea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pPr marL="109855">
              <a:lnSpc>
                <a:spcPts val="1425"/>
              </a:lnSpc>
            </a:pPr>
            <a:fld id="{81D60167-4931-47E6-BA6A-407CBD079E47}" type="slidenum">
              <a:rPr lang="en-US" spc="-5" smtClean="0">
                <a:solidFill>
                  <a:srgbClr val="000000"/>
                </a:solidFill>
              </a:rPr>
              <a:t>4</a:t>
            </a:fld>
            <a:endParaRPr lang="en-US" spc="-5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48346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1066800" y="1501621"/>
            <a:ext cx="7647305" cy="280269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6379" marR="823594" lvl="0" indent="-233679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247015" algn="l"/>
              </a:tabLst>
              <a:defRPr/>
            </a:pP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procurement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process </a:t>
            </a:r>
            <a:r>
              <a:rPr kumimoji="0" sz="2400" b="0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always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begins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when the </a:t>
            </a:r>
            <a:r>
              <a:rPr kumimoji="0" sz="2400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need is</a:t>
            </a:r>
            <a:r>
              <a:rPr kumimoji="0" sz="2400" strike="noStrike" kern="1200" cap="none" spc="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 </a:t>
            </a:r>
            <a:r>
              <a:rPr kumimoji="0" sz="2400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identified.</a:t>
            </a:r>
            <a:endParaRPr kumimoji="0" sz="2400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246379" marR="5080" lvl="0" indent="-233679" defTabSz="914400" rtl="0" eaLnBrk="1" fontAlgn="auto" latinLnBrk="0" hangingPunct="1">
              <a:lnSpc>
                <a:spcPct val="100000"/>
              </a:lnSpc>
              <a:spcBef>
                <a:spcPts val="77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247015" algn="l"/>
              </a:tabLst>
              <a:defRPr/>
            </a:pP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After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need is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identified,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process </a:t>
            </a:r>
            <a:r>
              <a:rPr kumimoji="0" sz="2400" b="0" i="0" u="none" strike="noStrike" kern="1200" cap="none" spc="-2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may</a:t>
            </a:r>
            <a:r>
              <a:rPr kumimoji="0" lang="en-US" sz="2400" b="0" i="0" u="none" strike="noStrike" kern="1200" cap="none" spc="-2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vary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depending upon the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solicitation process </a:t>
            </a:r>
            <a:r>
              <a:rPr kumimoji="0" sz="2400" b="0" i="0" u="none" strike="noStrike" kern="1200" cap="none" spc="-2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you</a:t>
            </a:r>
            <a:r>
              <a:rPr kumimoji="0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use.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246379" marR="502920" lvl="0" indent="-233679" defTabSz="914400" rtl="0" eaLnBrk="1" fontAlgn="auto" latinLnBrk="0" hangingPunct="1">
              <a:lnSpc>
                <a:spcPct val="100000"/>
              </a:lnSpc>
              <a:spcBef>
                <a:spcPts val="765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247015" algn="l"/>
              </a:tabLst>
              <a:defRPr/>
            </a:pPr>
            <a:r>
              <a:rPr kumimoji="0" sz="2400" b="0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We’ll </a:t>
            </a:r>
            <a:r>
              <a:rPr kumimoji="0" sz="2400" b="0" i="0" u="none" strike="noStrike" kern="120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take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brief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look 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at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</a:t>
            </a:r>
            <a:r>
              <a:rPr kumimoji="0" sz="2400" b="0" i="0" u="none" strike="noStrike" kern="1200" cap="none" spc="-2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procurement</a:t>
            </a:r>
            <a:r>
              <a:rPr kumimoji="0" lang="en-US" sz="2400" b="0" i="0" u="none" strike="noStrike" kern="1200" cap="none" spc="-2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process </a:t>
            </a:r>
            <a:r>
              <a:rPr kumimoji="0" sz="2400" b="0" i="0" u="none" strike="noStrike" kern="1200" cap="none" spc="-8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now,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 a closer look when 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we </a:t>
            </a:r>
            <a:r>
              <a:rPr kumimoji="0" sz="24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study </a:t>
            </a:r>
            <a:r>
              <a:rPr lang="en-US" sz="2400" spc="-10" dirty="0">
                <a:solidFill>
                  <a:prstClr val="black"/>
                </a:solidFill>
                <a:latin typeface="Calibri"/>
                <a:cs typeface="Calibri"/>
              </a:rPr>
              <a:t>s</a:t>
            </a:r>
            <a:r>
              <a:rPr kumimoji="0" sz="2400" b="0" i="0" u="none" strike="noStrike" kern="1200" cap="none" spc="-1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olicitation</a:t>
            </a:r>
            <a:r>
              <a:rPr kumimoji="0" sz="2400" b="0" i="0" u="none" strike="noStrike" kern="1200" cap="none" spc="5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lang="en-US" sz="2400" spc="-15" dirty="0">
                <a:solidFill>
                  <a:prstClr val="black"/>
                </a:solidFill>
                <a:latin typeface="Calibri"/>
                <a:cs typeface="Calibri"/>
              </a:rPr>
              <a:t>d</a:t>
            </a:r>
            <a:r>
              <a:rPr kumimoji="0" sz="2400" b="0" i="0" u="none" strike="noStrike" kern="1200" cap="none" spc="-15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evelopment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1295400" y="460439"/>
            <a:ext cx="6870700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sz="3200" b="0" spc="-5" dirty="0">
                <a:latin typeface="Calibri"/>
                <a:cs typeface="Calibri"/>
              </a:rPr>
              <a:t>The </a:t>
            </a:r>
            <a:r>
              <a:rPr sz="3200" b="0" spc="-15" dirty="0">
                <a:latin typeface="Calibri"/>
                <a:cs typeface="Calibri"/>
              </a:rPr>
              <a:t>Procurement</a:t>
            </a:r>
            <a:r>
              <a:rPr sz="3200" b="0" spc="-95" dirty="0">
                <a:latin typeface="Calibri"/>
                <a:cs typeface="Calibri"/>
              </a:rPr>
              <a:t> </a:t>
            </a:r>
            <a:r>
              <a:rPr sz="3200" b="0" spc="-10" dirty="0">
                <a:latin typeface="Calibri"/>
                <a:cs typeface="Calibri"/>
              </a:rPr>
              <a:t>Process</a:t>
            </a:r>
            <a:endParaRPr sz="3200" dirty="0">
              <a:latin typeface="Calibri"/>
              <a:cs typeface="Calibri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pPr marL="109855">
              <a:lnSpc>
                <a:spcPts val="1425"/>
              </a:lnSpc>
            </a:pPr>
            <a:fld id="{81D60167-4931-47E6-BA6A-407CBD079E47}" type="slidenum">
              <a:rPr lang="en-US" spc="-5" smtClean="0">
                <a:solidFill>
                  <a:srgbClr val="000000"/>
                </a:solidFill>
              </a:rPr>
              <a:t>5</a:t>
            </a:fld>
            <a:endParaRPr lang="en-US" spc="-5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52947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8951088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846836" y="1122680"/>
            <a:ext cx="4684395" cy="44307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>
                <a:tab pos="1508760" algn="l"/>
              </a:tabLst>
              <a:defRPr/>
            </a:pPr>
            <a:r>
              <a:rPr kumimoji="0" sz="28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Stage</a:t>
            </a:r>
            <a:r>
              <a:rPr kumimoji="0" sz="2800" b="0" i="0" u="none" strike="noStrike" kern="1200" cap="none" spc="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8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1:</a:t>
            </a:r>
            <a:r>
              <a:rPr kumimoji="0" lang="en-US" sz="28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8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Need</a:t>
            </a:r>
            <a:r>
              <a:rPr kumimoji="0" sz="2800" b="0" i="0" u="none" strike="noStrike" kern="1200" cap="none" spc="-7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8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Identification</a:t>
            </a:r>
            <a:endParaRPr kumimoji="0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884858" y="1675731"/>
            <a:ext cx="7820230" cy="4438395"/>
          </a:xfrm>
          <a:prstGeom prst="rect">
            <a:avLst/>
          </a:prstGeom>
        </p:spPr>
        <p:txBody>
          <a:bodyPr vert="horz" wrap="square" lIns="0" tIns="67310" rIns="0" bIns="0" rtlCol="0">
            <a:spAutoFit/>
          </a:bodyPr>
          <a:lstStyle/>
          <a:p>
            <a:pPr marL="247015" marR="0" lvl="0" indent="-234315" algn="l" defTabSz="914400" rtl="0" eaLnBrk="1" fontAlgn="auto" latinLnBrk="0" hangingPunct="1">
              <a:lnSpc>
                <a:spcPct val="100000"/>
              </a:lnSpc>
              <a:spcBef>
                <a:spcPts val="53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247015" algn="l"/>
                <a:tab pos="247650" algn="l"/>
              </a:tabLst>
              <a:defRPr/>
            </a:pPr>
            <a:r>
              <a:rPr kumimoji="0" sz="22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Identify the need </a:t>
            </a:r>
            <a:r>
              <a:rPr kumimoji="0" sz="22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for </a:t>
            </a:r>
            <a:r>
              <a:rPr kumimoji="0" sz="22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acquisition </a:t>
            </a:r>
            <a:r>
              <a:rPr kumimoji="0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 </a:t>
            </a:r>
            <a:r>
              <a:rPr kumimoji="0" sz="22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when </a:t>
            </a:r>
            <a:r>
              <a:rPr kumimoji="0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it is</a:t>
            </a:r>
            <a:r>
              <a:rPr kumimoji="0" sz="2200" b="0" i="0" u="none" strike="noStrike" kern="1200" cap="none" spc="1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2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needed.</a:t>
            </a:r>
            <a:endParaRPr kumimoji="0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247015" marR="49530" lvl="0" indent="-234315" algn="l" defTabSz="914400" rtl="0" eaLnBrk="1" fontAlgn="auto" latinLnBrk="0" hangingPunct="1">
              <a:lnSpc>
                <a:spcPct val="100000"/>
              </a:lnSpc>
              <a:spcBef>
                <a:spcPts val="434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247015" algn="l"/>
                <a:tab pos="247650" algn="l"/>
              </a:tabLst>
              <a:defRPr/>
            </a:pPr>
            <a:r>
              <a:rPr kumimoji="0" sz="22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Identify the </a:t>
            </a:r>
            <a:r>
              <a:rPr kumimoji="0" sz="22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delegated </a:t>
            </a:r>
            <a:r>
              <a:rPr kumimoji="0" sz="22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authority of </a:t>
            </a:r>
            <a:r>
              <a:rPr kumimoji="0" sz="22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your entity </a:t>
            </a:r>
            <a:r>
              <a:rPr kumimoji="0" sz="22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 </a:t>
            </a:r>
            <a:r>
              <a:rPr kumimoji="0" sz="22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make </a:t>
            </a:r>
            <a:r>
              <a:rPr kumimoji="0" sz="22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acquisition </a:t>
            </a:r>
            <a:r>
              <a:rPr kumimoji="0" sz="2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</a:t>
            </a:r>
            <a:r>
              <a:rPr kumimoji="0" lang="en-US" sz="2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2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whether </a:t>
            </a:r>
            <a:r>
              <a:rPr kumimoji="0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it is </a:t>
            </a:r>
            <a:r>
              <a:rPr kumimoji="0" sz="22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within the </a:t>
            </a:r>
            <a:r>
              <a:rPr kumimoji="0" sz="22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strategic </a:t>
            </a:r>
            <a:r>
              <a:rPr kumimoji="0" sz="22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mission of </a:t>
            </a:r>
            <a:r>
              <a:rPr kumimoji="0" sz="22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your</a:t>
            </a:r>
            <a:r>
              <a:rPr kumimoji="0" sz="2200" b="0" i="0" u="none" strike="noStrike" kern="1200" cap="none" spc="8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200" b="0" i="0" u="none" strike="noStrike" kern="1200" cap="none" spc="-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entity.</a:t>
            </a:r>
            <a:endParaRPr kumimoji="0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247015" marR="0" lvl="0" indent="-234315" algn="l" defTabSz="914400" rtl="0" eaLnBrk="1" fontAlgn="auto" latinLnBrk="0" hangingPunct="1">
              <a:lnSpc>
                <a:spcPct val="100000"/>
              </a:lnSpc>
              <a:spcBef>
                <a:spcPts val="43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247015" algn="l"/>
                <a:tab pos="247650" algn="l"/>
              </a:tabLst>
              <a:defRPr/>
            </a:pPr>
            <a:r>
              <a:rPr kumimoji="0" sz="22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Identify the </a:t>
            </a:r>
            <a:r>
              <a:rPr kumimoji="0" sz="22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source </a:t>
            </a:r>
            <a:r>
              <a:rPr kumimoji="0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 </a:t>
            </a:r>
            <a:r>
              <a:rPr kumimoji="0" sz="22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availability of </a:t>
            </a:r>
            <a:r>
              <a:rPr kumimoji="0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funding </a:t>
            </a:r>
            <a:r>
              <a:rPr kumimoji="0" sz="22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for </a:t>
            </a:r>
            <a:r>
              <a:rPr kumimoji="0" sz="22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</a:t>
            </a:r>
            <a:r>
              <a:rPr kumimoji="0" sz="2200" b="0" i="0" u="none" strike="noStrike" kern="1200" cap="none" spc="7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2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acquisition.</a:t>
            </a:r>
            <a:endParaRPr kumimoji="0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247015" marR="5080" lvl="0" indent="-234315" algn="l" defTabSz="914400" rtl="0" eaLnBrk="1" fontAlgn="auto" latinLnBrk="0" hangingPunct="1">
              <a:lnSpc>
                <a:spcPct val="100000"/>
              </a:lnSpc>
              <a:spcBef>
                <a:spcPts val="43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247015" algn="l"/>
                <a:tab pos="247650" algn="l"/>
              </a:tabLst>
              <a:defRPr/>
            </a:pPr>
            <a:r>
              <a:rPr kumimoji="0" sz="22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Determine </a:t>
            </a:r>
            <a:r>
              <a:rPr kumimoji="0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if </a:t>
            </a:r>
            <a:r>
              <a:rPr kumimoji="0" sz="22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product or </a:t>
            </a:r>
            <a:r>
              <a:rPr kumimoji="0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service is </a:t>
            </a:r>
            <a:r>
              <a:rPr kumimoji="0" sz="22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available through </a:t>
            </a:r>
            <a:r>
              <a:rPr kumimoji="0" sz="22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State </a:t>
            </a:r>
            <a:r>
              <a:rPr kumimoji="0" sz="22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Use or </a:t>
            </a:r>
            <a:r>
              <a:rPr kumimoji="0" sz="22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Oklahoma</a:t>
            </a:r>
            <a:r>
              <a:rPr kumimoji="0" lang="en-US" sz="22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2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Correctional Industries</a:t>
            </a:r>
            <a:r>
              <a:rPr kumimoji="0" sz="2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.</a:t>
            </a:r>
            <a:endParaRPr kumimoji="0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247015" marR="0" lvl="0" indent="-234315" algn="l" defTabSz="914400" rtl="0" eaLnBrk="1" fontAlgn="auto" latinLnBrk="0" hangingPunct="1">
              <a:lnSpc>
                <a:spcPct val="100000"/>
              </a:lnSpc>
              <a:spcBef>
                <a:spcPts val="434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247015" algn="l"/>
                <a:tab pos="247650" algn="l"/>
              </a:tabLst>
              <a:defRPr/>
            </a:pPr>
            <a:r>
              <a:rPr kumimoji="0" sz="22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Determine whether the </a:t>
            </a:r>
            <a:r>
              <a:rPr kumimoji="0" sz="22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item </a:t>
            </a:r>
            <a:r>
              <a:rPr kumimoji="0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is </a:t>
            </a:r>
            <a:r>
              <a:rPr kumimoji="0" sz="22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exempt </a:t>
            </a:r>
            <a:r>
              <a:rPr kumimoji="0" sz="22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under the </a:t>
            </a:r>
            <a:r>
              <a:rPr kumimoji="0" sz="22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Central </a:t>
            </a:r>
            <a:r>
              <a:rPr kumimoji="0" sz="22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Purchasing</a:t>
            </a:r>
            <a:r>
              <a:rPr kumimoji="0" sz="2200" b="0" i="0" u="none" strike="noStrike" kern="1200" cap="none" spc="1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2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Act.</a:t>
            </a:r>
            <a:endParaRPr kumimoji="0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247015" marR="227965" lvl="0" indent="-234315" algn="l" defTabSz="914400" rtl="0" eaLnBrk="1" fontAlgn="auto" latinLnBrk="0" hangingPunct="1">
              <a:lnSpc>
                <a:spcPct val="100000"/>
              </a:lnSpc>
              <a:spcBef>
                <a:spcPts val="43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247015" algn="l"/>
                <a:tab pos="247650" algn="l"/>
              </a:tabLst>
              <a:defRPr/>
            </a:pPr>
            <a:r>
              <a:rPr kumimoji="0" sz="22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Determine whether the </a:t>
            </a:r>
            <a:r>
              <a:rPr kumimoji="0" sz="22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item can </a:t>
            </a:r>
            <a:r>
              <a:rPr kumimoji="0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be </a:t>
            </a:r>
            <a:r>
              <a:rPr kumimoji="0" sz="22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obtained through </a:t>
            </a:r>
            <a:r>
              <a:rPr kumimoji="0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 </a:t>
            </a:r>
            <a:r>
              <a:rPr kumimoji="0" sz="22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existing </a:t>
            </a:r>
            <a:r>
              <a:rPr kumimoji="0" sz="22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source</a:t>
            </a:r>
            <a:r>
              <a:rPr kumimoji="0" lang="en-US" sz="22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2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(</a:t>
            </a:r>
            <a:r>
              <a:rPr kumimoji="0" sz="22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such </a:t>
            </a:r>
            <a:r>
              <a:rPr kumimoji="0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as </a:t>
            </a:r>
            <a:r>
              <a:rPr kumimoji="0" sz="22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Property Reutilization) </a:t>
            </a:r>
            <a:r>
              <a:rPr kumimoji="0" sz="22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or</a:t>
            </a:r>
            <a:r>
              <a:rPr kumimoji="0" sz="2200" b="0" i="0" u="none" strike="noStrike" kern="1200" cap="none" spc="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2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contract.</a:t>
            </a:r>
            <a:endParaRPr kumimoji="0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247015" marR="0" lvl="0" indent="-234315" algn="l" defTabSz="914400" rtl="0" eaLnBrk="1" fontAlgn="auto" latinLnBrk="0" hangingPunct="1">
              <a:lnSpc>
                <a:spcPct val="100000"/>
              </a:lnSpc>
              <a:spcBef>
                <a:spcPts val="434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247015" algn="l"/>
                <a:tab pos="247650" algn="l"/>
              </a:tabLst>
              <a:defRPr/>
            </a:pPr>
            <a:r>
              <a:rPr kumimoji="0" sz="22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Determine whether special </a:t>
            </a:r>
            <a:r>
              <a:rPr kumimoji="0" sz="22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approvals/restrictions</a:t>
            </a:r>
            <a:r>
              <a:rPr kumimoji="0" sz="2200" b="0" i="0" u="none" strike="noStrike" kern="1200" cap="none" spc="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200" b="0" i="0" u="none" strike="noStrike" kern="1200" cap="none" spc="-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apply.</a:t>
            </a:r>
            <a:endParaRPr kumimoji="0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2121535" y="427132"/>
            <a:ext cx="5282565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b="0" spc="-5" dirty="0">
                <a:latin typeface="Calibri"/>
                <a:cs typeface="Calibri"/>
              </a:rPr>
              <a:t>The </a:t>
            </a:r>
            <a:r>
              <a:rPr sz="3200" b="0" spc="-15" dirty="0">
                <a:latin typeface="Calibri"/>
                <a:cs typeface="Calibri"/>
              </a:rPr>
              <a:t>Procurement</a:t>
            </a:r>
            <a:r>
              <a:rPr sz="3200" b="0" spc="-95" dirty="0">
                <a:latin typeface="Calibri"/>
                <a:cs typeface="Calibri"/>
              </a:rPr>
              <a:t> </a:t>
            </a:r>
            <a:r>
              <a:rPr sz="3200" b="0" spc="-10" dirty="0">
                <a:latin typeface="Calibri"/>
                <a:cs typeface="Calibri"/>
              </a:rPr>
              <a:t>Process</a:t>
            </a:r>
            <a:endParaRPr sz="3200" dirty="0">
              <a:latin typeface="Calibri"/>
              <a:cs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pPr marL="109855">
              <a:lnSpc>
                <a:spcPts val="1425"/>
              </a:lnSpc>
            </a:pPr>
            <a:fld id="{81D60167-4931-47E6-BA6A-407CBD079E47}" type="slidenum">
              <a:rPr lang="en-US" spc="-5" smtClean="0">
                <a:solidFill>
                  <a:srgbClr val="000000"/>
                </a:solidFill>
              </a:rPr>
              <a:t>6</a:t>
            </a:fld>
            <a:endParaRPr lang="en-US" spc="-5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55468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938784" y="1191019"/>
            <a:ext cx="7778496" cy="5265544"/>
          </a:xfrm>
          <a:prstGeom prst="rect">
            <a:avLst/>
          </a:prstGeom>
        </p:spPr>
        <p:txBody>
          <a:bodyPr vert="horz" wrap="square" lIns="0" tIns="127000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>
                <a:tab pos="1508760" algn="l"/>
              </a:tabLst>
              <a:defRPr/>
            </a:pPr>
            <a:r>
              <a:rPr kumimoji="0" sz="28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Stage</a:t>
            </a:r>
            <a:r>
              <a:rPr kumimoji="0" sz="2800" b="0" i="0" u="none" strike="noStrike" kern="1200" cap="none" spc="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8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2:</a:t>
            </a:r>
            <a:r>
              <a:rPr kumimoji="0" lang="en-US" sz="28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8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Solicitation</a:t>
            </a:r>
            <a:r>
              <a:rPr kumimoji="0" sz="2800" b="0" i="0" u="none" strike="noStrike" kern="1200" cap="none" spc="2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800" b="0" i="0" u="none" strike="noStrike" kern="1200" cap="none" spc="-2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Preparation</a:t>
            </a:r>
            <a:endParaRPr kumimoji="0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1313" marR="584200" lvl="0" indent="-341313" algn="l" defTabSz="914400" rtl="0" eaLnBrk="1" fontAlgn="auto" latinLnBrk="0" hangingPunct="1">
              <a:lnSpc>
                <a:spcPct val="100000"/>
              </a:lnSpc>
              <a:spcBef>
                <a:spcPts val="535"/>
              </a:spcBef>
              <a:spcAft>
                <a:spcPts val="0"/>
              </a:spcAft>
              <a:buClr>
                <a:srgbClr val="3B1D15"/>
              </a:buClr>
              <a:buSzTx/>
              <a:buFont typeface="Arial"/>
              <a:buChar char="•"/>
              <a:tabLst>
                <a:tab pos="341313" algn="l"/>
              </a:tabLst>
              <a:defRPr/>
            </a:pP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Identify the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most appropriate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purchasing method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 </a:t>
            </a:r>
            <a:r>
              <a:rPr kumimoji="0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be used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(i.e.</a:t>
            </a: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,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Request </a:t>
            </a:r>
            <a:r>
              <a:rPr kumimoji="0" sz="2400" b="0" i="0" u="none" strike="noStrike" kern="1200" cap="none" spc="-2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for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Proposal,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Invitation to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Bid)</a:t>
            </a: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.</a:t>
            </a:r>
            <a:endParaRPr kumimoji="0" sz="2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573088" marR="273050" lvl="1" indent="-231775" algn="l" defTabSz="914400" rtl="0" eaLnBrk="1" fontAlgn="auto" latinLnBrk="0" hangingPunct="1">
              <a:lnSpc>
                <a:spcPct val="100000"/>
              </a:lnSpc>
              <a:spcBef>
                <a:spcPts val="409"/>
              </a:spcBef>
              <a:spcAft>
                <a:spcPts val="0"/>
              </a:spcAft>
              <a:buClr>
                <a:srgbClr val="3B1D15"/>
              </a:buClr>
              <a:buSzTx/>
              <a:buFont typeface="Arial"/>
              <a:buChar char="•"/>
              <a:tabLst>
                <a:tab pos="341313" algn="l"/>
              </a:tabLst>
              <a:defRPr/>
            </a:pPr>
            <a:r>
              <a:rPr kumimoji="0" sz="20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method </a:t>
            </a:r>
            <a:r>
              <a:rPr kumimoji="0" sz="20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you </a:t>
            </a:r>
            <a:r>
              <a:rPr kumimoji="0" sz="20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use will </a:t>
            </a:r>
            <a:r>
              <a:rPr kumimoji="0" sz="20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determine </a:t>
            </a:r>
            <a:r>
              <a:rPr kumimoji="0" sz="20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which </a:t>
            </a:r>
            <a:r>
              <a:rPr kumimoji="0" sz="20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steps </a:t>
            </a:r>
            <a:r>
              <a:rPr kumimoji="0" sz="20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you </a:t>
            </a:r>
            <a:r>
              <a:rPr kumimoji="0" sz="20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will </a:t>
            </a:r>
            <a:r>
              <a:rPr kumimoji="0" sz="20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want </a:t>
            </a:r>
            <a:r>
              <a:rPr kumimoji="0" sz="20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 </a:t>
            </a:r>
            <a:r>
              <a:rPr kumimoji="0" sz="2000" b="0" i="0" u="none" strike="noStrike" kern="1200" cap="none" spc="-2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take </a:t>
            </a:r>
            <a:r>
              <a:rPr kumimoji="0" sz="20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 the</a:t>
            </a:r>
            <a:r>
              <a:rPr kumimoji="0" lang="en-US" sz="20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0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process.</a:t>
            </a:r>
            <a:endParaRPr kumimoji="0" sz="20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1313" marR="382270" lvl="0" indent="-341313" algn="l" defTabSz="914400" rtl="0" eaLnBrk="1" fontAlgn="auto" latinLnBrk="0" hangingPunct="1">
              <a:lnSpc>
                <a:spcPct val="100000"/>
              </a:lnSpc>
              <a:spcBef>
                <a:spcPts val="430"/>
              </a:spcBef>
              <a:spcAft>
                <a:spcPts val="0"/>
              </a:spcAft>
              <a:buClr>
                <a:srgbClr val="3B1D15"/>
              </a:buClr>
              <a:buSzTx/>
              <a:buFont typeface="Arial"/>
              <a:buChar char="•"/>
              <a:tabLst>
                <a:tab pos="341313" algn="l"/>
              </a:tabLst>
              <a:defRPr/>
            </a:pP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Identify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scope,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stakeholders,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evaluation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team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minimum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critical</a:t>
            </a: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business</a:t>
            </a:r>
            <a:r>
              <a:rPr kumimoji="0" sz="2400" b="0" i="0" u="none" strike="noStrike" kern="1200" cap="none" spc="-3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requirements</a:t>
            </a:r>
            <a:r>
              <a:rPr kumimoji="0" lang="en-US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573088" marR="5080" lvl="1" indent="-231775" algn="l" defTabSz="914400" rtl="0" eaLnBrk="1" fontAlgn="auto" latinLnBrk="0" hangingPunct="1">
              <a:lnSpc>
                <a:spcPct val="100000"/>
              </a:lnSpc>
              <a:spcBef>
                <a:spcPts val="409"/>
              </a:spcBef>
              <a:spcAft>
                <a:spcPts val="0"/>
              </a:spcAft>
              <a:buClr>
                <a:srgbClr val="3B1D15"/>
              </a:buClr>
              <a:buSzTx/>
              <a:buFont typeface="Arial"/>
              <a:buChar char="•"/>
              <a:tabLst>
                <a:tab pos="341313" algn="l"/>
              </a:tabLst>
              <a:defRPr/>
            </a:pPr>
            <a:r>
              <a:rPr kumimoji="0" sz="2000" b="0" i="0" u="none" strike="noStrike" kern="1200" cap="none" spc="-3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Your </a:t>
            </a: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solicitation team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 </a:t>
            </a: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your evaluation team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should be </a:t>
            </a: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determined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prior </a:t>
            </a:r>
            <a:r>
              <a:rPr kumimoji="0" sz="20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</a:t>
            </a:r>
            <a:r>
              <a:rPr kumimoji="0" lang="en-US" sz="20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0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beginning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needs</a:t>
            </a:r>
            <a:r>
              <a:rPr kumimoji="0" sz="2000" b="0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analysis.</a:t>
            </a:r>
            <a:endParaRPr kumimoji="0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1313" marR="608965" lvl="0" indent="-341313" algn="l" defTabSz="914400" rtl="0" eaLnBrk="1" fontAlgn="auto" latinLnBrk="0" hangingPunct="1">
              <a:lnSpc>
                <a:spcPct val="100000"/>
              </a:lnSpc>
              <a:spcBef>
                <a:spcPts val="430"/>
              </a:spcBef>
              <a:spcAft>
                <a:spcPts val="0"/>
              </a:spcAft>
              <a:buClr>
                <a:srgbClr val="3B1D15"/>
              </a:buClr>
              <a:buSzTx/>
              <a:buFont typeface="Arial"/>
              <a:buChar char="•"/>
              <a:tabLst>
                <a:tab pos="341313" algn="l"/>
              </a:tabLst>
              <a:defRPr/>
            </a:pP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Conduct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market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analysis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identify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available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goods,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services </a:t>
            </a:r>
            <a:r>
              <a:rPr kumimoji="0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bidders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1313" marR="0" lvl="0" indent="-341313" algn="l" defTabSz="914400" rtl="0" eaLnBrk="1" fontAlgn="auto" latinLnBrk="0" hangingPunct="1">
              <a:lnSpc>
                <a:spcPct val="100000"/>
              </a:lnSpc>
              <a:spcBef>
                <a:spcPts val="455"/>
              </a:spcBef>
              <a:spcAft>
                <a:spcPts val="0"/>
              </a:spcAft>
              <a:buClr>
                <a:srgbClr val="3B1D15"/>
              </a:buClr>
              <a:buSzTx/>
              <a:buFont typeface="Arial"/>
              <a:buChar char="•"/>
              <a:tabLst>
                <a:tab pos="341313" algn="l"/>
              </a:tabLst>
              <a:defRPr/>
            </a:pP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Address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any market</a:t>
            </a:r>
            <a:r>
              <a:rPr kumimoji="0" sz="2400" b="0" i="0" u="none" strike="noStrike" kern="1200" cap="none" spc="-3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constraints.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1313" marR="0" lvl="0" indent="-341313" algn="l" defTabSz="914400" rtl="0" eaLnBrk="1" fontAlgn="auto" latinLnBrk="0" hangingPunct="1">
              <a:lnSpc>
                <a:spcPct val="100000"/>
              </a:lnSpc>
              <a:spcBef>
                <a:spcPts val="455"/>
              </a:spcBef>
              <a:spcAft>
                <a:spcPts val="0"/>
              </a:spcAft>
              <a:buClr>
                <a:srgbClr val="3B1D15"/>
              </a:buClr>
              <a:buSzTx/>
              <a:buFont typeface="Arial"/>
              <a:buChar char="•"/>
              <a:tabLst>
                <a:tab pos="341313" algn="l"/>
              </a:tabLst>
              <a:defRPr/>
            </a:pP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Plan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solicitation.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2121535" y="427132"/>
            <a:ext cx="5282565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b="0" spc="-5" dirty="0">
                <a:latin typeface="Calibri"/>
                <a:cs typeface="Calibri"/>
              </a:rPr>
              <a:t>The </a:t>
            </a:r>
            <a:r>
              <a:rPr sz="3200" b="0" spc="-15" dirty="0">
                <a:latin typeface="Calibri"/>
                <a:cs typeface="Calibri"/>
              </a:rPr>
              <a:t>Procurement</a:t>
            </a:r>
            <a:r>
              <a:rPr sz="3200" b="0" spc="-95" dirty="0">
                <a:latin typeface="Calibri"/>
                <a:cs typeface="Calibri"/>
              </a:rPr>
              <a:t> </a:t>
            </a:r>
            <a:r>
              <a:rPr sz="3200" b="0" spc="-10" dirty="0">
                <a:latin typeface="Calibri"/>
                <a:cs typeface="Calibri"/>
              </a:rPr>
              <a:t>Process</a:t>
            </a:r>
            <a:endParaRPr sz="3200" dirty="0">
              <a:latin typeface="Calibri"/>
              <a:cs typeface="Calibri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pPr marL="109855">
              <a:lnSpc>
                <a:spcPts val="1425"/>
              </a:lnSpc>
            </a:pPr>
            <a:fld id="{81D60167-4931-47E6-BA6A-407CBD079E47}" type="slidenum">
              <a:rPr lang="en-US" spc="-5" smtClean="0">
                <a:solidFill>
                  <a:srgbClr val="000000"/>
                </a:solidFill>
              </a:rPr>
              <a:t>7</a:t>
            </a:fld>
            <a:endParaRPr lang="en-US" spc="-5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03179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926592" y="1187363"/>
            <a:ext cx="7790688" cy="3443250"/>
          </a:xfrm>
          <a:prstGeom prst="rect">
            <a:avLst/>
          </a:prstGeom>
        </p:spPr>
        <p:txBody>
          <a:bodyPr vert="horz" wrap="square" lIns="0" tIns="118110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930"/>
              </a:spcBef>
              <a:spcAft>
                <a:spcPts val="0"/>
              </a:spcAft>
              <a:buClrTx/>
              <a:buSzTx/>
              <a:buFontTx/>
              <a:buNone/>
              <a:tabLst>
                <a:tab pos="1508760" algn="l"/>
              </a:tabLst>
              <a:defRPr/>
            </a:pPr>
            <a:r>
              <a:rPr kumimoji="0" sz="28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Stage</a:t>
            </a:r>
            <a:r>
              <a:rPr kumimoji="0" sz="2800" b="0" i="0" u="none" strike="noStrike" kern="1200" cap="none" spc="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8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2:</a:t>
            </a:r>
            <a:r>
              <a:rPr kumimoji="0" lang="en-US" sz="28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8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Solicitation</a:t>
            </a:r>
            <a:r>
              <a:rPr kumimoji="0" sz="2800" b="0" i="0" u="none" strike="noStrike" kern="1200" cap="none" spc="2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8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Preparation</a:t>
            </a:r>
            <a:endParaRPr kumimoji="0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1313" marR="0" lvl="0" indent="-341313" algn="l" defTabSz="914400" rtl="0" eaLnBrk="1" fontAlgn="auto" latinLnBrk="0" hangingPunct="1">
              <a:lnSpc>
                <a:spcPct val="100000"/>
              </a:lnSpc>
              <a:spcBef>
                <a:spcPts val="625"/>
              </a:spcBef>
              <a:spcAft>
                <a:spcPts val="0"/>
              </a:spcAft>
              <a:buClr>
                <a:srgbClr val="3B1D15"/>
              </a:buClr>
              <a:buSzTx/>
              <a:buFont typeface="Arial"/>
              <a:buChar char="•"/>
              <a:tabLst>
                <a:tab pos="341313" algn="l"/>
                <a:tab pos="2501900" algn="l"/>
              </a:tabLst>
              <a:defRPr/>
            </a:pP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Select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appropriate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solicitation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template.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1313" marR="0" lvl="0" indent="-341313" algn="l" defTabSz="914400" rtl="0" eaLnBrk="1" fontAlgn="auto" latinLnBrk="0" hangingPunct="1">
              <a:lnSpc>
                <a:spcPct val="100000"/>
              </a:lnSpc>
              <a:spcBef>
                <a:spcPts val="580"/>
              </a:spcBef>
              <a:spcAft>
                <a:spcPts val="0"/>
              </a:spcAft>
              <a:buClr>
                <a:srgbClr val="3B1D15"/>
              </a:buClr>
              <a:buSzTx/>
              <a:buFont typeface="Arial"/>
              <a:buChar char="•"/>
              <a:tabLst>
                <a:tab pos="341313" algn="l"/>
                <a:tab pos="2501900" algn="l"/>
              </a:tabLst>
              <a:defRPr/>
            </a:pP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Construct solicitation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evaluation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documents.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1313" marR="0" lvl="0" indent="-341313" algn="l" defTabSz="914400" rtl="0" eaLnBrk="1" fontAlgn="auto" latinLnBrk="0" hangingPunct="1">
              <a:lnSpc>
                <a:spcPct val="100000"/>
              </a:lnSpc>
              <a:spcBef>
                <a:spcPts val="575"/>
              </a:spcBef>
              <a:spcAft>
                <a:spcPts val="0"/>
              </a:spcAft>
              <a:buClr>
                <a:srgbClr val="3B1D15"/>
              </a:buClr>
              <a:buSzTx/>
              <a:buFont typeface="Arial"/>
              <a:buChar char="•"/>
              <a:tabLst>
                <a:tab pos="341313" algn="l"/>
                <a:tab pos="2501900" algn="l"/>
              </a:tabLst>
              <a:defRPr/>
            </a:pP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Select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contract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templates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(if</a:t>
            </a:r>
            <a:r>
              <a:rPr kumimoji="0" sz="2400" b="0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needed).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1313" marR="5080" lvl="0" indent="-341313" algn="l" defTabSz="914400" rtl="0" eaLnBrk="1" fontAlgn="auto" latinLnBrk="0" hangingPunct="1">
              <a:lnSpc>
                <a:spcPct val="100000"/>
              </a:lnSpc>
              <a:spcBef>
                <a:spcPts val="575"/>
              </a:spcBef>
              <a:spcAft>
                <a:spcPts val="0"/>
              </a:spcAft>
              <a:buClr>
                <a:srgbClr val="3B1D15"/>
              </a:buClr>
              <a:buSzTx/>
              <a:buFont typeface="Arial"/>
              <a:buChar char="•"/>
              <a:tabLst>
                <a:tab pos="341313" algn="l"/>
                <a:tab pos="2501900" algn="l"/>
              </a:tabLst>
              <a:defRPr/>
            </a:pP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Submit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any required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documents 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for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outside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prior</a:t>
            </a: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approval</a:t>
            </a:r>
            <a:r>
              <a:rPr kumimoji="0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(i.e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.</a:t>
            </a: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, </a:t>
            </a:r>
            <a:r>
              <a:rPr kumimoji="0" sz="2400" b="0" i="0" u="none" strike="noStrike" kern="1200" cap="none" spc="-2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Attorney </a:t>
            </a:r>
            <a:r>
              <a:rPr kumimoji="0" sz="2400" b="0" i="0" u="none" strike="noStrike" kern="1200" cap="none" spc="-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General’s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approvals 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for attorneys</a:t>
            </a:r>
            <a:r>
              <a:rPr kumimoji="0" sz="2400" b="0" i="0" u="none" strike="noStrike" kern="1200" cap="none" spc="-2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,</a:t>
            </a:r>
            <a:r>
              <a:rPr kumimoji="0" lang="en-US" sz="2400" b="0" i="0" u="none" strike="noStrike" kern="1200" cap="none" spc="-2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Chief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Information Officer 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Systems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Planning 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for </a:t>
            </a:r>
            <a:r>
              <a:rPr kumimoji="0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IT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acquisitions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,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treasurer’s approval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on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financial</a:t>
            </a: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institutions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).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2121535" y="427132"/>
            <a:ext cx="5282565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b="0" spc="-5" dirty="0">
                <a:latin typeface="Calibri"/>
                <a:cs typeface="Calibri"/>
              </a:rPr>
              <a:t>The </a:t>
            </a:r>
            <a:r>
              <a:rPr sz="3200" b="0" spc="-15" dirty="0">
                <a:latin typeface="Calibri"/>
                <a:cs typeface="Calibri"/>
              </a:rPr>
              <a:t>Procurement</a:t>
            </a:r>
            <a:r>
              <a:rPr sz="3200" b="0" spc="-95" dirty="0">
                <a:latin typeface="Calibri"/>
                <a:cs typeface="Calibri"/>
              </a:rPr>
              <a:t> </a:t>
            </a:r>
            <a:r>
              <a:rPr sz="3200" b="0" spc="-10" dirty="0">
                <a:latin typeface="Calibri"/>
                <a:cs typeface="Calibri"/>
              </a:rPr>
              <a:t>Process</a:t>
            </a:r>
            <a:endParaRPr sz="3200" dirty="0">
              <a:latin typeface="Calibri"/>
              <a:cs typeface="Calibri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pPr marL="109855">
              <a:lnSpc>
                <a:spcPts val="1425"/>
              </a:lnSpc>
            </a:pPr>
            <a:fld id="{81D60167-4931-47E6-BA6A-407CBD079E47}" type="slidenum">
              <a:rPr lang="en-US" spc="-5" smtClean="0">
                <a:solidFill>
                  <a:srgbClr val="000000"/>
                </a:solidFill>
              </a:rPr>
              <a:t>8</a:t>
            </a:fld>
            <a:endParaRPr lang="en-US" spc="-5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00466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947420" y="1184769"/>
            <a:ext cx="7769860" cy="4128694"/>
          </a:xfrm>
          <a:prstGeom prst="rect">
            <a:avLst/>
          </a:prstGeom>
        </p:spPr>
        <p:txBody>
          <a:bodyPr vert="horz" wrap="square" lIns="0" tIns="6286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495"/>
              </a:spcBef>
              <a:spcAft>
                <a:spcPts val="0"/>
              </a:spcAft>
              <a:buClrTx/>
              <a:buSzTx/>
              <a:buFontTx/>
              <a:buNone/>
              <a:tabLst>
                <a:tab pos="1508760" algn="l"/>
              </a:tabLst>
              <a:defRPr/>
            </a:pPr>
            <a:r>
              <a:rPr kumimoji="0" sz="28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Stage</a:t>
            </a:r>
            <a:r>
              <a:rPr kumimoji="0" sz="2800" b="0" i="0" u="none" strike="noStrike" kern="1200" cap="none" spc="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 </a:t>
            </a:r>
            <a:r>
              <a:rPr kumimoji="0" sz="28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3:</a:t>
            </a:r>
            <a:r>
              <a:rPr kumimoji="0" lang="en-US" sz="28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 </a:t>
            </a:r>
            <a:r>
              <a:rPr kumimoji="0" sz="28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Bidding</a:t>
            </a:r>
            <a:r>
              <a:rPr kumimoji="0" sz="2800" b="0" i="0" u="none" strike="noStrike" kern="1200" cap="none" spc="2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 </a:t>
            </a:r>
            <a:r>
              <a:rPr kumimoji="0" sz="28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Process</a:t>
            </a:r>
            <a:endParaRPr lang="en-US" sz="2800" spc="-15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495"/>
              </a:spcBef>
              <a:spcAft>
                <a:spcPts val="0"/>
              </a:spcAft>
              <a:buClrTx/>
              <a:buSzTx/>
              <a:buFontTx/>
              <a:buNone/>
              <a:tabLst>
                <a:tab pos="1508760" algn="l"/>
              </a:tabLst>
              <a:defRPr/>
            </a:pPr>
            <a:r>
              <a:rPr kumimoji="0" sz="2800" b="0" i="0" u="none" strike="noStrike" kern="1200" cap="none" spc="-2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State</a:t>
            </a:r>
            <a:r>
              <a:rPr kumimoji="0" sz="2800" b="0" i="0" u="none" strike="noStrike" kern="1200" cap="none" spc="-3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 </a:t>
            </a:r>
            <a:r>
              <a:rPr kumimoji="0" sz="28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Actions:</a:t>
            </a:r>
            <a:endParaRPr kumimoji="0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cs typeface="Calibri"/>
            </a:endParaRPr>
          </a:p>
          <a:p>
            <a:pPr marL="341313" marR="0" lvl="0" indent="-341313" algn="l" defTabSz="914400" rtl="0" eaLnBrk="1" fontAlgn="auto" latinLnBrk="0" hangingPunct="1">
              <a:lnSpc>
                <a:spcPct val="100000"/>
              </a:lnSpc>
              <a:spcBef>
                <a:spcPts val="34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341313" algn="l"/>
              </a:tabLst>
              <a:defRPr/>
            </a:pP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Publicly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advertise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solicitations.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1313" marR="0" lvl="0" indent="-341313" algn="l" defTabSz="914400" rtl="0" eaLnBrk="1" fontAlgn="auto" latinLnBrk="0" hangingPunct="1">
              <a:lnSpc>
                <a:spcPct val="100000"/>
              </a:lnSpc>
              <a:spcBef>
                <a:spcPts val="31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341313" algn="l"/>
              </a:tabLst>
              <a:defRPr/>
            </a:pP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Conduct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pre-bids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or bidder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education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when</a:t>
            </a:r>
            <a:r>
              <a:rPr kumimoji="0" sz="2400" b="0" i="0" u="none" strike="noStrike" kern="1200" cap="none" spc="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needed.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1313" marR="0" lvl="0" indent="-341313" algn="l" defTabSz="914400" rtl="0" eaLnBrk="1" fontAlgn="auto" latinLnBrk="0" hangingPunct="1">
              <a:lnSpc>
                <a:spcPct val="100000"/>
              </a:lnSpc>
              <a:spcBef>
                <a:spcPts val="315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341313" algn="l"/>
              </a:tabLst>
              <a:defRPr/>
            </a:pP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Conduct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end</a:t>
            </a: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user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education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when needed.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1313" marR="0" lvl="0" indent="-341313" algn="l" defTabSz="914400" rtl="0" eaLnBrk="1" fontAlgn="auto" latinLnBrk="0" hangingPunct="1">
              <a:lnSpc>
                <a:spcPct val="100000"/>
              </a:lnSpc>
              <a:spcBef>
                <a:spcPts val="31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341313" algn="l"/>
              </a:tabLst>
              <a:defRPr/>
            </a:pP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Manage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communications</a:t>
            </a:r>
            <a:r>
              <a:rPr kumimoji="0" lang="en-US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573088" marR="149225" lvl="1" indent="-231775" algn="l" defTabSz="914400" rtl="0" eaLnBrk="1" fontAlgn="auto" latinLnBrk="0" hangingPunct="1">
              <a:lnSpc>
                <a:spcPts val="2380"/>
              </a:lnSpc>
              <a:spcBef>
                <a:spcPts val="585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573088" algn="l"/>
              </a:tabLst>
              <a:defRPr/>
            </a:pP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Clarify questions, </a:t>
            </a: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conduct interviews </a:t>
            </a:r>
            <a:r>
              <a:rPr kumimoji="0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as needed,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ensure </a:t>
            </a:r>
            <a:r>
              <a:rPr kumimoji="0" sz="20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all</a:t>
            </a:r>
            <a:r>
              <a:rPr kumimoji="0" lang="en-US" sz="20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0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bidders </a:t>
            </a: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receive </a:t>
            </a:r>
            <a:r>
              <a:rPr kumimoji="0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same </a:t>
            </a: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information.</a:t>
            </a:r>
            <a:endParaRPr kumimoji="0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1313" marR="0" lvl="0" indent="-341313" algn="l" defTabSz="914400" rtl="0" eaLnBrk="1" fontAlgn="auto" latinLnBrk="0" hangingPunct="1">
              <a:lnSpc>
                <a:spcPct val="100000"/>
              </a:lnSpc>
              <a:spcBef>
                <a:spcPts val="25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341313" algn="l"/>
              </a:tabLst>
              <a:defRPr/>
            </a:pP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Amend or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cancel solicitations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as</a:t>
            </a:r>
            <a:r>
              <a:rPr kumimoji="0" sz="2400" b="0" i="0" u="none" strike="noStrike" kern="1200" cap="none" spc="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needed.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1313" marR="0" lvl="0" indent="-341313" algn="l" defTabSz="914400" rtl="0" eaLnBrk="1" fontAlgn="auto" latinLnBrk="0" hangingPunct="1">
              <a:lnSpc>
                <a:spcPct val="100000"/>
              </a:lnSpc>
              <a:spcBef>
                <a:spcPts val="31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341313" algn="l"/>
              </a:tabLst>
              <a:defRPr/>
            </a:pP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Receive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bidder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responses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 close the</a:t>
            </a:r>
            <a:r>
              <a:rPr kumimoji="0" sz="2400" b="0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solicitation.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2121535" y="427132"/>
            <a:ext cx="5282565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b="0" spc="-5" dirty="0">
                <a:latin typeface="Calibri"/>
                <a:cs typeface="Calibri"/>
              </a:rPr>
              <a:t>The </a:t>
            </a:r>
            <a:r>
              <a:rPr sz="3200" b="0" spc="-15" dirty="0">
                <a:latin typeface="Calibri"/>
                <a:cs typeface="Calibri"/>
              </a:rPr>
              <a:t>Procurement</a:t>
            </a:r>
            <a:r>
              <a:rPr sz="3200" b="0" spc="-95" dirty="0">
                <a:latin typeface="Calibri"/>
                <a:cs typeface="Calibri"/>
              </a:rPr>
              <a:t> </a:t>
            </a:r>
            <a:r>
              <a:rPr sz="3200" b="0" spc="-10" dirty="0">
                <a:latin typeface="Calibri"/>
                <a:cs typeface="Calibri"/>
              </a:rPr>
              <a:t>Process</a:t>
            </a:r>
            <a:endParaRPr sz="3200" dirty="0">
              <a:latin typeface="Calibri"/>
              <a:cs typeface="Calibri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pPr marL="109855">
              <a:lnSpc>
                <a:spcPts val="1425"/>
              </a:lnSpc>
            </a:pPr>
            <a:fld id="{81D60167-4931-47E6-BA6A-407CBD079E47}" type="slidenum">
              <a:rPr lang="en-US" spc="-5" smtClean="0">
                <a:solidFill>
                  <a:srgbClr val="000000"/>
                </a:solidFill>
              </a:rPr>
              <a:t>9</a:t>
            </a:fld>
            <a:endParaRPr lang="en-US" spc="-5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180857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938784" y="1195487"/>
            <a:ext cx="7778496" cy="278794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1448435" lvl="0" indent="-82550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>
                <a:tab pos="1508760" algn="l"/>
              </a:tabLst>
              <a:defRPr/>
            </a:pPr>
            <a:r>
              <a:rPr kumimoji="0" sz="28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Stage</a:t>
            </a:r>
            <a:r>
              <a:rPr kumimoji="0" sz="2800" b="0" i="0" u="none" strike="noStrike" kern="1200" cap="none" spc="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8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3:</a:t>
            </a:r>
            <a:r>
              <a:rPr kumimoji="0" lang="en-US" sz="28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8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Bidding </a:t>
            </a:r>
            <a:r>
              <a:rPr kumimoji="0" sz="28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Process</a:t>
            </a:r>
            <a:endParaRPr kumimoji="0" lang="en-US" sz="2800" b="0" i="0" u="none" strike="noStrike" kern="1200" cap="none" spc="-15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R="1448435" lvl="0" indent="-82550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>
                <a:tab pos="1508760" algn="l"/>
              </a:tabLst>
              <a:defRPr/>
            </a:pPr>
            <a:r>
              <a:rPr kumimoji="0" sz="28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Bidder</a:t>
            </a:r>
            <a:r>
              <a:rPr kumimoji="0" sz="2800" b="0" i="0" u="none" strike="noStrike" kern="1200" cap="none" spc="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8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Actions:</a:t>
            </a:r>
            <a:endParaRPr kumimoji="0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1313" marR="0" lvl="0" indent="-341313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341313" algn="l"/>
              </a:tabLst>
              <a:defRPr/>
            </a:pP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Access and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review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solicitations.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1313" marR="0" lvl="0" indent="-341313" algn="l" defTabSz="914400" rtl="0" eaLnBrk="1" fontAlgn="auto" latinLnBrk="0" hangingPunct="1">
              <a:lnSpc>
                <a:spcPct val="100000"/>
              </a:lnSpc>
              <a:spcBef>
                <a:spcPts val="67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341313" algn="l"/>
              </a:tabLst>
              <a:defRPr/>
            </a:pP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Ask </a:t>
            </a:r>
            <a:r>
              <a:rPr kumimoji="0" sz="2400" b="0" i="0" u="none" strike="noStrike" kern="1200" cap="none" spc="-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for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clarification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as</a:t>
            </a:r>
            <a:r>
              <a:rPr kumimoji="0" sz="2400" b="0" i="0" u="none" strike="noStrike" kern="1200" cap="none" spc="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needed.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1313" marR="0" lvl="0" indent="-341313" algn="l" defTabSz="914400" rtl="0" eaLnBrk="1" fontAlgn="auto" latinLnBrk="0" hangingPunct="1">
              <a:lnSpc>
                <a:spcPct val="100000"/>
              </a:lnSpc>
              <a:spcBef>
                <a:spcPts val="675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341313" algn="l"/>
              </a:tabLst>
              <a:defRPr/>
            </a:pP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Prepare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 submit the</a:t>
            </a:r>
            <a:r>
              <a:rPr kumimoji="0" sz="2400" b="0" i="0" u="none" strike="noStrike" kern="1200" cap="none" spc="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response.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1313" marR="0" lvl="0" indent="-341313" algn="l" defTabSz="914400" rtl="0" eaLnBrk="1" fontAlgn="auto" latinLnBrk="0" hangingPunct="1">
              <a:lnSpc>
                <a:spcPct val="100000"/>
              </a:lnSpc>
              <a:spcBef>
                <a:spcPts val="67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341313" algn="l"/>
              </a:tabLst>
              <a:defRPr/>
            </a:pP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Revise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or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withdraw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</a:t>
            </a:r>
            <a:r>
              <a:rPr kumimoji="0" sz="2400" b="0" i="0" u="none" strike="noStrike" kern="1200" cap="none" spc="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response.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2121535" y="427132"/>
            <a:ext cx="5282565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b="0" spc="-5" dirty="0">
                <a:latin typeface="Calibri"/>
                <a:cs typeface="Calibri"/>
              </a:rPr>
              <a:t>The </a:t>
            </a:r>
            <a:r>
              <a:rPr sz="3200" b="0" spc="-15" dirty="0">
                <a:latin typeface="Calibri"/>
                <a:cs typeface="Calibri"/>
              </a:rPr>
              <a:t>Procurement</a:t>
            </a:r>
            <a:r>
              <a:rPr sz="3200" b="0" spc="-95" dirty="0">
                <a:latin typeface="Calibri"/>
                <a:cs typeface="Calibri"/>
              </a:rPr>
              <a:t> </a:t>
            </a:r>
            <a:r>
              <a:rPr sz="3200" b="0" spc="-10" dirty="0">
                <a:latin typeface="Calibri"/>
                <a:cs typeface="Calibri"/>
              </a:rPr>
              <a:t>Process</a:t>
            </a:r>
            <a:endParaRPr sz="3200" dirty="0">
              <a:latin typeface="Calibri"/>
              <a:cs typeface="Calibri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pPr marL="109855">
              <a:lnSpc>
                <a:spcPts val="1425"/>
              </a:lnSpc>
            </a:pPr>
            <a:fld id="{81D60167-4931-47E6-BA6A-407CBD079E47}" type="slidenum">
              <a:rPr lang="en-US" spc="-5" smtClean="0">
                <a:solidFill>
                  <a:srgbClr val="000000"/>
                </a:solidFill>
              </a:rPr>
              <a:t>10</a:t>
            </a:fld>
            <a:endParaRPr lang="en-US" spc="-5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55761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926592" y="1195487"/>
            <a:ext cx="7790688" cy="371178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94615" marR="2755265" lvl="0" indent="-82550" algn="l" defTabSz="914400" rtl="0" eaLnBrk="1" fontAlgn="auto" latinLnBrk="0" hangingPunct="1">
              <a:lnSpc>
                <a:spcPct val="12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1508760" algn="l"/>
              </a:tabLst>
              <a:defRPr/>
            </a:pPr>
            <a:r>
              <a:rPr kumimoji="0" sz="28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Stage</a:t>
            </a:r>
            <a:r>
              <a:rPr kumimoji="0" sz="2800" b="0" i="0" u="none" strike="noStrike" kern="1200" cap="none" spc="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8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4:</a:t>
            </a:r>
            <a:r>
              <a:rPr kumimoji="0" lang="en-US" sz="28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800" b="0" i="0" u="none" strike="noStrike" kern="1200" cap="none" spc="-2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Evaluation </a:t>
            </a:r>
            <a:r>
              <a:rPr kumimoji="0" sz="28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Process</a:t>
            </a:r>
            <a:endParaRPr kumimoji="0" lang="en-US" sz="2800" b="0" i="0" u="none" strike="noStrike" kern="1200" cap="none" spc="-15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94615" marR="2755265" lvl="0" indent="-82550" algn="l" defTabSz="914400" rtl="0" eaLnBrk="1" fontAlgn="auto" latinLnBrk="0" hangingPunct="1">
              <a:lnSpc>
                <a:spcPct val="12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1508760" algn="l"/>
              </a:tabLst>
              <a:defRPr/>
            </a:pPr>
            <a:r>
              <a:rPr kumimoji="0" sz="2800" b="0" i="0" u="none" strike="noStrike" kern="1200" cap="none" spc="-2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State</a:t>
            </a:r>
            <a:r>
              <a:rPr kumimoji="0" sz="2800" b="0" i="0" u="none" strike="noStrike" kern="1200" cap="none" spc="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8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Actions:</a:t>
            </a:r>
            <a:endParaRPr kumimoji="0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1313" marR="0" lvl="0" indent="-341313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652780" algn="l"/>
              </a:tabLst>
              <a:defRPr/>
            </a:pP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Manage the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evaluation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process.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1313" marR="0" lvl="0" indent="-341313" algn="l" defTabSz="914400" rtl="0" eaLnBrk="1" fontAlgn="auto" latinLnBrk="0" hangingPunct="1">
              <a:lnSpc>
                <a:spcPct val="100000"/>
              </a:lnSpc>
              <a:spcBef>
                <a:spcPts val="67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652780" algn="l"/>
              </a:tabLst>
              <a:defRPr/>
            </a:pPr>
            <a:r>
              <a:rPr kumimoji="0" sz="2400" b="0" i="0" u="none" strike="noStrike" kern="1200" cap="none" spc="-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Verify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bidders’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eligibility </a:t>
            </a:r>
            <a:r>
              <a:rPr kumimoji="0" sz="2400" b="0" i="0" u="none" strike="noStrike" kern="1200" cap="none" spc="-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for 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contract</a:t>
            </a:r>
            <a:r>
              <a:rPr kumimoji="0" sz="2400" b="0" i="0" u="none" strike="noStrike" kern="1200" cap="none" spc="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award.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1313" marR="5080" lvl="0" indent="-341313" algn="l" defTabSz="914400" rtl="0" eaLnBrk="1" fontAlgn="auto" latinLnBrk="0" hangingPunct="1">
              <a:lnSpc>
                <a:spcPct val="100000"/>
              </a:lnSpc>
              <a:spcBef>
                <a:spcPts val="675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652780" algn="l"/>
              </a:tabLst>
              <a:defRPr/>
            </a:pP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Solicit additional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information from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bidders </a:t>
            </a:r>
            <a:r>
              <a:rPr kumimoji="0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as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needed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(may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include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conducting interviews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or</a:t>
            </a: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demonstrations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).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1313" marR="0" lvl="0" indent="-341313" algn="l" defTabSz="914400" rtl="0" eaLnBrk="1" fontAlgn="auto" latinLnBrk="0" hangingPunct="1">
              <a:lnSpc>
                <a:spcPct val="100000"/>
              </a:lnSpc>
              <a:spcBef>
                <a:spcPts val="67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652780" algn="l"/>
              </a:tabLst>
              <a:defRPr/>
            </a:pP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Conduct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negotiations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if</a:t>
            </a:r>
            <a:r>
              <a:rPr kumimoji="0" sz="2400" b="0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appropriate.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1313" marR="0" lvl="0" indent="-341313" algn="l" defTabSz="914400" rtl="0" eaLnBrk="1" fontAlgn="auto" latinLnBrk="0" hangingPunct="1">
              <a:lnSpc>
                <a:spcPct val="100000"/>
              </a:lnSpc>
              <a:spcBef>
                <a:spcPts val="67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652780" algn="l"/>
              </a:tabLst>
              <a:defRPr/>
            </a:pP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Finalize 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contract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discussions.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2121535" y="427132"/>
            <a:ext cx="5282565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b="0" spc="-5" dirty="0">
                <a:latin typeface="Calibri"/>
                <a:cs typeface="Calibri"/>
              </a:rPr>
              <a:t>The </a:t>
            </a:r>
            <a:r>
              <a:rPr sz="3200" b="0" spc="-15" dirty="0">
                <a:latin typeface="Calibri"/>
                <a:cs typeface="Calibri"/>
              </a:rPr>
              <a:t>Procurement</a:t>
            </a:r>
            <a:r>
              <a:rPr sz="3200" b="0" spc="-95" dirty="0">
                <a:latin typeface="Calibri"/>
                <a:cs typeface="Calibri"/>
              </a:rPr>
              <a:t> </a:t>
            </a:r>
            <a:r>
              <a:rPr sz="3200" b="0" spc="-10" dirty="0">
                <a:latin typeface="Calibri"/>
                <a:cs typeface="Calibri"/>
              </a:rPr>
              <a:t>Process</a:t>
            </a:r>
            <a:endParaRPr sz="3200" dirty="0">
              <a:latin typeface="Calibri"/>
              <a:cs typeface="Calibri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pPr marL="109855">
              <a:lnSpc>
                <a:spcPts val="1425"/>
              </a:lnSpc>
            </a:pPr>
            <a:fld id="{81D60167-4931-47E6-BA6A-407CBD079E47}" type="slidenum">
              <a:rPr lang="en-US" spc="-5" smtClean="0">
                <a:solidFill>
                  <a:srgbClr val="000000"/>
                </a:solidFill>
              </a:rPr>
              <a:t>11</a:t>
            </a:fld>
            <a:endParaRPr lang="en-US" spc="-5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994635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926592" y="1207679"/>
            <a:ext cx="7778496" cy="288335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94615" marR="2461895" lvl="0" indent="-82550" algn="l" defTabSz="914400" rtl="0" eaLnBrk="1" fontAlgn="auto" latinLnBrk="0" hangingPunct="1">
              <a:lnSpc>
                <a:spcPct val="12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1508760" algn="l"/>
              </a:tabLst>
              <a:defRPr/>
            </a:pPr>
            <a:r>
              <a:rPr kumimoji="0" sz="28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Stage</a:t>
            </a:r>
            <a:r>
              <a:rPr kumimoji="0" sz="2800" b="0" i="0" u="none" strike="noStrike" kern="1200" cap="none" spc="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8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4:</a:t>
            </a:r>
            <a:r>
              <a:rPr kumimoji="0" lang="en-US" sz="28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800" b="0" i="0" u="none" strike="noStrike" kern="1200" cap="none" spc="-2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Evaluation </a:t>
            </a:r>
            <a:r>
              <a:rPr kumimoji="0" sz="28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Process</a:t>
            </a:r>
            <a:endParaRPr lang="en-US" sz="2800" spc="-15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94615" marR="2461895" lvl="0" indent="-82550" algn="l" defTabSz="914400" rtl="0" eaLnBrk="1" fontAlgn="auto" latinLnBrk="0" hangingPunct="1">
              <a:lnSpc>
                <a:spcPct val="12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1508760" algn="l"/>
              </a:tabLst>
              <a:defRPr/>
            </a:pPr>
            <a:r>
              <a:rPr kumimoji="0" sz="28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Bidder</a:t>
            </a:r>
            <a:r>
              <a:rPr kumimoji="0" sz="2800" b="0" i="0" u="none" strike="noStrike" kern="1200" cap="none" spc="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8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Actions:</a:t>
            </a:r>
            <a:endParaRPr kumimoji="0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1313" marR="0" lvl="0" indent="-341313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341313" algn="l"/>
              </a:tabLst>
              <a:defRPr/>
            </a:pP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Respond 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requests </a:t>
            </a:r>
            <a:r>
              <a:rPr kumimoji="0" sz="2400" b="0" i="0" u="none" strike="noStrike" kern="1200" cap="none" spc="-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for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clarifications,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if</a:t>
            </a:r>
            <a:r>
              <a:rPr kumimoji="0" sz="2400" b="0" i="0" u="none" strike="noStrike" kern="1200" cap="none" spc="7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6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any.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1313" marR="0" lvl="0" indent="-341313" algn="l" defTabSz="914400" rtl="0" eaLnBrk="1" fontAlgn="auto" latinLnBrk="0" hangingPunct="1">
              <a:lnSpc>
                <a:spcPct val="100000"/>
              </a:lnSpc>
              <a:spcBef>
                <a:spcPts val="67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341313" algn="l"/>
              </a:tabLst>
              <a:defRPr/>
            </a:pP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Appear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at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interviews,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if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6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any.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1313" marR="0" lvl="0" indent="-341313" algn="l" defTabSz="914400" rtl="0" eaLnBrk="1" fontAlgn="auto" latinLnBrk="0" hangingPunct="1">
              <a:lnSpc>
                <a:spcPct val="100000"/>
              </a:lnSpc>
              <a:spcBef>
                <a:spcPts val="675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341313" algn="l"/>
              </a:tabLst>
              <a:defRPr/>
            </a:pP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Participate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negotiations,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if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6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any.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1313" marR="0" lvl="0" indent="-341313" algn="l" defTabSz="914400" rtl="0" eaLnBrk="1" fontAlgn="auto" latinLnBrk="0" hangingPunct="1">
              <a:lnSpc>
                <a:spcPct val="100000"/>
              </a:lnSpc>
              <a:spcBef>
                <a:spcPts val="67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341313" algn="l"/>
              </a:tabLst>
              <a:defRPr/>
            </a:pP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Participate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 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contract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discussions, if</a:t>
            </a:r>
            <a:r>
              <a:rPr kumimoji="0" sz="2400" b="0" i="0" u="none" strike="noStrike" kern="1200" cap="none" spc="6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6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any.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2121535" y="427132"/>
            <a:ext cx="5282565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b="0" spc="-5" dirty="0">
                <a:latin typeface="Calibri"/>
                <a:cs typeface="Calibri"/>
              </a:rPr>
              <a:t>The </a:t>
            </a:r>
            <a:r>
              <a:rPr sz="3200" b="0" spc="-15" dirty="0">
                <a:latin typeface="Calibri"/>
                <a:cs typeface="Calibri"/>
              </a:rPr>
              <a:t>Procurement</a:t>
            </a:r>
            <a:r>
              <a:rPr sz="3200" b="0" spc="-95" dirty="0">
                <a:latin typeface="Calibri"/>
                <a:cs typeface="Calibri"/>
              </a:rPr>
              <a:t> </a:t>
            </a:r>
            <a:r>
              <a:rPr sz="3200" b="0" spc="-10" dirty="0">
                <a:latin typeface="Calibri"/>
                <a:cs typeface="Calibri"/>
              </a:rPr>
              <a:t>Process</a:t>
            </a:r>
            <a:endParaRPr sz="3200" dirty="0">
              <a:latin typeface="Calibri"/>
              <a:cs typeface="Calibri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pPr marL="109855">
              <a:lnSpc>
                <a:spcPts val="1425"/>
              </a:lnSpc>
            </a:pPr>
            <a:fld id="{81D60167-4931-47E6-BA6A-407CBD079E47}" type="slidenum">
              <a:rPr lang="en-US" spc="-5" smtClean="0">
                <a:solidFill>
                  <a:srgbClr val="000000"/>
                </a:solidFill>
              </a:rPr>
              <a:t>12</a:t>
            </a:fld>
            <a:endParaRPr lang="en-US" spc="-5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874974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926592" y="1193943"/>
            <a:ext cx="7790688" cy="4503797"/>
          </a:xfrm>
          <a:prstGeom prst="rect">
            <a:avLst/>
          </a:prstGeom>
        </p:spPr>
        <p:txBody>
          <a:bodyPr vert="horz" wrap="square" lIns="0" tIns="111760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880"/>
              </a:spcBef>
              <a:spcAft>
                <a:spcPts val="0"/>
              </a:spcAft>
              <a:buClrTx/>
              <a:buSzTx/>
              <a:buFontTx/>
              <a:buNone/>
              <a:tabLst>
                <a:tab pos="1508760" algn="l"/>
              </a:tabLst>
              <a:defRPr/>
            </a:pPr>
            <a:r>
              <a:rPr kumimoji="0" sz="28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Stage</a:t>
            </a:r>
            <a:r>
              <a:rPr kumimoji="0" sz="2800" b="0" i="0" u="none" strike="noStrike" kern="1200" cap="none" spc="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8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5:</a:t>
            </a:r>
            <a:r>
              <a:rPr kumimoji="0" lang="en-US" sz="28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800" b="0" i="0" u="none" strike="noStrike" kern="1200" cap="none" spc="-2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Award</a:t>
            </a:r>
            <a:r>
              <a:rPr kumimoji="0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8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Process</a:t>
            </a:r>
            <a:endParaRPr kumimoji="0" lang="en-US" sz="2800" b="0" i="0" u="none" strike="noStrike" kern="1200" cap="none" spc="-15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880"/>
              </a:spcBef>
              <a:spcAft>
                <a:spcPts val="0"/>
              </a:spcAft>
              <a:buClrTx/>
              <a:buSzTx/>
              <a:buFontTx/>
              <a:buNone/>
              <a:tabLst>
                <a:tab pos="1508760" algn="l"/>
              </a:tabLst>
              <a:defRPr/>
            </a:pPr>
            <a:r>
              <a:rPr kumimoji="0" sz="2800" b="0" i="0" u="none" strike="noStrike" kern="1200" cap="none" spc="-2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State </a:t>
            </a:r>
            <a:r>
              <a:rPr kumimoji="0" sz="28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Actions </a:t>
            </a:r>
            <a:r>
              <a:rPr kumimoji="0" sz="2800" b="0" i="0" u="none" strike="noStrike" kern="1200" cap="none" spc="-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for </a:t>
            </a:r>
            <a:r>
              <a:rPr kumimoji="0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 </a:t>
            </a:r>
            <a:r>
              <a:rPr kumimoji="0" sz="28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Request </a:t>
            </a:r>
            <a:r>
              <a:rPr kumimoji="0" sz="2800" b="0" i="0" u="none" strike="noStrike" kern="1200" cap="none" spc="-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for </a:t>
            </a:r>
            <a:r>
              <a:rPr kumimoji="0" sz="28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Proposal </a:t>
            </a:r>
            <a:r>
              <a:rPr kumimoji="0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or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8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Invitation </a:t>
            </a:r>
            <a:r>
              <a:rPr kumimoji="0" sz="28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</a:t>
            </a:r>
            <a:r>
              <a:rPr kumimoji="0" sz="28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Bid:</a:t>
            </a:r>
          </a:p>
          <a:p>
            <a:pPr marL="341313" marR="0" lvl="0" indent="-341313" algn="l" defTabSz="914400" rtl="0" eaLnBrk="1" fontAlgn="auto" latinLnBrk="0" hangingPunct="1">
              <a:lnSpc>
                <a:spcPct val="100000"/>
              </a:lnSpc>
              <a:spcBef>
                <a:spcPts val="65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341313" algn="l"/>
              </a:tabLst>
              <a:defRPr/>
            </a:pP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Provide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public notice of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solicitation</a:t>
            </a:r>
            <a:r>
              <a:rPr kumimoji="0" sz="2400" b="0" i="0" u="none" strike="noStrike" kern="1200" cap="none" spc="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results.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1313" marR="5080" lvl="0" indent="-341313" algn="l" defTabSz="914400" rtl="0" eaLnBrk="1" fontAlgn="auto" latinLnBrk="0" hangingPunct="1">
              <a:lnSpc>
                <a:spcPct val="100000"/>
              </a:lnSpc>
              <a:spcBef>
                <a:spcPts val="625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341313" algn="l"/>
              </a:tabLst>
              <a:defRPr/>
            </a:pP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Check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be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sure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bidder has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met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all the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registration</a:t>
            </a:r>
            <a:r>
              <a:rPr kumimoji="0" sz="24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,</a:t>
            </a:r>
            <a:r>
              <a:rPr kumimoji="0" lang="en-US" sz="24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financial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insurance</a:t>
            </a:r>
            <a:r>
              <a:rPr kumimoji="0" sz="2400" b="0" i="0" u="none" strike="noStrike" kern="1200" cap="none" spc="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requirements.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1313" marR="461645" lvl="0" indent="-341313" algn="l" defTabSz="914400" rtl="0" eaLnBrk="1" fontAlgn="auto" latinLnBrk="0" hangingPunct="1">
              <a:lnSpc>
                <a:spcPct val="100000"/>
              </a:lnSpc>
              <a:spcBef>
                <a:spcPts val="625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341313" algn="l"/>
              </a:tabLst>
              <a:defRPr/>
            </a:pP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Have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all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solicitation 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records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available </a:t>
            </a:r>
            <a:r>
              <a:rPr kumimoji="0" sz="2400" b="0" i="0" u="none" strike="noStrike" kern="1200" cap="none" spc="-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for </a:t>
            </a:r>
            <a:r>
              <a:rPr kumimoji="0" sz="24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prompt</a:t>
            </a:r>
            <a:r>
              <a:rPr kumimoji="0" lang="en-US" sz="24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review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by</a:t>
            </a:r>
            <a:r>
              <a:rPr kumimoji="0" sz="2400" b="0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bidders.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1313" marR="0" lvl="0" indent="-341313" algn="l" defTabSz="914400" rtl="0" eaLnBrk="1" fontAlgn="auto" latinLnBrk="0" hangingPunct="1">
              <a:lnSpc>
                <a:spcPct val="100000"/>
              </a:lnSpc>
              <a:spcBef>
                <a:spcPts val="62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341313" algn="l"/>
              </a:tabLst>
              <a:defRPr/>
            </a:pP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Issue 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contract</a:t>
            </a:r>
            <a:r>
              <a:rPr kumimoji="0" sz="2400" b="0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award.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1313" marR="0" lvl="0" indent="-341313" algn="l" defTabSz="914400" rtl="0" eaLnBrk="1" fontAlgn="auto" latinLnBrk="0" hangingPunct="1">
              <a:lnSpc>
                <a:spcPct val="100000"/>
              </a:lnSpc>
              <a:spcBef>
                <a:spcPts val="625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341313" algn="l"/>
              </a:tabLst>
              <a:defRPr/>
            </a:pP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Participate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 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protest </a:t>
            </a:r>
            <a:r>
              <a:rPr kumimoji="0" sz="24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process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if</a:t>
            </a:r>
            <a:r>
              <a:rPr kumimoji="0" sz="2400" b="0" i="0" u="none" strike="noStrike" kern="1200" cap="none" spc="8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applicable.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2121535" y="427132"/>
            <a:ext cx="5282565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b="0" spc="-5" dirty="0">
                <a:latin typeface="Calibri"/>
                <a:cs typeface="Calibri"/>
              </a:rPr>
              <a:t>The </a:t>
            </a:r>
            <a:r>
              <a:rPr sz="3200" b="0" spc="-15" dirty="0">
                <a:latin typeface="Calibri"/>
                <a:cs typeface="Calibri"/>
              </a:rPr>
              <a:t>Procurement</a:t>
            </a:r>
            <a:r>
              <a:rPr sz="3200" b="0" spc="-95" dirty="0">
                <a:latin typeface="Calibri"/>
                <a:cs typeface="Calibri"/>
              </a:rPr>
              <a:t> </a:t>
            </a:r>
            <a:r>
              <a:rPr sz="3200" b="0" spc="-10" dirty="0">
                <a:latin typeface="Calibri"/>
                <a:cs typeface="Calibri"/>
              </a:rPr>
              <a:t>Process</a:t>
            </a:r>
            <a:endParaRPr sz="3200" dirty="0">
              <a:latin typeface="Calibri"/>
              <a:cs typeface="Calibri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pPr marL="109855">
              <a:lnSpc>
                <a:spcPts val="1425"/>
              </a:lnSpc>
            </a:pPr>
            <a:fld id="{81D60167-4931-47E6-BA6A-407CBD079E47}" type="slidenum">
              <a:rPr lang="en-US" spc="-5" smtClean="0">
                <a:solidFill>
                  <a:srgbClr val="000000"/>
                </a:solidFill>
              </a:rPr>
              <a:t>13</a:t>
            </a:fld>
            <a:endParaRPr lang="en-US" spc="-5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815139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926592" y="1195832"/>
            <a:ext cx="7778496" cy="269496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R="5080" lvl="0" indent="-596265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>
                <a:tab pos="1508760" algn="l"/>
              </a:tabLst>
              <a:defRPr/>
            </a:pPr>
            <a:r>
              <a:rPr kumimoji="0" sz="2800" b="0" i="0" u="none" strike="noStrike" kern="1200" cap="none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Stage </a:t>
            </a:r>
            <a:r>
              <a:rPr kumimoji="0" sz="2800" b="0" i="0" u="none" strike="noStrike" kern="1200" cap="none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5:</a:t>
            </a:r>
            <a:r>
              <a:rPr kumimoji="0" lang="en-US" sz="2800" b="0" i="0" u="none" strike="noStrike" kern="1200" cap="none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800" b="0" i="0" u="none" strike="noStrike" kern="1200" cap="none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Award </a:t>
            </a:r>
            <a:r>
              <a:rPr kumimoji="0" sz="2800" b="0" i="0" u="none" strike="noStrike" kern="1200" cap="none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Process – Request for </a:t>
            </a:r>
            <a:r>
              <a:rPr kumimoji="0" sz="2800" b="0" i="0" u="none" strike="noStrike" kern="1200" cap="none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Proposal</a:t>
            </a:r>
            <a:r>
              <a:rPr kumimoji="0" lang="en-US" sz="2800" b="0" i="0" u="none" strike="noStrike" kern="1200" cap="none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800" b="0" i="0" u="none" strike="noStrike" kern="1200" cap="none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or</a:t>
            </a:r>
            <a:r>
              <a:rPr kumimoji="0" lang="en-US" sz="2800" b="0" i="0" u="none" strike="noStrike" kern="1200" cap="none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800" b="0" i="0" u="none" strike="noStrike" kern="1200" cap="none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Invitation </a:t>
            </a:r>
            <a:r>
              <a:rPr kumimoji="0" sz="2800" b="0" i="0" u="none" strike="noStrike" kern="1200" cap="none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 </a:t>
            </a:r>
            <a:r>
              <a:rPr kumimoji="0" sz="2800" b="0" i="0" u="none" strike="noStrike" kern="1200" cap="none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Bid</a:t>
            </a:r>
            <a:endParaRPr kumimoji="0" lang="en-US" sz="2800" b="0" i="0" u="none" strike="noStrike" kern="1200" cap="none" normalizeH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R="5080" lvl="0" indent="-596265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>
                <a:tab pos="1508760" algn="l"/>
              </a:tabLst>
              <a:defRPr/>
            </a:pPr>
            <a:r>
              <a:rPr lang="en-US" sz="2800" dirty="0" smtClean="0">
                <a:solidFill>
                  <a:prstClr val="black"/>
                </a:solidFill>
                <a:latin typeface="Calibri"/>
                <a:cs typeface="Calibri"/>
              </a:rPr>
              <a:t>Supplier Actions:</a:t>
            </a:r>
            <a:endParaRPr kumimoji="0" sz="2800" b="0" i="0" u="none" strike="noStrike" kern="1200" cap="none" normalizeH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1313" marR="0" lvl="0" indent="-341313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341313" algn="l"/>
              </a:tabLst>
              <a:defRPr/>
            </a:pP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Receive 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contract award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as</a:t>
            </a:r>
            <a:r>
              <a:rPr kumimoji="0" sz="2400" b="0" i="0" u="none" strike="noStrike" kern="1200" cap="none" spc="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applicable.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1313" marR="0" lvl="0" indent="-341313" algn="l" defTabSz="914400" rtl="0" eaLnBrk="1" fontAlgn="auto" latinLnBrk="0" hangingPunct="1">
              <a:lnSpc>
                <a:spcPct val="100000"/>
              </a:lnSpc>
              <a:spcBef>
                <a:spcPts val="67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341313" algn="l"/>
              </a:tabLst>
              <a:defRPr/>
            </a:pP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Contact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user agency </a:t>
            </a:r>
            <a:r>
              <a:rPr kumimoji="0" sz="2400" b="0" i="0" u="none" strike="noStrike" kern="1200" cap="none" spc="-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for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Notice 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</a:t>
            </a:r>
            <a:r>
              <a:rPr kumimoji="0" sz="2400" b="0" i="0" u="none" strike="noStrike" kern="1200" cap="none" spc="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Proceed.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1313" marR="0" lvl="0" indent="-341313" algn="l" defTabSz="914400" rtl="0" eaLnBrk="1" fontAlgn="auto" latinLnBrk="0" hangingPunct="1">
              <a:lnSpc>
                <a:spcPct val="100000"/>
              </a:lnSpc>
              <a:spcBef>
                <a:spcPts val="675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341313" algn="l"/>
              </a:tabLst>
              <a:defRPr/>
            </a:pP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Participate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 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protest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process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if</a:t>
            </a:r>
            <a:r>
              <a:rPr kumimoji="0" sz="2400" b="0" i="0" u="none" strike="noStrike" kern="1200" cap="none" spc="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applicable.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2121535" y="427132"/>
            <a:ext cx="5282565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b="0" spc="-5" dirty="0">
                <a:latin typeface="Calibri"/>
                <a:cs typeface="Calibri"/>
              </a:rPr>
              <a:t>The </a:t>
            </a:r>
            <a:r>
              <a:rPr sz="3200" b="0" spc="-15" dirty="0">
                <a:latin typeface="Calibri"/>
                <a:cs typeface="Calibri"/>
              </a:rPr>
              <a:t>Procurement</a:t>
            </a:r>
            <a:r>
              <a:rPr sz="3200" b="0" spc="-95" dirty="0">
                <a:latin typeface="Calibri"/>
                <a:cs typeface="Calibri"/>
              </a:rPr>
              <a:t> </a:t>
            </a:r>
            <a:r>
              <a:rPr sz="3200" b="0" spc="-10" dirty="0">
                <a:latin typeface="Calibri"/>
                <a:cs typeface="Calibri"/>
              </a:rPr>
              <a:t>Process</a:t>
            </a:r>
            <a:endParaRPr sz="3200" dirty="0">
              <a:latin typeface="Calibri"/>
              <a:cs typeface="Calibri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pPr marL="109855">
              <a:lnSpc>
                <a:spcPts val="1425"/>
              </a:lnSpc>
            </a:pPr>
            <a:fld id="{81D60167-4931-47E6-BA6A-407CBD079E47}" type="slidenum">
              <a:rPr lang="en-US" spc="-5" smtClean="0">
                <a:solidFill>
                  <a:srgbClr val="000000"/>
                </a:solidFill>
              </a:rPr>
              <a:t>14</a:t>
            </a:fld>
            <a:endParaRPr lang="en-US" spc="-5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608963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926592" y="1195487"/>
            <a:ext cx="7790688" cy="326550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94615" marR="3397250" lvl="0" indent="-82550" algn="l" defTabSz="914400" rtl="0" eaLnBrk="1" fontAlgn="auto" latinLnBrk="0" hangingPunct="1">
              <a:lnSpc>
                <a:spcPct val="12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1508760" algn="l"/>
              </a:tabLst>
              <a:defRPr/>
            </a:pPr>
            <a:r>
              <a:rPr kumimoji="0" sz="28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Stage</a:t>
            </a:r>
            <a:r>
              <a:rPr kumimoji="0" sz="2800" b="0" i="0" u="none" strike="noStrike" kern="1200" cap="none" spc="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8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6:</a:t>
            </a:r>
            <a:r>
              <a:rPr kumimoji="0" lang="en-US" sz="28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800" b="0" i="0" u="none" strike="noStrike" kern="1200" cap="none" spc="-2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Contract </a:t>
            </a:r>
            <a:r>
              <a:rPr kumimoji="0" sz="28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Process</a:t>
            </a:r>
            <a:endParaRPr lang="en-US" sz="2800" spc="-15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94615" marR="3397250" lvl="0" indent="-82550" algn="l" defTabSz="914400" rtl="0" eaLnBrk="1" fontAlgn="auto" latinLnBrk="0" hangingPunct="1">
              <a:lnSpc>
                <a:spcPct val="12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1508760" algn="l"/>
              </a:tabLst>
              <a:defRPr/>
            </a:pPr>
            <a:r>
              <a:rPr kumimoji="0" sz="2800" b="0" i="0" u="none" strike="noStrike" kern="1200" cap="none" spc="-2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State</a:t>
            </a:r>
            <a:r>
              <a:rPr kumimoji="0" sz="2800" b="0" i="0" u="none" strike="noStrike" kern="1200" cap="none" spc="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8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Actions:</a:t>
            </a:r>
            <a:endParaRPr kumimoji="0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1313" marR="5080" lvl="0" indent="-341313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652780" algn="l"/>
              </a:tabLst>
              <a:defRPr/>
            </a:pP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Administer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 manage the 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contract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discuss</a:t>
            </a: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2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any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new risks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or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changes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 either the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schedule</a:t>
            </a: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or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pricing.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1313" marR="901700" lvl="0" indent="-341313" algn="l" defTabSz="914400" rtl="0" eaLnBrk="1" fontAlgn="auto" latinLnBrk="0" hangingPunct="1">
              <a:lnSpc>
                <a:spcPct val="100000"/>
              </a:lnSpc>
              <a:spcBef>
                <a:spcPts val="67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652780" algn="l"/>
              </a:tabLst>
              <a:defRPr/>
            </a:pPr>
            <a:r>
              <a:rPr kumimoji="0" sz="2400" b="0" i="0" u="none" strike="noStrike" kern="1200" cap="none" spc="-3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Work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with supplier 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resolve 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any </a:t>
            </a:r>
            <a:r>
              <a:rPr kumimoji="0" sz="2400" b="0" i="0" u="none" strike="noStrike" kern="1200" cap="none" spc="-2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contract</a:t>
            </a:r>
            <a:r>
              <a:rPr kumimoji="0" lang="en-US" sz="2400" b="0" i="0" u="none" strike="noStrike" kern="1200" cap="none" spc="-2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disputes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1313" marR="0" lvl="0" indent="-341313" algn="l" defTabSz="914400" rtl="0" eaLnBrk="1" fontAlgn="auto" latinLnBrk="0" hangingPunct="1">
              <a:lnSpc>
                <a:spcPct val="100000"/>
              </a:lnSpc>
              <a:spcBef>
                <a:spcPts val="675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652780" algn="l"/>
              </a:tabLst>
              <a:defRPr/>
            </a:pP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Complete 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contract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close out</a:t>
            </a:r>
            <a:r>
              <a:rPr kumimoji="0" sz="2400" b="0" i="0" u="none" strike="noStrike" kern="1200" cap="none" spc="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tasks.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1313" marR="0" lvl="0" indent="-341313" algn="l" defTabSz="914400" rtl="0" eaLnBrk="1" fontAlgn="auto" latinLnBrk="0" hangingPunct="1">
              <a:lnSpc>
                <a:spcPct val="100000"/>
              </a:lnSpc>
              <a:spcBef>
                <a:spcPts val="67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652780" algn="l"/>
              </a:tabLst>
              <a:defRPr/>
            </a:pPr>
            <a:r>
              <a:rPr kumimoji="0" sz="2400" b="0" i="0" u="none" strike="noStrike" kern="1200" cap="none" spc="-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Evaluate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supplier/product</a:t>
            </a:r>
            <a:r>
              <a:rPr kumimoji="0" sz="2400" b="0" i="0" u="none" strike="noStrike" kern="1200" cap="none" spc="3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performance.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2121535" y="427132"/>
            <a:ext cx="5282565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b="0" spc="-5" dirty="0">
                <a:latin typeface="Calibri"/>
                <a:cs typeface="Calibri"/>
              </a:rPr>
              <a:t>The </a:t>
            </a:r>
            <a:r>
              <a:rPr sz="3200" b="0" spc="-15" dirty="0">
                <a:latin typeface="Calibri"/>
                <a:cs typeface="Calibri"/>
              </a:rPr>
              <a:t>Procurement</a:t>
            </a:r>
            <a:r>
              <a:rPr sz="3200" b="0" spc="-95" dirty="0">
                <a:latin typeface="Calibri"/>
                <a:cs typeface="Calibri"/>
              </a:rPr>
              <a:t> </a:t>
            </a:r>
            <a:r>
              <a:rPr sz="3200" b="0" spc="-10" dirty="0">
                <a:latin typeface="Calibri"/>
                <a:cs typeface="Calibri"/>
              </a:rPr>
              <a:t>Process</a:t>
            </a:r>
            <a:endParaRPr sz="3200" dirty="0">
              <a:latin typeface="Calibri"/>
              <a:cs typeface="Calibri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pPr marL="109855">
              <a:lnSpc>
                <a:spcPts val="1425"/>
              </a:lnSpc>
            </a:pPr>
            <a:fld id="{81D60167-4931-47E6-BA6A-407CBD079E47}" type="slidenum">
              <a:rPr lang="en-US" spc="-5" smtClean="0">
                <a:solidFill>
                  <a:srgbClr val="000000"/>
                </a:solidFill>
              </a:rPr>
              <a:t>15</a:t>
            </a:fld>
            <a:endParaRPr lang="en-US" spc="-5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52731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938784" y="1192726"/>
            <a:ext cx="7766304" cy="358713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94615" marR="2967355" lvl="0" indent="-82550" algn="l" defTabSz="914400" rtl="0" eaLnBrk="1" fontAlgn="auto" latinLnBrk="0" hangingPunct="1">
              <a:lnSpc>
                <a:spcPct val="11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1508760" algn="l"/>
              </a:tabLst>
              <a:defRPr/>
            </a:pPr>
            <a:r>
              <a:rPr kumimoji="0" sz="28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Stage</a:t>
            </a:r>
            <a:r>
              <a:rPr kumimoji="0" sz="2800" b="0" i="0" u="none" strike="noStrike" kern="1200" cap="none" spc="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8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6:</a:t>
            </a:r>
            <a:r>
              <a:rPr kumimoji="0" lang="en-US" sz="28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800" b="0" i="0" u="none" strike="noStrike" kern="1200" cap="none" spc="-2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Contract </a:t>
            </a:r>
            <a:r>
              <a:rPr kumimoji="0" sz="28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Process</a:t>
            </a:r>
            <a:endParaRPr kumimoji="0" lang="en-US" sz="2800" b="0" i="0" u="none" strike="noStrike" kern="1200" cap="none" spc="-15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94615" marR="2967355" lvl="0" indent="-82550" algn="l" defTabSz="914400" rtl="0" eaLnBrk="1" fontAlgn="auto" latinLnBrk="0" hangingPunct="1">
              <a:lnSpc>
                <a:spcPct val="11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1508760" algn="l"/>
              </a:tabLst>
              <a:defRPr/>
            </a:pPr>
            <a:r>
              <a:rPr kumimoji="0" sz="28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Supplier</a:t>
            </a:r>
            <a:r>
              <a:rPr kumimoji="0" sz="2800" b="0" i="0" u="none" strike="noStrike" kern="1200" cap="none" spc="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8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Actions:</a:t>
            </a:r>
            <a:endParaRPr kumimoji="0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1313" marR="0" lvl="0" indent="-341313" algn="l" defTabSz="914400" rtl="0" eaLnBrk="1" fontAlgn="auto" latinLnBrk="0" hangingPunct="1">
              <a:lnSpc>
                <a:spcPct val="100000"/>
              </a:lnSpc>
              <a:spcBef>
                <a:spcPts val="365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341313" algn="l"/>
              </a:tabLst>
              <a:defRPr/>
            </a:pP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Perform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under the 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contract</a:t>
            </a:r>
            <a:r>
              <a:rPr kumimoji="0" sz="2400" b="0" i="0" u="none" strike="noStrike" kern="1200" cap="none" spc="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requirements.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1313" marR="18415" lvl="0" indent="-341313" algn="l" defTabSz="914400" rtl="0" eaLnBrk="1" fontAlgn="auto" latinLnBrk="0" hangingPunct="1">
              <a:lnSpc>
                <a:spcPts val="3020"/>
              </a:lnSpc>
              <a:spcBef>
                <a:spcPts val="72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341313" algn="l"/>
              </a:tabLst>
              <a:defRPr/>
            </a:pP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File 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any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required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reports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 discuss with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</a:t>
            </a: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3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state 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any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changes 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timeline or</a:t>
            </a:r>
            <a:r>
              <a:rPr kumimoji="0" sz="2400" b="0" i="0" u="none" strike="noStrike" kern="1200" cap="none" spc="9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pricing.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1313" marR="5080" lvl="0" indent="-341313" algn="l" defTabSz="914400" rtl="0" eaLnBrk="1" fontAlgn="auto" latinLnBrk="0" hangingPunct="1">
              <a:lnSpc>
                <a:spcPts val="3020"/>
              </a:lnSpc>
              <a:spcBef>
                <a:spcPts val="675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341313" algn="l"/>
              </a:tabLst>
              <a:defRPr/>
            </a:pPr>
            <a:r>
              <a:rPr kumimoji="0" sz="2400" b="0" i="0" u="none" strike="noStrike" kern="1200" cap="none" spc="-3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Work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with </a:t>
            </a:r>
            <a:r>
              <a:rPr kumimoji="0" sz="2400" b="0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state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entity 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resolve 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any </a:t>
            </a:r>
            <a:r>
              <a:rPr kumimoji="0" sz="2400" b="0" i="0" u="none" strike="noStrike" kern="1200" cap="none" spc="-2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contract</a:t>
            </a:r>
            <a:r>
              <a:rPr kumimoji="0" lang="en-US" sz="2400" b="0" i="0" u="none" strike="noStrike" kern="1200" cap="none" spc="-2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disputes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1313" marR="248285" lvl="0" indent="-341313" algn="l" defTabSz="914400" rtl="0" eaLnBrk="1" fontAlgn="auto" latinLnBrk="0" hangingPunct="1">
              <a:lnSpc>
                <a:spcPts val="3020"/>
              </a:lnSpc>
              <a:spcBef>
                <a:spcPts val="68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341313" algn="l"/>
              </a:tabLst>
              <a:defRPr/>
            </a:pP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Deliver 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any </a:t>
            </a:r>
            <a:r>
              <a:rPr kumimoji="0" sz="2400" b="0" i="0" u="none" strike="noStrike" kern="1200" cap="none" spc="-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“as </a:t>
            </a:r>
            <a:r>
              <a:rPr kumimoji="0" sz="2400" b="0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builts,”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diagrams, </a:t>
            </a:r>
            <a:r>
              <a:rPr kumimoji="0" sz="2400" b="0" i="0" u="none" strike="noStrike" kern="1200" cap="none" spc="-2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reference</a:t>
            </a:r>
            <a:r>
              <a:rPr kumimoji="0" lang="en-US" sz="2400" b="0" i="0" u="none" strike="noStrike" kern="1200" cap="none" spc="-2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materials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warranties 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 </a:t>
            </a:r>
            <a:r>
              <a:rPr kumimoji="0" sz="2400" b="0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state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agency </a:t>
            </a:r>
            <a:r>
              <a:rPr kumimoji="0" sz="2400" b="0" i="0" u="none" strike="noStrike" kern="1200" cap="none" spc="-2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for</a:t>
            </a:r>
            <a:r>
              <a:rPr kumimoji="0" lang="en-US" sz="2400" b="0" i="0" u="none" strike="noStrike" kern="1200" cap="none" spc="-2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future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needs.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2121535" y="427132"/>
            <a:ext cx="5282565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b="0" spc="-5" dirty="0">
                <a:latin typeface="Calibri"/>
                <a:cs typeface="Calibri"/>
              </a:rPr>
              <a:t>The </a:t>
            </a:r>
            <a:r>
              <a:rPr sz="3200" b="0" spc="-15" dirty="0">
                <a:latin typeface="Calibri"/>
                <a:cs typeface="Calibri"/>
              </a:rPr>
              <a:t>Procurement</a:t>
            </a:r>
            <a:r>
              <a:rPr sz="3200" b="0" spc="-95" dirty="0">
                <a:latin typeface="Calibri"/>
                <a:cs typeface="Calibri"/>
              </a:rPr>
              <a:t> </a:t>
            </a:r>
            <a:r>
              <a:rPr sz="3200" b="0" spc="-10" dirty="0">
                <a:latin typeface="Calibri"/>
                <a:cs typeface="Calibri"/>
              </a:rPr>
              <a:t>Process</a:t>
            </a:r>
            <a:endParaRPr sz="3200" dirty="0">
              <a:latin typeface="Calibri"/>
              <a:cs typeface="Calibri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pPr marL="109855">
              <a:lnSpc>
                <a:spcPts val="1425"/>
              </a:lnSpc>
            </a:pPr>
            <a:fld id="{81D60167-4931-47E6-BA6A-407CBD079E47}" type="slidenum">
              <a:rPr lang="en-US" spc="-5" smtClean="0">
                <a:solidFill>
                  <a:srgbClr val="000000"/>
                </a:solidFill>
              </a:rPr>
              <a:t>16</a:t>
            </a:fld>
            <a:endParaRPr lang="en-US" spc="-5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400640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/>
          <p:nvPr/>
        </p:nvSpPr>
        <p:spPr>
          <a:xfrm>
            <a:off x="950976" y="1190062"/>
            <a:ext cx="7766304" cy="3572773"/>
          </a:xfrm>
          <a:prstGeom prst="rect">
            <a:avLst/>
          </a:prstGeom>
        </p:spPr>
        <p:txBody>
          <a:bodyPr vert="horz" wrap="square" lIns="0" tIns="195580" rIns="0" bIns="0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154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800" b="1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NOTE</a:t>
            </a:r>
            <a:endParaRPr kumimoji="0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12700" marR="5080" lvl="0" indent="0" defTabSz="914400" rtl="0" eaLnBrk="1" fontAlgn="auto" latinLnBrk="0" hangingPunct="1">
              <a:lnSpc>
                <a:spcPct val="100000"/>
              </a:lnSpc>
              <a:spcBef>
                <a:spcPts val="144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Invoicing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ratification are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considered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part of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</a:t>
            </a: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payment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or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ratification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process. Complete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</a:t>
            </a: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2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accurate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documentation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during the </a:t>
            </a:r>
            <a:r>
              <a:rPr kumimoji="0" sz="24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procurement</a:t>
            </a:r>
            <a:r>
              <a:rPr kumimoji="0" lang="en-US" sz="24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process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has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direct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impact on the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invoicing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</a:t>
            </a: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ratification/payment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process.</a:t>
            </a:r>
            <a:endParaRPr lang="en-US" sz="2400" spc="-1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 marR="5080" defTabSz="914400">
              <a:spcBef>
                <a:spcPts val="1440"/>
              </a:spcBef>
              <a:defRPr/>
            </a:pPr>
            <a:r>
              <a:rPr kumimoji="0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If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a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requisition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is not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correctly 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created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and</a:t>
            </a: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maintained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in</a:t>
            </a:r>
            <a:r>
              <a:rPr kumimoji="0" sz="2400" b="0" i="0" u="none" strike="noStrike" kern="1200" cap="none" spc="-2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Berlin Sans FB"/>
              </a:rPr>
              <a:t>PeopleSoft</a:t>
            </a: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Berlin Sans FB"/>
              </a:rPr>
              <a:t>, r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eceipting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and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invoicing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will be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problematic</a:t>
            </a:r>
            <a:r>
              <a:rPr kumimoji="0" lang="en-US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and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payment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will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potentially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be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delayed.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cs typeface="Calibri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2121535" y="427132"/>
            <a:ext cx="5282565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b="0" spc="-5" dirty="0">
                <a:latin typeface="Calibri"/>
                <a:cs typeface="Calibri"/>
              </a:rPr>
              <a:t>The </a:t>
            </a:r>
            <a:r>
              <a:rPr sz="3200" b="0" spc="-15" dirty="0">
                <a:latin typeface="Calibri"/>
                <a:cs typeface="Calibri"/>
              </a:rPr>
              <a:t>Procurement</a:t>
            </a:r>
            <a:r>
              <a:rPr sz="3200" b="0" spc="-95" dirty="0">
                <a:latin typeface="Calibri"/>
                <a:cs typeface="Calibri"/>
              </a:rPr>
              <a:t> </a:t>
            </a:r>
            <a:r>
              <a:rPr sz="3200" b="0" spc="-10" dirty="0">
                <a:latin typeface="Calibri"/>
                <a:cs typeface="Calibri"/>
              </a:rPr>
              <a:t>Process</a:t>
            </a:r>
            <a:endParaRPr sz="3200" dirty="0">
              <a:latin typeface="Calibri"/>
              <a:cs typeface="Calibri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pPr marL="109855">
              <a:lnSpc>
                <a:spcPts val="1425"/>
              </a:lnSpc>
            </a:pPr>
            <a:fld id="{81D60167-4931-47E6-BA6A-407CBD079E47}" type="slidenum">
              <a:rPr lang="en-US" spc="-5" smtClean="0">
                <a:solidFill>
                  <a:srgbClr val="000000"/>
                </a:solidFill>
              </a:rPr>
              <a:t>17</a:t>
            </a:fld>
            <a:endParaRPr lang="en-US" spc="-5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855093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575492" y="560323"/>
            <a:ext cx="8568508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3200" b="0" spc="-5" dirty="0"/>
              <a:t>Why We Need </a:t>
            </a:r>
            <a:r>
              <a:rPr lang="en-US" sz="3200" b="0" spc="-5" dirty="0"/>
              <a:t>Procurement </a:t>
            </a:r>
            <a:r>
              <a:rPr sz="3200" b="0" spc="-5" dirty="0"/>
              <a:t>Guidelines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938784" y="1336039"/>
            <a:ext cx="7824216" cy="3330206"/>
          </a:xfrm>
          <a:prstGeom prst="rect">
            <a:avLst/>
          </a:prstGeom>
        </p:spPr>
        <p:txBody>
          <a:bodyPr vert="horz" wrap="square" lIns="0" tIns="61594" rIns="0" bIns="0" rtlCol="0">
            <a:spAutoFit/>
          </a:bodyPr>
          <a:lstStyle/>
          <a:p>
            <a:pPr marL="341313" marR="378460" lvl="0" indent="-328613" algn="l" defTabSz="914400" rtl="0" eaLnBrk="1" fontAlgn="auto" latinLnBrk="0" hangingPunct="1">
              <a:lnSpc>
                <a:spcPts val="3020"/>
              </a:lnSpc>
              <a:spcBef>
                <a:spcPts val="484"/>
              </a:spcBef>
              <a:spcAft>
                <a:spcPts val="0"/>
              </a:spcAft>
              <a:buClr>
                <a:srgbClr val="4B2203"/>
              </a:buClr>
              <a:buSzTx/>
              <a:buFont typeface="Arial"/>
              <a:buChar char="•"/>
              <a:tabLst>
                <a:tab pos="341313" algn="l"/>
              </a:tabLst>
              <a:defRPr/>
            </a:pP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Acquiring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services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commodities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requires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skills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,</a:t>
            </a: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discipline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knowledge.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1313" marR="5080" lvl="0" indent="-328613" algn="l" defTabSz="914400" rtl="0" eaLnBrk="1" fontAlgn="auto" latinLnBrk="0" hangingPunct="1">
              <a:lnSpc>
                <a:spcPts val="3020"/>
              </a:lnSpc>
              <a:spcBef>
                <a:spcPts val="805"/>
              </a:spcBef>
              <a:spcAft>
                <a:spcPts val="0"/>
              </a:spcAft>
              <a:buClr>
                <a:srgbClr val="4B2203"/>
              </a:buClr>
              <a:buSzTx/>
              <a:buFont typeface="Arial"/>
              <a:buChar char="•"/>
              <a:tabLst>
                <a:tab pos="341313" algn="l"/>
              </a:tabLst>
              <a:defRPr/>
            </a:pP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fundamental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mission of the </a:t>
            </a:r>
            <a:r>
              <a:rPr kumimoji="0" sz="2400" b="0" i="0" u="none" strike="noStrike" kern="1200" cap="none" spc="-2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centralized</a:t>
            </a:r>
            <a:r>
              <a:rPr kumimoji="0" lang="en-US" sz="2400" b="0" i="0" u="none" strike="noStrike" kern="1200" cap="none" spc="-2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procurement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function is 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provide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</a:t>
            </a:r>
            <a:r>
              <a:rPr kumimoji="0" sz="2400" b="0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state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with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</a:t>
            </a: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goods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services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it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needs.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1313" marR="205104" lvl="0" indent="-328613" algn="l" defTabSz="914400" rtl="0" eaLnBrk="1" fontAlgn="auto" latinLnBrk="0" hangingPunct="1">
              <a:lnSpc>
                <a:spcPts val="3020"/>
              </a:lnSpc>
              <a:spcBef>
                <a:spcPts val="820"/>
              </a:spcBef>
              <a:spcAft>
                <a:spcPts val="0"/>
              </a:spcAft>
              <a:buClr>
                <a:srgbClr val="4B2203"/>
              </a:buClr>
              <a:buSzTx/>
              <a:buFont typeface="Arial"/>
              <a:buChar char="•"/>
              <a:tabLst>
                <a:tab pos="341313" algn="l"/>
              </a:tabLst>
              <a:defRPr/>
            </a:pP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Successful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suppliers must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provide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quality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goods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</a:t>
            </a: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services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at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reasonable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“lowest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best”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costs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or</a:t>
            </a: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“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best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value</a:t>
            </a:r>
            <a:r>
              <a:rPr kumimoji="0" lang="en-US" sz="2400" b="0" i="0" u="none" strike="noStrike" kern="1200" cap="none" spc="-5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.</a:t>
            </a:r>
            <a:r>
              <a:rPr kumimoji="0" sz="2400" b="0" i="0" u="none" strike="noStrike" kern="1200" cap="none" spc="-5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”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pPr marL="109855">
              <a:lnSpc>
                <a:spcPts val="1425"/>
              </a:lnSpc>
            </a:pPr>
            <a:fld id="{81D60167-4931-47E6-BA6A-407CBD079E47}" type="slidenum">
              <a:rPr lang="en-US" spc="-5" smtClean="0">
                <a:solidFill>
                  <a:srgbClr val="000000"/>
                </a:solidFill>
              </a:rPr>
              <a:t>18</a:t>
            </a:fld>
            <a:endParaRPr lang="en-US" spc="-5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644372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50215" y="405384"/>
            <a:ext cx="8693785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b="0" spc="-5" dirty="0"/>
              <a:t>Why We Need </a:t>
            </a:r>
            <a:r>
              <a:rPr lang="en-US" sz="3200" b="0" spc="-5" dirty="0"/>
              <a:t>Procurement </a:t>
            </a:r>
            <a:r>
              <a:rPr sz="3200" b="0" spc="-5" dirty="0"/>
              <a:t>Guidelines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950976" y="1208350"/>
            <a:ext cx="7754112" cy="2724463"/>
          </a:xfrm>
          <a:prstGeom prst="rect">
            <a:avLst/>
          </a:prstGeom>
        </p:spPr>
        <p:txBody>
          <a:bodyPr vert="horz" wrap="square" lIns="0" tIns="61594" rIns="0" bIns="0" rtlCol="0">
            <a:spAutoFit/>
          </a:bodyPr>
          <a:lstStyle/>
          <a:p>
            <a:pPr marL="341313" marR="164465" lvl="0" indent="-330200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>
                <a:srgbClr val="4B2203"/>
              </a:buClr>
              <a:buSzTx/>
              <a:buFont typeface="Arial"/>
              <a:buChar char="•"/>
              <a:tabLst>
                <a:tab pos="341313" algn="l"/>
              </a:tabLst>
              <a:defRPr/>
            </a:pP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Knowledge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 the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Central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Purchasing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Act and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Rules</a:t>
            </a: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establishes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level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playing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field and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protects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</a:t>
            </a: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6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buyer</a:t>
            </a:r>
            <a:r>
              <a:rPr kumimoji="0" sz="2400" b="0" i="0" u="none" strike="noStrike" kern="1200" cap="none" spc="-6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1313" marR="5080" lvl="0" indent="-330200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341313" algn="l"/>
              </a:tabLst>
              <a:defRPr/>
            </a:pP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 </a:t>
            </a:r>
            <a:r>
              <a:rPr kumimoji="0" sz="2400" b="0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state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agency shall 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retain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acquisition 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records </a:t>
            </a:r>
            <a:r>
              <a:rPr kumimoji="0" sz="2400" b="0" i="0" u="none" strike="noStrike" kern="1200" cap="none" spc="-2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</a:t>
            </a:r>
            <a:r>
              <a:rPr kumimoji="0" lang="en-US" sz="2400" b="0" i="0" u="none" strike="noStrike" kern="1200" cap="none" spc="-2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include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, but not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limited </a:t>
            </a:r>
            <a:r>
              <a:rPr kumimoji="0" sz="2400" b="0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to,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justification </a:t>
            </a:r>
            <a:r>
              <a:rPr kumimoji="0" sz="2400" b="0" i="0" u="none" strike="noStrike" kern="1200" cap="none" spc="-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for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</a:t>
            </a: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acquisition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, supporting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documents, </a:t>
            </a:r>
            <a:r>
              <a:rPr kumimoji="0" sz="2400" b="0" i="0" u="none" strike="noStrike" kern="1200" cap="none" spc="-2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related</a:t>
            </a:r>
            <a:r>
              <a:rPr kumimoji="0" lang="en-US" sz="2400" b="0" i="0" u="none" strike="noStrike" kern="1200" cap="none" spc="-2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information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,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acquisition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contract,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evaluations,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other</a:t>
            </a: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evidence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 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contractor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performance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 </a:t>
            </a:r>
            <a:r>
              <a:rPr kumimoji="0" sz="24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written</a:t>
            </a:r>
            <a:r>
              <a:rPr kumimoji="0" lang="en-US" sz="24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reports.</a:t>
            </a:r>
            <a:endParaRPr lang="en-US" sz="2400" spc="-10" dirty="0">
              <a:solidFill>
                <a:prstClr val="black"/>
              </a:solidFill>
              <a:latin typeface="Calibri"/>
              <a:cs typeface="Calibri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pPr marL="109855">
              <a:lnSpc>
                <a:spcPts val="1425"/>
              </a:lnSpc>
            </a:pPr>
            <a:fld id="{81D60167-4931-47E6-BA6A-407CBD079E47}" type="slidenum">
              <a:rPr lang="en-US" spc="-5" smtClean="0">
                <a:solidFill>
                  <a:srgbClr val="000000"/>
                </a:solidFill>
              </a:rPr>
              <a:t>19</a:t>
            </a:fld>
            <a:endParaRPr lang="en-US" spc="-5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786564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5469" y="119473"/>
            <a:ext cx="7973059" cy="492443"/>
          </a:xfrm>
        </p:spPr>
        <p:txBody>
          <a:bodyPr/>
          <a:lstStyle/>
          <a:p>
            <a:r>
              <a:rPr lang="en-US" sz="3200" b="0" dirty="0" smtClean="0"/>
              <a:t>Price Analysis</a:t>
            </a:r>
            <a:endParaRPr lang="en-US" sz="3200" b="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7472" y="1399967"/>
            <a:ext cx="7656829" cy="3323987"/>
          </a:xfrm>
        </p:spPr>
        <p:txBody>
          <a:bodyPr/>
          <a:lstStyle/>
          <a:p>
            <a:pPr marL="342900" marR="0" lvl="0" indent="-342900" algn="l" defTabSz="914400" rtl="0" eaLnBrk="1" fontAlgn="auto" latinLnBrk="0" hangingPunct="1"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b="0" dirty="0">
                <a:latin typeface="+mj-lt"/>
              </a:rPr>
              <a:t>Price analysis is the examination of a vendor's </a:t>
            </a:r>
            <a:r>
              <a:rPr lang="en-US" b="0" dirty="0" smtClean="0">
                <a:latin typeface="+mj-lt"/>
              </a:rPr>
              <a:t>price.</a:t>
            </a:r>
          </a:p>
          <a:p>
            <a:pPr marR="0" lvl="0" algn="l" defTabSz="914400" rtl="0" eaLnBrk="1" fontAlgn="auto" latinLnBrk="0" hangingPunct="1">
              <a:spcAft>
                <a:spcPts val="0"/>
              </a:spcAft>
              <a:buClrTx/>
              <a:buSzTx/>
              <a:tabLst/>
              <a:defRPr/>
            </a:pPr>
            <a:endParaRPr lang="en-US" kern="1200" spc="-5" dirty="0">
              <a:solidFill>
                <a:srgbClr val="2F2B20"/>
              </a:solidFill>
              <a:uFill>
                <a:solidFill>
                  <a:srgbClr val="2F2B20"/>
                </a:solidFill>
              </a:uFill>
              <a:latin typeface="+mj-lt"/>
              <a:cs typeface="Arial"/>
            </a:endParaRPr>
          </a:p>
          <a:p>
            <a:pPr algn="ctr" rtl="0">
              <a:defRPr/>
            </a:pPr>
            <a:r>
              <a:rPr lang="en-US" b="0" kern="1200" spc="-5" dirty="0" smtClean="0">
                <a:solidFill>
                  <a:srgbClr val="2F2B20"/>
                </a:solidFill>
                <a:uFill>
                  <a:solidFill>
                    <a:srgbClr val="2F2B20"/>
                  </a:solidFill>
                </a:uFill>
                <a:cs typeface="Arial"/>
              </a:rPr>
              <a:t>What </a:t>
            </a:r>
            <a:r>
              <a:rPr lang="en-US" b="0" kern="1200" spc="-5" dirty="0">
                <a:solidFill>
                  <a:srgbClr val="2F2B20"/>
                </a:solidFill>
                <a:uFill>
                  <a:solidFill>
                    <a:srgbClr val="2F2B20"/>
                  </a:solidFill>
                </a:uFill>
                <a:cs typeface="Arial"/>
              </a:rPr>
              <a:t>is the most appropriate evaluation method for </a:t>
            </a:r>
            <a:r>
              <a:rPr lang="en-US" b="0" kern="1200" spc="-5" dirty="0" smtClean="0">
                <a:solidFill>
                  <a:srgbClr val="2F2B20"/>
                </a:solidFill>
                <a:uFill>
                  <a:solidFill>
                    <a:srgbClr val="2F2B20"/>
                  </a:solidFill>
                </a:uFill>
                <a:cs typeface="Arial"/>
              </a:rPr>
              <a:t>simple</a:t>
            </a:r>
            <a:r>
              <a:rPr lang="en-US" b="0" kern="1200" spc="-30" dirty="0" smtClean="0">
                <a:solidFill>
                  <a:srgbClr val="2F2B20"/>
                </a:solidFill>
                <a:uFill>
                  <a:solidFill>
                    <a:srgbClr val="2F2B20"/>
                  </a:solidFill>
                </a:uFill>
                <a:cs typeface="Arial"/>
              </a:rPr>
              <a:t> </a:t>
            </a:r>
            <a:r>
              <a:rPr lang="en-US" b="0" kern="1200" spc="-5" dirty="0">
                <a:solidFill>
                  <a:srgbClr val="2F2B20"/>
                </a:solidFill>
                <a:uFill>
                  <a:solidFill>
                    <a:srgbClr val="2F2B20"/>
                  </a:solidFill>
                </a:uFill>
                <a:cs typeface="Arial"/>
              </a:rPr>
              <a:t>purchases?</a:t>
            </a:r>
          </a:p>
          <a:p>
            <a:pPr marL="342900" marR="0" lvl="0" indent="-342900" algn="ctr" defTabSz="914400" rtl="0" eaLnBrk="1" fontAlgn="auto" latinLnBrk="0" hangingPunct="1"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en-US" b="0" spc="-5" dirty="0">
              <a:solidFill>
                <a:srgbClr val="2F2B20"/>
              </a:solidFill>
              <a:uFill>
                <a:solidFill>
                  <a:srgbClr val="2F2B20"/>
                </a:solidFill>
              </a:uFill>
              <a:latin typeface="+mj-lt"/>
              <a:cs typeface="Arial"/>
            </a:endParaRPr>
          </a:p>
          <a:p>
            <a:pPr marR="0" lvl="0" algn="ctr" defTabSz="914400" rtl="0" eaLnBrk="1" fontAlgn="auto" latinLnBrk="0" hangingPunct="1">
              <a:spcAft>
                <a:spcPts val="0"/>
              </a:spcAft>
              <a:buClrTx/>
              <a:buSzTx/>
              <a:tabLst/>
              <a:defRPr/>
            </a:pPr>
            <a:r>
              <a:rPr lang="en-US" b="0" kern="1200" spc="-5" dirty="0" smtClean="0">
                <a:solidFill>
                  <a:srgbClr val="2F2B20"/>
                </a:solidFill>
                <a:uFill>
                  <a:solidFill>
                    <a:srgbClr val="2F2B20"/>
                  </a:solidFill>
                </a:uFill>
                <a:latin typeface="+mj-lt"/>
                <a:cs typeface="Arial"/>
              </a:rPr>
              <a:t>Price</a:t>
            </a:r>
            <a:r>
              <a:rPr lang="en-US" b="0" kern="1200" spc="-125" dirty="0" smtClean="0">
                <a:solidFill>
                  <a:srgbClr val="2F2B20"/>
                </a:solidFill>
                <a:uFill>
                  <a:solidFill>
                    <a:srgbClr val="2F2B20"/>
                  </a:solidFill>
                </a:uFill>
                <a:latin typeface="+mj-lt"/>
                <a:cs typeface="Arial"/>
              </a:rPr>
              <a:t> </a:t>
            </a:r>
            <a:r>
              <a:rPr lang="en-US" b="0" kern="1200" spc="-10" dirty="0">
                <a:solidFill>
                  <a:srgbClr val="2F2B20"/>
                </a:solidFill>
                <a:uFill>
                  <a:solidFill>
                    <a:srgbClr val="2F2B20"/>
                  </a:solidFill>
                </a:uFill>
                <a:latin typeface="+mj-lt"/>
                <a:cs typeface="Arial"/>
              </a:rPr>
              <a:t>Analysis!!</a:t>
            </a:r>
            <a:endParaRPr lang="en-US" b="0" kern="1200" dirty="0">
              <a:solidFill>
                <a:prstClr val="black"/>
              </a:solidFill>
              <a:latin typeface="+mj-lt"/>
              <a:cs typeface="Arial"/>
            </a:endParaRPr>
          </a:p>
          <a:p>
            <a:endParaRPr lang="en-US" b="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b="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pPr marL="109855">
              <a:lnSpc>
                <a:spcPts val="1425"/>
              </a:lnSpc>
            </a:pPr>
            <a:fld id="{81D60167-4931-47E6-BA6A-407CBD079E47}" type="slidenum">
              <a:rPr lang="en-US" spc="-5" smtClean="0">
                <a:solidFill>
                  <a:srgbClr val="000000"/>
                </a:solidFill>
              </a:rPr>
              <a:t>20</a:t>
            </a:fld>
            <a:endParaRPr lang="en-US" spc="-5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828370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5469" y="119473"/>
            <a:ext cx="7973059" cy="492443"/>
          </a:xfrm>
        </p:spPr>
        <p:txBody>
          <a:bodyPr/>
          <a:lstStyle/>
          <a:p>
            <a:r>
              <a:rPr lang="en-US" sz="3200" b="0" dirty="0" smtClean="0"/>
              <a:t>Value Analysis</a:t>
            </a:r>
            <a:endParaRPr lang="en-US" sz="3200" b="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3585" y="1464818"/>
            <a:ext cx="7656829" cy="2905924"/>
          </a:xfrm>
        </p:spPr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b="0" dirty="0" smtClean="0"/>
              <a:t>Value analysis in purchasing </a:t>
            </a:r>
            <a:r>
              <a:rPr lang="en-US" b="0" dirty="0"/>
              <a:t>is to allow purchasers to improve the value obtained from purchases</a:t>
            </a:r>
            <a:r>
              <a:rPr lang="en-US" b="0" dirty="0" smtClean="0"/>
              <a:t>.</a:t>
            </a:r>
          </a:p>
          <a:p>
            <a:endParaRPr lang="en-US" b="0" dirty="0"/>
          </a:p>
          <a:p>
            <a:pPr marR="0" lvl="0" indent="0" algn="ctr" defTabSz="914400" rtl="0" eaLnBrk="1" fontAlgn="auto" latinLnBrk="0" hangingPunct="1">
              <a:spcBef>
                <a:spcPts val="183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="0" kern="1200" spc="-5" dirty="0">
                <a:solidFill>
                  <a:srgbClr val="2F2B20"/>
                </a:solidFill>
                <a:uFill>
                  <a:solidFill>
                    <a:srgbClr val="2F2B20"/>
                  </a:solidFill>
                </a:uFill>
                <a:latin typeface="+mj-lt"/>
                <a:cs typeface="Arial"/>
              </a:rPr>
              <a:t>What is the most complex method </a:t>
            </a:r>
            <a:r>
              <a:rPr lang="en-US" b="0" kern="1200" dirty="0">
                <a:solidFill>
                  <a:srgbClr val="2F2B20"/>
                </a:solidFill>
                <a:uFill>
                  <a:solidFill>
                    <a:srgbClr val="2F2B20"/>
                  </a:solidFill>
                </a:uFill>
                <a:latin typeface="+mj-lt"/>
                <a:cs typeface="Arial"/>
              </a:rPr>
              <a:t>to </a:t>
            </a:r>
            <a:r>
              <a:rPr lang="en-US" b="0" kern="1200" spc="-5" dirty="0">
                <a:solidFill>
                  <a:srgbClr val="2F2B20"/>
                </a:solidFill>
                <a:uFill>
                  <a:solidFill>
                    <a:srgbClr val="2F2B20"/>
                  </a:solidFill>
                </a:uFill>
                <a:latin typeface="+mj-lt"/>
                <a:cs typeface="Arial"/>
              </a:rPr>
              <a:t>evaluate</a:t>
            </a:r>
            <a:r>
              <a:rPr lang="en-US" b="0" kern="1200" spc="25" dirty="0">
                <a:solidFill>
                  <a:srgbClr val="2F2B20"/>
                </a:solidFill>
                <a:uFill>
                  <a:solidFill>
                    <a:srgbClr val="2F2B20"/>
                  </a:solidFill>
                </a:uFill>
                <a:latin typeface="+mj-lt"/>
                <a:cs typeface="Arial"/>
              </a:rPr>
              <a:t> </a:t>
            </a:r>
            <a:r>
              <a:rPr lang="en-US" b="0" kern="1200" spc="-10" dirty="0">
                <a:solidFill>
                  <a:srgbClr val="2F2B20"/>
                </a:solidFill>
                <a:uFill>
                  <a:solidFill>
                    <a:srgbClr val="2F2B20"/>
                  </a:solidFill>
                </a:uFill>
                <a:latin typeface="+mj-lt"/>
                <a:cs typeface="Arial"/>
              </a:rPr>
              <a:t>offers?</a:t>
            </a:r>
            <a:endParaRPr lang="en-US" b="0" kern="1200" dirty="0">
              <a:solidFill>
                <a:prstClr val="black"/>
              </a:solidFill>
              <a:latin typeface="+mj-lt"/>
              <a:cs typeface="Arial"/>
            </a:endParaRPr>
          </a:p>
          <a:p>
            <a:pPr marR="0" lvl="0" indent="0" algn="ctr" defTabSz="914400" rtl="0" eaLnBrk="1" fontAlgn="auto" latinLnBrk="0" hangingPunct="1">
              <a:spcBef>
                <a:spcPts val="7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="0" kern="1200" spc="-30" dirty="0">
                <a:solidFill>
                  <a:srgbClr val="2F2B20"/>
                </a:solidFill>
                <a:uFill>
                  <a:solidFill>
                    <a:srgbClr val="2F2B20"/>
                  </a:solidFill>
                </a:uFill>
                <a:latin typeface="+mj-lt"/>
                <a:cs typeface="Arial"/>
              </a:rPr>
              <a:t>Value</a:t>
            </a:r>
            <a:r>
              <a:rPr lang="en-US" b="0" kern="1200" spc="-150" dirty="0">
                <a:solidFill>
                  <a:srgbClr val="2F2B20"/>
                </a:solidFill>
                <a:uFill>
                  <a:solidFill>
                    <a:srgbClr val="2F2B20"/>
                  </a:solidFill>
                </a:uFill>
                <a:latin typeface="+mj-lt"/>
                <a:cs typeface="Arial"/>
              </a:rPr>
              <a:t> </a:t>
            </a:r>
            <a:r>
              <a:rPr lang="en-US" b="0" kern="1200" spc="-5" dirty="0">
                <a:solidFill>
                  <a:srgbClr val="2F2B20"/>
                </a:solidFill>
                <a:uFill>
                  <a:solidFill>
                    <a:srgbClr val="2F2B20"/>
                  </a:solidFill>
                </a:uFill>
                <a:latin typeface="+mj-lt"/>
                <a:cs typeface="Arial"/>
              </a:rPr>
              <a:t>Analysis!</a:t>
            </a:r>
            <a:endParaRPr lang="en-US" b="0" kern="1200" dirty="0">
              <a:solidFill>
                <a:prstClr val="black"/>
              </a:solidFill>
              <a:latin typeface="+mj-lt"/>
              <a:cs typeface="Arial"/>
            </a:endParaRPr>
          </a:p>
          <a:p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pPr marL="109855">
              <a:lnSpc>
                <a:spcPts val="1425"/>
              </a:lnSpc>
            </a:pPr>
            <a:fld id="{81D60167-4931-47E6-BA6A-407CBD079E47}" type="slidenum">
              <a:rPr lang="en-US" spc="-5" smtClean="0">
                <a:solidFill>
                  <a:srgbClr val="000000"/>
                </a:solidFill>
              </a:rPr>
              <a:t>21</a:t>
            </a:fld>
            <a:endParaRPr lang="en-US" spc="-5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294622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535940" y="432466"/>
            <a:ext cx="8608060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3200" b="0" spc="-5" dirty="0"/>
              <a:t>Lowest and Best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891286" y="1243584"/>
            <a:ext cx="7801610" cy="2864887"/>
          </a:xfrm>
          <a:prstGeom prst="rect">
            <a:avLst/>
          </a:prstGeom>
        </p:spPr>
        <p:txBody>
          <a:bodyPr vert="horz" wrap="square" lIns="0" tIns="48260" rIns="0" bIns="0" rtlCol="0">
            <a:spAutoFit/>
          </a:bodyPr>
          <a:lstStyle/>
          <a:p>
            <a:pPr marL="12700" marR="5080" lvl="0" indent="0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Lowest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Best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means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acquisition based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on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criteria which include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,</a:t>
            </a: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but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are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not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limited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</a:t>
            </a:r>
            <a:r>
              <a:rPr kumimoji="0" lang="en-US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:</a:t>
            </a: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1313" marR="5080" lvl="1" indent="-34131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lowest </a:t>
            </a:r>
            <a:r>
              <a:rPr kumimoji="0" sz="24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total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purchase</a:t>
            </a:r>
            <a:r>
              <a:rPr kumimoji="0" sz="2400" b="0" i="0" u="none" strike="noStrike" kern="1200" cap="none" spc="5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price</a:t>
            </a: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.</a:t>
            </a: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1313" marR="5080" lvl="1" indent="-34131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quality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reliability of the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product</a:t>
            </a: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.</a:t>
            </a: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1313" marR="5080" lvl="1" indent="-34131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consistency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 the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proposed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acquisition with the 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state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agency’s </a:t>
            </a:r>
            <a:r>
              <a:rPr kumimoji="0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planning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documents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announced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strategic program</a:t>
            </a:r>
            <a:r>
              <a:rPr kumimoji="0" sz="2400" b="0" i="0" u="none" strike="noStrike" kern="1200" cap="none" spc="6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direction</a:t>
            </a:r>
            <a:r>
              <a:rPr kumimoji="0" sz="18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.</a:t>
            </a: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pPr marL="109855">
              <a:lnSpc>
                <a:spcPts val="1425"/>
              </a:lnSpc>
            </a:pPr>
            <a:fld id="{81D60167-4931-47E6-BA6A-407CBD079E47}" type="slidenum">
              <a:rPr lang="en-US" spc="-5" smtClean="0">
                <a:solidFill>
                  <a:srgbClr val="000000"/>
                </a:solidFill>
              </a:rPr>
              <a:t>22</a:t>
            </a:fld>
            <a:endParaRPr lang="en-US" spc="-5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700444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926592" y="1231392"/>
            <a:ext cx="7001167" cy="3217547"/>
          </a:xfrm>
          <a:prstGeom prst="rect">
            <a:avLst/>
          </a:prstGeom>
        </p:spPr>
        <p:txBody>
          <a:bodyPr vert="horz" wrap="square" lIns="0" tIns="100330" rIns="0" bIns="0" rtlCol="0">
            <a:spAutoFit/>
          </a:bodyPr>
          <a:lstStyle/>
          <a:p>
            <a:pPr marL="240665" marR="0" lvl="0" indent="-227965" algn="l" defTabSz="914400" rtl="0" eaLnBrk="1" fontAlgn="auto" latinLnBrk="0" hangingPunct="1">
              <a:lnSpc>
                <a:spcPct val="100000"/>
              </a:lnSpc>
              <a:spcBef>
                <a:spcPts val="790"/>
              </a:spcBef>
              <a:spcAft>
                <a:spcPts val="0"/>
              </a:spcAft>
              <a:buClr>
                <a:srgbClr val="2F2B20"/>
              </a:buClr>
              <a:buSzTx/>
              <a:buFont typeface="Arial"/>
              <a:buChar char="•"/>
              <a:tabLst>
                <a:tab pos="241300" algn="l"/>
              </a:tabLst>
              <a:defRPr/>
            </a:pP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Defined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 Title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74,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section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85.2.19.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652780" marR="113030" lvl="1" indent="-342900" algn="l" defTabSz="914400" rtl="0" eaLnBrk="1" fontAlgn="auto" latinLnBrk="0" hangingPunct="1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Tx/>
              <a:buSzTx/>
              <a:buFont typeface="Calibri" panose="020F0502020204030204" pitchFamily="34" charset="0"/>
              <a:buChar char="–"/>
              <a:tabLst>
                <a:tab pos="539115" algn="l"/>
              </a:tabLst>
              <a:defRPr/>
            </a:pP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“based on </a:t>
            </a: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criteria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which include but not </a:t>
            </a:r>
            <a:r>
              <a:rPr kumimoji="0" sz="2000" b="0" i="0" u="none" strike="noStrike" kern="1200" cap="none" spc="-10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limited</a:t>
            </a:r>
            <a:r>
              <a:rPr kumimoji="0" lang="en-US" sz="2000" b="0" i="0" u="none" strike="noStrike" kern="1200" cap="none" spc="-10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000" b="0" i="0" u="none" strike="noStrike" kern="1200" cap="none" spc="-10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</a:t>
            </a: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…”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 </a:t>
            </a: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gives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 </a:t>
            </a:r>
            <a:r>
              <a:rPr kumimoji="0" sz="2000" b="0" i="0" u="none" strike="noStrike" kern="1200" cap="none" spc="-15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list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 </a:t>
            </a: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items </a:t>
            </a:r>
            <a:r>
              <a:rPr kumimoji="0" sz="2000" b="0" i="0" u="none" strike="noStrike" kern="1200" cap="none" spc="-15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you </a:t>
            </a: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might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use </a:t>
            </a:r>
            <a:r>
              <a:rPr kumimoji="0" sz="2000" b="0" i="0" u="none" strike="noStrike" kern="1200" cap="none" spc="-25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for</a:t>
            </a:r>
            <a:r>
              <a:rPr kumimoji="0" lang="en-US" sz="2000" b="0" i="0" u="none" strike="noStrike" kern="1200" cap="none" spc="-25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000" b="0" i="0" u="none" strike="noStrike" kern="1200" cap="none" spc="-20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Lowest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 </a:t>
            </a:r>
            <a:r>
              <a:rPr kumimoji="0" sz="2000" b="0" i="0" u="none" strike="noStrike" kern="1200" cap="none" spc="-15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Best</a:t>
            </a:r>
            <a:r>
              <a:rPr kumimoji="0" sz="2000" b="0" i="0" u="none" strike="noStrike" kern="1200" cap="none" spc="25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criteria.</a:t>
            </a:r>
            <a:endParaRPr kumimoji="0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240665" marR="0" lvl="0" indent="-227965" algn="l" defTabSz="914400" rtl="0" eaLnBrk="1" fontAlgn="auto" latinLnBrk="0" hangingPunct="1">
              <a:lnSpc>
                <a:spcPct val="100000"/>
              </a:lnSpc>
              <a:spcBef>
                <a:spcPts val="655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241300" algn="l"/>
              </a:tabLst>
              <a:defRPr/>
            </a:pP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Lowest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price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that meets</a:t>
            </a:r>
            <a:r>
              <a:rPr kumimoji="0" sz="2400" b="0" i="0" u="none" strike="noStrike" kern="1200" cap="none" spc="25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specifications.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240665" marR="0" lvl="0" indent="-227965" algn="l" defTabSz="914400" rtl="0" eaLnBrk="1" fontAlgn="auto" latinLnBrk="0" hangingPunct="1">
              <a:lnSpc>
                <a:spcPct val="100000"/>
              </a:lnSpc>
              <a:spcBef>
                <a:spcPts val="675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241300" algn="l"/>
              </a:tabLst>
              <a:defRPr/>
            </a:pP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Lowest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Best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is used in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Invitations 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</a:t>
            </a:r>
            <a:r>
              <a:rPr kumimoji="0" sz="2400" b="0" i="0" u="none" strike="noStrike" kern="1200" cap="none" spc="6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Bid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.</a:t>
            </a:r>
            <a:endParaRPr kumimoji="0" lang="en-US" sz="2400" b="0" i="0" u="none" strike="noStrike" kern="1200" cap="none" spc="-5" normalizeH="0" baseline="0" noProof="0" dirty="0" smtClean="0">
              <a:ln>
                <a:noFill/>
              </a:ln>
              <a:solidFill>
                <a:srgbClr val="2F2B20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12700" marR="0" lvl="0" algn="l" defTabSz="914400" rtl="0" eaLnBrk="1" fontAlgn="auto" latinLnBrk="0" hangingPunct="1">
              <a:lnSpc>
                <a:spcPct val="100000"/>
              </a:lnSpc>
              <a:spcBef>
                <a:spcPts val="675"/>
              </a:spcBef>
              <a:spcAft>
                <a:spcPts val="0"/>
              </a:spcAft>
              <a:buClrTx/>
              <a:buSzTx/>
              <a:tabLst>
                <a:tab pos="241300" algn="l"/>
              </a:tabLst>
              <a:defRPr/>
            </a:pPr>
            <a:endParaRPr lang="en-US" sz="2400" spc="-5" dirty="0">
              <a:solidFill>
                <a:srgbClr val="2F2B20"/>
              </a:solidFill>
              <a:latin typeface="Calibri"/>
              <a:cs typeface="Calibri"/>
            </a:endParaRPr>
          </a:p>
          <a:p>
            <a:pPr marR="0" lvl="0" indent="0" algn="ctr" defTabSz="914400" rtl="0" eaLnBrk="1" fontAlgn="auto" latinLnBrk="0" hangingPunct="1"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strike="noStrike" kern="1200" cap="none" spc="-5" normalizeH="0" baseline="0" noProof="0" dirty="0" smtClean="0">
              <a:ln>
                <a:noFill/>
              </a:ln>
              <a:solidFill>
                <a:srgbClr val="2F2B20"/>
              </a:solidFill>
              <a:effectLst/>
              <a:uLnTx/>
              <a:uFill>
                <a:solidFill>
                  <a:srgbClr val="2F2B20"/>
                </a:solidFill>
              </a:uFill>
              <a:latin typeface="Arial"/>
              <a:ea typeface="+mn-ea"/>
              <a:cs typeface="Arial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536448" y="433069"/>
            <a:ext cx="8607552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b="0" spc="-105" dirty="0" smtClean="0">
                <a:solidFill>
                  <a:srgbClr val="2F2B20"/>
                </a:solidFill>
                <a:latin typeface="Calibri"/>
                <a:cs typeface="Calibri"/>
              </a:rPr>
              <a:t>Lowest </a:t>
            </a:r>
            <a:r>
              <a:rPr sz="3200" b="0" spc="-70" dirty="0">
                <a:solidFill>
                  <a:srgbClr val="2F2B20"/>
                </a:solidFill>
                <a:latin typeface="Calibri"/>
                <a:cs typeface="Calibri"/>
              </a:rPr>
              <a:t>and </a:t>
            </a:r>
            <a:r>
              <a:rPr sz="3200" b="0" spc="-90" dirty="0">
                <a:solidFill>
                  <a:srgbClr val="2F2B20"/>
                </a:solidFill>
                <a:latin typeface="Calibri"/>
                <a:cs typeface="Calibri"/>
              </a:rPr>
              <a:t>Best</a:t>
            </a:r>
            <a:endParaRPr sz="3200" dirty="0">
              <a:latin typeface="Calibri"/>
              <a:cs typeface="Calibri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630302" y="6324980"/>
            <a:ext cx="71120" cy="396240"/>
          </a:xfrm>
          <a:custGeom>
            <a:avLst/>
            <a:gdLst/>
            <a:ahLst/>
            <a:cxnLst/>
            <a:rect l="l" t="t" r="r" b="b"/>
            <a:pathLst>
              <a:path w="71120" h="396240">
                <a:moveTo>
                  <a:pt x="0" y="0"/>
                </a:moveTo>
                <a:lnTo>
                  <a:pt x="27684" y="5588"/>
                </a:lnTo>
                <a:lnTo>
                  <a:pt x="50290" y="20829"/>
                </a:lnTo>
                <a:lnTo>
                  <a:pt x="65531" y="43435"/>
                </a:lnTo>
                <a:lnTo>
                  <a:pt x="71120" y="71120"/>
                </a:lnTo>
                <a:lnTo>
                  <a:pt x="71120" y="325120"/>
                </a:lnTo>
                <a:lnTo>
                  <a:pt x="65531" y="352804"/>
                </a:lnTo>
                <a:lnTo>
                  <a:pt x="50290" y="375410"/>
                </a:lnTo>
                <a:lnTo>
                  <a:pt x="27684" y="390651"/>
                </a:lnTo>
                <a:lnTo>
                  <a:pt x="0" y="396240"/>
                </a:lnTo>
              </a:path>
            </a:pathLst>
          </a:custGeom>
          <a:ln w="190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pPr marL="109855">
              <a:lnSpc>
                <a:spcPts val="1425"/>
              </a:lnSpc>
            </a:pPr>
            <a:fld id="{81D60167-4931-47E6-BA6A-407CBD079E47}" type="slidenum">
              <a:rPr lang="en-US" spc="-5" smtClean="0">
                <a:solidFill>
                  <a:srgbClr val="000000"/>
                </a:solidFill>
              </a:rPr>
              <a:t>23</a:t>
            </a:fld>
            <a:endParaRPr lang="en-US" spc="-5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292409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535940" y="421639"/>
            <a:ext cx="8608060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3200" b="0" spc="-105" dirty="0">
                <a:solidFill>
                  <a:srgbClr val="2F2B20"/>
                </a:solidFill>
              </a:rPr>
              <a:t>Best Value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938784" y="1272031"/>
            <a:ext cx="7824216" cy="3311163"/>
          </a:xfrm>
          <a:prstGeom prst="rect">
            <a:avLst/>
          </a:prstGeom>
        </p:spPr>
        <p:txBody>
          <a:bodyPr vert="horz" wrap="square" lIns="0" tIns="48260" rIns="0" bIns="0" rtlCol="0">
            <a:spAutoFit/>
          </a:bodyPr>
          <a:lstStyle/>
          <a:p>
            <a:pPr marL="12700" marR="5080" lvl="0" indent="0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Best </a:t>
            </a:r>
            <a:r>
              <a:rPr kumimoji="0" sz="2400" b="0" i="0" u="none" strike="noStrike" kern="1200" cap="none" spc="-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Value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means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evaluation criteria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which include,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but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are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not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limited</a:t>
            </a:r>
            <a:r>
              <a:rPr kumimoji="0" lang="en-US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</a:t>
            </a:r>
            <a:r>
              <a:rPr kumimoji="0" lang="en-US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:</a:t>
            </a: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1313" marR="5080" lvl="1" indent="-34131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acquisition’s operational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cost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 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state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agency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would</a:t>
            </a:r>
            <a:r>
              <a:rPr kumimoji="0" sz="2400" b="0" i="0" u="none" strike="noStrike" kern="1200" cap="none" spc="1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incur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.</a:t>
            </a:r>
          </a:p>
          <a:p>
            <a:pPr marL="341313" marR="5080" lvl="1" indent="-34131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quality of the acquisition, or its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technical</a:t>
            </a:r>
            <a:r>
              <a:rPr kumimoji="0" sz="2400" b="0" i="0" u="none" strike="noStrike" kern="1200" cap="none" spc="8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competency</a:t>
            </a:r>
            <a:r>
              <a:rPr kumimoji="0" lang="en-US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.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1313" marR="5080" lvl="1" indent="-34131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reliability of the bidder’s delivery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implementation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schedules</a:t>
            </a: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.</a:t>
            </a: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1313" marR="5080" lvl="1" indent="-34131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acquisition’s facilitation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data transfer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systems</a:t>
            </a:r>
            <a:r>
              <a:rPr kumimoji="0" sz="2400" b="0" i="0" u="none" strike="noStrike" kern="1200" cap="none" spc="6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integration.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pPr marL="109855">
              <a:lnSpc>
                <a:spcPts val="1425"/>
              </a:lnSpc>
            </a:pPr>
            <a:fld id="{81D60167-4931-47E6-BA6A-407CBD079E47}" type="slidenum">
              <a:rPr lang="en-US" spc="-5" smtClean="0">
                <a:solidFill>
                  <a:srgbClr val="000000"/>
                </a:solidFill>
              </a:rPr>
              <a:t>24</a:t>
            </a:fld>
            <a:endParaRPr lang="en-US" spc="-5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948241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535940" y="473455"/>
            <a:ext cx="8608060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b="0" spc="-105" dirty="0">
                <a:solidFill>
                  <a:srgbClr val="2F2B20"/>
                </a:solidFill>
              </a:rPr>
              <a:t>Best Value </a:t>
            </a:r>
            <a:r>
              <a:rPr lang="en-US" sz="3200" b="0" spc="-105" dirty="0" smtClean="0">
                <a:solidFill>
                  <a:srgbClr val="2F2B20"/>
                </a:solidFill>
              </a:rPr>
              <a:t>–</a:t>
            </a:r>
            <a:r>
              <a:rPr sz="3200" b="0" spc="-105" dirty="0" smtClean="0">
                <a:solidFill>
                  <a:srgbClr val="2F2B20"/>
                </a:solidFill>
              </a:rPr>
              <a:t> </a:t>
            </a:r>
            <a:r>
              <a:rPr sz="3200" b="0" spc="-105" dirty="0">
                <a:solidFill>
                  <a:srgbClr val="2F2B20"/>
                </a:solidFill>
              </a:rPr>
              <a:t>Continued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926592" y="1289304"/>
            <a:ext cx="7836408" cy="2787943"/>
          </a:xfrm>
          <a:prstGeom prst="rect">
            <a:avLst/>
          </a:prstGeom>
        </p:spPr>
        <p:txBody>
          <a:bodyPr vert="horz" wrap="square" lIns="0" tIns="48260" rIns="0" bIns="0" rtlCol="0">
            <a:spAutoFit/>
          </a:bodyPr>
          <a:lstStyle/>
          <a:p>
            <a:pPr marL="12700" marR="5080" lvl="0" indent="0" algn="l" defTabSz="914400" rtl="0" eaLnBrk="1" fontAlgn="auto" latinLnBrk="0" hangingPunct="1">
              <a:lnSpc>
                <a:spcPct val="100000"/>
              </a:lnSpc>
              <a:spcBef>
                <a:spcPts val="38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Best </a:t>
            </a:r>
            <a:r>
              <a:rPr kumimoji="0" sz="2400" b="0" i="0" u="none" strike="noStrike" kern="1200" cap="none" spc="-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Value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means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evaluation criteria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which include,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but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are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not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limited</a:t>
            </a:r>
            <a:r>
              <a:rPr kumimoji="0" lang="en-US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</a:t>
            </a:r>
            <a:r>
              <a:rPr kumimoji="0" lang="en-US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:</a:t>
            </a: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1313" marR="5080" lvl="1" indent="-341313" algn="l" defTabSz="914400" rtl="0" eaLnBrk="1" fontAlgn="auto" latinLnBrk="0" hangingPunct="1">
              <a:lnSpc>
                <a:spcPct val="100000"/>
              </a:lnSpc>
              <a:spcBef>
                <a:spcPts val="38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acquisition’s warranties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guarantees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bidder’s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return</a:t>
            </a:r>
            <a:r>
              <a:rPr kumimoji="0" sz="2400" b="0" i="0" u="none" strike="noStrike" kern="1200" cap="none" spc="8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policy</a:t>
            </a: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.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1313" marR="5080" lvl="1" indent="-341313" algn="l" defTabSz="914400" rtl="0" eaLnBrk="1" fontAlgn="auto" latinLnBrk="0" hangingPunct="1">
              <a:lnSpc>
                <a:spcPct val="100000"/>
              </a:lnSpc>
              <a:spcBef>
                <a:spcPts val="38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bidder’s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financial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stability</a:t>
            </a:r>
            <a:r>
              <a:rPr kumimoji="0" lang="en-US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.</a:t>
            </a: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1313" marR="5080" lvl="1" indent="-341313" algn="l" defTabSz="914400" rtl="0" eaLnBrk="1" fontAlgn="auto" latinLnBrk="0" hangingPunct="1">
              <a:lnSpc>
                <a:spcPct val="100000"/>
              </a:lnSpc>
              <a:spcBef>
                <a:spcPts val="38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acquisition’s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adherence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state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agency’s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planning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documents </a:t>
            </a:r>
            <a:r>
              <a:rPr kumimoji="0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announced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strategic program</a:t>
            </a:r>
            <a:r>
              <a:rPr kumimoji="0" sz="2400" b="0" i="0" u="none" strike="noStrike" kern="1200" cap="none" spc="3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direction.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pPr marL="109855">
              <a:lnSpc>
                <a:spcPts val="1425"/>
              </a:lnSpc>
            </a:pPr>
            <a:fld id="{81D60167-4931-47E6-BA6A-407CBD079E47}" type="slidenum">
              <a:rPr lang="en-US" spc="-5" smtClean="0">
                <a:solidFill>
                  <a:srgbClr val="000000"/>
                </a:solidFill>
              </a:rPr>
              <a:t>25</a:t>
            </a:fld>
            <a:endParaRPr lang="en-US" spc="-5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039065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535940" y="424687"/>
            <a:ext cx="8608060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3200" b="0" spc="-105" dirty="0">
                <a:solidFill>
                  <a:srgbClr val="2F2B20"/>
                </a:solidFill>
              </a:rPr>
              <a:t>Best Value - Continued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914400" y="1233932"/>
            <a:ext cx="7802880" cy="3947234"/>
          </a:xfrm>
          <a:prstGeom prst="rect">
            <a:avLst/>
          </a:prstGeom>
        </p:spPr>
        <p:txBody>
          <a:bodyPr vert="horz" wrap="square" lIns="0" tIns="48260" rIns="0" bIns="0" rtlCol="0">
            <a:spAutoFit/>
          </a:bodyPr>
          <a:lstStyle/>
          <a:p>
            <a:pPr marL="12700" marR="63500" lvl="0" indent="0" algn="l" defTabSz="914400" rtl="0" eaLnBrk="1" fontAlgn="auto" latinLnBrk="0" hangingPunct="1">
              <a:lnSpc>
                <a:spcPct val="100000"/>
              </a:lnSpc>
              <a:spcBef>
                <a:spcPts val="38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Best </a:t>
            </a:r>
            <a:r>
              <a:rPr kumimoji="0" sz="2400" b="0" i="0" u="none" strike="noStrike" kern="1200" cap="none" spc="-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Value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means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evaluation criteria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which include,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but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are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not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limited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</a:t>
            </a:r>
            <a:r>
              <a:rPr kumimoji="0" lang="en-US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:</a:t>
            </a: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1313" marR="63500" lvl="1" indent="-341313" algn="l" defTabSz="914400" rtl="0" eaLnBrk="1" fontAlgn="auto" latinLnBrk="0" hangingPunct="1">
              <a:lnSpc>
                <a:spcPct val="100000"/>
              </a:lnSpc>
              <a:spcBef>
                <a:spcPts val="38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bidders’ industry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program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experience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record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 successful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past</a:t>
            </a: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performance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with acquisitions of similar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scope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</a:t>
            </a:r>
            <a:r>
              <a:rPr kumimoji="0" sz="2400" b="0" i="0" u="none" strike="noStrike" kern="1200" cap="none" spc="7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complexity</a:t>
            </a:r>
            <a:r>
              <a:rPr kumimoji="0" lang="en-US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.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1313" marR="63500" lvl="1" indent="-341313" algn="l" defTabSz="914400" rtl="0" eaLnBrk="1" fontAlgn="auto" latinLnBrk="0" hangingPunct="1">
              <a:lnSpc>
                <a:spcPct val="100000"/>
              </a:lnSpc>
              <a:spcBef>
                <a:spcPts val="38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anticipated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acceptance by user</a:t>
            </a:r>
            <a:r>
              <a:rPr kumimoji="0" sz="2400" b="0" i="0" u="none" strike="noStrike" kern="1200" cap="none" spc="7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groups</a:t>
            </a:r>
            <a:r>
              <a:rPr kumimoji="0" lang="en-US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.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1313" marR="63500" lvl="1" indent="-341313" algn="l" defTabSz="914400" rtl="0" eaLnBrk="1" fontAlgn="auto" latinLnBrk="0" hangingPunct="1">
              <a:lnSpc>
                <a:spcPct val="100000"/>
              </a:lnSpc>
              <a:spcBef>
                <a:spcPts val="38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acquisition’s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use of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proven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development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methodology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innovative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use</a:t>
            </a: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current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technologies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that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lead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quality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results</a:t>
            </a:r>
            <a:r>
              <a:rPr kumimoji="0" lang="en-US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.</a:t>
            </a: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1313" marR="63500" lvl="1" indent="-341313" algn="l" defTabSz="914400" rtl="0" eaLnBrk="1" fontAlgn="auto" latinLnBrk="0" hangingPunct="1">
              <a:lnSpc>
                <a:spcPct val="100000"/>
              </a:lnSpc>
              <a:spcBef>
                <a:spcPts val="38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agency’s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desire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negotiate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</a:t>
            </a:r>
            <a:r>
              <a:rPr kumimoji="0" sz="2400" b="0" i="0" u="none" strike="noStrike" kern="1200" cap="none" spc="1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award.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pPr marL="109855">
              <a:lnSpc>
                <a:spcPts val="1425"/>
              </a:lnSpc>
            </a:pPr>
            <a:fld id="{81D60167-4931-47E6-BA6A-407CBD079E47}" type="slidenum">
              <a:rPr lang="en-US" spc="-5" smtClean="0">
                <a:solidFill>
                  <a:srgbClr val="000000"/>
                </a:solidFill>
              </a:rPr>
              <a:t>26</a:t>
            </a:fld>
            <a:endParaRPr lang="en-US" spc="-5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290930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938784" y="1192320"/>
            <a:ext cx="7778496" cy="4154342"/>
          </a:xfrm>
          <a:prstGeom prst="rect">
            <a:avLst/>
          </a:prstGeom>
        </p:spPr>
        <p:txBody>
          <a:bodyPr vert="horz" wrap="square" lIns="0" tIns="57785" rIns="0" bIns="0" rtlCol="0">
            <a:spAutoFit/>
          </a:bodyPr>
          <a:lstStyle/>
          <a:p>
            <a:pPr marL="341313" marR="0" lvl="0" indent="-328613" algn="l" defTabSz="914400" rtl="0" eaLnBrk="1" fontAlgn="auto" latinLnBrk="0" hangingPunct="1">
              <a:lnSpc>
                <a:spcPct val="100000"/>
              </a:lnSpc>
              <a:spcBef>
                <a:spcPts val="455"/>
              </a:spcBef>
              <a:spcAft>
                <a:spcPts val="0"/>
              </a:spcAft>
              <a:buClr>
                <a:srgbClr val="2F2B20"/>
              </a:buClr>
              <a:buSzTx/>
              <a:buFont typeface="Arial"/>
              <a:buChar char="•"/>
              <a:tabLst>
                <a:tab pos="341313" algn="l"/>
              </a:tabLst>
              <a:defRPr/>
            </a:pP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Defined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 Title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74,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section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85.2.2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684213" marR="266700" lvl="1" indent="-342900" algn="l" defTabSz="914400" rtl="0" eaLnBrk="1" fontAlgn="auto" latinLnBrk="0" hangingPunct="1">
              <a:lnSpc>
                <a:spcPts val="2810"/>
              </a:lnSpc>
              <a:spcBef>
                <a:spcPts val="675"/>
              </a:spcBef>
              <a:spcAft>
                <a:spcPts val="0"/>
              </a:spcAft>
              <a:buClrTx/>
              <a:buSzTx/>
              <a:buFont typeface="Calibri" panose="020F0502020204030204" pitchFamily="34" charset="0"/>
              <a:buChar char="–"/>
              <a:tabLst>
                <a:tab pos="512763" algn="l"/>
              </a:tabLst>
              <a:defRPr/>
            </a:pPr>
            <a:r>
              <a:rPr kumimoji="0" sz="2000" b="0" i="0" u="none" strike="noStrike" kern="1200" cap="none" spc="-15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“Evaluation </a:t>
            </a: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criteria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which include, but is not </a:t>
            </a:r>
            <a:r>
              <a:rPr kumimoji="0" sz="2000" b="0" i="0" u="none" strike="noStrike" kern="1200" cap="none" spc="-10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limited</a:t>
            </a:r>
            <a:r>
              <a:rPr kumimoji="0" lang="en-US" sz="2000" b="0" i="0" u="none" strike="noStrike" kern="1200" cap="none" spc="-10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000" b="0" i="0" u="none" strike="noStrike" kern="1200" cap="none" spc="-10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</a:t>
            </a: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…”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– </a:t>
            </a: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gives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10 ideas </a:t>
            </a:r>
            <a:r>
              <a:rPr kumimoji="0" sz="2000" b="0" i="0" u="none" strike="noStrike" kern="1200" cap="none" spc="-25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for</a:t>
            </a:r>
            <a:r>
              <a:rPr kumimoji="0" sz="2000" b="0" i="0" u="none" strike="noStrike" kern="1200" cap="none" spc="35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criteria.</a:t>
            </a:r>
            <a:endParaRPr kumimoji="0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1313" marR="0" lvl="0" indent="-328613" algn="l" defTabSz="914400" rtl="0" eaLnBrk="1" fontAlgn="auto" latinLnBrk="0" hangingPunct="1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241300" algn="l"/>
              </a:tabLst>
              <a:defRPr/>
            </a:pP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term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“may”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adds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increased</a:t>
            </a:r>
            <a:r>
              <a:rPr kumimoji="0" sz="2400" b="0" i="0" u="none" strike="noStrike" kern="1200" cap="none" spc="15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25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flexibility.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1313" marR="891540" lvl="0" indent="-328613" algn="l" defTabSz="914400" rtl="0" eaLnBrk="1" fontAlgn="auto" latinLnBrk="0" hangingPunct="1">
              <a:lnSpc>
                <a:spcPts val="3020"/>
              </a:lnSpc>
              <a:spcBef>
                <a:spcPts val="72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241300" algn="l"/>
              </a:tabLst>
              <a:defRPr/>
            </a:pP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Best </a:t>
            </a:r>
            <a:r>
              <a:rPr kumimoji="0" sz="2400" b="0" i="0" u="none" strike="noStrike" kern="1200" cap="none" spc="-35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Value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is the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method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used in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Requests </a:t>
            </a:r>
            <a:r>
              <a:rPr kumimoji="0" sz="2400" b="0" i="0" u="none" strike="noStrike" kern="1200" cap="none" spc="-25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for</a:t>
            </a:r>
            <a:r>
              <a:rPr kumimoji="0" lang="en-US" sz="2400" b="0" i="0" u="none" strike="noStrike" kern="1200" cap="none" spc="-25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Proposals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1313" marR="1089025" lvl="0" indent="-328613" algn="l" defTabSz="914400" rtl="0" eaLnBrk="1" fontAlgn="auto" latinLnBrk="0" hangingPunct="1">
              <a:lnSpc>
                <a:spcPts val="3020"/>
              </a:lnSpc>
              <a:spcBef>
                <a:spcPts val="68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241300" algn="l"/>
              </a:tabLst>
              <a:defRPr/>
            </a:pPr>
            <a:r>
              <a:rPr kumimoji="0" sz="2400" b="0" i="0" u="none" strike="noStrike" kern="1200" cap="none" spc="-25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Weighted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evaluation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criteria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prior 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posting</a:t>
            </a:r>
            <a:r>
              <a:rPr kumimoji="0" lang="en-US" sz="2400" b="0" i="0" u="none" strike="noStrike" kern="1200" cap="none" spc="-10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provides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basis </a:t>
            </a:r>
            <a:r>
              <a:rPr kumimoji="0" sz="2400" b="0" i="0" u="none" strike="noStrike" kern="1200" cap="none" spc="-25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for 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contract</a:t>
            </a:r>
            <a:r>
              <a:rPr kumimoji="0" sz="2400" b="0" i="0" u="none" strike="noStrike" kern="1200" cap="none" spc="35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award.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1313" marR="0" lvl="0" indent="-328613" algn="l" defTabSz="914400" rtl="0" eaLnBrk="1" fontAlgn="auto" latinLnBrk="0" hangingPunct="1">
              <a:lnSpc>
                <a:spcPct val="100000"/>
              </a:lnSpc>
              <a:spcBef>
                <a:spcPts val="295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241300" algn="l"/>
              </a:tabLst>
              <a:defRPr/>
            </a:pPr>
            <a:r>
              <a:rPr kumimoji="0" sz="2400" b="0" i="1" u="none" strike="noStrike" kern="1200" cap="none" spc="-1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Criteria </a:t>
            </a:r>
            <a:r>
              <a:rPr kumimoji="0" sz="2400" b="0" i="1" u="none" strike="noStrike" kern="1200" cap="none" spc="-5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(less </a:t>
            </a:r>
            <a:r>
              <a:rPr kumimoji="0" sz="2400" b="0" i="1" u="none" strike="noStrike" kern="1200" cap="none" spc="-1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weighting) must </a:t>
            </a:r>
            <a:r>
              <a:rPr kumimoji="0" sz="2400" b="0" i="1" u="none" strike="noStrike" kern="1200" cap="none" spc="-5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be included in the</a:t>
            </a:r>
            <a:r>
              <a:rPr kumimoji="0" sz="2400" b="0" i="1" u="none" strike="noStrike" kern="1200" cap="none" spc="15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1" u="none" strike="noStrike" kern="1200" cap="none" spc="-9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RFP</a:t>
            </a:r>
            <a:r>
              <a:rPr kumimoji="0" sz="2400" b="0" i="1" u="none" strike="noStrike" kern="1200" cap="none" spc="-90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.</a:t>
            </a:r>
            <a:endParaRPr kumimoji="0" lang="en-US" sz="2400" b="0" i="1" u="none" strike="noStrike" kern="1200" cap="none" spc="-90" normalizeH="0" baseline="0" noProof="0" dirty="0" smtClean="0">
              <a:ln>
                <a:noFill/>
              </a:ln>
              <a:solidFill>
                <a:srgbClr val="2F2B20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R="0" lvl="0" indent="0" algn="ctr" defTabSz="914400" rtl="0" eaLnBrk="1" fontAlgn="auto" latinLnBrk="0" hangingPunct="1">
              <a:spcBef>
                <a:spcPts val="183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00" strike="noStrike" kern="1200" cap="none" spc="-5" normalizeH="0" baseline="0" noProof="0" dirty="0" smtClean="0">
              <a:ln>
                <a:noFill/>
              </a:ln>
              <a:solidFill>
                <a:srgbClr val="2F2B20"/>
              </a:solidFill>
              <a:effectLst/>
              <a:uLnTx/>
              <a:uFill>
                <a:solidFill>
                  <a:srgbClr val="2F2B20"/>
                </a:solidFill>
              </a:uFill>
              <a:latin typeface="Arial"/>
              <a:ea typeface="+mn-ea"/>
              <a:cs typeface="Arial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548640" y="396240"/>
            <a:ext cx="8595360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b="0" spc="-90" dirty="0" smtClean="0">
                <a:solidFill>
                  <a:srgbClr val="2F2B20"/>
                </a:solidFill>
                <a:latin typeface="Calibri"/>
                <a:cs typeface="Calibri"/>
              </a:rPr>
              <a:t>Best</a:t>
            </a:r>
            <a:r>
              <a:rPr sz="3200" b="0" spc="-620" dirty="0" smtClean="0">
                <a:solidFill>
                  <a:srgbClr val="2F2B20"/>
                </a:solidFill>
                <a:latin typeface="Calibri"/>
                <a:cs typeface="Calibri"/>
              </a:rPr>
              <a:t> </a:t>
            </a:r>
            <a:r>
              <a:rPr sz="3200" b="0" spc="-155" dirty="0">
                <a:solidFill>
                  <a:srgbClr val="2F2B20"/>
                </a:solidFill>
                <a:latin typeface="Calibri"/>
                <a:cs typeface="Calibri"/>
              </a:rPr>
              <a:t>Value</a:t>
            </a:r>
            <a:endParaRPr sz="3200" dirty="0">
              <a:latin typeface="Calibri"/>
              <a:cs typeface="Calibri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630302" y="6324980"/>
            <a:ext cx="71120" cy="396240"/>
          </a:xfrm>
          <a:custGeom>
            <a:avLst/>
            <a:gdLst/>
            <a:ahLst/>
            <a:cxnLst/>
            <a:rect l="l" t="t" r="r" b="b"/>
            <a:pathLst>
              <a:path w="71120" h="396240">
                <a:moveTo>
                  <a:pt x="0" y="0"/>
                </a:moveTo>
                <a:lnTo>
                  <a:pt x="27684" y="5588"/>
                </a:lnTo>
                <a:lnTo>
                  <a:pt x="50290" y="20829"/>
                </a:lnTo>
                <a:lnTo>
                  <a:pt x="65531" y="43435"/>
                </a:lnTo>
                <a:lnTo>
                  <a:pt x="71120" y="71120"/>
                </a:lnTo>
                <a:lnTo>
                  <a:pt x="71120" y="325120"/>
                </a:lnTo>
                <a:lnTo>
                  <a:pt x="65531" y="352804"/>
                </a:lnTo>
                <a:lnTo>
                  <a:pt x="50290" y="375410"/>
                </a:lnTo>
                <a:lnTo>
                  <a:pt x="27684" y="390651"/>
                </a:lnTo>
                <a:lnTo>
                  <a:pt x="0" y="396240"/>
                </a:lnTo>
              </a:path>
            </a:pathLst>
          </a:custGeom>
          <a:ln w="190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pPr marL="109855">
              <a:lnSpc>
                <a:spcPts val="1425"/>
              </a:lnSpc>
            </a:pPr>
            <a:fld id="{81D60167-4931-47E6-BA6A-407CBD079E47}" type="slidenum">
              <a:rPr lang="en-US" spc="-5" smtClean="0">
                <a:solidFill>
                  <a:srgbClr val="000000"/>
                </a:solidFill>
              </a:rPr>
              <a:t>27</a:t>
            </a:fld>
            <a:endParaRPr lang="en-US" spc="-5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818903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573024" y="457200"/>
            <a:ext cx="8570976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sz="3200" b="0" spc="-5" dirty="0">
                <a:latin typeface="+mn-lt"/>
                <a:cs typeface="Calibri Light"/>
              </a:rPr>
              <a:t>Common </a:t>
            </a:r>
            <a:r>
              <a:rPr sz="3200" b="0" spc="-20" dirty="0">
                <a:latin typeface="+mn-lt"/>
                <a:cs typeface="Calibri Light"/>
              </a:rPr>
              <a:t>Procurement</a:t>
            </a:r>
            <a:r>
              <a:rPr sz="3200" b="0" spc="-55" dirty="0">
                <a:latin typeface="+mn-lt"/>
                <a:cs typeface="Calibri Light"/>
              </a:rPr>
              <a:t> </a:t>
            </a:r>
            <a:r>
              <a:rPr lang="en-US" sz="3200" b="0" spc="-5" dirty="0" smtClean="0">
                <a:latin typeface="+mn-lt"/>
                <a:cs typeface="Calibri Light"/>
              </a:rPr>
              <a:t>Practices</a:t>
            </a:r>
            <a:endParaRPr sz="3200" dirty="0">
              <a:latin typeface="+mn-lt"/>
              <a:cs typeface="Calibri Light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87044" y="1257786"/>
            <a:ext cx="7718044" cy="1765227"/>
          </a:xfrm>
          <a:prstGeom prst="rect">
            <a:avLst/>
          </a:prstGeom>
        </p:spPr>
        <p:txBody>
          <a:bodyPr vert="horz" wrap="square" lIns="0" tIns="81915" rIns="0" bIns="0" rtlCol="0">
            <a:spAutoFit/>
          </a:bodyPr>
          <a:lstStyle/>
          <a:p>
            <a:pPr marL="341313" marR="0" lvl="0" indent="-328613" algn="l" defTabSz="914400" rtl="0" eaLnBrk="1" fontAlgn="auto" latinLnBrk="0" hangingPunct="1">
              <a:lnSpc>
                <a:spcPct val="100000"/>
              </a:lnSpc>
              <a:spcBef>
                <a:spcPts val="645"/>
              </a:spcBef>
              <a:spcAft>
                <a:spcPts val="0"/>
              </a:spcAft>
              <a:buClr>
                <a:srgbClr val="4B2203"/>
              </a:buClr>
              <a:buSzTx/>
              <a:buFont typeface="Arial"/>
              <a:buChar char="•"/>
              <a:tabLst>
                <a:tab pos="341313" algn="l"/>
              </a:tabLst>
              <a:defRPr/>
            </a:pP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Request for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Information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1313" marR="0" lvl="0" indent="-328613" algn="l" defTabSz="914400" rtl="0" eaLnBrk="1" fontAlgn="auto" latinLnBrk="0" hangingPunct="1">
              <a:lnSpc>
                <a:spcPct val="100000"/>
              </a:lnSpc>
              <a:spcBef>
                <a:spcPts val="545"/>
              </a:spcBef>
              <a:spcAft>
                <a:spcPts val="0"/>
              </a:spcAft>
              <a:buClr>
                <a:srgbClr val="4B2203"/>
              </a:buClr>
              <a:buSzTx/>
              <a:buFont typeface="Arial"/>
              <a:buChar char="•"/>
              <a:tabLst>
                <a:tab pos="341313" algn="l"/>
              </a:tabLst>
              <a:defRPr/>
            </a:pP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Request for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Quotation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1313" marR="0" lvl="0" indent="-328613" algn="l" defTabSz="914400" rtl="0" eaLnBrk="1" fontAlgn="auto" latinLnBrk="0" hangingPunct="1">
              <a:lnSpc>
                <a:spcPct val="100000"/>
              </a:lnSpc>
              <a:spcBef>
                <a:spcPts val="545"/>
              </a:spcBef>
              <a:spcAft>
                <a:spcPts val="0"/>
              </a:spcAft>
              <a:buClr>
                <a:srgbClr val="4B2203"/>
              </a:buClr>
              <a:buSzTx/>
              <a:buFont typeface="Arial"/>
              <a:buChar char="•"/>
              <a:tabLst>
                <a:tab pos="341313" algn="l"/>
              </a:tabLst>
              <a:defRPr/>
            </a:pP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Request for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Proposal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1313" marR="0" lvl="0" indent="-328613" algn="l" defTabSz="914400" rtl="0" eaLnBrk="1" fontAlgn="auto" latinLnBrk="0" hangingPunct="1">
              <a:lnSpc>
                <a:spcPct val="100000"/>
              </a:lnSpc>
              <a:spcBef>
                <a:spcPts val="555"/>
              </a:spcBef>
              <a:spcAft>
                <a:spcPts val="0"/>
              </a:spcAft>
              <a:buClr>
                <a:srgbClr val="4B2203"/>
              </a:buClr>
              <a:buSzTx/>
              <a:buFont typeface="Arial"/>
              <a:buChar char="•"/>
              <a:tabLst>
                <a:tab pos="341313" algn="l"/>
              </a:tabLst>
              <a:defRPr/>
            </a:pP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Invitation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Bid.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pPr marL="109855">
              <a:lnSpc>
                <a:spcPts val="1425"/>
              </a:lnSpc>
            </a:pPr>
            <a:fld id="{81D60167-4931-47E6-BA6A-407CBD079E47}" type="slidenum">
              <a:rPr lang="en-US" spc="-5" smtClean="0">
                <a:solidFill>
                  <a:srgbClr val="000000"/>
                </a:solidFill>
              </a:rPr>
              <a:t>28</a:t>
            </a:fld>
            <a:endParaRPr lang="en-US" spc="-5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355698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548640" y="426992"/>
            <a:ext cx="8595360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3200" b="0" spc="-5" dirty="0">
                <a:latin typeface="+mn-lt"/>
                <a:cs typeface="Calibri Light"/>
              </a:rPr>
              <a:t>Request for </a:t>
            </a:r>
            <a:r>
              <a:rPr sz="3200" b="0" spc="-5" dirty="0" smtClean="0">
                <a:latin typeface="+mn-lt"/>
                <a:cs typeface="Calibri Light"/>
              </a:rPr>
              <a:t>Information:</a:t>
            </a:r>
            <a:endParaRPr sz="3200" b="0" spc="-5" dirty="0">
              <a:latin typeface="+mn-lt"/>
              <a:cs typeface="Calibri Light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01700" y="1258824"/>
            <a:ext cx="7803388" cy="2126223"/>
          </a:xfrm>
          <a:prstGeom prst="rect">
            <a:avLst/>
          </a:prstGeom>
        </p:spPr>
        <p:txBody>
          <a:bodyPr vert="horz" wrap="square" lIns="0" tIns="48260" rIns="0" bIns="0" rtlCol="0">
            <a:spAutoFit/>
          </a:bodyPr>
          <a:lstStyle/>
          <a:p>
            <a:pPr marR="5080" lvl="0" indent="0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Use: Surveying the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marketplace to assist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with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future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specification</a:t>
            </a: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development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1313" marR="0" lvl="0" indent="-34131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>
                <a:srgbClr val="3B1D15"/>
              </a:buClr>
              <a:buSzTx/>
              <a:buFont typeface="Arial"/>
              <a:buChar char="•"/>
              <a:tabLst>
                <a:tab pos="527050" algn="l"/>
              </a:tabLst>
              <a:defRPr/>
            </a:pP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No pricing is</a:t>
            </a:r>
            <a:r>
              <a:rPr kumimoji="0" sz="2400" b="0" i="0" u="none" strike="noStrike" kern="1200" cap="none" spc="-8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requested.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1313" marR="0" lvl="0" indent="-34131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>
                <a:srgbClr val="3B1D15"/>
              </a:buClr>
              <a:buSzTx/>
              <a:buFont typeface="Arial"/>
              <a:buChar char="•"/>
              <a:tabLst>
                <a:tab pos="527050" algn="l"/>
              </a:tabLst>
              <a:defRPr/>
            </a:pP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No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contract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is</a:t>
            </a:r>
            <a:r>
              <a:rPr kumimoji="0" sz="2400" b="0" i="0" u="none" strike="noStrike" kern="120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awarded.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1313" marR="0" lvl="0" indent="-34131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>
                <a:srgbClr val="3B1D15"/>
              </a:buClr>
              <a:buSzTx/>
              <a:buFont typeface="Arial"/>
              <a:buChar char="•"/>
              <a:tabLst>
                <a:tab pos="527050" algn="l"/>
              </a:tabLst>
              <a:defRPr/>
            </a:pP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Agencies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are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not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required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send </a:t>
            </a:r>
            <a:r>
              <a:rPr kumimoji="0" sz="2400" b="0" i="0" u="none" strike="noStrike" kern="1200" cap="none" spc="-2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RFI’s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pPr marL="109855">
              <a:lnSpc>
                <a:spcPts val="1425"/>
              </a:lnSpc>
            </a:pPr>
            <a:fld id="{81D60167-4931-47E6-BA6A-407CBD079E47}" type="slidenum">
              <a:rPr lang="en-US" spc="-5" smtClean="0">
                <a:solidFill>
                  <a:srgbClr val="000000"/>
                </a:solidFill>
              </a:rPr>
              <a:t>29</a:t>
            </a:fld>
            <a:endParaRPr lang="en-US" spc="-5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183912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560832" y="492474"/>
            <a:ext cx="8583168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b="0" spc="-5" dirty="0">
                <a:latin typeface="+mn-lt"/>
                <a:cs typeface="Calibri Light"/>
              </a:rPr>
              <a:t>Request for Quotation (RFQ)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926592" y="1963800"/>
            <a:ext cx="3608832" cy="1636987"/>
          </a:xfrm>
          <a:prstGeom prst="rect">
            <a:avLst/>
          </a:prstGeom>
        </p:spPr>
        <p:txBody>
          <a:bodyPr vert="horz" wrap="square" lIns="0" tIns="81915" rIns="0" bIns="0" rtlCol="0">
            <a:spAutoFit/>
          </a:bodyPr>
          <a:lstStyle/>
          <a:p>
            <a:pPr marL="341313" marR="0" lvl="0" indent="-32861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341313" algn="l"/>
              </a:tabLst>
              <a:defRPr/>
            </a:pPr>
            <a:r>
              <a:rPr kumimoji="0" sz="2400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Low </a:t>
            </a:r>
            <a:r>
              <a:rPr kumimoji="0" sz="2400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dollar</a:t>
            </a:r>
            <a:r>
              <a:rPr kumimoji="0" sz="2400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low</a:t>
            </a:r>
            <a:r>
              <a:rPr kumimoji="0" sz="2400" b="0" i="0" u="none" strike="noStrike" kern="1200" cap="none" spc="-3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risk.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1313" marR="5080" lvl="0" indent="-32861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341313" algn="l"/>
              </a:tabLst>
              <a:defRPr/>
            </a:pP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May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be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written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or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verbal</a:t>
            </a: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(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telephone </a:t>
            </a:r>
            <a:r>
              <a:rPr kumimoji="0" sz="24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or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mail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quotes).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926592" y="1381633"/>
            <a:ext cx="6988428" cy="44307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>
                <a:tab pos="4012565" algn="l"/>
              </a:tabLst>
              <a:defRPr/>
            </a:pPr>
            <a:r>
              <a:rPr kumimoji="0" sz="2800" b="1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Use:	</a:t>
            </a:r>
            <a:r>
              <a:rPr kumimoji="0" sz="2800" b="1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Method </a:t>
            </a:r>
            <a:r>
              <a:rPr kumimoji="0" sz="2800" b="1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</a:t>
            </a:r>
            <a:r>
              <a:rPr kumimoji="0" sz="2800" b="1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Award:</a:t>
            </a:r>
            <a:endParaRPr kumimoji="0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790185" y="1963800"/>
            <a:ext cx="3124835" cy="898323"/>
          </a:xfrm>
          <a:prstGeom prst="rect">
            <a:avLst/>
          </a:prstGeom>
        </p:spPr>
        <p:txBody>
          <a:bodyPr vert="horz" wrap="square" lIns="0" tIns="81915" rIns="0" bIns="0" rtlCol="0">
            <a:spAutoFit/>
          </a:bodyPr>
          <a:lstStyle/>
          <a:p>
            <a:pPr marL="469265" marR="0" lvl="0" indent="-456565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469265" algn="l"/>
                <a:tab pos="469900" algn="l"/>
              </a:tabLst>
              <a:defRPr/>
            </a:pP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Lowest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</a:t>
            </a:r>
            <a:r>
              <a:rPr kumimoji="0" sz="2400" b="0" i="0" u="none" strike="noStrike" kern="1200" cap="none" spc="-7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best.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469900" marR="0" lvl="0" indent="-457200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469265" algn="l"/>
                <a:tab pos="469900" algn="l"/>
              </a:tabLst>
              <a:defRPr/>
            </a:pP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Or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best</a:t>
            </a:r>
            <a:r>
              <a:rPr kumimoji="0" sz="2400" b="0" i="0" u="none" strike="noStrike" kern="1200" cap="none" spc="-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value.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pPr marL="109855">
              <a:lnSpc>
                <a:spcPts val="1425"/>
              </a:lnSpc>
            </a:pPr>
            <a:fld id="{81D60167-4931-47E6-BA6A-407CBD079E47}" type="slidenum">
              <a:rPr lang="en-US" spc="-5" smtClean="0">
                <a:solidFill>
                  <a:srgbClr val="000000"/>
                </a:solidFill>
              </a:rPr>
              <a:t>30</a:t>
            </a:fld>
            <a:endParaRPr lang="en-US" spc="-5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225018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609600" y="326136"/>
            <a:ext cx="8455660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lang="en-US" sz="3200" b="0" spc="-5" dirty="0">
                <a:cs typeface="Calibri Light"/>
              </a:rPr>
              <a:t>Request for </a:t>
            </a:r>
            <a:r>
              <a:rPr lang="en-US" sz="3200" b="0" spc="-5" dirty="0" smtClean="0">
                <a:cs typeface="Calibri Light"/>
              </a:rPr>
              <a:t>Quotation</a:t>
            </a:r>
            <a:endParaRPr sz="3200" b="0" spc="-5" dirty="0">
              <a:cs typeface="Calibri Light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38784" y="1129211"/>
            <a:ext cx="7708011" cy="4871205"/>
          </a:xfrm>
          <a:prstGeom prst="rect">
            <a:avLst/>
          </a:prstGeom>
        </p:spPr>
        <p:txBody>
          <a:bodyPr vert="horz" wrap="square" lIns="0" tIns="53975" rIns="0" bIns="0" rtlCol="0">
            <a:spAutoFit/>
          </a:bodyPr>
          <a:lstStyle/>
          <a:p>
            <a:pPr marL="341313" marR="516890" lvl="0" indent="-32861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>
                <a:srgbClr val="4B2203"/>
              </a:buClr>
              <a:buSzTx/>
              <a:buFont typeface="Arial"/>
              <a:buChar char="•"/>
              <a:tabLst>
                <a:tab pos="341313" algn="l"/>
              </a:tabLst>
              <a:defRPr/>
            </a:pPr>
            <a:r>
              <a:rPr kumimoji="0" sz="2400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The type of </a:t>
            </a:r>
            <a:r>
              <a:rPr kumimoji="0" sz="2400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solicitation most appropriate for </a:t>
            </a:r>
            <a:r>
              <a:rPr kumimoji="0" sz="2400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informal</a:t>
            </a:r>
            <a:r>
              <a:rPr kumimoji="0" lang="en-US" sz="2400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 </a:t>
            </a:r>
            <a:r>
              <a:rPr kumimoji="0" sz="2400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solicitation </a:t>
            </a:r>
            <a:r>
              <a:rPr kumimoji="0" sz="2400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(less than $10,000) purchases is </a:t>
            </a:r>
            <a:r>
              <a:rPr kumimoji="0" sz="2400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a </a:t>
            </a:r>
            <a:r>
              <a:rPr kumimoji="0" sz="2400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Request </a:t>
            </a:r>
            <a:r>
              <a:rPr kumimoji="0" sz="2400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for</a:t>
            </a:r>
            <a:r>
              <a:rPr kumimoji="0" lang="en-US" sz="2400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 </a:t>
            </a:r>
            <a:r>
              <a:rPr kumimoji="0" sz="2400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Quotation</a:t>
            </a:r>
            <a:r>
              <a:rPr kumimoji="0" sz="2400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.</a:t>
            </a:r>
            <a:endParaRPr kumimoji="0" sz="2400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1313" marR="170180" lvl="0" indent="-32861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>
                <a:srgbClr val="4B2203"/>
              </a:buClr>
              <a:buSzTx/>
              <a:buFont typeface="Arial"/>
              <a:buChar char="•"/>
              <a:tabLst>
                <a:tab pos="341313" algn="l"/>
              </a:tabLst>
              <a:defRPr/>
            </a:pP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Bidder submits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itemized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listing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items/services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their</a:t>
            </a: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costs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1313" marR="564515" lvl="0" indent="-32861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>
                <a:srgbClr val="4B2203"/>
              </a:buClr>
              <a:buSzTx/>
              <a:buFont typeface="Arial"/>
              <a:buChar char="•"/>
              <a:tabLst>
                <a:tab pos="341313" algn="l"/>
              </a:tabLst>
              <a:defRPr/>
            </a:pP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Items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should be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Freight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On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Board 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“destination”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</a:t>
            </a: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delivery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dates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should be</a:t>
            </a:r>
            <a:r>
              <a:rPr kumimoji="0" sz="2400" b="0" i="0" u="none" strike="noStrike" kern="1200" cap="none" spc="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included.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1313" marR="52705" lvl="0" indent="-32861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>
                <a:srgbClr val="4B2203"/>
              </a:buClr>
              <a:buSzTx/>
              <a:buFont typeface="Arial"/>
              <a:buChar char="•"/>
              <a:tabLst>
                <a:tab pos="341313" algn="l"/>
              </a:tabLst>
              <a:defRPr/>
            </a:pP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Must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be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received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via</a:t>
            </a:r>
            <a:r>
              <a:rPr kumimoji="0" sz="2400" b="0" i="0" u="none" strike="noStrike" kern="1200" cap="none" spc="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telephone,</a:t>
            </a:r>
            <a:r>
              <a:rPr kumimoji="0" sz="2400" b="0" i="0" u="none" strike="noStrike" kern="1200" cap="none" spc="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4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letter</a:t>
            </a:r>
            <a:r>
              <a:rPr kumimoji="0" lang="en-US" sz="2400" b="0" i="0" u="none" strike="noStrike" kern="1200" cap="none" spc="-4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or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electronic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(email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or</a:t>
            </a: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2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fax)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1313" marR="0" lvl="0" indent="-32861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>
                <a:srgbClr val="4B2203"/>
              </a:buClr>
              <a:buSzTx/>
              <a:buFont typeface="Arial"/>
              <a:buChar char="•"/>
              <a:tabLst>
                <a:tab pos="341313" algn="l"/>
              </a:tabLst>
              <a:defRPr/>
            </a:pP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Three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or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ten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registered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bidders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depending on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estimated</a:t>
            </a:r>
            <a:r>
              <a:rPr kumimoji="0" sz="2400" b="0" i="0" u="none" strike="noStrike" kern="1200" cap="none" spc="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costs.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1313" marR="0" lvl="0" indent="-32861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>
                <a:srgbClr val="4B2203"/>
              </a:buClr>
              <a:buSzTx/>
              <a:buFont typeface="Arial"/>
              <a:buChar char="•"/>
              <a:tabLst>
                <a:tab pos="341313" algn="l"/>
              </a:tabLst>
              <a:defRPr/>
            </a:pPr>
            <a:r>
              <a:rPr kumimoji="0" sz="2400" b="0" i="0" u="none" strike="noStrike" kern="1200" cap="none" spc="-7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Tax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should not be included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 the</a:t>
            </a:r>
            <a:r>
              <a:rPr kumimoji="0" sz="2400" b="0" i="0" u="none" strike="noStrike" kern="1200" cap="none" spc="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quote.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pPr marL="109855">
              <a:lnSpc>
                <a:spcPts val="1425"/>
              </a:lnSpc>
            </a:pPr>
            <a:fld id="{81D60167-4931-47E6-BA6A-407CBD079E47}" type="slidenum">
              <a:rPr lang="en-US" spc="-5" smtClean="0">
                <a:solidFill>
                  <a:srgbClr val="000000"/>
                </a:solidFill>
              </a:rPr>
              <a:t>31</a:t>
            </a:fld>
            <a:endParaRPr lang="en-US" spc="-5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201596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560832" y="364911"/>
            <a:ext cx="8583168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b="0" spc="-5" dirty="0">
                <a:cs typeface="Calibri Light"/>
              </a:rPr>
              <a:t>Request for </a:t>
            </a:r>
            <a:r>
              <a:rPr sz="3200" b="0" spc="-5" dirty="0" smtClean="0">
                <a:cs typeface="Calibri Light"/>
              </a:rPr>
              <a:t>Proposal</a:t>
            </a:r>
            <a:endParaRPr sz="3200" b="0" spc="-5" dirty="0">
              <a:cs typeface="Calibri Light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50976" y="1876933"/>
            <a:ext cx="3584448" cy="3327834"/>
          </a:xfrm>
          <a:prstGeom prst="rect">
            <a:avLst/>
          </a:prstGeom>
        </p:spPr>
        <p:txBody>
          <a:bodyPr vert="horz" wrap="square" lIns="0" tIns="140970" rIns="0" bIns="0" rtlCol="0">
            <a:spAutoFit/>
          </a:bodyPr>
          <a:lstStyle/>
          <a:p>
            <a:pPr marL="341313" marR="288290" lvl="0" indent="-32861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0" algn="l"/>
                <a:tab pos="698500" algn="l"/>
              </a:tabLst>
              <a:defRPr/>
            </a:pP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Specifications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not</a:t>
            </a: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clearly</a:t>
            </a:r>
            <a:r>
              <a:rPr kumimoji="0" sz="2400" b="0" i="0" u="none" strike="noStrike" kern="1200" cap="none" spc="-2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defined.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1313" marR="5080" lvl="0" indent="-32861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0" algn="l"/>
                <a:tab pos="698500" algn="l"/>
              </a:tabLst>
              <a:defRPr/>
            </a:pP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Several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possible</a:t>
            </a: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solutions 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may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meet</a:t>
            </a:r>
            <a:r>
              <a:rPr kumimoji="0" lang="en-US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agency</a:t>
            </a:r>
            <a:r>
              <a:rPr kumimoji="0" sz="24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needs.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1313" marR="8890" lvl="0" indent="-32861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0" algn="l"/>
                <a:tab pos="698500" algn="l"/>
              </a:tabLst>
              <a:defRPr/>
            </a:pP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Cost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is only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one</a:t>
            </a: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2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factor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</a:t>
            </a: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determining</a:t>
            </a:r>
            <a:r>
              <a:rPr kumimoji="0" sz="2400" b="0" i="0" u="none" strike="noStrike" kern="1200" cap="none" spc="-5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award.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1313" marR="309245" lvl="0" indent="-32861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0" algn="l"/>
                <a:tab pos="698500" algn="l"/>
              </a:tabLst>
              <a:defRPr/>
            </a:pP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Negotiations </a:t>
            </a:r>
            <a:r>
              <a:rPr kumimoji="0" sz="2400" b="0" i="0" u="none" strike="noStrike" kern="1200" cap="none" spc="-2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may</a:t>
            </a:r>
            <a:r>
              <a:rPr kumimoji="0" lang="en-US" sz="2400" b="0" i="0" u="none" strike="noStrike" kern="1200" cap="none" spc="-2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be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beneficial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.</a:t>
            </a: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                 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950976" y="1184275"/>
            <a:ext cx="7168896" cy="44307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>
                <a:tab pos="4012565" algn="l"/>
              </a:tabLst>
              <a:defRPr/>
            </a:pPr>
            <a:r>
              <a:rPr kumimoji="0" sz="2800" b="1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Uses:	</a:t>
            </a:r>
            <a:r>
              <a:rPr kumimoji="0" sz="2800" b="1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Method </a:t>
            </a:r>
            <a:r>
              <a:rPr kumimoji="0" sz="2800" b="1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</a:t>
            </a:r>
            <a:r>
              <a:rPr kumimoji="0" sz="2800" b="1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Award:</a:t>
            </a:r>
            <a:endParaRPr kumimoji="0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958805" y="1876933"/>
            <a:ext cx="3747337" cy="1696618"/>
          </a:xfrm>
          <a:prstGeom prst="rect">
            <a:avLst/>
          </a:prstGeom>
        </p:spPr>
        <p:txBody>
          <a:bodyPr vert="horz" wrap="square" lIns="0" tIns="140970" rIns="0" bIns="0" rtlCol="0">
            <a:spAutoFit/>
          </a:bodyPr>
          <a:lstStyle/>
          <a:p>
            <a:pPr marL="341313" marR="628650" lvl="0" indent="-32861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697865" algn="l"/>
                <a:tab pos="698500" algn="l"/>
              </a:tabLst>
              <a:defRPr/>
            </a:pP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Best </a:t>
            </a:r>
            <a:r>
              <a:rPr kumimoji="0" sz="2400" b="0" i="0" u="none" strike="noStrike" kern="1200" cap="none" spc="-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offer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(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best</a:t>
            </a:r>
            <a:r>
              <a:rPr kumimoji="0" lang="en-US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value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).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1313" marR="5080" lvl="0" indent="-32861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697865" algn="l"/>
                <a:tab pos="698500" algn="l"/>
                <a:tab pos="1703070" algn="l"/>
              </a:tabLst>
              <a:defRPr/>
            </a:pP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Point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based</a:t>
            </a: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evaluation</a:t>
            </a:r>
            <a:r>
              <a:rPr kumimoji="0" lang="en-US" sz="24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(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determined </a:t>
            </a:r>
            <a:r>
              <a:rPr kumimoji="0" sz="2400" b="0" i="0" u="none" strike="noStrike" kern="1200" cap="none" spc="-2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before</a:t>
            </a:r>
            <a:r>
              <a:rPr kumimoji="0" lang="en-US" sz="2400" b="0" i="0" u="none" strike="noStrike" kern="1200" cap="none" spc="-2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RFP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is</a:t>
            </a: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posted).</a:t>
            </a:r>
            <a:r>
              <a:rPr kumimoji="0" lang="en-US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pPr marL="109855">
              <a:lnSpc>
                <a:spcPts val="1425"/>
              </a:lnSpc>
            </a:pPr>
            <a:fld id="{81D60167-4931-47E6-BA6A-407CBD079E47}" type="slidenum">
              <a:rPr lang="en-US" spc="-5" smtClean="0">
                <a:solidFill>
                  <a:srgbClr val="000000"/>
                </a:solidFill>
              </a:rPr>
              <a:t>32</a:t>
            </a:fld>
            <a:endParaRPr lang="en-US" spc="-5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256845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609600" y="445008"/>
            <a:ext cx="8436610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b="0" spc="-5" dirty="0" smtClean="0">
                <a:latin typeface="+mn-lt"/>
                <a:cs typeface="Calibri Light"/>
              </a:rPr>
              <a:t>Request for Proposal</a:t>
            </a:r>
            <a:endParaRPr sz="3200" b="0" dirty="0">
              <a:latin typeface="+mn-lt"/>
              <a:cs typeface="Calibri Light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38784" y="1273429"/>
            <a:ext cx="7766304" cy="1603003"/>
          </a:xfrm>
          <a:prstGeom prst="rect">
            <a:avLst/>
          </a:prstGeom>
        </p:spPr>
        <p:txBody>
          <a:bodyPr vert="horz" wrap="square" lIns="0" tIns="48260" rIns="0" bIns="0" rtlCol="0">
            <a:spAutoFit/>
          </a:bodyPr>
          <a:lstStyle/>
          <a:p>
            <a:pPr marL="341313" marR="368935" lvl="0" indent="-34131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184785" algn="l"/>
              </a:tabLst>
              <a:defRPr/>
            </a:pP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Negotiations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may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be on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price, timelines, selection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from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products</a:t>
            </a:r>
            <a:r>
              <a:rPr kumimoji="0" lang="en-US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2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offered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terms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conditions.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1313" marR="5080" lvl="0" indent="-34131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184785" algn="l"/>
              </a:tabLst>
              <a:defRPr/>
            </a:pP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Not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all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terms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conditions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can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be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negotiated. </a:t>
            </a:r>
            <a:r>
              <a:rPr kumimoji="0" sz="2400" b="0" i="0" u="none" strike="noStrike" kern="120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Terms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which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have </a:t>
            </a:r>
            <a:r>
              <a:rPr kumimoji="0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statutory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origin cannot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be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negotiated.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pPr marL="109855">
              <a:lnSpc>
                <a:spcPts val="1425"/>
              </a:lnSpc>
            </a:pPr>
            <a:fld id="{81D60167-4931-47E6-BA6A-407CBD079E47}" type="slidenum">
              <a:rPr lang="en-US" spc="-5" smtClean="0">
                <a:solidFill>
                  <a:srgbClr val="000000"/>
                </a:solidFill>
              </a:rPr>
              <a:t>33</a:t>
            </a:fld>
            <a:endParaRPr lang="en-US" spc="-5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023083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02615" y="457010"/>
            <a:ext cx="8465185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b="0" spc="-15" dirty="0">
                <a:latin typeface="+mn-lt"/>
                <a:cs typeface="Calibri Light"/>
              </a:rPr>
              <a:t>Invitation to </a:t>
            </a:r>
            <a:r>
              <a:rPr sz="3200" b="0" spc="-5" dirty="0" smtClean="0">
                <a:latin typeface="+mn-lt"/>
                <a:cs typeface="Calibri Light"/>
              </a:rPr>
              <a:t>Bid</a:t>
            </a:r>
            <a:endParaRPr sz="3200" dirty="0">
              <a:latin typeface="+mn-lt"/>
              <a:cs typeface="Calibri Ligh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50976" y="1322358"/>
            <a:ext cx="3425952" cy="3427861"/>
          </a:xfrm>
          <a:prstGeom prst="rect">
            <a:avLst/>
          </a:prstGeom>
        </p:spPr>
        <p:txBody>
          <a:bodyPr vert="horz" wrap="square" lIns="0" tIns="107950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85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800" b="1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Use:</a:t>
            </a:r>
            <a:endParaRPr kumimoji="0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55600" marR="5080" lvl="0" indent="-342900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>
                <a:srgbClr val="203864"/>
              </a:buClr>
              <a:buSzTx/>
              <a:buFont typeface="Arial" panose="020B0604020202020204" pitchFamily="34" charset="0"/>
              <a:buChar char="•"/>
              <a:tabLst>
                <a:tab pos="296545" algn="l"/>
              </a:tabLst>
              <a:defRPr/>
            </a:pP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Solicitations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where</a:t>
            </a:r>
            <a:r>
              <a:rPr kumimoji="0" lang="en-US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requirements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are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well</a:t>
            </a:r>
            <a:r>
              <a:rPr kumimoji="0" lang="en-US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defined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detailed </a:t>
            </a:r>
            <a:r>
              <a:rPr kumimoji="0" sz="2400" b="0" i="0" u="none" strike="noStrike" kern="1200" cap="none" spc="-2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for</a:t>
            </a:r>
            <a:r>
              <a:rPr kumimoji="0" lang="en-US" sz="2400" b="0" i="0" u="none" strike="noStrike" kern="1200" cap="none" spc="-2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goods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and/or</a:t>
            </a:r>
            <a:r>
              <a:rPr kumimoji="0" sz="2400" b="0" i="0" u="none" strike="noStrike" kern="1200" cap="none" spc="-3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services</a:t>
            </a: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570230" marR="0" lvl="1" indent="-237490" algn="l" defTabSz="914400" rtl="0" eaLnBrk="1" fontAlgn="auto" latinLnBrk="0" hangingPunct="1">
              <a:lnSpc>
                <a:spcPct val="100000"/>
              </a:lnSpc>
              <a:spcBef>
                <a:spcPts val="190"/>
              </a:spcBef>
              <a:spcAft>
                <a:spcPts val="0"/>
              </a:spcAft>
              <a:buClr>
                <a:srgbClr val="333F50"/>
              </a:buClr>
              <a:buSzTx/>
              <a:buFont typeface="Arial"/>
              <a:buChar char="•"/>
              <a:tabLst>
                <a:tab pos="570230" algn="l"/>
                <a:tab pos="570865" algn="l"/>
              </a:tabLst>
              <a:defRPr/>
            </a:pP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Formal</a:t>
            </a: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</a:t>
            </a:r>
            <a:r>
              <a:rPr kumimoji="0" sz="20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rocess</a:t>
            </a:r>
            <a:r>
              <a:rPr kumimoji="0" lang="en-US" sz="20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.</a:t>
            </a:r>
            <a:endParaRPr kumimoji="0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570230" marR="0" lvl="1" indent="-237490" algn="l" defTabSz="914400" rtl="0" eaLnBrk="1" fontAlgn="auto" latinLnBrk="0" hangingPunct="1">
              <a:lnSpc>
                <a:spcPct val="100000"/>
              </a:lnSpc>
              <a:spcBef>
                <a:spcPts val="185"/>
              </a:spcBef>
              <a:spcAft>
                <a:spcPts val="0"/>
              </a:spcAft>
              <a:buClr>
                <a:srgbClr val="333F50"/>
              </a:buClr>
              <a:buSzTx/>
              <a:buFont typeface="Arial"/>
              <a:buChar char="•"/>
              <a:tabLst>
                <a:tab pos="570230" algn="l"/>
                <a:tab pos="570865" algn="l"/>
              </a:tabLst>
              <a:defRPr/>
            </a:pPr>
            <a:r>
              <a:rPr kumimoji="0" sz="2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Written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</a:t>
            </a:r>
            <a:r>
              <a:rPr kumimoji="0" sz="20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ocuments</a:t>
            </a:r>
            <a:r>
              <a:rPr kumimoji="0" lang="en-US" sz="20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.</a:t>
            </a:r>
            <a:endParaRPr kumimoji="0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570230" marR="0" lvl="1" indent="-237490" algn="l" defTabSz="914400" rtl="0" eaLnBrk="1" fontAlgn="auto" latinLnBrk="0" hangingPunct="1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rgbClr val="333F50"/>
              </a:buClr>
              <a:buSzTx/>
              <a:buFont typeface="Arial"/>
              <a:buChar char="•"/>
              <a:tabLst>
                <a:tab pos="570230" algn="l"/>
                <a:tab pos="570865" algn="l"/>
              </a:tabLst>
              <a:defRPr/>
            </a:pPr>
            <a:r>
              <a:rPr kumimoji="0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Public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</a:t>
            </a:r>
            <a:r>
              <a:rPr kumimoji="0" sz="20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penings</a:t>
            </a:r>
            <a:r>
              <a:rPr kumimoji="0" lang="en-US" sz="20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.</a:t>
            </a:r>
            <a:endParaRPr kumimoji="0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570230" marR="0" lvl="1" indent="-237490" algn="l" defTabSz="914400" rtl="0" eaLnBrk="1" fontAlgn="auto" latinLnBrk="0" hangingPunct="1">
              <a:lnSpc>
                <a:spcPct val="100000"/>
              </a:lnSpc>
              <a:spcBef>
                <a:spcPts val="185"/>
              </a:spcBef>
              <a:spcAft>
                <a:spcPts val="0"/>
              </a:spcAft>
              <a:buClr>
                <a:srgbClr val="333F50"/>
              </a:buClr>
              <a:buSzTx/>
              <a:buFont typeface="Arial"/>
              <a:buChar char="•"/>
              <a:tabLst>
                <a:tab pos="570230" algn="l"/>
                <a:tab pos="570865" algn="l"/>
              </a:tabLst>
              <a:defRPr/>
            </a:pP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Negotiations </a:t>
            </a: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can </a:t>
            </a:r>
            <a:r>
              <a:rPr kumimoji="0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be</a:t>
            </a:r>
            <a:r>
              <a:rPr kumimoji="0" sz="2000" b="0" i="0" u="none" strike="noStrike" kern="1200" cap="none" spc="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0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done</a:t>
            </a:r>
            <a:r>
              <a:rPr kumimoji="0" lang="en-US" sz="20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.</a:t>
            </a:r>
            <a:endParaRPr kumimoji="0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790185" y="1322358"/>
            <a:ext cx="3124835" cy="986167"/>
          </a:xfrm>
          <a:prstGeom prst="rect">
            <a:avLst/>
          </a:prstGeom>
        </p:spPr>
        <p:txBody>
          <a:bodyPr vert="horz" wrap="square" lIns="0" tIns="107950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85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800" b="1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Method </a:t>
            </a:r>
            <a:r>
              <a:rPr kumimoji="0" sz="2800" b="1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</a:t>
            </a:r>
            <a:r>
              <a:rPr kumimoji="0" sz="2800" b="1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Award:</a:t>
            </a:r>
            <a:endParaRPr kumimoji="0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556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565"/>
              </a:spcBef>
              <a:spcAft>
                <a:spcPts val="0"/>
              </a:spcAft>
              <a:buClr>
                <a:srgbClr val="203864"/>
              </a:buClr>
              <a:buSzTx/>
              <a:buFont typeface="Arial" panose="020B0604020202020204" pitchFamily="34" charset="0"/>
              <a:buChar char="•"/>
              <a:tabLst>
                <a:tab pos="296545" algn="l"/>
              </a:tabLst>
              <a:defRPr/>
            </a:pP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Lowest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 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Best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pPr marL="109855">
              <a:lnSpc>
                <a:spcPts val="1425"/>
              </a:lnSpc>
            </a:pPr>
            <a:fld id="{81D60167-4931-47E6-BA6A-407CBD079E47}" type="slidenum">
              <a:rPr lang="en-US" spc="-5" smtClean="0">
                <a:solidFill>
                  <a:srgbClr val="000000"/>
                </a:solidFill>
              </a:rPr>
              <a:t>34</a:t>
            </a:fld>
            <a:endParaRPr lang="en-US" spc="-5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94011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535940" y="392842"/>
            <a:ext cx="8608060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b="0" spc="-20" dirty="0">
                <a:latin typeface="+mn-lt"/>
                <a:cs typeface="Calibri Light"/>
              </a:rPr>
              <a:t>Procurement </a:t>
            </a:r>
            <a:r>
              <a:rPr sz="3200" b="0" spc="-5" dirty="0">
                <a:latin typeface="+mn-lt"/>
                <a:cs typeface="Calibri Light"/>
              </a:rPr>
              <a:t>Decision</a:t>
            </a:r>
            <a:r>
              <a:rPr sz="3200" b="0" spc="-50" dirty="0">
                <a:latin typeface="+mn-lt"/>
                <a:cs typeface="Calibri Light"/>
              </a:rPr>
              <a:t> </a:t>
            </a:r>
            <a:r>
              <a:rPr sz="3200" b="0" spc="-20" dirty="0">
                <a:latin typeface="+mn-lt"/>
                <a:cs typeface="Calibri Light"/>
              </a:rPr>
              <a:t>Points</a:t>
            </a:r>
            <a:endParaRPr sz="3200" b="0" dirty="0">
              <a:latin typeface="+mn-lt"/>
              <a:cs typeface="Calibri Light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01700" y="1204276"/>
            <a:ext cx="7803388" cy="3078407"/>
          </a:xfrm>
          <a:prstGeom prst="rect">
            <a:avLst/>
          </a:prstGeom>
        </p:spPr>
        <p:txBody>
          <a:bodyPr vert="horz" wrap="square" lIns="0" tIns="81915" rIns="0" bIns="0" rtlCol="0">
            <a:spAutoFit/>
          </a:bodyPr>
          <a:lstStyle/>
          <a:p>
            <a:pPr marL="341313" marR="0" lvl="0" indent="-328613" algn="l" defTabSz="914400" rtl="0" eaLnBrk="1" fontAlgn="auto" latinLnBrk="0" hangingPunct="1">
              <a:lnSpc>
                <a:spcPct val="100000"/>
              </a:lnSpc>
              <a:spcBef>
                <a:spcPts val="645"/>
              </a:spcBef>
              <a:spcAft>
                <a:spcPts val="0"/>
              </a:spcAft>
              <a:buClr>
                <a:srgbClr val="4B2203"/>
              </a:buClr>
              <a:buSzTx/>
              <a:buFont typeface="Arial"/>
              <a:buChar char="•"/>
              <a:tabLst>
                <a:tab pos="341313" algn="l"/>
              </a:tabLst>
              <a:defRPr/>
            </a:pP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What to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buy and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how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much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it</a:t>
            </a:r>
            <a:r>
              <a:rPr kumimoji="0" sz="2400" b="0" i="0" u="none" strike="noStrike" kern="1200" cap="none" spc="-1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costs.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1313" marR="0" lvl="0" indent="-328613" algn="l" defTabSz="914400" rtl="0" eaLnBrk="1" fontAlgn="auto" latinLnBrk="0" hangingPunct="1">
              <a:lnSpc>
                <a:spcPct val="100000"/>
              </a:lnSpc>
              <a:spcBef>
                <a:spcPts val="545"/>
              </a:spcBef>
              <a:spcAft>
                <a:spcPts val="0"/>
              </a:spcAft>
              <a:buClr>
                <a:srgbClr val="4B2203"/>
              </a:buClr>
              <a:buSzTx/>
              <a:buFont typeface="Arial"/>
              <a:buChar char="•"/>
              <a:tabLst>
                <a:tab pos="341313" algn="l"/>
              </a:tabLst>
              <a:defRPr/>
            </a:pP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How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buy.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1313" marR="0" lvl="0" indent="-328613" algn="l" defTabSz="914400" rtl="0" eaLnBrk="1" fontAlgn="auto" latinLnBrk="0" hangingPunct="1">
              <a:lnSpc>
                <a:spcPct val="100000"/>
              </a:lnSpc>
              <a:spcBef>
                <a:spcPts val="545"/>
              </a:spcBef>
              <a:spcAft>
                <a:spcPts val="0"/>
              </a:spcAft>
              <a:buClr>
                <a:srgbClr val="4B2203"/>
              </a:buClr>
              <a:buSzTx/>
              <a:buFont typeface="Arial"/>
              <a:buChar char="•"/>
              <a:tabLst>
                <a:tab pos="341313" algn="l"/>
              </a:tabLst>
              <a:defRPr/>
            </a:pP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Obtaining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estimates/quotations.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1313" marR="0" lvl="0" indent="-328613" algn="l" defTabSz="914400" rtl="0" eaLnBrk="1" fontAlgn="auto" latinLnBrk="0" hangingPunct="1">
              <a:lnSpc>
                <a:spcPct val="100000"/>
              </a:lnSpc>
              <a:spcBef>
                <a:spcPts val="555"/>
              </a:spcBef>
              <a:spcAft>
                <a:spcPts val="0"/>
              </a:spcAft>
              <a:buClr>
                <a:srgbClr val="4B2203"/>
              </a:buClr>
              <a:buSzTx/>
              <a:buFont typeface="Arial"/>
              <a:buChar char="•"/>
              <a:tabLst>
                <a:tab pos="341313" algn="l"/>
              </a:tabLst>
              <a:defRPr/>
            </a:pP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Checking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your</a:t>
            </a:r>
            <a:r>
              <a:rPr kumimoji="0" sz="2400" b="0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budget.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1313" marR="0" lvl="0" indent="-328613" algn="l" defTabSz="914400" rtl="0" eaLnBrk="1" fontAlgn="auto" latinLnBrk="0" hangingPunct="1">
              <a:lnSpc>
                <a:spcPct val="100000"/>
              </a:lnSpc>
              <a:spcBef>
                <a:spcPts val="545"/>
              </a:spcBef>
              <a:spcAft>
                <a:spcPts val="0"/>
              </a:spcAft>
              <a:buClr>
                <a:srgbClr val="4B2203"/>
              </a:buClr>
              <a:buSzTx/>
              <a:buFont typeface="Arial"/>
              <a:buChar char="•"/>
              <a:tabLst>
                <a:tab pos="341313" algn="l"/>
              </a:tabLst>
              <a:defRPr/>
            </a:pP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Selecting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 </a:t>
            </a:r>
            <a:r>
              <a:rPr kumimoji="0" sz="2400" b="0" i="0" u="none" strike="noStrike" kern="1200" cap="none" spc="-3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vendor.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1313" marR="0" lvl="0" indent="-328613" algn="l" defTabSz="914400" rtl="0" eaLnBrk="1" fontAlgn="auto" latinLnBrk="0" hangingPunct="1">
              <a:lnSpc>
                <a:spcPct val="100000"/>
              </a:lnSpc>
              <a:spcBef>
                <a:spcPts val="545"/>
              </a:spcBef>
              <a:spcAft>
                <a:spcPts val="0"/>
              </a:spcAft>
              <a:buClr>
                <a:srgbClr val="4B2203"/>
              </a:buClr>
              <a:buSzTx/>
              <a:buFont typeface="Arial"/>
              <a:buChar char="•"/>
              <a:tabLst>
                <a:tab pos="341313" algn="l"/>
              </a:tabLst>
              <a:defRPr/>
            </a:pP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Receipt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verification.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1313" marR="0" lvl="0" indent="-328613" algn="l" defTabSz="914400" rtl="0" eaLnBrk="1" fontAlgn="auto" latinLnBrk="0" hangingPunct="1">
              <a:lnSpc>
                <a:spcPct val="100000"/>
              </a:lnSpc>
              <a:spcBef>
                <a:spcPts val="555"/>
              </a:spcBef>
              <a:spcAft>
                <a:spcPts val="0"/>
              </a:spcAft>
              <a:buClr>
                <a:srgbClr val="4B2203"/>
              </a:buClr>
              <a:buSzTx/>
              <a:buFont typeface="Arial"/>
              <a:buChar char="•"/>
              <a:tabLst>
                <a:tab pos="341313" algn="l"/>
              </a:tabLst>
              <a:defRPr/>
            </a:pP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Payments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</a:t>
            </a:r>
            <a:r>
              <a:rPr kumimoji="0" sz="2400" b="0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suppliers.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pPr marL="109855">
              <a:lnSpc>
                <a:spcPts val="1425"/>
              </a:lnSpc>
            </a:pPr>
            <a:fld id="{81D60167-4931-47E6-BA6A-407CBD079E47}" type="slidenum">
              <a:rPr lang="en-US" spc="-5" smtClean="0">
                <a:solidFill>
                  <a:srgbClr val="000000"/>
                </a:solidFill>
              </a:rPr>
              <a:t>35</a:t>
            </a:fld>
            <a:endParaRPr lang="en-US" spc="-5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66273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707390" y="455898"/>
            <a:ext cx="8131810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b="0" spc="-10" dirty="0">
                <a:latin typeface="+mn-lt"/>
                <a:cs typeface="Calibri Light"/>
              </a:rPr>
              <a:t>What </a:t>
            </a:r>
            <a:r>
              <a:rPr sz="3200" b="0" spc="-15" dirty="0">
                <a:latin typeface="+mn-lt"/>
                <a:cs typeface="Calibri Light"/>
              </a:rPr>
              <a:t>to</a:t>
            </a:r>
            <a:r>
              <a:rPr sz="3200" b="0" spc="-60" dirty="0">
                <a:latin typeface="+mn-lt"/>
                <a:cs typeface="Calibri Light"/>
              </a:rPr>
              <a:t> </a:t>
            </a:r>
            <a:r>
              <a:rPr sz="3200" b="0" spc="-5" dirty="0">
                <a:latin typeface="+mn-lt"/>
                <a:cs typeface="Calibri Light"/>
              </a:rPr>
              <a:t>Buy</a:t>
            </a:r>
            <a:endParaRPr sz="3200" dirty="0">
              <a:latin typeface="+mn-lt"/>
              <a:cs typeface="Calibri Light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26592" y="1243584"/>
            <a:ext cx="7778496" cy="2293577"/>
          </a:xfrm>
          <a:prstGeom prst="rect">
            <a:avLst/>
          </a:prstGeom>
        </p:spPr>
        <p:txBody>
          <a:bodyPr vert="horz" wrap="square" lIns="0" tIns="8191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64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What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would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you 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like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</a:t>
            </a:r>
            <a:r>
              <a:rPr kumimoji="0" sz="2400" b="0" i="0" u="none" strike="noStrike" kern="1200" cap="none" spc="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purchase?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295910" marR="0" lvl="0" indent="-283210" algn="l" defTabSz="914400" rtl="0" eaLnBrk="1" fontAlgn="auto" latinLnBrk="0" hangingPunct="1">
              <a:lnSpc>
                <a:spcPct val="100000"/>
              </a:lnSpc>
              <a:spcBef>
                <a:spcPts val="545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295910" algn="l"/>
                <a:tab pos="296545" algn="l"/>
              </a:tabLst>
              <a:defRPr/>
            </a:pP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Commodity: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570230" marR="0" lvl="1" indent="-237490" algn="l" defTabSz="914400" rtl="0" eaLnBrk="1" fontAlgn="auto" latinLnBrk="0" hangingPunct="1">
              <a:lnSpc>
                <a:spcPct val="100000"/>
              </a:lnSpc>
              <a:spcBef>
                <a:spcPts val="204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570230" algn="l"/>
                <a:tab pos="570865" algn="l"/>
              </a:tabLst>
              <a:defRPr/>
            </a:pPr>
            <a:r>
              <a:rPr kumimoji="0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tangible product or</a:t>
            </a:r>
            <a:r>
              <a:rPr kumimoji="0" sz="2000" b="0" i="0" u="none" strike="noStrike" kern="1200" cap="none" spc="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good.</a:t>
            </a:r>
            <a:endParaRPr kumimoji="0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295910" marR="0" lvl="0" indent="-283210" algn="l" defTabSz="914400" rtl="0" eaLnBrk="1" fontAlgn="auto" latinLnBrk="0" hangingPunct="1">
              <a:lnSpc>
                <a:spcPct val="100000"/>
              </a:lnSpc>
              <a:spcBef>
                <a:spcPts val="53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295910" algn="l"/>
                <a:tab pos="296545" algn="l"/>
              </a:tabLst>
              <a:defRPr/>
            </a:pP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Service: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570230" marR="0" lvl="1" indent="-237490" algn="l" defTabSz="914400" rtl="0" eaLnBrk="1" fontAlgn="auto" latinLnBrk="0" hangingPunct="1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570230" algn="l"/>
                <a:tab pos="570865" algn="l"/>
              </a:tabLst>
              <a:defRPr/>
            </a:pPr>
            <a:r>
              <a:rPr kumimoji="0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 </a:t>
            </a: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intangible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function provided, such </a:t>
            </a:r>
            <a:r>
              <a:rPr kumimoji="0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as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providing maintenance or</a:t>
            </a:r>
            <a:r>
              <a:rPr kumimoji="0" sz="2000" b="0" i="0" u="none" strike="noStrike" kern="1200" cap="none" spc="1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000" b="0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repair.</a:t>
            </a:r>
            <a:endParaRPr kumimoji="0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pPr marL="109855">
              <a:lnSpc>
                <a:spcPts val="1425"/>
              </a:lnSpc>
            </a:pPr>
            <a:fld id="{81D60167-4931-47E6-BA6A-407CBD079E47}" type="slidenum">
              <a:rPr lang="en-US" spc="-5" smtClean="0">
                <a:solidFill>
                  <a:srgbClr val="000000"/>
                </a:solidFill>
              </a:rPr>
              <a:t>36</a:t>
            </a:fld>
            <a:endParaRPr lang="en-US" spc="-5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430829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48640" y="482949"/>
            <a:ext cx="8595360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32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 Light"/>
              </a:rPr>
              <a:t>How Complex </a:t>
            </a:r>
            <a:r>
              <a:rPr kumimoji="0" sz="32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 Light"/>
              </a:rPr>
              <a:t>is</a:t>
            </a:r>
            <a:r>
              <a:rPr kumimoji="0" sz="3200" b="0" i="0" u="none" strike="noStrike" kern="1200" cap="none" spc="-7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 Light"/>
              </a:rPr>
              <a:t> </a:t>
            </a:r>
            <a:r>
              <a:rPr kumimoji="0" sz="32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 Light"/>
              </a:rPr>
              <a:t>it?</a:t>
            </a:r>
            <a:endParaRPr kumimoji="0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 Ligh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50976" y="1310005"/>
            <a:ext cx="7741920" cy="1603003"/>
          </a:xfrm>
          <a:prstGeom prst="rect">
            <a:avLst/>
          </a:prstGeom>
        </p:spPr>
        <p:txBody>
          <a:bodyPr vert="horz" wrap="square" lIns="0" tIns="48260" rIns="0" bIns="0" rtlCol="0">
            <a:spAutoFit/>
          </a:bodyPr>
          <a:lstStyle/>
          <a:p>
            <a:pPr marL="341313" marR="5080" lvl="0" indent="-34131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>
                <a:srgbClr val="4B2203"/>
              </a:buClr>
              <a:buSzTx/>
              <a:buFont typeface="Arial"/>
              <a:buChar char="•"/>
              <a:tabLst>
                <a:tab pos="341313" algn="l"/>
              </a:tabLst>
              <a:defRPr/>
            </a:pP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Once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you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have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determined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acquisition is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not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available from </a:t>
            </a:r>
            <a:r>
              <a:rPr kumimoji="0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2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exempt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source,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complexity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acquisition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determines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</a:t>
            </a: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(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informal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or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formal) procurement</a:t>
            </a:r>
            <a:r>
              <a:rPr kumimoji="0" sz="2400" b="0" i="0" u="none" strike="noStrike" kern="1200" cap="none" spc="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method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.</a:t>
            </a:r>
            <a:endParaRPr kumimoji="0" lang="en-US" sz="2400" b="0" i="0" u="none" strike="noStrike" kern="1200" cap="none" spc="-5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1313" marR="5080" lvl="0" indent="-34131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>
                <a:srgbClr val="4B2203"/>
              </a:buClr>
              <a:buSzTx/>
              <a:buFont typeface="Arial"/>
              <a:buChar char="•"/>
              <a:tabLst>
                <a:tab pos="341313" algn="l"/>
              </a:tabLst>
              <a:defRPr/>
            </a:pP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Exempt sources will be discussed in future lessons.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pPr marL="109855">
              <a:lnSpc>
                <a:spcPts val="1425"/>
              </a:lnSpc>
            </a:pPr>
            <a:fld id="{81D60167-4931-47E6-BA6A-407CBD079E47}" type="slidenum">
              <a:rPr lang="en-US" spc="-5" smtClean="0">
                <a:solidFill>
                  <a:srgbClr val="000000"/>
                </a:solidFill>
              </a:rPr>
              <a:t>37</a:t>
            </a:fld>
            <a:endParaRPr lang="en-US" spc="-5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314838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560832" y="455898"/>
            <a:ext cx="8583168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b="0" kern="1200" spc="-10" dirty="0">
                <a:latin typeface="+mn-lt"/>
                <a:ea typeface="+mn-ea"/>
                <a:cs typeface="Calibri Light"/>
              </a:rPr>
              <a:t>How Much Does it Cost</a:t>
            </a:r>
            <a:r>
              <a:rPr sz="3200" b="0" spc="-10" dirty="0">
                <a:latin typeface="+mn-lt"/>
                <a:cs typeface="Calibri Light"/>
              </a:rPr>
              <a:t>?</a:t>
            </a:r>
            <a:endParaRPr sz="3200" dirty="0">
              <a:latin typeface="+mn-lt"/>
              <a:cs typeface="Calibri Light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26592" y="1291971"/>
            <a:ext cx="7766304" cy="2474395"/>
          </a:xfrm>
          <a:prstGeom prst="rect">
            <a:avLst/>
          </a:prstGeom>
        </p:spPr>
        <p:txBody>
          <a:bodyPr vert="horz" wrap="square" lIns="0" tIns="42545" rIns="0" bIns="0" rtlCol="0">
            <a:spAutoFit/>
          </a:bodyPr>
          <a:lstStyle/>
          <a:p>
            <a:pPr marL="341313" marR="0" lvl="0" indent="-328613" algn="l" defTabSz="914400" rtl="0" eaLnBrk="1" fontAlgn="auto" latinLnBrk="0" hangingPunct="1">
              <a:lnSpc>
                <a:spcPct val="100000"/>
              </a:lnSpc>
              <a:spcBef>
                <a:spcPts val="335"/>
              </a:spcBef>
              <a:spcAft>
                <a:spcPts val="0"/>
              </a:spcAft>
              <a:buClr>
                <a:srgbClr val="4B2203"/>
              </a:buClr>
              <a:buSzTx/>
              <a:buFont typeface="Arial"/>
              <a:buChar char="•"/>
              <a:tabLst>
                <a:tab pos="341313" algn="l"/>
              </a:tabLst>
              <a:defRPr/>
            </a:pPr>
            <a:r>
              <a:rPr kumimoji="0" sz="28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Cost</a:t>
            </a:r>
            <a:r>
              <a:rPr kumimoji="0" sz="28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8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Thresholds:</a:t>
            </a:r>
            <a:endParaRPr kumimoji="0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633413" marR="0" lvl="1" indent="-277813" algn="l" defTabSz="914400" rtl="0" eaLnBrk="1" fontAlgn="auto" latinLnBrk="0" hangingPunct="1">
              <a:lnSpc>
                <a:spcPct val="100000"/>
              </a:lnSpc>
              <a:spcBef>
                <a:spcPts val="204"/>
              </a:spcBef>
              <a:spcAft>
                <a:spcPts val="0"/>
              </a:spcAft>
              <a:buClr>
                <a:srgbClr val="3B1D15"/>
              </a:buClr>
              <a:buSzTx/>
              <a:buFont typeface="Arial"/>
              <a:buChar char="•"/>
              <a:tabLst>
                <a:tab pos="401638" algn="l"/>
              </a:tabLst>
              <a:defRPr/>
            </a:pP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Purchases </a:t>
            </a:r>
            <a:r>
              <a:rPr kumimoji="0" sz="20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for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$</a:t>
            </a:r>
            <a:r>
              <a:rPr kumimoji="0" sz="20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0</a:t>
            </a:r>
            <a:r>
              <a:rPr kumimoji="0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-$</a:t>
            </a:r>
            <a:r>
              <a:rPr kumimoji="0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5,000.</a:t>
            </a:r>
          </a:p>
          <a:p>
            <a:pPr marL="633413" marR="0" lvl="1" indent="-277813" algn="l" defTabSz="914400" rtl="0" eaLnBrk="1" fontAlgn="auto" latinLnBrk="0" hangingPunct="1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rgbClr val="3B1D15"/>
              </a:buClr>
              <a:buSzTx/>
              <a:buFont typeface="Arial"/>
              <a:buChar char="•"/>
              <a:tabLst>
                <a:tab pos="401638" algn="l"/>
              </a:tabLst>
              <a:defRPr/>
            </a:pP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Purchases </a:t>
            </a:r>
            <a:r>
              <a:rPr kumimoji="0" sz="20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for </a:t>
            </a:r>
            <a:r>
              <a:rPr kumimoji="0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$</a:t>
            </a:r>
            <a:r>
              <a:rPr kumimoji="0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5,000.0-$</a:t>
            </a:r>
            <a:r>
              <a:rPr kumimoji="0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10,000.</a:t>
            </a:r>
          </a:p>
          <a:p>
            <a:pPr marL="633413" marR="0" lvl="1" indent="-277813" algn="l" defTabSz="914400" rtl="0" eaLnBrk="1" fontAlgn="auto" latinLnBrk="0" hangingPunct="1">
              <a:lnSpc>
                <a:spcPct val="100000"/>
              </a:lnSpc>
              <a:spcBef>
                <a:spcPts val="185"/>
              </a:spcBef>
              <a:spcAft>
                <a:spcPts val="0"/>
              </a:spcAft>
              <a:buClr>
                <a:srgbClr val="3B1D15"/>
              </a:buClr>
              <a:buSzTx/>
              <a:buFont typeface="Arial"/>
              <a:buChar char="•"/>
              <a:tabLst>
                <a:tab pos="401638" algn="l"/>
              </a:tabLst>
              <a:defRPr/>
            </a:pP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Purchases </a:t>
            </a:r>
            <a:r>
              <a:rPr kumimoji="0" sz="20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for </a:t>
            </a:r>
            <a:r>
              <a:rPr kumimoji="0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$</a:t>
            </a:r>
            <a:r>
              <a:rPr kumimoji="0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10,000.01-$</a:t>
            </a:r>
            <a:r>
              <a:rPr kumimoji="0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25,000.</a:t>
            </a:r>
          </a:p>
          <a:p>
            <a:pPr marL="633413" marR="0" lvl="1" indent="-277813" algn="l" defTabSz="914400" rtl="0" eaLnBrk="1" fontAlgn="auto" latinLnBrk="0" hangingPunct="1">
              <a:lnSpc>
                <a:spcPct val="100000"/>
              </a:lnSpc>
              <a:spcBef>
                <a:spcPts val="185"/>
              </a:spcBef>
              <a:spcAft>
                <a:spcPts val="0"/>
              </a:spcAft>
              <a:buClr>
                <a:srgbClr val="3B1D15"/>
              </a:buClr>
              <a:buSzTx/>
              <a:buFont typeface="Arial"/>
              <a:buChar char="•"/>
              <a:tabLst>
                <a:tab pos="401638" algn="l"/>
              </a:tabLst>
              <a:defRPr/>
            </a:pP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Purchases </a:t>
            </a:r>
            <a:r>
              <a:rPr kumimoji="0" sz="20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for </a:t>
            </a:r>
            <a:r>
              <a:rPr kumimoji="0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$</a:t>
            </a:r>
            <a:r>
              <a:rPr kumimoji="0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25,000.01-$</a:t>
            </a:r>
            <a:r>
              <a:rPr kumimoji="0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50,000.</a:t>
            </a:r>
          </a:p>
          <a:p>
            <a:pPr marL="633413" marR="0" lvl="1" indent="-277813" algn="l" defTabSz="914400" rtl="0" eaLnBrk="1" fontAlgn="auto" latinLnBrk="0" hangingPunct="1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rgbClr val="3B1D15"/>
              </a:buClr>
              <a:buSzTx/>
              <a:buFont typeface="Arial"/>
              <a:buChar char="•"/>
              <a:tabLst>
                <a:tab pos="401638" algn="l"/>
              </a:tabLst>
              <a:defRPr/>
            </a:pP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Purchases </a:t>
            </a:r>
            <a:r>
              <a:rPr kumimoji="0" sz="20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for </a:t>
            </a:r>
            <a:r>
              <a:rPr kumimoji="0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$</a:t>
            </a:r>
            <a:r>
              <a:rPr kumimoji="0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50,000.01-$</a:t>
            </a:r>
            <a:r>
              <a:rPr kumimoji="0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100,000.</a:t>
            </a:r>
          </a:p>
          <a:p>
            <a:pPr marL="633413" marR="0" lvl="1" indent="-277813" algn="l" defTabSz="914400" rtl="0" eaLnBrk="1" fontAlgn="auto" latinLnBrk="0" hangingPunct="1">
              <a:lnSpc>
                <a:spcPct val="100000"/>
              </a:lnSpc>
              <a:spcBef>
                <a:spcPts val="185"/>
              </a:spcBef>
              <a:spcAft>
                <a:spcPts val="0"/>
              </a:spcAft>
              <a:buClr>
                <a:srgbClr val="3B1D15"/>
              </a:buClr>
              <a:buSzTx/>
              <a:buFont typeface="Arial"/>
              <a:buChar char="•"/>
              <a:tabLst>
                <a:tab pos="401638" algn="l"/>
              </a:tabLst>
              <a:defRPr/>
            </a:pP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Purchases </a:t>
            </a:r>
            <a:r>
              <a:rPr kumimoji="0" sz="20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for </a:t>
            </a:r>
            <a:r>
              <a:rPr kumimoji="0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$100,001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+.</a:t>
            </a:r>
            <a:endParaRPr kumimoji="0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pPr marL="109855">
              <a:lnSpc>
                <a:spcPts val="1425"/>
              </a:lnSpc>
            </a:pPr>
            <a:fld id="{81D60167-4931-47E6-BA6A-407CBD079E47}" type="slidenum">
              <a:rPr lang="en-US" spc="-5" smtClean="0">
                <a:solidFill>
                  <a:srgbClr val="000000"/>
                </a:solidFill>
              </a:rPr>
              <a:t>38</a:t>
            </a:fld>
            <a:endParaRPr lang="en-US" spc="-5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59686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560832" y="485912"/>
            <a:ext cx="8583168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b="0" spc="-10" dirty="0">
                <a:latin typeface="+mn-lt"/>
                <a:cs typeface="Calibri Light"/>
              </a:rPr>
              <a:t>How </a:t>
            </a:r>
            <a:r>
              <a:rPr lang="en-US" sz="3200" b="0" spc="-10" dirty="0" smtClean="0">
                <a:latin typeface="+mn-lt"/>
                <a:cs typeface="Calibri Light"/>
              </a:rPr>
              <a:t>M</a:t>
            </a:r>
            <a:r>
              <a:rPr sz="3200" b="0" spc="-5" dirty="0" smtClean="0">
                <a:latin typeface="+mn-lt"/>
                <a:cs typeface="Calibri Light"/>
              </a:rPr>
              <a:t>uch </a:t>
            </a:r>
            <a:r>
              <a:rPr lang="en-US" sz="3200" b="0" dirty="0">
                <a:latin typeface="+mn-lt"/>
                <a:cs typeface="Calibri Light"/>
              </a:rPr>
              <a:t>D</a:t>
            </a:r>
            <a:r>
              <a:rPr sz="3200" b="0" dirty="0" smtClean="0">
                <a:latin typeface="+mn-lt"/>
                <a:cs typeface="Calibri Light"/>
              </a:rPr>
              <a:t>oes </a:t>
            </a:r>
            <a:r>
              <a:rPr sz="3200" b="0" spc="-5" dirty="0">
                <a:latin typeface="+mn-lt"/>
                <a:cs typeface="Calibri Light"/>
              </a:rPr>
              <a:t>it</a:t>
            </a:r>
            <a:r>
              <a:rPr sz="3200" b="0" spc="-85" dirty="0">
                <a:latin typeface="+mn-lt"/>
                <a:cs typeface="Calibri Light"/>
              </a:rPr>
              <a:t> </a:t>
            </a:r>
            <a:r>
              <a:rPr lang="en-US" sz="3200" b="0" spc="-85" dirty="0" smtClean="0">
                <a:latin typeface="+mn-lt"/>
                <a:cs typeface="Calibri Light"/>
              </a:rPr>
              <a:t>C</a:t>
            </a:r>
            <a:r>
              <a:rPr sz="3200" b="0" spc="-15" dirty="0" smtClean="0">
                <a:latin typeface="+mn-lt"/>
                <a:cs typeface="Calibri Light"/>
              </a:rPr>
              <a:t>ost</a:t>
            </a:r>
            <a:r>
              <a:rPr sz="3200" b="0" spc="-15" dirty="0">
                <a:latin typeface="+mn-lt"/>
                <a:cs typeface="Calibri Light"/>
              </a:rPr>
              <a:t>?</a:t>
            </a:r>
            <a:endParaRPr sz="3200" dirty="0">
              <a:latin typeface="+mn-lt"/>
              <a:cs typeface="Calibri Light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69772" y="1295400"/>
            <a:ext cx="7392993" cy="4970207"/>
          </a:xfrm>
          <a:prstGeom prst="rect">
            <a:avLst/>
          </a:prstGeom>
        </p:spPr>
        <p:txBody>
          <a:bodyPr vert="horz" wrap="square" lIns="0" tIns="8191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64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80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Use </a:t>
            </a:r>
            <a:r>
              <a:rPr kumimoji="0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 </a:t>
            </a:r>
            <a:r>
              <a:rPr kumimoji="0" sz="280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P-</a:t>
            </a:r>
            <a:r>
              <a:rPr kumimoji="0" lang="en-US" sz="280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</a:t>
            </a:r>
            <a:r>
              <a:rPr kumimoji="0" sz="280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ard </a:t>
            </a:r>
            <a:r>
              <a:rPr kumimoji="0" sz="280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for</a:t>
            </a:r>
            <a:r>
              <a:rPr kumimoji="0" lang="en-US" sz="280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:</a:t>
            </a:r>
            <a:endParaRPr kumimoji="0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12700" marR="0" lvl="0" indent="0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Single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Transactions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1313" marR="0" lvl="0" indent="-34131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789305" algn="l"/>
                <a:tab pos="789940" algn="l"/>
              </a:tabLst>
              <a:defRPr/>
            </a:pP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Within agency restrictions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up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</a:t>
            </a:r>
            <a:r>
              <a:rPr kumimoji="0" sz="2400" b="0" i="0" u="none" strike="noStrike" kern="1200" cap="none" spc="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$5,000.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1313" marR="0" lvl="0" indent="-34131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789305" algn="l"/>
                <a:tab pos="789940" algn="l"/>
              </a:tabLst>
              <a:defRPr/>
            </a:pP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Utility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bill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any</a:t>
            </a:r>
            <a:r>
              <a:rPr kumimoji="0" sz="2400" b="0" i="0" u="none" strike="noStrike" kern="1200" cap="none" spc="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amount.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1313" marR="0" lvl="0" indent="-34131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789305" algn="l"/>
                <a:tab pos="789940" algn="l"/>
              </a:tabLst>
              <a:defRPr/>
            </a:pP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Interagency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purchases.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1313" marR="0" lvl="0" indent="-34131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789305" algn="l"/>
                <a:tab pos="789940" algn="l"/>
              </a:tabLst>
              <a:defRPr/>
            </a:pP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Title 18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professional</a:t>
            </a:r>
            <a:r>
              <a:rPr kumimoji="0" sz="2400" b="0" i="0" u="none" strike="noStrike" kern="1200" cap="none" spc="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services.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1313" marR="0" lvl="0" indent="-34131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789305" algn="l"/>
                <a:tab pos="789940" algn="l"/>
              </a:tabLst>
              <a:defRPr/>
            </a:pP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Statewide </a:t>
            </a:r>
            <a:r>
              <a:rPr lang="en-US" sz="2400" spc="-10" dirty="0">
                <a:solidFill>
                  <a:prstClr val="black"/>
                </a:solidFill>
                <a:latin typeface="Calibri"/>
                <a:cs typeface="Calibri"/>
              </a:rPr>
              <a:t>c</a:t>
            </a:r>
            <a:r>
              <a:rPr kumimoji="0" sz="2400" b="0" i="0" u="none" strike="noStrike" kern="1200" cap="none" spc="-1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ontract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for any</a:t>
            </a:r>
            <a:r>
              <a:rPr kumimoji="0" sz="2400" b="0" i="0" u="none" strike="noStrike" kern="1200" cap="none" spc="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amount.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1313" marR="0" lvl="0" indent="-34131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789305" algn="l"/>
                <a:tab pos="789940" algn="l"/>
              </a:tabLst>
              <a:defRPr/>
            </a:pPr>
            <a:r>
              <a:rPr kumimoji="0" sz="2400" b="0" i="0" u="none" strike="noStrike" kern="1200" cap="none" spc="-3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Travel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with</a:t>
            </a:r>
            <a:r>
              <a:rPr kumimoji="0" sz="2400" b="0" i="0" u="none" strike="noStrike" kern="1200" cap="none" spc="3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restrictions.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12700" marR="0" lvl="0" indent="0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Follow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P-</a:t>
            </a:r>
            <a:r>
              <a:rPr kumimoji="0" lang="en-US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ard</a:t>
            </a:r>
            <a:r>
              <a:rPr kumimoji="0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Procedures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1313" marR="5080" lvl="0" indent="-34131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341313" algn="l"/>
              </a:tabLst>
              <a:defRPr/>
            </a:pP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Use of the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P-</a:t>
            </a:r>
            <a:r>
              <a:rPr kumimoji="0" lang="en-US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ard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does not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relieve you from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using the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from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using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mandatory</a:t>
            </a: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sources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pPr marL="109855">
              <a:lnSpc>
                <a:spcPts val="1425"/>
              </a:lnSpc>
            </a:pPr>
            <a:fld id="{81D60167-4931-47E6-BA6A-407CBD079E47}" type="slidenum">
              <a:rPr lang="en-US" spc="-5" smtClean="0">
                <a:solidFill>
                  <a:srgbClr val="000000"/>
                </a:solidFill>
              </a:rPr>
              <a:t>39</a:t>
            </a:fld>
            <a:endParaRPr lang="en-US" spc="-5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304989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560832" y="304065"/>
            <a:ext cx="8583168" cy="99770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b="0" spc="-70" dirty="0">
                <a:latin typeface="+mn-lt"/>
                <a:cs typeface="Calibri Light"/>
              </a:rPr>
              <a:t>Total, </a:t>
            </a:r>
            <a:r>
              <a:rPr sz="3200" b="0" spc="-15" dirty="0">
                <a:latin typeface="+mn-lt"/>
                <a:cs typeface="Calibri Light"/>
              </a:rPr>
              <a:t>Non-Repetitive </a:t>
            </a:r>
            <a:r>
              <a:rPr sz="3200" b="0" spc="-15" dirty="0" smtClean="0">
                <a:latin typeface="+mn-lt"/>
                <a:cs typeface="Calibri Light"/>
              </a:rPr>
              <a:t>Purchase</a:t>
            </a:r>
            <a:r>
              <a:rPr lang="en-US" sz="3200" b="0" spc="-15" dirty="0" smtClean="0">
                <a:latin typeface="+mn-lt"/>
                <a:cs typeface="Calibri Light"/>
              </a:rPr>
              <a:t/>
            </a:r>
            <a:br>
              <a:rPr lang="en-US" sz="3200" b="0" spc="-15" dirty="0" smtClean="0">
                <a:latin typeface="+mn-lt"/>
                <a:cs typeface="Calibri Light"/>
              </a:rPr>
            </a:br>
            <a:r>
              <a:rPr lang="en-US" sz="3200" b="0" spc="-15" dirty="0" smtClean="0">
                <a:latin typeface="+mn-lt"/>
                <a:cs typeface="Calibri Light"/>
              </a:rPr>
              <a:t>Less than</a:t>
            </a:r>
            <a:r>
              <a:rPr sz="3200" b="0" spc="5" dirty="0" smtClean="0">
                <a:latin typeface="+mn-lt"/>
                <a:cs typeface="Times New Roman"/>
              </a:rPr>
              <a:t> </a:t>
            </a:r>
            <a:r>
              <a:rPr sz="3200" b="0" dirty="0">
                <a:latin typeface="+mn-lt"/>
                <a:cs typeface="Calibri Light"/>
              </a:rPr>
              <a:t>$5,000</a:t>
            </a:r>
            <a:endParaRPr sz="3200" dirty="0">
              <a:latin typeface="+mn-lt"/>
              <a:cs typeface="Calibri Light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50976" y="1555388"/>
            <a:ext cx="7754112" cy="4386456"/>
          </a:xfrm>
          <a:prstGeom prst="rect">
            <a:avLst/>
          </a:prstGeom>
        </p:spPr>
        <p:txBody>
          <a:bodyPr vert="horz" wrap="square" lIns="0" tIns="61594" rIns="0" bIns="0" rtlCol="0">
            <a:spAutoFit/>
          </a:bodyPr>
          <a:lstStyle/>
          <a:p>
            <a:pPr marL="12700" marR="377190" lvl="0" indent="0" algn="l" defTabSz="914400" rtl="0" eaLnBrk="1" fontAlgn="auto" latinLnBrk="0" hangingPunct="1">
              <a:lnSpc>
                <a:spcPts val="3020"/>
              </a:lnSpc>
              <a:spcBef>
                <a:spcPts val="484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If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item/service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is not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available from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 </a:t>
            </a:r>
            <a:r>
              <a:rPr kumimoji="0" sz="2400" b="0" i="0" u="none" strike="noStrike" kern="1200" cap="none" spc="-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exempt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or</a:t>
            </a: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mandatory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source: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1313" marR="485775" lvl="0" indent="-341313" algn="l" defTabSz="914400" rtl="0" eaLnBrk="1" fontAlgn="auto" latinLnBrk="0" hangingPunct="1">
              <a:spcAft>
                <a:spcPts val="0"/>
              </a:spcAft>
              <a:buClr>
                <a:srgbClr val="3B1D15"/>
              </a:buClr>
              <a:buSzTx/>
              <a:buFont typeface="Arial"/>
              <a:buChar char="•"/>
              <a:tabLst>
                <a:tab pos="341313" algn="l"/>
              </a:tabLst>
              <a:defRPr/>
            </a:pPr>
            <a:r>
              <a:rPr kumimoji="0" lang="en-US" sz="2100" strike="noStrike" kern="1200" cap="none" spc="-2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State </a:t>
            </a:r>
            <a:r>
              <a:rPr kumimoji="0" lang="en-US" sz="2100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agencies shall </a:t>
            </a:r>
            <a:r>
              <a:rPr kumimoji="0" lang="en-US" sz="2100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make </a:t>
            </a:r>
            <a:r>
              <a:rPr kumimoji="0" lang="en-US" sz="2100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acquisitions </a:t>
            </a:r>
            <a:r>
              <a:rPr kumimoji="0" lang="en-US" sz="2100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not </a:t>
            </a:r>
            <a:r>
              <a:rPr kumimoji="0" lang="en-US" sz="2100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exceeding </a:t>
            </a:r>
            <a:r>
              <a:rPr kumimoji="0" lang="en-US" sz="2100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$5,000.00, </a:t>
            </a:r>
            <a:r>
              <a:rPr kumimoji="0" lang="en-US" sz="2100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provided </a:t>
            </a:r>
            <a:r>
              <a:rPr kumimoji="0" lang="en-US" sz="2100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the </a:t>
            </a:r>
            <a:r>
              <a:rPr kumimoji="0" lang="en-US" sz="2100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acquisition process </a:t>
            </a:r>
            <a:r>
              <a:rPr kumimoji="0" lang="en-US" sz="2100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is </a:t>
            </a:r>
            <a:r>
              <a:rPr kumimoji="0" lang="en-US" sz="2100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fair </a:t>
            </a:r>
            <a:r>
              <a:rPr kumimoji="0" lang="en-US" sz="2100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and reasonable</a:t>
            </a:r>
            <a:r>
              <a:rPr kumimoji="0" lang="en-US" sz="2100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1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 </a:t>
            </a:r>
            <a:r>
              <a:rPr kumimoji="0" lang="en-US" sz="2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is </a:t>
            </a:r>
            <a:r>
              <a:rPr kumimoji="0" lang="en-US" sz="21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conducted </a:t>
            </a:r>
            <a:r>
              <a:rPr kumimoji="0" lang="en-US" sz="21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pursuant to </a:t>
            </a:r>
            <a:r>
              <a:rPr kumimoji="0" lang="en-US" sz="21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rules </a:t>
            </a:r>
            <a:r>
              <a:rPr kumimoji="0" lang="en-US" sz="21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authorized </a:t>
            </a:r>
            <a:r>
              <a:rPr kumimoji="0" lang="en-US" sz="21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pursuant to </a:t>
            </a:r>
            <a:r>
              <a:rPr kumimoji="0" lang="en-US" sz="2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this </a:t>
            </a:r>
            <a:r>
              <a:rPr kumimoji="0" lang="en-US" sz="21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section</a:t>
            </a:r>
            <a:r>
              <a:rPr kumimoji="0" sz="21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.</a:t>
            </a:r>
            <a:endParaRPr kumimoji="0" sz="2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1313" marR="5080" lvl="0" indent="-341313" algn="l" defTabSz="914400" rtl="0" eaLnBrk="1" fontAlgn="auto" latinLnBrk="0" hangingPunct="1">
              <a:spcAft>
                <a:spcPts val="0"/>
              </a:spcAft>
              <a:buClr>
                <a:srgbClr val="3B1D15"/>
              </a:buClr>
              <a:buSzTx/>
              <a:buFont typeface="Arial"/>
              <a:buChar char="•"/>
              <a:tabLst>
                <a:tab pos="341313" algn="l"/>
              </a:tabLst>
              <a:defRPr/>
            </a:pPr>
            <a:r>
              <a:rPr kumimoji="0" sz="2100" b="0" i="0" u="none" strike="noStrike" kern="1200" cap="none" spc="-9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 </a:t>
            </a:r>
            <a:r>
              <a:rPr kumimoji="0" sz="21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assure you can </a:t>
            </a:r>
            <a:r>
              <a:rPr kumimoji="0" sz="21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document </a:t>
            </a:r>
            <a:r>
              <a:rPr kumimoji="0" sz="21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that your purchase was </a:t>
            </a:r>
            <a:r>
              <a:rPr kumimoji="0" sz="21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fair </a:t>
            </a:r>
            <a:r>
              <a:rPr kumimoji="0" sz="21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 reasonable</a:t>
            </a:r>
            <a:r>
              <a:rPr kumimoji="0" sz="21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,</a:t>
            </a:r>
            <a:r>
              <a:rPr kumimoji="0" lang="en-US" sz="21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1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two </a:t>
            </a:r>
            <a:r>
              <a:rPr kumimoji="0" sz="21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quotes </a:t>
            </a:r>
            <a:r>
              <a:rPr kumimoji="0" sz="21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are</a:t>
            </a:r>
            <a:r>
              <a:rPr kumimoji="0" sz="2100" b="0" i="0" u="none" strike="noStrike" kern="1200" cap="none" spc="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1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preferred.</a:t>
            </a:r>
            <a:endParaRPr kumimoji="0" sz="2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1313" marR="75565" lvl="0" indent="-341313" algn="l" defTabSz="914400" rtl="0" eaLnBrk="1" fontAlgn="auto" latinLnBrk="0" hangingPunct="1">
              <a:spcAft>
                <a:spcPts val="0"/>
              </a:spcAft>
              <a:buClr>
                <a:srgbClr val="3B1D15"/>
              </a:buClr>
              <a:buSzTx/>
              <a:buFont typeface="Arial"/>
              <a:buChar char="•"/>
              <a:tabLst>
                <a:tab pos="341313" algn="l"/>
              </a:tabLst>
              <a:defRPr/>
            </a:pPr>
            <a:r>
              <a:rPr kumimoji="0" sz="21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Procurement </a:t>
            </a:r>
            <a:r>
              <a:rPr kumimoji="0" sz="21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file should document how </a:t>
            </a:r>
            <a:r>
              <a:rPr kumimoji="0" sz="21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you knew </a:t>
            </a:r>
            <a:r>
              <a:rPr kumimoji="0" sz="21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price </a:t>
            </a:r>
            <a:r>
              <a:rPr kumimoji="0" sz="21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was </a:t>
            </a:r>
            <a:r>
              <a:rPr kumimoji="0" sz="21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fair </a:t>
            </a:r>
            <a:r>
              <a:rPr kumimoji="0" sz="21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</a:t>
            </a:r>
            <a:r>
              <a:rPr kumimoji="0" lang="en-US" sz="21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1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reasonable</a:t>
            </a:r>
            <a:r>
              <a:rPr kumimoji="0" sz="21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, the </a:t>
            </a:r>
            <a:r>
              <a:rPr kumimoji="0" sz="21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justification </a:t>
            </a:r>
            <a:r>
              <a:rPr kumimoji="0" sz="21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for </a:t>
            </a:r>
            <a:r>
              <a:rPr kumimoji="0" sz="21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</a:t>
            </a:r>
            <a:r>
              <a:rPr kumimoji="0" sz="21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purchase </a:t>
            </a:r>
            <a:r>
              <a:rPr kumimoji="0" sz="21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 the delivery </a:t>
            </a:r>
            <a:r>
              <a:rPr kumimoji="0" sz="21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date </a:t>
            </a:r>
            <a:r>
              <a:rPr kumimoji="0" sz="21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</a:t>
            </a:r>
            <a:r>
              <a:rPr kumimoji="0" lang="en-US" sz="21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1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terms</a:t>
            </a:r>
            <a:r>
              <a:rPr kumimoji="0" sz="21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.</a:t>
            </a:r>
            <a:endParaRPr kumimoji="0" sz="2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1313" marR="127000" lvl="0" indent="-341313" algn="l" defTabSz="914400" rtl="0" eaLnBrk="1" fontAlgn="auto" latinLnBrk="0" hangingPunct="1">
              <a:spcAft>
                <a:spcPts val="0"/>
              </a:spcAft>
              <a:buClr>
                <a:srgbClr val="3B1D15"/>
              </a:buClr>
              <a:buSzTx/>
              <a:buFont typeface="Arial"/>
              <a:buChar char="•"/>
              <a:tabLst>
                <a:tab pos="341313" algn="l"/>
              </a:tabLst>
              <a:defRPr/>
            </a:pPr>
            <a:r>
              <a:rPr kumimoji="0" sz="21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Use </a:t>
            </a:r>
            <a:r>
              <a:rPr kumimoji="0" sz="21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P-card for </a:t>
            </a:r>
            <a:r>
              <a:rPr kumimoji="0" sz="21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supplies, services, </a:t>
            </a:r>
            <a:r>
              <a:rPr kumimoji="0" sz="21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memberships, </a:t>
            </a:r>
            <a:r>
              <a:rPr kumimoji="0" sz="21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dues, online </a:t>
            </a:r>
            <a:r>
              <a:rPr kumimoji="0" sz="21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orders </a:t>
            </a:r>
            <a:r>
              <a:rPr kumimoji="0" sz="21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</a:t>
            </a:r>
            <a:r>
              <a:rPr kumimoji="0" lang="en-US" sz="21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1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periodicals/subscriptions</a:t>
            </a:r>
            <a:r>
              <a:rPr kumimoji="0" sz="21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.</a:t>
            </a:r>
            <a:endParaRPr kumimoji="0" sz="2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1313" marR="0" lvl="0" indent="-341313" algn="l" defTabSz="914400" rtl="0" eaLnBrk="1" fontAlgn="auto" latinLnBrk="0" hangingPunct="1">
              <a:spcAft>
                <a:spcPts val="0"/>
              </a:spcAft>
              <a:buClr>
                <a:srgbClr val="3B1D15"/>
              </a:buClr>
              <a:buSzTx/>
              <a:buFont typeface="Arial"/>
              <a:buChar char="•"/>
              <a:tabLst>
                <a:tab pos="341313" algn="l"/>
              </a:tabLst>
              <a:defRPr/>
            </a:pPr>
            <a:r>
              <a:rPr kumimoji="0" sz="21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Use </a:t>
            </a:r>
            <a:r>
              <a:rPr kumimoji="0" sz="21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Purchase </a:t>
            </a:r>
            <a:r>
              <a:rPr kumimoji="0" sz="21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Order </a:t>
            </a:r>
            <a:r>
              <a:rPr kumimoji="0" sz="21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or other </a:t>
            </a:r>
            <a:r>
              <a:rPr kumimoji="0" sz="21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pre-encumbrance</a:t>
            </a:r>
            <a:r>
              <a:rPr kumimoji="0" sz="2100" b="0" i="0" u="none" strike="noStrike" kern="1200" cap="none" spc="10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1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document.</a:t>
            </a:r>
            <a:endParaRPr kumimoji="0" sz="2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pPr marL="109855">
              <a:lnSpc>
                <a:spcPts val="1425"/>
              </a:lnSpc>
            </a:pPr>
            <a:fld id="{81D60167-4931-47E6-BA6A-407CBD079E47}" type="slidenum">
              <a:rPr lang="en-US" spc="-5" smtClean="0">
                <a:solidFill>
                  <a:srgbClr val="000000"/>
                </a:solidFill>
              </a:rPr>
              <a:t>40</a:t>
            </a:fld>
            <a:endParaRPr lang="en-US" spc="-5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442629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560832" y="319067"/>
            <a:ext cx="8583168" cy="99770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b="0" spc="-70" dirty="0">
                <a:latin typeface="+mn-lt"/>
                <a:cs typeface="Calibri Light"/>
              </a:rPr>
              <a:t>Total </a:t>
            </a:r>
            <a:r>
              <a:rPr sz="3200" b="0" spc="-15" dirty="0" smtClean="0">
                <a:latin typeface="+mn-lt"/>
                <a:cs typeface="Calibri Light"/>
              </a:rPr>
              <a:t>Purchase</a:t>
            </a:r>
            <a:r>
              <a:rPr lang="en-US" sz="3200" b="0" spc="-15" dirty="0" smtClean="0">
                <a:latin typeface="+mn-lt"/>
                <a:cs typeface="Calibri Light"/>
              </a:rPr>
              <a:t/>
            </a:r>
            <a:br>
              <a:rPr lang="en-US" sz="3200" b="0" spc="-15" dirty="0" smtClean="0">
                <a:latin typeface="+mn-lt"/>
                <a:cs typeface="Calibri Light"/>
              </a:rPr>
            </a:br>
            <a:r>
              <a:rPr lang="en-US" sz="3200" b="0" dirty="0">
                <a:latin typeface="+mn-lt"/>
                <a:cs typeface="Calibri Light"/>
              </a:rPr>
              <a:t>G</a:t>
            </a:r>
            <a:r>
              <a:rPr lang="en-US" sz="3200" b="0" dirty="0" smtClean="0">
                <a:latin typeface="+mn-lt"/>
                <a:cs typeface="Calibri Light"/>
              </a:rPr>
              <a:t>reater than</a:t>
            </a:r>
            <a:r>
              <a:rPr sz="3200" b="0" dirty="0" smtClean="0">
                <a:latin typeface="+mn-lt"/>
                <a:cs typeface="Calibri Light"/>
              </a:rPr>
              <a:t> </a:t>
            </a:r>
            <a:r>
              <a:rPr sz="3200" b="0" dirty="0">
                <a:latin typeface="+mn-lt"/>
                <a:cs typeface="Calibri Light"/>
              </a:rPr>
              <a:t>$5,000 </a:t>
            </a:r>
            <a:r>
              <a:rPr lang="en-US" sz="3200" b="0" dirty="0" smtClean="0">
                <a:latin typeface="+mn-lt"/>
                <a:cs typeface="Calibri Light"/>
              </a:rPr>
              <a:t>and</a:t>
            </a:r>
            <a:r>
              <a:rPr sz="3200" b="0" dirty="0" smtClean="0">
                <a:latin typeface="+mn-lt"/>
                <a:cs typeface="Calibri Light"/>
              </a:rPr>
              <a:t> </a:t>
            </a:r>
            <a:r>
              <a:rPr lang="en-US" sz="3200" b="0" dirty="0">
                <a:latin typeface="+mn-lt"/>
                <a:cs typeface="Calibri Light"/>
              </a:rPr>
              <a:t>L</a:t>
            </a:r>
            <a:r>
              <a:rPr lang="en-US" sz="3200" b="0" dirty="0" smtClean="0">
                <a:latin typeface="+mn-lt"/>
                <a:cs typeface="Calibri Light"/>
              </a:rPr>
              <a:t>ess than</a:t>
            </a:r>
            <a:r>
              <a:rPr sz="3200" b="0" spc="-10" dirty="0" smtClean="0">
                <a:latin typeface="+mn-lt"/>
                <a:cs typeface="Calibri Light"/>
              </a:rPr>
              <a:t> </a:t>
            </a:r>
            <a:r>
              <a:rPr sz="3200" b="0" dirty="0">
                <a:latin typeface="+mn-lt"/>
                <a:cs typeface="Calibri Light"/>
              </a:rPr>
              <a:t>$25,000</a:t>
            </a:r>
            <a:endParaRPr sz="3200" dirty="0">
              <a:latin typeface="+mn-lt"/>
              <a:cs typeface="Calibri Light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26592" y="1545336"/>
            <a:ext cx="7778496" cy="4803879"/>
          </a:xfrm>
          <a:prstGeom prst="rect">
            <a:avLst/>
          </a:prstGeom>
        </p:spPr>
        <p:txBody>
          <a:bodyPr vert="horz" wrap="square" lIns="0" tIns="33020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If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item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or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service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is not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available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from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 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exempt</a:t>
            </a:r>
            <a:r>
              <a:rPr kumimoji="0" sz="2400" b="0" i="0" u="none" strike="noStrike" kern="1200" cap="none" spc="1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source: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570230" marR="0" lvl="0" indent="-236854" algn="l" defTabSz="914400" rtl="0" eaLnBrk="1" fontAlgn="auto" latinLnBrk="0" hangingPunct="1">
              <a:spcAft>
                <a:spcPts val="0"/>
              </a:spcAft>
              <a:buClrTx/>
              <a:buSzTx/>
              <a:buFont typeface="Arial"/>
              <a:buChar char="•"/>
              <a:tabLst>
                <a:tab pos="570230" algn="l"/>
                <a:tab pos="570865" algn="l"/>
              </a:tabLst>
              <a:defRPr/>
            </a:pPr>
            <a:r>
              <a:rPr kumimoji="0" lang="en-US" sz="21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Solicit</a:t>
            </a:r>
            <a:r>
              <a:rPr kumimoji="0" sz="21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100" b="1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three quotes</a:t>
            </a:r>
            <a:r>
              <a:rPr kumimoji="0" sz="21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1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for </a:t>
            </a:r>
            <a:r>
              <a:rPr kumimoji="0" sz="21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from </a:t>
            </a:r>
            <a:r>
              <a:rPr kumimoji="0" sz="2100" b="1" i="1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registered </a:t>
            </a:r>
            <a:r>
              <a:rPr kumimoji="0" sz="21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bidders for </a:t>
            </a:r>
            <a:r>
              <a:rPr kumimoji="0" sz="21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purchases</a:t>
            </a:r>
            <a:r>
              <a:rPr kumimoji="0" sz="2100" b="0" i="0" u="none" strike="noStrike" kern="1200" cap="none" spc="16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1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from</a:t>
            </a:r>
            <a:endParaRPr kumimoji="0" sz="2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570230" marR="0" lvl="0" indent="0" algn="l" defTabSz="914400" rtl="0" eaLnBrk="1" fontAlgn="auto" latinLnBrk="0" hangingPunct="1"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1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$5,000.01 </a:t>
            </a:r>
            <a:r>
              <a:rPr kumimoji="0" sz="21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</a:t>
            </a:r>
            <a:r>
              <a:rPr kumimoji="0" sz="2100" b="0" i="0" u="none" strike="noStrike" kern="1200" cap="none" spc="-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1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$10,000.</a:t>
            </a:r>
            <a:endParaRPr kumimoji="0" sz="2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570230" marR="0" lvl="0" indent="-236854" algn="l" defTabSz="914400" rtl="0" eaLnBrk="1" fontAlgn="auto" latinLnBrk="0" hangingPunct="1">
              <a:spcAft>
                <a:spcPts val="0"/>
              </a:spcAft>
              <a:buClrTx/>
              <a:buSzTx/>
              <a:buFont typeface="Arial"/>
              <a:buChar char="•"/>
              <a:tabLst>
                <a:tab pos="570230" algn="l"/>
                <a:tab pos="570865" algn="l"/>
              </a:tabLst>
              <a:defRPr/>
            </a:pPr>
            <a:r>
              <a:rPr kumimoji="0" sz="21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Solicit </a:t>
            </a:r>
            <a:r>
              <a:rPr kumimoji="0" sz="2100" b="1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10 </a:t>
            </a:r>
            <a:r>
              <a:rPr kumimoji="0" sz="2100" b="1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quotes </a:t>
            </a:r>
            <a:r>
              <a:rPr kumimoji="0" sz="21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or </a:t>
            </a:r>
            <a:r>
              <a:rPr kumimoji="0" sz="21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formal </a:t>
            </a:r>
            <a:r>
              <a:rPr kumimoji="0" sz="21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bids </a:t>
            </a:r>
            <a:r>
              <a:rPr kumimoji="0" sz="21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from </a:t>
            </a:r>
            <a:r>
              <a:rPr kumimoji="0" sz="2100" b="1" i="1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registered </a:t>
            </a:r>
            <a:r>
              <a:rPr kumimoji="0" sz="21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bidders for </a:t>
            </a:r>
            <a:r>
              <a:rPr kumimoji="0" sz="21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purchases</a:t>
            </a:r>
            <a:r>
              <a:rPr kumimoji="0" sz="2100" b="0" i="0" u="none" strike="noStrike" kern="1200" cap="none" spc="2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1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from</a:t>
            </a:r>
            <a:r>
              <a:rPr kumimoji="0" lang="en-US" sz="21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1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$10,000.01 </a:t>
            </a:r>
            <a:r>
              <a:rPr kumimoji="0" sz="21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</a:t>
            </a:r>
            <a:r>
              <a:rPr kumimoji="0" sz="2100" b="0" i="0" u="none" strike="noStrike" kern="1200" cap="none" spc="-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1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$25,000.</a:t>
            </a:r>
            <a:endParaRPr kumimoji="0" sz="2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570230" marR="444500" lvl="0" indent="-236854" algn="l" defTabSz="914400" rtl="0" eaLnBrk="1" fontAlgn="auto" latinLnBrk="0" hangingPunct="1">
              <a:spcAft>
                <a:spcPts val="0"/>
              </a:spcAft>
              <a:buClrTx/>
              <a:buSzTx/>
              <a:buFont typeface="Arial"/>
              <a:buChar char="•"/>
              <a:tabLst>
                <a:tab pos="570230" algn="l"/>
                <a:tab pos="570865" algn="l"/>
              </a:tabLst>
              <a:defRPr/>
            </a:pPr>
            <a:r>
              <a:rPr kumimoji="0" sz="21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Purchase item </a:t>
            </a:r>
            <a:r>
              <a:rPr kumimoji="0" sz="21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or service </a:t>
            </a:r>
            <a:r>
              <a:rPr kumimoji="0" sz="21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from </a:t>
            </a:r>
            <a:r>
              <a:rPr kumimoji="0" sz="21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bidder </a:t>
            </a:r>
            <a:r>
              <a:rPr kumimoji="0" sz="21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offering </a:t>
            </a:r>
            <a:r>
              <a:rPr kumimoji="0" sz="21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</a:t>
            </a:r>
            <a:r>
              <a:rPr kumimoji="0" sz="21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“lowest </a:t>
            </a:r>
            <a:r>
              <a:rPr kumimoji="0" sz="21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 </a:t>
            </a:r>
            <a:r>
              <a:rPr kumimoji="0" sz="2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best” </a:t>
            </a:r>
            <a:r>
              <a:rPr kumimoji="0" sz="21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or</a:t>
            </a:r>
            <a:r>
              <a:rPr kumimoji="0" lang="en-US" sz="21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1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“</a:t>
            </a:r>
            <a:r>
              <a:rPr kumimoji="0" sz="21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best</a:t>
            </a:r>
            <a:r>
              <a:rPr kumimoji="0" sz="2100" b="0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100" b="0" i="0" u="none" strike="noStrike" kern="1200" cap="none" spc="-3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value</a:t>
            </a:r>
            <a:r>
              <a:rPr kumimoji="0" lang="en-US" sz="2100" b="0" i="0" u="none" strike="noStrike" kern="1200" cap="none" spc="-3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.</a:t>
            </a:r>
            <a:r>
              <a:rPr kumimoji="0" sz="2100" b="0" i="0" u="none" strike="noStrike" kern="1200" cap="none" spc="-3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”</a:t>
            </a:r>
            <a:endParaRPr kumimoji="0" sz="2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570230" marR="139700" lvl="0" indent="-236854" algn="l" defTabSz="914400" rtl="0" eaLnBrk="1" fontAlgn="auto" latinLnBrk="0" hangingPunct="1">
              <a:spcAft>
                <a:spcPts val="0"/>
              </a:spcAft>
              <a:buClrTx/>
              <a:buSzTx/>
              <a:buFont typeface="Arial"/>
              <a:buChar char="•"/>
              <a:tabLst>
                <a:tab pos="570230" algn="l"/>
                <a:tab pos="570865" algn="l"/>
              </a:tabLst>
              <a:defRPr/>
            </a:pPr>
            <a:r>
              <a:rPr kumimoji="0" sz="21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Attach </a:t>
            </a:r>
            <a:r>
              <a:rPr kumimoji="0" sz="21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quotes </a:t>
            </a:r>
            <a:r>
              <a:rPr kumimoji="0" sz="21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 </a:t>
            </a:r>
            <a:r>
              <a:rPr kumimoji="0" sz="21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purchase documentation </a:t>
            </a:r>
            <a:r>
              <a:rPr kumimoji="0" sz="21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 </a:t>
            </a:r>
            <a:r>
              <a:rPr kumimoji="0" sz="21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maintain </a:t>
            </a:r>
            <a:r>
              <a:rPr kumimoji="0" sz="21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as part of </a:t>
            </a:r>
            <a:r>
              <a:rPr kumimoji="0" sz="21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agency</a:t>
            </a:r>
            <a:r>
              <a:rPr kumimoji="0" lang="en-US" sz="21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1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records </a:t>
            </a:r>
            <a:r>
              <a:rPr kumimoji="0" sz="21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(for </a:t>
            </a:r>
            <a:r>
              <a:rPr kumimoji="0" sz="21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auditing</a:t>
            </a:r>
            <a:r>
              <a:rPr kumimoji="0" sz="2100" b="0" i="0" u="none" strike="noStrike" kern="1200" cap="none" spc="3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1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purposes).</a:t>
            </a:r>
            <a:endParaRPr kumimoji="0" sz="2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12700" marR="0" lvl="0" indent="0" algn="l" defTabSz="914400" rtl="0" eaLnBrk="1" fontAlgn="auto" latinLnBrk="0" hangingPunct="1"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New Law 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Effective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11-1-2015,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from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House Bill</a:t>
            </a:r>
            <a:r>
              <a:rPr kumimoji="0" sz="2400" b="0" i="0" u="none" strike="noStrike" kern="1200" cap="none" spc="5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1353: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568325" marR="0" lvl="1" indent="-222250" algn="l" defTabSz="914400" rtl="0" eaLnBrk="1" fontAlgn="auto" latinLnBrk="0" hangingPunct="1"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sz="21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Gives </a:t>
            </a:r>
            <a:r>
              <a:rPr kumimoji="0" sz="21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 </a:t>
            </a:r>
            <a:r>
              <a:rPr kumimoji="0" sz="21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three-point </a:t>
            </a:r>
            <a:r>
              <a:rPr kumimoji="0" sz="21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preference to </a:t>
            </a:r>
            <a:r>
              <a:rPr kumimoji="0" sz="21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businesses that </a:t>
            </a:r>
            <a:r>
              <a:rPr kumimoji="0" sz="21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are </a:t>
            </a:r>
            <a:r>
              <a:rPr kumimoji="0" sz="21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majority owned </a:t>
            </a:r>
            <a:r>
              <a:rPr kumimoji="0" sz="21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by</a:t>
            </a:r>
            <a:r>
              <a:rPr kumimoji="0" lang="en-US" sz="21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1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Disabled </a:t>
            </a:r>
            <a:r>
              <a:rPr kumimoji="0" sz="2100" b="0" i="0" u="none" strike="noStrike" kern="1200" cap="none" spc="-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Veterans </a:t>
            </a:r>
            <a:r>
              <a:rPr kumimoji="0" sz="21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 </a:t>
            </a:r>
            <a:r>
              <a:rPr kumimoji="0" sz="21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allows </a:t>
            </a:r>
            <a:r>
              <a:rPr kumimoji="0" sz="21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</a:t>
            </a:r>
            <a:r>
              <a:rPr kumimoji="0" sz="21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Director </a:t>
            </a:r>
            <a:r>
              <a:rPr kumimoji="0" sz="21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 the </a:t>
            </a:r>
            <a:r>
              <a:rPr kumimoji="0" sz="21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Office </a:t>
            </a:r>
            <a:r>
              <a:rPr kumimoji="0" sz="21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 </a:t>
            </a:r>
            <a:r>
              <a:rPr kumimoji="0" sz="21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Management</a:t>
            </a:r>
            <a:r>
              <a:rPr kumimoji="0" lang="en-US" sz="21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1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 </a:t>
            </a:r>
            <a:r>
              <a:rPr kumimoji="0" sz="21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Enterprise </a:t>
            </a:r>
            <a:r>
              <a:rPr kumimoji="0" sz="21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Services </a:t>
            </a:r>
            <a:r>
              <a:rPr kumimoji="0" sz="21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 </a:t>
            </a:r>
            <a:r>
              <a:rPr kumimoji="0" sz="21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write </a:t>
            </a:r>
            <a:r>
              <a:rPr kumimoji="0" sz="21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rules </a:t>
            </a:r>
            <a:r>
              <a:rPr kumimoji="0" sz="21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pursuant to </a:t>
            </a:r>
            <a:r>
              <a:rPr kumimoji="0" sz="21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</a:t>
            </a:r>
            <a:r>
              <a:rPr kumimoji="0" sz="2100" b="0" i="0" u="none" strike="noStrike" kern="1200" cap="none" spc="17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1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act.</a:t>
            </a:r>
            <a:endParaRPr kumimoji="0" sz="2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pPr marL="109855">
              <a:lnSpc>
                <a:spcPts val="1425"/>
              </a:lnSpc>
            </a:pPr>
            <a:fld id="{81D60167-4931-47E6-BA6A-407CBD079E47}" type="slidenum">
              <a:rPr lang="en-US" spc="-5" smtClean="0">
                <a:solidFill>
                  <a:srgbClr val="000000"/>
                </a:solidFill>
              </a:rPr>
              <a:t>41</a:t>
            </a:fld>
            <a:endParaRPr lang="en-US" spc="-5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323187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560324" y="353568"/>
            <a:ext cx="8583676" cy="99770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b="0" spc="-70" dirty="0">
                <a:latin typeface="+mn-lt"/>
                <a:cs typeface="Calibri Light"/>
              </a:rPr>
              <a:t>Total </a:t>
            </a:r>
            <a:r>
              <a:rPr sz="3200" b="0" spc="-15" dirty="0">
                <a:latin typeface="+mn-lt"/>
                <a:cs typeface="Calibri Light"/>
              </a:rPr>
              <a:t>Purchase </a:t>
            </a:r>
            <a:r>
              <a:rPr lang="en-US" sz="3200" b="0" spc="-15" dirty="0" smtClean="0">
                <a:latin typeface="+mn-lt"/>
                <a:cs typeface="Calibri Light"/>
              </a:rPr>
              <a:t/>
            </a:r>
            <a:br>
              <a:rPr lang="en-US" sz="3200" b="0" spc="-15" dirty="0" smtClean="0">
                <a:latin typeface="+mn-lt"/>
                <a:cs typeface="Calibri Light"/>
              </a:rPr>
            </a:br>
            <a:r>
              <a:rPr lang="en-US" sz="3200" b="0" spc="-15" dirty="0" smtClean="0">
                <a:latin typeface="+mn-lt"/>
                <a:cs typeface="Calibri Light"/>
              </a:rPr>
              <a:t>G</a:t>
            </a:r>
            <a:r>
              <a:rPr lang="en-US" sz="3200" b="0" dirty="0" smtClean="0">
                <a:latin typeface="+mn-lt"/>
                <a:cs typeface="Calibri Light"/>
              </a:rPr>
              <a:t>reater than </a:t>
            </a:r>
            <a:r>
              <a:rPr sz="3200" b="0" dirty="0" smtClean="0">
                <a:latin typeface="+mn-lt"/>
                <a:cs typeface="Calibri Light"/>
              </a:rPr>
              <a:t>$5,000 </a:t>
            </a:r>
            <a:r>
              <a:rPr lang="en-US" sz="3200" b="0" dirty="0" smtClean="0">
                <a:latin typeface="+mn-lt"/>
                <a:cs typeface="Calibri Light"/>
              </a:rPr>
              <a:t>and</a:t>
            </a:r>
            <a:r>
              <a:rPr sz="3200" b="0" dirty="0" smtClean="0">
                <a:latin typeface="+mn-lt"/>
                <a:cs typeface="Calibri Light"/>
              </a:rPr>
              <a:t> </a:t>
            </a:r>
            <a:r>
              <a:rPr lang="en-US" sz="3200" b="0" dirty="0">
                <a:latin typeface="+mn-lt"/>
                <a:cs typeface="Calibri Light"/>
              </a:rPr>
              <a:t>L</a:t>
            </a:r>
            <a:r>
              <a:rPr lang="en-US" sz="3200" b="0" dirty="0" smtClean="0">
                <a:latin typeface="+mn-lt"/>
                <a:cs typeface="Calibri Light"/>
              </a:rPr>
              <a:t>ess than</a:t>
            </a:r>
            <a:r>
              <a:rPr sz="3200" b="0" dirty="0" smtClean="0">
                <a:latin typeface="+mn-lt"/>
                <a:cs typeface="Calibri Light"/>
              </a:rPr>
              <a:t> </a:t>
            </a:r>
            <a:r>
              <a:rPr sz="3200" b="0" dirty="0">
                <a:latin typeface="+mn-lt"/>
                <a:cs typeface="Calibri Light"/>
              </a:rPr>
              <a:t>$</a:t>
            </a:r>
            <a:r>
              <a:rPr sz="3200" b="0" dirty="0" smtClean="0">
                <a:latin typeface="+mn-lt"/>
                <a:cs typeface="Calibri Light"/>
              </a:rPr>
              <a:t>25,000</a:t>
            </a:r>
            <a:r>
              <a:rPr lang="en-US" sz="3200" b="0" dirty="0" smtClean="0">
                <a:latin typeface="+mn-lt"/>
                <a:cs typeface="Calibri Light"/>
              </a:rPr>
              <a:t> (</a:t>
            </a:r>
            <a:r>
              <a:rPr sz="3200" b="0" spc="-15" dirty="0" smtClean="0">
                <a:latin typeface="+mn-lt"/>
                <a:cs typeface="Calibri Light"/>
              </a:rPr>
              <a:t>cont.</a:t>
            </a:r>
            <a:r>
              <a:rPr lang="en-US" sz="3200" b="0" spc="-15" dirty="0">
                <a:latin typeface="+mn-lt"/>
                <a:cs typeface="Calibri Light"/>
              </a:rPr>
              <a:t>)</a:t>
            </a:r>
            <a:endParaRPr sz="3200" dirty="0">
              <a:latin typeface="+mn-lt"/>
              <a:cs typeface="Calibri Light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14400" y="1630680"/>
            <a:ext cx="7790688" cy="3288721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If an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item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is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not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available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from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 </a:t>
            </a:r>
            <a:r>
              <a:rPr kumimoji="0" sz="2400" b="0" i="0" u="none" strike="noStrike" kern="1200" cap="none" spc="-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exempt</a:t>
            </a:r>
            <a:r>
              <a:rPr kumimoji="0" sz="2400" b="0" i="0" u="none" strike="noStrike" kern="1200" cap="none" spc="-6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source: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1313" marR="172720" lvl="0" indent="-32861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341313" algn="l"/>
              </a:tabLst>
              <a:defRPr/>
            </a:pPr>
            <a:r>
              <a:rPr kumimoji="0" sz="21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agency </a:t>
            </a:r>
            <a:r>
              <a:rPr kumimoji="0" sz="21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may </a:t>
            </a:r>
            <a:r>
              <a:rPr kumimoji="0" sz="21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conduct the </a:t>
            </a:r>
            <a:r>
              <a:rPr kumimoji="0" sz="21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solicitation </a:t>
            </a:r>
            <a:r>
              <a:rPr kumimoji="0" sz="21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using a </a:t>
            </a:r>
            <a:r>
              <a:rPr kumimoji="0" sz="21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formal </a:t>
            </a:r>
            <a:r>
              <a:rPr kumimoji="0" sz="21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or </a:t>
            </a:r>
            <a:r>
              <a:rPr kumimoji="0" sz="21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informal </a:t>
            </a:r>
            <a:r>
              <a:rPr kumimoji="0" sz="21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process</a:t>
            </a:r>
            <a:r>
              <a:rPr kumimoji="0" lang="en-US" sz="21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1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depending </a:t>
            </a:r>
            <a:r>
              <a:rPr kumimoji="0" sz="21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on the </a:t>
            </a:r>
            <a:r>
              <a:rPr kumimoji="0" sz="21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complexity </a:t>
            </a:r>
            <a:r>
              <a:rPr kumimoji="0" sz="21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 the</a:t>
            </a:r>
            <a:r>
              <a:rPr kumimoji="0" sz="2100" b="0" i="0" u="none" strike="noStrike" kern="1200" cap="none" spc="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1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acquisition.</a:t>
            </a:r>
            <a:endParaRPr kumimoji="0" sz="2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1313" marR="5080" lvl="0" indent="-32861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341313" algn="l"/>
              </a:tabLst>
              <a:defRPr/>
            </a:pPr>
            <a:r>
              <a:rPr kumimoji="0" sz="21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Regardless </a:t>
            </a:r>
            <a:r>
              <a:rPr kumimoji="0" sz="21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 the method of acquisition, the </a:t>
            </a:r>
            <a:r>
              <a:rPr kumimoji="0" sz="21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state </a:t>
            </a:r>
            <a:r>
              <a:rPr kumimoji="0" sz="21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agency shall </a:t>
            </a:r>
            <a:r>
              <a:rPr kumimoji="0" sz="21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make </a:t>
            </a:r>
            <a:r>
              <a:rPr kumimoji="0" sz="21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</a:t>
            </a:r>
            <a:r>
              <a:rPr kumimoji="0" lang="en-US" sz="21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1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written </a:t>
            </a:r>
            <a:r>
              <a:rPr kumimoji="0" sz="21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evaluation </a:t>
            </a:r>
            <a:r>
              <a:rPr kumimoji="0" sz="21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 </a:t>
            </a:r>
            <a:r>
              <a:rPr kumimoji="0" sz="21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criteria considered </a:t>
            </a:r>
            <a:r>
              <a:rPr kumimoji="0" sz="21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 selection of the supplier </a:t>
            </a:r>
            <a:r>
              <a:rPr kumimoji="0" sz="21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for </a:t>
            </a:r>
            <a:r>
              <a:rPr kumimoji="0" sz="21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</a:t>
            </a:r>
            <a:r>
              <a:rPr kumimoji="0" lang="en-US" sz="21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1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acquisition</a:t>
            </a:r>
            <a:r>
              <a:rPr kumimoji="0" sz="21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. </a:t>
            </a:r>
            <a:r>
              <a:rPr kumimoji="0" sz="21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Documentation </a:t>
            </a:r>
            <a:r>
              <a:rPr kumimoji="0" sz="21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 prices, delivery </a:t>
            </a:r>
            <a:r>
              <a:rPr kumimoji="0" sz="21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dates </a:t>
            </a:r>
            <a:r>
              <a:rPr kumimoji="0" sz="21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 the </a:t>
            </a:r>
            <a:r>
              <a:rPr kumimoji="0" sz="21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evaluation </a:t>
            </a:r>
            <a:r>
              <a:rPr kumimoji="0" sz="21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shall</a:t>
            </a:r>
            <a:r>
              <a:rPr kumimoji="0" lang="en-US" sz="21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1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be </a:t>
            </a:r>
            <a:r>
              <a:rPr kumimoji="0" sz="21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placed in the acquisition</a:t>
            </a:r>
            <a:r>
              <a:rPr kumimoji="0" sz="2100" b="0" i="0" u="none" strike="noStrike" kern="1200" cap="none" spc="5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1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file.</a:t>
            </a:r>
            <a:endParaRPr kumimoji="0" sz="2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1313" marR="67945" lvl="0" indent="-32861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341313" algn="l"/>
              </a:tabLst>
              <a:defRPr/>
            </a:pPr>
            <a:r>
              <a:rPr kumimoji="0" sz="21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If </a:t>
            </a:r>
            <a:r>
              <a:rPr kumimoji="0" sz="21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you </a:t>
            </a:r>
            <a:r>
              <a:rPr kumimoji="0" sz="21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are </a:t>
            </a:r>
            <a:r>
              <a:rPr kumimoji="0" sz="21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using </a:t>
            </a:r>
            <a:r>
              <a:rPr kumimoji="0" sz="21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“lowest </a:t>
            </a:r>
            <a:r>
              <a:rPr kumimoji="0" sz="21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 </a:t>
            </a:r>
            <a:r>
              <a:rPr kumimoji="0" sz="2100" b="0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best”, </a:t>
            </a:r>
            <a:r>
              <a:rPr kumimoji="0" sz="21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you still must </a:t>
            </a:r>
            <a:r>
              <a:rPr kumimoji="0" sz="21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document </a:t>
            </a:r>
            <a:r>
              <a:rPr kumimoji="0" sz="21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why </a:t>
            </a:r>
            <a:r>
              <a:rPr kumimoji="0" sz="21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</a:t>
            </a:r>
            <a:r>
              <a:rPr kumimoji="0" sz="21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product</a:t>
            </a:r>
            <a:r>
              <a:rPr kumimoji="0" lang="en-US" sz="21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1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was </a:t>
            </a:r>
            <a:r>
              <a:rPr kumimoji="0" sz="2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“best” </a:t>
            </a:r>
            <a:r>
              <a:rPr kumimoji="0" sz="21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 the acquisition</a:t>
            </a:r>
            <a:r>
              <a:rPr kumimoji="0" sz="2100" b="0" i="0" u="none" strike="noStrike" kern="1200" cap="none" spc="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1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file.</a:t>
            </a:r>
            <a:endParaRPr kumimoji="0" sz="2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pPr marL="109855">
              <a:lnSpc>
                <a:spcPts val="1425"/>
              </a:lnSpc>
            </a:pPr>
            <a:fld id="{81D60167-4931-47E6-BA6A-407CBD079E47}" type="slidenum">
              <a:rPr lang="en-US" spc="-5" smtClean="0">
                <a:solidFill>
                  <a:srgbClr val="000000"/>
                </a:solidFill>
              </a:rPr>
              <a:t>42</a:t>
            </a:fld>
            <a:endParaRPr lang="en-US" spc="-5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224880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560832" y="448149"/>
            <a:ext cx="8583168" cy="99770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b="0" spc="-70" dirty="0">
                <a:latin typeface="+mn-lt"/>
                <a:cs typeface="Calibri Light"/>
              </a:rPr>
              <a:t>Total </a:t>
            </a:r>
            <a:r>
              <a:rPr sz="3200" b="0" spc="-15" dirty="0" smtClean="0">
                <a:latin typeface="+mn-lt"/>
                <a:cs typeface="Calibri Light"/>
              </a:rPr>
              <a:t>Purchase</a:t>
            </a:r>
            <a:r>
              <a:rPr lang="en-US" sz="3200" b="0" spc="-15" dirty="0" smtClean="0">
                <a:latin typeface="+mn-lt"/>
                <a:cs typeface="Calibri Light"/>
              </a:rPr>
              <a:t/>
            </a:r>
            <a:br>
              <a:rPr lang="en-US" sz="3200" b="0" spc="-15" dirty="0" smtClean="0">
                <a:latin typeface="+mn-lt"/>
                <a:cs typeface="Calibri Light"/>
              </a:rPr>
            </a:br>
            <a:r>
              <a:rPr lang="en-US" sz="3200" b="0" spc="-15" dirty="0" smtClean="0">
                <a:latin typeface="+mn-lt"/>
                <a:cs typeface="Calibri Light"/>
              </a:rPr>
              <a:t>G</a:t>
            </a:r>
            <a:r>
              <a:rPr lang="en-US" sz="3200" b="0" dirty="0" smtClean="0">
                <a:latin typeface="+mn-lt"/>
                <a:cs typeface="Calibri Light"/>
              </a:rPr>
              <a:t>reater than</a:t>
            </a:r>
            <a:r>
              <a:rPr sz="3200" b="0" dirty="0" smtClean="0">
                <a:latin typeface="+mn-lt"/>
                <a:cs typeface="Calibri Light"/>
              </a:rPr>
              <a:t> </a:t>
            </a:r>
            <a:r>
              <a:rPr sz="3200" b="0" dirty="0">
                <a:latin typeface="+mn-lt"/>
                <a:cs typeface="Calibri Light"/>
              </a:rPr>
              <a:t>$5,000 </a:t>
            </a:r>
            <a:r>
              <a:rPr lang="en-US" sz="3200" b="0" dirty="0" smtClean="0">
                <a:latin typeface="+mn-lt"/>
                <a:cs typeface="Calibri Light"/>
              </a:rPr>
              <a:t>and Less than</a:t>
            </a:r>
            <a:r>
              <a:rPr sz="3200" b="0" dirty="0" smtClean="0">
                <a:latin typeface="+mn-lt"/>
                <a:cs typeface="Calibri Light"/>
              </a:rPr>
              <a:t> $</a:t>
            </a:r>
            <a:r>
              <a:rPr sz="3200" b="0" dirty="0">
                <a:latin typeface="+mn-lt"/>
                <a:cs typeface="Calibri Light"/>
              </a:rPr>
              <a:t>25,000</a:t>
            </a:r>
            <a:r>
              <a:rPr sz="3200" b="0" spc="10" dirty="0">
                <a:latin typeface="+mn-lt"/>
                <a:cs typeface="Calibri Light"/>
              </a:rPr>
              <a:t> </a:t>
            </a:r>
            <a:r>
              <a:rPr lang="en-US" sz="3200" b="0" spc="10" dirty="0" smtClean="0">
                <a:latin typeface="+mn-lt"/>
                <a:cs typeface="Calibri Light"/>
              </a:rPr>
              <a:t>(</a:t>
            </a:r>
            <a:r>
              <a:rPr sz="3200" b="0" spc="-15" dirty="0" smtClean="0">
                <a:latin typeface="+mn-lt"/>
                <a:cs typeface="Calibri Light"/>
              </a:rPr>
              <a:t>cont.</a:t>
            </a:r>
            <a:r>
              <a:rPr lang="en-US" sz="3200" b="0" spc="-15" dirty="0" smtClean="0">
                <a:latin typeface="+mn-lt"/>
                <a:cs typeface="Calibri Light"/>
              </a:rPr>
              <a:t>)</a:t>
            </a:r>
            <a:endParaRPr sz="3200" dirty="0">
              <a:latin typeface="+mn-lt"/>
              <a:cs typeface="Calibri Light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886460" y="1981200"/>
            <a:ext cx="7952740" cy="3961982"/>
          </a:xfrm>
          <a:prstGeom prst="rect">
            <a:avLst/>
          </a:prstGeom>
        </p:spPr>
        <p:txBody>
          <a:bodyPr vert="horz" wrap="square" lIns="0" tIns="8318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All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awards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shall be based on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lowest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best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or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best value</a:t>
            </a:r>
            <a:r>
              <a:rPr kumimoji="0" sz="2400" b="0" i="0" u="none" strike="noStrike" kern="1200" cap="none" spc="18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criteria.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1313" marR="0" lvl="0" indent="-328613" algn="l" defTabSz="914400" rtl="0" eaLnBrk="1" fontAlgn="auto" latinLnBrk="0" hangingPunct="1">
              <a:spcAft>
                <a:spcPts val="0"/>
              </a:spcAft>
              <a:buClrTx/>
              <a:buSzTx/>
              <a:buFont typeface="Arial"/>
              <a:buChar char="•"/>
              <a:tabLst>
                <a:tab pos="341313" algn="l"/>
              </a:tabLst>
              <a:defRPr/>
            </a:pP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Certifications,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verifications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 other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required</a:t>
            </a:r>
            <a:r>
              <a:rPr kumimoji="0" sz="2400" b="0" i="0" u="none" strike="noStrike" kern="1200" cap="none" spc="8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documents: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682625" marR="5080" lvl="1" indent="-327025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682625" algn="l"/>
              </a:tabLst>
              <a:defRPr/>
            </a:pPr>
            <a:r>
              <a:rPr kumimoji="0" sz="2000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The </a:t>
            </a:r>
            <a:r>
              <a:rPr lang="en-US" sz="2000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s</a:t>
            </a:r>
            <a:r>
              <a:rPr kumimoji="0" sz="2000" strike="noStrike" kern="1200" cap="none" spc="-1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tate</a:t>
            </a:r>
            <a:r>
              <a:rPr kumimoji="0" sz="2000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p</a:t>
            </a:r>
            <a:r>
              <a:rPr kumimoji="0" sz="2000" strike="noStrike" kern="1200" cap="none" spc="-5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urchasing</a:t>
            </a:r>
            <a:r>
              <a:rPr kumimoji="0" sz="2000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 </a:t>
            </a:r>
            <a:r>
              <a:rPr lang="en-US" sz="2000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d</a:t>
            </a:r>
            <a:r>
              <a:rPr kumimoji="0" sz="2000" strike="noStrike" kern="1200" cap="none" spc="-5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irector</a:t>
            </a:r>
            <a:r>
              <a:rPr kumimoji="0" sz="2000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 </a:t>
            </a:r>
            <a:r>
              <a:rPr kumimoji="0" sz="2000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shall include </a:t>
            </a:r>
            <a:r>
              <a:rPr kumimoji="0" sz="2000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a </a:t>
            </a:r>
            <a:r>
              <a:rPr kumimoji="0" sz="2000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non-collusion </a:t>
            </a:r>
            <a:r>
              <a:rPr kumimoji="0" sz="2000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certifi</a:t>
            </a:r>
            <a:r>
              <a:rPr kumimoji="0" lang="en-US" sz="2000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cate</a:t>
            </a:r>
            <a:r>
              <a:rPr kumimoji="0" sz="2000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 </a:t>
            </a:r>
            <a:r>
              <a:rPr kumimoji="0" sz="2000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in </a:t>
            </a:r>
            <a:r>
              <a:rPr kumimoji="0" sz="2000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a</a:t>
            </a:r>
            <a:r>
              <a:rPr kumimoji="0" lang="en-US" sz="2000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 </a:t>
            </a:r>
            <a:r>
              <a:rPr kumimoji="0" sz="2000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solicitation </a:t>
            </a:r>
            <a:r>
              <a:rPr kumimoji="0" sz="2000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which shall be included </a:t>
            </a:r>
            <a:r>
              <a:rPr kumimoji="0" sz="2000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with </a:t>
            </a:r>
            <a:r>
              <a:rPr kumimoji="0" sz="2000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any </a:t>
            </a:r>
            <a:r>
              <a:rPr kumimoji="0" sz="2000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bid or proposal </a:t>
            </a:r>
            <a:r>
              <a:rPr kumimoji="0" sz="2000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submitted to </a:t>
            </a:r>
            <a:r>
              <a:rPr kumimoji="0" sz="2000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the</a:t>
            </a:r>
            <a:r>
              <a:rPr kumimoji="0" lang="en-US" sz="2000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 </a:t>
            </a:r>
            <a:r>
              <a:rPr kumimoji="0" sz="2000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agency </a:t>
            </a:r>
            <a:r>
              <a:rPr kumimoji="0" sz="2000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issuing the</a:t>
            </a:r>
            <a:r>
              <a:rPr kumimoji="0" sz="2000" strike="noStrike" kern="1200" cap="none" spc="3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 </a:t>
            </a:r>
            <a:r>
              <a:rPr kumimoji="0" sz="2000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solicitation.</a:t>
            </a:r>
            <a:endParaRPr kumimoji="0" sz="2000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682625" marR="732155" lvl="1" indent="-327025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682625" algn="l"/>
              </a:tabLst>
              <a:defRPr/>
            </a:pP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Sales </a:t>
            </a:r>
            <a:r>
              <a:rPr kumimoji="0" sz="2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tax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permit </a:t>
            </a: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verification,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vendor </a:t>
            </a:r>
            <a:r>
              <a:rPr kumimoji="0" sz="20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registration </a:t>
            </a:r>
            <a:r>
              <a:rPr kumimoji="0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 </a:t>
            </a: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Secretary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 </a:t>
            </a:r>
            <a:r>
              <a:rPr kumimoji="0" sz="20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State</a:t>
            </a:r>
            <a:r>
              <a:rPr kumimoji="0" lang="en-US" sz="20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0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registration</a:t>
            </a: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.</a:t>
            </a:r>
            <a:endParaRPr kumimoji="0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682625" marR="0" lvl="1" indent="-327025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682625" algn="l"/>
              </a:tabLst>
              <a:defRPr/>
            </a:pP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Certification </a:t>
            </a:r>
            <a:r>
              <a:rPr kumimoji="0" sz="20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for </a:t>
            </a: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professional </a:t>
            </a:r>
            <a:r>
              <a:rPr kumimoji="0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service </a:t>
            </a:r>
            <a:r>
              <a:rPr kumimoji="0" sz="20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contract </a:t>
            </a:r>
            <a:r>
              <a:rPr kumimoji="0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if</a:t>
            </a:r>
            <a:r>
              <a:rPr kumimoji="0" sz="2000" b="0" i="0" u="none" strike="noStrike" kern="1200" cap="none" spc="6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0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applicable.</a:t>
            </a:r>
            <a:endParaRPr kumimoji="0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682625" marR="424180" lvl="1" indent="-327025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682625" algn="l"/>
              </a:tabLst>
              <a:defRPr/>
            </a:pPr>
            <a:r>
              <a:rPr kumimoji="0" sz="20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Verification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 vendor not being debarred by the </a:t>
            </a:r>
            <a:r>
              <a:rPr lang="en-US" sz="2000" spc="-10" dirty="0">
                <a:solidFill>
                  <a:prstClr val="black"/>
                </a:solidFill>
                <a:latin typeface="Calibri"/>
                <a:cs typeface="Calibri"/>
              </a:rPr>
              <a:t>f</a:t>
            </a:r>
            <a:r>
              <a:rPr kumimoji="0" sz="2000" b="0" i="0" u="none" strike="noStrike" kern="1200" cap="none" spc="-1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ederal</a:t>
            </a:r>
            <a:r>
              <a:rPr kumimoji="0" sz="20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g</a:t>
            </a:r>
            <a:r>
              <a:rPr kumimoji="0" sz="20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overnment </a:t>
            </a:r>
            <a:r>
              <a:rPr kumimoji="0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0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reciprocal </a:t>
            </a: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laws </a:t>
            </a:r>
            <a:r>
              <a:rPr kumimoji="0" sz="20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have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been</a:t>
            </a:r>
            <a:r>
              <a:rPr kumimoji="0" sz="2000" b="0" i="0" u="none" strike="noStrike" kern="1200" cap="none" spc="6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followed.</a:t>
            </a:r>
            <a:endParaRPr kumimoji="0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pPr marL="109855">
              <a:lnSpc>
                <a:spcPts val="1425"/>
              </a:lnSpc>
            </a:pPr>
            <a:fld id="{81D60167-4931-47E6-BA6A-407CBD079E47}" type="slidenum">
              <a:rPr lang="en-US" spc="-5" smtClean="0">
                <a:solidFill>
                  <a:srgbClr val="000000"/>
                </a:solidFill>
              </a:rPr>
              <a:t>43</a:t>
            </a:fld>
            <a:endParaRPr lang="en-US" spc="-5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4514863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566164" y="375088"/>
            <a:ext cx="8577836" cy="99770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b="0" spc="-65" dirty="0">
                <a:latin typeface="+mn-lt"/>
                <a:cs typeface="Calibri Light"/>
              </a:rPr>
              <a:t>Total </a:t>
            </a:r>
            <a:r>
              <a:rPr sz="3200" b="0" spc="-15" dirty="0" smtClean="0">
                <a:latin typeface="+mn-lt"/>
                <a:cs typeface="Calibri Light"/>
              </a:rPr>
              <a:t>Purchase</a:t>
            </a:r>
            <a:r>
              <a:rPr lang="en-US" sz="3200" b="0" spc="-15" dirty="0" smtClean="0">
                <a:latin typeface="+mn-lt"/>
                <a:cs typeface="Calibri Light"/>
              </a:rPr>
              <a:t/>
            </a:r>
            <a:br>
              <a:rPr lang="en-US" sz="3200" b="0" spc="-15" dirty="0" smtClean="0">
                <a:latin typeface="+mn-lt"/>
                <a:cs typeface="Calibri Light"/>
              </a:rPr>
            </a:br>
            <a:r>
              <a:rPr lang="en-US" sz="3200" b="0" spc="-15" dirty="0" smtClean="0">
                <a:latin typeface="+mn-lt"/>
                <a:cs typeface="Calibri Light"/>
              </a:rPr>
              <a:t>G</a:t>
            </a:r>
            <a:r>
              <a:rPr lang="en-US" sz="3200" b="0" dirty="0" smtClean="0">
                <a:latin typeface="+mn-lt"/>
                <a:cs typeface="Calibri Light"/>
              </a:rPr>
              <a:t>reater than</a:t>
            </a:r>
            <a:r>
              <a:rPr sz="3200" b="0" dirty="0" smtClean="0">
                <a:latin typeface="+mn-lt"/>
                <a:cs typeface="Calibri Light"/>
              </a:rPr>
              <a:t> </a:t>
            </a:r>
            <a:r>
              <a:rPr sz="3200" b="0" spc="-5" dirty="0">
                <a:latin typeface="+mn-lt"/>
                <a:cs typeface="Calibri Light"/>
              </a:rPr>
              <a:t>$5,000 </a:t>
            </a:r>
            <a:r>
              <a:rPr lang="en-US" sz="3200" b="0" spc="-5" dirty="0" smtClean="0">
                <a:latin typeface="+mn-lt"/>
                <a:cs typeface="Calibri Light"/>
              </a:rPr>
              <a:t>and Les</a:t>
            </a:r>
            <a:r>
              <a:rPr lang="en-US" sz="3200" b="0" dirty="0" smtClean="0">
                <a:latin typeface="+mn-lt"/>
                <a:cs typeface="Calibri Light"/>
              </a:rPr>
              <a:t>s than</a:t>
            </a:r>
            <a:r>
              <a:rPr sz="3200" b="0" dirty="0" smtClean="0">
                <a:latin typeface="+mn-lt"/>
                <a:cs typeface="Calibri Light"/>
              </a:rPr>
              <a:t> </a:t>
            </a:r>
            <a:r>
              <a:rPr sz="3200" b="0" spc="-5" dirty="0">
                <a:latin typeface="+mn-lt"/>
                <a:cs typeface="Calibri Light"/>
              </a:rPr>
              <a:t>$25,000</a:t>
            </a:r>
            <a:r>
              <a:rPr sz="3200" b="0" spc="110" dirty="0">
                <a:latin typeface="+mn-lt"/>
                <a:cs typeface="Calibri Light"/>
              </a:rPr>
              <a:t> </a:t>
            </a:r>
            <a:r>
              <a:rPr lang="en-US" sz="3200" b="0" spc="110" dirty="0" smtClean="0">
                <a:latin typeface="+mn-lt"/>
                <a:cs typeface="Calibri Light"/>
              </a:rPr>
              <a:t>(</a:t>
            </a:r>
            <a:r>
              <a:rPr sz="3200" b="0" spc="-15" dirty="0" smtClean="0">
                <a:latin typeface="+mn-lt"/>
                <a:cs typeface="Calibri Light"/>
              </a:rPr>
              <a:t>cont.</a:t>
            </a:r>
            <a:r>
              <a:rPr lang="en-US" sz="3200" b="0" spc="-15" dirty="0" smtClean="0">
                <a:latin typeface="+mn-lt"/>
                <a:cs typeface="Calibri Light"/>
              </a:rPr>
              <a:t>) </a:t>
            </a:r>
            <a:endParaRPr sz="3200" dirty="0">
              <a:latin typeface="+mn-lt"/>
              <a:cs typeface="Calibri Light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38784" y="1684185"/>
            <a:ext cx="7766304" cy="3079048"/>
          </a:xfrm>
          <a:prstGeom prst="rect">
            <a:avLst/>
          </a:prstGeom>
        </p:spPr>
        <p:txBody>
          <a:bodyPr vert="horz" wrap="square" lIns="0" tIns="46990" rIns="0" bIns="0" rtlCol="0">
            <a:spAutoFit/>
          </a:bodyPr>
          <a:lstStyle/>
          <a:p>
            <a:pPr marL="355600" marR="5080" lvl="0" indent="-355600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184785" algn="l"/>
              </a:tabLst>
              <a:defRPr/>
            </a:pP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Bonds and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sureties.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solicitation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may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require bidders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submit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bid</a:t>
            </a: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bond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,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performance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bond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or other type of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approved surety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with the</a:t>
            </a:r>
            <a:r>
              <a:rPr kumimoji="0" sz="2400" b="0" i="0" u="none" strike="noStrike" kern="1200" cap="none" spc="1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bid.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55600" marR="129539" lvl="0" indent="-355600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184785" algn="l"/>
              </a:tabLst>
              <a:defRPr/>
            </a:pP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Form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 bond. The bid bond,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performance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bond or other type of </a:t>
            </a:r>
            <a:r>
              <a:rPr kumimoji="0" sz="24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surety</a:t>
            </a:r>
            <a:r>
              <a:rPr kumimoji="0" lang="en-US" sz="24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shall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be subject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approval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 the </a:t>
            </a: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</a:t>
            </a:r>
            <a:r>
              <a:rPr kumimoji="0" sz="24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tate </a:t>
            </a:r>
            <a:r>
              <a:rPr kumimoji="0" lang="en-US" sz="24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urchasing </a:t>
            </a:r>
            <a:r>
              <a:rPr kumimoji="0" lang="en-US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</a:t>
            </a:r>
            <a:r>
              <a:rPr kumimoji="0" sz="2400" b="0" i="0" u="none" strike="noStrike" kern="1200" cap="none" spc="-3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irector</a:t>
            </a:r>
            <a:r>
              <a:rPr kumimoji="0" sz="2400" b="0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. </a:t>
            </a:r>
            <a:r>
              <a:rPr kumimoji="0" sz="24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For</a:t>
            </a:r>
            <a:r>
              <a:rPr kumimoji="0" lang="en-US" sz="24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bonds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requiring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cash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deposit, the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amount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specified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by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</a:t>
            </a: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</a:t>
            </a:r>
            <a:r>
              <a:rPr kumimoji="0" sz="2400" b="0" i="0" u="none" strike="noStrike" kern="1200" cap="none" spc="-2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tate</a:t>
            </a:r>
            <a:r>
              <a:rPr kumimoji="0" lang="en-US" sz="2400" b="0" i="0" u="none" strike="noStrike" kern="1200" cap="none" spc="-2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lang="en-US" sz="2400" spc="-10" dirty="0">
                <a:solidFill>
                  <a:prstClr val="black"/>
                </a:solidFill>
                <a:latin typeface="Calibri"/>
                <a:cs typeface="Calibri"/>
              </a:rPr>
              <a:t>p</a:t>
            </a:r>
            <a:r>
              <a:rPr kumimoji="0" sz="2400" b="0" i="0" u="none" strike="noStrike" kern="1200" cap="none" spc="-1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urchasing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irector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shall be paid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by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certified check or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cashiers</a:t>
            </a:r>
            <a:r>
              <a:rPr kumimoji="0" sz="2400" b="0" i="0" u="none" strike="noStrike" kern="1200" cap="none" spc="204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check.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pPr marL="109855">
              <a:lnSpc>
                <a:spcPts val="1425"/>
              </a:lnSpc>
            </a:pPr>
            <a:fld id="{81D60167-4931-47E6-BA6A-407CBD079E47}" type="slidenum">
              <a:rPr lang="en-US" spc="-5" smtClean="0">
                <a:solidFill>
                  <a:srgbClr val="000000"/>
                </a:solidFill>
              </a:rPr>
              <a:t>44</a:t>
            </a:fld>
            <a:endParaRPr lang="en-US" spc="-5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6773645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560832" y="390144"/>
            <a:ext cx="8583168" cy="99770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3200" b="0" spc="-65" dirty="0">
                <a:latin typeface="+mn-lt"/>
                <a:cs typeface="Calibri Light"/>
              </a:rPr>
              <a:t>Total </a:t>
            </a:r>
            <a:r>
              <a:rPr sz="3200" b="0" spc="-65" dirty="0" smtClean="0">
                <a:latin typeface="+mn-lt"/>
                <a:cs typeface="Calibri Light"/>
              </a:rPr>
              <a:t>Purchase</a:t>
            </a:r>
            <a:r>
              <a:rPr lang="en-US" sz="3200" b="0" spc="-65" dirty="0" smtClean="0">
                <a:latin typeface="+mn-lt"/>
                <a:cs typeface="Calibri Light"/>
              </a:rPr>
              <a:t/>
            </a:r>
            <a:br>
              <a:rPr lang="en-US" sz="3200" b="0" spc="-65" dirty="0" smtClean="0">
                <a:latin typeface="+mn-lt"/>
                <a:cs typeface="Calibri Light"/>
              </a:rPr>
            </a:br>
            <a:r>
              <a:rPr lang="en-US" sz="3200" b="0" spc="-65" dirty="0" smtClean="0">
                <a:latin typeface="+mn-lt"/>
                <a:cs typeface="Calibri Light"/>
              </a:rPr>
              <a:t>Greater </a:t>
            </a:r>
            <a:r>
              <a:rPr lang="en-US" sz="3200" b="0" spc="-65" dirty="0">
                <a:latin typeface="+mn-lt"/>
                <a:cs typeface="Calibri Light"/>
              </a:rPr>
              <a:t>than </a:t>
            </a:r>
            <a:r>
              <a:rPr sz="3200" b="0" spc="-65" dirty="0">
                <a:latin typeface="+mn-lt"/>
                <a:cs typeface="Calibri Light"/>
              </a:rPr>
              <a:t>$5,000 </a:t>
            </a:r>
            <a:r>
              <a:rPr lang="en-US" sz="3200" b="0" spc="-65" dirty="0" smtClean="0">
                <a:latin typeface="+mn-lt"/>
                <a:cs typeface="Calibri Light"/>
              </a:rPr>
              <a:t>and Less than</a:t>
            </a:r>
            <a:r>
              <a:rPr sz="3200" b="0" spc="-65" dirty="0" smtClean="0">
                <a:latin typeface="+mn-lt"/>
                <a:cs typeface="Calibri Light"/>
              </a:rPr>
              <a:t> </a:t>
            </a:r>
            <a:r>
              <a:rPr sz="3200" b="0" spc="-65" dirty="0">
                <a:latin typeface="+mn-lt"/>
                <a:cs typeface="Calibri Light"/>
              </a:rPr>
              <a:t>$25,000 </a:t>
            </a:r>
            <a:r>
              <a:rPr lang="en-US" sz="3200" b="0" spc="-65" dirty="0" smtClean="0">
                <a:latin typeface="+mn-lt"/>
                <a:cs typeface="Calibri Light"/>
              </a:rPr>
              <a:t>(</a:t>
            </a:r>
            <a:r>
              <a:rPr sz="3200" b="0" spc="-65" dirty="0" smtClean="0">
                <a:latin typeface="+mn-lt"/>
                <a:cs typeface="Calibri Light"/>
              </a:rPr>
              <a:t>cont.</a:t>
            </a:r>
            <a:r>
              <a:rPr lang="en-US" sz="3200" b="0" spc="-65" dirty="0" smtClean="0">
                <a:latin typeface="+mn-lt"/>
                <a:cs typeface="Calibri Light"/>
              </a:rPr>
              <a:t>)</a:t>
            </a:r>
            <a:endParaRPr sz="3200" b="0" spc="-65" dirty="0">
              <a:latin typeface="+mn-lt"/>
              <a:cs typeface="Calibri Light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50976" y="1700784"/>
            <a:ext cx="7741920" cy="3079048"/>
          </a:xfrm>
          <a:prstGeom prst="rect">
            <a:avLst/>
          </a:prstGeom>
        </p:spPr>
        <p:txBody>
          <a:bodyPr vert="horz" wrap="square" lIns="0" tIns="46990" rIns="0" bIns="0" rtlCol="0">
            <a:spAutoFit/>
          </a:bodyPr>
          <a:lstStyle/>
          <a:p>
            <a:pPr marL="341313" marR="52069" lvl="0" indent="-34131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184785" algn="l"/>
              </a:tabLst>
              <a:defRPr/>
            </a:pP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Irrevocable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letter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credit.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 lieu of bonds specified in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this</a:t>
            </a: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subsection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, the </a:t>
            </a:r>
            <a:r>
              <a:rPr lang="en-US" sz="2400" spc="-15" dirty="0">
                <a:solidFill>
                  <a:prstClr val="black"/>
                </a:solidFill>
                <a:latin typeface="Calibri"/>
                <a:cs typeface="Calibri"/>
              </a:rPr>
              <a:t>s</a:t>
            </a:r>
            <a:r>
              <a:rPr kumimoji="0" sz="2400" b="0" i="0" u="none" strike="noStrike" kern="1200" cap="none" spc="-15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tate</a:t>
            </a:r>
            <a:r>
              <a:rPr kumimoji="0" sz="24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lang="en-US" sz="2400" spc="-10" dirty="0">
                <a:solidFill>
                  <a:prstClr val="black"/>
                </a:solidFill>
                <a:latin typeface="Calibri"/>
                <a:cs typeface="Calibri"/>
              </a:rPr>
              <a:t>p</a:t>
            </a:r>
            <a:r>
              <a:rPr kumimoji="0" sz="2400" b="0" i="0" u="none" strike="noStrike" kern="1200" cap="none" spc="-1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urchasing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irector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may approve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submission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</a:t>
            </a: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irrevocable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letter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</a:t>
            </a:r>
            <a:r>
              <a:rPr kumimoji="0" sz="2400" b="0" i="0" u="none" strike="noStrike" kern="1200" cap="none" spc="6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credit.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1313" marR="5080" lvl="0" indent="-34131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184785" algn="l"/>
              </a:tabLst>
              <a:defRPr/>
            </a:pP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Bond or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surety return.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When the </a:t>
            </a: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</a:t>
            </a:r>
            <a:r>
              <a:rPr kumimoji="0" sz="2400" b="0" i="0" u="none" strike="noStrike" kern="1200" cap="none" spc="-2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tate </a:t>
            </a:r>
            <a:r>
              <a:rPr lang="en-US" sz="2400" spc="-10" dirty="0">
                <a:solidFill>
                  <a:prstClr val="black"/>
                </a:solidFill>
                <a:latin typeface="Calibri"/>
                <a:cs typeface="Calibri"/>
              </a:rPr>
              <a:t>p</a:t>
            </a:r>
            <a:r>
              <a:rPr kumimoji="0" sz="2400" b="0" i="0" u="none" strike="noStrike" kern="1200" cap="none" spc="-1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urchasing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irector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specifies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</a:t>
            </a: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bid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contain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 bid bond,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performance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bond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or other type of </a:t>
            </a:r>
            <a:r>
              <a:rPr kumimoji="0" sz="2400" b="0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surety</a:t>
            </a:r>
            <a:r>
              <a:rPr kumimoji="0" sz="2400" b="0" i="0" u="none" strike="noStrike" kern="1200" cap="none" spc="-3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,</a:t>
            </a:r>
            <a:r>
              <a:rPr kumimoji="0" lang="en-US" sz="2400" b="0" i="0" u="none" strike="noStrike" kern="1200" cap="none" spc="-3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</a:t>
            </a: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</a:t>
            </a:r>
            <a:r>
              <a:rPr kumimoji="0" sz="2400" b="0" i="0" u="none" strike="noStrike" kern="1200" cap="none" spc="-2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tate </a:t>
            </a:r>
            <a:r>
              <a:rPr lang="en-US" sz="2400" spc="-10" dirty="0">
                <a:solidFill>
                  <a:prstClr val="black"/>
                </a:solidFill>
                <a:latin typeface="Calibri"/>
                <a:cs typeface="Calibri"/>
              </a:rPr>
              <a:t>p</a:t>
            </a:r>
            <a:r>
              <a:rPr kumimoji="0" sz="2400" b="0" i="0" u="none" strike="noStrike" kern="1200" cap="none" spc="-1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urchasing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irector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shall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retain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bond or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surety until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</a:t>
            </a: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successful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completion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 the purpose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for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which the bond or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surety</a:t>
            </a:r>
            <a:r>
              <a:rPr kumimoji="0" lang="en-US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was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drawn.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pPr marL="109855">
              <a:lnSpc>
                <a:spcPts val="1425"/>
              </a:lnSpc>
            </a:pPr>
            <a:fld id="{81D60167-4931-47E6-BA6A-407CBD079E47}" type="slidenum">
              <a:rPr lang="en-US" spc="-5" smtClean="0">
                <a:solidFill>
                  <a:srgbClr val="000000"/>
                </a:solidFill>
              </a:rPr>
              <a:t>45</a:t>
            </a:fld>
            <a:endParaRPr lang="en-US" spc="-5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1821180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548640" y="341856"/>
            <a:ext cx="8595360" cy="99770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b="0" spc="-70" dirty="0">
                <a:latin typeface="+mn-lt"/>
                <a:cs typeface="Calibri Light"/>
              </a:rPr>
              <a:t>Total </a:t>
            </a:r>
            <a:r>
              <a:rPr sz="3200" b="0" spc="-15" dirty="0" smtClean="0">
                <a:latin typeface="+mn-lt"/>
                <a:cs typeface="Calibri Light"/>
              </a:rPr>
              <a:t>Purchases</a:t>
            </a:r>
            <a:r>
              <a:rPr lang="en-US" sz="3200" b="0" spc="-15" dirty="0" smtClean="0">
                <a:latin typeface="+mn-lt"/>
                <a:cs typeface="Calibri Light"/>
              </a:rPr>
              <a:t/>
            </a:r>
            <a:br>
              <a:rPr lang="en-US" sz="3200" b="0" spc="-15" dirty="0" smtClean="0">
                <a:latin typeface="+mn-lt"/>
                <a:cs typeface="Calibri Light"/>
              </a:rPr>
            </a:br>
            <a:r>
              <a:rPr lang="en-US" sz="3200" b="0" spc="-15" dirty="0" smtClean="0">
                <a:latin typeface="+mn-lt"/>
                <a:cs typeface="Calibri Light"/>
              </a:rPr>
              <a:t>G</a:t>
            </a:r>
            <a:r>
              <a:rPr lang="en-US" sz="3200" b="0" spc="-5" dirty="0" smtClean="0">
                <a:latin typeface="+mn-lt"/>
                <a:cs typeface="Calibri Light"/>
              </a:rPr>
              <a:t>reater than </a:t>
            </a:r>
            <a:r>
              <a:rPr sz="3200" b="0" spc="-5" dirty="0" smtClean="0">
                <a:latin typeface="+mn-lt"/>
                <a:cs typeface="Calibri Light"/>
              </a:rPr>
              <a:t>$25,000 </a:t>
            </a:r>
            <a:r>
              <a:rPr sz="3200" b="0" dirty="0">
                <a:latin typeface="+mn-lt"/>
                <a:cs typeface="Calibri Light"/>
              </a:rPr>
              <a:t>and</a:t>
            </a:r>
            <a:r>
              <a:rPr sz="3200" b="0" spc="0" dirty="0">
                <a:latin typeface="+mn-lt"/>
                <a:cs typeface="Calibri Light"/>
              </a:rPr>
              <a:t> </a:t>
            </a:r>
            <a:r>
              <a:rPr lang="en-US" sz="3200" b="0" spc="0" dirty="0" smtClean="0">
                <a:latin typeface="+mn-lt"/>
                <a:cs typeface="Calibri Light"/>
              </a:rPr>
              <a:t>L</a:t>
            </a:r>
            <a:r>
              <a:rPr lang="en-US" sz="3200" b="0" spc="-5" dirty="0" smtClean="0">
                <a:latin typeface="+mn-lt"/>
                <a:cs typeface="Calibri Light"/>
              </a:rPr>
              <a:t>ess than </a:t>
            </a:r>
            <a:r>
              <a:rPr sz="3200" b="0" spc="-5" dirty="0" smtClean="0">
                <a:latin typeface="+mn-lt"/>
                <a:cs typeface="Calibri Light"/>
              </a:rPr>
              <a:t>$50,000</a:t>
            </a:r>
            <a:endParaRPr sz="3200" dirty="0">
              <a:latin typeface="+mn-lt"/>
              <a:cs typeface="Calibri Light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38784" y="1626619"/>
            <a:ext cx="7799450" cy="3719608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If an </a:t>
            </a: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item </a:t>
            </a:r>
            <a:r>
              <a:rPr kumimoji="0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is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not </a:t>
            </a: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available </a:t>
            </a:r>
            <a:r>
              <a:rPr kumimoji="0" sz="20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from </a:t>
            </a:r>
            <a:r>
              <a:rPr kumimoji="0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 </a:t>
            </a:r>
            <a:r>
              <a:rPr kumimoji="0" sz="2000" b="0" i="0" u="none" strike="noStrike" kern="1200" cap="none" spc="-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exempt</a:t>
            </a:r>
            <a:r>
              <a:rPr kumimoji="0" sz="2000" b="0" i="0" u="none" strike="noStrike" kern="1200" cap="none" spc="-6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source:</a:t>
            </a:r>
            <a:endParaRPr kumimoji="0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1313" marR="74295" lvl="0" indent="-32861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341313" algn="l"/>
              </a:tabLst>
              <a:defRPr/>
            </a:pPr>
            <a:r>
              <a:rPr kumimoji="0" sz="20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State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agencies shall solicit prices and delivery </a:t>
            </a: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dates by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means of sealed </a:t>
            </a:r>
            <a:r>
              <a:rPr kumimoji="0" sz="20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bid</a:t>
            </a:r>
            <a:r>
              <a:rPr kumimoji="0" lang="en-US" sz="20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0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from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all </a:t>
            </a:r>
            <a:r>
              <a:rPr kumimoji="0" sz="20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registered </a:t>
            </a: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bidders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using mail or </a:t>
            </a: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electronic commerce.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</a:t>
            </a:r>
            <a:r>
              <a:rPr kumimoji="0" sz="20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bidders</a:t>
            </a:r>
            <a:r>
              <a:rPr kumimoji="0" lang="en-US" sz="20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0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shall </a:t>
            </a: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provide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pricing and delivery </a:t>
            </a:r>
            <a:r>
              <a:rPr kumimoji="0" sz="20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dates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 </a:t>
            </a: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accordance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with </a:t>
            </a:r>
            <a:r>
              <a:rPr kumimoji="0" sz="20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</a:t>
            </a:r>
            <a:r>
              <a:rPr kumimoji="0" lang="en-US" sz="20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0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requirements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 the</a:t>
            </a:r>
            <a:r>
              <a:rPr kumimoji="0" sz="2000" b="0" i="0" u="none" strike="noStrike" kern="1200" cap="none" spc="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solicitation.</a:t>
            </a:r>
            <a:endParaRPr kumimoji="0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1313" marR="5080" lvl="0" indent="-32861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341313" algn="l"/>
              </a:tabLst>
              <a:defRPr/>
            </a:pP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</a:t>
            </a:r>
            <a:r>
              <a:rPr kumimoji="0" sz="2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state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agency shall </a:t>
            </a:r>
            <a:r>
              <a:rPr kumimoji="0" sz="2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make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 </a:t>
            </a:r>
            <a:r>
              <a:rPr kumimoji="0" sz="20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written </a:t>
            </a: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evaluation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 </a:t>
            </a: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pre-determined </a:t>
            </a:r>
            <a:r>
              <a:rPr kumimoji="0" sz="20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criteria</a:t>
            </a:r>
            <a:r>
              <a:rPr kumimoji="0" lang="en-US" sz="20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0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considered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 selection of the supplier </a:t>
            </a:r>
            <a:r>
              <a:rPr kumimoji="0" sz="20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for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acquisition. The </a:t>
            </a:r>
            <a:r>
              <a:rPr kumimoji="0" sz="20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written</a:t>
            </a:r>
            <a:r>
              <a:rPr kumimoji="0" lang="en-US" sz="20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0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evaluation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shall be placed in the acquisition file. When a selection has </a:t>
            </a:r>
            <a:r>
              <a:rPr kumimoji="0" sz="20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been</a:t>
            </a:r>
            <a:r>
              <a:rPr kumimoji="0" lang="en-US" sz="20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0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made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, the </a:t>
            </a:r>
            <a:r>
              <a:rPr kumimoji="0" sz="2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state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agency shall notify the supplier of the</a:t>
            </a:r>
            <a:r>
              <a:rPr kumimoji="0" sz="2000" b="0" i="0" u="none" strike="noStrike" kern="1200" cap="none" spc="1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0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award.</a:t>
            </a:r>
            <a:endParaRPr kumimoji="0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1313" marR="0" lvl="0" indent="-32861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341313" algn="l"/>
              </a:tabLst>
              <a:defRPr/>
            </a:pP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All </a:t>
            </a:r>
            <a:r>
              <a:rPr kumimoji="0" sz="20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awards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shall be based on </a:t>
            </a:r>
            <a:r>
              <a:rPr kumimoji="0" sz="20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“lowest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 </a:t>
            </a:r>
            <a:r>
              <a:rPr kumimoji="0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best”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or </a:t>
            </a: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“best value”</a:t>
            </a:r>
            <a:r>
              <a:rPr kumimoji="0" sz="2000" b="0" i="0" u="none" strike="noStrike" kern="1200" cap="none" spc="2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criteria.</a:t>
            </a:r>
            <a:endParaRPr kumimoji="0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pPr marL="109855">
              <a:lnSpc>
                <a:spcPts val="1425"/>
              </a:lnSpc>
            </a:pPr>
            <a:fld id="{81D60167-4931-47E6-BA6A-407CBD079E47}" type="slidenum">
              <a:rPr lang="en-US" spc="-5" smtClean="0">
                <a:solidFill>
                  <a:srgbClr val="000000"/>
                </a:solidFill>
              </a:rPr>
              <a:t>46</a:t>
            </a:fld>
            <a:endParaRPr lang="en-US" spc="-5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6333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548640" y="430230"/>
            <a:ext cx="8595360" cy="99770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b="0" spc="-70" dirty="0">
                <a:latin typeface="+mn-lt"/>
                <a:cs typeface="Calibri Light"/>
              </a:rPr>
              <a:t>Total </a:t>
            </a:r>
            <a:r>
              <a:rPr sz="3200" b="0" spc="-15" dirty="0" smtClean="0">
                <a:latin typeface="+mn-lt"/>
                <a:cs typeface="Calibri Light"/>
              </a:rPr>
              <a:t>Purchases</a:t>
            </a:r>
            <a:r>
              <a:rPr lang="en-US" sz="3200" b="0" spc="-15" dirty="0" smtClean="0">
                <a:latin typeface="+mn-lt"/>
                <a:cs typeface="Calibri Light"/>
              </a:rPr>
              <a:t/>
            </a:r>
            <a:br>
              <a:rPr lang="en-US" sz="3200" b="0" spc="-15" dirty="0" smtClean="0">
                <a:latin typeface="+mn-lt"/>
                <a:cs typeface="Calibri Light"/>
              </a:rPr>
            </a:br>
            <a:r>
              <a:rPr lang="en-US" sz="3200" b="0" spc="-15" dirty="0" smtClean="0">
                <a:latin typeface="+mn-lt"/>
                <a:cs typeface="Calibri Light"/>
              </a:rPr>
              <a:t>G</a:t>
            </a:r>
            <a:r>
              <a:rPr lang="en-US" sz="3200" b="0" spc="-5" dirty="0" smtClean="0">
                <a:latin typeface="+mn-lt"/>
                <a:cs typeface="Calibri Light"/>
              </a:rPr>
              <a:t>reater than </a:t>
            </a:r>
            <a:r>
              <a:rPr sz="3200" b="0" spc="-5" dirty="0" smtClean="0">
                <a:latin typeface="+mn-lt"/>
                <a:cs typeface="Calibri Light"/>
              </a:rPr>
              <a:t>$25,000 </a:t>
            </a:r>
            <a:r>
              <a:rPr sz="3200" b="0" dirty="0">
                <a:latin typeface="+mn-lt"/>
                <a:cs typeface="Calibri Light"/>
              </a:rPr>
              <a:t>and </a:t>
            </a:r>
            <a:r>
              <a:rPr lang="en-US" sz="3200" b="0" dirty="0" smtClean="0">
                <a:latin typeface="+mn-lt"/>
                <a:cs typeface="Calibri Light"/>
              </a:rPr>
              <a:t>L</a:t>
            </a:r>
            <a:r>
              <a:rPr lang="en-US" sz="3200" b="0" spc="-5" dirty="0" smtClean="0">
                <a:latin typeface="+mn-lt"/>
                <a:cs typeface="Calibri Light"/>
              </a:rPr>
              <a:t>ess than </a:t>
            </a:r>
            <a:r>
              <a:rPr sz="3200" b="0" spc="-5" dirty="0" smtClean="0">
                <a:latin typeface="+mn-lt"/>
                <a:cs typeface="Calibri Light"/>
              </a:rPr>
              <a:t>$50,000</a:t>
            </a:r>
            <a:r>
              <a:rPr sz="3200" b="0" spc="15" dirty="0" smtClean="0">
                <a:latin typeface="+mn-lt"/>
                <a:cs typeface="Calibri Light"/>
              </a:rPr>
              <a:t> </a:t>
            </a:r>
            <a:r>
              <a:rPr lang="en-US" sz="3200" b="0" spc="15" dirty="0" smtClean="0">
                <a:latin typeface="+mn-lt"/>
                <a:cs typeface="Calibri Light"/>
              </a:rPr>
              <a:t>(</a:t>
            </a:r>
            <a:r>
              <a:rPr sz="3200" b="0" spc="-15" dirty="0" smtClean="0">
                <a:latin typeface="+mn-lt"/>
                <a:cs typeface="Calibri Light"/>
              </a:rPr>
              <a:t>cont.</a:t>
            </a:r>
            <a:r>
              <a:rPr lang="en-US" sz="3200" b="0" spc="-15" dirty="0" smtClean="0">
                <a:latin typeface="+mn-lt"/>
                <a:cs typeface="Calibri Light"/>
              </a:rPr>
              <a:t>)</a:t>
            </a:r>
            <a:endParaRPr sz="3200" dirty="0">
              <a:latin typeface="+mn-lt"/>
              <a:cs typeface="Calibri Light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38784" y="1763014"/>
            <a:ext cx="7766304" cy="3458639"/>
          </a:xfrm>
          <a:prstGeom prst="rect">
            <a:avLst/>
          </a:prstGeom>
        </p:spPr>
        <p:txBody>
          <a:bodyPr vert="horz" wrap="square" lIns="0" tIns="41910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Certifications, verifications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 other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required</a:t>
            </a:r>
            <a:r>
              <a:rPr kumimoji="0" sz="2400" b="0" i="0" u="none" strike="noStrike" kern="1200" cap="none" spc="8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documents: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1313" marR="0" lvl="0" indent="-34131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341313" algn="l"/>
              </a:tabLst>
              <a:defRPr/>
            </a:pP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Non-collusion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certification.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1313" marR="0" lvl="0" indent="-34131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341313" algn="l"/>
              </a:tabLst>
              <a:defRPr/>
            </a:pP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Vendor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registration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is</a:t>
            </a:r>
            <a:r>
              <a:rPr kumimoji="0" sz="2400" b="0" i="0" u="none" strike="noStrike" kern="1200" cap="none" spc="5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current.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1313" marR="0" lvl="0" indent="-34131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341313" algn="l"/>
              </a:tabLst>
              <a:defRPr/>
            </a:pP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Sales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tax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permit</a:t>
            </a:r>
            <a:r>
              <a:rPr kumimoji="0" sz="2400" b="0" i="0" u="none" strike="noStrike" kern="1200" cap="none" spc="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verification.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1313" marR="0" lvl="0" indent="-34131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341313" algn="l"/>
              </a:tabLst>
              <a:defRPr/>
            </a:pP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Secretary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State registration</a:t>
            </a:r>
            <a:r>
              <a:rPr kumimoji="0" sz="2400" b="0" i="0" u="none" strike="noStrike" kern="1200" cap="none" spc="7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verification.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1313" marR="0" lvl="0" indent="-34131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341313" algn="l"/>
              </a:tabLst>
              <a:defRPr/>
            </a:pP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Professional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services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affidavit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(if</a:t>
            </a:r>
            <a:r>
              <a:rPr kumimoji="0" sz="2400" b="0" i="0" u="none" strike="noStrike" kern="1200" cap="none" spc="8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applicable).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1313" marR="567690" lvl="0" indent="-34131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341313" algn="l"/>
              </a:tabLst>
              <a:defRPr/>
            </a:pP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Reciprocal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laws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were followed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 supplier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was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checked </a:t>
            </a:r>
            <a:r>
              <a:rPr kumimoji="0" sz="24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for</a:t>
            </a:r>
            <a:r>
              <a:rPr kumimoji="0" lang="en-US" sz="24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debarment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on the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SAM</a:t>
            </a:r>
            <a:r>
              <a:rPr kumimoji="0" sz="2400" b="0" i="0" u="none" strike="noStrike" kern="1200" cap="none" spc="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website.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pPr marL="109855">
              <a:lnSpc>
                <a:spcPts val="1425"/>
              </a:lnSpc>
            </a:pPr>
            <a:fld id="{81D60167-4931-47E6-BA6A-407CBD079E47}" type="slidenum">
              <a:rPr lang="en-US" spc="-5" smtClean="0">
                <a:solidFill>
                  <a:srgbClr val="000000"/>
                </a:solidFill>
              </a:rPr>
              <a:t>47</a:t>
            </a:fld>
            <a:endParaRPr lang="en-US" spc="-5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0241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560832" y="347662"/>
            <a:ext cx="8583168" cy="99770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b="0" spc="-70" dirty="0">
                <a:latin typeface="+mn-lt"/>
                <a:cs typeface="Calibri Light"/>
              </a:rPr>
              <a:t>Total </a:t>
            </a:r>
            <a:r>
              <a:rPr sz="3200" b="0" spc="-15" dirty="0" smtClean="0">
                <a:latin typeface="+mn-lt"/>
                <a:cs typeface="Calibri Light"/>
              </a:rPr>
              <a:t>Purchases</a:t>
            </a:r>
            <a:r>
              <a:rPr lang="en-US" sz="3200" b="0" spc="-15" dirty="0" smtClean="0">
                <a:latin typeface="+mn-lt"/>
                <a:cs typeface="Calibri Light"/>
              </a:rPr>
              <a:t/>
            </a:r>
            <a:br>
              <a:rPr lang="en-US" sz="3200" b="0" spc="-15" dirty="0" smtClean="0">
                <a:latin typeface="+mn-lt"/>
                <a:cs typeface="Calibri Light"/>
              </a:rPr>
            </a:br>
            <a:r>
              <a:rPr lang="en-US" sz="3200" b="0" spc="-15" dirty="0" smtClean="0">
                <a:latin typeface="+mn-lt"/>
                <a:cs typeface="Calibri Light"/>
              </a:rPr>
              <a:t>G</a:t>
            </a:r>
            <a:r>
              <a:rPr lang="en-US" sz="3200" b="0" spc="-5" dirty="0" smtClean="0">
                <a:latin typeface="+mn-lt"/>
                <a:cs typeface="Calibri Light"/>
              </a:rPr>
              <a:t>reater than </a:t>
            </a:r>
            <a:r>
              <a:rPr sz="3200" b="0" spc="-5" dirty="0" smtClean="0">
                <a:latin typeface="+mn-lt"/>
                <a:cs typeface="Calibri Light"/>
              </a:rPr>
              <a:t>$25,000 </a:t>
            </a:r>
            <a:r>
              <a:rPr sz="3200" b="0" dirty="0">
                <a:latin typeface="+mn-lt"/>
                <a:cs typeface="Calibri Light"/>
              </a:rPr>
              <a:t>and</a:t>
            </a:r>
            <a:r>
              <a:rPr sz="3200" b="0" spc="0" dirty="0">
                <a:latin typeface="+mn-lt"/>
                <a:cs typeface="Calibri Light"/>
              </a:rPr>
              <a:t> </a:t>
            </a:r>
            <a:r>
              <a:rPr lang="en-US" sz="3200" b="0" spc="-5" dirty="0">
                <a:latin typeface="+mn-lt"/>
                <a:cs typeface="Calibri Light"/>
              </a:rPr>
              <a:t>L</a:t>
            </a:r>
            <a:r>
              <a:rPr lang="en-US" sz="3200" b="0" spc="-5" dirty="0" smtClean="0">
                <a:latin typeface="+mn-lt"/>
                <a:cs typeface="Calibri Light"/>
              </a:rPr>
              <a:t>ess than </a:t>
            </a:r>
            <a:r>
              <a:rPr sz="3200" b="0" spc="-5" dirty="0" smtClean="0">
                <a:latin typeface="+mn-lt"/>
                <a:cs typeface="Calibri Light"/>
              </a:rPr>
              <a:t>$50,000</a:t>
            </a:r>
            <a:endParaRPr sz="3200" dirty="0">
              <a:latin typeface="+mn-lt"/>
              <a:cs typeface="Calibri Light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38784" y="1512168"/>
            <a:ext cx="7769860" cy="4583947"/>
          </a:xfrm>
          <a:prstGeom prst="rect">
            <a:avLst/>
          </a:prstGeom>
        </p:spPr>
        <p:txBody>
          <a:bodyPr vert="horz" wrap="square" lIns="0" tIns="43815" rIns="0" bIns="0" rtlCol="0">
            <a:spAutoFit/>
          </a:bodyPr>
          <a:lstStyle/>
          <a:p>
            <a:pPr marL="12700" marR="339725" lvl="0" indent="0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Bonds </a:t>
            </a:r>
            <a:r>
              <a:rPr kumimoji="0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and </a:t>
            </a: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sureties.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The </a:t>
            </a: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solicitation </a:t>
            </a:r>
            <a:r>
              <a:rPr kumimoji="0" sz="20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may </a:t>
            </a: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require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bidders </a:t>
            </a:r>
            <a:r>
              <a:rPr kumimoji="0" sz="20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to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submit </a:t>
            </a:r>
            <a:r>
              <a:rPr kumimoji="0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a bid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bond</a:t>
            </a:r>
            <a:r>
              <a:rPr kumimoji="0" sz="20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,</a:t>
            </a:r>
            <a:r>
              <a:rPr kumimoji="0" lang="en-US" sz="20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 </a:t>
            </a:r>
            <a:r>
              <a:rPr kumimoji="0" sz="20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performance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bond, or other type of </a:t>
            </a: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approved surety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with the</a:t>
            </a:r>
            <a:r>
              <a:rPr kumimoji="0" sz="2000" b="0" i="0" u="none" strike="noStrike" kern="1200" cap="none" spc="1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 </a:t>
            </a:r>
            <a:r>
              <a:rPr kumimoji="0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bid.</a:t>
            </a:r>
          </a:p>
          <a:p>
            <a:pPr marL="341313" marR="5080" lvl="0" indent="-34131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341313" algn="l"/>
              </a:tabLst>
              <a:defRPr/>
            </a:pP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Form </a:t>
            </a:r>
            <a:r>
              <a:rPr kumimoji="0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of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bond. The bid bond, </a:t>
            </a: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performance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bond </a:t>
            </a:r>
            <a:r>
              <a:rPr kumimoji="0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or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other type </a:t>
            </a:r>
            <a:r>
              <a:rPr kumimoji="0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of </a:t>
            </a: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surety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shall be </a:t>
            </a:r>
            <a:r>
              <a:rPr kumimoji="0" sz="20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subject</a:t>
            </a:r>
            <a:r>
              <a:rPr kumimoji="0" lang="en-US" sz="20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 </a:t>
            </a:r>
            <a:r>
              <a:rPr kumimoji="0" sz="20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to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the </a:t>
            </a: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approval </a:t>
            </a:r>
            <a:r>
              <a:rPr kumimoji="0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of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the </a:t>
            </a:r>
            <a:r>
              <a:rPr lang="en-US" sz="2000" spc="-15" dirty="0">
                <a:solidFill>
                  <a:prstClr val="black"/>
                </a:solidFill>
                <a:latin typeface="Calibri"/>
                <a:cs typeface="Calibri"/>
              </a:rPr>
              <a:t>s</a:t>
            </a:r>
            <a:r>
              <a:rPr kumimoji="0" sz="2000" b="0" i="0" u="none" strike="noStrike" kern="1200" cap="none" spc="-15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tate</a:t>
            </a:r>
            <a:r>
              <a:rPr kumimoji="0" sz="20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 </a:t>
            </a:r>
            <a:r>
              <a:rPr kumimoji="0" lang="en-US" sz="20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p</a:t>
            </a:r>
            <a:r>
              <a:rPr kumimoji="0" sz="20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urchasing </a:t>
            </a:r>
            <a:r>
              <a:rPr kumimoji="0" lang="en-US" sz="20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d</a:t>
            </a:r>
            <a:r>
              <a:rPr kumimoji="0" sz="2000" b="0" i="0" u="none" strike="noStrike" kern="1200" cap="none" spc="-2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irector</a:t>
            </a:r>
            <a:r>
              <a:rPr kumimoji="0" sz="2000" b="0" i="0" u="none" strike="noStrike" kern="1200" cap="none" spc="-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. </a:t>
            </a: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For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bonds </a:t>
            </a: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requiring </a:t>
            </a:r>
            <a:r>
              <a:rPr kumimoji="0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a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cash deposit</a:t>
            </a:r>
            <a:r>
              <a:rPr kumimoji="0" sz="20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,</a:t>
            </a:r>
            <a:r>
              <a:rPr kumimoji="0" lang="en-US" sz="20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 </a:t>
            </a:r>
            <a:r>
              <a:rPr kumimoji="0" sz="20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the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amount specified by the </a:t>
            </a:r>
            <a:r>
              <a:rPr kumimoji="0" lang="en-US" sz="20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s</a:t>
            </a:r>
            <a:r>
              <a:rPr kumimoji="0" sz="20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tate </a:t>
            </a:r>
            <a:r>
              <a:rPr kumimoji="0" lang="en-US" sz="20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p</a:t>
            </a:r>
            <a:r>
              <a:rPr kumimoji="0" sz="20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urchasing </a:t>
            </a:r>
            <a:r>
              <a:rPr kumimoji="0" lang="en-US" sz="20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d</a:t>
            </a:r>
            <a:r>
              <a:rPr kumimoji="0" sz="20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irector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shall be paid by certified </a:t>
            </a:r>
            <a:r>
              <a:rPr kumimoji="0" sz="20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check</a:t>
            </a:r>
            <a:r>
              <a:rPr kumimoji="0" lang="en-US" sz="20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 </a:t>
            </a:r>
            <a:r>
              <a:rPr kumimoji="0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or </a:t>
            </a: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cashiers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check.</a:t>
            </a:r>
            <a:endParaRPr kumimoji="0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cs typeface="Calibri"/>
            </a:endParaRPr>
          </a:p>
          <a:p>
            <a:pPr marL="341313" marR="555625" lvl="0" indent="-34131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341313" algn="l"/>
              </a:tabLst>
              <a:defRPr/>
            </a:pP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Irrevocable </a:t>
            </a:r>
            <a:r>
              <a:rPr kumimoji="0" sz="20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letter </a:t>
            </a:r>
            <a:r>
              <a:rPr kumimoji="0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of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credit. In lieu </a:t>
            </a:r>
            <a:r>
              <a:rPr kumimoji="0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of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bonds specified in this subsection, the </a:t>
            </a:r>
            <a:r>
              <a:rPr kumimoji="0" lang="en-US" sz="20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s</a:t>
            </a:r>
            <a:r>
              <a:rPr kumimoji="0" sz="20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tate</a:t>
            </a:r>
            <a:r>
              <a:rPr kumimoji="0" lang="en-US" sz="20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 p</a:t>
            </a:r>
            <a:r>
              <a:rPr kumimoji="0" sz="20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urchasing </a:t>
            </a:r>
            <a:r>
              <a:rPr kumimoji="0" lang="en-US" sz="20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d</a:t>
            </a:r>
            <a:r>
              <a:rPr kumimoji="0" sz="20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irector </a:t>
            </a:r>
            <a:r>
              <a:rPr kumimoji="0" sz="20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may </a:t>
            </a: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approve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submission </a:t>
            </a:r>
            <a:r>
              <a:rPr kumimoji="0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of an </a:t>
            </a: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irrevocable </a:t>
            </a:r>
            <a:r>
              <a:rPr kumimoji="0" sz="20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letter </a:t>
            </a:r>
            <a:r>
              <a:rPr kumimoji="0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of</a:t>
            </a:r>
            <a:r>
              <a:rPr kumimoji="0" sz="2000" b="0" i="0" u="none" strike="noStrike" kern="1200" cap="none" spc="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credit.</a:t>
            </a:r>
            <a:endParaRPr kumimoji="0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cs typeface="Calibri"/>
            </a:endParaRPr>
          </a:p>
          <a:p>
            <a:pPr marL="341313" marR="45720" lvl="0" indent="-34131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341313" algn="l"/>
              </a:tabLst>
              <a:defRPr/>
            </a:pP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Bond </a:t>
            </a:r>
            <a:r>
              <a:rPr kumimoji="0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or </a:t>
            </a: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surety return.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When the </a:t>
            </a:r>
            <a:r>
              <a:rPr kumimoji="0" lang="en-US" sz="20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s</a:t>
            </a:r>
            <a:r>
              <a:rPr kumimoji="0" sz="20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tate </a:t>
            </a:r>
            <a:r>
              <a:rPr kumimoji="0" lang="en-US" sz="20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p</a:t>
            </a:r>
            <a:r>
              <a:rPr kumimoji="0" sz="20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urchasing </a:t>
            </a:r>
            <a:r>
              <a:rPr kumimoji="0" lang="en-US" sz="20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d</a:t>
            </a:r>
            <a:r>
              <a:rPr kumimoji="0" sz="20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irector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specifies </a:t>
            </a:r>
            <a:r>
              <a:rPr kumimoji="0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a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bid </a:t>
            </a: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contain </a:t>
            </a:r>
            <a:r>
              <a:rPr kumimoji="0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a </a:t>
            </a:r>
            <a:r>
              <a:rPr kumimoji="0" sz="20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bid</a:t>
            </a:r>
            <a:r>
              <a:rPr kumimoji="0" lang="en-US" sz="20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 </a:t>
            </a:r>
            <a:r>
              <a:rPr kumimoji="0" sz="20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bond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, </a:t>
            </a: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performance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bond, </a:t>
            </a:r>
            <a:r>
              <a:rPr kumimoji="0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or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other type </a:t>
            </a:r>
            <a:r>
              <a:rPr kumimoji="0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of </a:t>
            </a:r>
            <a:r>
              <a:rPr kumimoji="0" sz="2000" b="0" i="0" u="none" strike="noStrike" kern="1200" cap="none" spc="-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surety,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the </a:t>
            </a:r>
            <a:r>
              <a:rPr kumimoji="0" lang="en-US" sz="20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s</a:t>
            </a:r>
            <a:r>
              <a:rPr kumimoji="0" sz="20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tate </a:t>
            </a:r>
            <a:r>
              <a:rPr kumimoji="0" lang="en-US" sz="20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p</a:t>
            </a:r>
            <a:r>
              <a:rPr kumimoji="0" sz="20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urchasing </a:t>
            </a:r>
            <a:r>
              <a:rPr kumimoji="0" lang="en-US" sz="20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d</a:t>
            </a:r>
            <a:r>
              <a:rPr kumimoji="0" sz="20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irector </a:t>
            </a:r>
            <a:r>
              <a:rPr kumimoji="0" sz="20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shall</a:t>
            </a:r>
            <a:r>
              <a:rPr kumimoji="0" lang="en-US" sz="20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 </a:t>
            </a:r>
            <a:r>
              <a:rPr kumimoji="0" sz="20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retain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the bond </a:t>
            </a:r>
            <a:r>
              <a:rPr kumimoji="0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or </a:t>
            </a: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surety until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the successful completion </a:t>
            </a:r>
            <a:r>
              <a:rPr kumimoji="0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of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the purpose </a:t>
            </a:r>
            <a:r>
              <a:rPr kumimoji="0" sz="20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for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which </a:t>
            </a:r>
            <a:r>
              <a:rPr kumimoji="0" sz="20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the</a:t>
            </a:r>
            <a:r>
              <a:rPr kumimoji="0" lang="en-US" sz="20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 </a:t>
            </a:r>
            <a:r>
              <a:rPr kumimoji="0" sz="20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bond </a:t>
            </a:r>
            <a:r>
              <a:rPr kumimoji="0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or </a:t>
            </a: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surety was</a:t>
            </a:r>
            <a:r>
              <a:rPr kumimoji="0" sz="2000" b="0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 </a:t>
            </a: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drawn.</a:t>
            </a:r>
            <a:endParaRPr kumimoji="0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cs typeface="Calibri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pPr marL="109855">
              <a:lnSpc>
                <a:spcPts val="1425"/>
              </a:lnSpc>
            </a:pPr>
            <a:fld id="{81D60167-4931-47E6-BA6A-407CBD079E47}" type="slidenum">
              <a:rPr lang="en-US" spc="-5" smtClean="0">
                <a:solidFill>
                  <a:srgbClr val="000000"/>
                </a:solidFill>
              </a:rPr>
              <a:t>48</a:t>
            </a:fld>
            <a:endParaRPr lang="en-US" spc="-5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3412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560832" y="369289"/>
            <a:ext cx="8583168" cy="99770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b="0" spc="-70" dirty="0">
                <a:latin typeface="+mn-lt"/>
                <a:cs typeface="Calibri Light"/>
              </a:rPr>
              <a:t>Total </a:t>
            </a:r>
            <a:r>
              <a:rPr sz="3200" b="0" spc="-15" dirty="0" smtClean="0">
                <a:latin typeface="+mn-lt"/>
                <a:cs typeface="Calibri Light"/>
              </a:rPr>
              <a:t>Purchase</a:t>
            </a:r>
            <a:r>
              <a:rPr lang="en-US" sz="3200" b="0" spc="-15" dirty="0" smtClean="0">
                <a:latin typeface="+mn-lt"/>
                <a:cs typeface="Calibri Light"/>
              </a:rPr>
              <a:t/>
            </a:r>
            <a:br>
              <a:rPr lang="en-US" sz="3200" b="0" spc="-15" dirty="0" smtClean="0">
                <a:latin typeface="+mn-lt"/>
                <a:cs typeface="Calibri Light"/>
              </a:rPr>
            </a:br>
            <a:r>
              <a:rPr sz="3200" b="0" spc="-20" dirty="0" smtClean="0">
                <a:latin typeface="+mn-lt"/>
                <a:cs typeface="Calibri Light"/>
              </a:rPr>
              <a:t>Greater </a:t>
            </a:r>
            <a:r>
              <a:rPr lang="en-US" sz="3200" b="0" spc="-20" dirty="0" smtClean="0">
                <a:latin typeface="+mn-lt"/>
                <a:cs typeface="Calibri Light"/>
              </a:rPr>
              <a:t>t</a:t>
            </a:r>
            <a:r>
              <a:rPr sz="3200" b="0" dirty="0" smtClean="0">
                <a:latin typeface="+mn-lt"/>
                <a:cs typeface="Calibri Light"/>
              </a:rPr>
              <a:t>han </a:t>
            </a:r>
            <a:r>
              <a:rPr sz="3200" b="0" dirty="0">
                <a:latin typeface="+mn-lt"/>
                <a:cs typeface="Calibri Light"/>
              </a:rPr>
              <a:t>$</a:t>
            </a:r>
            <a:r>
              <a:rPr sz="3200" b="0" dirty="0" smtClean="0">
                <a:latin typeface="+mn-lt"/>
                <a:cs typeface="Calibri Light"/>
              </a:rPr>
              <a:t>50,000</a:t>
            </a:r>
            <a:r>
              <a:rPr lang="en-US" sz="3200" b="0" dirty="0" smtClean="0">
                <a:latin typeface="+mn-lt"/>
                <a:cs typeface="Calibri Light"/>
              </a:rPr>
              <a:t> and Less than $100,000 </a:t>
            </a:r>
            <a:endParaRPr sz="3200" dirty="0">
              <a:latin typeface="+mn-lt"/>
              <a:cs typeface="Calibri Light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26592" y="1667391"/>
            <a:ext cx="7778496" cy="3772828"/>
          </a:xfrm>
          <a:prstGeom prst="rect">
            <a:avLst/>
          </a:prstGeom>
        </p:spPr>
        <p:txBody>
          <a:bodyPr vert="horz" wrap="square" lIns="0" tIns="48260" rIns="0" bIns="0" rtlCol="0">
            <a:spAutoFit/>
          </a:bodyPr>
          <a:lstStyle/>
          <a:p>
            <a:pPr marR="5080" lvl="0" algn="l" defTabSz="914400" rtl="0" eaLnBrk="1" fontAlgn="auto" latinLnBrk="0" hangingPunct="1"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2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State </a:t>
            </a:r>
            <a:r>
              <a:rPr kumimoji="0" lang="en-US" sz="22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agencies </a:t>
            </a:r>
            <a:r>
              <a:rPr kumimoji="0" lang="en-US" sz="22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that </a:t>
            </a:r>
            <a:r>
              <a:rPr kumimoji="0" lang="en-US" sz="22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have 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an </a:t>
            </a:r>
            <a:r>
              <a:rPr kumimoji="0" lang="en-US" sz="22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internal </a:t>
            </a:r>
            <a:r>
              <a:rPr kumimoji="0" lang="en-US" sz="22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CPO or 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a </a:t>
            </a:r>
            <a:r>
              <a:rPr kumimoji="0" lang="en-US" sz="22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designated </a:t>
            </a:r>
            <a:r>
              <a:rPr kumimoji="0" lang="en-US" sz="22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CPO </a:t>
            </a:r>
            <a:r>
              <a:rPr kumimoji="0" lang="en-US" sz="22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through 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an </a:t>
            </a:r>
            <a:r>
              <a:rPr kumimoji="0" lang="en-US" sz="22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interagency </a:t>
            </a:r>
            <a:r>
              <a:rPr kumimoji="0" lang="en-US" sz="22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agreement </a:t>
            </a:r>
            <a:r>
              <a:rPr kumimoji="0" lang="en-US" sz="22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and </a:t>
            </a:r>
            <a:r>
              <a:rPr kumimoji="0" lang="en-US" sz="22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approved </a:t>
            </a:r>
            <a:r>
              <a:rPr kumimoji="0" lang="en-US" sz="22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internal purchasing </a:t>
            </a:r>
            <a:r>
              <a:rPr kumimoji="0" lang="en-US" sz="22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procedures pursuant to 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the </a:t>
            </a:r>
            <a:r>
              <a:rPr kumimoji="0" lang="en-US" sz="22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requirements </a:t>
            </a:r>
            <a:r>
              <a:rPr kumimoji="0" lang="en-US" sz="22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of Central Purchasing Administrative</a:t>
            </a:r>
            <a:r>
              <a:rPr kumimoji="0" lang="en-US" sz="2200" b="0" i="0" u="none" strike="noStrike" kern="1200" cap="none" spc="-5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 Rules OAC </a:t>
            </a:r>
            <a:r>
              <a:rPr kumimoji="0" lang="en-US" sz="22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260:115-5-3 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and </a:t>
            </a:r>
            <a:r>
              <a:rPr kumimoji="0" lang="en-US" sz="22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260:115-5-7, shall send 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a </a:t>
            </a:r>
            <a:r>
              <a:rPr kumimoji="0" lang="en-US" sz="22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written request to </a:t>
            </a:r>
            <a:r>
              <a:rPr kumimoji="0" lang="en-US" sz="2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the </a:t>
            </a:r>
            <a:r>
              <a:rPr lang="en-US" sz="2200" spc="-20" noProof="0" dirty="0" smtClean="0">
                <a:solidFill>
                  <a:prstClr val="black"/>
                </a:solidFill>
                <a:latin typeface="Calibri"/>
                <a:cs typeface="Calibri"/>
              </a:rPr>
              <a:t>St</a:t>
            </a:r>
            <a:r>
              <a:rPr kumimoji="0" lang="en-US" sz="2200" b="0" i="0" u="none" strike="noStrike" kern="1200" cap="none" spc="-2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ate </a:t>
            </a:r>
            <a:r>
              <a:rPr lang="en-US" sz="2200" spc="-10" noProof="0" dirty="0">
                <a:solidFill>
                  <a:prstClr val="black"/>
                </a:solidFill>
                <a:latin typeface="Calibri"/>
                <a:cs typeface="Calibri"/>
              </a:rPr>
              <a:t>P</a:t>
            </a:r>
            <a:r>
              <a:rPr kumimoji="0" lang="en-US" sz="22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urchasing </a:t>
            </a:r>
            <a:r>
              <a:rPr lang="en-US" sz="2200" spc="-10" noProof="0" dirty="0">
                <a:solidFill>
                  <a:prstClr val="black"/>
                </a:solidFill>
                <a:latin typeface="Calibri"/>
                <a:cs typeface="Calibri"/>
              </a:rPr>
              <a:t>D</a:t>
            </a:r>
            <a:r>
              <a:rPr kumimoji="0" lang="en-US" sz="22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irector </a:t>
            </a:r>
            <a:r>
              <a:rPr kumimoji="0" lang="en-US" sz="22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to request </a:t>
            </a:r>
            <a:r>
              <a:rPr kumimoji="0" lang="en-US" sz="22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acquisition </a:t>
            </a:r>
            <a:r>
              <a:rPr kumimoji="0" lang="en-US" sz="22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authority </a:t>
            </a:r>
            <a:r>
              <a:rPr kumimoji="0" lang="en-US" sz="22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exceeding </a:t>
            </a:r>
            <a:r>
              <a:rPr kumimoji="0" lang="en-US" sz="22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$50,000.00 but not </a:t>
            </a:r>
            <a:r>
              <a:rPr kumimoji="0" lang="en-US" sz="22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exceeding </a:t>
            </a:r>
            <a:r>
              <a:rPr kumimoji="0" lang="en-US" sz="22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$100,000.00. The </a:t>
            </a:r>
            <a:r>
              <a:rPr lang="en-US" sz="2200" spc="-20" noProof="0">
                <a:solidFill>
                  <a:prstClr val="black"/>
                </a:solidFill>
                <a:latin typeface="Calibri"/>
                <a:cs typeface="Calibri"/>
              </a:rPr>
              <a:t>S</a:t>
            </a:r>
            <a:r>
              <a:rPr kumimoji="0" lang="en-US" sz="2200" b="0" i="0" u="none" strike="noStrike" kern="1200" cap="none" spc="-2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tate </a:t>
            </a:r>
            <a:r>
              <a:rPr lang="en-US" sz="2200" spc="-10" noProof="0" smtClean="0">
                <a:solidFill>
                  <a:prstClr val="black"/>
                </a:solidFill>
                <a:latin typeface="Calibri"/>
                <a:cs typeface="Calibri"/>
              </a:rPr>
              <a:t>P</a:t>
            </a:r>
            <a:r>
              <a:rPr kumimoji="0" lang="en-US" sz="2200" b="0" i="0" u="none" strike="noStrike" kern="1200" cap="none" spc="-1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urchasing</a:t>
            </a:r>
            <a:r>
              <a:rPr kumimoji="0" lang="en-US" sz="2200" b="0" i="0" u="none" strike="noStrike" kern="1200" cap="none" spc="-10" normalizeH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 </a:t>
            </a:r>
            <a:r>
              <a:rPr lang="en-US" sz="2200" spc="-10" smtClean="0">
                <a:solidFill>
                  <a:prstClr val="black"/>
                </a:solidFill>
                <a:latin typeface="Calibri"/>
                <a:cs typeface="Calibri"/>
              </a:rPr>
              <a:t>D</a:t>
            </a:r>
            <a:r>
              <a:rPr kumimoji="0" lang="en-US" sz="2200" b="0" i="0" u="none" strike="noStrike" kern="1200" cap="none" spc="-1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irector</a:t>
            </a:r>
            <a:r>
              <a:rPr lang="en-US" sz="2200" spc="-10" dirty="0" smtClean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kumimoji="0" lang="en-US" sz="22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shall </a:t>
            </a:r>
            <a:r>
              <a:rPr kumimoji="0" lang="en-US" sz="22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consider 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the </a:t>
            </a:r>
            <a:r>
              <a:rPr kumimoji="0" lang="en-US" sz="22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agency's </a:t>
            </a:r>
            <a:r>
              <a:rPr kumimoji="0" lang="en-US" sz="22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internal purchasing </a:t>
            </a:r>
            <a:r>
              <a:rPr kumimoji="0" lang="en-US" sz="22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procedures, procurement </a:t>
            </a:r>
            <a:r>
              <a:rPr kumimoji="0" lang="en-US" sz="22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training </a:t>
            </a:r>
            <a:r>
              <a:rPr kumimoji="0" lang="en-US" sz="22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and </a:t>
            </a:r>
            <a:r>
              <a:rPr kumimoji="0" lang="en-US" sz="22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certifications </a:t>
            </a:r>
            <a:r>
              <a:rPr kumimoji="0" lang="en-US" sz="22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of 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the </a:t>
            </a:r>
            <a:r>
              <a:rPr kumimoji="0" lang="en-US" sz="22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agency's </a:t>
            </a:r>
            <a:r>
              <a:rPr kumimoji="0" lang="en-US" sz="22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procurement </a:t>
            </a:r>
            <a:r>
              <a:rPr kumimoji="0" lang="en-US" sz="2200" b="0" i="0" u="none" strike="noStrike" kern="1200" cap="none" spc="-4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staff, </a:t>
            </a:r>
            <a:r>
              <a:rPr kumimoji="0" lang="en-US" sz="22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and </a:t>
            </a:r>
            <a:r>
              <a:rPr kumimoji="0" lang="en-US" sz="22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any 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other </a:t>
            </a:r>
            <a:r>
              <a:rPr kumimoji="0" lang="en-US" sz="22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information </a:t>
            </a:r>
            <a:r>
              <a:rPr kumimoji="0" lang="en-US" sz="22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deemed </a:t>
            </a:r>
            <a:r>
              <a:rPr kumimoji="0" lang="en-US" sz="22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necessary </a:t>
            </a:r>
            <a:r>
              <a:rPr kumimoji="0" lang="en-US" sz="22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by 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the </a:t>
            </a:r>
            <a:r>
              <a:rPr lang="en-US" sz="2200" spc="-20" noProof="0" dirty="0">
                <a:solidFill>
                  <a:prstClr val="black"/>
                </a:solidFill>
                <a:latin typeface="Calibri"/>
                <a:cs typeface="Calibri"/>
              </a:rPr>
              <a:t>S</a:t>
            </a:r>
            <a:r>
              <a:rPr kumimoji="0" lang="en-US" sz="2200" b="0" i="0" u="none" strike="noStrike" kern="1200" cap="none" spc="-2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tate </a:t>
            </a:r>
            <a:r>
              <a:rPr lang="en-US" sz="2200" spc="-20" dirty="0" smtClean="0">
                <a:solidFill>
                  <a:prstClr val="black"/>
                </a:solidFill>
                <a:latin typeface="Calibri"/>
                <a:cs typeface="Calibri"/>
              </a:rPr>
              <a:t>P</a:t>
            </a:r>
            <a:r>
              <a:rPr kumimoji="0" lang="en-US" sz="2200" b="0" i="0" u="none" strike="noStrike" kern="1200" cap="none" spc="-1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urchasing</a:t>
            </a:r>
            <a:r>
              <a:rPr lang="en-US" sz="2200" spc="-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lang="en-US" sz="2200" spc="-10" dirty="0" smtClean="0">
                <a:solidFill>
                  <a:prstClr val="black"/>
                </a:solidFill>
                <a:latin typeface="Calibri"/>
                <a:cs typeface="Calibri"/>
              </a:rPr>
              <a:t>D</a:t>
            </a:r>
            <a:r>
              <a:rPr kumimoji="0" lang="en-US" sz="2200" b="0" i="0" u="none" strike="noStrike" kern="1200" cap="none" spc="-1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irector</a:t>
            </a:r>
            <a:r>
              <a:rPr kumimoji="0" lang="en-US" sz="22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 </a:t>
            </a:r>
            <a:r>
              <a:rPr kumimoji="0" lang="en-US" sz="22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to </a:t>
            </a:r>
            <a:r>
              <a:rPr kumimoji="0" lang="en-US" sz="2200" b="0" i="0" u="none" strike="noStrike" kern="1200" cap="none" spc="-2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make </a:t>
            </a:r>
            <a:r>
              <a:rPr kumimoji="0" lang="en-US" sz="2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the </a:t>
            </a:r>
            <a:r>
              <a:rPr kumimoji="0" lang="en-US" sz="22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determination </a:t>
            </a:r>
            <a:r>
              <a:rPr kumimoji="0" lang="en-US" sz="22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to approve </a:t>
            </a:r>
            <a:r>
              <a:rPr kumimoji="0" lang="en-US" sz="22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or </a:t>
            </a:r>
            <a:r>
              <a:rPr kumimoji="0" lang="en-US" sz="22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disapprove 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the</a:t>
            </a:r>
            <a:r>
              <a:rPr kumimoji="0" lang="en-US" sz="2200" b="0" i="0" u="none" strike="noStrike" kern="1200" cap="none" spc="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 </a:t>
            </a:r>
            <a:r>
              <a:rPr kumimoji="0" lang="en-US" sz="22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request.</a:t>
            </a:r>
            <a:endParaRPr kumimoji="0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cs typeface="Calibri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pPr marL="109855">
              <a:lnSpc>
                <a:spcPts val="1425"/>
              </a:lnSpc>
            </a:pPr>
            <a:fld id="{81D60167-4931-47E6-BA6A-407CBD079E47}" type="slidenum">
              <a:rPr lang="en-US" spc="-5" smtClean="0">
                <a:solidFill>
                  <a:srgbClr val="000000"/>
                </a:solidFill>
              </a:rPr>
              <a:t>49</a:t>
            </a:fld>
            <a:endParaRPr lang="en-US" spc="-5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8107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1036320" y="1255776"/>
            <a:ext cx="7595616" cy="450636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41313" marR="0" lvl="0" indent="-32861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280988" algn="l"/>
              </a:tabLst>
              <a:defRPr/>
            </a:pPr>
            <a:r>
              <a:rPr kumimoji="0" sz="2800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Requisitions:</a:t>
            </a:r>
            <a:endParaRPr kumimoji="0" sz="2800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1313" marR="181610" lvl="0" indent="14288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400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Agency acquisitions processed </a:t>
            </a:r>
            <a:r>
              <a:rPr kumimoji="0" sz="2400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by </a:t>
            </a:r>
            <a:r>
              <a:rPr kumimoji="0" lang="en-US" sz="2400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Central Printing</a:t>
            </a:r>
            <a:r>
              <a:rPr kumimoji="0" sz="2400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 </a:t>
            </a:r>
            <a:r>
              <a:rPr kumimoji="0" sz="2400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must </a:t>
            </a:r>
            <a:r>
              <a:rPr kumimoji="0" sz="2400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be </a:t>
            </a:r>
            <a:r>
              <a:rPr kumimoji="0" sz="2400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initiated by </a:t>
            </a:r>
            <a:r>
              <a:rPr kumimoji="0" sz="2400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an</a:t>
            </a:r>
            <a:r>
              <a:rPr kumimoji="0" lang="en-US" sz="2400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 </a:t>
            </a:r>
            <a:r>
              <a:rPr kumimoji="0" sz="2400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agency-written </a:t>
            </a:r>
            <a:r>
              <a:rPr kumimoji="0" sz="2400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request</a:t>
            </a:r>
            <a:r>
              <a:rPr kumimoji="0" sz="2400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 </a:t>
            </a:r>
            <a:r>
              <a:rPr kumimoji="0" sz="2400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(requisition).</a:t>
            </a:r>
            <a:endParaRPr kumimoji="0" sz="2400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1313" marR="0" lvl="0" indent="-32861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341313" algn="l"/>
              </a:tabLst>
              <a:defRPr/>
            </a:pPr>
            <a:r>
              <a:rPr kumimoji="0" sz="2800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Waivers:</a:t>
            </a:r>
            <a:endParaRPr kumimoji="0" sz="2800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55600" marR="0" lvl="0" indent="0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400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Title 74 </a:t>
            </a:r>
            <a:r>
              <a:rPr kumimoji="0" sz="2400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§</a:t>
            </a:r>
            <a:r>
              <a:rPr kumimoji="0" sz="2400" strike="noStrike" kern="1200" cap="none" spc="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85.7.A.1.</a:t>
            </a:r>
          </a:p>
          <a:p>
            <a:pPr marL="698500" marR="5080" lvl="0" indent="0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400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The </a:t>
            </a:r>
            <a:r>
              <a:rPr lang="en-US" sz="2400" spc="-1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s</a:t>
            </a:r>
            <a:r>
              <a:rPr kumimoji="0" sz="2400" strike="noStrike" kern="1200" cap="none" spc="-15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tate</a:t>
            </a:r>
            <a:r>
              <a:rPr kumimoji="0" sz="2400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 </a:t>
            </a:r>
            <a:r>
              <a:rPr kumimoji="0" lang="en-US" sz="2400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p</a:t>
            </a:r>
            <a:r>
              <a:rPr kumimoji="0" sz="2400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urchasing </a:t>
            </a:r>
            <a:r>
              <a:rPr kumimoji="0" lang="en-US" sz="2400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d</a:t>
            </a:r>
            <a:r>
              <a:rPr kumimoji="0" sz="2400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irector </a:t>
            </a:r>
            <a:r>
              <a:rPr kumimoji="0" sz="2400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may waive or increase </a:t>
            </a:r>
            <a:r>
              <a:rPr kumimoji="0" sz="2400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the</a:t>
            </a:r>
            <a:r>
              <a:rPr kumimoji="0" lang="en-US" sz="2400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 </a:t>
            </a:r>
            <a:r>
              <a:rPr kumimoji="0" sz="2400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limit </a:t>
            </a:r>
            <a:r>
              <a:rPr kumimoji="0" sz="2400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authorized for </a:t>
            </a:r>
            <a:r>
              <a:rPr kumimoji="0" sz="2400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a </a:t>
            </a:r>
            <a:r>
              <a:rPr kumimoji="0" sz="2400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state </a:t>
            </a:r>
            <a:r>
              <a:rPr kumimoji="0" sz="2400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agency acquisition </a:t>
            </a:r>
            <a:r>
              <a:rPr kumimoji="0" sz="2400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by </a:t>
            </a:r>
            <a:r>
              <a:rPr kumimoji="0" sz="2400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not </a:t>
            </a:r>
            <a:r>
              <a:rPr kumimoji="0" sz="2400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more</a:t>
            </a:r>
            <a:r>
              <a:rPr kumimoji="0" lang="en-US" sz="2400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 </a:t>
            </a:r>
            <a:r>
              <a:rPr kumimoji="0" sz="2400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than </a:t>
            </a:r>
            <a:r>
              <a:rPr kumimoji="0" sz="2400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ten percent </a:t>
            </a:r>
            <a:r>
              <a:rPr kumimoji="0" sz="2400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to </a:t>
            </a:r>
            <a:r>
              <a:rPr kumimoji="0" sz="2400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perfect </a:t>
            </a:r>
            <a:r>
              <a:rPr kumimoji="0" sz="2400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an otherwise </a:t>
            </a:r>
            <a:r>
              <a:rPr kumimoji="0" sz="2400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valid</a:t>
            </a:r>
            <a:r>
              <a:rPr kumimoji="0" lang="en-US" sz="2400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 </a:t>
            </a:r>
            <a:r>
              <a:rPr kumimoji="0" sz="2400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acquisition </a:t>
            </a:r>
            <a:r>
              <a:rPr kumimoji="0" sz="2400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in </a:t>
            </a:r>
            <a:r>
              <a:rPr kumimoji="0" sz="2400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advertently </a:t>
            </a:r>
            <a:r>
              <a:rPr kumimoji="0" sz="2400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exceeding </a:t>
            </a:r>
            <a:r>
              <a:rPr kumimoji="0" sz="2400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the </a:t>
            </a:r>
            <a:r>
              <a:rPr kumimoji="0" sz="2400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limit </a:t>
            </a:r>
            <a:r>
              <a:rPr kumimoji="0" sz="2400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due </a:t>
            </a:r>
            <a:r>
              <a:rPr kumimoji="0" sz="2400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</a:t>
            </a:r>
            <a:r>
              <a:rPr kumimoji="0" lang="en-US" sz="2400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administrative </a:t>
            </a:r>
            <a:r>
              <a:rPr kumimoji="0" sz="2400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error </a:t>
            </a:r>
            <a:r>
              <a:rPr kumimoji="0" sz="2400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by </a:t>
            </a:r>
            <a:r>
              <a:rPr kumimoji="0" sz="2400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</a:t>
            </a:r>
            <a:r>
              <a:rPr kumimoji="0" sz="2400" strike="noStrike" kern="1200" cap="none" spc="-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state </a:t>
            </a:r>
            <a:r>
              <a:rPr kumimoji="0" sz="2400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agency </a:t>
            </a:r>
            <a:r>
              <a:rPr kumimoji="0" sz="2400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or </a:t>
            </a:r>
            <a:r>
              <a:rPr kumimoji="0" sz="2400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unforeseeable</a:t>
            </a:r>
            <a:r>
              <a:rPr kumimoji="0" lang="en-US" sz="2400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circumstances</a:t>
            </a:r>
            <a:r>
              <a:rPr kumimoji="0" sz="2400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.</a:t>
            </a:r>
            <a:endParaRPr kumimoji="0" sz="2400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560832" y="410742"/>
            <a:ext cx="8583168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3200" b="0" spc="-15" dirty="0"/>
              <a:t>General </a:t>
            </a:r>
            <a:r>
              <a:rPr sz="3200" b="0" spc="-15" dirty="0" smtClean="0"/>
              <a:t>Procurement</a:t>
            </a:r>
            <a:endParaRPr lang="en-US" sz="32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pPr marL="109855">
              <a:lnSpc>
                <a:spcPts val="1425"/>
              </a:lnSpc>
            </a:pPr>
            <a:fld id="{81D60167-4931-47E6-BA6A-407CBD079E47}" type="slidenum">
              <a:rPr lang="en-US" spc="-5" smtClean="0">
                <a:solidFill>
                  <a:srgbClr val="000000"/>
                </a:solidFill>
              </a:rPr>
              <a:t>50</a:t>
            </a:fld>
            <a:endParaRPr lang="en-US" spc="-5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3191964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987552" y="1293240"/>
            <a:ext cx="7717536" cy="339836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41313" marR="0" lvl="0" indent="-32861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341313" algn="l"/>
              </a:tabLst>
              <a:defRPr/>
            </a:pPr>
            <a:r>
              <a:rPr kumimoji="0" sz="28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Open </a:t>
            </a:r>
            <a:r>
              <a:rPr kumimoji="0" sz="28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Market</a:t>
            </a:r>
            <a:r>
              <a:rPr kumimoji="0" sz="2800" b="0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8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Acquisition</a:t>
            </a:r>
            <a:endParaRPr kumimoji="0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469900" marR="5080" lvl="0" indent="0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one-time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purchase that </a:t>
            </a:r>
            <a:r>
              <a:rPr kumimoji="0" lang="en-US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 agency can make that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does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not 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exceed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agencies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threshold</a:t>
            </a:r>
            <a:r>
              <a:rPr kumimoji="0" lang="en-US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1313" marR="0" lvl="0" indent="-32861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241300" algn="l"/>
              </a:tabLst>
              <a:defRPr/>
            </a:pPr>
            <a:r>
              <a:rPr kumimoji="0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Split</a:t>
            </a:r>
            <a:r>
              <a:rPr kumimoji="0" sz="28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8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Purchasing</a:t>
            </a:r>
            <a:endParaRPr kumimoji="0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573088" marR="72390" lvl="1" indent="-231775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573088" algn="l"/>
              </a:tabLst>
              <a:defRPr/>
            </a:pP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Dividing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known quantity or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failing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consolidate </a:t>
            </a:r>
            <a:r>
              <a:rPr kumimoji="0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known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quantity 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for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purposes of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evading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competitive</a:t>
            </a:r>
            <a:r>
              <a:rPr kumimoji="0" lang="en-US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bid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requirement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or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P-card</a:t>
            </a:r>
            <a:r>
              <a:rPr kumimoji="0" sz="2400" b="0" i="0" u="none" strike="noStrike" kern="1200" cap="none" spc="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threshold.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573088" marR="0" lvl="1" indent="-231775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573088" algn="l"/>
              </a:tabLst>
              <a:defRPr/>
            </a:pP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Split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purchasing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is a 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felony</a:t>
            </a:r>
            <a:r>
              <a:rPr kumimoji="0" sz="2400" b="0" i="0" u="none" strike="noStrike" kern="1200" cap="none" spc="-3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offense.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560832" y="428158"/>
            <a:ext cx="8583168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3200" b="0" spc="-15" dirty="0"/>
              <a:t>General </a:t>
            </a:r>
            <a:r>
              <a:rPr sz="3200" b="0" spc="-15" dirty="0" smtClean="0"/>
              <a:t>Procurement</a:t>
            </a:r>
            <a:endParaRPr lang="en-US" sz="32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pPr marL="109855">
              <a:lnSpc>
                <a:spcPts val="1425"/>
              </a:lnSpc>
            </a:pPr>
            <a:fld id="{81D60167-4931-47E6-BA6A-407CBD079E47}" type="slidenum">
              <a:rPr lang="en-US" spc="-5" smtClean="0">
                <a:solidFill>
                  <a:srgbClr val="000000"/>
                </a:solidFill>
              </a:rPr>
              <a:t>51</a:t>
            </a:fld>
            <a:endParaRPr lang="en-US" spc="-5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5231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938784" y="1181047"/>
            <a:ext cx="7583424" cy="500136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41313" marR="0" lvl="0" indent="-328613" algn="l" defTabSz="914400" rtl="0" eaLnBrk="1" fontAlgn="auto" latinLnBrk="0" hangingPunct="1">
              <a:lnSpc>
                <a:spcPts val="3279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341313" algn="l"/>
              </a:tabLst>
              <a:defRPr/>
            </a:pPr>
            <a:r>
              <a:rPr kumimoji="0" sz="2800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Public</a:t>
            </a:r>
            <a:r>
              <a:rPr kumimoji="0" sz="2800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kumimoji="0" sz="2800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Finance</a:t>
            </a:r>
            <a:endParaRPr lang="en-US" sz="2800" spc="-5" dirty="0">
              <a:solidFill>
                <a:prstClr val="black"/>
              </a:solidFill>
              <a:uFill>
                <a:solidFill>
                  <a:srgbClr val="000000"/>
                </a:solidFill>
              </a:uFill>
              <a:latin typeface="Calibri"/>
              <a:cs typeface="Calibri"/>
            </a:endParaRPr>
          </a:p>
          <a:p>
            <a:pPr marL="12700" marR="0" lvl="0" algn="l" defTabSz="914400" rtl="0" eaLnBrk="1" fontAlgn="auto" latinLnBrk="0" hangingPunct="1">
              <a:lnSpc>
                <a:spcPts val="3279"/>
              </a:lnSpc>
              <a:spcBef>
                <a:spcPts val="100"/>
              </a:spcBef>
              <a:spcAft>
                <a:spcPts val="0"/>
              </a:spcAft>
              <a:buClrTx/>
              <a:buSzTx/>
              <a:tabLst>
                <a:tab pos="241300" algn="l"/>
              </a:tabLst>
              <a:defRPr/>
            </a:pPr>
            <a:r>
              <a:rPr kumimoji="0" sz="2400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Title </a:t>
            </a:r>
            <a:r>
              <a:rPr kumimoji="0" sz="2400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62 </a:t>
            </a:r>
            <a:r>
              <a:rPr kumimoji="0" sz="2400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in </a:t>
            </a:r>
            <a:r>
              <a:rPr kumimoji="0" sz="2400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the </a:t>
            </a:r>
            <a:r>
              <a:rPr kumimoji="0" sz="2400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Oklahoma </a:t>
            </a:r>
            <a:r>
              <a:rPr kumimoji="0" sz="2400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State</a:t>
            </a:r>
            <a:r>
              <a:rPr kumimoji="0" sz="2400" strike="noStrike" kern="1200" cap="none" spc="-8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 </a:t>
            </a:r>
            <a:r>
              <a:rPr kumimoji="0" sz="2400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Statutes.</a:t>
            </a:r>
            <a:endParaRPr kumimoji="0" sz="2400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1313" marR="0" lvl="0" indent="-328613" algn="l" defTabSz="914400" rtl="0" eaLnBrk="1" fontAlgn="auto" latinLnBrk="0" hangingPunct="1">
              <a:lnSpc>
                <a:spcPts val="3279"/>
              </a:lnSpc>
              <a:spcBef>
                <a:spcPts val="11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341313" algn="l"/>
              </a:tabLst>
              <a:defRPr/>
            </a:pPr>
            <a:r>
              <a:rPr kumimoji="0" sz="2800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Lease-Purchase</a:t>
            </a:r>
            <a:r>
              <a:rPr kumimoji="0" sz="2800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 </a:t>
            </a:r>
            <a:r>
              <a:rPr kumimoji="0" sz="2800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Agreements</a:t>
            </a:r>
            <a:endParaRPr kumimoji="0" sz="2800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573088" marR="0" lvl="1" indent="-231775" algn="l" defTabSz="914400" rtl="0" eaLnBrk="1" fontAlgn="auto" latinLnBrk="0" hangingPunct="1">
              <a:spcAft>
                <a:spcPts val="0"/>
              </a:spcAft>
              <a:buClrTx/>
              <a:buSzTx/>
              <a:buFont typeface="Arial"/>
              <a:buChar char="•"/>
              <a:tabLst>
                <a:tab pos="573088" algn="l"/>
              </a:tabLst>
              <a:defRPr/>
            </a:pPr>
            <a:r>
              <a:rPr kumimoji="0" sz="2400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Title </a:t>
            </a:r>
            <a:r>
              <a:rPr kumimoji="0" sz="2400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74 </a:t>
            </a:r>
            <a:r>
              <a:rPr kumimoji="0" sz="2400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§ </a:t>
            </a:r>
            <a:r>
              <a:rPr kumimoji="0" sz="2400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85.4.I.</a:t>
            </a:r>
            <a:r>
              <a:rPr kumimoji="0" sz="2400" strike="noStrike" kern="1200" cap="none" spc="-17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1-4.</a:t>
            </a:r>
            <a:endParaRPr kumimoji="0" sz="2400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573088" marR="342900" lvl="1" indent="-231775" algn="l" defTabSz="914400" rtl="0" eaLnBrk="1" fontAlgn="auto" latinLnBrk="0" hangingPunct="1">
              <a:spcAft>
                <a:spcPts val="0"/>
              </a:spcAft>
              <a:buClrTx/>
              <a:buSzTx/>
              <a:buFont typeface="Arial"/>
              <a:buChar char="•"/>
              <a:tabLst>
                <a:tab pos="573088" algn="l"/>
              </a:tabLst>
              <a:defRPr/>
            </a:pPr>
            <a:r>
              <a:rPr kumimoji="0" sz="2400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No </a:t>
            </a:r>
            <a:r>
              <a:rPr kumimoji="0" sz="2400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state </a:t>
            </a:r>
            <a:r>
              <a:rPr kumimoji="0" sz="2400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agency shall </a:t>
            </a:r>
            <a:r>
              <a:rPr kumimoji="0" sz="2400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enter into </a:t>
            </a:r>
            <a:r>
              <a:rPr kumimoji="0" sz="2400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a </a:t>
            </a:r>
            <a:r>
              <a:rPr kumimoji="0" sz="2400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lease-purchase</a:t>
            </a:r>
            <a:r>
              <a:rPr kumimoji="0" lang="en-US" sz="2400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 </a:t>
            </a:r>
            <a:r>
              <a:rPr kumimoji="0" sz="2400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agreement </a:t>
            </a:r>
            <a:r>
              <a:rPr kumimoji="0" sz="2400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for </a:t>
            </a:r>
            <a:r>
              <a:rPr kumimoji="0" sz="2400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real property</a:t>
            </a:r>
            <a:r>
              <a:rPr kumimoji="0" sz="2400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costing LESS</a:t>
            </a:r>
            <a:r>
              <a:rPr kumimoji="0" sz="2400" strike="noStrike" kern="1200" cap="none" spc="-3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than</a:t>
            </a:r>
            <a:r>
              <a:rPr kumimoji="0" lang="en-US" sz="2400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$50,000</a:t>
            </a:r>
            <a:r>
              <a:rPr kumimoji="0" sz="2400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.</a:t>
            </a:r>
            <a:endParaRPr kumimoji="0" sz="2400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573088" marR="5080" lvl="1" indent="-231775" algn="l" defTabSz="914400" rtl="0" eaLnBrk="1" fontAlgn="auto" latinLnBrk="0" hangingPunct="1">
              <a:spcAft>
                <a:spcPts val="0"/>
              </a:spcAft>
              <a:buClrTx/>
              <a:buSzTx/>
              <a:buFont typeface="Arial"/>
              <a:buChar char="•"/>
              <a:tabLst>
                <a:tab pos="573088" algn="l"/>
              </a:tabLst>
              <a:defRPr/>
            </a:pPr>
            <a:r>
              <a:rPr kumimoji="0" sz="2400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Council of Legislative Bond </a:t>
            </a:r>
            <a:r>
              <a:rPr kumimoji="0" sz="2400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Oversight </a:t>
            </a:r>
            <a:r>
              <a:rPr kumimoji="0" sz="2400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shall have </a:t>
            </a:r>
            <a:r>
              <a:rPr kumimoji="0" sz="2400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the</a:t>
            </a:r>
            <a:r>
              <a:rPr kumimoji="0" lang="en-US" sz="2400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 </a:t>
            </a:r>
            <a:r>
              <a:rPr kumimoji="0" sz="2400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authority</a:t>
            </a:r>
            <a:r>
              <a:rPr kumimoji="0" sz="2400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 </a:t>
            </a:r>
            <a:r>
              <a:rPr kumimoji="0" sz="2400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determine </a:t>
            </a:r>
            <a:r>
              <a:rPr kumimoji="0" lang="en-US" sz="2400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 approve </a:t>
            </a:r>
            <a:r>
              <a:rPr kumimoji="0" sz="2400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</a:t>
            </a:r>
            <a:r>
              <a:rPr kumimoji="0" sz="2400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most </a:t>
            </a:r>
            <a:r>
              <a:rPr kumimoji="0" sz="2400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cost </a:t>
            </a:r>
            <a:r>
              <a:rPr kumimoji="0" sz="2400" strike="noStrike" kern="1200" cap="none" spc="-2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effective</a:t>
            </a:r>
            <a:r>
              <a:rPr kumimoji="0" lang="en-US" sz="2400" strike="noStrike" kern="1200" cap="none" spc="-2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method </a:t>
            </a:r>
            <a:r>
              <a:rPr kumimoji="0" sz="2400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for </a:t>
            </a:r>
            <a:r>
              <a:rPr kumimoji="0" sz="2400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obtaining </a:t>
            </a:r>
            <a:r>
              <a:rPr kumimoji="0" sz="2400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financing and </a:t>
            </a:r>
            <a:r>
              <a:rPr kumimoji="0" sz="2400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is </a:t>
            </a:r>
            <a:r>
              <a:rPr kumimoji="0" sz="2400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subject </a:t>
            </a:r>
            <a:r>
              <a:rPr kumimoji="0" sz="2400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</a:t>
            </a:r>
            <a:r>
              <a:rPr kumimoji="0" lang="en-US" sz="2400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provisions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OK Bond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Oversight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 </a:t>
            </a:r>
            <a:r>
              <a:rPr kumimoji="0" sz="2400" b="0" i="0" u="none" strike="noStrike" kern="1200" cap="none" spc="-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Reform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Act.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573088" marR="109855" lvl="1" indent="-231775" algn="l" defTabSz="914400" rtl="0" eaLnBrk="1" fontAlgn="auto" latinLnBrk="0" hangingPunct="1">
              <a:spcAft>
                <a:spcPts val="0"/>
              </a:spcAft>
              <a:buClrTx/>
              <a:buSzTx/>
              <a:buFont typeface="Arial"/>
              <a:buChar char="•"/>
              <a:tabLst>
                <a:tab pos="573088" algn="l"/>
              </a:tabLst>
              <a:defRPr/>
            </a:pP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Financing shall be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competitively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bid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through </a:t>
            </a:r>
            <a:r>
              <a:rPr kumimoji="0" lang="en-US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</a:t>
            </a:r>
            <a:r>
              <a:rPr kumimoji="0" sz="24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entral</a:t>
            </a:r>
            <a:r>
              <a:rPr kumimoji="0" lang="en-US" sz="24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p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urchasing</a:t>
            </a:r>
            <a:r>
              <a:rPr kumimoji="0" lang="en-US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according to statute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573024" y="372612"/>
            <a:ext cx="8570976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b="0" spc="-15" dirty="0">
                <a:latin typeface="Calibri"/>
                <a:cs typeface="Calibri"/>
              </a:rPr>
              <a:t>General </a:t>
            </a:r>
            <a:r>
              <a:rPr sz="3200" b="0" spc="-15" dirty="0" smtClean="0">
                <a:latin typeface="Calibri"/>
                <a:cs typeface="Calibri"/>
              </a:rPr>
              <a:t>Procurement</a:t>
            </a:r>
            <a:endParaRPr sz="3200" dirty="0">
              <a:latin typeface="Calibri"/>
              <a:cs typeface="Calibri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pPr marL="109855">
              <a:lnSpc>
                <a:spcPts val="1425"/>
              </a:lnSpc>
            </a:pPr>
            <a:fld id="{81D60167-4931-47E6-BA6A-407CBD079E47}" type="slidenum">
              <a:rPr lang="en-US" spc="-5" smtClean="0">
                <a:solidFill>
                  <a:srgbClr val="000000"/>
                </a:solidFill>
              </a:rPr>
              <a:t>52</a:t>
            </a:fld>
            <a:endParaRPr lang="en-US" spc="-5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780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764540" y="1457198"/>
            <a:ext cx="7757795" cy="192103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41313" marR="0" lvl="0" indent="-341313" algn="l" defTabSz="914400" rtl="0" eaLnBrk="1" fontAlgn="auto" latinLnBrk="0" hangingPunct="1">
              <a:spcAft>
                <a:spcPts val="0"/>
              </a:spcAft>
              <a:buClrTx/>
              <a:buSzTx/>
              <a:buFont typeface="Arial"/>
              <a:buChar char="•"/>
              <a:tabLst>
                <a:tab pos="341313" algn="l"/>
              </a:tabLst>
              <a:defRPr/>
            </a:pPr>
            <a:r>
              <a:rPr kumimoji="0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Public Sale </a:t>
            </a:r>
            <a:r>
              <a:rPr kumimoji="0" sz="280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Procedures</a:t>
            </a:r>
            <a:r>
              <a:rPr kumimoji="0" sz="2800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80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(74.85.44.C.)</a:t>
            </a:r>
            <a:endParaRPr kumimoji="0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573088" marR="5080" lvl="0" algn="l" defTabSz="914400" rtl="0" eaLnBrk="1" fontAlgn="auto" latinLnBrk="0" hangingPunct="1"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It is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unlawful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 enter into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contract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which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agency</a:t>
            </a:r>
            <a:r>
              <a:rPr kumimoji="0" lang="en-US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furnishes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materials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or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equipment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be used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by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vendor</a:t>
            </a:r>
            <a:r>
              <a:rPr kumimoji="0" lang="en-US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if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contract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allows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vendor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acquire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ownership</a:t>
            </a:r>
            <a:r>
              <a:rPr kumimoji="0" lang="en-US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2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except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through competitive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bid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  <p:sp>
        <p:nvSpPr>
          <p:cNvPr id="7" name="object 4"/>
          <p:cNvSpPr txBox="1">
            <a:spLocks/>
          </p:cNvSpPr>
          <p:nvPr/>
        </p:nvSpPr>
        <p:spPr>
          <a:xfrm>
            <a:off x="560832" y="381840"/>
            <a:ext cx="8583168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 algn="ctr">
              <a:defRPr sz="4400" b="1" i="0">
                <a:solidFill>
                  <a:schemeClr val="tx1"/>
                </a:solidFill>
                <a:latin typeface="Calibri"/>
                <a:ea typeface="+mj-ea"/>
                <a:cs typeface="Calibri"/>
              </a:defRPr>
            </a:lvl1pPr>
          </a:lstStyle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j-ea"/>
              </a:rPr>
              <a:t>General Procurement</a:t>
            </a:r>
            <a:endParaRPr kumimoji="0" lang="en-US" sz="32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j-ea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pPr marL="109855">
              <a:lnSpc>
                <a:spcPts val="1425"/>
              </a:lnSpc>
            </a:pPr>
            <a:fld id="{81D60167-4931-47E6-BA6A-407CBD079E47}" type="slidenum">
              <a:rPr lang="en-US" spc="-5" smtClean="0">
                <a:solidFill>
                  <a:srgbClr val="000000"/>
                </a:solidFill>
              </a:rPr>
              <a:t>53</a:t>
            </a:fld>
            <a:endParaRPr lang="en-US" spc="-5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6445188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8640" y="2840736"/>
            <a:ext cx="8595360" cy="553998"/>
          </a:xfrm>
        </p:spPr>
        <p:txBody>
          <a:bodyPr/>
          <a:lstStyle/>
          <a:p>
            <a:r>
              <a:rPr lang="en-US" sz="3600" dirty="0" smtClean="0"/>
              <a:t>CONTINUE TO MODULE 5</a:t>
            </a:r>
            <a:endParaRPr lang="en-US" sz="360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pPr marL="109855">
              <a:lnSpc>
                <a:spcPts val="1425"/>
              </a:lnSpc>
            </a:pPr>
            <a:fld id="{81D60167-4931-47E6-BA6A-407CBD079E47}" type="slidenum">
              <a:rPr lang="en-US" spc="-5" smtClean="0">
                <a:solidFill>
                  <a:srgbClr val="000000"/>
                </a:solidFill>
              </a:rPr>
              <a:t>54</a:t>
            </a:fld>
            <a:endParaRPr lang="en-US" spc="-5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1051323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ED846F70AEF9E4F9FF1F348DD0F27FC" ma:contentTypeVersion="13" ma:contentTypeDescription="Create a new document." ma:contentTypeScope="" ma:versionID="4493fc1397c86dac649f7e4a70092c56">
  <xsd:schema xmlns:xsd="http://www.w3.org/2001/XMLSchema" xmlns:xs="http://www.w3.org/2001/XMLSchema" xmlns:p="http://schemas.microsoft.com/office/2006/metadata/properties" xmlns:ns1="http://schemas.microsoft.com/sharepoint/v3" xmlns:ns2="8985f169-47f5-47fd-b95a-603f0b2eae28" xmlns:ns3="be8e71c3-462a-4104-a9c7-a5217e35b11f" targetNamespace="http://schemas.microsoft.com/office/2006/metadata/properties" ma:root="true" ma:fieldsID="9056fde9f0b0fc70c65875358fb08ec0" ns1:_="" ns2:_="" ns3:_="">
    <xsd:import namespace="http://schemas.microsoft.com/sharepoint/v3"/>
    <xsd:import namespace="8985f169-47f5-47fd-b95a-603f0b2eae28"/>
    <xsd:import namespace="be8e71c3-462a-4104-a9c7-a5217e35b11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Date" minOccurs="0"/>
                <xsd:element ref="ns1:_ip_UnifiedCompliancePolicyProperties" minOccurs="0"/>
                <xsd:element ref="ns1:_ip_UnifiedCompliancePolicyUIAction" minOccurs="0"/>
                <xsd:element ref="ns2:MediaServiceAutoTags" minOccurs="0"/>
                <xsd:element ref="ns2:MediaServiceOCR" minOccurs="0"/>
                <xsd:element ref="ns2:MediaServiceDateTaken" minOccurs="0"/>
                <xsd:element ref="ns2:MediaServiceLocation" minOccurs="0"/>
                <xsd:element ref="ns2:MediaServiceEventHashCode" minOccurs="0"/>
                <xsd:element ref="ns2:MediaServiceGenerationTim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13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14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985f169-47f5-47fd-b95a-603f0b2eae2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Date" ma:index="12" nillable="true" ma:displayName="Date" ma:format="DateOnly" ma:internalName="Date">
      <xsd:simpleType>
        <xsd:restriction base="dms:DateTime"/>
      </xsd:simpleType>
    </xsd:element>
    <xsd:element name="MediaServiceAutoTags" ma:index="15" nillable="true" ma:displayName="MediaServiceAutoTags" ma:internalName="MediaServiceAutoTags" ma:readOnly="true">
      <xsd:simpleType>
        <xsd:restriction base="dms:Text"/>
      </xsd:simpleType>
    </xsd:element>
    <xsd:element name="MediaServiceOCR" ma:index="16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7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8" nillable="true" ma:displayName="MediaServiceLocation" ma:internalName="MediaServiceLocation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20" nillable="true" ma:displayName="MediaServiceGenerationTime" ma:hidden="true" ma:internalName="MediaServiceGenerationTim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e8e71c3-462a-4104-a9c7-a5217e35b11f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8985f169-47f5-47fd-b95a-603f0b2eae28" xsi:nil="true"/>
    <_ip_UnifiedCompliancePolicyUIAction xmlns="http://schemas.microsoft.com/sharepoint/v3" xsi:nil="true"/>
    <_ip_UnifiedCompliancePolicyProperties xmlns="http://schemas.microsoft.com/sharepoint/v3" xsi:nil="true"/>
  </documentManagement>
</p:properties>
</file>

<file path=customXml/itemProps1.xml><?xml version="1.0" encoding="utf-8"?>
<ds:datastoreItem xmlns:ds="http://schemas.openxmlformats.org/officeDocument/2006/customXml" ds:itemID="{F82E4E96-A8F1-4302-AAA0-B1A76AF8FF60}"/>
</file>

<file path=customXml/itemProps2.xml><?xml version="1.0" encoding="utf-8"?>
<ds:datastoreItem xmlns:ds="http://schemas.openxmlformats.org/officeDocument/2006/customXml" ds:itemID="{C049DD84-DA42-4A19-A01A-F1B2CAF53B7B}"/>
</file>

<file path=customXml/itemProps3.xml><?xml version="1.0" encoding="utf-8"?>
<ds:datastoreItem xmlns:ds="http://schemas.openxmlformats.org/officeDocument/2006/customXml" ds:itemID="{B812917C-FF0F-4125-83FA-69A38E85C093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263</TotalTime>
  <Words>3435</Words>
  <Application>Microsoft Office PowerPoint</Application>
  <PresentationFormat>On-screen Show (4:3)</PresentationFormat>
  <Paragraphs>378</Paragraphs>
  <Slides>54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54</vt:i4>
      </vt:variant>
    </vt:vector>
  </HeadingPairs>
  <TitlesOfParts>
    <vt:vector size="60" baseType="lpstr">
      <vt:lpstr>Arial</vt:lpstr>
      <vt:lpstr>Berlin Sans FB</vt:lpstr>
      <vt:lpstr>Calibri</vt:lpstr>
      <vt:lpstr>Calibri Light</vt:lpstr>
      <vt:lpstr>Times New Roman</vt:lpstr>
      <vt:lpstr>1_Office Theme</vt:lpstr>
      <vt:lpstr>PowerPoint Presentation</vt:lpstr>
      <vt:lpstr>Learner Outcomes</vt:lpstr>
      <vt:lpstr>Learner Outcomes</vt:lpstr>
      <vt:lpstr>Learner Outcomes</vt:lpstr>
      <vt:lpstr>The Procurement Process</vt:lpstr>
      <vt:lpstr>The Procurement Process</vt:lpstr>
      <vt:lpstr>The Procurement Process</vt:lpstr>
      <vt:lpstr>The Procurement Process</vt:lpstr>
      <vt:lpstr>The Procurement Process</vt:lpstr>
      <vt:lpstr>The Procurement Process</vt:lpstr>
      <vt:lpstr>The Procurement Process</vt:lpstr>
      <vt:lpstr>The Procurement Process</vt:lpstr>
      <vt:lpstr>The Procurement Process</vt:lpstr>
      <vt:lpstr>The Procurement Process</vt:lpstr>
      <vt:lpstr>The Procurement Process</vt:lpstr>
      <vt:lpstr>The Procurement Process</vt:lpstr>
      <vt:lpstr>The Procurement Process</vt:lpstr>
      <vt:lpstr>Why We Need Procurement Guidelines</vt:lpstr>
      <vt:lpstr>Why We Need Procurement Guidelines</vt:lpstr>
      <vt:lpstr>Price Analysis</vt:lpstr>
      <vt:lpstr>Value Analysis</vt:lpstr>
      <vt:lpstr>Lowest and Best</vt:lpstr>
      <vt:lpstr>Lowest and Best</vt:lpstr>
      <vt:lpstr>Best Value</vt:lpstr>
      <vt:lpstr>Best Value – Continued</vt:lpstr>
      <vt:lpstr>Best Value - Continued</vt:lpstr>
      <vt:lpstr>Best Value</vt:lpstr>
      <vt:lpstr>Common Procurement Practices</vt:lpstr>
      <vt:lpstr>Request for Information:</vt:lpstr>
      <vt:lpstr>Request for Quotation (RFQ)</vt:lpstr>
      <vt:lpstr>Request for Quotation</vt:lpstr>
      <vt:lpstr>Request for Proposal</vt:lpstr>
      <vt:lpstr>Request for Proposal</vt:lpstr>
      <vt:lpstr>Invitation to Bid</vt:lpstr>
      <vt:lpstr>Procurement Decision Points</vt:lpstr>
      <vt:lpstr>What to Buy</vt:lpstr>
      <vt:lpstr>PowerPoint Presentation</vt:lpstr>
      <vt:lpstr>How Much Does it Cost?</vt:lpstr>
      <vt:lpstr>How Much Does it Cost?</vt:lpstr>
      <vt:lpstr>Total, Non-Repetitive Purchase Less than $5,000</vt:lpstr>
      <vt:lpstr>Total Purchase Greater than $5,000 and Less than $25,000</vt:lpstr>
      <vt:lpstr>Total Purchase  Greater than $5,000 and Less than $25,000 (cont.)</vt:lpstr>
      <vt:lpstr>Total Purchase Greater than $5,000 and Less than $25,000 (cont.)</vt:lpstr>
      <vt:lpstr>Total Purchase Greater than $5,000 and Less than $25,000 (cont.) </vt:lpstr>
      <vt:lpstr>Total Purchase Greater than $5,000 and Less than $25,000 (cont.)</vt:lpstr>
      <vt:lpstr>Total Purchases Greater than $25,000 and Less than $50,000</vt:lpstr>
      <vt:lpstr>Total Purchases Greater than $25,000 and Less than $50,000 (cont.)</vt:lpstr>
      <vt:lpstr>Total Purchases Greater than $25,000 and Less than $50,000</vt:lpstr>
      <vt:lpstr>Total Purchase Greater than $50,000 and Less than $100,000 </vt:lpstr>
      <vt:lpstr>General Procurement</vt:lpstr>
      <vt:lpstr>General Procurement</vt:lpstr>
      <vt:lpstr>General Procurement</vt:lpstr>
      <vt:lpstr>PowerPoint Presentation</vt:lpstr>
      <vt:lpstr>CONTINUE TO MODULE 5</vt:lpstr>
    </vt:vector>
  </TitlesOfParts>
  <Company>State of Oklahoma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Loretta Caldwell</dc:creator>
  <cp:lastModifiedBy>Loretta Caldwell</cp:lastModifiedBy>
  <cp:revision>42</cp:revision>
  <dcterms:created xsi:type="dcterms:W3CDTF">2018-01-22T18:00:49Z</dcterms:created>
  <dcterms:modified xsi:type="dcterms:W3CDTF">2018-03-20T14:51:41Z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0x010100EED846F70AEF9E4F9FF1F348DD0F27FC</vt:lpwstr>
  </property>
</Properties>
</file>