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s/slide19.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handoutMasters/handoutMaster1.xml" ContentType="application/vnd.openxmlformats-officedocument.presentationml.handoutMaster+xml"/>
  <Override PartName="/ppt/theme/theme3.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553" r:id="rId2"/>
    <p:sldId id="555" r:id="rId3"/>
    <p:sldId id="305" r:id="rId4"/>
    <p:sldId id="306" r:id="rId5"/>
    <p:sldId id="307" r:id="rId6"/>
    <p:sldId id="556" r:id="rId7"/>
    <p:sldId id="557" r:id="rId8"/>
    <p:sldId id="558" r:id="rId9"/>
    <p:sldId id="322" r:id="rId10"/>
    <p:sldId id="323" r:id="rId11"/>
    <p:sldId id="333" r:id="rId12"/>
    <p:sldId id="332" r:id="rId13"/>
    <p:sldId id="334" r:id="rId14"/>
    <p:sldId id="321" r:id="rId15"/>
    <p:sldId id="573" r:id="rId16"/>
    <p:sldId id="559" r:id="rId17"/>
    <p:sldId id="1188" r:id="rId18"/>
    <p:sldId id="562" r:id="rId19"/>
    <p:sldId id="575" r:id="rId20"/>
    <p:sldId id="314" r:id="rId21"/>
    <p:sldId id="326" r:id="rId22"/>
    <p:sldId id="327" r:id="rId23"/>
    <p:sldId id="328" r:id="rId24"/>
    <p:sldId id="1189" r:id="rId25"/>
    <p:sldId id="1191" r:id="rId26"/>
    <p:sldId id="564" r:id="rId27"/>
    <p:sldId id="329" r:id="rId28"/>
    <p:sldId id="330" r:id="rId29"/>
    <p:sldId id="570" r:id="rId30"/>
    <p:sldId id="331" r:id="rId31"/>
    <p:sldId id="1192" r:id="rId32"/>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880">
          <p15:clr>
            <a:srgbClr val="A4A3A4"/>
          </p15:clr>
        </p15:guide>
        <p15:guide id="2" pos="216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377" autoAdjust="0"/>
    <p:restoredTop sz="94660"/>
  </p:normalViewPr>
  <p:slideViewPr>
    <p:cSldViewPr>
      <p:cViewPr>
        <p:scale>
          <a:sx n="90" d="100"/>
          <a:sy n="90" d="100"/>
        </p:scale>
        <p:origin x="-245" y="-139"/>
      </p:cViewPr>
      <p:guideLst>
        <p:guide orient="horz" pos="2880"/>
        <p:guide pos="2160"/>
      </p:guideLst>
    </p:cSldViewPr>
  </p:slideViewPr>
  <p:notesTextViewPr>
    <p:cViewPr>
      <p:scale>
        <a:sx n="100" d="100"/>
        <a:sy n="100" d="100"/>
      </p:scale>
      <p:origin x="0" y="0"/>
    </p:cViewPr>
  </p:notesTextViewPr>
  <p:sorterViewPr>
    <p:cViewPr varScale="1">
      <p:scale>
        <a:sx n="1" d="1"/>
        <a:sy n="1" d="1"/>
      </p:scale>
      <p:origin x="0" y="0"/>
    </p:cViewPr>
  </p:sorterViewPr>
  <p:notesViewPr>
    <p:cSldViewPr>
      <p:cViewPr varScale="1">
        <p:scale>
          <a:sx n="68" d="100"/>
          <a:sy n="68" d="100"/>
        </p:scale>
        <p:origin x="1780" y="5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217613" y="6513512"/>
            <a:ext cx="3962400" cy="344487"/>
          </a:xfrm>
          <a:prstGeom prst="rect">
            <a:avLst/>
          </a:prstGeom>
        </p:spPr>
        <p:txBody>
          <a:bodyPr vert="horz" lIns="91440" tIns="45720" rIns="91440" bIns="45720" rtlCol="0" anchor="b"/>
          <a:lstStyle>
            <a:lvl1pPr algn="r">
              <a:defRPr sz="1200"/>
            </a:lvl1pPr>
          </a:lstStyle>
          <a:p>
            <a:fld id="{D2458A76-9360-4E2A-9BEA-6134EE50B113}" type="slidenum">
              <a:rPr lang="en-US" smtClean="0"/>
              <a:t>‹#›</a:t>
            </a:fld>
            <a:endParaRPr lang="en-US"/>
          </a:p>
        </p:txBody>
      </p:sp>
    </p:spTree>
    <p:extLst>
      <p:ext uri="{BB962C8B-B14F-4D97-AF65-F5344CB8AC3E}">
        <p14:creationId xmlns:p14="http://schemas.microsoft.com/office/powerpoint/2010/main" val="5455711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57280560-AEB5-48A4-A721-9F55DFA0F054}" type="datetimeFigureOut">
              <a:rPr lang="en-US" smtClean="0"/>
              <a:t>3/8/2018</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1612C26B-78ED-4111-A11A-64548DE04749}" type="slidenum">
              <a:rPr lang="en-US" smtClean="0"/>
              <a:t>‹#›</a:t>
            </a:fld>
            <a:endParaRPr lang="en-US"/>
          </a:p>
        </p:txBody>
      </p:sp>
    </p:spTree>
    <p:extLst>
      <p:ext uri="{BB962C8B-B14F-4D97-AF65-F5344CB8AC3E}">
        <p14:creationId xmlns:p14="http://schemas.microsoft.com/office/powerpoint/2010/main" val="3480919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DCEC7E-A2C1-46BC-BECA-6687AA06FA3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smtClean="0">
              <a:ln>
                <a:noFill/>
              </a:ln>
              <a:solidFill>
                <a:prstClr val="black"/>
              </a:solidFill>
              <a:effectLst/>
              <a:uLnTx/>
              <a:uFillTx/>
              <a:latin typeface="Calibri"/>
              <a:ea typeface="+mn-ea"/>
              <a:cs typeface="+mn-cs"/>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endParaRPr lang="en-US" dirty="0" smtClean="0"/>
          </a:p>
        </p:txBody>
      </p:sp>
    </p:spTree>
    <p:extLst>
      <p:ext uri="{BB962C8B-B14F-4D97-AF65-F5344CB8AC3E}">
        <p14:creationId xmlns:p14="http://schemas.microsoft.com/office/powerpoint/2010/main" val="1972810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2338069" y="416306"/>
            <a:ext cx="4467860" cy="695960"/>
          </a:xfrm>
          <a:prstGeom prst="rect">
            <a:avLst/>
          </a:prstGeom>
        </p:spPr>
        <p:txBody>
          <a:bodyPr wrap="square" lIns="0" tIns="0" rIns="0" bIns="0">
            <a:spAutoFit/>
          </a:bodyPr>
          <a:lstStyle>
            <a:lvl1pPr>
              <a:defRPr sz="4400" b="0" i="0">
                <a:solidFill>
                  <a:schemeClr val="tx1"/>
                </a:solidFill>
                <a:latin typeface="Calibri"/>
                <a:cs typeface="Calibri"/>
              </a:defRPr>
            </a:lvl1pPr>
          </a:lstStyle>
          <a:p>
            <a:endParaRPr dirty="0"/>
          </a:p>
        </p:txBody>
      </p:sp>
      <p:sp>
        <p:nvSpPr>
          <p:cNvPr id="3" name="Holder 3"/>
          <p:cNvSpPr>
            <a:spLocks noGrp="1"/>
          </p:cNvSpPr>
          <p:nvPr>
            <p:ph type="subTitle" idx="4"/>
          </p:nvPr>
        </p:nvSpPr>
        <p:spPr>
          <a:xfrm>
            <a:off x="782827" y="4128007"/>
            <a:ext cx="7578344" cy="756920"/>
          </a:xfrm>
          <a:prstGeom prst="rect">
            <a:avLst/>
          </a:prstGeom>
        </p:spPr>
        <p:txBody>
          <a:bodyPr wrap="square" lIns="0" tIns="0" rIns="0" bIns="0">
            <a:spAutoFit/>
          </a:bodyPr>
          <a:lstStyle>
            <a:lvl1pPr>
              <a:defRPr sz="2400" b="1"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64F8DBCA-DCBA-491F-8256-874FAD5F4B1F}" type="datetime1">
              <a:rPr lang="en-US" smtClean="0"/>
              <a:t>3/8/2018</a:t>
            </a:fld>
            <a:endParaRPr lang="en-US"/>
          </a:p>
        </p:txBody>
      </p:sp>
      <p:sp>
        <p:nvSpPr>
          <p:cNvPr id="6" name="Holder 6"/>
          <p:cNvSpPr>
            <a:spLocks noGrp="1"/>
          </p:cNvSpPr>
          <p:nvPr>
            <p:ph type="sldNum" sz="quarter" idx="7"/>
          </p:nvPr>
        </p:nvSpPr>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585469" y="119473"/>
            <a:ext cx="7973059" cy="677108"/>
          </a:xfrm>
        </p:spPr>
        <p:txBody>
          <a:bodyPr lIns="0" tIns="0" rIns="0" bIns="0"/>
          <a:lstStyle>
            <a:lvl1pPr algn="ctr">
              <a:defRPr sz="4400" b="1" i="0">
                <a:solidFill>
                  <a:schemeClr val="tx1"/>
                </a:solidFill>
                <a:latin typeface="Calibri"/>
                <a:cs typeface="Calibri"/>
              </a:defRPr>
            </a:lvl1pPr>
          </a:lstStyle>
          <a:p>
            <a:endParaRPr dirty="0"/>
          </a:p>
        </p:txBody>
      </p:sp>
      <p:sp>
        <p:nvSpPr>
          <p:cNvPr id="3" name="Holder 3"/>
          <p:cNvSpPr>
            <a:spLocks noGrp="1"/>
          </p:cNvSpPr>
          <p:nvPr>
            <p:ph type="body" idx="1"/>
          </p:nvPr>
        </p:nvSpPr>
        <p:spPr/>
        <p:txBody>
          <a:bodyPr lIns="0" tIns="0" rIns="0" bIns="0"/>
          <a:lstStyle>
            <a:lvl1pPr>
              <a:defRPr sz="2400" b="1"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422C2AD9-53C0-43F7-B2DB-8F1FA18E6874}" type="datetime1">
              <a:rPr lang="en-US" smtClean="0"/>
              <a:t>3/8/2018</a:t>
            </a:fld>
            <a:endParaRPr lang="en-US"/>
          </a:p>
        </p:txBody>
      </p:sp>
      <p:sp>
        <p:nvSpPr>
          <p:cNvPr id="6" name="Holder 6"/>
          <p:cNvSpPr>
            <a:spLocks noGrp="1"/>
          </p:cNvSpPr>
          <p:nvPr>
            <p:ph type="sldNum" sz="quarter" idx="7"/>
          </p:nvPr>
        </p:nvSpPr>
        <p:spPr>
          <a:xfrm>
            <a:off x="4419598" y="6488626"/>
            <a:ext cx="304800" cy="241300"/>
          </a:xfrm>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585470" y="86087"/>
            <a:ext cx="7973059" cy="677108"/>
          </a:xfrm>
        </p:spPr>
        <p:txBody>
          <a:bodyPr lIns="0" tIns="0" rIns="0" bIns="0"/>
          <a:lstStyle>
            <a:lvl1pPr algn="ctr">
              <a:defRPr sz="4400" b="1" i="0">
                <a:solidFill>
                  <a:schemeClr val="tx1"/>
                </a:solidFill>
                <a:latin typeface="Calibri"/>
                <a:cs typeface="Calibri"/>
              </a:defRPr>
            </a:lvl1pPr>
          </a:lstStyle>
          <a:p>
            <a:endParaRPr dirty="0"/>
          </a:p>
        </p:txBody>
      </p:sp>
      <p:sp>
        <p:nvSpPr>
          <p:cNvPr id="3" name="Holder 3"/>
          <p:cNvSpPr>
            <a:spLocks noGrp="1"/>
          </p:cNvSpPr>
          <p:nvPr>
            <p:ph sz="half" idx="2"/>
          </p:nvPr>
        </p:nvSpPr>
        <p:spPr>
          <a:xfrm>
            <a:off x="916939" y="1595881"/>
            <a:ext cx="3717925" cy="3644900"/>
          </a:xfrm>
          <a:prstGeom prst="rect">
            <a:avLst/>
          </a:prstGeom>
        </p:spPr>
        <p:txBody>
          <a:bodyPr wrap="square" lIns="0" tIns="0" rIns="0" bIns="0">
            <a:spAutoFit/>
          </a:bodyPr>
          <a:lstStyle>
            <a:lvl1pPr>
              <a:defRPr sz="2200" b="0" i="0" u="heavy">
                <a:solidFill>
                  <a:schemeClr val="tx1"/>
                </a:solidFill>
                <a:latin typeface="Calibri"/>
                <a:cs typeface="Calibri"/>
              </a:defRPr>
            </a:lvl1pPr>
          </a:lstStyle>
          <a:p>
            <a:endParaRPr/>
          </a:p>
        </p:txBody>
      </p:sp>
      <p:sp>
        <p:nvSpPr>
          <p:cNvPr id="4" name="Holder 4"/>
          <p:cNvSpPr>
            <a:spLocks noGrp="1"/>
          </p:cNvSpPr>
          <p:nvPr>
            <p:ph sz="half" idx="3"/>
          </p:nvPr>
        </p:nvSpPr>
        <p:spPr>
          <a:xfrm>
            <a:off x="5101844" y="1599056"/>
            <a:ext cx="3217545" cy="3940810"/>
          </a:xfrm>
          <a:prstGeom prst="rect">
            <a:avLst/>
          </a:prstGeom>
        </p:spPr>
        <p:txBody>
          <a:bodyPr wrap="square" lIns="0" tIns="0" rIns="0" bIns="0">
            <a:spAutoFit/>
          </a:bodyPr>
          <a:lstStyle>
            <a:lvl1pPr>
              <a:defRPr sz="2200" b="0" i="0" u="heavy">
                <a:solidFill>
                  <a:schemeClr val="tx1"/>
                </a:solidFill>
                <a:latin typeface="Calibri"/>
                <a:cs typeface="Calibri"/>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FDDFC43-E5D3-4606-A042-FA279B47B85B}" type="datetime1">
              <a:rPr lang="en-US" smtClean="0"/>
              <a:t>3/8/2018</a:t>
            </a:fld>
            <a:endParaRPr lang="en-US"/>
          </a:p>
        </p:txBody>
      </p:sp>
      <p:sp>
        <p:nvSpPr>
          <p:cNvPr id="7" name="Holder 7"/>
          <p:cNvSpPr>
            <a:spLocks noGrp="1"/>
          </p:cNvSpPr>
          <p:nvPr>
            <p:ph type="sldNum" sz="quarter" idx="7"/>
          </p:nvPr>
        </p:nvSpPr>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hasCustomPrompt="1"/>
          </p:nvPr>
        </p:nvSpPr>
        <p:spPr>
          <a:xfrm>
            <a:off x="585470" y="86087"/>
            <a:ext cx="7973059" cy="1354217"/>
          </a:xfrm>
        </p:spPr>
        <p:txBody>
          <a:bodyPr lIns="0" tIns="0" rIns="0" bIns="0"/>
          <a:lstStyle>
            <a:lvl1pPr>
              <a:defRPr sz="4400" b="1" i="0">
                <a:solidFill>
                  <a:schemeClr val="tx1"/>
                </a:solidFill>
                <a:latin typeface="Calibri"/>
                <a:cs typeface="Calibri"/>
              </a:defRPr>
            </a:lvl1pPr>
          </a:lstStyle>
          <a:p>
            <a:r>
              <a:rPr lang="en-US" dirty="0" smtClean="0"/>
              <a:t/>
            </a:r>
            <a:br>
              <a:rPr lang="en-US" dirty="0" smtClean="0"/>
            </a:br>
            <a:endParaRPr dirty="0"/>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6C7F2958-0DFF-4763-9A83-9CF5F7BD4859}" type="datetime1">
              <a:rPr lang="en-US" smtClean="0"/>
              <a:t>3/8/2018</a:t>
            </a:fld>
            <a:endParaRPr lang="en-US"/>
          </a:p>
        </p:txBody>
      </p:sp>
      <p:sp>
        <p:nvSpPr>
          <p:cNvPr id="5" name="Holder 5"/>
          <p:cNvSpPr>
            <a:spLocks noGrp="1"/>
          </p:cNvSpPr>
          <p:nvPr>
            <p:ph type="sldNum" sz="quarter" idx="7"/>
          </p:nvPr>
        </p:nvSpPr>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16" name="bk object 16"/>
          <p:cNvSpPr/>
          <p:nvPr/>
        </p:nvSpPr>
        <p:spPr>
          <a:xfrm>
            <a:off x="0" y="0"/>
            <a:ext cx="9144000" cy="6856928"/>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CB92CB76-31CC-489C-BF1A-8B3452E0232F}" type="datetime1">
              <a:rPr lang="en-US" smtClean="0"/>
              <a:t>3/8/2018</a:t>
            </a:fld>
            <a:endParaRPr lang="en-US"/>
          </a:p>
        </p:txBody>
      </p:sp>
      <p:sp>
        <p:nvSpPr>
          <p:cNvPr id="4" name="Holder 4"/>
          <p:cNvSpPr>
            <a:spLocks noGrp="1"/>
          </p:cNvSpPr>
          <p:nvPr>
            <p:ph type="sldNum" sz="quarter" idx="7"/>
          </p:nvPr>
        </p:nvSpPr>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8951088" cy="6858000"/>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585470" y="86087"/>
            <a:ext cx="7973059" cy="677108"/>
          </a:xfrm>
          <a:prstGeom prst="rect">
            <a:avLst/>
          </a:prstGeom>
        </p:spPr>
        <p:txBody>
          <a:bodyPr wrap="square" lIns="0" tIns="0" rIns="0" bIns="0">
            <a:spAutoFit/>
          </a:bodyPr>
          <a:lstStyle>
            <a:lvl1pPr>
              <a:defRPr sz="4400" b="1" i="0">
                <a:solidFill>
                  <a:schemeClr val="tx1"/>
                </a:solidFill>
                <a:latin typeface="Calibri"/>
                <a:cs typeface="Calibri"/>
              </a:defRPr>
            </a:lvl1pPr>
          </a:lstStyle>
          <a:p>
            <a:endParaRPr dirty="0"/>
          </a:p>
        </p:txBody>
      </p:sp>
      <p:sp>
        <p:nvSpPr>
          <p:cNvPr id="3" name="Holder 3"/>
          <p:cNvSpPr>
            <a:spLocks noGrp="1"/>
          </p:cNvSpPr>
          <p:nvPr>
            <p:ph type="body" idx="1"/>
          </p:nvPr>
        </p:nvSpPr>
        <p:spPr>
          <a:xfrm>
            <a:off x="743585" y="1464818"/>
            <a:ext cx="7656829" cy="4621530"/>
          </a:xfrm>
          <a:prstGeom prst="rect">
            <a:avLst/>
          </a:prstGeom>
        </p:spPr>
        <p:txBody>
          <a:bodyPr wrap="square" lIns="0" tIns="0" rIns="0" bIns="0">
            <a:spAutoFit/>
          </a:bodyPr>
          <a:lstStyle>
            <a:lvl1pPr>
              <a:defRPr sz="2400" b="1" i="0">
                <a:solidFill>
                  <a:schemeClr val="tx1"/>
                </a:solidFill>
                <a:latin typeface="Calibri"/>
                <a:cs typeface="Calibri"/>
              </a:defRPr>
            </a:lvl1pPr>
          </a:lstStyle>
          <a:p>
            <a:endParaRPr dirty="0"/>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E74E0794-2FCB-4B88-99EB-74D7D4D1B09E}" type="datetime1">
              <a:rPr lang="en-US" smtClean="0"/>
              <a:t>3/8/2018</a:t>
            </a:fld>
            <a:endParaRPr lang="en-US"/>
          </a:p>
        </p:txBody>
      </p:sp>
      <p:sp>
        <p:nvSpPr>
          <p:cNvPr id="6" name="Holder 6"/>
          <p:cNvSpPr>
            <a:spLocks noGrp="1"/>
          </p:cNvSpPr>
          <p:nvPr>
            <p:ph type="sldNum" sz="quarter" idx="7"/>
          </p:nvPr>
        </p:nvSpPr>
        <p:spPr>
          <a:xfrm>
            <a:off x="8143240" y="6399183"/>
            <a:ext cx="304800" cy="241300"/>
          </a:xfrm>
          <a:prstGeom prst="rect">
            <a:avLst/>
          </a:prstGeom>
        </p:spPr>
        <p:txBody>
          <a:bodyPr wrap="square" lIns="0" tIns="0" rIns="0" bIns="0">
            <a:spAutoFit/>
          </a:bodyPr>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ftr="0" dt="0"/>
  <p:txStyles>
    <p:titleStyle>
      <a:lvl1pPr algn="ctr">
        <a:defRPr sz="4000">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ok.gov/DCS/Central_Purchasing/CP_Processes,_Rules_&amp;_Statutes/index.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ok.gov/OSF/"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9144000" cy="6856928"/>
          </a:xfrm>
          <a:prstGeom prst="rect">
            <a:avLst/>
          </a:prstGeom>
          <a:blipFill>
            <a:blip r:embed="rId2" cstate="print"/>
            <a:stretch>
              <a:fillRect/>
            </a:stretch>
          </a:blipFill>
        </p:spPr>
        <p:txBody>
          <a:bodyPr wrap="square" lIns="0" tIns="0" rIns="0" bIns="0" rtlCol="0"/>
          <a:lstStyle/>
          <a:p>
            <a:endParaRPr/>
          </a:p>
        </p:txBody>
      </p:sp>
      <p:sp>
        <p:nvSpPr>
          <p:cNvPr id="3" name="object 3"/>
          <p:cNvSpPr txBox="1"/>
          <p:nvPr/>
        </p:nvSpPr>
        <p:spPr>
          <a:xfrm>
            <a:off x="376332" y="1752600"/>
            <a:ext cx="8493760" cy="1762021"/>
          </a:xfrm>
          <a:prstGeom prst="rect">
            <a:avLst/>
          </a:prstGeom>
        </p:spPr>
        <p:txBody>
          <a:bodyPr vert="horz" wrap="square" lIns="0" tIns="12700" rIns="0" bIns="0" rtlCol="0">
            <a:spAutoFit/>
          </a:bodyPr>
          <a:lstStyle/>
          <a:p>
            <a:pPr marL="12700" algn="ctr">
              <a:lnSpc>
                <a:spcPct val="100000"/>
              </a:lnSpc>
              <a:spcBef>
                <a:spcPts val="100"/>
              </a:spcBef>
            </a:pPr>
            <a:r>
              <a:rPr lang="en-US" sz="3600" spc="-15" dirty="0" smtClean="0">
                <a:latin typeface="Calibri"/>
                <a:cs typeface="Calibri"/>
              </a:rPr>
              <a:t>Regulations of Oklahoma Procurement</a:t>
            </a:r>
          </a:p>
          <a:p>
            <a:pPr marL="12700" algn="ctr">
              <a:lnSpc>
                <a:spcPct val="100000"/>
              </a:lnSpc>
              <a:spcBef>
                <a:spcPts val="100"/>
              </a:spcBef>
            </a:pPr>
            <a:r>
              <a:rPr lang="en-US" sz="3600" spc="-15" dirty="0" smtClean="0">
                <a:latin typeface="Calibri"/>
                <a:cs typeface="Calibri"/>
              </a:rPr>
              <a:t>Module 2</a:t>
            </a:r>
          </a:p>
          <a:p>
            <a:pPr marL="12700">
              <a:lnSpc>
                <a:spcPct val="100000"/>
              </a:lnSpc>
              <a:spcBef>
                <a:spcPts val="100"/>
              </a:spcBef>
            </a:pPr>
            <a:endParaRPr sz="4000" dirty="0">
              <a:latin typeface="Calibri"/>
              <a:cs typeface="Calibri"/>
            </a:endParaRPr>
          </a:p>
        </p:txBody>
      </p:sp>
      <p:sp>
        <p:nvSpPr>
          <p:cNvPr id="4" name="object 4"/>
          <p:cNvSpPr txBox="1"/>
          <p:nvPr/>
        </p:nvSpPr>
        <p:spPr>
          <a:xfrm>
            <a:off x="4520342" y="6400800"/>
            <a:ext cx="102870" cy="208279"/>
          </a:xfrm>
          <a:prstGeom prst="rect">
            <a:avLst/>
          </a:prstGeom>
        </p:spPr>
        <p:txBody>
          <a:bodyPr vert="horz" wrap="square" lIns="0" tIns="12700" rIns="0" bIns="0" rtlCol="0">
            <a:spAutoFit/>
          </a:bodyPr>
          <a:lstStyle/>
          <a:p>
            <a:pPr marL="12700">
              <a:lnSpc>
                <a:spcPct val="100000"/>
              </a:lnSpc>
              <a:spcBef>
                <a:spcPts val="100"/>
              </a:spcBef>
            </a:pPr>
            <a:r>
              <a:rPr sz="1200" dirty="0">
                <a:latin typeface="Calibri"/>
                <a:cs typeface="Calibri"/>
              </a:rPr>
              <a:t>1</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4540" y="1066800"/>
            <a:ext cx="7236460" cy="4937249"/>
          </a:xfrm>
          <a:prstGeom prst="rect">
            <a:avLst/>
          </a:prstGeom>
        </p:spPr>
        <p:txBody>
          <a:bodyPr vert="horz" wrap="square" lIns="0" tIns="12700" rIns="0" bIns="0" rtlCol="0">
            <a:spAutoFit/>
          </a:bodyPr>
          <a:lstStyle/>
          <a:p>
            <a:pPr marL="12700" marR="68580">
              <a:lnSpc>
                <a:spcPct val="100000"/>
              </a:lnSpc>
              <a:spcBef>
                <a:spcPts val="100"/>
              </a:spcBef>
              <a:tabLst>
                <a:tab pos="246379" algn="l"/>
                <a:tab pos="247015" algn="l"/>
              </a:tabLst>
            </a:pPr>
            <a:r>
              <a:rPr lang="en-US" sz="2000" spc="-5" dirty="0" smtClean="0">
                <a:latin typeface="Calibri"/>
                <a:cs typeface="Calibri"/>
              </a:rPr>
              <a:t>Students will:</a:t>
            </a:r>
          </a:p>
          <a:p>
            <a:pPr marL="246379" marR="68580" indent="-233679">
              <a:lnSpc>
                <a:spcPct val="100000"/>
              </a:lnSpc>
              <a:spcBef>
                <a:spcPts val="600"/>
              </a:spcBef>
              <a:buFont typeface="Arial"/>
              <a:buChar char="•"/>
              <a:tabLst>
                <a:tab pos="246379" algn="l"/>
                <a:tab pos="247015" algn="l"/>
              </a:tabLst>
            </a:pPr>
            <a:r>
              <a:rPr lang="en-US" sz="2000" spc="-5" dirty="0" smtClean="0">
                <a:latin typeface="Calibri"/>
                <a:cs typeface="Calibri"/>
              </a:rPr>
              <a:t>D</a:t>
            </a:r>
            <a:r>
              <a:rPr sz="2000" spc="-5" dirty="0" smtClean="0">
                <a:latin typeface="Calibri"/>
                <a:cs typeface="Calibri"/>
              </a:rPr>
              <a:t>escribe </a:t>
            </a:r>
            <a:r>
              <a:rPr sz="2000" spc="-5" dirty="0">
                <a:latin typeface="Calibri"/>
                <a:cs typeface="Calibri"/>
              </a:rPr>
              <a:t>the </a:t>
            </a:r>
            <a:r>
              <a:rPr sz="2000" spc="-15" dirty="0">
                <a:latin typeface="Calibri"/>
                <a:cs typeface="Calibri"/>
              </a:rPr>
              <a:t>difference </a:t>
            </a:r>
            <a:r>
              <a:rPr sz="2000" spc="-10" dirty="0">
                <a:latin typeface="Calibri"/>
                <a:cs typeface="Calibri"/>
              </a:rPr>
              <a:t>between </a:t>
            </a:r>
            <a:r>
              <a:rPr sz="2000" spc="-20" dirty="0">
                <a:latin typeface="Calibri"/>
                <a:cs typeface="Calibri"/>
              </a:rPr>
              <a:t>“express” </a:t>
            </a:r>
            <a:r>
              <a:rPr sz="2000" dirty="0">
                <a:latin typeface="Calibri"/>
                <a:cs typeface="Calibri"/>
              </a:rPr>
              <a:t>and </a:t>
            </a:r>
            <a:r>
              <a:rPr sz="2000" spc="-5" dirty="0">
                <a:latin typeface="Calibri"/>
                <a:cs typeface="Calibri"/>
              </a:rPr>
              <a:t>“implied</a:t>
            </a:r>
            <a:r>
              <a:rPr sz="2000" spc="-5" dirty="0" smtClean="0">
                <a:latin typeface="Calibri"/>
                <a:cs typeface="Calibri"/>
              </a:rPr>
              <a:t>”</a:t>
            </a:r>
            <a:r>
              <a:rPr lang="en-US" sz="2000" spc="-5" dirty="0" smtClean="0">
                <a:latin typeface="Calibri"/>
                <a:cs typeface="Calibri"/>
              </a:rPr>
              <a:t> </a:t>
            </a:r>
            <a:r>
              <a:rPr sz="2000" spc="-20" dirty="0" smtClean="0">
                <a:latin typeface="Calibri"/>
                <a:cs typeface="Calibri"/>
              </a:rPr>
              <a:t>authority</a:t>
            </a:r>
            <a:r>
              <a:rPr sz="2000" spc="-20" dirty="0">
                <a:latin typeface="Calibri"/>
                <a:cs typeface="Calibri"/>
              </a:rPr>
              <a:t>.</a:t>
            </a:r>
            <a:endParaRPr sz="2000" dirty="0">
              <a:latin typeface="Calibri"/>
              <a:cs typeface="Calibri"/>
            </a:endParaRPr>
          </a:p>
          <a:p>
            <a:pPr marL="246379" marR="820419" indent="-233679">
              <a:lnSpc>
                <a:spcPct val="100000"/>
              </a:lnSpc>
              <a:spcBef>
                <a:spcPts val="600"/>
              </a:spcBef>
              <a:buFont typeface="Arial"/>
              <a:buChar char="•"/>
              <a:tabLst>
                <a:tab pos="246379" algn="l"/>
                <a:tab pos="247015" algn="l"/>
              </a:tabLst>
            </a:pPr>
            <a:r>
              <a:rPr lang="en-US" sz="2000" spc="-5" dirty="0" smtClean="0">
                <a:latin typeface="Calibri"/>
                <a:cs typeface="Calibri"/>
              </a:rPr>
              <a:t>I</a:t>
            </a:r>
            <a:r>
              <a:rPr sz="2000" spc="-5" dirty="0" smtClean="0">
                <a:latin typeface="Calibri"/>
                <a:cs typeface="Calibri"/>
              </a:rPr>
              <a:t>dentify </a:t>
            </a:r>
            <a:r>
              <a:rPr sz="2000" spc="-5" dirty="0">
                <a:latin typeface="Calibri"/>
                <a:cs typeface="Calibri"/>
              </a:rPr>
              <a:t>the title </a:t>
            </a:r>
            <a:r>
              <a:rPr sz="2000" spc="-10" dirty="0">
                <a:latin typeface="Calibri"/>
                <a:cs typeface="Calibri"/>
              </a:rPr>
              <a:t>where </a:t>
            </a:r>
            <a:r>
              <a:rPr sz="2000" spc="-5" dirty="0">
                <a:latin typeface="Calibri"/>
                <a:cs typeface="Calibri"/>
              </a:rPr>
              <a:t>the </a:t>
            </a:r>
            <a:r>
              <a:rPr sz="2000" spc="-15" dirty="0">
                <a:latin typeface="Calibri"/>
                <a:cs typeface="Calibri"/>
              </a:rPr>
              <a:t>Central </a:t>
            </a:r>
            <a:r>
              <a:rPr sz="2000" spc="-5" dirty="0">
                <a:latin typeface="Calibri"/>
                <a:cs typeface="Calibri"/>
              </a:rPr>
              <a:t>Purchasing </a:t>
            </a:r>
            <a:r>
              <a:rPr sz="2000" dirty="0" smtClean="0">
                <a:latin typeface="Calibri"/>
                <a:cs typeface="Calibri"/>
              </a:rPr>
              <a:t>Act </a:t>
            </a:r>
            <a:r>
              <a:rPr sz="2000" spc="-10" dirty="0">
                <a:latin typeface="Calibri"/>
                <a:cs typeface="Calibri"/>
              </a:rPr>
              <a:t>resides.</a:t>
            </a:r>
            <a:endParaRPr sz="2000" dirty="0">
              <a:latin typeface="Calibri"/>
              <a:cs typeface="Calibri"/>
            </a:endParaRPr>
          </a:p>
          <a:p>
            <a:pPr marL="246379" marR="71120" indent="-233679">
              <a:lnSpc>
                <a:spcPct val="100000"/>
              </a:lnSpc>
              <a:spcBef>
                <a:spcPts val="600"/>
              </a:spcBef>
              <a:buFont typeface="Arial"/>
              <a:buChar char="•"/>
              <a:tabLst>
                <a:tab pos="246379" algn="l"/>
                <a:tab pos="247015" algn="l"/>
              </a:tabLst>
            </a:pPr>
            <a:r>
              <a:rPr lang="en-US" sz="2000" dirty="0" smtClean="0">
                <a:latin typeface="Calibri"/>
                <a:cs typeface="Calibri"/>
              </a:rPr>
              <a:t>N</a:t>
            </a:r>
            <a:r>
              <a:rPr sz="2000" dirty="0" smtClean="0">
                <a:latin typeface="Calibri"/>
                <a:cs typeface="Calibri"/>
              </a:rPr>
              <a:t>ame </a:t>
            </a:r>
            <a:r>
              <a:rPr sz="2000" spc="-5" dirty="0">
                <a:latin typeface="Calibri"/>
                <a:cs typeface="Calibri"/>
              </a:rPr>
              <a:t>who </a:t>
            </a:r>
            <a:r>
              <a:rPr sz="2000" dirty="0">
                <a:latin typeface="Calibri"/>
                <a:cs typeface="Calibri"/>
              </a:rPr>
              <a:t>has </a:t>
            </a:r>
            <a:r>
              <a:rPr sz="2000" spc="-5" dirty="0">
                <a:latin typeface="Calibri"/>
                <a:cs typeface="Calibri"/>
              </a:rPr>
              <a:t>sole </a:t>
            </a:r>
            <a:r>
              <a:rPr sz="2000" dirty="0">
                <a:latin typeface="Calibri"/>
                <a:cs typeface="Calibri"/>
              </a:rPr>
              <a:t>and </a:t>
            </a:r>
            <a:r>
              <a:rPr sz="2000" spc="-15" dirty="0">
                <a:latin typeface="Calibri"/>
                <a:cs typeface="Calibri"/>
              </a:rPr>
              <a:t>exclusive </a:t>
            </a:r>
            <a:r>
              <a:rPr sz="2000" spc="-5" dirty="0">
                <a:latin typeface="Calibri"/>
                <a:cs typeface="Calibri"/>
              </a:rPr>
              <a:t>authority </a:t>
            </a:r>
            <a:r>
              <a:rPr sz="2000" dirty="0">
                <a:latin typeface="Calibri"/>
                <a:cs typeface="Calibri"/>
              </a:rPr>
              <a:t>and </a:t>
            </a:r>
            <a:r>
              <a:rPr sz="2000" spc="-5" dirty="0" smtClean="0">
                <a:latin typeface="Calibri"/>
                <a:cs typeface="Calibri"/>
              </a:rPr>
              <a:t>responsibility </a:t>
            </a:r>
            <a:r>
              <a:rPr sz="2000" spc="-15" dirty="0">
                <a:latin typeface="Calibri"/>
                <a:cs typeface="Calibri"/>
              </a:rPr>
              <a:t>for </a:t>
            </a:r>
            <a:r>
              <a:rPr sz="2000" spc="-5" dirty="0">
                <a:latin typeface="Calibri"/>
                <a:cs typeface="Calibri"/>
              </a:rPr>
              <a:t>all acquisitions used </a:t>
            </a:r>
            <a:r>
              <a:rPr sz="2000" dirty="0">
                <a:latin typeface="Calibri"/>
                <a:cs typeface="Calibri"/>
              </a:rPr>
              <a:t>or </a:t>
            </a:r>
            <a:r>
              <a:rPr sz="2000" spc="-5" dirty="0">
                <a:latin typeface="Calibri"/>
                <a:cs typeface="Calibri"/>
              </a:rPr>
              <a:t>consumed </a:t>
            </a:r>
            <a:r>
              <a:rPr sz="2000" spc="-10" dirty="0">
                <a:latin typeface="Calibri"/>
                <a:cs typeface="Calibri"/>
              </a:rPr>
              <a:t>by </a:t>
            </a:r>
            <a:r>
              <a:rPr sz="2000" spc="-25" dirty="0">
                <a:latin typeface="Calibri"/>
                <a:cs typeface="Calibri"/>
              </a:rPr>
              <a:t>state</a:t>
            </a:r>
            <a:r>
              <a:rPr sz="2000" spc="65" dirty="0">
                <a:latin typeface="Calibri"/>
                <a:cs typeface="Calibri"/>
              </a:rPr>
              <a:t> </a:t>
            </a:r>
            <a:r>
              <a:rPr sz="2000" spc="-5" dirty="0">
                <a:latin typeface="Calibri"/>
                <a:cs typeface="Calibri"/>
              </a:rPr>
              <a:t>agencies.</a:t>
            </a:r>
            <a:endParaRPr sz="2000" dirty="0">
              <a:latin typeface="Calibri"/>
              <a:cs typeface="Calibri"/>
            </a:endParaRPr>
          </a:p>
          <a:p>
            <a:pPr marL="246379" marR="132080" indent="-233679">
              <a:lnSpc>
                <a:spcPct val="100000"/>
              </a:lnSpc>
              <a:spcBef>
                <a:spcPts val="600"/>
              </a:spcBef>
              <a:buFont typeface="Arial"/>
              <a:buChar char="•"/>
              <a:tabLst>
                <a:tab pos="246379" algn="l"/>
                <a:tab pos="247015" algn="l"/>
              </a:tabLst>
            </a:pPr>
            <a:r>
              <a:rPr lang="en-US" sz="2000" spc="-10" dirty="0" smtClean="0">
                <a:latin typeface="Calibri"/>
                <a:cs typeface="Calibri"/>
              </a:rPr>
              <a:t>L</a:t>
            </a:r>
            <a:r>
              <a:rPr sz="2000" spc="-10" dirty="0" smtClean="0">
                <a:latin typeface="Calibri"/>
                <a:cs typeface="Calibri"/>
              </a:rPr>
              <a:t>ist </a:t>
            </a:r>
            <a:r>
              <a:rPr sz="2000" spc="-5" dirty="0">
                <a:latin typeface="Calibri"/>
                <a:cs typeface="Calibri"/>
              </a:rPr>
              <a:t>the title </a:t>
            </a:r>
            <a:r>
              <a:rPr sz="2000" dirty="0">
                <a:latin typeface="Calibri"/>
                <a:cs typeface="Calibri"/>
              </a:rPr>
              <a:t>of </a:t>
            </a:r>
            <a:r>
              <a:rPr sz="2000" spc="-25" dirty="0">
                <a:latin typeface="Calibri"/>
                <a:cs typeface="Calibri"/>
              </a:rPr>
              <a:t>state </a:t>
            </a:r>
            <a:r>
              <a:rPr sz="2000" spc="-5" dirty="0">
                <a:latin typeface="Calibri"/>
                <a:cs typeface="Calibri"/>
              </a:rPr>
              <a:t>agency purchasing officials </a:t>
            </a:r>
            <a:r>
              <a:rPr sz="2000" dirty="0">
                <a:latin typeface="Calibri"/>
                <a:cs typeface="Calibri"/>
              </a:rPr>
              <a:t>and </a:t>
            </a:r>
            <a:r>
              <a:rPr sz="2000" spc="-5" dirty="0">
                <a:latin typeface="Calibri"/>
                <a:cs typeface="Calibri"/>
              </a:rPr>
              <a:t>their </a:t>
            </a:r>
            <a:r>
              <a:rPr sz="2000" spc="-5" dirty="0" smtClean="0">
                <a:latin typeface="Calibri"/>
                <a:cs typeface="Calibri"/>
              </a:rPr>
              <a:t>duties </a:t>
            </a:r>
            <a:r>
              <a:rPr sz="2000" spc="-15" dirty="0">
                <a:latin typeface="Calibri"/>
                <a:cs typeface="Calibri"/>
              </a:rPr>
              <a:t>related </a:t>
            </a:r>
            <a:r>
              <a:rPr sz="2000" spc="-10" dirty="0">
                <a:latin typeface="Calibri"/>
                <a:cs typeface="Calibri"/>
              </a:rPr>
              <a:t>to</a:t>
            </a:r>
            <a:r>
              <a:rPr sz="2000" spc="25" dirty="0">
                <a:latin typeface="Calibri"/>
                <a:cs typeface="Calibri"/>
              </a:rPr>
              <a:t> </a:t>
            </a:r>
            <a:r>
              <a:rPr sz="2000" spc="-10" dirty="0">
                <a:latin typeface="Calibri"/>
                <a:cs typeface="Calibri"/>
              </a:rPr>
              <a:t>procurement.</a:t>
            </a:r>
            <a:endParaRPr sz="2000" dirty="0">
              <a:latin typeface="Calibri"/>
              <a:cs typeface="Calibri"/>
            </a:endParaRPr>
          </a:p>
          <a:p>
            <a:pPr marL="246379" marR="5080" indent="-233679">
              <a:lnSpc>
                <a:spcPct val="100000"/>
              </a:lnSpc>
              <a:spcBef>
                <a:spcPts val="600"/>
              </a:spcBef>
              <a:buFont typeface="Arial"/>
              <a:buChar char="•"/>
              <a:tabLst>
                <a:tab pos="246379" algn="l"/>
                <a:tab pos="247015" algn="l"/>
              </a:tabLst>
            </a:pPr>
            <a:r>
              <a:rPr lang="en-US" sz="2000" dirty="0" smtClean="0">
                <a:latin typeface="Calibri"/>
                <a:cs typeface="Calibri"/>
              </a:rPr>
              <a:t>N</a:t>
            </a:r>
            <a:r>
              <a:rPr sz="2000" dirty="0" smtClean="0">
                <a:latin typeface="Calibri"/>
                <a:cs typeface="Calibri"/>
              </a:rPr>
              <a:t>ame </a:t>
            </a:r>
            <a:r>
              <a:rPr sz="2000" spc="-5" dirty="0">
                <a:latin typeface="Calibri"/>
                <a:cs typeface="Calibri"/>
              </a:rPr>
              <a:t>the title </a:t>
            </a:r>
            <a:r>
              <a:rPr sz="2000" dirty="0">
                <a:latin typeface="Calibri"/>
                <a:cs typeface="Calibri"/>
              </a:rPr>
              <a:t>of </a:t>
            </a:r>
            <a:r>
              <a:rPr sz="2000" spc="-5" dirty="0" smtClean="0">
                <a:latin typeface="Calibri"/>
                <a:cs typeface="Calibri"/>
              </a:rPr>
              <a:t>purchasing </a:t>
            </a:r>
            <a:r>
              <a:rPr sz="2000" spc="-20" dirty="0">
                <a:latin typeface="Calibri"/>
                <a:cs typeface="Calibri"/>
              </a:rPr>
              <a:t>staff </a:t>
            </a:r>
            <a:r>
              <a:rPr sz="2000" spc="-5" dirty="0">
                <a:latin typeface="Calibri"/>
                <a:cs typeface="Calibri"/>
              </a:rPr>
              <a:t>who </a:t>
            </a:r>
            <a:r>
              <a:rPr sz="2000" spc="-15" dirty="0" smtClean="0">
                <a:latin typeface="Calibri"/>
                <a:cs typeface="Calibri"/>
              </a:rPr>
              <a:t>demonstrate </a:t>
            </a:r>
            <a:r>
              <a:rPr sz="2000" spc="-10" dirty="0">
                <a:latin typeface="Calibri"/>
                <a:cs typeface="Calibri"/>
              </a:rPr>
              <a:t>proficiency </a:t>
            </a:r>
            <a:r>
              <a:rPr sz="2000" spc="-5" dirty="0">
                <a:latin typeface="Calibri"/>
                <a:cs typeface="Calibri"/>
              </a:rPr>
              <a:t>in principles </a:t>
            </a:r>
            <a:r>
              <a:rPr sz="2000" dirty="0">
                <a:latin typeface="Calibri"/>
                <a:cs typeface="Calibri"/>
              </a:rPr>
              <a:t>of </a:t>
            </a:r>
            <a:r>
              <a:rPr sz="2000" spc="-25" dirty="0">
                <a:latin typeface="Calibri"/>
                <a:cs typeface="Calibri"/>
              </a:rPr>
              <a:t>state </a:t>
            </a:r>
            <a:r>
              <a:rPr sz="2000" spc="-10" dirty="0">
                <a:latin typeface="Calibri"/>
                <a:cs typeface="Calibri"/>
              </a:rPr>
              <a:t>procurement </a:t>
            </a:r>
            <a:r>
              <a:rPr sz="2000" spc="-10" dirty="0" smtClean="0">
                <a:latin typeface="Calibri"/>
                <a:cs typeface="Calibri"/>
              </a:rPr>
              <a:t>practices</a:t>
            </a:r>
            <a:r>
              <a:rPr lang="en-US" sz="2000" spc="-10" dirty="0" smtClean="0">
                <a:latin typeface="Calibri"/>
                <a:cs typeface="Calibri"/>
              </a:rPr>
              <a:t> and who appoints them.</a:t>
            </a:r>
          </a:p>
          <a:p>
            <a:pPr marL="246379" marR="5080" indent="-233679">
              <a:lnSpc>
                <a:spcPct val="100000"/>
              </a:lnSpc>
              <a:spcBef>
                <a:spcPts val="600"/>
              </a:spcBef>
              <a:buFont typeface="Arial"/>
              <a:buChar char="•"/>
              <a:tabLst>
                <a:tab pos="246379" algn="l"/>
                <a:tab pos="247015" algn="l"/>
              </a:tabLst>
            </a:pPr>
            <a:r>
              <a:rPr lang="en-US" sz="2000" spc="-10" dirty="0" smtClean="0">
                <a:latin typeface="Calibri"/>
                <a:cs typeface="Calibri"/>
              </a:rPr>
              <a:t>Recall the continuing education requirements to retain a Certified Purchasing Officer certification.</a:t>
            </a:r>
          </a:p>
          <a:p>
            <a:pPr marL="246379" marR="5080" indent="-233679">
              <a:lnSpc>
                <a:spcPct val="100000"/>
              </a:lnSpc>
              <a:spcBef>
                <a:spcPts val="600"/>
              </a:spcBef>
              <a:buFont typeface="Arial"/>
              <a:buChar char="•"/>
              <a:tabLst>
                <a:tab pos="246379" algn="l"/>
                <a:tab pos="247015" algn="l"/>
              </a:tabLst>
            </a:pPr>
            <a:r>
              <a:rPr lang="en-US" sz="2000" spc="-10" dirty="0" smtClean="0">
                <a:latin typeface="Calibri"/>
                <a:cs typeface="Calibri"/>
              </a:rPr>
              <a:t>Memorize the minimum provisions that should be included in state agency internal purchasing procedures.</a:t>
            </a:r>
          </a:p>
          <a:p>
            <a:pPr marL="246379" marR="5080" indent="-233679">
              <a:lnSpc>
                <a:spcPct val="100000"/>
              </a:lnSpc>
              <a:spcBef>
                <a:spcPts val="600"/>
              </a:spcBef>
              <a:buFont typeface="Arial"/>
              <a:buChar char="•"/>
              <a:tabLst>
                <a:tab pos="246379" algn="l"/>
                <a:tab pos="247015" algn="l"/>
              </a:tabLst>
            </a:pPr>
            <a:r>
              <a:rPr lang="en-US" sz="2000" spc="-10" dirty="0" smtClean="0">
                <a:latin typeface="Calibri"/>
                <a:cs typeface="Calibri"/>
              </a:rPr>
              <a:t>Identify the process for agency one-time purchasing exception.</a:t>
            </a:r>
            <a:endParaRPr sz="2000" dirty="0">
              <a:latin typeface="Calibri"/>
              <a:cs typeface="Calibri"/>
            </a:endParaRPr>
          </a:p>
        </p:txBody>
      </p:sp>
      <p:sp>
        <p:nvSpPr>
          <p:cNvPr id="4" name="object 4"/>
          <p:cNvSpPr txBox="1">
            <a:spLocks noGrp="1"/>
          </p:cNvSpPr>
          <p:nvPr>
            <p:ph type="title"/>
          </p:nvPr>
        </p:nvSpPr>
        <p:spPr>
          <a:xfrm>
            <a:off x="533401" y="209823"/>
            <a:ext cx="8610600" cy="628377"/>
          </a:xfrm>
          <a:prstGeom prst="rect">
            <a:avLst/>
          </a:prstGeom>
        </p:spPr>
        <p:txBody>
          <a:bodyPr vert="horz" wrap="square" lIns="0" tIns="12700" rIns="0" bIns="0" rtlCol="0">
            <a:spAutoFit/>
          </a:bodyPr>
          <a:lstStyle/>
          <a:p>
            <a:pPr marL="12700">
              <a:lnSpc>
                <a:spcPct val="100000"/>
              </a:lnSpc>
              <a:spcBef>
                <a:spcPts val="100"/>
              </a:spcBef>
            </a:pPr>
            <a:r>
              <a:rPr sz="4000" b="0" spc="-5" dirty="0">
                <a:latin typeface="Calibri"/>
                <a:cs typeface="Calibri"/>
              </a:rPr>
              <a:t>Learner</a:t>
            </a:r>
            <a:r>
              <a:rPr sz="4000" b="0" spc="-45" dirty="0">
                <a:latin typeface="Calibri"/>
                <a:cs typeface="Calibri"/>
              </a:rPr>
              <a:t> </a:t>
            </a:r>
            <a:r>
              <a:rPr sz="4000" b="0" spc="-15" dirty="0" smtClean="0">
                <a:latin typeface="Calibri"/>
                <a:cs typeface="Calibri"/>
              </a:rPr>
              <a:t>Outcomes</a:t>
            </a:r>
            <a:endParaRPr sz="40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a:t>
            </a:fld>
            <a:endParaRPr lang="en-US" spc="-5" dirty="0">
              <a:solidFill>
                <a:srgbClr val="00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533401" y="257375"/>
            <a:ext cx="8610600" cy="504625"/>
          </a:xfrm>
          <a:prstGeom prst="rect">
            <a:avLst/>
          </a:prstGeom>
        </p:spPr>
        <p:txBody>
          <a:bodyPr vert="horz" wrap="square" lIns="0" tIns="12065" rIns="0" bIns="0" rtlCol="0">
            <a:spAutoFit/>
          </a:bodyPr>
          <a:lstStyle/>
          <a:p>
            <a:pPr marL="12700">
              <a:lnSpc>
                <a:spcPct val="100000"/>
              </a:lnSpc>
              <a:spcBef>
                <a:spcPts val="95"/>
              </a:spcBef>
            </a:pPr>
            <a:r>
              <a:rPr sz="3200" b="0" spc="-30" dirty="0">
                <a:latin typeface="Calibri"/>
                <a:cs typeface="Calibri"/>
              </a:rPr>
              <a:t>Hierarchy </a:t>
            </a:r>
            <a:r>
              <a:rPr sz="3200" b="0" spc="-5" dirty="0">
                <a:latin typeface="Calibri"/>
                <a:cs typeface="Calibri"/>
              </a:rPr>
              <a:t>of </a:t>
            </a:r>
            <a:r>
              <a:rPr sz="3200" b="0" spc="-15" dirty="0">
                <a:latin typeface="Calibri"/>
                <a:cs typeface="Calibri"/>
              </a:rPr>
              <a:t>Regulatory</a:t>
            </a:r>
            <a:r>
              <a:rPr sz="3200" b="0" spc="0" dirty="0">
                <a:latin typeface="Calibri"/>
                <a:cs typeface="Calibri"/>
              </a:rPr>
              <a:t> </a:t>
            </a:r>
            <a:r>
              <a:rPr sz="3200" b="0" spc="-5" dirty="0">
                <a:latin typeface="Calibri"/>
                <a:cs typeface="Calibri"/>
              </a:rPr>
              <a:t>Authority</a:t>
            </a:r>
          </a:p>
        </p:txBody>
      </p:sp>
      <p:sp>
        <p:nvSpPr>
          <p:cNvPr id="4" name="object 4"/>
          <p:cNvSpPr txBox="1"/>
          <p:nvPr/>
        </p:nvSpPr>
        <p:spPr>
          <a:xfrm>
            <a:off x="762001" y="1295400"/>
            <a:ext cx="7315200" cy="2905283"/>
          </a:xfrm>
          <a:prstGeom prst="rect">
            <a:avLst/>
          </a:prstGeom>
        </p:spPr>
        <p:txBody>
          <a:bodyPr vert="horz" wrap="square" lIns="0" tIns="12065" rIns="0" bIns="0" rtlCol="0">
            <a:spAutoFit/>
          </a:bodyPr>
          <a:lstStyle/>
          <a:p>
            <a:pPr marL="354965" marR="57150" indent="-342265">
              <a:lnSpc>
                <a:spcPct val="100000"/>
              </a:lnSpc>
              <a:spcBef>
                <a:spcPts val="95"/>
              </a:spcBef>
              <a:buClr>
                <a:srgbClr val="4B2203"/>
              </a:buClr>
              <a:buFont typeface="Arial"/>
              <a:buChar char="•"/>
              <a:tabLst>
                <a:tab pos="354965" algn="l"/>
                <a:tab pos="355600" algn="l"/>
              </a:tabLst>
            </a:pPr>
            <a:r>
              <a:rPr sz="2400" spc="-35" dirty="0">
                <a:latin typeface="Calibri"/>
                <a:cs typeface="Calibri"/>
              </a:rPr>
              <a:t>Generally, </a:t>
            </a:r>
            <a:r>
              <a:rPr sz="2400" spc="-30" dirty="0">
                <a:latin typeface="Calibri"/>
                <a:cs typeface="Calibri"/>
              </a:rPr>
              <a:t>federal </a:t>
            </a:r>
            <a:r>
              <a:rPr sz="2400" spc="-10" dirty="0">
                <a:latin typeface="Calibri"/>
                <a:cs typeface="Calibri"/>
              </a:rPr>
              <a:t>regulations </a:t>
            </a:r>
            <a:r>
              <a:rPr sz="2400" spc="-15" dirty="0">
                <a:latin typeface="Calibri"/>
                <a:cs typeface="Calibri"/>
              </a:rPr>
              <a:t>supersede </a:t>
            </a:r>
            <a:r>
              <a:rPr sz="2400" spc="-35" dirty="0" smtClean="0">
                <a:latin typeface="Calibri"/>
                <a:cs typeface="Calibri"/>
              </a:rPr>
              <a:t>state</a:t>
            </a:r>
            <a:r>
              <a:rPr lang="en-US" sz="2400" spc="-35" dirty="0" smtClean="0">
                <a:latin typeface="Calibri"/>
                <a:cs typeface="Calibri"/>
              </a:rPr>
              <a:t> </a:t>
            </a:r>
            <a:r>
              <a:rPr sz="2400" spc="-10" dirty="0" smtClean="0">
                <a:latin typeface="Calibri"/>
                <a:cs typeface="Calibri"/>
              </a:rPr>
              <a:t>regulations</a:t>
            </a:r>
            <a:r>
              <a:rPr sz="2400" spc="-10" dirty="0">
                <a:latin typeface="Calibri"/>
                <a:cs typeface="Calibri"/>
              </a:rPr>
              <a:t>.</a:t>
            </a:r>
            <a:endParaRPr sz="2400" dirty="0">
              <a:latin typeface="Calibri"/>
              <a:cs typeface="Calibri"/>
            </a:endParaRPr>
          </a:p>
          <a:p>
            <a:pPr marL="355600" marR="907415" indent="-342900">
              <a:lnSpc>
                <a:spcPct val="100000"/>
              </a:lnSpc>
              <a:spcBef>
                <a:spcPts val="770"/>
              </a:spcBef>
              <a:buClr>
                <a:srgbClr val="4B2203"/>
              </a:buClr>
              <a:buFont typeface="Arial"/>
              <a:buChar char="•"/>
              <a:tabLst>
                <a:tab pos="354965" algn="l"/>
                <a:tab pos="355600" algn="l"/>
              </a:tabLst>
            </a:pPr>
            <a:r>
              <a:rPr sz="2400" spc="-5" dirty="0">
                <a:latin typeface="Calibri"/>
                <a:cs typeface="Calibri"/>
              </a:rPr>
              <a:t>When </a:t>
            </a:r>
            <a:r>
              <a:rPr sz="2400" spc="-40" dirty="0">
                <a:latin typeface="Calibri"/>
                <a:cs typeface="Calibri"/>
              </a:rPr>
              <a:t>there’s </a:t>
            </a:r>
            <a:r>
              <a:rPr sz="2400" spc="-5" dirty="0">
                <a:latin typeface="Calibri"/>
                <a:cs typeface="Calibri"/>
              </a:rPr>
              <a:t>a </a:t>
            </a:r>
            <a:r>
              <a:rPr sz="2400" spc="-30" dirty="0">
                <a:latin typeface="Calibri"/>
                <a:cs typeface="Calibri"/>
              </a:rPr>
              <a:t>discrepancy, </a:t>
            </a:r>
            <a:r>
              <a:rPr sz="2400" spc="-5" dirty="0">
                <a:latin typeface="Calibri"/>
                <a:cs typeface="Calibri"/>
              </a:rPr>
              <a:t>the </a:t>
            </a:r>
            <a:r>
              <a:rPr sz="2400" spc="-15" dirty="0" smtClean="0">
                <a:latin typeface="Calibri"/>
                <a:cs typeface="Calibri"/>
              </a:rPr>
              <a:t>strictest</a:t>
            </a:r>
            <a:r>
              <a:rPr lang="en-US" sz="2400" spc="-15" dirty="0" smtClean="0">
                <a:latin typeface="Calibri"/>
                <a:cs typeface="Calibri"/>
              </a:rPr>
              <a:t> </a:t>
            </a:r>
            <a:r>
              <a:rPr sz="2400" spc="-10" dirty="0" smtClean="0">
                <a:latin typeface="Calibri"/>
                <a:cs typeface="Calibri"/>
              </a:rPr>
              <a:t>regulation</a:t>
            </a:r>
            <a:r>
              <a:rPr sz="2400" spc="15" dirty="0" smtClean="0">
                <a:latin typeface="Calibri"/>
                <a:cs typeface="Calibri"/>
              </a:rPr>
              <a:t> </a:t>
            </a:r>
            <a:r>
              <a:rPr sz="2400" spc="-5" dirty="0">
                <a:latin typeface="Calibri"/>
                <a:cs typeface="Calibri"/>
              </a:rPr>
              <a:t>applies.</a:t>
            </a:r>
            <a:endParaRPr sz="2400" dirty="0">
              <a:latin typeface="Calibri"/>
              <a:cs typeface="Calibri"/>
            </a:endParaRPr>
          </a:p>
          <a:p>
            <a:pPr marL="355600" marR="5080" indent="-342900">
              <a:lnSpc>
                <a:spcPct val="100000"/>
              </a:lnSpc>
              <a:spcBef>
                <a:spcPts val="770"/>
              </a:spcBef>
              <a:buClr>
                <a:srgbClr val="4B2203"/>
              </a:buClr>
              <a:buFont typeface="Arial"/>
              <a:buChar char="•"/>
              <a:tabLst>
                <a:tab pos="354965" algn="l"/>
                <a:tab pos="355600" algn="l"/>
              </a:tabLst>
            </a:pPr>
            <a:r>
              <a:rPr sz="2400" spc="-10" dirty="0">
                <a:latin typeface="Calibri"/>
                <a:cs typeface="Calibri"/>
              </a:rPr>
              <a:t>Sometimes </a:t>
            </a:r>
            <a:r>
              <a:rPr sz="2400" spc="-5" dirty="0">
                <a:latin typeface="Calibri"/>
                <a:cs typeface="Calibri"/>
              </a:rPr>
              <a:t>the </a:t>
            </a:r>
            <a:r>
              <a:rPr sz="2400" spc="-10" dirty="0">
                <a:latin typeface="Calibri"/>
                <a:cs typeface="Calibri"/>
              </a:rPr>
              <a:t>agency </a:t>
            </a:r>
            <a:r>
              <a:rPr sz="2400" spc="-15" dirty="0">
                <a:latin typeface="Calibri"/>
                <a:cs typeface="Calibri"/>
              </a:rPr>
              <a:t>procedures </a:t>
            </a:r>
            <a:r>
              <a:rPr sz="2400" spc="-20" dirty="0">
                <a:latin typeface="Calibri"/>
                <a:cs typeface="Calibri"/>
              </a:rPr>
              <a:t>are </a:t>
            </a:r>
            <a:r>
              <a:rPr sz="2400" spc="-15" dirty="0" smtClean="0">
                <a:latin typeface="Calibri"/>
                <a:cs typeface="Calibri"/>
              </a:rPr>
              <a:t>stricter</a:t>
            </a:r>
            <a:r>
              <a:rPr lang="en-US" sz="2400" spc="-15" dirty="0" smtClean="0">
                <a:latin typeface="Calibri"/>
                <a:cs typeface="Calibri"/>
              </a:rPr>
              <a:t> </a:t>
            </a:r>
            <a:r>
              <a:rPr sz="2400" spc="-5" dirty="0" smtClean="0">
                <a:latin typeface="Calibri"/>
                <a:cs typeface="Calibri"/>
              </a:rPr>
              <a:t>than </a:t>
            </a:r>
            <a:r>
              <a:rPr sz="2400" spc="-5" dirty="0">
                <a:latin typeface="Calibri"/>
                <a:cs typeface="Calibri"/>
              </a:rPr>
              <a:t>other </a:t>
            </a:r>
            <a:r>
              <a:rPr sz="2400" spc="-15" dirty="0">
                <a:latin typeface="Calibri"/>
                <a:cs typeface="Calibri"/>
              </a:rPr>
              <a:t>government</a:t>
            </a:r>
            <a:r>
              <a:rPr sz="2400" spc="40" dirty="0">
                <a:latin typeface="Calibri"/>
                <a:cs typeface="Calibri"/>
              </a:rPr>
              <a:t> </a:t>
            </a:r>
            <a:r>
              <a:rPr sz="2400" spc="-10" dirty="0">
                <a:latin typeface="Calibri"/>
                <a:cs typeface="Calibri"/>
              </a:rPr>
              <a:t>regulations.</a:t>
            </a:r>
            <a:endParaRPr sz="2400" dirty="0">
              <a:latin typeface="Calibri"/>
              <a:cs typeface="Calibri"/>
            </a:endParaRPr>
          </a:p>
          <a:p>
            <a:pPr marL="355600" indent="-342900">
              <a:lnSpc>
                <a:spcPct val="100000"/>
              </a:lnSpc>
              <a:spcBef>
                <a:spcPts val="765"/>
              </a:spcBef>
              <a:buClr>
                <a:srgbClr val="4B2203"/>
              </a:buClr>
              <a:buFont typeface="Arial"/>
              <a:buChar char="•"/>
              <a:tabLst>
                <a:tab pos="354965" algn="l"/>
                <a:tab pos="355600" algn="l"/>
              </a:tabLst>
            </a:pPr>
            <a:r>
              <a:rPr sz="2400" spc="-5" dirty="0">
                <a:latin typeface="Calibri"/>
                <a:cs typeface="Calibri"/>
              </a:rPr>
              <a:t>The </a:t>
            </a:r>
            <a:r>
              <a:rPr sz="2400" spc="-15" dirty="0">
                <a:latin typeface="Calibri"/>
                <a:cs typeface="Calibri"/>
              </a:rPr>
              <a:t>strictest </a:t>
            </a:r>
            <a:r>
              <a:rPr sz="2400" spc="-10" dirty="0">
                <a:latin typeface="Calibri"/>
                <a:cs typeface="Calibri"/>
              </a:rPr>
              <a:t>regulation </a:t>
            </a:r>
            <a:r>
              <a:rPr sz="2400" spc="-30" dirty="0">
                <a:latin typeface="Calibri"/>
                <a:cs typeface="Calibri"/>
              </a:rPr>
              <a:t>always</a:t>
            </a:r>
            <a:r>
              <a:rPr sz="2400" spc="80" dirty="0">
                <a:latin typeface="Calibri"/>
                <a:cs typeface="Calibri"/>
              </a:rPr>
              <a:t> </a:t>
            </a:r>
            <a:r>
              <a:rPr sz="2400" spc="-5" dirty="0">
                <a:latin typeface="Calibri"/>
                <a:cs typeface="Calibri"/>
              </a:rPr>
              <a:t>applies.</a:t>
            </a:r>
            <a:endParaRPr sz="24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a:t>
            </a:fld>
            <a:endParaRPr lang="en-US" spc="-5" dirty="0">
              <a:solidFill>
                <a:srgbClr val="00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762001" y="1295400"/>
            <a:ext cx="7315200" cy="3428502"/>
          </a:xfrm>
          <a:prstGeom prst="rect">
            <a:avLst/>
          </a:prstGeom>
        </p:spPr>
        <p:txBody>
          <a:bodyPr vert="horz" wrap="square" lIns="0" tIns="113664" rIns="0" bIns="0" rtlCol="0">
            <a:spAutoFit/>
          </a:bodyPr>
          <a:lstStyle/>
          <a:p>
            <a:pPr marL="12700">
              <a:lnSpc>
                <a:spcPct val="100000"/>
              </a:lnSpc>
              <a:spcBef>
                <a:spcPts val="894"/>
              </a:spcBef>
            </a:pPr>
            <a:r>
              <a:rPr sz="2400" spc="-10" dirty="0">
                <a:latin typeface="Calibri"/>
                <a:cs typeface="Calibri"/>
              </a:rPr>
              <a:t>Constitutions </a:t>
            </a:r>
            <a:r>
              <a:rPr sz="2400" spc="-5" dirty="0">
                <a:latin typeface="Calibri"/>
                <a:cs typeface="Calibri"/>
              </a:rPr>
              <a:t>and</a:t>
            </a:r>
            <a:r>
              <a:rPr sz="2400" spc="50" dirty="0">
                <a:latin typeface="Calibri"/>
                <a:cs typeface="Calibri"/>
              </a:rPr>
              <a:t> </a:t>
            </a:r>
            <a:r>
              <a:rPr sz="2400" spc="-20" dirty="0">
                <a:latin typeface="Calibri"/>
                <a:cs typeface="Calibri"/>
              </a:rPr>
              <a:t>Statutes</a:t>
            </a:r>
            <a:endParaRPr sz="2400" dirty="0">
              <a:latin typeface="Calibri"/>
              <a:cs typeface="Calibri"/>
            </a:endParaRPr>
          </a:p>
          <a:p>
            <a:pPr marL="755650" marR="5080" indent="-285750">
              <a:lnSpc>
                <a:spcPct val="100000"/>
              </a:lnSpc>
              <a:spcBef>
                <a:spcPts val="700"/>
              </a:spcBef>
              <a:buClr>
                <a:srgbClr val="3B1D15"/>
              </a:buClr>
              <a:buFont typeface="Arial"/>
              <a:buChar char="•"/>
              <a:tabLst>
                <a:tab pos="755015" algn="l"/>
                <a:tab pos="755650" algn="l"/>
              </a:tabLst>
            </a:pPr>
            <a:r>
              <a:rPr sz="2400" spc="-15" dirty="0">
                <a:latin typeface="Calibri"/>
                <a:cs typeface="Calibri"/>
              </a:rPr>
              <a:t>Provide </a:t>
            </a:r>
            <a:r>
              <a:rPr sz="2400" spc="-5" dirty="0">
                <a:latin typeface="Calibri"/>
                <a:cs typeface="Calibri"/>
              </a:rPr>
              <a:t>specific guidance </a:t>
            </a:r>
            <a:r>
              <a:rPr sz="2400" spc="-20" dirty="0">
                <a:latin typeface="Calibri"/>
                <a:cs typeface="Calibri"/>
              </a:rPr>
              <a:t>to </a:t>
            </a:r>
            <a:r>
              <a:rPr sz="2400" spc="-10" dirty="0">
                <a:latin typeface="Calibri"/>
                <a:cs typeface="Calibri"/>
              </a:rPr>
              <a:t>conduct </a:t>
            </a:r>
            <a:r>
              <a:rPr sz="2400" spc="-15" dirty="0" smtClean="0">
                <a:latin typeface="Calibri"/>
                <a:cs typeface="Calibri"/>
              </a:rPr>
              <a:t>procurement</a:t>
            </a:r>
            <a:r>
              <a:rPr lang="en-US" sz="2400" spc="-15" dirty="0" smtClean="0">
                <a:latin typeface="Calibri"/>
                <a:cs typeface="Calibri"/>
              </a:rPr>
              <a:t> </a:t>
            </a:r>
            <a:r>
              <a:rPr sz="2400" spc="-5" dirty="0" smtClean="0">
                <a:latin typeface="Calibri"/>
                <a:cs typeface="Calibri"/>
              </a:rPr>
              <a:t>activities</a:t>
            </a:r>
            <a:r>
              <a:rPr sz="2400" spc="-5" dirty="0">
                <a:latin typeface="Calibri"/>
                <a:cs typeface="Calibri"/>
              </a:rPr>
              <a:t>.</a:t>
            </a:r>
            <a:endParaRPr sz="2400" dirty="0">
              <a:latin typeface="Calibri"/>
              <a:cs typeface="Calibri"/>
            </a:endParaRPr>
          </a:p>
          <a:p>
            <a:pPr marL="12700">
              <a:lnSpc>
                <a:spcPct val="100000"/>
              </a:lnSpc>
              <a:spcBef>
                <a:spcPts val="740"/>
              </a:spcBef>
            </a:pPr>
            <a:r>
              <a:rPr sz="2400" spc="-5" dirty="0" smtClean="0">
                <a:latin typeface="Calibri"/>
                <a:cs typeface="Calibri"/>
              </a:rPr>
              <a:t>Rules</a:t>
            </a:r>
            <a:r>
              <a:rPr lang="en-US" sz="2400" spc="-5" dirty="0" smtClean="0">
                <a:latin typeface="Calibri"/>
                <a:cs typeface="Calibri"/>
              </a:rPr>
              <a:t> </a:t>
            </a:r>
            <a:endParaRPr sz="2400" dirty="0">
              <a:latin typeface="Calibri"/>
              <a:cs typeface="Calibri"/>
            </a:endParaRPr>
          </a:p>
          <a:p>
            <a:pPr marL="755650" marR="852805" indent="-285750">
              <a:lnSpc>
                <a:spcPct val="100000"/>
              </a:lnSpc>
              <a:spcBef>
                <a:spcPts val="700"/>
              </a:spcBef>
              <a:buClr>
                <a:srgbClr val="3B1D15"/>
              </a:buClr>
              <a:buFont typeface="Arial"/>
              <a:buChar char="•"/>
              <a:tabLst>
                <a:tab pos="755015" algn="l"/>
                <a:tab pos="755650" algn="l"/>
              </a:tabLst>
            </a:pPr>
            <a:r>
              <a:rPr sz="2400" spc="-15" dirty="0">
                <a:latin typeface="Calibri"/>
                <a:cs typeface="Calibri"/>
              </a:rPr>
              <a:t>Provide </a:t>
            </a:r>
            <a:r>
              <a:rPr sz="2400" spc="-10" dirty="0">
                <a:latin typeface="Calibri"/>
                <a:cs typeface="Calibri"/>
              </a:rPr>
              <a:t>flexible </a:t>
            </a:r>
            <a:r>
              <a:rPr sz="2400" spc="-15" dirty="0">
                <a:latin typeface="Calibri"/>
                <a:cs typeface="Calibri"/>
              </a:rPr>
              <a:t>operating </a:t>
            </a:r>
            <a:r>
              <a:rPr sz="2400" spc="-10" dirty="0">
                <a:latin typeface="Calibri"/>
                <a:cs typeface="Calibri"/>
              </a:rPr>
              <a:t>metrics </a:t>
            </a:r>
            <a:r>
              <a:rPr sz="2400" spc="-5" dirty="0">
                <a:latin typeface="Calibri"/>
                <a:cs typeface="Calibri"/>
              </a:rPr>
              <a:t>needed </a:t>
            </a:r>
            <a:r>
              <a:rPr sz="2400" spc="-20" dirty="0" smtClean="0">
                <a:latin typeface="Calibri"/>
                <a:cs typeface="Calibri"/>
              </a:rPr>
              <a:t>to</a:t>
            </a:r>
            <a:r>
              <a:rPr lang="en-US" sz="2400" spc="-20" dirty="0" smtClean="0">
                <a:latin typeface="Calibri"/>
                <a:cs typeface="Calibri"/>
              </a:rPr>
              <a:t> </a:t>
            </a:r>
            <a:r>
              <a:rPr sz="2400" spc="-10" dirty="0" smtClean="0">
                <a:latin typeface="Calibri"/>
                <a:cs typeface="Calibri"/>
              </a:rPr>
              <a:t>implement </a:t>
            </a:r>
            <a:r>
              <a:rPr sz="2400" spc="-5" dirty="0">
                <a:latin typeface="Calibri"/>
                <a:cs typeface="Calibri"/>
              </a:rPr>
              <a:t>the </a:t>
            </a:r>
            <a:r>
              <a:rPr sz="2400" spc="-20" dirty="0" smtClean="0">
                <a:latin typeface="Calibri"/>
                <a:cs typeface="Calibri"/>
              </a:rPr>
              <a:t>statutes</a:t>
            </a:r>
            <a:r>
              <a:rPr lang="en-US" sz="2400" spc="-20" dirty="0" smtClean="0">
                <a:latin typeface="Calibri"/>
                <a:cs typeface="Calibri"/>
              </a:rPr>
              <a:t>.</a:t>
            </a:r>
            <a:endParaRPr sz="2400" dirty="0">
              <a:latin typeface="Calibri"/>
              <a:cs typeface="Calibri"/>
            </a:endParaRPr>
          </a:p>
          <a:p>
            <a:pPr marL="755650" marR="209550" indent="-285750">
              <a:lnSpc>
                <a:spcPct val="100000"/>
              </a:lnSpc>
              <a:spcBef>
                <a:spcPts val="670"/>
              </a:spcBef>
              <a:buClr>
                <a:srgbClr val="3B1D15"/>
              </a:buClr>
              <a:buFont typeface="Arial"/>
              <a:buChar char="•"/>
              <a:tabLst>
                <a:tab pos="755015" algn="l"/>
                <a:tab pos="755650" algn="l"/>
              </a:tabLst>
            </a:pPr>
            <a:r>
              <a:rPr lang="en-US" sz="2400" spc="-5" dirty="0" smtClean="0">
                <a:latin typeface="Calibri"/>
                <a:cs typeface="Calibri"/>
              </a:rPr>
              <a:t>Provide g</a:t>
            </a:r>
            <a:r>
              <a:rPr sz="2400" spc="-5" dirty="0" smtClean="0">
                <a:latin typeface="Calibri"/>
                <a:cs typeface="Calibri"/>
              </a:rPr>
              <a:t>uidance </a:t>
            </a:r>
            <a:r>
              <a:rPr sz="2400" spc="-10" dirty="0">
                <a:latin typeface="Calibri"/>
                <a:cs typeface="Calibri"/>
              </a:rPr>
              <a:t>that </a:t>
            </a:r>
            <a:r>
              <a:rPr sz="2400" spc="-20" dirty="0">
                <a:latin typeface="Calibri"/>
                <a:cs typeface="Calibri"/>
              </a:rPr>
              <a:t>may </a:t>
            </a:r>
            <a:r>
              <a:rPr sz="2400" spc="-5" dirty="0">
                <a:latin typeface="Calibri"/>
                <a:cs typeface="Calibri"/>
              </a:rPr>
              <a:t>be further clarified </a:t>
            </a:r>
            <a:r>
              <a:rPr sz="2400" spc="-10" dirty="0">
                <a:latin typeface="Calibri"/>
                <a:cs typeface="Calibri"/>
              </a:rPr>
              <a:t>by </a:t>
            </a:r>
            <a:r>
              <a:rPr sz="2400" spc="-10" dirty="0" smtClean="0">
                <a:latin typeface="Calibri"/>
                <a:cs typeface="Calibri"/>
              </a:rPr>
              <a:t>agency</a:t>
            </a:r>
            <a:r>
              <a:rPr lang="en-US" sz="2400" spc="-10" dirty="0" smtClean="0">
                <a:latin typeface="Calibri"/>
                <a:cs typeface="Calibri"/>
              </a:rPr>
              <a:t> </a:t>
            </a:r>
            <a:r>
              <a:rPr sz="2400" spc="-10" dirty="0" smtClean="0">
                <a:latin typeface="Calibri"/>
                <a:cs typeface="Calibri"/>
              </a:rPr>
              <a:t>internal</a:t>
            </a:r>
            <a:r>
              <a:rPr sz="2400" spc="-15" dirty="0" smtClean="0">
                <a:latin typeface="Calibri"/>
                <a:cs typeface="Calibri"/>
              </a:rPr>
              <a:t> </a:t>
            </a:r>
            <a:r>
              <a:rPr sz="2400" spc="-15" dirty="0">
                <a:latin typeface="Calibri"/>
                <a:cs typeface="Calibri"/>
              </a:rPr>
              <a:t>procedures.</a:t>
            </a:r>
            <a:endParaRPr sz="24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a:t>
            </a:fld>
            <a:endParaRPr lang="en-US" spc="-5" dirty="0">
              <a:solidFill>
                <a:srgbClr val="000000"/>
              </a:solidFill>
            </a:endParaRPr>
          </a:p>
        </p:txBody>
      </p:sp>
      <p:sp>
        <p:nvSpPr>
          <p:cNvPr id="7" name="object 3"/>
          <p:cNvSpPr txBox="1">
            <a:spLocks noGrp="1"/>
          </p:cNvSpPr>
          <p:nvPr>
            <p:ph type="title"/>
          </p:nvPr>
        </p:nvSpPr>
        <p:spPr>
          <a:xfrm>
            <a:off x="652906" y="457200"/>
            <a:ext cx="7973059" cy="504625"/>
          </a:xfrm>
          <a:prstGeom prst="rect">
            <a:avLst/>
          </a:prstGeom>
        </p:spPr>
        <p:txBody>
          <a:bodyPr vert="horz" wrap="square" lIns="0" tIns="12065" rIns="0" bIns="0" rtlCol="0">
            <a:spAutoFit/>
          </a:bodyPr>
          <a:lstStyle/>
          <a:p>
            <a:pPr marL="12700">
              <a:lnSpc>
                <a:spcPct val="100000"/>
              </a:lnSpc>
              <a:spcBef>
                <a:spcPts val="95"/>
              </a:spcBef>
            </a:pPr>
            <a:r>
              <a:rPr sz="3200" b="0" spc="-10" dirty="0">
                <a:latin typeface="Calibri"/>
                <a:cs typeface="Calibri"/>
              </a:rPr>
              <a:t>Constitutions, </a:t>
            </a:r>
            <a:r>
              <a:rPr sz="3200" b="0" spc="-25" dirty="0">
                <a:latin typeface="Calibri"/>
                <a:cs typeface="Calibri"/>
              </a:rPr>
              <a:t>Statutes </a:t>
            </a:r>
            <a:r>
              <a:rPr sz="3200" b="0" spc="-5" dirty="0">
                <a:latin typeface="Calibri"/>
                <a:cs typeface="Calibri"/>
              </a:rPr>
              <a:t>and</a:t>
            </a:r>
            <a:r>
              <a:rPr sz="3200" b="0" spc="105" dirty="0">
                <a:latin typeface="Calibri"/>
                <a:cs typeface="Calibri"/>
              </a:rPr>
              <a:t> </a:t>
            </a:r>
            <a:r>
              <a:rPr sz="3200" b="0" spc="-5" dirty="0">
                <a:latin typeface="Calibri"/>
                <a:cs typeface="Calibri"/>
              </a:rPr>
              <a:t>Rules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652906" y="457200"/>
            <a:ext cx="7973059" cy="504625"/>
          </a:xfrm>
          <a:prstGeom prst="rect">
            <a:avLst/>
          </a:prstGeom>
        </p:spPr>
        <p:txBody>
          <a:bodyPr vert="horz" wrap="square" lIns="0" tIns="12065" rIns="0" bIns="0" rtlCol="0">
            <a:spAutoFit/>
          </a:bodyPr>
          <a:lstStyle/>
          <a:p>
            <a:pPr marL="12700">
              <a:lnSpc>
                <a:spcPct val="100000"/>
              </a:lnSpc>
              <a:spcBef>
                <a:spcPts val="95"/>
              </a:spcBef>
            </a:pPr>
            <a:r>
              <a:rPr sz="3200" b="0" spc="-10" dirty="0">
                <a:latin typeface="Calibri"/>
                <a:cs typeface="Calibri"/>
              </a:rPr>
              <a:t>Constitutions, </a:t>
            </a:r>
            <a:r>
              <a:rPr sz="3200" b="0" spc="-25" dirty="0">
                <a:latin typeface="Calibri"/>
                <a:cs typeface="Calibri"/>
              </a:rPr>
              <a:t>Statutes </a:t>
            </a:r>
            <a:r>
              <a:rPr sz="3200" b="0" spc="-5" dirty="0">
                <a:latin typeface="Calibri"/>
                <a:cs typeface="Calibri"/>
              </a:rPr>
              <a:t>and</a:t>
            </a:r>
            <a:r>
              <a:rPr sz="3200" b="0" spc="105" dirty="0">
                <a:latin typeface="Calibri"/>
                <a:cs typeface="Calibri"/>
              </a:rPr>
              <a:t> </a:t>
            </a:r>
            <a:r>
              <a:rPr sz="3200" b="0" spc="-5" dirty="0">
                <a:latin typeface="Calibri"/>
                <a:cs typeface="Calibri"/>
              </a:rPr>
              <a:t>Rules</a:t>
            </a:r>
          </a:p>
        </p:txBody>
      </p:sp>
      <p:sp>
        <p:nvSpPr>
          <p:cNvPr id="4" name="object 4"/>
          <p:cNvSpPr txBox="1"/>
          <p:nvPr/>
        </p:nvSpPr>
        <p:spPr>
          <a:xfrm>
            <a:off x="652907" y="1676400"/>
            <a:ext cx="7348094" cy="1222771"/>
          </a:xfrm>
          <a:prstGeom prst="rect">
            <a:avLst/>
          </a:prstGeom>
        </p:spPr>
        <p:txBody>
          <a:bodyPr vert="horz" wrap="square" lIns="0" tIns="12065" rIns="0" bIns="0" rtlCol="0">
            <a:spAutoFit/>
          </a:bodyPr>
          <a:lstStyle/>
          <a:p>
            <a:pPr marL="355600" indent="-342900">
              <a:lnSpc>
                <a:spcPct val="100000"/>
              </a:lnSpc>
              <a:spcBef>
                <a:spcPts val="95"/>
              </a:spcBef>
              <a:buClr>
                <a:srgbClr val="4B2203"/>
              </a:buClr>
              <a:buFont typeface="Arial"/>
              <a:buChar char="•"/>
              <a:tabLst>
                <a:tab pos="354965" algn="l"/>
                <a:tab pos="355600" algn="l"/>
              </a:tabLst>
            </a:pPr>
            <a:r>
              <a:rPr sz="2400" spc="-10" dirty="0">
                <a:latin typeface="Calibri"/>
                <a:cs typeface="Calibri"/>
              </a:rPr>
              <a:t>Constitutions, </a:t>
            </a:r>
            <a:r>
              <a:rPr sz="2400" spc="-25" dirty="0">
                <a:latin typeface="Calibri"/>
                <a:cs typeface="Calibri"/>
              </a:rPr>
              <a:t>statutes </a:t>
            </a:r>
            <a:r>
              <a:rPr sz="2400" spc="-5" dirty="0">
                <a:latin typeface="Calibri"/>
                <a:cs typeface="Calibri"/>
              </a:rPr>
              <a:t>and rules </a:t>
            </a:r>
            <a:r>
              <a:rPr sz="2400" spc="-15" dirty="0">
                <a:latin typeface="Calibri"/>
                <a:cs typeface="Calibri"/>
              </a:rPr>
              <a:t>tell </a:t>
            </a:r>
            <a:r>
              <a:rPr sz="2400" spc="-5" dirty="0">
                <a:latin typeface="Calibri"/>
                <a:cs typeface="Calibri"/>
              </a:rPr>
              <a:t>the</a:t>
            </a:r>
            <a:r>
              <a:rPr sz="2400" spc="185" dirty="0">
                <a:latin typeface="Calibri"/>
                <a:cs typeface="Calibri"/>
              </a:rPr>
              <a:t> </a:t>
            </a:r>
            <a:r>
              <a:rPr sz="2400" b="1" i="1" spc="-5" dirty="0" smtClean="0">
                <a:latin typeface="Calibri"/>
                <a:cs typeface="Calibri"/>
              </a:rPr>
              <a:t>what</a:t>
            </a:r>
            <a:r>
              <a:rPr lang="en-US" sz="2400" b="1" i="1" spc="-5" dirty="0" smtClean="0">
                <a:latin typeface="Calibri"/>
                <a:cs typeface="Calibri"/>
              </a:rPr>
              <a:t> </a:t>
            </a:r>
            <a:r>
              <a:rPr sz="2400" spc="-5" dirty="0" smtClean="0">
                <a:latin typeface="Calibri"/>
                <a:cs typeface="Calibri"/>
              </a:rPr>
              <a:t>or </a:t>
            </a:r>
            <a:r>
              <a:rPr sz="2400" b="1" i="1" spc="-15" dirty="0">
                <a:latin typeface="Calibri"/>
                <a:cs typeface="Calibri"/>
              </a:rPr>
              <a:t>why</a:t>
            </a:r>
            <a:r>
              <a:rPr sz="2400" spc="-15" dirty="0">
                <a:latin typeface="Calibri"/>
                <a:cs typeface="Calibri"/>
              </a:rPr>
              <a:t>.</a:t>
            </a:r>
            <a:endParaRPr sz="2400" dirty="0">
              <a:latin typeface="Calibri"/>
              <a:cs typeface="Calibri"/>
            </a:endParaRPr>
          </a:p>
          <a:p>
            <a:pPr marL="355600" marR="5080" indent="-342900">
              <a:lnSpc>
                <a:spcPct val="100000"/>
              </a:lnSpc>
              <a:spcBef>
                <a:spcPts val="770"/>
              </a:spcBef>
              <a:buClr>
                <a:srgbClr val="4B2203"/>
              </a:buClr>
              <a:buFont typeface="Arial"/>
              <a:buChar char="•"/>
              <a:tabLst>
                <a:tab pos="354965" algn="l"/>
                <a:tab pos="355600" algn="l"/>
              </a:tabLst>
            </a:pPr>
            <a:r>
              <a:rPr sz="2400" spc="-15" dirty="0">
                <a:latin typeface="Calibri"/>
                <a:cs typeface="Calibri"/>
              </a:rPr>
              <a:t>Internal procedures tell </a:t>
            </a:r>
            <a:r>
              <a:rPr sz="2400" b="1" i="1" spc="-10" dirty="0">
                <a:latin typeface="Calibri"/>
                <a:cs typeface="Calibri"/>
              </a:rPr>
              <a:t>how </a:t>
            </a:r>
            <a:r>
              <a:rPr sz="2400" spc="-5" dirty="0">
                <a:latin typeface="Calibri"/>
                <a:cs typeface="Calibri"/>
              </a:rPr>
              <a:t>the </a:t>
            </a:r>
            <a:r>
              <a:rPr sz="2400" spc="-20" dirty="0" smtClean="0">
                <a:latin typeface="Calibri"/>
                <a:cs typeface="Calibri"/>
              </a:rPr>
              <a:t>procurement</a:t>
            </a:r>
            <a:r>
              <a:rPr lang="en-US" sz="2400" spc="-20" dirty="0" smtClean="0">
                <a:latin typeface="Calibri"/>
                <a:cs typeface="Calibri"/>
              </a:rPr>
              <a:t> </a:t>
            </a:r>
            <a:r>
              <a:rPr sz="2400" spc="-10" dirty="0" smtClean="0">
                <a:latin typeface="Calibri"/>
                <a:cs typeface="Calibri"/>
              </a:rPr>
              <a:t>transaction </a:t>
            </a:r>
            <a:r>
              <a:rPr sz="2400" spc="-5" dirty="0">
                <a:latin typeface="Calibri"/>
                <a:cs typeface="Calibri"/>
              </a:rPr>
              <a:t>is </a:t>
            </a:r>
            <a:r>
              <a:rPr sz="2400" spc="-20" dirty="0">
                <a:latin typeface="Calibri"/>
                <a:cs typeface="Calibri"/>
              </a:rPr>
              <a:t>to</a:t>
            </a:r>
            <a:r>
              <a:rPr sz="2400" spc="35" dirty="0">
                <a:latin typeface="Calibri"/>
                <a:cs typeface="Calibri"/>
              </a:rPr>
              <a:t> </a:t>
            </a:r>
            <a:r>
              <a:rPr sz="2400" spc="-60" dirty="0">
                <a:latin typeface="Calibri"/>
                <a:cs typeface="Calibri"/>
              </a:rPr>
              <a:t>occur.</a:t>
            </a:r>
            <a:endParaRPr sz="24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a:t>
            </a:fld>
            <a:endParaRPr lang="en-US" spc="-5" dirty="0">
              <a:solidFill>
                <a:srgbClr val="00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4540" y="1600200"/>
            <a:ext cx="7160260" cy="3720890"/>
          </a:xfrm>
          <a:prstGeom prst="rect">
            <a:avLst/>
          </a:prstGeom>
        </p:spPr>
        <p:txBody>
          <a:bodyPr vert="horz" wrap="square" lIns="0" tIns="12065" rIns="0" bIns="0" rtlCol="0">
            <a:spAutoFit/>
          </a:bodyPr>
          <a:lstStyle/>
          <a:p>
            <a:pPr marL="457200" marR="5080" indent="-444500">
              <a:lnSpc>
                <a:spcPct val="100000"/>
              </a:lnSpc>
              <a:spcBef>
                <a:spcPts val="600"/>
              </a:spcBef>
              <a:buFont typeface="Arial"/>
              <a:buChar char="•"/>
            </a:pPr>
            <a:r>
              <a:rPr sz="2400" spc="-5" dirty="0">
                <a:latin typeface="Calibri"/>
                <a:cs typeface="Calibri"/>
              </a:rPr>
              <a:t>Oklahoma </a:t>
            </a:r>
            <a:r>
              <a:rPr sz="2400" spc="-10" dirty="0">
                <a:latin typeface="Calibri"/>
                <a:cs typeface="Calibri"/>
              </a:rPr>
              <a:t>Constitution, adopted </a:t>
            </a:r>
            <a:r>
              <a:rPr sz="2400" spc="-5" dirty="0">
                <a:latin typeface="Calibri"/>
                <a:cs typeface="Calibri"/>
              </a:rPr>
              <a:t>in 1907 </a:t>
            </a:r>
            <a:r>
              <a:rPr sz="2400" spc="-10" dirty="0">
                <a:latin typeface="Calibri"/>
                <a:cs typeface="Calibri"/>
              </a:rPr>
              <a:t>by </a:t>
            </a:r>
            <a:r>
              <a:rPr sz="2400" spc="-5" dirty="0" smtClean="0">
                <a:latin typeface="Calibri"/>
                <a:cs typeface="Calibri"/>
              </a:rPr>
              <a:t>the</a:t>
            </a:r>
            <a:r>
              <a:rPr lang="en-US" sz="2400" spc="-5" dirty="0" smtClean="0">
                <a:latin typeface="Calibri"/>
                <a:cs typeface="Calibri"/>
              </a:rPr>
              <a:t> </a:t>
            </a:r>
            <a:r>
              <a:rPr sz="2400" spc="-5" dirty="0" smtClean="0">
                <a:latin typeface="Calibri"/>
                <a:cs typeface="Calibri"/>
              </a:rPr>
              <a:t>people </a:t>
            </a:r>
            <a:r>
              <a:rPr sz="2400" spc="-5" dirty="0">
                <a:latin typeface="Calibri"/>
                <a:cs typeface="Calibri"/>
              </a:rPr>
              <a:t>of Oklahoma as the </a:t>
            </a:r>
            <a:r>
              <a:rPr sz="2400" spc="-10" dirty="0">
                <a:latin typeface="Calibri"/>
                <a:cs typeface="Calibri"/>
              </a:rPr>
              <a:t>governing document </a:t>
            </a:r>
            <a:r>
              <a:rPr sz="2400" spc="-5" dirty="0">
                <a:latin typeface="Calibri"/>
                <a:cs typeface="Calibri"/>
              </a:rPr>
              <a:t>of </a:t>
            </a:r>
            <a:r>
              <a:rPr sz="2400" spc="-5" dirty="0" smtClean="0">
                <a:latin typeface="Calibri"/>
                <a:cs typeface="Calibri"/>
              </a:rPr>
              <a:t>the</a:t>
            </a:r>
            <a:r>
              <a:rPr lang="en-US" sz="2400" spc="-5" dirty="0" smtClean="0">
                <a:latin typeface="Calibri"/>
                <a:cs typeface="Calibri"/>
              </a:rPr>
              <a:t> </a:t>
            </a:r>
            <a:r>
              <a:rPr sz="2400" spc="-25" dirty="0" smtClean="0">
                <a:latin typeface="Calibri"/>
                <a:cs typeface="Calibri"/>
              </a:rPr>
              <a:t>state</a:t>
            </a:r>
            <a:r>
              <a:rPr sz="2400" spc="-25" dirty="0">
                <a:latin typeface="Calibri"/>
                <a:cs typeface="Calibri"/>
              </a:rPr>
              <a:t>.</a:t>
            </a:r>
            <a:endParaRPr sz="2400" dirty="0">
              <a:latin typeface="Calibri"/>
              <a:cs typeface="Calibri"/>
            </a:endParaRPr>
          </a:p>
          <a:p>
            <a:pPr marL="804863" lvl="1" indent="-347663">
              <a:lnSpc>
                <a:spcPct val="100000"/>
              </a:lnSpc>
              <a:spcBef>
                <a:spcPts val="600"/>
              </a:spcBef>
              <a:buFont typeface="Arial"/>
              <a:buChar char="•"/>
            </a:pPr>
            <a:r>
              <a:rPr sz="2400" spc="-10" dirty="0">
                <a:latin typeface="Calibri"/>
                <a:cs typeface="Calibri"/>
              </a:rPr>
              <a:t>Provides </a:t>
            </a:r>
            <a:r>
              <a:rPr sz="2400" spc="-20" dirty="0">
                <a:latin typeface="Calibri"/>
                <a:cs typeface="Calibri"/>
              </a:rPr>
              <a:t>for </a:t>
            </a:r>
            <a:r>
              <a:rPr sz="2400" dirty="0">
                <a:latin typeface="Calibri"/>
                <a:cs typeface="Calibri"/>
              </a:rPr>
              <a:t>the </a:t>
            </a:r>
            <a:r>
              <a:rPr sz="2400" spc="-5" dirty="0">
                <a:latin typeface="Calibri"/>
                <a:cs typeface="Calibri"/>
              </a:rPr>
              <a:t>rights and privileges </a:t>
            </a:r>
            <a:r>
              <a:rPr sz="2400" dirty="0">
                <a:latin typeface="Calibri"/>
                <a:cs typeface="Calibri"/>
              </a:rPr>
              <a:t>of</a:t>
            </a:r>
            <a:r>
              <a:rPr sz="2400" spc="-25" dirty="0">
                <a:latin typeface="Calibri"/>
                <a:cs typeface="Calibri"/>
              </a:rPr>
              <a:t> </a:t>
            </a:r>
            <a:r>
              <a:rPr sz="2400" spc="-10" dirty="0">
                <a:latin typeface="Calibri"/>
                <a:cs typeface="Calibri"/>
              </a:rPr>
              <a:t>citizens.</a:t>
            </a:r>
            <a:endParaRPr sz="2400" dirty="0">
              <a:latin typeface="Calibri"/>
              <a:cs typeface="Calibri"/>
            </a:endParaRPr>
          </a:p>
          <a:p>
            <a:pPr marL="804863" marR="793750" lvl="1" indent="-347663">
              <a:lnSpc>
                <a:spcPct val="100000"/>
              </a:lnSpc>
              <a:spcBef>
                <a:spcPts val="600"/>
              </a:spcBef>
              <a:buFont typeface="Arial"/>
              <a:buChar char="•"/>
            </a:pPr>
            <a:r>
              <a:rPr sz="2400" spc="-5" dirty="0">
                <a:latin typeface="Calibri"/>
                <a:cs typeface="Calibri"/>
              </a:rPr>
              <a:t>Article </a:t>
            </a:r>
            <a:r>
              <a:rPr sz="2400" spc="-65" dirty="0">
                <a:latin typeface="Calibri"/>
                <a:cs typeface="Calibri"/>
              </a:rPr>
              <a:t>IV, </a:t>
            </a:r>
            <a:r>
              <a:rPr sz="2400" spc="-5" dirty="0">
                <a:latin typeface="Calibri"/>
                <a:cs typeface="Calibri"/>
              </a:rPr>
              <a:t>Section </a:t>
            </a:r>
            <a:r>
              <a:rPr sz="2400" dirty="0">
                <a:latin typeface="Calibri"/>
                <a:cs typeface="Calibri"/>
              </a:rPr>
              <a:t>1 </a:t>
            </a:r>
            <a:r>
              <a:rPr sz="2400" spc="-10" dirty="0">
                <a:latin typeface="Calibri"/>
                <a:cs typeface="Calibri"/>
              </a:rPr>
              <a:t>broadly </a:t>
            </a:r>
            <a:r>
              <a:rPr sz="2400" spc="-5" dirty="0">
                <a:latin typeface="Calibri"/>
                <a:cs typeface="Calibri"/>
              </a:rPr>
              <a:t>divides </a:t>
            </a:r>
            <a:r>
              <a:rPr sz="2400" dirty="0">
                <a:latin typeface="Calibri"/>
                <a:cs typeface="Calibri"/>
              </a:rPr>
              <a:t>the </a:t>
            </a:r>
            <a:r>
              <a:rPr sz="2400" spc="-15" dirty="0">
                <a:latin typeface="Calibri"/>
                <a:cs typeface="Calibri"/>
              </a:rPr>
              <a:t>powers </a:t>
            </a:r>
            <a:r>
              <a:rPr sz="2400" dirty="0">
                <a:latin typeface="Calibri"/>
                <a:cs typeface="Calibri"/>
              </a:rPr>
              <a:t>of </a:t>
            </a:r>
            <a:r>
              <a:rPr sz="2400" spc="-5" dirty="0" smtClean="0">
                <a:latin typeface="Calibri"/>
                <a:cs typeface="Calibri"/>
              </a:rPr>
              <a:t>each</a:t>
            </a:r>
            <a:r>
              <a:rPr lang="en-US" sz="2400" spc="-5" dirty="0" smtClean="0">
                <a:latin typeface="Calibri"/>
                <a:cs typeface="Calibri"/>
              </a:rPr>
              <a:t> </a:t>
            </a:r>
            <a:r>
              <a:rPr sz="2400" spc="-10" dirty="0" smtClean="0">
                <a:latin typeface="Calibri"/>
                <a:cs typeface="Calibri"/>
              </a:rPr>
              <a:t>branch </a:t>
            </a:r>
            <a:r>
              <a:rPr sz="2400" dirty="0">
                <a:latin typeface="Calibri"/>
                <a:cs typeface="Calibri"/>
              </a:rPr>
              <a:t>of</a:t>
            </a:r>
            <a:r>
              <a:rPr sz="2400" spc="-15" dirty="0">
                <a:latin typeface="Calibri"/>
                <a:cs typeface="Calibri"/>
              </a:rPr>
              <a:t> </a:t>
            </a:r>
            <a:r>
              <a:rPr sz="2400" spc="-10" dirty="0">
                <a:latin typeface="Calibri"/>
                <a:cs typeface="Calibri"/>
              </a:rPr>
              <a:t>government.</a:t>
            </a:r>
            <a:endParaRPr sz="2400" dirty="0">
              <a:latin typeface="Calibri"/>
              <a:cs typeface="Calibri"/>
            </a:endParaRPr>
          </a:p>
          <a:p>
            <a:pPr marL="1270000" lvl="2" indent="-342900">
              <a:lnSpc>
                <a:spcPct val="100000"/>
              </a:lnSpc>
              <a:spcBef>
                <a:spcPts val="600"/>
              </a:spcBef>
              <a:buFont typeface="Calibri" panose="020F0502020204030204" pitchFamily="34" charset="0"/>
              <a:buChar char="–"/>
              <a:tabLst>
                <a:tab pos="1269365" algn="l"/>
                <a:tab pos="1270635" algn="l"/>
              </a:tabLst>
            </a:pPr>
            <a:r>
              <a:rPr sz="2400" spc="-10" dirty="0">
                <a:latin typeface="Calibri"/>
                <a:cs typeface="Calibri"/>
              </a:rPr>
              <a:t>Legislative.</a:t>
            </a:r>
            <a:endParaRPr sz="2400" dirty="0">
              <a:latin typeface="Calibri"/>
              <a:cs typeface="Calibri"/>
            </a:endParaRPr>
          </a:p>
          <a:p>
            <a:pPr marL="1270000" lvl="2" indent="-342900">
              <a:lnSpc>
                <a:spcPct val="100000"/>
              </a:lnSpc>
              <a:spcBef>
                <a:spcPts val="600"/>
              </a:spcBef>
              <a:buFont typeface="Calibri" panose="020F0502020204030204" pitchFamily="34" charset="0"/>
              <a:buChar char="–"/>
              <a:tabLst>
                <a:tab pos="1269365" algn="l"/>
                <a:tab pos="1270635" algn="l"/>
              </a:tabLst>
            </a:pPr>
            <a:r>
              <a:rPr sz="2400" spc="-10" dirty="0">
                <a:latin typeface="Calibri"/>
                <a:cs typeface="Calibri"/>
              </a:rPr>
              <a:t>Executive.</a:t>
            </a:r>
            <a:endParaRPr sz="2400" dirty="0">
              <a:latin typeface="Calibri"/>
              <a:cs typeface="Calibri"/>
            </a:endParaRPr>
          </a:p>
          <a:p>
            <a:pPr marL="1270000" lvl="2" indent="-342900">
              <a:lnSpc>
                <a:spcPct val="100000"/>
              </a:lnSpc>
              <a:spcBef>
                <a:spcPts val="600"/>
              </a:spcBef>
              <a:buFont typeface="Calibri" panose="020F0502020204030204" pitchFamily="34" charset="0"/>
              <a:buChar char="–"/>
              <a:tabLst>
                <a:tab pos="1269365" algn="l"/>
                <a:tab pos="1270635" algn="l"/>
              </a:tabLst>
            </a:pPr>
            <a:r>
              <a:rPr sz="2400" spc="-10" dirty="0">
                <a:latin typeface="Calibri"/>
                <a:cs typeface="Calibri"/>
              </a:rPr>
              <a:t>Judicial.</a:t>
            </a:r>
            <a:endParaRPr sz="2400" dirty="0">
              <a:latin typeface="Calibri"/>
              <a:cs typeface="Calibri"/>
            </a:endParaRPr>
          </a:p>
        </p:txBody>
      </p:sp>
      <p:sp>
        <p:nvSpPr>
          <p:cNvPr id="4" name="object 4"/>
          <p:cNvSpPr txBox="1">
            <a:spLocks noGrp="1"/>
          </p:cNvSpPr>
          <p:nvPr>
            <p:ph type="title"/>
          </p:nvPr>
        </p:nvSpPr>
        <p:spPr>
          <a:xfrm>
            <a:off x="636271" y="669575"/>
            <a:ext cx="7973059" cy="505267"/>
          </a:xfrm>
          <a:prstGeom prst="rect">
            <a:avLst/>
          </a:prstGeom>
        </p:spPr>
        <p:txBody>
          <a:bodyPr vert="horz" wrap="square" lIns="0" tIns="12700" rIns="0" bIns="0" rtlCol="0">
            <a:spAutoFit/>
          </a:bodyPr>
          <a:lstStyle/>
          <a:p>
            <a:pPr marL="12700" algn="ctr">
              <a:lnSpc>
                <a:spcPct val="100000"/>
              </a:lnSpc>
              <a:spcBef>
                <a:spcPts val="100"/>
              </a:spcBef>
            </a:pPr>
            <a:r>
              <a:rPr sz="3200" b="0" spc="-5" dirty="0">
                <a:latin typeface="Calibri"/>
                <a:cs typeface="Calibri"/>
              </a:rPr>
              <a:t>Oklahoma</a:t>
            </a:r>
            <a:r>
              <a:rPr sz="3200" b="0" spc="-50" dirty="0">
                <a:latin typeface="Calibri"/>
                <a:cs typeface="Calibri"/>
              </a:rPr>
              <a:t> </a:t>
            </a:r>
            <a:r>
              <a:rPr sz="3200" b="0" spc="-10" dirty="0">
                <a:latin typeface="Calibri"/>
                <a:cs typeface="Calibri"/>
              </a:rPr>
              <a:t>Constitution</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a:t>
            </a:fld>
            <a:endParaRPr lang="en-US" spc="-5" dirty="0">
              <a:solidFill>
                <a:srgbClr val="00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4540" y="1752854"/>
            <a:ext cx="7789545" cy="3058530"/>
          </a:xfrm>
          <a:prstGeom prst="rect">
            <a:avLst/>
          </a:prstGeom>
        </p:spPr>
        <p:txBody>
          <a:bodyPr vert="horz" wrap="square" lIns="0" tIns="57150" rIns="0" bIns="0" rtlCol="0">
            <a:spAutoFit/>
          </a:bodyPr>
          <a:lstStyle/>
          <a:p>
            <a:pPr marL="246379" marR="744855" indent="-233679">
              <a:lnSpc>
                <a:spcPts val="2810"/>
              </a:lnSpc>
              <a:spcBef>
                <a:spcPts val="450"/>
              </a:spcBef>
              <a:buFont typeface="Arial"/>
              <a:buChar char="•"/>
              <a:tabLst>
                <a:tab pos="247015" algn="l"/>
              </a:tabLst>
            </a:pPr>
            <a:r>
              <a:rPr sz="2400" spc="-10" dirty="0">
                <a:latin typeface="Calibri"/>
                <a:cs typeface="Calibri"/>
              </a:rPr>
              <a:t>Constitutional </a:t>
            </a:r>
            <a:r>
              <a:rPr sz="2400" spc="-5" dirty="0">
                <a:latin typeface="Calibri"/>
                <a:cs typeface="Calibri"/>
              </a:rPr>
              <a:t>authority </a:t>
            </a:r>
            <a:r>
              <a:rPr sz="2400" spc="-15" dirty="0">
                <a:latin typeface="Calibri"/>
                <a:cs typeface="Calibri"/>
              </a:rPr>
              <a:t>to </a:t>
            </a:r>
            <a:r>
              <a:rPr sz="2400" spc="-25" dirty="0">
                <a:latin typeface="Calibri"/>
                <a:cs typeface="Calibri"/>
              </a:rPr>
              <a:t>make </a:t>
            </a:r>
            <a:r>
              <a:rPr sz="2400" spc="-15" dirty="0">
                <a:latin typeface="Calibri"/>
                <a:cs typeface="Calibri"/>
              </a:rPr>
              <a:t>law to govern </a:t>
            </a:r>
            <a:r>
              <a:rPr sz="2400" spc="-5" dirty="0" smtClean="0">
                <a:latin typeface="Calibri"/>
                <a:cs typeface="Calibri"/>
              </a:rPr>
              <a:t>the</a:t>
            </a:r>
            <a:r>
              <a:rPr lang="en-US" sz="2400" spc="-5" dirty="0" smtClean="0">
                <a:latin typeface="Calibri"/>
                <a:cs typeface="Calibri"/>
              </a:rPr>
              <a:t> </a:t>
            </a:r>
            <a:r>
              <a:rPr sz="2400" spc="-5" dirty="0" smtClean="0">
                <a:latin typeface="Calibri"/>
                <a:cs typeface="Calibri"/>
              </a:rPr>
              <a:t>people </a:t>
            </a:r>
            <a:r>
              <a:rPr sz="2400" spc="-5" dirty="0">
                <a:latin typeface="Calibri"/>
                <a:cs typeface="Calibri"/>
              </a:rPr>
              <a:t>and </a:t>
            </a:r>
            <a:r>
              <a:rPr sz="2400" spc="-10" dirty="0">
                <a:latin typeface="Calibri"/>
                <a:cs typeface="Calibri"/>
              </a:rPr>
              <a:t>processes </a:t>
            </a:r>
            <a:r>
              <a:rPr sz="2400" spc="-5" dirty="0">
                <a:latin typeface="Calibri"/>
                <a:cs typeface="Calibri"/>
              </a:rPr>
              <a:t>of the</a:t>
            </a:r>
            <a:r>
              <a:rPr sz="2400" spc="-10" dirty="0">
                <a:latin typeface="Calibri"/>
                <a:cs typeface="Calibri"/>
              </a:rPr>
              <a:t> </a:t>
            </a:r>
            <a:r>
              <a:rPr sz="2400" spc="-25" dirty="0">
                <a:latin typeface="Calibri"/>
                <a:cs typeface="Calibri"/>
              </a:rPr>
              <a:t>state.</a:t>
            </a:r>
            <a:endParaRPr sz="2400" dirty="0">
              <a:latin typeface="Calibri"/>
              <a:cs typeface="Calibri"/>
            </a:endParaRPr>
          </a:p>
          <a:p>
            <a:pPr marL="812800" marR="160020" lvl="1" indent="-342900">
              <a:lnSpc>
                <a:spcPct val="100000"/>
              </a:lnSpc>
              <a:spcBef>
                <a:spcPts val="505"/>
              </a:spcBef>
              <a:buFont typeface="Calibri" panose="020F0502020204030204" pitchFamily="34" charset="0"/>
              <a:buChar char="–"/>
              <a:tabLst>
                <a:tab pos="812165" algn="l"/>
                <a:tab pos="812800" algn="l"/>
              </a:tabLst>
            </a:pPr>
            <a:r>
              <a:rPr sz="2000" spc="-15" dirty="0">
                <a:latin typeface="Calibri"/>
                <a:cs typeface="Calibri"/>
              </a:rPr>
              <a:t>May delegate </a:t>
            </a:r>
            <a:r>
              <a:rPr sz="2000" spc="-5" dirty="0">
                <a:latin typeface="Calibri"/>
                <a:cs typeface="Calibri"/>
              </a:rPr>
              <a:t>its power </a:t>
            </a:r>
            <a:r>
              <a:rPr sz="2000" dirty="0">
                <a:latin typeface="Calibri"/>
                <a:cs typeface="Calibri"/>
              </a:rPr>
              <a:t>and </a:t>
            </a:r>
            <a:r>
              <a:rPr sz="2000" spc="-10" dirty="0">
                <a:latin typeface="Calibri"/>
                <a:cs typeface="Calibri"/>
              </a:rPr>
              <a:t>discretion </a:t>
            </a:r>
            <a:r>
              <a:rPr sz="2000" spc="-15" dirty="0">
                <a:latin typeface="Calibri"/>
                <a:cs typeface="Calibri"/>
              </a:rPr>
              <a:t>to </a:t>
            </a:r>
            <a:r>
              <a:rPr sz="2000" spc="-10" dirty="0">
                <a:latin typeface="Calibri"/>
                <a:cs typeface="Calibri"/>
              </a:rPr>
              <a:t>others </a:t>
            </a:r>
            <a:r>
              <a:rPr sz="2000" spc="-15" dirty="0">
                <a:latin typeface="Calibri"/>
                <a:cs typeface="Calibri"/>
              </a:rPr>
              <a:t>to </a:t>
            </a:r>
            <a:r>
              <a:rPr sz="2000" spc="-5" dirty="0">
                <a:latin typeface="Calibri"/>
                <a:cs typeface="Calibri"/>
              </a:rPr>
              <a:t>carry </a:t>
            </a:r>
            <a:r>
              <a:rPr sz="2000" dirty="0" smtClean="0">
                <a:latin typeface="Calibri"/>
                <a:cs typeface="Calibri"/>
              </a:rPr>
              <a:t>out</a:t>
            </a:r>
            <a:r>
              <a:rPr lang="en-US" sz="2000" dirty="0" smtClean="0">
                <a:latin typeface="Calibri"/>
                <a:cs typeface="Calibri"/>
              </a:rPr>
              <a:t> </a:t>
            </a:r>
            <a:r>
              <a:rPr sz="2000" spc="-10" dirty="0" smtClean="0">
                <a:latin typeface="Calibri"/>
                <a:cs typeface="Calibri"/>
              </a:rPr>
              <a:t>governmental</a:t>
            </a:r>
            <a:r>
              <a:rPr sz="2000" spc="-30" dirty="0" smtClean="0">
                <a:latin typeface="Calibri"/>
                <a:cs typeface="Calibri"/>
              </a:rPr>
              <a:t> </a:t>
            </a:r>
            <a:r>
              <a:rPr sz="2000" spc="-5" dirty="0">
                <a:latin typeface="Calibri"/>
                <a:cs typeface="Calibri"/>
              </a:rPr>
              <a:t>functions.</a:t>
            </a:r>
            <a:endParaRPr sz="2000" dirty="0">
              <a:latin typeface="Calibri"/>
              <a:cs typeface="Calibri"/>
            </a:endParaRPr>
          </a:p>
          <a:p>
            <a:pPr marL="812800" marR="5080" lvl="1" indent="-342900">
              <a:lnSpc>
                <a:spcPct val="100000"/>
              </a:lnSpc>
              <a:spcBef>
                <a:spcPts val="530"/>
              </a:spcBef>
              <a:buFont typeface="Calibri" panose="020F0502020204030204" pitchFamily="34" charset="0"/>
              <a:buChar char="–"/>
              <a:tabLst>
                <a:tab pos="812165" algn="l"/>
                <a:tab pos="812800" algn="l"/>
              </a:tabLst>
            </a:pPr>
            <a:r>
              <a:rPr sz="2000" dirty="0">
                <a:latin typeface="Calibri"/>
                <a:cs typeface="Calibri"/>
              </a:rPr>
              <a:t>The </a:t>
            </a:r>
            <a:r>
              <a:rPr sz="2000" spc="-5" dirty="0">
                <a:latin typeface="Calibri"/>
                <a:cs typeface="Calibri"/>
              </a:rPr>
              <a:t>Oklahoma </a:t>
            </a:r>
            <a:r>
              <a:rPr sz="2000" spc="-20" dirty="0">
                <a:latin typeface="Calibri"/>
                <a:cs typeface="Calibri"/>
              </a:rPr>
              <a:t>State </a:t>
            </a:r>
            <a:r>
              <a:rPr sz="2000" spc="-10" dirty="0">
                <a:latin typeface="Calibri"/>
                <a:cs typeface="Calibri"/>
              </a:rPr>
              <a:t>Legislature </a:t>
            </a:r>
            <a:r>
              <a:rPr sz="2000" dirty="0">
                <a:latin typeface="Calibri"/>
                <a:cs typeface="Calibri"/>
              </a:rPr>
              <a:t>has </a:t>
            </a:r>
            <a:r>
              <a:rPr sz="2000" spc="-5" dirty="0">
                <a:latin typeface="Calibri"/>
                <a:cs typeface="Calibri"/>
              </a:rPr>
              <a:t>enacted </a:t>
            </a:r>
            <a:r>
              <a:rPr sz="2000" spc="-15" dirty="0">
                <a:latin typeface="Calibri"/>
                <a:cs typeface="Calibri"/>
              </a:rPr>
              <a:t>statutes </a:t>
            </a:r>
            <a:r>
              <a:rPr sz="2000" spc="-10" dirty="0" smtClean="0">
                <a:latin typeface="Calibri"/>
                <a:cs typeface="Calibri"/>
              </a:rPr>
              <a:t>creating</a:t>
            </a:r>
            <a:r>
              <a:rPr lang="en-US" sz="2000" spc="-10" dirty="0" smtClean="0">
                <a:latin typeface="Calibri"/>
                <a:cs typeface="Calibri"/>
              </a:rPr>
              <a:t> </a:t>
            </a:r>
            <a:r>
              <a:rPr sz="2000" dirty="0" smtClean="0">
                <a:latin typeface="Calibri"/>
                <a:cs typeface="Calibri"/>
              </a:rPr>
              <a:t>the </a:t>
            </a:r>
            <a:r>
              <a:rPr sz="2000" spc="-10" dirty="0">
                <a:latin typeface="Calibri"/>
                <a:cs typeface="Calibri"/>
              </a:rPr>
              <a:t>Office </a:t>
            </a:r>
            <a:r>
              <a:rPr sz="2000" dirty="0">
                <a:latin typeface="Calibri"/>
                <a:cs typeface="Calibri"/>
              </a:rPr>
              <a:t>of </a:t>
            </a:r>
            <a:r>
              <a:rPr sz="2000" spc="-5" dirty="0">
                <a:latin typeface="Calibri"/>
                <a:cs typeface="Calibri"/>
              </a:rPr>
              <a:t>Management </a:t>
            </a:r>
            <a:r>
              <a:rPr sz="2000" dirty="0">
                <a:latin typeface="Calibri"/>
                <a:cs typeface="Calibri"/>
              </a:rPr>
              <a:t>and </a:t>
            </a:r>
            <a:r>
              <a:rPr sz="2000" spc="-10" dirty="0">
                <a:latin typeface="Calibri"/>
                <a:cs typeface="Calibri"/>
              </a:rPr>
              <a:t>Enterprise </a:t>
            </a:r>
            <a:r>
              <a:rPr sz="2000" dirty="0" smtClean="0">
                <a:latin typeface="Calibri"/>
                <a:cs typeface="Calibri"/>
              </a:rPr>
              <a:t>Services</a:t>
            </a:r>
            <a:r>
              <a:rPr lang="en-US" sz="2000" spc="-5" dirty="0" smtClean="0">
                <a:latin typeface="Calibri"/>
                <a:cs typeface="Calibri"/>
              </a:rPr>
              <a:t> </a:t>
            </a:r>
            <a:r>
              <a:rPr sz="2000" spc="-10" dirty="0" smtClean="0">
                <a:latin typeface="Calibri"/>
                <a:cs typeface="Calibri"/>
              </a:rPr>
              <a:t>(</a:t>
            </a:r>
            <a:r>
              <a:rPr sz="2000" spc="-10" dirty="0">
                <a:latin typeface="Calibri"/>
                <a:cs typeface="Calibri"/>
              </a:rPr>
              <a:t>former Office </a:t>
            </a:r>
            <a:r>
              <a:rPr sz="2000" dirty="0">
                <a:latin typeface="Calibri"/>
                <a:cs typeface="Calibri"/>
              </a:rPr>
              <a:t>of </a:t>
            </a:r>
            <a:r>
              <a:rPr sz="2000" spc="-20" dirty="0">
                <a:latin typeface="Calibri"/>
                <a:cs typeface="Calibri"/>
              </a:rPr>
              <a:t>State </a:t>
            </a:r>
            <a:r>
              <a:rPr sz="2000" spc="-5" dirty="0">
                <a:latin typeface="Calibri"/>
                <a:cs typeface="Calibri"/>
              </a:rPr>
              <a:t>Finance/Department </a:t>
            </a:r>
            <a:r>
              <a:rPr sz="2000" dirty="0">
                <a:latin typeface="Calibri"/>
                <a:cs typeface="Calibri"/>
              </a:rPr>
              <a:t>of </a:t>
            </a:r>
            <a:r>
              <a:rPr sz="2000" spc="-10" dirty="0" smtClean="0">
                <a:latin typeface="Calibri"/>
                <a:cs typeface="Calibri"/>
              </a:rPr>
              <a:t>Central</a:t>
            </a:r>
            <a:r>
              <a:rPr lang="en-US" sz="2000" spc="-10" dirty="0" smtClean="0">
                <a:latin typeface="Calibri"/>
                <a:cs typeface="Calibri"/>
              </a:rPr>
              <a:t> </a:t>
            </a:r>
            <a:r>
              <a:rPr sz="2000" dirty="0" smtClean="0">
                <a:latin typeface="Calibri"/>
                <a:cs typeface="Calibri"/>
              </a:rPr>
              <a:t>Services</a:t>
            </a:r>
            <a:r>
              <a:rPr sz="2000" dirty="0">
                <a:latin typeface="Calibri"/>
                <a:cs typeface="Calibri"/>
              </a:rPr>
              <a:t>) </a:t>
            </a:r>
            <a:r>
              <a:rPr sz="2000" spc="-5" dirty="0">
                <a:latin typeface="Calibri"/>
                <a:cs typeface="Calibri"/>
              </a:rPr>
              <a:t>and </a:t>
            </a:r>
            <a:r>
              <a:rPr sz="2000" spc="-10" dirty="0">
                <a:latin typeface="Calibri"/>
                <a:cs typeface="Calibri"/>
              </a:rPr>
              <a:t>delineating </a:t>
            </a:r>
            <a:r>
              <a:rPr sz="2000" dirty="0">
                <a:latin typeface="Calibri"/>
                <a:cs typeface="Calibri"/>
              </a:rPr>
              <a:t>the </a:t>
            </a:r>
            <a:r>
              <a:rPr sz="2000" spc="-5" dirty="0">
                <a:latin typeface="Calibri"/>
                <a:cs typeface="Calibri"/>
              </a:rPr>
              <a:t>authority </a:t>
            </a:r>
            <a:r>
              <a:rPr sz="2000" dirty="0">
                <a:latin typeface="Calibri"/>
                <a:cs typeface="Calibri"/>
              </a:rPr>
              <a:t>of the </a:t>
            </a:r>
            <a:r>
              <a:rPr sz="2000" spc="-5" dirty="0" smtClean="0">
                <a:latin typeface="Calibri"/>
                <a:cs typeface="Calibri"/>
              </a:rPr>
              <a:t>department</a:t>
            </a:r>
            <a:r>
              <a:rPr lang="en-US" sz="2000" spc="-5" dirty="0" smtClean="0">
                <a:latin typeface="Calibri"/>
                <a:cs typeface="Calibri"/>
              </a:rPr>
              <a:t> </a:t>
            </a:r>
            <a:r>
              <a:rPr sz="2000" spc="-5" dirty="0" smtClean="0">
                <a:latin typeface="Calibri"/>
                <a:cs typeface="Calibri"/>
              </a:rPr>
              <a:t>with </a:t>
            </a:r>
            <a:r>
              <a:rPr sz="2000" spc="-5" dirty="0">
                <a:latin typeface="Calibri"/>
                <a:cs typeface="Calibri"/>
              </a:rPr>
              <a:t>respect </a:t>
            </a:r>
            <a:r>
              <a:rPr sz="2000" spc="-15" dirty="0">
                <a:latin typeface="Calibri"/>
                <a:cs typeface="Calibri"/>
              </a:rPr>
              <a:t>to </a:t>
            </a:r>
            <a:r>
              <a:rPr sz="2000" spc="-10" dirty="0">
                <a:latin typeface="Calibri"/>
                <a:cs typeface="Calibri"/>
              </a:rPr>
              <a:t>purchases </a:t>
            </a:r>
            <a:r>
              <a:rPr sz="2000" spc="-5" dirty="0">
                <a:latin typeface="Calibri"/>
                <a:cs typeface="Calibri"/>
              </a:rPr>
              <a:t>made </a:t>
            </a:r>
            <a:r>
              <a:rPr sz="2000" dirty="0">
                <a:latin typeface="Calibri"/>
                <a:cs typeface="Calibri"/>
              </a:rPr>
              <a:t>on </a:t>
            </a:r>
            <a:r>
              <a:rPr sz="2000" spc="-5" dirty="0">
                <a:latin typeface="Calibri"/>
                <a:cs typeface="Calibri"/>
              </a:rPr>
              <a:t>behalf </a:t>
            </a:r>
            <a:r>
              <a:rPr sz="2000" dirty="0">
                <a:latin typeface="Calibri"/>
                <a:cs typeface="Calibri"/>
              </a:rPr>
              <a:t>of the </a:t>
            </a:r>
            <a:r>
              <a:rPr sz="2000" spc="-20" dirty="0">
                <a:latin typeface="Calibri"/>
                <a:cs typeface="Calibri"/>
              </a:rPr>
              <a:t>state, </a:t>
            </a:r>
            <a:r>
              <a:rPr sz="2000" spc="-5" dirty="0">
                <a:latin typeface="Calibri"/>
                <a:cs typeface="Calibri"/>
              </a:rPr>
              <a:t>all </a:t>
            </a:r>
            <a:r>
              <a:rPr sz="2000" spc="-5" dirty="0" smtClean="0">
                <a:latin typeface="Calibri"/>
                <a:cs typeface="Calibri"/>
              </a:rPr>
              <a:t>in</a:t>
            </a:r>
            <a:r>
              <a:rPr lang="en-US" sz="2000" spc="-5" dirty="0" smtClean="0">
                <a:latin typeface="Calibri"/>
                <a:cs typeface="Calibri"/>
              </a:rPr>
              <a:t> </a:t>
            </a:r>
            <a:r>
              <a:rPr sz="2000" spc="-10" dirty="0" smtClean="0">
                <a:latin typeface="Calibri"/>
                <a:cs typeface="Calibri"/>
              </a:rPr>
              <a:t>accordance </a:t>
            </a:r>
            <a:r>
              <a:rPr sz="2000" spc="-5" dirty="0">
                <a:latin typeface="Calibri"/>
                <a:cs typeface="Calibri"/>
              </a:rPr>
              <a:t>with </a:t>
            </a:r>
            <a:r>
              <a:rPr sz="2000" dirty="0">
                <a:latin typeface="Calibri"/>
                <a:cs typeface="Calibri"/>
              </a:rPr>
              <a:t>the</a:t>
            </a:r>
            <a:r>
              <a:rPr sz="2000" spc="-15" dirty="0">
                <a:latin typeface="Calibri"/>
                <a:cs typeface="Calibri"/>
              </a:rPr>
              <a:t> </a:t>
            </a:r>
            <a:r>
              <a:rPr sz="2000" spc="-10" dirty="0">
                <a:latin typeface="Calibri"/>
                <a:cs typeface="Calibri"/>
              </a:rPr>
              <a:t>constitution.</a:t>
            </a:r>
            <a:endParaRPr sz="2000" dirty="0">
              <a:latin typeface="Calibri"/>
              <a:cs typeface="Calibri"/>
            </a:endParaRPr>
          </a:p>
        </p:txBody>
      </p:sp>
      <p:sp>
        <p:nvSpPr>
          <p:cNvPr id="4" name="object 4"/>
          <p:cNvSpPr txBox="1">
            <a:spLocks noGrp="1"/>
          </p:cNvSpPr>
          <p:nvPr>
            <p:ph type="title"/>
          </p:nvPr>
        </p:nvSpPr>
        <p:spPr>
          <a:xfrm>
            <a:off x="581026" y="607405"/>
            <a:ext cx="7973059" cy="505267"/>
          </a:xfrm>
          <a:prstGeom prst="rect">
            <a:avLst/>
          </a:prstGeom>
        </p:spPr>
        <p:txBody>
          <a:bodyPr vert="horz" wrap="square" lIns="0" tIns="12700" rIns="0" bIns="0" rtlCol="0">
            <a:spAutoFit/>
          </a:bodyPr>
          <a:lstStyle/>
          <a:p>
            <a:pPr marL="12700" algn="ctr">
              <a:lnSpc>
                <a:spcPct val="100000"/>
              </a:lnSpc>
              <a:spcBef>
                <a:spcPts val="100"/>
              </a:spcBef>
            </a:pPr>
            <a:r>
              <a:rPr sz="3200" b="0" spc="-15" dirty="0">
                <a:latin typeface="Calibri"/>
                <a:cs typeface="Calibri"/>
              </a:rPr>
              <a:t>Legislative</a:t>
            </a:r>
            <a:r>
              <a:rPr sz="3200" b="0" spc="-40" dirty="0">
                <a:latin typeface="Calibri"/>
                <a:cs typeface="Calibri"/>
              </a:rPr>
              <a:t> </a:t>
            </a:r>
            <a:r>
              <a:rPr sz="3200" b="0" spc="-20" dirty="0">
                <a:latin typeface="Calibri"/>
                <a:cs typeface="Calibri"/>
              </a:rPr>
              <a:t>Branch</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7</a:t>
            </a:fld>
            <a:endParaRPr lang="en-US" spc="-5" dirty="0">
              <a:solidFill>
                <a:srgbClr val="00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4403" y="1691131"/>
            <a:ext cx="7160397" cy="3860031"/>
          </a:xfrm>
          <a:prstGeom prst="rect">
            <a:avLst/>
          </a:prstGeom>
        </p:spPr>
        <p:txBody>
          <a:bodyPr vert="horz" wrap="square" lIns="0" tIns="12700" rIns="0" bIns="0" rtlCol="0">
            <a:spAutoFit/>
          </a:bodyPr>
          <a:lstStyle/>
          <a:p>
            <a:pPr marL="246379" marR="481965" indent="-233679">
              <a:lnSpc>
                <a:spcPct val="100000"/>
              </a:lnSpc>
              <a:spcBef>
                <a:spcPts val="600"/>
              </a:spcBef>
              <a:buFont typeface="Arial"/>
              <a:buChar char="•"/>
              <a:tabLst>
                <a:tab pos="246379" algn="l"/>
                <a:tab pos="247015" algn="l"/>
              </a:tabLst>
            </a:pPr>
            <a:r>
              <a:rPr sz="2400" dirty="0">
                <a:latin typeface="Calibri"/>
                <a:cs typeface="Calibri"/>
              </a:rPr>
              <a:t>The </a:t>
            </a:r>
            <a:r>
              <a:rPr sz="2400" spc="-10" dirty="0">
                <a:latin typeface="Calibri"/>
                <a:cs typeface="Calibri"/>
              </a:rPr>
              <a:t>governor </a:t>
            </a:r>
            <a:r>
              <a:rPr sz="2400" spc="-5" dirty="0">
                <a:latin typeface="Calibri"/>
                <a:cs typeface="Calibri"/>
              </a:rPr>
              <a:t>is </a:t>
            </a:r>
            <a:r>
              <a:rPr sz="2400" spc="-10" dirty="0">
                <a:latin typeface="Calibri"/>
                <a:cs typeface="Calibri"/>
              </a:rPr>
              <a:t>charged </a:t>
            </a:r>
            <a:r>
              <a:rPr sz="2400" spc="-5" dirty="0">
                <a:latin typeface="Calibri"/>
                <a:cs typeface="Calibri"/>
              </a:rPr>
              <a:t>with </a:t>
            </a:r>
            <a:r>
              <a:rPr sz="2400" dirty="0">
                <a:latin typeface="Calibri"/>
                <a:cs typeface="Calibri"/>
              </a:rPr>
              <a:t>the </a:t>
            </a:r>
            <a:r>
              <a:rPr sz="2400" spc="-15" dirty="0">
                <a:latin typeface="Calibri"/>
                <a:cs typeface="Calibri"/>
              </a:rPr>
              <a:t>execution </a:t>
            </a:r>
            <a:r>
              <a:rPr sz="2400" dirty="0">
                <a:latin typeface="Calibri"/>
                <a:cs typeface="Calibri"/>
              </a:rPr>
              <a:t>of </a:t>
            </a:r>
            <a:r>
              <a:rPr sz="2400" spc="-10" dirty="0">
                <a:latin typeface="Calibri"/>
                <a:cs typeface="Calibri"/>
              </a:rPr>
              <a:t>laws. </a:t>
            </a:r>
            <a:r>
              <a:rPr sz="2400" spc="-5" dirty="0">
                <a:latin typeface="Calibri"/>
                <a:cs typeface="Calibri"/>
              </a:rPr>
              <a:t>Article VI</a:t>
            </a:r>
            <a:r>
              <a:rPr sz="2400" spc="-5" dirty="0" smtClean="0">
                <a:latin typeface="Calibri"/>
                <a:cs typeface="Calibri"/>
              </a:rPr>
              <a:t>,</a:t>
            </a:r>
            <a:r>
              <a:rPr lang="en-US" sz="2400" spc="-5" dirty="0" smtClean="0">
                <a:latin typeface="Calibri"/>
                <a:cs typeface="Calibri"/>
              </a:rPr>
              <a:t> </a:t>
            </a:r>
            <a:r>
              <a:rPr sz="2400" spc="-5" dirty="0" smtClean="0">
                <a:latin typeface="Calibri"/>
                <a:cs typeface="Calibri"/>
              </a:rPr>
              <a:t>Section </a:t>
            </a:r>
            <a:r>
              <a:rPr sz="2400" dirty="0">
                <a:latin typeface="Calibri"/>
                <a:cs typeface="Calibri"/>
              </a:rPr>
              <a:t>8 of the </a:t>
            </a:r>
            <a:r>
              <a:rPr sz="2400" spc="-5" dirty="0">
                <a:latin typeface="Calibri"/>
                <a:cs typeface="Calibri"/>
              </a:rPr>
              <a:t>Oklahoma Constitution </a:t>
            </a:r>
            <a:r>
              <a:rPr sz="2400" spc="-10" dirty="0">
                <a:latin typeface="Calibri"/>
                <a:cs typeface="Calibri"/>
              </a:rPr>
              <a:t>provides </a:t>
            </a:r>
            <a:r>
              <a:rPr sz="2400" spc="-5" dirty="0">
                <a:latin typeface="Calibri"/>
                <a:cs typeface="Calibri"/>
              </a:rPr>
              <a:t>that </a:t>
            </a:r>
            <a:r>
              <a:rPr sz="2400" dirty="0">
                <a:latin typeface="Calibri"/>
                <a:cs typeface="Calibri"/>
              </a:rPr>
              <a:t>“[</a:t>
            </a:r>
            <a:r>
              <a:rPr sz="2400" dirty="0" smtClean="0">
                <a:latin typeface="Calibri"/>
                <a:cs typeface="Calibri"/>
              </a:rPr>
              <a:t>t]he</a:t>
            </a:r>
            <a:r>
              <a:rPr lang="en-US" sz="2400" dirty="0" smtClean="0">
                <a:latin typeface="Calibri"/>
                <a:cs typeface="Calibri"/>
              </a:rPr>
              <a:t> </a:t>
            </a:r>
            <a:r>
              <a:rPr sz="2400" spc="-5" dirty="0" smtClean="0">
                <a:latin typeface="Calibri"/>
                <a:cs typeface="Calibri"/>
              </a:rPr>
              <a:t>Governor </a:t>
            </a:r>
            <a:r>
              <a:rPr sz="2400" spc="-5" dirty="0">
                <a:latin typeface="Calibri"/>
                <a:cs typeface="Calibri"/>
              </a:rPr>
              <a:t>shall cause </a:t>
            </a:r>
            <a:r>
              <a:rPr sz="2400" dirty="0">
                <a:latin typeface="Calibri"/>
                <a:cs typeface="Calibri"/>
              </a:rPr>
              <a:t>the </a:t>
            </a:r>
            <a:r>
              <a:rPr sz="2400" spc="-15" dirty="0">
                <a:latin typeface="Calibri"/>
                <a:cs typeface="Calibri"/>
              </a:rPr>
              <a:t>laws </a:t>
            </a:r>
            <a:r>
              <a:rPr sz="2400" dirty="0">
                <a:latin typeface="Calibri"/>
                <a:cs typeface="Calibri"/>
              </a:rPr>
              <a:t>of the </a:t>
            </a:r>
            <a:r>
              <a:rPr sz="2400" spc="-20" dirty="0">
                <a:latin typeface="Calibri"/>
                <a:cs typeface="Calibri"/>
              </a:rPr>
              <a:t>State </a:t>
            </a:r>
            <a:r>
              <a:rPr sz="2400" spc="-15" dirty="0">
                <a:latin typeface="Calibri"/>
                <a:cs typeface="Calibri"/>
              </a:rPr>
              <a:t>to </a:t>
            </a:r>
            <a:r>
              <a:rPr sz="2400" dirty="0">
                <a:latin typeface="Calibri"/>
                <a:cs typeface="Calibri"/>
              </a:rPr>
              <a:t>be </a:t>
            </a:r>
            <a:r>
              <a:rPr sz="2400" spc="-10" dirty="0" smtClean="0">
                <a:latin typeface="Calibri"/>
                <a:cs typeface="Calibri"/>
              </a:rPr>
              <a:t>faithfully</a:t>
            </a:r>
            <a:r>
              <a:rPr lang="en-US" sz="2400" spc="-10" dirty="0" smtClean="0">
                <a:latin typeface="Calibri"/>
                <a:cs typeface="Calibri"/>
              </a:rPr>
              <a:t> </a:t>
            </a:r>
            <a:r>
              <a:rPr sz="2400" spc="-30" dirty="0" smtClean="0">
                <a:latin typeface="Calibri"/>
                <a:cs typeface="Calibri"/>
              </a:rPr>
              <a:t>executed</a:t>
            </a:r>
            <a:r>
              <a:rPr sz="2400" spc="-30" dirty="0">
                <a:latin typeface="Calibri"/>
                <a:cs typeface="Calibri"/>
              </a:rPr>
              <a:t>.”</a:t>
            </a:r>
            <a:endParaRPr sz="2400" dirty="0">
              <a:latin typeface="Calibri"/>
              <a:cs typeface="Calibri"/>
            </a:endParaRPr>
          </a:p>
          <a:p>
            <a:pPr marL="246379" marR="5080" indent="-233679">
              <a:lnSpc>
                <a:spcPct val="100000"/>
              </a:lnSpc>
              <a:spcBef>
                <a:spcPts val="600"/>
              </a:spcBef>
              <a:buFont typeface="Arial"/>
              <a:buChar char="•"/>
              <a:tabLst>
                <a:tab pos="246379" algn="l"/>
                <a:tab pos="247015" algn="l"/>
              </a:tabLst>
            </a:pPr>
            <a:r>
              <a:rPr sz="2400" spc="-5" dirty="0">
                <a:latin typeface="Calibri"/>
                <a:cs typeface="Calibri"/>
              </a:rPr>
              <a:t>Section </a:t>
            </a:r>
            <a:r>
              <a:rPr sz="2400" dirty="0">
                <a:latin typeface="Calibri"/>
                <a:cs typeface="Calibri"/>
              </a:rPr>
              <a:t>8 of the </a:t>
            </a:r>
            <a:r>
              <a:rPr sz="2400" spc="-10" dirty="0">
                <a:latin typeface="Calibri"/>
                <a:cs typeface="Calibri"/>
              </a:rPr>
              <a:t>constitution </a:t>
            </a:r>
            <a:r>
              <a:rPr sz="2400" dirty="0">
                <a:latin typeface="Calibri"/>
                <a:cs typeface="Calibri"/>
              </a:rPr>
              <a:t>further </a:t>
            </a:r>
            <a:r>
              <a:rPr sz="2400" spc="-10" dirty="0">
                <a:latin typeface="Calibri"/>
                <a:cs typeface="Calibri"/>
              </a:rPr>
              <a:t>requires </a:t>
            </a:r>
            <a:r>
              <a:rPr sz="2400" dirty="0">
                <a:latin typeface="Calibri"/>
                <a:cs typeface="Calibri"/>
              </a:rPr>
              <a:t>the </a:t>
            </a:r>
            <a:r>
              <a:rPr sz="2400" spc="-10" dirty="0">
                <a:latin typeface="Calibri"/>
                <a:cs typeface="Calibri"/>
              </a:rPr>
              <a:t>governor </a:t>
            </a:r>
            <a:r>
              <a:rPr sz="2400" spc="-25" dirty="0" smtClean="0">
                <a:latin typeface="Calibri"/>
                <a:cs typeface="Calibri"/>
              </a:rPr>
              <a:t>to</a:t>
            </a:r>
            <a:r>
              <a:rPr lang="en-US" sz="2400" spc="-25" dirty="0" smtClean="0">
                <a:latin typeface="Calibri"/>
                <a:cs typeface="Calibri"/>
              </a:rPr>
              <a:t> </a:t>
            </a:r>
            <a:r>
              <a:rPr sz="2400" spc="-10" dirty="0" smtClean="0">
                <a:latin typeface="Calibri"/>
                <a:cs typeface="Calibri"/>
              </a:rPr>
              <a:t>conduct </a:t>
            </a:r>
            <a:r>
              <a:rPr sz="2400" spc="-5" dirty="0">
                <a:latin typeface="Calibri"/>
                <a:cs typeface="Calibri"/>
              </a:rPr>
              <a:t>all business </a:t>
            </a:r>
            <a:r>
              <a:rPr sz="2400" dirty="0">
                <a:latin typeface="Calibri"/>
                <a:cs typeface="Calibri"/>
              </a:rPr>
              <a:t>of the </a:t>
            </a:r>
            <a:r>
              <a:rPr sz="2400" spc="-20" dirty="0">
                <a:latin typeface="Calibri"/>
                <a:cs typeface="Calibri"/>
              </a:rPr>
              <a:t>state, </a:t>
            </a:r>
            <a:r>
              <a:rPr sz="2400" dirty="0">
                <a:latin typeface="Calibri"/>
                <a:cs typeface="Calibri"/>
              </a:rPr>
              <a:t>either </a:t>
            </a:r>
            <a:r>
              <a:rPr sz="2400" spc="-5" dirty="0">
                <a:latin typeface="Calibri"/>
                <a:cs typeface="Calibri"/>
              </a:rPr>
              <a:t>in </a:t>
            </a:r>
            <a:r>
              <a:rPr sz="2400" spc="-10" dirty="0">
                <a:latin typeface="Calibri"/>
                <a:cs typeface="Calibri"/>
              </a:rPr>
              <a:t>person </a:t>
            </a:r>
            <a:r>
              <a:rPr sz="2400" dirty="0">
                <a:latin typeface="Calibri"/>
                <a:cs typeface="Calibri"/>
              </a:rPr>
              <a:t>or as </a:t>
            </a:r>
            <a:r>
              <a:rPr sz="2400" spc="-5" dirty="0">
                <a:latin typeface="Calibri"/>
                <a:cs typeface="Calibri"/>
              </a:rPr>
              <a:t>allowed </a:t>
            </a:r>
            <a:r>
              <a:rPr sz="2400" spc="-10" dirty="0" smtClean="0">
                <a:latin typeface="Calibri"/>
                <a:cs typeface="Calibri"/>
              </a:rPr>
              <a:t>by</a:t>
            </a:r>
            <a:r>
              <a:rPr lang="en-US" sz="2400" spc="-10" dirty="0" smtClean="0">
                <a:latin typeface="Calibri"/>
                <a:cs typeface="Calibri"/>
              </a:rPr>
              <a:t> </a:t>
            </a:r>
            <a:r>
              <a:rPr sz="2400" spc="-45" dirty="0" smtClean="0">
                <a:latin typeface="Calibri"/>
                <a:cs typeface="Calibri"/>
              </a:rPr>
              <a:t>law</a:t>
            </a:r>
            <a:r>
              <a:rPr sz="2400" spc="-45" dirty="0">
                <a:latin typeface="Calibri"/>
                <a:cs typeface="Calibri"/>
              </a:rPr>
              <a:t>.</a:t>
            </a:r>
            <a:endParaRPr sz="2400" dirty="0">
              <a:latin typeface="Calibri"/>
              <a:cs typeface="Calibri"/>
            </a:endParaRPr>
          </a:p>
          <a:p>
            <a:pPr marL="246379" marR="525145" indent="-233679">
              <a:lnSpc>
                <a:spcPct val="100000"/>
              </a:lnSpc>
              <a:spcBef>
                <a:spcPts val="600"/>
              </a:spcBef>
              <a:buFont typeface="Arial"/>
              <a:buChar char="•"/>
              <a:tabLst>
                <a:tab pos="246379" algn="l"/>
                <a:tab pos="247015" algn="l"/>
              </a:tabLst>
            </a:pPr>
            <a:r>
              <a:rPr sz="2400" spc="-5" dirty="0">
                <a:latin typeface="Calibri"/>
                <a:cs typeface="Calibri"/>
              </a:rPr>
              <a:t>If </a:t>
            </a:r>
            <a:r>
              <a:rPr sz="2400" spc="-10" dirty="0">
                <a:latin typeface="Calibri"/>
                <a:cs typeface="Calibri"/>
              </a:rPr>
              <a:t>authorized by </a:t>
            </a:r>
            <a:r>
              <a:rPr sz="2400" spc="-55" dirty="0">
                <a:latin typeface="Calibri"/>
                <a:cs typeface="Calibri"/>
              </a:rPr>
              <a:t>law, </a:t>
            </a:r>
            <a:r>
              <a:rPr sz="2400" dirty="0">
                <a:latin typeface="Calibri"/>
                <a:cs typeface="Calibri"/>
              </a:rPr>
              <a:t>the </a:t>
            </a:r>
            <a:r>
              <a:rPr sz="2400" spc="-10" dirty="0">
                <a:latin typeface="Calibri"/>
                <a:cs typeface="Calibri"/>
              </a:rPr>
              <a:t>governor </a:t>
            </a:r>
            <a:r>
              <a:rPr sz="2400" spc="-20" dirty="0">
                <a:latin typeface="Calibri"/>
                <a:cs typeface="Calibri"/>
              </a:rPr>
              <a:t>may </a:t>
            </a:r>
            <a:r>
              <a:rPr sz="2400" spc="-10" dirty="0">
                <a:latin typeface="Calibri"/>
                <a:cs typeface="Calibri"/>
              </a:rPr>
              <a:t>appoint others </a:t>
            </a:r>
            <a:r>
              <a:rPr sz="2400" spc="-15" dirty="0">
                <a:latin typeface="Calibri"/>
                <a:cs typeface="Calibri"/>
              </a:rPr>
              <a:t>to </a:t>
            </a:r>
            <a:r>
              <a:rPr sz="2400" spc="-5" dirty="0" smtClean="0">
                <a:latin typeface="Calibri"/>
                <a:cs typeface="Calibri"/>
              </a:rPr>
              <a:t>help</a:t>
            </a:r>
            <a:r>
              <a:rPr lang="en-US" sz="2400" spc="-5" dirty="0" smtClean="0">
                <a:latin typeface="Calibri"/>
                <a:cs typeface="Calibri"/>
              </a:rPr>
              <a:t> </a:t>
            </a:r>
            <a:r>
              <a:rPr sz="2400" spc="-5" dirty="0" smtClean="0">
                <a:latin typeface="Calibri"/>
                <a:cs typeface="Calibri"/>
              </a:rPr>
              <a:t>accomplish </a:t>
            </a:r>
            <a:r>
              <a:rPr sz="2400" dirty="0">
                <a:latin typeface="Calibri"/>
                <a:cs typeface="Calibri"/>
              </a:rPr>
              <a:t>the </a:t>
            </a:r>
            <a:r>
              <a:rPr sz="2400" spc="-5" dirty="0">
                <a:latin typeface="Calibri"/>
                <a:cs typeface="Calibri"/>
              </a:rPr>
              <a:t>mighty </a:t>
            </a:r>
            <a:r>
              <a:rPr sz="2400" spc="-10" dirty="0">
                <a:latin typeface="Calibri"/>
                <a:cs typeface="Calibri"/>
              </a:rPr>
              <a:t>task </a:t>
            </a:r>
            <a:r>
              <a:rPr sz="2400" dirty="0">
                <a:latin typeface="Calibri"/>
                <a:cs typeface="Calibri"/>
              </a:rPr>
              <a:t>of </a:t>
            </a:r>
            <a:r>
              <a:rPr sz="2400" spc="-10" dirty="0">
                <a:latin typeface="Calibri"/>
                <a:cs typeface="Calibri"/>
              </a:rPr>
              <a:t>conducting </a:t>
            </a:r>
            <a:r>
              <a:rPr sz="2400" spc="-5" dirty="0">
                <a:latin typeface="Calibri"/>
                <a:cs typeface="Calibri"/>
              </a:rPr>
              <a:t>all </a:t>
            </a:r>
            <a:r>
              <a:rPr sz="2400" spc="-20" dirty="0">
                <a:latin typeface="Calibri"/>
                <a:cs typeface="Calibri"/>
              </a:rPr>
              <a:t>state</a:t>
            </a:r>
            <a:r>
              <a:rPr sz="2400" spc="-30" dirty="0">
                <a:latin typeface="Calibri"/>
                <a:cs typeface="Calibri"/>
              </a:rPr>
              <a:t> </a:t>
            </a:r>
            <a:r>
              <a:rPr sz="2400" spc="-5" dirty="0">
                <a:latin typeface="Calibri"/>
                <a:cs typeface="Calibri"/>
              </a:rPr>
              <a:t>business.</a:t>
            </a:r>
            <a:endParaRPr sz="2400" dirty="0">
              <a:latin typeface="Calibri"/>
              <a:cs typeface="Calibri"/>
            </a:endParaRPr>
          </a:p>
        </p:txBody>
      </p:sp>
      <p:sp>
        <p:nvSpPr>
          <p:cNvPr id="4" name="object 4"/>
          <p:cNvSpPr txBox="1">
            <a:spLocks noGrp="1"/>
          </p:cNvSpPr>
          <p:nvPr>
            <p:ph type="title"/>
          </p:nvPr>
        </p:nvSpPr>
        <p:spPr>
          <a:xfrm>
            <a:off x="462915" y="545465"/>
            <a:ext cx="7973059" cy="505267"/>
          </a:xfrm>
          <a:prstGeom prst="rect">
            <a:avLst/>
          </a:prstGeom>
        </p:spPr>
        <p:txBody>
          <a:bodyPr vert="horz" wrap="square" lIns="0" tIns="12700" rIns="0" bIns="0" rtlCol="0">
            <a:spAutoFit/>
          </a:bodyPr>
          <a:lstStyle/>
          <a:p>
            <a:pPr marL="12700" algn="ctr">
              <a:lnSpc>
                <a:spcPct val="100000"/>
              </a:lnSpc>
              <a:spcBef>
                <a:spcPts val="100"/>
              </a:spcBef>
            </a:pPr>
            <a:r>
              <a:rPr sz="3200" b="0" spc="-20" dirty="0">
                <a:latin typeface="Calibri"/>
                <a:cs typeface="Calibri"/>
              </a:rPr>
              <a:t>Executive</a:t>
            </a:r>
            <a:r>
              <a:rPr sz="3200" b="0" spc="-65" dirty="0">
                <a:latin typeface="Calibri"/>
                <a:cs typeface="Calibri"/>
              </a:rPr>
              <a:t> </a:t>
            </a:r>
            <a:r>
              <a:rPr sz="3200" b="0" spc="-20" dirty="0">
                <a:latin typeface="Calibri"/>
                <a:cs typeface="Calibri"/>
              </a:rPr>
              <a:t>Branch</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8</a:t>
            </a:fld>
            <a:endParaRPr lang="en-US" spc="-5" dirty="0">
              <a:solidFill>
                <a:srgbClr val="00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585469" y="359635"/>
            <a:ext cx="7973059" cy="566181"/>
          </a:xfrm>
          <a:prstGeom prst="rect">
            <a:avLst/>
          </a:prstGeom>
        </p:spPr>
        <p:txBody>
          <a:bodyPr vert="horz" wrap="square" lIns="0" tIns="12065" rIns="0" bIns="0" rtlCol="0">
            <a:spAutoFit/>
          </a:bodyPr>
          <a:lstStyle/>
          <a:p>
            <a:pPr marL="12700" algn="ctr">
              <a:lnSpc>
                <a:spcPct val="100000"/>
              </a:lnSpc>
              <a:spcBef>
                <a:spcPts val="95"/>
              </a:spcBef>
            </a:pPr>
            <a:r>
              <a:rPr sz="3600" b="0" spc="-5" dirty="0">
                <a:latin typeface="Calibri"/>
                <a:cs typeface="Calibri"/>
              </a:rPr>
              <a:t>The </a:t>
            </a:r>
            <a:r>
              <a:rPr sz="3600" b="0" spc="-15" dirty="0">
                <a:latin typeface="Calibri"/>
                <a:cs typeface="Calibri"/>
              </a:rPr>
              <a:t>Legislative </a:t>
            </a:r>
            <a:r>
              <a:rPr sz="3600" b="0" spc="-20" dirty="0">
                <a:latin typeface="Calibri"/>
                <a:cs typeface="Calibri"/>
              </a:rPr>
              <a:t>Delegation</a:t>
            </a:r>
            <a:r>
              <a:rPr sz="3600" b="0" spc="55" dirty="0">
                <a:latin typeface="Calibri"/>
                <a:cs typeface="Calibri"/>
              </a:rPr>
              <a:t> </a:t>
            </a:r>
            <a:r>
              <a:rPr sz="3600" b="0" spc="-5" dirty="0">
                <a:latin typeface="Calibri"/>
                <a:cs typeface="Calibri"/>
              </a:rPr>
              <a:t>Model</a:t>
            </a:r>
          </a:p>
        </p:txBody>
      </p:sp>
      <p:sp>
        <p:nvSpPr>
          <p:cNvPr id="4" name="object 4"/>
          <p:cNvSpPr txBox="1"/>
          <p:nvPr/>
        </p:nvSpPr>
        <p:spPr>
          <a:xfrm>
            <a:off x="886460" y="1752600"/>
            <a:ext cx="7114540" cy="2022990"/>
          </a:xfrm>
          <a:prstGeom prst="rect">
            <a:avLst/>
          </a:prstGeom>
        </p:spPr>
        <p:txBody>
          <a:bodyPr vert="horz" wrap="square" lIns="0" tIns="12065" rIns="0" bIns="0" rtlCol="0">
            <a:spAutoFit/>
          </a:bodyPr>
          <a:lstStyle/>
          <a:p>
            <a:pPr marL="246379" marR="468630" indent="-233679">
              <a:lnSpc>
                <a:spcPct val="100000"/>
              </a:lnSpc>
              <a:spcBef>
                <a:spcPts val="600"/>
              </a:spcBef>
              <a:buClr>
                <a:srgbClr val="4B2203"/>
              </a:buClr>
              <a:buFont typeface="Arial"/>
              <a:buChar char="•"/>
              <a:tabLst>
                <a:tab pos="247015" algn="l"/>
              </a:tabLst>
            </a:pPr>
            <a:r>
              <a:rPr sz="2400" spc="-10" dirty="0">
                <a:latin typeface="Calibri"/>
                <a:cs typeface="Calibri"/>
              </a:rPr>
              <a:t>Legislatures </a:t>
            </a:r>
            <a:r>
              <a:rPr sz="2400" spc="-20" dirty="0">
                <a:latin typeface="Calibri"/>
                <a:cs typeface="Calibri"/>
              </a:rPr>
              <a:t>delegate </a:t>
            </a:r>
            <a:r>
              <a:rPr sz="2400" spc="-10" dirty="0">
                <a:latin typeface="Calibri"/>
                <a:cs typeface="Calibri"/>
              </a:rPr>
              <a:t>significant </a:t>
            </a:r>
            <a:r>
              <a:rPr sz="2400" spc="-10" dirty="0" smtClean="0">
                <a:latin typeface="Calibri"/>
                <a:cs typeface="Calibri"/>
              </a:rPr>
              <a:t>law-making</a:t>
            </a:r>
            <a:r>
              <a:rPr lang="en-US" sz="2400" spc="-10" dirty="0" smtClean="0">
                <a:latin typeface="Calibri"/>
                <a:cs typeface="Calibri"/>
              </a:rPr>
              <a:t> </a:t>
            </a:r>
            <a:r>
              <a:rPr sz="2400" spc="-5" dirty="0" smtClean="0">
                <a:latin typeface="Calibri"/>
                <a:cs typeface="Calibri"/>
              </a:rPr>
              <a:t>authority </a:t>
            </a:r>
            <a:r>
              <a:rPr sz="2400" spc="-20" dirty="0">
                <a:latin typeface="Calibri"/>
                <a:cs typeface="Calibri"/>
              </a:rPr>
              <a:t>to </a:t>
            </a:r>
            <a:r>
              <a:rPr sz="2400" spc="-15" dirty="0">
                <a:latin typeface="Calibri"/>
                <a:cs typeface="Calibri"/>
              </a:rPr>
              <a:t>government</a:t>
            </a:r>
            <a:r>
              <a:rPr sz="2400" spc="65" dirty="0">
                <a:latin typeface="Calibri"/>
                <a:cs typeface="Calibri"/>
              </a:rPr>
              <a:t> </a:t>
            </a:r>
            <a:r>
              <a:rPr sz="2400" spc="-10" dirty="0">
                <a:latin typeface="Calibri"/>
                <a:cs typeface="Calibri"/>
              </a:rPr>
              <a:t>agencies.</a:t>
            </a:r>
            <a:endParaRPr sz="2400" dirty="0">
              <a:latin typeface="Calibri"/>
              <a:cs typeface="Calibri"/>
            </a:endParaRPr>
          </a:p>
          <a:p>
            <a:pPr marL="246379" marR="5080" indent="-233679">
              <a:lnSpc>
                <a:spcPct val="100000"/>
              </a:lnSpc>
              <a:spcBef>
                <a:spcPts val="600"/>
              </a:spcBef>
              <a:buClr>
                <a:srgbClr val="4B2203"/>
              </a:buClr>
              <a:buFont typeface="Arial"/>
              <a:buChar char="•"/>
              <a:tabLst>
                <a:tab pos="247015" algn="l"/>
              </a:tabLst>
            </a:pPr>
            <a:r>
              <a:rPr sz="2400" spc="-15" dirty="0">
                <a:latin typeface="Calibri"/>
                <a:cs typeface="Calibri"/>
              </a:rPr>
              <a:t>Delegation, </a:t>
            </a:r>
            <a:r>
              <a:rPr sz="2400" spc="-5" dirty="0">
                <a:latin typeface="Calibri"/>
                <a:cs typeface="Calibri"/>
              </a:rPr>
              <a:t>in this </a:t>
            </a:r>
            <a:r>
              <a:rPr sz="2400" spc="-10" dirty="0">
                <a:latin typeface="Calibri"/>
                <a:cs typeface="Calibri"/>
              </a:rPr>
              <a:t>case, </a:t>
            </a:r>
            <a:r>
              <a:rPr sz="2400" spc="-5" dirty="0">
                <a:latin typeface="Calibri"/>
                <a:cs typeface="Calibri"/>
              </a:rPr>
              <a:t>is the </a:t>
            </a:r>
            <a:r>
              <a:rPr sz="2400" spc="-25" dirty="0">
                <a:latin typeface="Calibri"/>
                <a:cs typeface="Calibri"/>
              </a:rPr>
              <a:t>extra </a:t>
            </a:r>
            <a:r>
              <a:rPr sz="2400" spc="-20" dirty="0" smtClean="0">
                <a:latin typeface="Calibri"/>
                <a:cs typeface="Calibri"/>
              </a:rPr>
              <a:t>legal</a:t>
            </a:r>
            <a:r>
              <a:rPr lang="en-US" sz="2400" spc="-20" dirty="0" smtClean="0">
                <a:latin typeface="Calibri"/>
                <a:cs typeface="Calibri"/>
              </a:rPr>
              <a:t> </a:t>
            </a:r>
            <a:r>
              <a:rPr sz="2400" spc="-5" dirty="0" smtClean="0">
                <a:latin typeface="Calibri"/>
                <a:cs typeface="Calibri"/>
              </a:rPr>
              <a:t>authority </a:t>
            </a:r>
            <a:r>
              <a:rPr sz="2400" spc="-20" dirty="0">
                <a:latin typeface="Calibri"/>
                <a:cs typeface="Calibri"/>
              </a:rPr>
              <a:t>to </a:t>
            </a:r>
            <a:r>
              <a:rPr sz="2400" spc="-15" dirty="0">
                <a:latin typeface="Calibri"/>
                <a:cs typeface="Calibri"/>
              </a:rPr>
              <a:t>government </a:t>
            </a:r>
            <a:r>
              <a:rPr sz="2400" spc="-10" dirty="0">
                <a:latin typeface="Calibri"/>
                <a:cs typeface="Calibri"/>
              </a:rPr>
              <a:t>agencies </a:t>
            </a:r>
            <a:r>
              <a:rPr sz="2400" spc="-20" dirty="0">
                <a:latin typeface="Calibri"/>
                <a:cs typeface="Calibri"/>
              </a:rPr>
              <a:t>to </a:t>
            </a:r>
            <a:r>
              <a:rPr sz="2400" spc="-10" dirty="0">
                <a:latin typeface="Calibri"/>
                <a:cs typeface="Calibri"/>
              </a:rPr>
              <a:t>write </a:t>
            </a:r>
            <a:r>
              <a:rPr sz="2400" spc="-10" dirty="0" smtClean="0">
                <a:latin typeface="Calibri"/>
                <a:cs typeface="Calibri"/>
              </a:rPr>
              <a:t>and</a:t>
            </a:r>
            <a:r>
              <a:rPr lang="en-US" sz="2400" spc="-10" dirty="0" smtClean="0">
                <a:latin typeface="Calibri"/>
                <a:cs typeface="Calibri"/>
              </a:rPr>
              <a:t> </a:t>
            </a:r>
            <a:r>
              <a:rPr sz="2400" spc="-15" dirty="0" smtClean="0">
                <a:latin typeface="Calibri"/>
                <a:cs typeface="Calibri"/>
              </a:rPr>
              <a:t>administer </a:t>
            </a:r>
            <a:r>
              <a:rPr sz="2400" spc="-15" dirty="0">
                <a:latin typeface="Calibri"/>
                <a:cs typeface="Calibri"/>
              </a:rPr>
              <a:t>law </a:t>
            </a:r>
            <a:r>
              <a:rPr sz="2400" spc="-5" dirty="0">
                <a:latin typeface="Calibri"/>
                <a:cs typeface="Calibri"/>
              </a:rPr>
              <a:t>subject </a:t>
            </a:r>
            <a:r>
              <a:rPr sz="2400" spc="-20" dirty="0">
                <a:latin typeface="Calibri"/>
                <a:cs typeface="Calibri"/>
              </a:rPr>
              <a:t>to </a:t>
            </a:r>
            <a:r>
              <a:rPr sz="2400" b="1" spc="-10" dirty="0" smtClean="0">
                <a:latin typeface="Calibri"/>
                <a:cs typeface="Calibri"/>
              </a:rPr>
              <a:t>Legislative</a:t>
            </a:r>
            <a:r>
              <a:rPr lang="en-US" sz="2400" b="1" spc="-10" dirty="0" smtClean="0">
                <a:latin typeface="Calibri"/>
                <a:cs typeface="Calibri"/>
              </a:rPr>
              <a:t> </a:t>
            </a:r>
            <a:r>
              <a:rPr sz="2400" b="1" spc="-15" dirty="0" smtClean="0">
                <a:latin typeface="Calibri"/>
                <a:cs typeface="Calibri"/>
              </a:rPr>
              <a:t>Oversight</a:t>
            </a:r>
            <a:r>
              <a:rPr sz="2800" b="1" spc="-15" dirty="0">
                <a:latin typeface="Calibri"/>
                <a:cs typeface="Calibri"/>
              </a:rPr>
              <a:t>.</a:t>
            </a:r>
            <a:endParaRPr sz="28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9</a:t>
            </a:fld>
            <a:endParaRPr lang="en-US" spc="-5" dirty="0">
              <a:solidFill>
                <a:srgbClr val="00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748970" y="381528"/>
            <a:ext cx="7973059" cy="504625"/>
          </a:xfrm>
          <a:prstGeom prst="rect">
            <a:avLst/>
          </a:prstGeom>
        </p:spPr>
        <p:txBody>
          <a:bodyPr vert="horz" wrap="square" lIns="0" tIns="12065" rIns="0" bIns="0" rtlCol="0">
            <a:spAutoFit/>
          </a:bodyPr>
          <a:lstStyle/>
          <a:p>
            <a:pPr marL="12700" algn="ctr">
              <a:lnSpc>
                <a:spcPct val="100000"/>
              </a:lnSpc>
              <a:spcBef>
                <a:spcPts val="95"/>
              </a:spcBef>
            </a:pPr>
            <a:r>
              <a:rPr sz="3200" b="0" spc="-15" dirty="0">
                <a:latin typeface="Calibri"/>
                <a:cs typeface="Calibri"/>
              </a:rPr>
              <a:t>Legislative</a:t>
            </a:r>
            <a:r>
              <a:rPr sz="3200" b="0" spc="-10" dirty="0">
                <a:latin typeface="Calibri"/>
                <a:cs typeface="Calibri"/>
              </a:rPr>
              <a:t> </a:t>
            </a:r>
            <a:r>
              <a:rPr sz="3200" b="0" spc="-25" dirty="0">
                <a:latin typeface="Calibri"/>
                <a:cs typeface="Calibri"/>
              </a:rPr>
              <a:t>Oversight</a:t>
            </a:r>
          </a:p>
        </p:txBody>
      </p:sp>
      <p:sp>
        <p:nvSpPr>
          <p:cNvPr id="4" name="object 4"/>
          <p:cNvSpPr/>
          <p:nvPr/>
        </p:nvSpPr>
        <p:spPr>
          <a:xfrm>
            <a:off x="802850" y="2014509"/>
            <a:ext cx="7617789" cy="2895600"/>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1210733" y="2362200"/>
            <a:ext cx="6785088" cy="2012730"/>
          </a:xfrm>
          <a:prstGeom prst="rect">
            <a:avLst/>
          </a:prstGeom>
        </p:spPr>
        <p:txBody>
          <a:bodyPr vert="horz" wrap="square" lIns="0" tIns="12065" rIns="0" bIns="0" rtlCol="0">
            <a:spAutoFit/>
          </a:bodyPr>
          <a:lstStyle/>
          <a:p>
            <a:pPr marL="12700" marR="15240">
              <a:lnSpc>
                <a:spcPct val="100000"/>
              </a:lnSpc>
              <a:spcBef>
                <a:spcPts val="95"/>
              </a:spcBef>
            </a:pPr>
            <a:r>
              <a:rPr sz="2000" spc="-10" dirty="0">
                <a:solidFill>
                  <a:srgbClr val="FFFFFF"/>
                </a:solidFill>
                <a:latin typeface="Calibri"/>
                <a:cs typeface="Calibri"/>
              </a:rPr>
              <a:t>Legislative </a:t>
            </a:r>
            <a:r>
              <a:rPr sz="2000" spc="-15" dirty="0">
                <a:solidFill>
                  <a:srgbClr val="FFFFFF"/>
                </a:solidFill>
                <a:latin typeface="Calibri"/>
                <a:cs typeface="Calibri"/>
              </a:rPr>
              <a:t>Oversight </a:t>
            </a:r>
            <a:r>
              <a:rPr sz="2000" spc="-5" dirty="0">
                <a:solidFill>
                  <a:srgbClr val="FFFFFF"/>
                </a:solidFill>
                <a:latin typeface="Calibri"/>
                <a:cs typeface="Calibri"/>
              </a:rPr>
              <a:t>is the </a:t>
            </a:r>
            <a:r>
              <a:rPr sz="2000" spc="-15" dirty="0">
                <a:solidFill>
                  <a:srgbClr val="FFFFFF"/>
                </a:solidFill>
                <a:latin typeface="Calibri"/>
                <a:cs typeface="Calibri"/>
              </a:rPr>
              <a:t>process </a:t>
            </a:r>
            <a:r>
              <a:rPr sz="2000" spc="-5" dirty="0">
                <a:solidFill>
                  <a:srgbClr val="FFFFFF"/>
                </a:solidFill>
                <a:latin typeface="Calibri"/>
                <a:cs typeface="Calibri"/>
              </a:rPr>
              <a:t>of </a:t>
            </a:r>
            <a:r>
              <a:rPr sz="2000" spc="-15" dirty="0">
                <a:solidFill>
                  <a:srgbClr val="FFFFFF"/>
                </a:solidFill>
                <a:latin typeface="Calibri"/>
                <a:cs typeface="Calibri"/>
              </a:rPr>
              <a:t>review </a:t>
            </a:r>
            <a:r>
              <a:rPr sz="2000" spc="-5" dirty="0" smtClean="0">
                <a:solidFill>
                  <a:srgbClr val="FFFFFF"/>
                </a:solidFill>
                <a:latin typeface="Calibri"/>
                <a:cs typeface="Calibri"/>
              </a:rPr>
              <a:t>and</a:t>
            </a:r>
            <a:r>
              <a:rPr lang="en-US" sz="2000" spc="-5" dirty="0" smtClean="0">
                <a:solidFill>
                  <a:srgbClr val="FFFFFF"/>
                </a:solidFill>
                <a:latin typeface="Calibri"/>
                <a:cs typeface="Calibri"/>
              </a:rPr>
              <a:t> </a:t>
            </a:r>
            <a:r>
              <a:rPr sz="2000" spc="-15" dirty="0" smtClean="0">
                <a:solidFill>
                  <a:srgbClr val="FFFFFF"/>
                </a:solidFill>
                <a:latin typeface="Calibri"/>
                <a:cs typeface="Calibri"/>
              </a:rPr>
              <a:t>approval </a:t>
            </a:r>
            <a:r>
              <a:rPr sz="2000" spc="-5" dirty="0">
                <a:solidFill>
                  <a:srgbClr val="FFFFFF"/>
                </a:solidFill>
                <a:latin typeface="Calibri"/>
                <a:cs typeface="Calibri"/>
              </a:rPr>
              <a:t>of </a:t>
            </a:r>
            <a:r>
              <a:rPr sz="2000" spc="-15" dirty="0">
                <a:solidFill>
                  <a:srgbClr val="FFFFFF"/>
                </a:solidFill>
                <a:latin typeface="Calibri"/>
                <a:cs typeface="Calibri"/>
              </a:rPr>
              <a:t>administrative </a:t>
            </a:r>
            <a:r>
              <a:rPr sz="2000" spc="-5" dirty="0">
                <a:solidFill>
                  <a:srgbClr val="FFFFFF"/>
                </a:solidFill>
                <a:latin typeface="Calibri"/>
                <a:cs typeface="Calibri"/>
              </a:rPr>
              <a:t>rules, </a:t>
            </a:r>
            <a:r>
              <a:rPr sz="2000" spc="-10" dirty="0">
                <a:solidFill>
                  <a:srgbClr val="FFFFFF"/>
                </a:solidFill>
                <a:latin typeface="Calibri"/>
                <a:cs typeface="Calibri"/>
              </a:rPr>
              <a:t>regulations, </a:t>
            </a:r>
            <a:r>
              <a:rPr sz="2000" spc="-5" dirty="0">
                <a:solidFill>
                  <a:srgbClr val="FFFFFF"/>
                </a:solidFill>
                <a:latin typeface="Calibri"/>
                <a:cs typeface="Calibri"/>
              </a:rPr>
              <a:t>policies </a:t>
            </a:r>
            <a:r>
              <a:rPr sz="2000" spc="-5" dirty="0" smtClean="0">
                <a:solidFill>
                  <a:srgbClr val="FFFFFF"/>
                </a:solidFill>
                <a:latin typeface="Calibri"/>
                <a:cs typeface="Calibri"/>
              </a:rPr>
              <a:t>and</a:t>
            </a:r>
            <a:r>
              <a:rPr lang="en-US" sz="2000" spc="-5" dirty="0" smtClean="0">
                <a:solidFill>
                  <a:srgbClr val="FFFFFF"/>
                </a:solidFill>
                <a:latin typeface="Calibri"/>
                <a:cs typeface="Calibri"/>
              </a:rPr>
              <a:t> </a:t>
            </a:r>
            <a:r>
              <a:rPr sz="2000" spc="-15" dirty="0" smtClean="0">
                <a:solidFill>
                  <a:srgbClr val="FFFFFF"/>
                </a:solidFill>
                <a:latin typeface="Calibri"/>
                <a:cs typeface="Calibri"/>
              </a:rPr>
              <a:t>procedures </a:t>
            </a:r>
            <a:r>
              <a:rPr sz="2000" spc="-5" dirty="0">
                <a:solidFill>
                  <a:srgbClr val="FFFFFF"/>
                </a:solidFill>
                <a:latin typeface="Calibri"/>
                <a:cs typeface="Calibri"/>
              </a:rPr>
              <a:t>such as the </a:t>
            </a:r>
            <a:r>
              <a:rPr sz="2000" i="1" spc="-5" dirty="0">
                <a:solidFill>
                  <a:srgbClr val="FFFFFF"/>
                </a:solidFill>
                <a:latin typeface="Calibri"/>
                <a:cs typeface="Calibri"/>
              </a:rPr>
              <a:t>Oklahoma </a:t>
            </a:r>
            <a:r>
              <a:rPr sz="2000" i="1" spc="-10" dirty="0">
                <a:solidFill>
                  <a:srgbClr val="FFFFFF"/>
                </a:solidFill>
                <a:latin typeface="Calibri"/>
                <a:cs typeface="Calibri"/>
              </a:rPr>
              <a:t>Administrative</a:t>
            </a:r>
            <a:r>
              <a:rPr sz="2000" i="1" spc="85" dirty="0">
                <a:solidFill>
                  <a:srgbClr val="FFFFFF"/>
                </a:solidFill>
                <a:latin typeface="Calibri"/>
                <a:cs typeface="Calibri"/>
              </a:rPr>
              <a:t> </a:t>
            </a:r>
            <a:r>
              <a:rPr sz="2000" i="1" spc="-5" dirty="0">
                <a:solidFill>
                  <a:srgbClr val="FFFFFF"/>
                </a:solidFill>
                <a:latin typeface="Calibri"/>
                <a:cs typeface="Calibri"/>
              </a:rPr>
              <a:t>Code</a:t>
            </a:r>
            <a:r>
              <a:rPr sz="2000" spc="-5" dirty="0">
                <a:solidFill>
                  <a:srgbClr val="FFFFFF"/>
                </a:solidFill>
                <a:latin typeface="Calibri"/>
                <a:cs typeface="Calibri"/>
              </a:rPr>
              <a:t>.</a:t>
            </a:r>
            <a:endParaRPr sz="2000" dirty="0">
              <a:latin typeface="Calibri"/>
              <a:cs typeface="Calibri"/>
            </a:endParaRPr>
          </a:p>
          <a:p>
            <a:pPr marL="12700" marR="5080">
              <a:lnSpc>
                <a:spcPct val="100000"/>
              </a:lnSpc>
              <a:spcBef>
                <a:spcPts val="1200"/>
              </a:spcBef>
            </a:pPr>
            <a:r>
              <a:rPr sz="2000" spc="-5" dirty="0">
                <a:solidFill>
                  <a:srgbClr val="FFFFFF"/>
                </a:solidFill>
                <a:latin typeface="Calibri"/>
                <a:cs typeface="Calibri"/>
              </a:rPr>
              <a:t>A </a:t>
            </a:r>
            <a:r>
              <a:rPr sz="2000" spc="-10" dirty="0">
                <a:solidFill>
                  <a:srgbClr val="FFFFFF"/>
                </a:solidFill>
                <a:latin typeface="Calibri"/>
                <a:cs typeface="Calibri"/>
              </a:rPr>
              <a:t>fundamental objective </a:t>
            </a:r>
            <a:r>
              <a:rPr sz="2000" spc="-5" dirty="0">
                <a:solidFill>
                  <a:srgbClr val="FFFFFF"/>
                </a:solidFill>
                <a:latin typeface="Calibri"/>
                <a:cs typeface="Calibri"/>
              </a:rPr>
              <a:t>of </a:t>
            </a:r>
            <a:r>
              <a:rPr sz="2000" spc="-10" dirty="0">
                <a:solidFill>
                  <a:srgbClr val="FFFFFF"/>
                </a:solidFill>
                <a:latin typeface="Calibri"/>
                <a:cs typeface="Calibri"/>
              </a:rPr>
              <a:t>legislative </a:t>
            </a:r>
            <a:r>
              <a:rPr sz="2000" spc="-15" dirty="0">
                <a:solidFill>
                  <a:srgbClr val="FFFFFF"/>
                </a:solidFill>
                <a:latin typeface="Calibri"/>
                <a:cs typeface="Calibri"/>
              </a:rPr>
              <a:t>oversight </a:t>
            </a:r>
            <a:r>
              <a:rPr sz="2000" spc="-5" dirty="0">
                <a:solidFill>
                  <a:srgbClr val="FFFFFF"/>
                </a:solidFill>
                <a:latin typeface="Calibri"/>
                <a:cs typeface="Calibri"/>
              </a:rPr>
              <a:t>is </a:t>
            </a:r>
            <a:r>
              <a:rPr sz="2000" spc="-15" dirty="0">
                <a:solidFill>
                  <a:srgbClr val="FFFFFF"/>
                </a:solidFill>
                <a:latin typeface="Calibri"/>
                <a:cs typeface="Calibri"/>
              </a:rPr>
              <a:t>to </a:t>
            </a:r>
            <a:r>
              <a:rPr sz="2000" spc="-5" dirty="0" smtClean="0">
                <a:solidFill>
                  <a:srgbClr val="FFFFFF"/>
                </a:solidFill>
                <a:latin typeface="Calibri"/>
                <a:cs typeface="Calibri"/>
              </a:rPr>
              <a:t>hold</a:t>
            </a:r>
            <a:r>
              <a:rPr lang="en-US" sz="2000" spc="-5" dirty="0" smtClean="0">
                <a:solidFill>
                  <a:srgbClr val="FFFFFF"/>
                </a:solidFill>
                <a:latin typeface="Calibri"/>
                <a:cs typeface="Calibri"/>
              </a:rPr>
              <a:t> </a:t>
            </a:r>
            <a:r>
              <a:rPr sz="2000" spc="-20" dirty="0" smtClean="0">
                <a:solidFill>
                  <a:srgbClr val="FFFFFF"/>
                </a:solidFill>
                <a:latin typeface="Calibri"/>
                <a:cs typeface="Calibri"/>
              </a:rPr>
              <a:t>executive </a:t>
            </a:r>
            <a:r>
              <a:rPr sz="2000" spc="-10" dirty="0">
                <a:solidFill>
                  <a:srgbClr val="FFFFFF"/>
                </a:solidFill>
                <a:latin typeface="Calibri"/>
                <a:cs typeface="Calibri"/>
              </a:rPr>
              <a:t>officials </a:t>
            </a:r>
            <a:r>
              <a:rPr sz="2000" spc="-15" dirty="0">
                <a:solidFill>
                  <a:srgbClr val="FFFFFF"/>
                </a:solidFill>
                <a:latin typeface="Calibri"/>
                <a:cs typeface="Calibri"/>
              </a:rPr>
              <a:t>accountable </a:t>
            </a:r>
            <a:r>
              <a:rPr sz="2000" spc="-25" dirty="0">
                <a:solidFill>
                  <a:srgbClr val="FFFFFF"/>
                </a:solidFill>
                <a:latin typeface="Calibri"/>
                <a:cs typeface="Calibri"/>
              </a:rPr>
              <a:t>for </a:t>
            </a:r>
            <a:r>
              <a:rPr sz="2000" spc="-5" dirty="0">
                <a:solidFill>
                  <a:srgbClr val="FFFFFF"/>
                </a:solidFill>
                <a:latin typeface="Calibri"/>
                <a:cs typeface="Calibri"/>
              </a:rPr>
              <a:t>the </a:t>
            </a:r>
            <a:r>
              <a:rPr sz="2000" spc="-10" dirty="0">
                <a:solidFill>
                  <a:srgbClr val="FFFFFF"/>
                </a:solidFill>
                <a:latin typeface="Calibri"/>
                <a:cs typeface="Calibri"/>
              </a:rPr>
              <a:t>implementation </a:t>
            </a:r>
            <a:r>
              <a:rPr sz="2000" spc="-10" dirty="0" smtClean="0">
                <a:solidFill>
                  <a:srgbClr val="FFFFFF"/>
                </a:solidFill>
                <a:latin typeface="Calibri"/>
                <a:cs typeface="Calibri"/>
              </a:rPr>
              <a:t>of</a:t>
            </a:r>
            <a:r>
              <a:rPr lang="en-US" sz="2000" spc="-10" dirty="0" smtClean="0">
                <a:solidFill>
                  <a:srgbClr val="FFFFFF"/>
                </a:solidFill>
                <a:latin typeface="Calibri"/>
                <a:cs typeface="Calibri"/>
              </a:rPr>
              <a:t> </a:t>
            </a:r>
            <a:r>
              <a:rPr sz="2000" spc="-20" dirty="0" smtClean="0">
                <a:solidFill>
                  <a:srgbClr val="FFFFFF"/>
                </a:solidFill>
                <a:latin typeface="Calibri"/>
                <a:cs typeface="Calibri"/>
              </a:rPr>
              <a:t>delegated</a:t>
            </a:r>
            <a:r>
              <a:rPr sz="2000" spc="0" dirty="0" smtClean="0">
                <a:solidFill>
                  <a:srgbClr val="FFFFFF"/>
                </a:solidFill>
                <a:latin typeface="Calibri"/>
                <a:cs typeface="Calibri"/>
              </a:rPr>
              <a:t> </a:t>
            </a:r>
            <a:r>
              <a:rPr sz="2000" spc="-25" dirty="0">
                <a:solidFill>
                  <a:srgbClr val="FFFFFF"/>
                </a:solidFill>
                <a:latin typeface="Calibri"/>
                <a:cs typeface="Calibri"/>
              </a:rPr>
              <a:t>authority.</a:t>
            </a:r>
            <a:endParaRPr sz="20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10</a:t>
            </a:fld>
            <a:endParaRPr lang="en-US" spc="-5" dirty="0">
              <a:solidFill>
                <a:srgbClr val="00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901700" y="1926145"/>
            <a:ext cx="7476490" cy="2310889"/>
          </a:xfrm>
          <a:prstGeom prst="rect">
            <a:avLst/>
          </a:prstGeom>
        </p:spPr>
        <p:txBody>
          <a:bodyPr vert="horz" wrap="square" lIns="0" tIns="12700" rIns="0" bIns="0" rtlCol="0">
            <a:spAutoFit/>
          </a:bodyPr>
          <a:lstStyle/>
          <a:p>
            <a:pPr marL="12700" marR="206375">
              <a:lnSpc>
                <a:spcPct val="100000"/>
              </a:lnSpc>
              <a:spcBef>
                <a:spcPts val="100"/>
              </a:spcBef>
            </a:pPr>
            <a:r>
              <a:rPr sz="2400" spc="-5" dirty="0">
                <a:latin typeface="Calibri"/>
                <a:cs typeface="Calibri"/>
              </a:rPr>
              <a:t>The </a:t>
            </a:r>
            <a:r>
              <a:rPr sz="2400" spc="-15" dirty="0">
                <a:latin typeface="Calibri"/>
                <a:cs typeface="Calibri"/>
              </a:rPr>
              <a:t>Central </a:t>
            </a:r>
            <a:r>
              <a:rPr sz="2400" spc="-10" dirty="0">
                <a:latin typeface="Calibri"/>
                <a:cs typeface="Calibri"/>
              </a:rPr>
              <a:t>Purchasing </a:t>
            </a:r>
            <a:r>
              <a:rPr sz="2400" spc="-15" dirty="0">
                <a:latin typeface="Calibri"/>
                <a:cs typeface="Calibri"/>
              </a:rPr>
              <a:t>Administrative </a:t>
            </a:r>
            <a:r>
              <a:rPr sz="2400" spc="-5" dirty="0">
                <a:latin typeface="Calibri"/>
                <a:cs typeface="Calibri"/>
              </a:rPr>
              <a:t>Rules </a:t>
            </a:r>
            <a:r>
              <a:rPr sz="2400" spc="-15" dirty="0">
                <a:latin typeface="Calibri"/>
                <a:cs typeface="Calibri"/>
              </a:rPr>
              <a:t>are hosted </a:t>
            </a:r>
            <a:r>
              <a:rPr sz="2400" dirty="0">
                <a:latin typeface="Calibri"/>
                <a:cs typeface="Calibri"/>
              </a:rPr>
              <a:t>on </a:t>
            </a:r>
            <a:r>
              <a:rPr sz="2400" dirty="0" smtClean="0">
                <a:latin typeface="Calibri"/>
                <a:cs typeface="Calibri"/>
              </a:rPr>
              <a:t>the</a:t>
            </a:r>
            <a:r>
              <a:rPr lang="en-US" sz="2400" dirty="0" smtClean="0">
                <a:latin typeface="Calibri"/>
                <a:cs typeface="Calibri"/>
              </a:rPr>
              <a:t> </a:t>
            </a:r>
            <a:r>
              <a:rPr lang="en-US" sz="2400" spc="-15" dirty="0" smtClean="0">
                <a:latin typeface="Calibri"/>
                <a:cs typeface="Calibri"/>
              </a:rPr>
              <a:t>OMES </a:t>
            </a:r>
            <a:r>
              <a:rPr sz="2400" spc="-10" dirty="0" smtClean="0">
                <a:latin typeface="Calibri"/>
                <a:cs typeface="Calibri"/>
              </a:rPr>
              <a:t>website</a:t>
            </a:r>
            <a:r>
              <a:rPr sz="2400" spc="-10" dirty="0">
                <a:latin typeface="Calibri"/>
                <a:cs typeface="Calibri"/>
              </a:rPr>
              <a:t>:</a:t>
            </a:r>
            <a:endParaRPr sz="2400" dirty="0">
              <a:latin typeface="Calibri"/>
              <a:cs typeface="Calibri"/>
            </a:endParaRPr>
          </a:p>
          <a:p>
            <a:pPr>
              <a:lnSpc>
                <a:spcPct val="100000"/>
              </a:lnSpc>
              <a:spcBef>
                <a:spcPts val="50"/>
              </a:spcBef>
            </a:pPr>
            <a:endParaRPr sz="2500" dirty="0">
              <a:latin typeface="Times New Roman"/>
              <a:cs typeface="Times New Roman"/>
            </a:endParaRPr>
          </a:p>
          <a:p>
            <a:pPr marL="12700">
              <a:lnSpc>
                <a:spcPct val="100000"/>
              </a:lnSpc>
            </a:pPr>
            <a:r>
              <a:rPr sz="1600" u="heavy" spc="-10" dirty="0">
                <a:solidFill>
                  <a:srgbClr val="0000FF"/>
                </a:solidFill>
                <a:uFill>
                  <a:solidFill>
                    <a:srgbClr val="0000FF"/>
                  </a:solidFill>
                </a:uFill>
                <a:latin typeface="Calibri"/>
                <a:cs typeface="Calibri"/>
                <a:hlinkClick r:id="rId2"/>
              </a:rPr>
              <a:t>http://www.ok.gov/DCS/Central_Purchasing/CP_Processes,_Rules_&amp;_Statutes/index.html</a:t>
            </a:r>
            <a:endParaRPr sz="1600" dirty="0">
              <a:latin typeface="Calibri"/>
              <a:cs typeface="Calibri"/>
            </a:endParaRPr>
          </a:p>
          <a:p>
            <a:pPr>
              <a:lnSpc>
                <a:spcPct val="100000"/>
              </a:lnSpc>
            </a:pPr>
            <a:endParaRPr sz="1700" dirty="0">
              <a:latin typeface="Times New Roman"/>
              <a:cs typeface="Times New Roman"/>
            </a:endParaRPr>
          </a:p>
          <a:p>
            <a:pPr>
              <a:lnSpc>
                <a:spcPct val="100000"/>
              </a:lnSpc>
            </a:pPr>
            <a:endParaRPr sz="2250" dirty="0">
              <a:latin typeface="Times New Roman"/>
              <a:cs typeface="Times New Roman"/>
            </a:endParaRPr>
          </a:p>
          <a:p>
            <a:pPr marL="12700">
              <a:lnSpc>
                <a:spcPct val="100000"/>
              </a:lnSpc>
            </a:pPr>
            <a:r>
              <a:rPr sz="2000" spc="-10" dirty="0">
                <a:latin typeface="Calibri"/>
                <a:cs typeface="Calibri"/>
              </a:rPr>
              <a:t>They </a:t>
            </a:r>
            <a:r>
              <a:rPr sz="2000" spc="-5" dirty="0">
                <a:latin typeface="Calibri"/>
                <a:cs typeface="Calibri"/>
              </a:rPr>
              <a:t>changed in </a:t>
            </a:r>
            <a:r>
              <a:rPr sz="2000" spc="-10" dirty="0">
                <a:latin typeface="Calibri"/>
                <a:cs typeface="Calibri"/>
              </a:rPr>
              <a:t>September </a:t>
            </a:r>
            <a:r>
              <a:rPr sz="2000" spc="-5" dirty="0">
                <a:latin typeface="Calibri"/>
                <a:cs typeface="Calibri"/>
              </a:rPr>
              <a:t>2014 under </a:t>
            </a:r>
            <a:r>
              <a:rPr sz="2000" spc="-20" dirty="0">
                <a:latin typeface="Calibri"/>
                <a:cs typeface="Calibri"/>
              </a:rPr>
              <a:t>OAC</a:t>
            </a:r>
            <a:r>
              <a:rPr sz="2000" spc="50" dirty="0">
                <a:latin typeface="Calibri"/>
                <a:cs typeface="Calibri"/>
              </a:rPr>
              <a:t> </a:t>
            </a:r>
            <a:r>
              <a:rPr sz="2000" spc="-5" dirty="0">
                <a:latin typeface="Calibri"/>
                <a:cs typeface="Calibri"/>
              </a:rPr>
              <a:t>260.</a:t>
            </a:r>
            <a:endParaRPr sz="2000" dirty="0">
              <a:latin typeface="Calibri"/>
              <a:cs typeface="Calibri"/>
            </a:endParaRPr>
          </a:p>
        </p:txBody>
      </p:sp>
      <p:sp>
        <p:nvSpPr>
          <p:cNvPr id="4" name="object 4"/>
          <p:cNvSpPr txBox="1">
            <a:spLocks noGrp="1"/>
          </p:cNvSpPr>
          <p:nvPr>
            <p:ph type="title"/>
          </p:nvPr>
        </p:nvSpPr>
        <p:spPr>
          <a:xfrm>
            <a:off x="0" y="86087"/>
            <a:ext cx="8991600" cy="692194"/>
          </a:xfrm>
          <a:prstGeom prst="rect">
            <a:avLst/>
          </a:prstGeom>
        </p:spPr>
        <p:txBody>
          <a:bodyPr vert="horz" wrap="square" lIns="0" tIns="197820" rIns="0" bIns="0" rtlCol="0">
            <a:spAutoFit/>
          </a:bodyPr>
          <a:lstStyle/>
          <a:p>
            <a:pPr marL="568325" marR="5080">
              <a:lnSpc>
                <a:spcPct val="100000"/>
              </a:lnSpc>
              <a:spcBef>
                <a:spcPts val="95"/>
              </a:spcBef>
            </a:pPr>
            <a:r>
              <a:rPr sz="3200" b="0" spc="-25" dirty="0">
                <a:latin typeface="Calibri"/>
                <a:cs typeface="Calibri"/>
              </a:rPr>
              <a:t>Central </a:t>
            </a:r>
            <a:r>
              <a:rPr sz="3200" b="0" spc="-10" dirty="0" smtClean="0">
                <a:latin typeface="Calibri"/>
                <a:cs typeface="Calibri"/>
              </a:rPr>
              <a:t>Purchasing</a:t>
            </a:r>
            <a:r>
              <a:rPr lang="en-US" sz="3200" b="0" spc="-10" dirty="0" smtClean="0">
                <a:latin typeface="Calibri"/>
                <a:cs typeface="Calibri"/>
              </a:rPr>
              <a:t> </a:t>
            </a:r>
            <a:r>
              <a:rPr sz="3200" b="0" spc="-25" dirty="0" smtClean="0">
                <a:latin typeface="Calibri"/>
                <a:cs typeface="Calibri"/>
              </a:rPr>
              <a:t>Administrative</a:t>
            </a:r>
            <a:r>
              <a:rPr sz="3200" b="0" spc="10" dirty="0" smtClean="0">
                <a:latin typeface="Calibri"/>
                <a:cs typeface="Calibri"/>
              </a:rPr>
              <a:t> </a:t>
            </a:r>
            <a:r>
              <a:rPr sz="3200" b="0" spc="-5" dirty="0">
                <a:latin typeface="Calibri"/>
                <a:cs typeface="Calibri"/>
              </a:rPr>
              <a:t>Rules</a:t>
            </a: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11</a:t>
            </a:fld>
            <a:endParaRPr lang="en-US" spc="-5" dirty="0">
              <a:solidFill>
                <a:srgbClr val="00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70611" y="2121377"/>
            <a:ext cx="7206590" cy="1859483"/>
          </a:xfrm>
          <a:prstGeom prst="rect">
            <a:avLst/>
          </a:prstGeom>
        </p:spPr>
        <p:txBody>
          <a:bodyPr vert="horz" wrap="square" lIns="0" tIns="12700" rIns="0" bIns="0" rtlCol="0">
            <a:spAutoFit/>
          </a:bodyPr>
          <a:lstStyle/>
          <a:p>
            <a:pPr marL="12700" marR="5080">
              <a:lnSpc>
                <a:spcPct val="100000"/>
              </a:lnSpc>
              <a:spcBef>
                <a:spcPts val="100"/>
              </a:spcBef>
            </a:pPr>
            <a:r>
              <a:rPr sz="2400" spc="-5" dirty="0">
                <a:latin typeface="Calibri"/>
                <a:cs typeface="Calibri"/>
              </a:rPr>
              <a:t>These rules </a:t>
            </a:r>
            <a:r>
              <a:rPr sz="2400" spc="-15" dirty="0">
                <a:latin typeface="Calibri"/>
                <a:cs typeface="Calibri"/>
              </a:rPr>
              <a:t>are administered </a:t>
            </a:r>
            <a:r>
              <a:rPr sz="2400" spc="-10" dirty="0">
                <a:latin typeface="Calibri"/>
                <a:cs typeface="Calibri"/>
              </a:rPr>
              <a:t>by </a:t>
            </a:r>
            <a:r>
              <a:rPr sz="2400" spc="-15" dirty="0">
                <a:latin typeface="Calibri"/>
                <a:cs typeface="Calibri"/>
              </a:rPr>
              <a:t>Central </a:t>
            </a:r>
            <a:r>
              <a:rPr sz="2400" spc="-10" dirty="0" smtClean="0">
                <a:latin typeface="Calibri"/>
                <a:cs typeface="Calibri"/>
              </a:rPr>
              <a:t>Purchasing</a:t>
            </a:r>
            <a:r>
              <a:rPr lang="en-US" sz="2400" spc="-10" dirty="0" smtClean="0">
                <a:latin typeface="Calibri"/>
                <a:cs typeface="Calibri"/>
              </a:rPr>
              <a:t> </a:t>
            </a:r>
            <a:r>
              <a:rPr sz="2400" spc="-20" dirty="0" smtClean="0">
                <a:latin typeface="Calibri"/>
                <a:cs typeface="Calibri"/>
              </a:rPr>
              <a:t>to </a:t>
            </a:r>
            <a:r>
              <a:rPr sz="2400" spc="-15" dirty="0">
                <a:latin typeface="Calibri"/>
                <a:cs typeface="Calibri"/>
              </a:rPr>
              <a:t>provide </a:t>
            </a:r>
            <a:r>
              <a:rPr sz="2400" spc="-10" dirty="0">
                <a:latin typeface="Calibri"/>
                <a:cs typeface="Calibri"/>
              </a:rPr>
              <a:t>direction </a:t>
            </a:r>
            <a:r>
              <a:rPr sz="2400" spc="-5" dirty="0">
                <a:latin typeface="Calibri"/>
                <a:cs typeface="Calibri"/>
              </a:rPr>
              <a:t>and </a:t>
            </a:r>
            <a:r>
              <a:rPr sz="2400" spc="-10" dirty="0">
                <a:latin typeface="Calibri"/>
                <a:cs typeface="Calibri"/>
              </a:rPr>
              <a:t>ensure compliance </a:t>
            </a:r>
            <a:r>
              <a:rPr sz="2400" spc="-5" dirty="0" smtClean="0">
                <a:latin typeface="Calibri"/>
                <a:cs typeface="Calibri"/>
              </a:rPr>
              <a:t>with</a:t>
            </a:r>
            <a:r>
              <a:rPr lang="en-US" sz="2400" spc="-5" dirty="0" smtClean="0">
                <a:latin typeface="Calibri"/>
                <a:cs typeface="Calibri"/>
              </a:rPr>
              <a:t> </a:t>
            </a:r>
            <a:r>
              <a:rPr sz="2400" spc="-5" dirty="0" smtClean="0">
                <a:latin typeface="Calibri"/>
                <a:cs typeface="Calibri"/>
              </a:rPr>
              <a:t>the </a:t>
            </a:r>
            <a:r>
              <a:rPr sz="2400" spc="-5" dirty="0">
                <a:latin typeface="Calibri"/>
                <a:cs typeface="Calibri"/>
              </a:rPr>
              <a:t>Oklahoma </a:t>
            </a:r>
            <a:r>
              <a:rPr sz="2400" spc="-15" dirty="0">
                <a:latin typeface="Calibri"/>
                <a:cs typeface="Calibri"/>
              </a:rPr>
              <a:t>Central </a:t>
            </a:r>
            <a:r>
              <a:rPr sz="2400" spc="-10" dirty="0">
                <a:latin typeface="Calibri"/>
                <a:cs typeface="Calibri"/>
              </a:rPr>
              <a:t>Purchasing </a:t>
            </a:r>
            <a:r>
              <a:rPr sz="2400" spc="-5" dirty="0">
                <a:latin typeface="Calibri"/>
                <a:cs typeface="Calibri"/>
              </a:rPr>
              <a:t>Act, and </a:t>
            </a:r>
            <a:r>
              <a:rPr sz="2400" spc="-5" dirty="0" smtClean="0">
                <a:latin typeface="Calibri"/>
                <a:cs typeface="Calibri"/>
              </a:rPr>
              <a:t>other</a:t>
            </a:r>
            <a:r>
              <a:rPr lang="en-US" sz="2400" spc="-5" dirty="0" smtClean="0">
                <a:latin typeface="Calibri"/>
                <a:cs typeface="Calibri"/>
              </a:rPr>
              <a:t> </a:t>
            </a:r>
            <a:r>
              <a:rPr sz="2400" spc="-30" dirty="0" smtClean="0">
                <a:latin typeface="Calibri"/>
                <a:cs typeface="Calibri"/>
              </a:rPr>
              <a:t>state </a:t>
            </a:r>
            <a:r>
              <a:rPr sz="2400" spc="-15" dirty="0">
                <a:latin typeface="Calibri"/>
                <a:cs typeface="Calibri"/>
              </a:rPr>
              <a:t>laws </a:t>
            </a:r>
            <a:r>
              <a:rPr sz="2400" spc="-5" dirty="0">
                <a:latin typeface="Calibri"/>
                <a:cs typeface="Calibri"/>
              </a:rPr>
              <a:t>and rules, which </a:t>
            </a:r>
            <a:r>
              <a:rPr sz="2400" spc="-20" dirty="0">
                <a:latin typeface="Calibri"/>
                <a:cs typeface="Calibri"/>
              </a:rPr>
              <a:t>may </a:t>
            </a:r>
            <a:r>
              <a:rPr sz="2400" spc="-5" dirty="0">
                <a:latin typeface="Calibri"/>
                <a:cs typeface="Calibri"/>
              </a:rPr>
              <a:t>be </a:t>
            </a:r>
            <a:r>
              <a:rPr sz="2400" spc="-10" dirty="0">
                <a:latin typeface="Calibri"/>
                <a:cs typeface="Calibri"/>
              </a:rPr>
              <a:t>applicable </a:t>
            </a:r>
            <a:r>
              <a:rPr sz="2400" spc="-20" dirty="0" smtClean="0">
                <a:latin typeface="Calibri"/>
                <a:cs typeface="Calibri"/>
              </a:rPr>
              <a:t>to</a:t>
            </a:r>
            <a:r>
              <a:rPr lang="en-US" sz="2400" spc="-20" dirty="0" smtClean="0">
                <a:latin typeface="Calibri"/>
                <a:cs typeface="Calibri"/>
              </a:rPr>
              <a:t> </a:t>
            </a:r>
            <a:r>
              <a:rPr sz="2400" spc="-30" dirty="0" smtClean="0">
                <a:latin typeface="Calibri"/>
                <a:cs typeface="Calibri"/>
              </a:rPr>
              <a:t>state </a:t>
            </a:r>
            <a:r>
              <a:rPr sz="2400" spc="-5" dirty="0">
                <a:latin typeface="Calibri"/>
                <a:cs typeface="Calibri"/>
              </a:rPr>
              <a:t>agency</a:t>
            </a:r>
            <a:r>
              <a:rPr sz="2400" spc="10" dirty="0">
                <a:latin typeface="Calibri"/>
                <a:cs typeface="Calibri"/>
              </a:rPr>
              <a:t> </a:t>
            </a:r>
            <a:r>
              <a:rPr sz="2400" spc="-5" dirty="0">
                <a:latin typeface="Calibri"/>
                <a:cs typeface="Calibri"/>
              </a:rPr>
              <a:t>acquisitions.</a:t>
            </a:r>
            <a:endParaRPr sz="2400" dirty="0">
              <a:latin typeface="Calibri"/>
              <a:cs typeface="Calibri"/>
            </a:endParaRPr>
          </a:p>
        </p:txBody>
      </p:sp>
      <p:sp>
        <p:nvSpPr>
          <p:cNvPr id="5" name="object 5"/>
          <p:cNvSpPr txBox="1">
            <a:spLocks noGrp="1"/>
          </p:cNvSpPr>
          <p:nvPr>
            <p:ph type="title"/>
          </p:nvPr>
        </p:nvSpPr>
        <p:spPr>
          <a:xfrm>
            <a:off x="685800" y="119473"/>
            <a:ext cx="8458200" cy="692194"/>
          </a:xfrm>
          <a:prstGeom prst="rect">
            <a:avLst/>
          </a:prstGeom>
        </p:spPr>
        <p:txBody>
          <a:bodyPr vert="horz" wrap="square" lIns="0" tIns="197820" rIns="0" bIns="0" rtlCol="0">
            <a:spAutoFit/>
          </a:bodyPr>
          <a:lstStyle/>
          <a:p>
            <a:pPr marR="5080">
              <a:lnSpc>
                <a:spcPct val="100000"/>
              </a:lnSpc>
              <a:spcBef>
                <a:spcPts val="95"/>
              </a:spcBef>
            </a:pPr>
            <a:r>
              <a:rPr sz="3200" b="0" spc="-25" dirty="0">
                <a:latin typeface="Calibri"/>
                <a:cs typeface="Calibri"/>
              </a:rPr>
              <a:t>Central </a:t>
            </a:r>
            <a:r>
              <a:rPr sz="3200" b="0" spc="-10" dirty="0" smtClean="0">
                <a:latin typeface="Calibri"/>
                <a:cs typeface="Calibri"/>
              </a:rPr>
              <a:t>Purchasing</a:t>
            </a:r>
            <a:r>
              <a:rPr lang="en-US" sz="3200" b="0" spc="-10" dirty="0" smtClean="0">
                <a:latin typeface="Calibri"/>
                <a:cs typeface="Calibri"/>
              </a:rPr>
              <a:t> </a:t>
            </a:r>
            <a:r>
              <a:rPr sz="3200" b="0" spc="-25" dirty="0" smtClean="0">
                <a:latin typeface="Calibri"/>
                <a:cs typeface="Calibri"/>
              </a:rPr>
              <a:t>Administrative</a:t>
            </a:r>
            <a:r>
              <a:rPr sz="3200" b="0" spc="10" dirty="0" smtClean="0">
                <a:latin typeface="Calibri"/>
                <a:cs typeface="Calibri"/>
              </a:rPr>
              <a:t> </a:t>
            </a:r>
            <a:r>
              <a:rPr sz="3200" b="0" spc="-5" dirty="0">
                <a:latin typeface="Calibri"/>
                <a:cs typeface="Calibri"/>
              </a:rPr>
              <a:t>Rules</a:t>
            </a: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12</a:t>
            </a:fld>
            <a:endParaRPr lang="en-US" spc="-5" dirty="0">
              <a:solidFill>
                <a:srgbClr val="00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67219" y="1447800"/>
            <a:ext cx="7362382" cy="3361818"/>
          </a:xfrm>
          <a:prstGeom prst="rect">
            <a:avLst/>
          </a:prstGeom>
        </p:spPr>
        <p:txBody>
          <a:bodyPr vert="horz" wrap="square" lIns="0" tIns="167005" rIns="0" bIns="0" rtlCol="0">
            <a:spAutoFit/>
          </a:bodyPr>
          <a:lstStyle/>
          <a:p>
            <a:pPr marL="12700">
              <a:lnSpc>
                <a:spcPct val="100000"/>
              </a:lnSpc>
              <a:spcBef>
                <a:spcPts val="600"/>
              </a:spcBef>
            </a:pPr>
            <a:r>
              <a:rPr sz="2000" spc="-5" dirty="0">
                <a:latin typeface="Calibri"/>
                <a:cs typeface="Calibri"/>
              </a:rPr>
              <a:t>The </a:t>
            </a:r>
            <a:r>
              <a:rPr sz="2000" b="1" spc="-5" dirty="0">
                <a:latin typeface="Calibri"/>
                <a:cs typeface="Calibri"/>
              </a:rPr>
              <a:t>purpose </a:t>
            </a:r>
            <a:r>
              <a:rPr sz="2000" spc="-5" dirty="0">
                <a:latin typeface="Calibri"/>
                <a:cs typeface="Calibri"/>
              </a:rPr>
              <a:t>of these rules is </a:t>
            </a:r>
            <a:r>
              <a:rPr sz="2000" spc="-15" dirty="0" smtClean="0">
                <a:latin typeface="Calibri"/>
                <a:cs typeface="Calibri"/>
              </a:rPr>
              <a:t>to</a:t>
            </a:r>
            <a:r>
              <a:rPr lang="en-US" sz="2000" spc="10" dirty="0">
                <a:latin typeface="Calibri"/>
                <a:cs typeface="Calibri"/>
              </a:rPr>
              <a:t>:</a:t>
            </a:r>
            <a:endParaRPr sz="2000" dirty="0">
              <a:latin typeface="Calibri"/>
              <a:cs typeface="Calibri"/>
            </a:endParaRPr>
          </a:p>
          <a:p>
            <a:pPr marL="559435" marR="238760" indent="-272415">
              <a:lnSpc>
                <a:spcPct val="100000"/>
              </a:lnSpc>
              <a:spcBef>
                <a:spcPts val="600"/>
              </a:spcBef>
              <a:buFont typeface="Arial"/>
              <a:buChar char="•"/>
              <a:tabLst>
                <a:tab pos="559435" algn="l"/>
                <a:tab pos="560070" algn="l"/>
              </a:tabLst>
            </a:pPr>
            <a:r>
              <a:rPr sz="2000" spc="-10" dirty="0">
                <a:latin typeface="Calibri"/>
                <a:cs typeface="Calibri"/>
              </a:rPr>
              <a:t>Provide information </a:t>
            </a:r>
            <a:r>
              <a:rPr sz="2000" spc="-5" dirty="0">
                <a:latin typeface="Calibri"/>
                <a:cs typeface="Calibri"/>
              </a:rPr>
              <a:t>and </a:t>
            </a:r>
            <a:r>
              <a:rPr sz="2000" spc="-10" dirty="0">
                <a:latin typeface="Calibri"/>
                <a:cs typeface="Calibri"/>
              </a:rPr>
              <a:t>procedures </a:t>
            </a:r>
            <a:r>
              <a:rPr sz="2000" spc="-15" dirty="0">
                <a:latin typeface="Calibri"/>
                <a:cs typeface="Calibri"/>
              </a:rPr>
              <a:t>for </a:t>
            </a:r>
            <a:r>
              <a:rPr sz="2000" spc="-10" dirty="0">
                <a:latin typeface="Calibri"/>
                <a:cs typeface="Calibri"/>
              </a:rPr>
              <a:t>bidders </a:t>
            </a:r>
            <a:r>
              <a:rPr sz="2000" spc="-5" dirty="0">
                <a:latin typeface="Calibri"/>
                <a:cs typeface="Calibri"/>
              </a:rPr>
              <a:t>and </a:t>
            </a:r>
            <a:r>
              <a:rPr sz="2000" spc="-10" dirty="0">
                <a:latin typeface="Calibri"/>
                <a:cs typeface="Calibri"/>
              </a:rPr>
              <a:t>suppliers </a:t>
            </a:r>
            <a:r>
              <a:rPr sz="2000" spc="-5" dirty="0" smtClean="0">
                <a:latin typeface="Calibri"/>
                <a:cs typeface="Calibri"/>
              </a:rPr>
              <a:t>who</a:t>
            </a:r>
            <a:r>
              <a:rPr lang="en-US" sz="2000" spc="-5" dirty="0" smtClean="0">
                <a:latin typeface="Calibri"/>
                <a:cs typeface="Calibri"/>
              </a:rPr>
              <a:t> </a:t>
            </a:r>
            <a:r>
              <a:rPr sz="2000" spc="-10" dirty="0" smtClean="0">
                <a:latin typeface="Calibri"/>
                <a:cs typeface="Calibri"/>
              </a:rPr>
              <a:t>desire </a:t>
            </a:r>
            <a:r>
              <a:rPr sz="2000" spc="-15" dirty="0">
                <a:latin typeface="Calibri"/>
                <a:cs typeface="Calibri"/>
              </a:rPr>
              <a:t>to </a:t>
            </a:r>
            <a:r>
              <a:rPr sz="2000" spc="-5" dirty="0">
                <a:latin typeface="Calibri"/>
                <a:cs typeface="Calibri"/>
              </a:rPr>
              <a:t>sell </a:t>
            </a:r>
            <a:r>
              <a:rPr sz="2000" spc="-10" dirty="0">
                <a:latin typeface="Calibri"/>
                <a:cs typeface="Calibri"/>
              </a:rPr>
              <a:t>products </a:t>
            </a:r>
            <a:r>
              <a:rPr sz="2000" spc="-5" dirty="0">
                <a:latin typeface="Calibri"/>
                <a:cs typeface="Calibri"/>
              </a:rPr>
              <a:t>and services </a:t>
            </a:r>
            <a:r>
              <a:rPr sz="2000" spc="-15" dirty="0">
                <a:latin typeface="Calibri"/>
                <a:cs typeface="Calibri"/>
              </a:rPr>
              <a:t>to </a:t>
            </a:r>
            <a:r>
              <a:rPr sz="2000" spc="-20" dirty="0">
                <a:latin typeface="Calibri"/>
                <a:cs typeface="Calibri"/>
              </a:rPr>
              <a:t>state</a:t>
            </a:r>
            <a:r>
              <a:rPr sz="2000" spc="150" dirty="0">
                <a:latin typeface="Calibri"/>
                <a:cs typeface="Calibri"/>
              </a:rPr>
              <a:t> </a:t>
            </a:r>
            <a:r>
              <a:rPr sz="2000" spc="-5" dirty="0">
                <a:latin typeface="Calibri"/>
                <a:cs typeface="Calibri"/>
              </a:rPr>
              <a:t>agencies;</a:t>
            </a:r>
            <a:endParaRPr sz="2000" dirty="0">
              <a:latin typeface="Calibri"/>
              <a:cs typeface="Calibri"/>
            </a:endParaRPr>
          </a:p>
          <a:p>
            <a:pPr marL="559435" marR="5080" indent="-272415">
              <a:lnSpc>
                <a:spcPct val="100000"/>
              </a:lnSpc>
              <a:spcBef>
                <a:spcPts val="600"/>
              </a:spcBef>
              <a:buFont typeface="Arial"/>
              <a:buChar char="•"/>
              <a:tabLst>
                <a:tab pos="559435" algn="l"/>
                <a:tab pos="560070" algn="l"/>
              </a:tabLst>
            </a:pPr>
            <a:r>
              <a:rPr sz="2000" spc="-10" dirty="0">
                <a:latin typeface="Calibri"/>
                <a:cs typeface="Calibri"/>
              </a:rPr>
              <a:t>Provide information </a:t>
            </a:r>
            <a:r>
              <a:rPr sz="2000" spc="-5" dirty="0">
                <a:latin typeface="Calibri"/>
                <a:cs typeface="Calibri"/>
              </a:rPr>
              <a:t>and </a:t>
            </a:r>
            <a:r>
              <a:rPr sz="2000" spc="-10" dirty="0">
                <a:latin typeface="Calibri"/>
                <a:cs typeface="Calibri"/>
              </a:rPr>
              <a:t>procedures </a:t>
            </a:r>
            <a:r>
              <a:rPr sz="2000" spc="-15" dirty="0">
                <a:latin typeface="Calibri"/>
                <a:cs typeface="Calibri"/>
              </a:rPr>
              <a:t>for </a:t>
            </a:r>
            <a:r>
              <a:rPr sz="2000" spc="-25" dirty="0">
                <a:latin typeface="Calibri"/>
                <a:cs typeface="Calibri"/>
              </a:rPr>
              <a:t>state </a:t>
            </a:r>
            <a:r>
              <a:rPr sz="2000" spc="-5" dirty="0">
                <a:latin typeface="Calibri"/>
                <a:cs typeface="Calibri"/>
              </a:rPr>
              <a:t>agencies subject </a:t>
            </a:r>
            <a:r>
              <a:rPr sz="2000" spc="-15" dirty="0">
                <a:latin typeface="Calibri"/>
                <a:cs typeface="Calibri"/>
              </a:rPr>
              <a:t>to </a:t>
            </a:r>
            <a:r>
              <a:rPr sz="2000" spc="-5" dirty="0" smtClean="0">
                <a:latin typeface="Calibri"/>
                <a:cs typeface="Calibri"/>
              </a:rPr>
              <a:t>the</a:t>
            </a:r>
            <a:r>
              <a:rPr lang="en-US" sz="2000" spc="-5" dirty="0" smtClean="0">
                <a:latin typeface="Calibri"/>
                <a:cs typeface="Calibri"/>
              </a:rPr>
              <a:t> </a:t>
            </a:r>
            <a:r>
              <a:rPr sz="2000" spc="-15" dirty="0" smtClean="0">
                <a:latin typeface="Calibri"/>
                <a:cs typeface="Calibri"/>
              </a:rPr>
              <a:t>Central </a:t>
            </a:r>
            <a:r>
              <a:rPr sz="2000" spc="-10" dirty="0">
                <a:latin typeface="Calibri"/>
                <a:cs typeface="Calibri"/>
              </a:rPr>
              <a:t>Purchasing </a:t>
            </a:r>
            <a:r>
              <a:rPr sz="2000" spc="-5" dirty="0">
                <a:latin typeface="Calibri"/>
                <a:cs typeface="Calibri"/>
              </a:rPr>
              <a:t>Act;</a:t>
            </a:r>
            <a:r>
              <a:rPr sz="2000" spc="65" dirty="0">
                <a:latin typeface="Calibri"/>
                <a:cs typeface="Calibri"/>
              </a:rPr>
              <a:t> </a:t>
            </a:r>
            <a:r>
              <a:rPr sz="2000" spc="-5" dirty="0">
                <a:latin typeface="Calibri"/>
                <a:cs typeface="Calibri"/>
              </a:rPr>
              <a:t>and</a:t>
            </a:r>
            <a:endParaRPr sz="2000" dirty="0">
              <a:latin typeface="Calibri"/>
              <a:cs typeface="Calibri"/>
            </a:endParaRPr>
          </a:p>
          <a:p>
            <a:pPr marL="559435" marR="363855" indent="-272415">
              <a:lnSpc>
                <a:spcPct val="100000"/>
              </a:lnSpc>
              <a:spcBef>
                <a:spcPts val="600"/>
              </a:spcBef>
              <a:buFont typeface="Arial"/>
              <a:buChar char="•"/>
              <a:tabLst>
                <a:tab pos="559435" algn="l"/>
                <a:tab pos="560070" algn="l"/>
              </a:tabLst>
            </a:pPr>
            <a:r>
              <a:rPr sz="2000" spc="-10" dirty="0">
                <a:latin typeface="Calibri"/>
                <a:cs typeface="Calibri"/>
              </a:rPr>
              <a:t>Establish </a:t>
            </a:r>
            <a:r>
              <a:rPr sz="2000" spc="-15" dirty="0">
                <a:latin typeface="Calibri"/>
                <a:cs typeface="Calibri"/>
              </a:rPr>
              <a:t>fair </a:t>
            </a:r>
            <a:r>
              <a:rPr sz="2000" spc="-5" dirty="0">
                <a:latin typeface="Calibri"/>
                <a:cs typeface="Calibri"/>
              </a:rPr>
              <a:t>and </a:t>
            </a:r>
            <a:r>
              <a:rPr sz="2000" spc="-15" dirty="0">
                <a:latin typeface="Calibri"/>
                <a:cs typeface="Calibri"/>
              </a:rPr>
              <a:t>consistent </a:t>
            </a:r>
            <a:r>
              <a:rPr sz="2000" spc="-10" dirty="0">
                <a:latin typeface="Calibri"/>
                <a:cs typeface="Calibri"/>
              </a:rPr>
              <a:t>purchasing processes </a:t>
            </a:r>
            <a:r>
              <a:rPr sz="2000" spc="-5" dirty="0">
                <a:latin typeface="Calibri"/>
                <a:cs typeface="Calibri"/>
              </a:rPr>
              <a:t>that </a:t>
            </a:r>
            <a:r>
              <a:rPr sz="2000" spc="-10" dirty="0">
                <a:latin typeface="Calibri"/>
                <a:cs typeface="Calibri"/>
              </a:rPr>
              <a:t>satisfy </a:t>
            </a:r>
            <a:r>
              <a:rPr sz="2000" spc="-5" dirty="0" smtClean="0">
                <a:latin typeface="Calibri"/>
                <a:cs typeface="Calibri"/>
              </a:rPr>
              <a:t>the</a:t>
            </a:r>
            <a:r>
              <a:rPr lang="en-US" sz="2000" spc="-5" dirty="0" smtClean="0">
                <a:latin typeface="Calibri"/>
                <a:cs typeface="Calibri"/>
              </a:rPr>
              <a:t> </a:t>
            </a:r>
            <a:r>
              <a:rPr sz="2000" spc="-5" dirty="0" smtClean="0">
                <a:latin typeface="Calibri"/>
                <a:cs typeface="Calibri"/>
              </a:rPr>
              <a:t>needs </a:t>
            </a:r>
            <a:r>
              <a:rPr sz="2000" spc="-5" dirty="0">
                <a:latin typeface="Calibri"/>
                <a:cs typeface="Calibri"/>
              </a:rPr>
              <a:t>of the</a:t>
            </a:r>
            <a:r>
              <a:rPr sz="2000" spc="5" dirty="0">
                <a:latin typeface="Calibri"/>
                <a:cs typeface="Calibri"/>
              </a:rPr>
              <a:t> </a:t>
            </a:r>
            <a:r>
              <a:rPr sz="2000" spc="-20" dirty="0">
                <a:latin typeface="Calibri"/>
                <a:cs typeface="Calibri"/>
              </a:rPr>
              <a:t>state.</a:t>
            </a:r>
            <a:endParaRPr sz="2000" dirty="0">
              <a:latin typeface="Calibri"/>
              <a:cs typeface="Calibri"/>
            </a:endParaRPr>
          </a:p>
          <a:p>
            <a:pPr marL="12700" marR="184785">
              <a:lnSpc>
                <a:spcPct val="100000"/>
              </a:lnSpc>
              <a:spcBef>
                <a:spcPts val="600"/>
              </a:spcBef>
            </a:pPr>
            <a:r>
              <a:rPr sz="2000" spc="-5" dirty="0">
                <a:latin typeface="Calibri"/>
                <a:cs typeface="Calibri"/>
              </a:rPr>
              <a:t>All </a:t>
            </a:r>
            <a:r>
              <a:rPr sz="2000" spc="-10" dirty="0">
                <a:latin typeface="Calibri"/>
                <a:cs typeface="Calibri"/>
              </a:rPr>
              <a:t>bidders, suppliers </a:t>
            </a:r>
            <a:r>
              <a:rPr sz="2000" spc="-5" dirty="0">
                <a:latin typeface="Calibri"/>
                <a:cs typeface="Calibri"/>
              </a:rPr>
              <a:t>and </a:t>
            </a:r>
            <a:r>
              <a:rPr sz="2000" spc="-30" dirty="0">
                <a:latin typeface="Calibri"/>
                <a:cs typeface="Calibri"/>
              </a:rPr>
              <a:t>state </a:t>
            </a:r>
            <a:r>
              <a:rPr sz="2000" spc="-10" dirty="0">
                <a:latin typeface="Calibri"/>
                <a:cs typeface="Calibri"/>
              </a:rPr>
              <a:t>agencies </a:t>
            </a:r>
            <a:r>
              <a:rPr sz="2000" spc="-20" dirty="0">
                <a:latin typeface="Calibri"/>
                <a:cs typeface="Calibri"/>
              </a:rPr>
              <a:t>are </a:t>
            </a:r>
            <a:r>
              <a:rPr sz="2000" spc="-10" dirty="0" smtClean="0">
                <a:latin typeface="Calibri"/>
                <a:cs typeface="Calibri"/>
              </a:rPr>
              <a:t>responsible</a:t>
            </a:r>
            <a:r>
              <a:rPr lang="en-US" sz="2000" spc="-10" dirty="0" smtClean="0">
                <a:latin typeface="Calibri"/>
                <a:cs typeface="Calibri"/>
              </a:rPr>
              <a:t> </a:t>
            </a:r>
            <a:r>
              <a:rPr sz="2000" spc="-25" dirty="0" smtClean="0">
                <a:latin typeface="Calibri"/>
                <a:cs typeface="Calibri"/>
              </a:rPr>
              <a:t>for </a:t>
            </a:r>
            <a:r>
              <a:rPr sz="2000" spc="-5" dirty="0">
                <a:latin typeface="Calibri"/>
                <a:cs typeface="Calibri"/>
              </a:rPr>
              <a:t>knowing the </a:t>
            </a:r>
            <a:r>
              <a:rPr sz="2000" spc="-15" dirty="0">
                <a:latin typeface="Calibri"/>
                <a:cs typeface="Calibri"/>
              </a:rPr>
              <a:t>requirements </a:t>
            </a:r>
            <a:r>
              <a:rPr sz="2000" spc="-5" dirty="0">
                <a:latin typeface="Calibri"/>
                <a:cs typeface="Calibri"/>
              </a:rPr>
              <a:t>of these</a:t>
            </a:r>
            <a:r>
              <a:rPr sz="2000" spc="30" dirty="0">
                <a:latin typeface="Calibri"/>
                <a:cs typeface="Calibri"/>
              </a:rPr>
              <a:t> </a:t>
            </a:r>
            <a:r>
              <a:rPr lang="en-US" sz="2000" spc="-5" dirty="0" smtClean="0">
                <a:latin typeface="Calibri"/>
                <a:cs typeface="Calibri"/>
              </a:rPr>
              <a:t>r</a:t>
            </a:r>
            <a:r>
              <a:rPr sz="2000" spc="-5" dirty="0" smtClean="0">
                <a:latin typeface="Calibri"/>
                <a:cs typeface="Calibri"/>
              </a:rPr>
              <a:t>ules</a:t>
            </a:r>
            <a:r>
              <a:rPr sz="2000" spc="-5" dirty="0">
                <a:latin typeface="Calibri"/>
                <a:cs typeface="Calibri"/>
              </a:rPr>
              <a:t>.</a:t>
            </a:r>
            <a:endParaRPr sz="2000" dirty="0">
              <a:latin typeface="Calibri"/>
              <a:cs typeface="Calibri"/>
            </a:endParaRPr>
          </a:p>
        </p:txBody>
      </p:sp>
      <p:sp>
        <p:nvSpPr>
          <p:cNvPr id="5" name="object 5"/>
          <p:cNvSpPr txBox="1">
            <a:spLocks noGrp="1"/>
          </p:cNvSpPr>
          <p:nvPr>
            <p:ph type="title"/>
          </p:nvPr>
        </p:nvSpPr>
        <p:spPr>
          <a:xfrm>
            <a:off x="585469" y="119473"/>
            <a:ext cx="8207376" cy="692194"/>
          </a:xfrm>
          <a:prstGeom prst="rect">
            <a:avLst/>
          </a:prstGeom>
        </p:spPr>
        <p:txBody>
          <a:bodyPr vert="horz" wrap="square" lIns="0" tIns="197820" rIns="0" bIns="0" rtlCol="0">
            <a:spAutoFit/>
          </a:bodyPr>
          <a:lstStyle/>
          <a:p>
            <a:pPr marL="60325" marR="5080">
              <a:lnSpc>
                <a:spcPct val="100000"/>
              </a:lnSpc>
              <a:spcBef>
                <a:spcPts val="95"/>
              </a:spcBef>
            </a:pPr>
            <a:r>
              <a:rPr sz="3200" b="0" spc="-25" dirty="0">
                <a:latin typeface="Calibri"/>
                <a:cs typeface="Calibri"/>
              </a:rPr>
              <a:t>Central </a:t>
            </a:r>
            <a:r>
              <a:rPr sz="3200" b="0" spc="-10" dirty="0">
                <a:latin typeface="Calibri"/>
                <a:cs typeface="Calibri"/>
              </a:rPr>
              <a:t>Purchasing </a:t>
            </a:r>
            <a:r>
              <a:rPr sz="3200" b="0" spc="-25" dirty="0" smtClean="0">
                <a:latin typeface="Calibri"/>
                <a:cs typeface="Calibri"/>
              </a:rPr>
              <a:t>Administrative</a:t>
            </a:r>
            <a:r>
              <a:rPr sz="3200" b="0" spc="10" dirty="0" smtClean="0">
                <a:latin typeface="Calibri"/>
                <a:cs typeface="Calibri"/>
              </a:rPr>
              <a:t> </a:t>
            </a:r>
            <a:r>
              <a:rPr sz="3200" b="0" spc="-5" dirty="0">
                <a:latin typeface="Calibri"/>
                <a:cs typeface="Calibri"/>
              </a:rPr>
              <a:t>Rules</a:t>
            </a: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13</a:t>
            </a:fld>
            <a:endParaRPr lang="en-US" spc="-5" dirty="0">
              <a:solidFill>
                <a:srgbClr val="0000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295399" y="1394713"/>
            <a:ext cx="6962901" cy="3682418"/>
          </a:xfrm>
          <a:prstGeom prst="rect">
            <a:avLst/>
          </a:prstGeom>
        </p:spPr>
        <p:txBody>
          <a:bodyPr vert="horz" wrap="square" lIns="0" tIns="12065" rIns="0" bIns="0" rtlCol="0">
            <a:spAutoFit/>
          </a:bodyPr>
          <a:lstStyle/>
          <a:p>
            <a:pPr marL="236854" indent="-224154" algn="ctr">
              <a:lnSpc>
                <a:spcPct val="100000"/>
              </a:lnSpc>
              <a:spcBef>
                <a:spcPts val="95"/>
              </a:spcBef>
              <a:buFont typeface="Arial"/>
              <a:buChar char="•"/>
              <a:tabLst>
                <a:tab pos="237490" algn="l"/>
              </a:tabLst>
            </a:pPr>
            <a:r>
              <a:rPr sz="3200" spc="-5" dirty="0">
                <a:latin typeface="Calibri"/>
                <a:cs typeface="Calibri"/>
              </a:rPr>
              <a:t>Oklahoma </a:t>
            </a:r>
            <a:r>
              <a:rPr sz="3200" spc="-25" dirty="0">
                <a:latin typeface="Calibri"/>
                <a:cs typeface="Calibri"/>
              </a:rPr>
              <a:t>State</a:t>
            </a:r>
            <a:r>
              <a:rPr sz="3200" spc="35" dirty="0">
                <a:latin typeface="Calibri"/>
                <a:cs typeface="Calibri"/>
              </a:rPr>
              <a:t> </a:t>
            </a:r>
            <a:r>
              <a:rPr sz="3200" spc="-15" dirty="0">
                <a:latin typeface="Calibri"/>
                <a:cs typeface="Calibri"/>
              </a:rPr>
              <a:t>Law</a:t>
            </a:r>
            <a:endParaRPr sz="3200" dirty="0">
              <a:latin typeface="Calibri"/>
              <a:cs typeface="Calibri"/>
            </a:endParaRPr>
          </a:p>
          <a:p>
            <a:pPr marL="236220" indent="-223520" algn="ctr">
              <a:lnSpc>
                <a:spcPct val="100000"/>
              </a:lnSpc>
              <a:spcBef>
                <a:spcPts val="2570"/>
              </a:spcBef>
              <a:buSzPct val="80000"/>
              <a:buFont typeface="Arial"/>
              <a:buChar char="•"/>
              <a:tabLst>
                <a:tab pos="236854" algn="l"/>
              </a:tabLst>
            </a:pPr>
            <a:r>
              <a:rPr lang="en-US" sz="3000" spc="-10" dirty="0" smtClean="0">
                <a:latin typeface="Calibri"/>
                <a:cs typeface="Calibri"/>
              </a:rPr>
              <a:t>OMES</a:t>
            </a:r>
            <a:endParaRPr sz="3000" dirty="0">
              <a:latin typeface="Calibri"/>
              <a:cs typeface="Calibri"/>
            </a:endParaRPr>
          </a:p>
          <a:p>
            <a:pPr algn="ctr">
              <a:lnSpc>
                <a:spcPct val="100000"/>
              </a:lnSpc>
              <a:buChar char="•"/>
            </a:pPr>
            <a:endParaRPr sz="2550" dirty="0">
              <a:latin typeface="Times New Roman"/>
              <a:cs typeface="Times New Roman"/>
            </a:endParaRPr>
          </a:p>
          <a:p>
            <a:pPr marL="236220" indent="-223520" algn="ctr">
              <a:lnSpc>
                <a:spcPct val="100000"/>
              </a:lnSpc>
              <a:buSzPct val="78571"/>
              <a:buFont typeface="Arial"/>
              <a:buChar char="•"/>
              <a:tabLst>
                <a:tab pos="236854" algn="l"/>
              </a:tabLst>
            </a:pPr>
            <a:r>
              <a:rPr sz="2800" spc="-15" dirty="0">
                <a:latin typeface="Calibri"/>
                <a:cs typeface="Calibri"/>
              </a:rPr>
              <a:t>Central</a:t>
            </a:r>
            <a:r>
              <a:rPr sz="2800" spc="-20" dirty="0">
                <a:latin typeface="Calibri"/>
                <a:cs typeface="Calibri"/>
              </a:rPr>
              <a:t> </a:t>
            </a:r>
            <a:r>
              <a:rPr sz="2800" spc="-10" dirty="0">
                <a:latin typeface="Calibri"/>
                <a:cs typeface="Calibri"/>
              </a:rPr>
              <a:t>Purchasing</a:t>
            </a:r>
            <a:endParaRPr sz="2800" dirty="0">
              <a:latin typeface="Calibri"/>
              <a:cs typeface="Calibri"/>
            </a:endParaRPr>
          </a:p>
          <a:p>
            <a:pPr algn="ctr">
              <a:lnSpc>
                <a:spcPct val="100000"/>
              </a:lnSpc>
              <a:spcBef>
                <a:spcPts val="50"/>
              </a:spcBef>
              <a:buChar char="•"/>
            </a:pPr>
            <a:endParaRPr sz="2400" dirty="0">
              <a:latin typeface="Times New Roman"/>
              <a:cs typeface="Times New Roman"/>
            </a:endParaRPr>
          </a:p>
          <a:p>
            <a:pPr marL="236220" indent="-223520" algn="ctr">
              <a:lnSpc>
                <a:spcPct val="100000"/>
              </a:lnSpc>
              <a:buSzPct val="78846"/>
              <a:buFont typeface="Arial"/>
              <a:buChar char="•"/>
              <a:tabLst>
                <a:tab pos="236854" algn="l"/>
              </a:tabLst>
            </a:pPr>
            <a:r>
              <a:rPr sz="2600" spc="-10" dirty="0">
                <a:latin typeface="Calibri"/>
                <a:cs typeface="Calibri"/>
              </a:rPr>
              <a:t>Agency </a:t>
            </a:r>
            <a:r>
              <a:rPr sz="2600" spc="-15" dirty="0">
                <a:latin typeface="Calibri"/>
                <a:cs typeface="Calibri"/>
              </a:rPr>
              <a:t>Procurement</a:t>
            </a:r>
            <a:r>
              <a:rPr sz="2600" spc="-5" dirty="0">
                <a:latin typeface="Calibri"/>
                <a:cs typeface="Calibri"/>
              </a:rPr>
              <a:t> </a:t>
            </a:r>
            <a:r>
              <a:rPr sz="2600" spc="-15" dirty="0">
                <a:latin typeface="Calibri"/>
                <a:cs typeface="Calibri"/>
              </a:rPr>
              <a:t>Procedures</a:t>
            </a:r>
            <a:endParaRPr sz="2600" dirty="0">
              <a:latin typeface="Calibri"/>
              <a:cs typeface="Calibri"/>
            </a:endParaRPr>
          </a:p>
          <a:p>
            <a:pPr algn="ctr">
              <a:lnSpc>
                <a:spcPct val="100000"/>
              </a:lnSpc>
              <a:spcBef>
                <a:spcPts val="45"/>
              </a:spcBef>
              <a:buChar char="•"/>
            </a:pPr>
            <a:endParaRPr sz="2650" dirty="0">
              <a:latin typeface="Times New Roman"/>
              <a:cs typeface="Times New Roman"/>
            </a:endParaRPr>
          </a:p>
          <a:p>
            <a:pPr marL="236220" indent="-223520" algn="ctr">
              <a:lnSpc>
                <a:spcPct val="100000"/>
              </a:lnSpc>
              <a:buSzPct val="79166"/>
              <a:buFont typeface="Arial"/>
              <a:buChar char="•"/>
              <a:tabLst>
                <a:tab pos="236854" algn="l"/>
              </a:tabLst>
            </a:pPr>
            <a:r>
              <a:rPr sz="2400" spc="-15" dirty="0">
                <a:latin typeface="Calibri"/>
                <a:cs typeface="Calibri"/>
              </a:rPr>
              <a:t>Procurement</a:t>
            </a:r>
            <a:r>
              <a:rPr sz="2400" spc="-5" dirty="0">
                <a:latin typeface="Calibri"/>
                <a:cs typeface="Calibri"/>
              </a:rPr>
              <a:t> </a:t>
            </a:r>
            <a:r>
              <a:rPr sz="2400" spc="-15" dirty="0">
                <a:latin typeface="Calibri"/>
                <a:cs typeface="Calibri"/>
              </a:rPr>
              <a:t>Professionals</a:t>
            </a:r>
            <a:endParaRPr sz="2400" dirty="0">
              <a:latin typeface="Calibri"/>
              <a:cs typeface="Calibri"/>
            </a:endParaRPr>
          </a:p>
        </p:txBody>
      </p:sp>
      <p:sp>
        <p:nvSpPr>
          <p:cNvPr id="4" name="object 4"/>
          <p:cNvSpPr/>
          <p:nvPr/>
        </p:nvSpPr>
        <p:spPr>
          <a:xfrm>
            <a:off x="4309871" y="1874900"/>
            <a:ext cx="483870" cy="457200"/>
          </a:xfrm>
          <a:custGeom>
            <a:avLst/>
            <a:gdLst/>
            <a:ahLst/>
            <a:cxnLst/>
            <a:rect l="l" t="t" r="r" b="b"/>
            <a:pathLst>
              <a:path w="483869" h="457200">
                <a:moveTo>
                  <a:pt x="483870" y="228600"/>
                </a:moveTo>
                <a:lnTo>
                  <a:pt x="0" y="228600"/>
                </a:lnTo>
                <a:lnTo>
                  <a:pt x="241935" y="457200"/>
                </a:lnTo>
                <a:lnTo>
                  <a:pt x="483870" y="228600"/>
                </a:lnTo>
                <a:close/>
              </a:path>
              <a:path w="483869" h="457200">
                <a:moveTo>
                  <a:pt x="362902" y="0"/>
                </a:moveTo>
                <a:lnTo>
                  <a:pt x="120967" y="0"/>
                </a:lnTo>
                <a:lnTo>
                  <a:pt x="120967" y="228600"/>
                </a:lnTo>
                <a:lnTo>
                  <a:pt x="362902" y="228600"/>
                </a:lnTo>
                <a:lnTo>
                  <a:pt x="362902" y="0"/>
                </a:lnTo>
                <a:close/>
              </a:path>
            </a:pathLst>
          </a:custGeom>
          <a:solidFill>
            <a:srgbClr val="000000"/>
          </a:solidFill>
        </p:spPr>
        <p:txBody>
          <a:bodyPr wrap="square" lIns="0" tIns="0" rIns="0" bIns="0" rtlCol="0"/>
          <a:lstStyle/>
          <a:p>
            <a:endParaRPr/>
          </a:p>
        </p:txBody>
      </p:sp>
      <p:sp>
        <p:nvSpPr>
          <p:cNvPr id="6" name="object 6"/>
          <p:cNvSpPr txBox="1">
            <a:spLocks noGrp="1"/>
          </p:cNvSpPr>
          <p:nvPr>
            <p:ph type="title"/>
          </p:nvPr>
        </p:nvSpPr>
        <p:spPr>
          <a:xfrm>
            <a:off x="584517" y="348887"/>
            <a:ext cx="8559483" cy="504625"/>
          </a:xfrm>
          <a:prstGeom prst="rect">
            <a:avLst/>
          </a:prstGeom>
        </p:spPr>
        <p:txBody>
          <a:bodyPr vert="horz" wrap="square" lIns="0" tIns="12065" rIns="0" bIns="0" rtlCol="0">
            <a:spAutoFit/>
          </a:bodyPr>
          <a:lstStyle/>
          <a:p>
            <a:pPr marL="12700" algn="ctr">
              <a:lnSpc>
                <a:spcPct val="100000"/>
              </a:lnSpc>
              <a:spcBef>
                <a:spcPts val="95"/>
              </a:spcBef>
            </a:pPr>
            <a:r>
              <a:rPr sz="3200" b="0" spc="-20" dirty="0">
                <a:latin typeface="Calibri"/>
                <a:cs typeface="Calibri"/>
              </a:rPr>
              <a:t>Delegation </a:t>
            </a:r>
            <a:r>
              <a:rPr sz="3200" b="0" spc="-5" dirty="0">
                <a:latin typeface="Calibri"/>
                <a:cs typeface="Calibri"/>
              </a:rPr>
              <a:t>of</a:t>
            </a:r>
            <a:r>
              <a:rPr sz="3200" b="0" spc="5" dirty="0">
                <a:latin typeface="Calibri"/>
                <a:cs typeface="Calibri"/>
              </a:rPr>
              <a:t> </a:t>
            </a:r>
            <a:r>
              <a:rPr sz="3200" b="0" spc="-5" dirty="0">
                <a:latin typeface="Calibri"/>
                <a:cs typeface="Calibri"/>
              </a:rPr>
              <a:t>Authority</a:t>
            </a:r>
          </a:p>
        </p:txBody>
      </p:sp>
      <p:sp>
        <p:nvSpPr>
          <p:cNvPr id="7" name="object 7"/>
          <p:cNvSpPr/>
          <p:nvPr/>
        </p:nvSpPr>
        <p:spPr>
          <a:xfrm>
            <a:off x="4309871" y="2690625"/>
            <a:ext cx="483870" cy="457200"/>
          </a:xfrm>
          <a:custGeom>
            <a:avLst/>
            <a:gdLst/>
            <a:ahLst/>
            <a:cxnLst/>
            <a:rect l="l" t="t" r="r" b="b"/>
            <a:pathLst>
              <a:path w="483869" h="457200">
                <a:moveTo>
                  <a:pt x="483870" y="228600"/>
                </a:moveTo>
                <a:lnTo>
                  <a:pt x="0" y="228600"/>
                </a:lnTo>
                <a:lnTo>
                  <a:pt x="241935" y="457200"/>
                </a:lnTo>
                <a:lnTo>
                  <a:pt x="483870" y="228600"/>
                </a:lnTo>
                <a:close/>
              </a:path>
              <a:path w="483869" h="457200">
                <a:moveTo>
                  <a:pt x="362902" y="0"/>
                </a:moveTo>
                <a:lnTo>
                  <a:pt x="120967" y="0"/>
                </a:lnTo>
                <a:lnTo>
                  <a:pt x="120967" y="228600"/>
                </a:lnTo>
                <a:lnTo>
                  <a:pt x="362902" y="228600"/>
                </a:lnTo>
                <a:lnTo>
                  <a:pt x="362902" y="0"/>
                </a:lnTo>
                <a:close/>
              </a:path>
            </a:pathLst>
          </a:custGeom>
          <a:solidFill>
            <a:srgbClr val="000000"/>
          </a:solidFill>
        </p:spPr>
        <p:txBody>
          <a:bodyPr wrap="square" lIns="0" tIns="0" rIns="0" bIns="0" rtlCol="0"/>
          <a:lstStyle/>
          <a:p>
            <a:endParaRPr/>
          </a:p>
        </p:txBody>
      </p:sp>
      <p:sp>
        <p:nvSpPr>
          <p:cNvPr id="9" name="object 9"/>
          <p:cNvSpPr/>
          <p:nvPr/>
        </p:nvSpPr>
        <p:spPr>
          <a:xfrm>
            <a:off x="4309871" y="3506350"/>
            <a:ext cx="483870" cy="457200"/>
          </a:xfrm>
          <a:custGeom>
            <a:avLst/>
            <a:gdLst/>
            <a:ahLst/>
            <a:cxnLst/>
            <a:rect l="l" t="t" r="r" b="b"/>
            <a:pathLst>
              <a:path w="483869" h="457200">
                <a:moveTo>
                  <a:pt x="483870" y="228600"/>
                </a:moveTo>
                <a:lnTo>
                  <a:pt x="0" y="228600"/>
                </a:lnTo>
                <a:lnTo>
                  <a:pt x="241935" y="457200"/>
                </a:lnTo>
                <a:lnTo>
                  <a:pt x="483870" y="228600"/>
                </a:lnTo>
                <a:close/>
              </a:path>
              <a:path w="483869" h="457200">
                <a:moveTo>
                  <a:pt x="362902" y="0"/>
                </a:moveTo>
                <a:lnTo>
                  <a:pt x="120967" y="0"/>
                </a:lnTo>
                <a:lnTo>
                  <a:pt x="120967" y="228600"/>
                </a:lnTo>
                <a:lnTo>
                  <a:pt x="362902" y="228600"/>
                </a:lnTo>
                <a:lnTo>
                  <a:pt x="362902" y="0"/>
                </a:lnTo>
                <a:close/>
              </a:path>
            </a:pathLst>
          </a:custGeom>
          <a:solidFill>
            <a:srgbClr val="000000"/>
          </a:solidFill>
        </p:spPr>
        <p:txBody>
          <a:bodyPr wrap="square" lIns="0" tIns="0" rIns="0" bIns="0" rtlCol="0"/>
          <a:lstStyle/>
          <a:p>
            <a:endParaRPr/>
          </a:p>
        </p:txBody>
      </p:sp>
      <p:sp>
        <p:nvSpPr>
          <p:cNvPr id="11" name="object 11"/>
          <p:cNvSpPr/>
          <p:nvPr/>
        </p:nvSpPr>
        <p:spPr>
          <a:xfrm>
            <a:off x="4309871" y="4322075"/>
            <a:ext cx="483870" cy="457200"/>
          </a:xfrm>
          <a:custGeom>
            <a:avLst/>
            <a:gdLst/>
            <a:ahLst/>
            <a:cxnLst/>
            <a:rect l="l" t="t" r="r" b="b"/>
            <a:pathLst>
              <a:path w="483869" h="457200">
                <a:moveTo>
                  <a:pt x="483870" y="228600"/>
                </a:moveTo>
                <a:lnTo>
                  <a:pt x="0" y="228600"/>
                </a:lnTo>
                <a:lnTo>
                  <a:pt x="241935" y="457200"/>
                </a:lnTo>
                <a:lnTo>
                  <a:pt x="483870" y="228600"/>
                </a:lnTo>
                <a:close/>
              </a:path>
              <a:path w="483869" h="457200">
                <a:moveTo>
                  <a:pt x="362902" y="0"/>
                </a:moveTo>
                <a:lnTo>
                  <a:pt x="120967" y="0"/>
                </a:lnTo>
                <a:lnTo>
                  <a:pt x="120967" y="228600"/>
                </a:lnTo>
                <a:lnTo>
                  <a:pt x="362902" y="228600"/>
                </a:lnTo>
                <a:lnTo>
                  <a:pt x="362902" y="0"/>
                </a:lnTo>
                <a:close/>
              </a:path>
            </a:pathLst>
          </a:custGeom>
          <a:solidFill>
            <a:srgbClr val="000000"/>
          </a:solidFill>
        </p:spPr>
        <p:txBody>
          <a:bodyPr wrap="square" lIns="0" tIns="0" rIns="0" bIns="0" rtlCol="0"/>
          <a:lstStyle/>
          <a:p>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14</a:t>
            </a:fld>
            <a:endParaRPr lang="en-US" spc="-5" dirty="0">
              <a:solidFill>
                <a:srgbClr val="00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108868" y="2329687"/>
            <a:ext cx="6852284" cy="1604645"/>
          </a:xfrm>
          <a:prstGeom prst="rect">
            <a:avLst/>
          </a:prstGeom>
        </p:spPr>
        <p:txBody>
          <a:bodyPr vert="horz" wrap="square" lIns="0" tIns="61594" rIns="0" bIns="0" rtlCol="0">
            <a:spAutoFit/>
          </a:bodyPr>
          <a:lstStyle/>
          <a:p>
            <a:pPr marL="12700" marR="5080" algn="ctr">
              <a:lnSpc>
                <a:spcPts val="3020"/>
              </a:lnSpc>
              <a:spcBef>
                <a:spcPts val="484"/>
              </a:spcBef>
            </a:pPr>
            <a:r>
              <a:rPr sz="2400" spc="-5" dirty="0">
                <a:latin typeface="Calibri"/>
                <a:cs typeface="Calibri"/>
              </a:rPr>
              <a:t>All </a:t>
            </a:r>
            <a:r>
              <a:rPr sz="2400" spc="-30" dirty="0">
                <a:latin typeface="Calibri"/>
                <a:cs typeface="Calibri"/>
              </a:rPr>
              <a:t>state </a:t>
            </a:r>
            <a:r>
              <a:rPr sz="2400" spc="-5" dirty="0">
                <a:latin typeface="Calibri"/>
                <a:cs typeface="Calibri"/>
              </a:rPr>
              <a:t>agency activities </a:t>
            </a:r>
            <a:r>
              <a:rPr sz="2400" spc="-10" dirty="0">
                <a:latin typeface="Calibri"/>
                <a:cs typeface="Calibri"/>
              </a:rPr>
              <a:t>relating </a:t>
            </a:r>
            <a:r>
              <a:rPr sz="2400" spc="-20" dirty="0">
                <a:latin typeface="Calibri"/>
                <a:cs typeface="Calibri"/>
              </a:rPr>
              <a:t>to </a:t>
            </a:r>
            <a:r>
              <a:rPr sz="2400" spc="-10" dirty="0" smtClean="0">
                <a:latin typeface="Calibri"/>
                <a:cs typeface="Calibri"/>
              </a:rPr>
              <a:t>purchasing</a:t>
            </a:r>
            <a:r>
              <a:rPr lang="en-US" sz="2400" spc="-10" dirty="0" smtClean="0">
                <a:latin typeface="Calibri"/>
                <a:cs typeface="Calibri"/>
              </a:rPr>
              <a:t> </a:t>
            </a:r>
            <a:r>
              <a:rPr sz="2400" spc="-5" dirty="0" smtClean="0">
                <a:latin typeface="Calibri"/>
                <a:cs typeface="Calibri"/>
              </a:rPr>
              <a:t>shall </a:t>
            </a:r>
            <a:r>
              <a:rPr sz="2400" spc="-5" dirty="0">
                <a:latin typeface="Calibri"/>
                <a:cs typeface="Calibri"/>
              </a:rPr>
              <a:t>be under the </a:t>
            </a:r>
            <a:r>
              <a:rPr sz="2400" spc="-10" dirty="0">
                <a:latin typeface="Calibri"/>
                <a:cs typeface="Calibri"/>
              </a:rPr>
              <a:t>direction </a:t>
            </a:r>
            <a:r>
              <a:rPr sz="2400" spc="-5" dirty="0">
                <a:latin typeface="Calibri"/>
                <a:cs typeface="Calibri"/>
              </a:rPr>
              <a:t>of </a:t>
            </a:r>
            <a:r>
              <a:rPr sz="2400" spc="-15" dirty="0" smtClean="0">
                <a:latin typeface="Calibri"/>
                <a:cs typeface="Calibri"/>
              </a:rPr>
              <a:t>Central</a:t>
            </a:r>
            <a:r>
              <a:rPr lang="en-US" sz="2400" spc="-15" dirty="0" smtClean="0">
                <a:latin typeface="Calibri"/>
                <a:cs typeface="Calibri"/>
              </a:rPr>
              <a:t> </a:t>
            </a:r>
            <a:r>
              <a:rPr sz="2400" spc="-10" dirty="0" smtClean="0">
                <a:latin typeface="Calibri"/>
                <a:cs typeface="Calibri"/>
              </a:rPr>
              <a:t>Purchasing</a:t>
            </a:r>
            <a:r>
              <a:rPr sz="2400" spc="-5" dirty="0" smtClean="0">
                <a:latin typeface="Calibri"/>
                <a:cs typeface="Calibri"/>
              </a:rPr>
              <a:t> </a:t>
            </a:r>
            <a:r>
              <a:rPr sz="2400" spc="-5" dirty="0">
                <a:latin typeface="Calibri"/>
                <a:cs typeface="Calibri"/>
              </a:rPr>
              <a:t>unless otherwise </a:t>
            </a:r>
            <a:r>
              <a:rPr sz="2400" spc="-10" dirty="0">
                <a:latin typeface="Calibri"/>
                <a:cs typeface="Calibri"/>
              </a:rPr>
              <a:t>provided </a:t>
            </a:r>
            <a:r>
              <a:rPr sz="2400" spc="-10" dirty="0" smtClean="0">
                <a:latin typeface="Calibri"/>
                <a:cs typeface="Calibri"/>
              </a:rPr>
              <a:t>by</a:t>
            </a:r>
            <a:r>
              <a:rPr lang="en-US" sz="2400" spc="-10" dirty="0" smtClean="0">
                <a:latin typeface="Calibri"/>
                <a:cs typeface="Calibri"/>
              </a:rPr>
              <a:t> </a:t>
            </a:r>
            <a:r>
              <a:rPr sz="2400" spc="-5" dirty="0" smtClean="0">
                <a:latin typeface="Calibri"/>
                <a:cs typeface="Calibri"/>
              </a:rPr>
              <a:t>the </a:t>
            </a:r>
            <a:r>
              <a:rPr sz="2400" spc="-5" dirty="0">
                <a:latin typeface="Calibri"/>
                <a:cs typeface="Calibri"/>
              </a:rPr>
              <a:t>Oklahoma </a:t>
            </a:r>
            <a:r>
              <a:rPr sz="2400" spc="-15" dirty="0">
                <a:latin typeface="Calibri"/>
                <a:cs typeface="Calibri"/>
              </a:rPr>
              <a:t>Central </a:t>
            </a:r>
            <a:r>
              <a:rPr sz="2400" spc="-10" dirty="0">
                <a:latin typeface="Calibri"/>
                <a:cs typeface="Calibri"/>
              </a:rPr>
              <a:t>Purchasing</a:t>
            </a:r>
            <a:r>
              <a:rPr sz="2400" spc="0" dirty="0">
                <a:latin typeface="Calibri"/>
                <a:cs typeface="Calibri"/>
              </a:rPr>
              <a:t> </a:t>
            </a:r>
            <a:r>
              <a:rPr sz="2400" spc="-5" dirty="0">
                <a:latin typeface="Calibri"/>
                <a:cs typeface="Calibri"/>
              </a:rPr>
              <a:t>Act.</a:t>
            </a:r>
            <a:endParaRPr sz="2400" dirty="0">
              <a:latin typeface="Calibri"/>
              <a:cs typeface="Calibri"/>
            </a:endParaRPr>
          </a:p>
        </p:txBody>
      </p:sp>
      <p:sp>
        <p:nvSpPr>
          <p:cNvPr id="4" name="object 4"/>
          <p:cNvSpPr txBox="1">
            <a:spLocks noGrp="1"/>
          </p:cNvSpPr>
          <p:nvPr>
            <p:ph type="title"/>
          </p:nvPr>
        </p:nvSpPr>
        <p:spPr>
          <a:xfrm>
            <a:off x="871220" y="914400"/>
            <a:ext cx="7973059" cy="634148"/>
          </a:xfrm>
          <a:prstGeom prst="rect">
            <a:avLst/>
          </a:prstGeom>
        </p:spPr>
        <p:txBody>
          <a:bodyPr vert="horz" wrap="square" lIns="0" tIns="81915" rIns="0" bIns="0" rtlCol="0">
            <a:spAutoFit/>
          </a:bodyPr>
          <a:lstStyle/>
          <a:p>
            <a:pPr marL="405765" marR="5080" indent="-393700">
              <a:lnSpc>
                <a:spcPts val="4320"/>
              </a:lnSpc>
              <a:spcBef>
                <a:spcPts val="645"/>
              </a:spcBef>
            </a:pPr>
            <a:r>
              <a:rPr sz="3200" b="0" spc="-20" dirty="0" smtClean="0">
                <a:latin typeface="Calibri"/>
                <a:cs typeface="Calibri"/>
              </a:rPr>
              <a:t>Central </a:t>
            </a:r>
            <a:r>
              <a:rPr sz="3200" b="0" spc="-10" dirty="0" smtClean="0">
                <a:latin typeface="Calibri"/>
                <a:cs typeface="Calibri"/>
              </a:rPr>
              <a:t>Purchasing</a:t>
            </a:r>
            <a:r>
              <a:rPr sz="3200" b="0" spc="-85" dirty="0" smtClean="0">
                <a:latin typeface="Calibri"/>
                <a:cs typeface="Calibri"/>
              </a:rPr>
              <a:t> </a:t>
            </a:r>
            <a:r>
              <a:rPr sz="3200" b="0" dirty="0" smtClean="0">
                <a:latin typeface="Calibri"/>
                <a:cs typeface="Calibri"/>
              </a:rPr>
              <a:t>Act</a:t>
            </a:r>
            <a:r>
              <a:rPr lang="en-US" sz="3200" b="0" dirty="0" smtClean="0">
                <a:latin typeface="Calibri"/>
                <a:cs typeface="Calibri"/>
              </a:rPr>
              <a:t> </a:t>
            </a:r>
            <a:r>
              <a:rPr sz="3200" b="0" spc="-5" dirty="0" smtClean="0">
                <a:latin typeface="Calibri"/>
                <a:cs typeface="Calibri"/>
              </a:rPr>
              <a:t>Title 74 </a:t>
            </a:r>
            <a:r>
              <a:rPr sz="3200" b="0" spc="-20" dirty="0" smtClean="0">
                <a:latin typeface="Calibri"/>
                <a:cs typeface="Calibri"/>
              </a:rPr>
              <a:t>O.S. </a:t>
            </a:r>
            <a:r>
              <a:rPr sz="3200" b="0" dirty="0" smtClean="0">
                <a:latin typeface="Calibri"/>
                <a:cs typeface="Calibri"/>
              </a:rPr>
              <a:t>§</a:t>
            </a:r>
            <a:r>
              <a:rPr sz="3200" b="0" spc="-55" dirty="0" smtClean="0">
                <a:latin typeface="Calibri"/>
                <a:cs typeface="Calibri"/>
              </a:rPr>
              <a:t> </a:t>
            </a:r>
            <a:r>
              <a:rPr sz="3200" b="0" dirty="0" smtClean="0">
                <a:latin typeface="Calibri"/>
                <a:cs typeface="Calibri"/>
              </a:rPr>
              <a:t>85.1</a:t>
            </a:r>
            <a:endParaRPr sz="3200" b="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15</a:t>
            </a:fld>
            <a:endParaRPr lang="en-US" spc="-5" dirty="0">
              <a:solidFill>
                <a:srgbClr val="00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00161" y="1524000"/>
            <a:ext cx="7505640" cy="4226157"/>
          </a:xfrm>
          <a:prstGeom prst="rect">
            <a:avLst/>
          </a:prstGeom>
        </p:spPr>
        <p:txBody>
          <a:bodyPr vert="horz" wrap="square" lIns="0" tIns="85725" rIns="0" bIns="0" rtlCol="0">
            <a:spAutoFit/>
          </a:bodyPr>
          <a:lstStyle/>
          <a:p>
            <a:pPr marL="246379" marR="5080" indent="-233679">
              <a:spcBef>
                <a:spcPts val="600"/>
              </a:spcBef>
              <a:buFont typeface="Arial"/>
              <a:buChar char="•"/>
              <a:tabLst>
                <a:tab pos="246379" algn="l"/>
                <a:tab pos="247015" algn="l"/>
              </a:tabLst>
            </a:pPr>
            <a:r>
              <a:rPr sz="2400" spc="-5" dirty="0">
                <a:latin typeface="Calibri"/>
                <a:cs typeface="Calibri"/>
              </a:rPr>
              <a:t>Title </a:t>
            </a:r>
            <a:r>
              <a:rPr sz="2400" dirty="0">
                <a:latin typeface="Calibri"/>
                <a:cs typeface="Calibri"/>
              </a:rPr>
              <a:t>74, </a:t>
            </a:r>
            <a:r>
              <a:rPr sz="2400" spc="-5" dirty="0">
                <a:latin typeface="Calibri"/>
                <a:cs typeface="Calibri"/>
              </a:rPr>
              <a:t>Section </a:t>
            </a:r>
            <a:r>
              <a:rPr sz="2400" dirty="0">
                <a:latin typeface="Calibri"/>
                <a:cs typeface="Calibri"/>
              </a:rPr>
              <a:t>61.1 </a:t>
            </a:r>
            <a:r>
              <a:rPr sz="2400" spc="-5" dirty="0">
                <a:latin typeface="Calibri"/>
                <a:cs typeface="Calibri"/>
              </a:rPr>
              <a:t>of </a:t>
            </a:r>
            <a:r>
              <a:rPr sz="2400" dirty="0">
                <a:latin typeface="Calibri"/>
                <a:cs typeface="Calibri"/>
              </a:rPr>
              <a:t>the </a:t>
            </a:r>
            <a:r>
              <a:rPr sz="2400" spc="-5" dirty="0">
                <a:latin typeface="Calibri"/>
                <a:cs typeface="Calibri"/>
              </a:rPr>
              <a:t>Oklahoma </a:t>
            </a:r>
            <a:r>
              <a:rPr sz="2400" spc="-15" dirty="0">
                <a:latin typeface="Calibri"/>
                <a:cs typeface="Calibri"/>
              </a:rPr>
              <a:t>Statutes </a:t>
            </a:r>
            <a:r>
              <a:rPr sz="2400" spc="-10" dirty="0">
                <a:latin typeface="Calibri"/>
                <a:cs typeface="Calibri"/>
              </a:rPr>
              <a:t>directs </a:t>
            </a:r>
            <a:r>
              <a:rPr sz="2400" spc="-10" dirty="0" smtClean="0">
                <a:latin typeface="Calibri"/>
                <a:cs typeface="Calibri"/>
              </a:rPr>
              <a:t>that</a:t>
            </a:r>
            <a:r>
              <a:rPr lang="en-US" sz="2400" spc="-10" dirty="0" smtClean="0">
                <a:latin typeface="Calibri"/>
                <a:cs typeface="Calibri"/>
              </a:rPr>
              <a:t> </a:t>
            </a:r>
            <a:r>
              <a:rPr sz="2400" dirty="0" smtClean="0">
                <a:latin typeface="Calibri"/>
                <a:cs typeface="Calibri"/>
              </a:rPr>
              <a:t>the </a:t>
            </a:r>
            <a:r>
              <a:rPr sz="2400" spc="-10" dirty="0">
                <a:latin typeface="Calibri"/>
                <a:cs typeface="Calibri"/>
              </a:rPr>
              <a:t>governor </a:t>
            </a:r>
            <a:r>
              <a:rPr sz="2400" spc="-5" dirty="0">
                <a:latin typeface="Calibri"/>
                <a:cs typeface="Calibri"/>
              </a:rPr>
              <a:t>shall </a:t>
            </a:r>
            <a:r>
              <a:rPr sz="2400" spc="-10" dirty="0">
                <a:latin typeface="Calibri"/>
                <a:cs typeface="Calibri"/>
              </a:rPr>
              <a:t>appoint </a:t>
            </a:r>
            <a:r>
              <a:rPr sz="2400" dirty="0">
                <a:latin typeface="Calibri"/>
                <a:cs typeface="Calibri"/>
              </a:rPr>
              <a:t>the </a:t>
            </a:r>
            <a:r>
              <a:rPr sz="2400" spc="-10" dirty="0">
                <a:latin typeface="Calibri"/>
                <a:cs typeface="Calibri"/>
              </a:rPr>
              <a:t>director </a:t>
            </a:r>
            <a:r>
              <a:rPr sz="2400" spc="-5" dirty="0">
                <a:latin typeface="Calibri"/>
                <a:cs typeface="Calibri"/>
              </a:rPr>
              <a:t>of </a:t>
            </a:r>
            <a:r>
              <a:rPr sz="2400" dirty="0">
                <a:latin typeface="Calibri"/>
                <a:cs typeface="Calibri"/>
              </a:rPr>
              <a:t>the </a:t>
            </a:r>
            <a:r>
              <a:rPr sz="2400" spc="-10" dirty="0">
                <a:latin typeface="Calibri"/>
                <a:cs typeface="Calibri"/>
              </a:rPr>
              <a:t>Office </a:t>
            </a:r>
            <a:r>
              <a:rPr sz="2400" spc="-5" dirty="0" smtClean="0">
                <a:latin typeface="Calibri"/>
                <a:cs typeface="Calibri"/>
              </a:rPr>
              <a:t>of</a:t>
            </a:r>
            <a:r>
              <a:rPr lang="en-US" sz="2400" spc="-5" dirty="0" smtClean="0">
                <a:latin typeface="Calibri"/>
                <a:cs typeface="Calibri"/>
              </a:rPr>
              <a:t> </a:t>
            </a:r>
            <a:r>
              <a:rPr sz="2400" spc="-10" dirty="0" smtClean="0">
                <a:latin typeface="Calibri"/>
                <a:cs typeface="Calibri"/>
              </a:rPr>
              <a:t>Management </a:t>
            </a:r>
            <a:r>
              <a:rPr sz="2400" spc="-5" dirty="0">
                <a:latin typeface="Calibri"/>
                <a:cs typeface="Calibri"/>
              </a:rPr>
              <a:t>and </a:t>
            </a:r>
            <a:r>
              <a:rPr sz="2400" spc="-10" dirty="0">
                <a:latin typeface="Calibri"/>
                <a:cs typeface="Calibri"/>
              </a:rPr>
              <a:t>Enterprise </a:t>
            </a:r>
            <a:r>
              <a:rPr sz="2400" spc="-5" dirty="0">
                <a:latin typeface="Calibri"/>
                <a:cs typeface="Calibri"/>
              </a:rPr>
              <a:t>Services. The </a:t>
            </a:r>
            <a:r>
              <a:rPr sz="2400" spc="-35" dirty="0">
                <a:latin typeface="Calibri"/>
                <a:cs typeface="Calibri"/>
              </a:rPr>
              <a:t>director, </a:t>
            </a:r>
            <a:r>
              <a:rPr sz="2400" spc="-15" dirty="0" smtClean="0">
                <a:latin typeface="Calibri"/>
                <a:cs typeface="Calibri"/>
              </a:rPr>
              <a:t>pursuant</a:t>
            </a:r>
            <a:r>
              <a:rPr lang="en-US" sz="2400" spc="-15" dirty="0" smtClean="0">
                <a:latin typeface="Calibri"/>
                <a:cs typeface="Calibri"/>
              </a:rPr>
              <a:t> </a:t>
            </a:r>
            <a:r>
              <a:rPr sz="2400" spc="-15" dirty="0" smtClean="0">
                <a:latin typeface="Calibri"/>
                <a:cs typeface="Calibri"/>
              </a:rPr>
              <a:t>to </a:t>
            </a:r>
            <a:r>
              <a:rPr sz="2400" spc="-15" dirty="0">
                <a:latin typeface="Calibri"/>
                <a:cs typeface="Calibri"/>
              </a:rPr>
              <a:t>statutory </a:t>
            </a:r>
            <a:r>
              <a:rPr sz="2400" spc="-5" dirty="0">
                <a:latin typeface="Calibri"/>
                <a:cs typeface="Calibri"/>
              </a:rPr>
              <a:t>authority and </a:t>
            </a:r>
            <a:r>
              <a:rPr sz="2400" spc="-20" dirty="0">
                <a:latin typeface="Calibri"/>
                <a:cs typeface="Calibri"/>
              </a:rPr>
              <a:t>executive </a:t>
            </a:r>
            <a:r>
              <a:rPr sz="2400" spc="-45" dirty="0">
                <a:latin typeface="Calibri"/>
                <a:cs typeface="Calibri"/>
              </a:rPr>
              <a:t>power, </a:t>
            </a:r>
            <a:r>
              <a:rPr sz="2400" dirty="0">
                <a:latin typeface="Calibri"/>
                <a:cs typeface="Calibri"/>
              </a:rPr>
              <a:t>is </a:t>
            </a:r>
            <a:r>
              <a:rPr sz="2400" spc="-15" dirty="0">
                <a:latin typeface="Calibri"/>
                <a:cs typeface="Calibri"/>
              </a:rPr>
              <a:t>charged </a:t>
            </a:r>
            <a:r>
              <a:rPr sz="2400" dirty="0" smtClean="0">
                <a:latin typeface="Calibri"/>
                <a:cs typeface="Calibri"/>
              </a:rPr>
              <a:t>with</a:t>
            </a:r>
            <a:r>
              <a:rPr lang="en-US" sz="2400" dirty="0" smtClean="0">
                <a:latin typeface="Calibri"/>
                <a:cs typeface="Calibri"/>
              </a:rPr>
              <a:t> </a:t>
            </a:r>
            <a:r>
              <a:rPr sz="2400" dirty="0" smtClean="0">
                <a:latin typeface="Calibri"/>
                <a:cs typeface="Calibri"/>
              </a:rPr>
              <a:t>the </a:t>
            </a:r>
            <a:r>
              <a:rPr sz="2400" spc="-5" dirty="0">
                <a:latin typeface="Calibri"/>
                <a:cs typeface="Calibri"/>
              </a:rPr>
              <a:t>responsibility </a:t>
            </a:r>
            <a:r>
              <a:rPr sz="2400" spc="-15" dirty="0">
                <a:latin typeface="Calibri"/>
                <a:cs typeface="Calibri"/>
              </a:rPr>
              <a:t>to </a:t>
            </a:r>
            <a:r>
              <a:rPr sz="2400" spc="-10" dirty="0">
                <a:latin typeface="Calibri"/>
                <a:cs typeface="Calibri"/>
              </a:rPr>
              <a:t>administer </a:t>
            </a:r>
            <a:r>
              <a:rPr sz="2400" spc="-5" dirty="0">
                <a:latin typeface="Calibri"/>
                <a:cs typeface="Calibri"/>
              </a:rPr>
              <a:t>and </a:t>
            </a:r>
            <a:r>
              <a:rPr sz="2400" spc="-20" dirty="0">
                <a:latin typeface="Calibri"/>
                <a:cs typeface="Calibri"/>
              </a:rPr>
              <a:t>enforce </a:t>
            </a:r>
            <a:r>
              <a:rPr sz="2400" spc="-5" dirty="0">
                <a:latin typeface="Calibri"/>
                <a:cs typeface="Calibri"/>
              </a:rPr>
              <a:t>our </a:t>
            </a:r>
            <a:r>
              <a:rPr sz="2400" spc="-25" dirty="0" smtClean="0">
                <a:latin typeface="Calibri"/>
                <a:cs typeface="Calibri"/>
              </a:rPr>
              <a:t>state</a:t>
            </a:r>
            <a:r>
              <a:rPr lang="en-US" sz="2400" spc="-25" dirty="0" smtClean="0">
                <a:latin typeface="Calibri"/>
                <a:cs typeface="Calibri"/>
              </a:rPr>
              <a:t> </a:t>
            </a:r>
            <a:r>
              <a:rPr sz="2400" spc="-10" dirty="0" smtClean="0">
                <a:latin typeface="Calibri"/>
                <a:cs typeface="Calibri"/>
              </a:rPr>
              <a:t>purchasing </a:t>
            </a:r>
            <a:r>
              <a:rPr sz="2400" spc="-15" dirty="0">
                <a:latin typeface="Calibri"/>
                <a:cs typeface="Calibri"/>
              </a:rPr>
              <a:t>laws </a:t>
            </a:r>
            <a:r>
              <a:rPr sz="2400" dirty="0">
                <a:latin typeface="Calibri"/>
                <a:cs typeface="Calibri"/>
              </a:rPr>
              <a:t>within the </a:t>
            </a:r>
            <a:r>
              <a:rPr sz="2400" spc="-20" dirty="0">
                <a:latin typeface="Calibri"/>
                <a:cs typeface="Calibri"/>
              </a:rPr>
              <a:t>executive</a:t>
            </a:r>
            <a:r>
              <a:rPr sz="2400" spc="-10" dirty="0">
                <a:latin typeface="Calibri"/>
                <a:cs typeface="Calibri"/>
              </a:rPr>
              <a:t> </a:t>
            </a:r>
            <a:r>
              <a:rPr sz="2400" spc="-20" dirty="0">
                <a:latin typeface="Calibri"/>
                <a:cs typeface="Calibri"/>
              </a:rPr>
              <a:t>authority.</a:t>
            </a:r>
            <a:endParaRPr sz="2400" dirty="0">
              <a:latin typeface="Calibri"/>
              <a:cs typeface="Calibri"/>
            </a:endParaRPr>
          </a:p>
          <a:p>
            <a:pPr marL="246379" marR="8255" indent="-233679">
              <a:spcBef>
                <a:spcPts val="600"/>
              </a:spcBef>
              <a:buFont typeface="Arial"/>
              <a:buChar char="•"/>
              <a:tabLst>
                <a:tab pos="246379" algn="l"/>
                <a:tab pos="247015" algn="l"/>
              </a:tabLst>
            </a:pPr>
            <a:r>
              <a:rPr sz="2400" spc="-5" dirty="0" smtClean="0">
                <a:latin typeface="Calibri"/>
                <a:cs typeface="Calibri"/>
              </a:rPr>
              <a:t>The </a:t>
            </a:r>
            <a:r>
              <a:rPr sz="2400" spc="-10" dirty="0">
                <a:latin typeface="Calibri"/>
                <a:cs typeface="Calibri"/>
              </a:rPr>
              <a:t>Office </a:t>
            </a:r>
            <a:r>
              <a:rPr sz="2400" spc="-5" dirty="0">
                <a:latin typeface="Calibri"/>
                <a:cs typeface="Calibri"/>
              </a:rPr>
              <a:t>of </a:t>
            </a:r>
            <a:r>
              <a:rPr sz="2400" spc="-10" dirty="0">
                <a:latin typeface="Calibri"/>
                <a:cs typeface="Calibri"/>
              </a:rPr>
              <a:t>Management </a:t>
            </a:r>
            <a:r>
              <a:rPr sz="2400" spc="-5" dirty="0">
                <a:latin typeface="Calibri"/>
                <a:cs typeface="Calibri"/>
              </a:rPr>
              <a:t>and </a:t>
            </a:r>
            <a:r>
              <a:rPr sz="2400" spc="-10" dirty="0">
                <a:latin typeface="Calibri"/>
                <a:cs typeface="Calibri"/>
              </a:rPr>
              <a:t>Enterprise </a:t>
            </a:r>
            <a:r>
              <a:rPr sz="2400" dirty="0">
                <a:latin typeface="Calibri"/>
                <a:cs typeface="Calibri"/>
              </a:rPr>
              <a:t>Services </a:t>
            </a:r>
            <a:r>
              <a:rPr sz="2400" spc="-5" dirty="0">
                <a:latin typeface="Calibri"/>
                <a:cs typeface="Calibri"/>
              </a:rPr>
              <a:t>serves </a:t>
            </a:r>
            <a:r>
              <a:rPr sz="2400" dirty="0" smtClean="0">
                <a:latin typeface="Calibri"/>
                <a:cs typeface="Calibri"/>
              </a:rPr>
              <a:t>its</a:t>
            </a:r>
            <a:r>
              <a:rPr lang="en-US" sz="2400" dirty="0" smtClean="0">
                <a:latin typeface="Calibri"/>
                <a:cs typeface="Calibri"/>
              </a:rPr>
              <a:t> </a:t>
            </a:r>
            <a:r>
              <a:rPr sz="2400" spc="-10" dirty="0" smtClean="0">
                <a:latin typeface="Calibri"/>
                <a:cs typeface="Calibri"/>
              </a:rPr>
              <a:t>legislative </a:t>
            </a:r>
            <a:r>
              <a:rPr sz="2400" spc="-5" dirty="0">
                <a:latin typeface="Calibri"/>
                <a:cs typeface="Calibri"/>
              </a:rPr>
              <a:t>purpose </a:t>
            </a:r>
            <a:r>
              <a:rPr sz="2400" spc="-10" dirty="0">
                <a:latin typeface="Calibri"/>
                <a:cs typeface="Calibri"/>
              </a:rPr>
              <a:t>by providing </a:t>
            </a:r>
            <a:r>
              <a:rPr sz="2400" dirty="0">
                <a:latin typeface="Calibri"/>
                <a:cs typeface="Calibri"/>
              </a:rPr>
              <a:t>a </a:t>
            </a:r>
            <a:r>
              <a:rPr sz="2400" spc="-5" dirty="0">
                <a:latin typeface="Calibri"/>
                <a:cs typeface="Calibri"/>
              </a:rPr>
              <a:t>means </a:t>
            </a:r>
            <a:r>
              <a:rPr sz="2400" spc="-10" dirty="0">
                <a:latin typeface="Calibri"/>
                <a:cs typeface="Calibri"/>
              </a:rPr>
              <a:t>by </a:t>
            </a:r>
            <a:r>
              <a:rPr sz="2400" dirty="0">
                <a:latin typeface="Calibri"/>
                <a:cs typeface="Calibri"/>
              </a:rPr>
              <a:t>which </a:t>
            </a:r>
            <a:r>
              <a:rPr sz="2400" spc="-25" dirty="0" smtClean="0">
                <a:latin typeface="Calibri"/>
                <a:cs typeface="Calibri"/>
              </a:rPr>
              <a:t>state</a:t>
            </a:r>
            <a:r>
              <a:rPr lang="en-US" sz="2400" spc="-25" dirty="0" smtClean="0">
                <a:latin typeface="Calibri"/>
                <a:cs typeface="Calibri"/>
              </a:rPr>
              <a:t> </a:t>
            </a:r>
            <a:r>
              <a:rPr sz="2400" spc="-5" dirty="0" smtClean="0">
                <a:latin typeface="Calibri"/>
                <a:cs typeface="Calibri"/>
              </a:rPr>
              <a:t>agencies </a:t>
            </a:r>
            <a:r>
              <a:rPr sz="2400" spc="-15" dirty="0">
                <a:latin typeface="Calibri"/>
                <a:cs typeface="Calibri"/>
              </a:rPr>
              <a:t>may </a:t>
            </a:r>
            <a:r>
              <a:rPr sz="2400" spc="-20" dirty="0">
                <a:latin typeface="Calibri"/>
                <a:cs typeface="Calibri"/>
              </a:rPr>
              <a:t>make </a:t>
            </a:r>
            <a:r>
              <a:rPr sz="2400" spc="-15" dirty="0">
                <a:latin typeface="Calibri"/>
                <a:cs typeface="Calibri"/>
              </a:rPr>
              <a:t>contracts </a:t>
            </a:r>
            <a:r>
              <a:rPr sz="2400" spc="-20" dirty="0">
                <a:latin typeface="Calibri"/>
                <a:cs typeface="Calibri"/>
              </a:rPr>
              <a:t>for </a:t>
            </a:r>
            <a:r>
              <a:rPr sz="2400" dirty="0">
                <a:latin typeface="Calibri"/>
                <a:cs typeface="Calibri"/>
              </a:rPr>
              <a:t>the </a:t>
            </a:r>
            <a:r>
              <a:rPr sz="2400" spc="-5" dirty="0">
                <a:latin typeface="Calibri"/>
                <a:cs typeface="Calibri"/>
              </a:rPr>
              <a:t>acquisition of </a:t>
            </a:r>
            <a:r>
              <a:rPr sz="2400" spc="-10" dirty="0">
                <a:latin typeface="Calibri"/>
                <a:cs typeface="Calibri"/>
              </a:rPr>
              <a:t>goods</a:t>
            </a:r>
            <a:r>
              <a:rPr sz="2400" spc="-10" dirty="0" smtClean="0">
                <a:latin typeface="Calibri"/>
                <a:cs typeface="Calibri"/>
              </a:rPr>
              <a:t>,</a:t>
            </a:r>
            <a:r>
              <a:rPr lang="en-US" sz="2400" spc="-10" dirty="0" smtClean="0">
                <a:latin typeface="Calibri"/>
                <a:cs typeface="Calibri"/>
              </a:rPr>
              <a:t> </a:t>
            </a:r>
            <a:r>
              <a:rPr sz="2400" spc="-5" dirty="0" smtClean="0">
                <a:latin typeface="Calibri"/>
                <a:cs typeface="Calibri"/>
              </a:rPr>
              <a:t>services </a:t>
            </a:r>
            <a:r>
              <a:rPr sz="2400" spc="-5" dirty="0">
                <a:latin typeface="Calibri"/>
                <a:cs typeface="Calibri"/>
              </a:rPr>
              <a:t>and supplies needed </a:t>
            </a:r>
            <a:r>
              <a:rPr sz="2400" dirty="0">
                <a:latin typeface="Calibri"/>
                <a:cs typeface="Calibri"/>
              </a:rPr>
              <a:t>in an </a:t>
            </a:r>
            <a:r>
              <a:rPr sz="2400" spc="-5" dirty="0">
                <a:latin typeface="Calibri"/>
                <a:cs typeface="Calibri"/>
              </a:rPr>
              <a:t>economic and </a:t>
            </a:r>
            <a:r>
              <a:rPr sz="2400" spc="-10" dirty="0" smtClean="0">
                <a:latin typeface="Calibri"/>
                <a:cs typeface="Calibri"/>
              </a:rPr>
              <a:t>efficient</a:t>
            </a:r>
            <a:r>
              <a:rPr lang="en-US" sz="2400" spc="-10" dirty="0" smtClean="0">
                <a:latin typeface="Calibri"/>
                <a:cs typeface="Calibri"/>
              </a:rPr>
              <a:t> </a:t>
            </a:r>
            <a:r>
              <a:rPr sz="2400" spc="-40" dirty="0" smtClean="0">
                <a:latin typeface="Calibri"/>
                <a:cs typeface="Calibri"/>
              </a:rPr>
              <a:t>manner</a:t>
            </a:r>
            <a:r>
              <a:rPr sz="2400" spc="-40" dirty="0">
                <a:latin typeface="Calibri"/>
                <a:cs typeface="Calibri"/>
              </a:rPr>
              <a:t>.</a:t>
            </a:r>
            <a:endParaRPr sz="24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16</a:t>
            </a:fld>
            <a:endParaRPr lang="en-US" spc="-5" dirty="0">
              <a:solidFill>
                <a:srgbClr val="000000"/>
              </a:solidFill>
            </a:endParaRPr>
          </a:p>
        </p:txBody>
      </p:sp>
      <p:sp>
        <p:nvSpPr>
          <p:cNvPr id="5" name="Title 4"/>
          <p:cNvSpPr>
            <a:spLocks noGrp="1"/>
          </p:cNvSpPr>
          <p:nvPr>
            <p:ph type="title"/>
          </p:nvPr>
        </p:nvSpPr>
        <p:spPr>
          <a:xfrm>
            <a:off x="585469" y="119473"/>
            <a:ext cx="7973059" cy="984885"/>
          </a:xfrm>
        </p:spPr>
        <p:txBody>
          <a:bodyPr/>
          <a:lstStyle/>
          <a:p>
            <a:r>
              <a:rPr lang="en-US" sz="3200" b="0" dirty="0" smtClean="0"/>
              <a:t>Office of Management </a:t>
            </a:r>
            <a:br>
              <a:rPr lang="en-US" sz="3200" b="0" dirty="0" smtClean="0"/>
            </a:br>
            <a:r>
              <a:rPr lang="en-US" sz="3200" b="0" dirty="0" smtClean="0"/>
              <a:t>and Enterprise Services</a:t>
            </a:r>
            <a:endParaRPr lang="en-US" sz="3200" b="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533401" y="0"/>
            <a:ext cx="8610600" cy="1066800"/>
          </a:xfrm>
        </p:spPr>
        <p:txBody>
          <a:bodyPr anchor="ctr">
            <a:normAutofit/>
          </a:bodyPr>
          <a:lstStyle/>
          <a:p>
            <a:pPr algn="ctr" eaLnBrk="1" hangingPunct="1"/>
            <a:r>
              <a:rPr lang="en-US" sz="3200" b="0" dirty="0" smtClean="0"/>
              <a:t>Central Purchasing</a:t>
            </a:r>
            <a:endParaRPr lang="en-US" dirty="0" smtClean="0"/>
          </a:p>
        </p:txBody>
      </p:sp>
      <p:sp>
        <p:nvSpPr>
          <p:cNvPr id="4100" name="Rectangle 3"/>
          <p:cNvSpPr>
            <a:spLocks noGrp="1" noChangeArrowheads="1"/>
          </p:cNvSpPr>
          <p:nvPr>
            <p:ph type="body" idx="1"/>
          </p:nvPr>
        </p:nvSpPr>
        <p:spPr>
          <a:xfrm>
            <a:off x="762001" y="1219200"/>
            <a:ext cx="7315200" cy="4621530"/>
          </a:xfrm>
        </p:spPr>
        <p:txBody>
          <a:bodyPr>
            <a:normAutofit/>
          </a:bodyPr>
          <a:lstStyle/>
          <a:p>
            <a:pPr marL="233363" lvl="1" indent="-233363" algn="l">
              <a:spcBef>
                <a:spcPts val="600"/>
              </a:spcBef>
              <a:buFont typeface="Arial" panose="020B0604020202020204" pitchFamily="34" charset="0"/>
              <a:buChar char="•"/>
            </a:pPr>
            <a:r>
              <a:rPr lang="en-US" sz="2200" dirty="0" smtClean="0">
                <a:solidFill>
                  <a:schemeClr val="tx1"/>
                </a:solidFill>
              </a:rPr>
              <a:t>The director of OMES is further required by statute to hire the director of Central Purchasing in section 85.3 of title 74. </a:t>
            </a:r>
          </a:p>
          <a:p>
            <a:pPr marL="233363" lvl="1" indent="-233363" algn="l">
              <a:spcBef>
                <a:spcPts val="600"/>
              </a:spcBef>
              <a:buFont typeface="Arial" panose="020B0604020202020204" pitchFamily="34" charset="0"/>
              <a:buChar char="•"/>
            </a:pPr>
            <a:r>
              <a:rPr lang="en-US" sz="2200" dirty="0" smtClean="0">
                <a:solidFill>
                  <a:schemeClr val="tx1"/>
                </a:solidFill>
              </a:rPr>
              <a:t>Within each title, the statutes are divided into subgroups relating to the laws about a particular subject or “act.” One such act entitled The Oklahoma Central Purchasing Act is located in Title 74 O.S. §§ 85.1-85.44C, 85.45j-85.45k. These statutes provide detailed information to purchasing officers, agencies, vendors and the public concerning how agencies may make purchases and contract for the goods and services needed from suppliers through the Office of Management and Enterprise Services.</a:t>
            </a:r>
          </a:p>
          <a:p>
            <a:pPr algn="l"/>
            <a:endParaRPr lang="en-US" sz="3000" dirty="0" smtClean="0">
              <a:solidFill>
                <a:schemeClr val="tx1"/>
              </a:solidFill>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17</a:t>
            </a:fld>
            <a:endParaRPr lang="en-US" spc="-5" dirty="0">
              <a:solidFill>
                <a:srgbClr val="000000"/>
              </a:solidFill>
            </a:endParaRPr>
          </a:p>
        </p:txBody>
      </p:sp>
    </p:spTree>
    <p:extLst>
      <p:ext uri="{BB962C8B-B14F-4D97-AF65-F5344CB8AC3E}">
        <p14:creationId xmlns:p14="http://schemas.microsoft.com/office/powerpoint/2010/main" val="8759096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38200" y="1371600"/>
            <a:ext cx="7223700" cy="3400931"/>
          </a:xfrm>
          <a:prstGeom prst="rect">
            <a:avLst/>
          </a:prstGeom>
        </p:spPr>
        <p:txBody>
          <a:bodyPr vert="horz" wrap="square" lIns="0" tIns="12700" rIns="0" bIns="0" rtlCol="0">
            <a:spAutoFit/>
          </a:bodyPr>
          <a:lstStyle/>
          <a:p>
            <a:pPr marL="355600" marR="5080" indent="-342900">
              <a:lnSpc>
                <a:spcPct val="100000"/>
              </a:lnSpc>
              <a:spcBef>
                <a:spcPts val="600"/>
              </a:spcBef>
              <a:buFont typeface="Arial" panose="020B0604020202020204" pitchFamily="34" charset="0"/>
              <a:buChar char="•"/>
            </a:pPr>
            <a:r>
              <a:rPr sz="2400" dirty="0">
                <a:latin typeface="Calibri"/>
                <a:cs typeface="Calibri"/>
              </a:rPr>
              <a:t>§ </a:t>
            </a:r>
            <a:r>
              <a:rPr sz="2400" spc="-5" dirty="0">
                <a:latin typeface="Calibri"/>
                <a:cs typeface="Calibri"/>
              </a:rPr>
              <a:t>85.5 </a:t>
            </a:r>
            <a:r>
              <a:rPr sz="2400" spc="-5" dirty="0">
                <a:uFill>
                  <a:solidFill>
                    <a:srgbClr val="000000"/>
                  </a:solidFill>
                </a:uFill>
                <a:latin typeface="Calibri"/>
                <a:cs typeface="Calibri"/>
              </a:rPr>
              <a:t>the </a:t>
            </a:r>
            <a:r>
              <a:rPr sz="2400" spc="-15" dirty="0">
                <a:uFill>
                  <a:solidFill>
                    <a:srgbClr val="000000"/>
                  </a:solidFill>
                </a:uFill>
                <a:latin typeface="Calibri"/>
                <a:cs typeface="Calibri"/>
              </a:rPr>
              <a:t>State </a:t>
            </a:r>
            <a:r>
              <a:rPr sz="2400" spc="-5" dirty="0">
                <a:uFill>
                  <a:solidFill>
                    <a:srgbClr val="000000"/>
                  </a:solidFill>
                </a:uFill>
                <a:latin typeface="Calibri"/>
                <a:cs typeface="Calibri"/>
              </a:rPr>
              <a:t>Purchasing </a:t>
            </a:r>
            <a:r>
              <a:rPr sz="2400" spc="-20" dirty="0">
                <a:uFill>
                  <a:solidFill>
                    <a:srgbClr val="000000"/>
                  </a:solidFill>
                </a:uFill>
                <a:latin typeface="Calibri"/>
                <a:cs typeface="Calibri"/>
              </a:rPr>
              <a:t>Director, </a:t>
            </a:r>
            <a:r>
              <a:rPr sz="2400" spc="-5" dirty="0">
                <a:latin typeface="Calibri"/>
                <a:cs typeface="Calibri"/>
              </a:rPr>
              <a:t>under the supervision </a:t>
            </a:r>
            <a:r>
              <a:rPr sz="2400" dirty="0">
                <a:latin typeface="Calibri"/>
                <a:cs typeface="Calibri"/>
              </a:rPr>
              <a:t>of </a:t>
            </a:r>
            <a:r>
              <a:rPr sz="2400" spc="-5" dirty="0" smtClean="0">
                <a:latin typeface="Calibri"/>
                <a:cs typeface="Calibri"/>
              </a:rPr>
              <a:t>the</a:t>
            </a:r>
            <a:r>
              <a:rPr lang="en-US" sz="2400" spc="-5" dirty="0" smtClean="0">
                <a:latin typeface="Calibri"/>
                <a:cs typeface="Calibri"/>
              </a:rPr>
              <a:t> </a:t>
            </a:r>
            <a:r>
              <a:rPr sz="2400" spc="-10" dirty="0" smtClean="0">
                <a:latin typeface="Calibri"/>
                <a:cs typeface="Calibri"/>
              </a:rPr>
              <a:t>Director </a:t>
            </a:r>
            <a:r>
              <a:rPr sz="2400" dirty="0">
                <a:latin typeface="Calibri"/>
                <a:cs typeface="Calibri"/>
              </a:rPr>
              <a:t>of </a:t>
            </a:r>
            <a:r>
              <a:rPr sz="2400" spc="-5" dirty="0">
                <a:latin typeface="Calibri"/>
                <a:cs typeface="Calibri"/>
              </a:rPr>
              <a:t>the Office </a:t>
            </a:r>
            <a:r>
              <a:rPr sz="2400" dirty="0">
                <a:latin typeface="Calibri"/>
                <a:cs typeface="Calibri"/>
              </a:rPr>
              <a:t>of </a:t>
            </a:r>
            <a:r>
              <a:rPr sz="2400" spc="-10" dirty="0">
                <a:latin typeface="Calibri"/>
                <a:cs typeface="Calibri"/>
              </a:rPr>
              <a:t>Management </a:t>
            </a:r>
            <a:r>
              <a:rPr sz="2400" dirty="0">
                <a:latin typeface="Calibri"/>
                <a:cs typeface="Calibri"/>
              </a:rPr>
              <a:t>and </a:t>
            </a:r>
            <a:r>
              <a:rPr sz="2400" spc="-10" dirty="0">
                <a:latin typeface="Calibri"/>
                <a:cs typeface="Calibri"/>
              </a:rPr>
              <a:t>Enterprise </a:t>
            </a:r>
            <a:r>
              <a:rPr sz="2400" spc="-5" dirty="0">
                <a:latin typeface="Calibri"/>
                <a:cs typeface="Calibri"/>
              </a:rPr>
              <a:t>Services, </a:t>
            </a:r>
            <a:r>
              <a:rPr sz="2400" spc="-5" dirty="0">
                <a:uFill>
                  <a:solidFill>
                    <a:srgbClr val="000000"/>
                  </a:solidFill>
                </a:uFill>
                <a:latin typeface="Calibri"/>
                <a:cs typeface="Calibri"/>
              </a:rPr>
              <a:t>shall </a:t>
            </a:r>
            <a:r>
              <a:rPr sz="2400" spc="-5" dirty="0" smtClean="0">
                <a:uFill>
                  <a:solidFill>
                    <a:srgbClr val="000000"/>
                  </a:solidFill>
                </a:uFill>
                <a:latin typeface="Calibri"/>
                <a:cs typeface="Calibri"/>
              </a:rPr>
              <a:t>have </a:t>
            </a:r>
            <a:r>
              <a:rPr sz="2400" spc="-5" dirty="0">
                <a:uFill>
                  <a:solidFill>
                    <a:srgbClr val="000000"/>
                  </a:solidFill>
                </a:uFill>
                <a:latin typeface="Calibri"/>
                <a:cs typeface="Calibri"/>
              </a:rPr>
              <a:t>sole </a:t>
            </a:r>
            <a:r>
              <a:rPr sz="2400" dirty="0">
                <a:uFill>
                  <a:solidFill>
                    <a:srgbClr val="000000"/>
                  </a:solidFill>
                </a:uFill>
                <a:latin typeface="Calibri"/>
                <a:cs typeface="Calibri"/>
              </a:rPr>
              <a:t>and </a:t>
            </a:r>
            <a:r>
              <a:rPr sz="2400" spc="-15" dirty="0">
                <a:uFill>
                  <a:solidFill>
                    <a:srgbClr val="000000"/>
                  </a:solidFill>
                </a:uFill>
                <a:latin typeface="Calibri"/>
                <a:cs typeface="Calibri"/>
              </a:rPr>
              <a:t>exclusive </a:t>
            </a:r>
            <a:r>
              <a:rPr sz="2400" spc="-5" dirty="0">
                <a:uFill>
                  <a:solidFill>
                    <a:srgbClr val="000000"/>
                  </a:solidFill>
                </a:uFill>
                <a:latin typeface="Calibri"/>
                <a:cs typeface="Calibri"/>
              </a:rPr>
              <a:t>authority </a:t>
            </a:r>
            <a:r>
              <a:rPr sz="2400" dirty="0">
                <a:uFill>
                  <a:solidFill>
                    <a:srgbClr val="000000"/>
                  </a:solidFill>
                </a:uFill>
                <a:latin typeface="Calibri"/>
                <a:cs typeface="Calibri"/>
              </a:rPr>
              <a:t>and </a:t>
            </a:r>
            <a:r>
              <a:rPr sz="2400" spc="-5" dirty="0">
                <a:uFill>
                  <a:solidFill>
                    <a:srgbClr val="000000"/>
                  </a:solidFill>
                </a:uFill>
                <a:latin typeface="Calibri"/>
                <a:cs typeface="Calibri"/>
              </a:rPr>
              <a:t>responsibility </a:t>
            </a:r>
            <a:r>
              <a:rPr sz="2400" spc="-10" dirty="0">
                <a:uFill>
                  <a:solidFill>
                    <a:srgbClr val="000000"/>
                  </a:solidFill>
                </a:uFill>
                <a:latin typeface="Calibri"/>
                <a:cs typeface="Calibri"/>
              </a:rPr>
              <a:t>for </a:t>
            </a:r>
            <a:r>
              <a:rPr sz="2400" spc="-5" dirty="0">
                <a:uFill>
                  <a:solidFill>
                    <a:srgbClr val="000000"/>
                  </a:solidFill>
                </a:uFill>
                <a:latin typeface="Calibri"/>
                <a:cs typeface="Calibri"/>
              </a:rPr>
              <a:t>all acquisitions </a:t>
            </a:r>
            <a:r>
              <a:rPr sz="2400" dirty="0" smtClean="0">
                <a:uFill>
                  <a:solidFill>
                    <a:srgbClr val="000000"/>
                  </a:solidFill>
                </a:uFill>
                <a:latin typeface="Calibri"/>
                <a:cs typeface="Calibri"/>
              </a:rPr>
              <a:t>used </a:t>
            </a:r>
            <a:r>
              <a:rPr sz="2400" dirty="0">
                <a:uFill>
                  <a:solidFill>
                    <a:srgbClr val="000000"/>
                  </a:solidFill>
                </a:uFill>
                <a:latin typeface="Calibri"/>
                <a:cs typeface="Calibri"/>
              </a:rPr>
              <a:t>or </a:t>
            </a:r>
            <a:r>
              <a:rPr sz="2400" spc="-5" dirty="0">
                <a:uFill>
                  <a:solidFill>
                    <a:srgbClr val="000000"/>
                  </a:solidFill>
                </a:uFill>
                <a:latin typeface="Calibri"/>
                <a:cs typeface="Calibri"/>
              </a:rPr>
              <a:t>consumed </a:t>
            </a:r>
            <a:r>
              <a:rPr sz="2400" spc="-10" dirty="0">
                <a:uFill>
                  <a:solidFill>
                    <a:srgbClr val="000000"/>
                  </a:solidFill>
                </a:uFill>
                <a:latin typeface="Calibri"/>
                <a:cs typeface="Calibri"/>
              </a:rPr>
              <a:t>by </a:t>
            </a:r>
            <a:r>
              <a:rPr sz="2400" spc="-20" dirty="0">
                <a:uFill>
                  <a:solidFill>
                    <a:srgbClr val="000000"/>
                  </a:solidFill>
                </a:uFill>
                <a:latin typeface="Calibri"/>
                <a:cs typeface="Calibri"/>
              </a:rPr>
              <a:t>state</a:t>
            </a:r>
            <a:r>
              <a:rPr sz="2400" spc="25" dirty="0">
                <a:uFill>
                  <a:solidFill>
                    <a:srgbClr val="000000"/>
                  </a:solidFill>
                </a:uFill>
                <a:latin typeface="Calibri"/>
                <a:cs typeface="Calibri"/>
              </a:rPr>
              <a:t> </a:t>
            </a:r>
            <a:r>
              <a:rPr sz="2400" spc="-5" dirty="0" smtClean="0">
                <a:uFill>
                  <a:solidFill>
                    <a:srgbClr val="000000"/>
                  </a:solidFill>
                </a:uFill>
                <a:latin typeface="Calibri"/>
                <a:cs typeface="Calibri"/>
              </a:rPr>
              <a:t>agencies.</a:t>
            </a:r>
            <a:endParaRPr lang="en-US" sz="2400" dirty="0">
              <a:latin typeface="Calibri"/>
              <a:cs typeface="Calibri"/>
            </a:endParaRPr>
          </a:p>
          <a:p>
            <a:pPr marL="355600" marR="521334" indent="-342900">
              <a:lnSpc>
                <a:spcPct val="100000"/>
              </a:lnSpc>
              <a:spcBef>
                <a:spcPts val="600"/>
              </a:spcBef>
              <a:buFont typeface="Arial" panose="020B0604020202020204" pitchFamily="34" charset="0"/>
              <a:buChar char="•"/>
            </a:pPr>
            <a:r>
              <a:rPr sz="2400" spc="-5" dirty="0" smtClean="0">
                <a:uFill>
                  <a:solidFill>
                    <a:srgbClr val="000000"/>
                  </a:solidFill>
                </a:uFill>
                <a:latin typeface="Calibri"/>
                <a:cs typeface="Calibri"/>
              </a:rPr>
              <a:t>Authority </a:t>
            </a:r>
            <a:r>
              <a:rPr sz="2400" spc="-15" dirty="0">
                <a:uFill>
                  <a:solidFill>
                    <a:srgbClr val="000000"/>
                  </a:solidFill>
                </a:uFill>
                <a:latin typeface="Calibri"/>
                <a:cs typeface="Calibri"/>
              </a:rPr>
              <a:t>like </a:t>
            </a:r>
            <a:r>
              <a:rPr sz="2400" spc="-5" dirty="0">
                <a:uFill>
                  <a:solidFill>
                    <a:srgbClr val="000000"/>
                  </a:solidFill>
                </a:uFill>
                <a:latin typeface="Calibri"/>
                <a:cs typeface="Calibri"/>
              </a:rPr>
              <a:t>this which is designated in writing is called </a:t>
            </a:r>
            <a:r>
              <a:rPr sz="2400" spc="-15" dirty="0">
                <a:uFill>
                  <a:solidFill>
                    <a:srgbClr val="000000"/>
                  </a:solidFill>
                </a:uFill>
                <a:latin typeface="Calibri"/>
                <a:cs typeface="Calibri"/>
              </a:rPr>
              <a:t>“express” </a:t>
            </a:r>
            <a:r>
              <a:rPr sz="2400" spc="-5" dirty="0" smtClean="0">
                <a:uFill>
                  <a:solidFill>
                    <a:srgbClr val="000000"/>
                  </a:solidFill>
                </a:uFill>
                <a:latin typeface="Calibri"/>
                <a:cs typeface="Calibri"/>
              </a:rPr>
              <a:t>authority</a:t>
            </a:r>
            <a:r>
              <a:rPr sz="2400" spc="-5" dirty="0">
                <a:latin typeface="Calibri"/>
                <a:cs typeface="Calibri"/>
              </a:rPr>
              <a:t>, </a:t>
            </a:r>
            <a:r>
              <a:rPr sz="2400" spc="-10" dirty="0">
                <a:latin typeface="Calibri"/>
                <a:cs typeface="Calibri"/>
              </a:rPr>
              <a:t>whereas </a:t>
            </a:r>
            <a:r>
              <a:rPr sz="2400" spc="-5" dirty="0">
                <a:latin typeface="Calibri"/>
                <a:cs typeface="Calibri"/>
              </a:rPr>
              <a:t>authority that is </a:t>
            </a:r>
            <a:r>
              <a:rPr sz="2400" spc="-15" dirty="0">
                <a:latin typeface="Calibri"/>
                <a:cs typeface="Calibri"/>
              </a:rPr>
              <a:t>inferred </a:t>
            </a:r>
            <a:r>
              <a:rPr sz="2400" spc="-10" dirty="0">
                <a:latin typeface="Calibri"/>
                <a:cs typeface="Calibri"/>
              </a:rPr>
              <a:t>from </a:t>
            </a:r>
            <a:r>
              <a:rPr sz="2400" spc="-5" dirty="0">
                <a:latin typeface="Calibri"/>
                <a:cs typeface="Calibri"/>
              </a:rPr>
              <a:t>the acts of parties is </a:t>
            </a:r>
            <a:r>
              <a:rPr sz="2400" spc="-5" dirty="0" smtClean="0">
                <a:latin typeface="Calibri"/>
                <a:cs typeface="Calibri"/>
              </a:rPr>
              <a:t>“</a:t>
            </a:r>
            <a:r>
              <a:rPr sz="2400" spc="-5" dirty="0">
                <a:latin typeface="Calibri"/>
                <a:cs typeface="Calibri"/>
              </a:rPr>
              <a:t>implied”</a:t>
            </a:r>
            <a:r>
              <a:rPr sz="2400" spc="10" dirty="0">
                <a:latin typeface="Calibri"/>
                <a:cs typeface="Calibri"/>
              </a:rPr>
              <a:t> </a:t>
            </a:r>
            <a:r>
              <a:rPr sz="2400" spc="-20" dirty="0">
                <a:latin typeface="Calibri"/>
                <a:cs typeface="Calibri"/>
              </a:rPr>
              <a:t>authority.</a:t>
            </a:r>
            <a:endParaRPr sz="2400" dirty="0">
              <a:latin typeface="Calibri"/>
              <a:cs typeface="Calibri"/>
            </a:endParaRPr>
          </a:p>
        </p:txBody>
      </p:sp>
      <p:sp>
        <p:nvSpPr>
          <p:cNvPr id="4" name="object 4"/>
          <p:cNvSpPr txBox="1">
            <a:spLocks noGrp="1"/>
          </p:cNvSpPr>
          <p:nvPr>
            <p:ph type="title"/>
          </p:nvPr>
        </p:nvSpPr>
        <p:spPr>
          <a:xfrm>
            <a:off x="533400" y="381000"/>
            <a:ext cx="8610600" cy="505267"/>
          </a:xfrm>
          <a:prstGeom prst="rect">
            <a:avLst/>
          </a:prstGeom>
        </p:spPr>
        <p:txBody>
          <a:bodyPr vert="horz" wrap="square" lIns="0" tIns="12700" rIns="0" bIns="0" rtlCol="0" anchor="ctr">
            <a:spAutoFit/>
          </a:bodyPr>
          <a:lstStyle/>
          <a:p>
            <a:pPr marL="12700" algn="ctr">
              <a:lnSpc>
                <a:spcPct val="100000"/>
              </a:lnSpc>
              <a:spcBef>
                <a:spcPts val="100"/>
              </a:spcBef>
            </a:pPr>
            <a:r>
              <a:rPr sz="3200" b="0" spc="-20" dirty="0">
                <a:latin typeface="Calibri"/>
                <a:cs typeface="Calibri"/>
              </a:rPr>
              <a:t>Central</a:t>
            </a:r>
            <a:r>
              <a:rPr sz="3200" b="0" spc="-80" dirty="0">
                <a:latin typeface="Calibri"/>
                <a:cs typeface="Calibri"/>
              </a:rPr>
              <a:t> </a:t>
            </a:r>
            <a:r>
              <a:rPr sz="3200" b="0" spc="-10" dirty="0">
                <a:latin typeface="Calibri"/>
                <a:cs typeface="Calibri"/>
              </a:rPr>
              <a:t>Purchasing</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18</a:t>
            </a:fld>
            <a:endParaRPr lang="en-US" spc="-5" dirty="0">
              <a:solidFill>
                <a:srgbClr val="0000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54836" y="1828800"/>
            <a:ext cx="7096760" cy="1985799"/>
          </a:xfrm>
          <a:prstGeom prst="rect">
            <a:avLst/>
          </a:prstGeom>
        </p:spPr>
        <p:txBody>
          <a:bodyPr vert="horz" wrap="square" lIns="0" tIns="61594" rIns="0" bIns="0" rtlCol="0">
            <a:spAutoFit/>
          </a:bodyPr>
          <a:lstStyle/>
          <a:p>
            <a:pPr marL="246379" marR="5080" indent="-233679">
              <a:lnSpc>
                <a:spcPts val="3020"/>
              </a:lnSpc>
              <a:spcBef>
                <a:spcPts val="484"/>
              </a:spcBef>
              <a:buFont typeface="Arial"/>
              <a:buChar char="•"/>
              <a:tabLst>
                <a:tab pos="247015" algn="l"/>
              </a:tabLst>
            </a:pPr>
            <a:r>
              <a:rPr sz="2400" spc="-5" dirty="0">
                <a:latin typeface="Calibri"/>
                <a:cs typeface="Calibri"/>
              </a:rPr>
              <a:t>The </a:t>
            </a:r>
            <a:r>
              <a:rPr sz="2400" spc="-10" dirty="0">
                <a:latin typeface="Calibri"/>
                <a:cs typeface="Calibri"/>
              </a:rPr>
              <a:t>chief </a:t>
            </a:r>
            <a:r>
              <a:rPr sz="2400" spc="-15" dirty="0">
                <a:latin typeface="Calibri"/>
                <a:cs typeface="Calibri"/>
              </a:rPr>
              <a:t>information </a:t>
            </a:r>
            <a:r>
              <a:rPr sz="2400" spc="-10" dirty="0">
                <a:latin typeface="Calibri"/>
                <a:cs typeface="Calibri"/>
              </a:rPr>
              <a:t>officer </a:t>
            </a:r>
            <a:r>
              <a:rPr sz="2400" spc="-5" dirty="0">
                <a:latin typeface="Calibri"/>
                <a:cs typeface="Calibri"/>
              </a:rPr>
              <a:t>shall </a:t>
            </a:r>
            <a:r>
              <a:rPr sz="2400" spc="-25" dirty="0">
                <a:latin typeface="Calibri"/>
                <a:cs typeface="Calibri"/>
              </a:rPr>
              <a:t>have </a:t>
            </a:r>
            <a:r>
              <a:rPr sz="2400" spc="-5" dirty="0">
                <a:latin typeface="Calibri"/>
                <a:cs typeface="Calibri"/>
              </a:rPr>
              <a:t>sole </a:t>
            </a:r>
            <a:r>
              <a:rPr sz="2400" spc="-5" dirty="0" smtClean="0">
                <a:latin typeface="Calibri"/>
                <a:cs typeface="Calibri"/>
              </a:rPr>
              <a:t>and</a:t>
            </a:r>
            <a:r>
              <a:rPr lang="en-US" sz="2400" spc="-5" dirty="0" smtClean="0">
                <a:latin typeface="Calibri"/>
                <a:cs typeface="Calibri"/>
              </a:rPr>
              <a:t> </a:t>
            </a:r>
            <a:r>
              <a:rPr sz="2400" spc="-20" dirty="0" smtClean="0">
                <a:latin typeface="Calibri"/>
                <a:cs typeface="Calibri"/>
              </a:rPr>
              <a:t>exclusive </a:t>
            </a:r>
            <a:r>
              <a:rPr sz="2400" spc="-5" dirty="0">
                <a:latin typeface="Calibri"/>
                <a:cs typeface="Calibri"/>
              </a:rPr>
              <a:t>authority and </a:t>
            </a:r>
            <a:r>
              <a:rPr sz="2400" spc="-10" dirty="0">
                <a:latin typeface="Calibri"/>
                <a:cs typeface="Calibri"/>
              </a:rPr>
              <a:t>responsibility </a:t>
            </a:r>
            <a:r>
              <a:rPr sz="2400" spc="-25" dirty="0">
                <a:latin typeface="Calibri"/>
                <a:cs typeface="Calibri"/>
              </a:rPr>
              <a:t>for </a:t>
            </a:r>
            <a:r>
              <a:rPr sz="2400" spc="-5" dirty="0" smtClean="0">
                <a:latin typeface="Calibri"/>
                <a:cs typeface="Calibri"/>
              </a:rPr>
              <a:t>all</a:t>
            </a:r>
            <a:r>
              <a:rPr lang="en-US" sz="2400" spc="-5" dirty="0" smtClean="0">
                <a:latin typeface="Calibri"/>
                <a:cs typeface="Calibri"/>
              </a:rPr>
              <a:t> </a:t>
            </a:r>
            <a:r>
              <a:rPr sz="2400" spc="-5" dirty="0" smtClean="0">
                <a:latin typeface="Calibri"/>
                <a:cs typeface="Calibri"/>
              </a:rPr>
              <a:t>acquisitions </a:t>
            </a:r>
            <a:r>
              <a:rPr sz="2400" spc="-5" dirty="0">
                <a:latin typeface="Calibri"/>
                <a:cs typeface="Calibri"/>
              </a:rPr>
              <a:t>of </a:t>
            </a:r>
            <a:r>
              <a:rPr sz="2400" spc="-15" dirty="0">
                <a:latin typeface="Calibri"/>
                <a:cs typeface="Calibri"/>
              </a:rPr>
              <a:t>information </a:t>
            </a:r>
            <a:r>
              <a:rPr sz="2400" spc="-5" dirty="0" smtClean="0">
                <a:latin typeface="Calibri"/>
                <a:cs typeface="Calibri"/>
              </a:rPr>
              <a:t>and</a:t>
            </a:r>
            <a:r>
              <a:rPr lang="en-US" sz="2400" spc="-5" dirty="0" smtClean="0">
                <a:latin typeface="Calibri"/>
                <a:cs typeface="Calibri"/>
              </a:rPr>
              <a:t> </a:t>
            </a:r>
            <a:r>
              <a:rPr sz="2400" spc="-10" dirty="0" smtClean="0">
                <a:latin typeface="Calibri"/>
                <a:cs typeface="Calibri"/>
              </a:rPr>
              <a:t>telecommunications </a:t>
            </a:r>
            <a:r>
              <a:rPr sz="2400" spc="-25" dirty="0">
                <a:latin typeface="Calibri"/>
                <a:cs typeface="Calibri"/>
              </a:rPr>
              <a:t>technology, </a:t>
            </a:r>
            <a:r>
              <a:rPr sz="2400" spc="-10" dirty="0">
                <a:latin typeface="Calibri"/>
                <a:cs typeface="Calibri"/>
              </a:rPr>
              <a:t>equipment</a:t>
            </a:r>
            <a:r>
              <a:rPr sz="2400" spc="-10" dirty="0" smtClean="0">
                <a:latin typeface="Calibri"/>
                <a:cs typeface="Calibri"/>
              </a:rPr>
              <a:t>,</a:t>
            </a:r>
            <a:r>
              <a:rPr lang="en-US" sz="2400" spc="-10" dirty="0" smtClean="0">
                <a:latin typeface="Calibri"/>
                <a:cs typeface="Calibri"/>
              </a:rPr>
              <a:t> </a:t>
            </a:r>
            <a:r>
              <a:rPr sz="2400" spc="-10" dirty="0" smtClean="0">
                <a:latin typeface="Calibri"/>
                <a:cs typeface="Calibri"/>
              </a:rPr>
              <a:t>software</a:t>
            </a:r>
            <a:r>
              <a:rPr sz="2400" spc="-10" dirty="0">
                <a:latin typeface="Calibri"/>
                <a:cs typeface="Calibri"/>
              </a:rPr>
              <a:t>, products </a:t>
            </a:r>
            <a:r>
              <a:rPr sz="2400" spc="-5" dirty="0">
                <a:latin typeface="Calibri"/>
                <a:cs typeface="Calibri"/>
              </a:rPr>
              <a:t>and </a:t>
            </a:r>
            <a:r>
              <a:rPr sz="2400" spc="-20" dirty="0">
                <a:latin typeface="Calibri"/>
                <a:cs typeface="Calibri"/>
              </a:rPr>
              <a:t>related </a:t>
            </a:r>
            <a:r>
              <a:rPr sz="2400" spc="-10" dirty="0">
                <a:latin typeface="Calibri"/>
                <a:cs typeface="Calibri"/>
              </a:rPr>
              <a:t>peripherals </a:t>
            </a:r>
            <a:r>
              <a:rPr sz="2400" spc="-5" dirty="0" smtClean="0">
                <a:latin typeface="Calibri"/>
                <a:cs typeface="Calibri"/>
              </a:rPr>
              <a:t>and</a:t>
            </a:r>
            <a:r>
              <a:rPr lang="en-US" sz="2400" spc="-5" dirty="0" smtClean="0">
                <a:latin typeface="Calibri"/>
                <a:cs typeface="Calibri"/>
              </a:rPr>
              <a:t> </a:t>
            </a:r>
            <a:r>
              <a:rPr sz="2400" dirty="0" smtClean="0">
                <a:latin typeface="Calibri"/>
                <a:cs typeface="Calibri"/>
              </a:rPr>
              <a:t>services </a:t>
            </a:r>
            <a:r>
              <a:rPr sz="2400" spc="-5" dirty="0">
                <a:latin typeface="Calibri"/>
                <a:cs typeface="Calibri"/>
              </a:rPr>
              <a:t>used or </a:t>
            </a:r>
            <a:r>
              <a:rPr sz="2400" spc="-10" dirty="0">
                <a:latin typeface="Calibri"/>
                <a:cs typeface="Calibri"/>
              </a:rPr>
              <a:t>consumed by </a:t>
            </a:r>
            <a:r>
              <a:rPr sz="2400" spc="-30" dirty="0">
                <a:latin typeface="Calibri"/>
                <a:cs typeface="Calibri"/>
              </a:rPr>
              <a:t>state</a:t>
            </a:r>
            <a:r>
              <a:rPr sz="2400" spc="50" dirty="0">
                <a:latin typeface="Calibri"/>
                <a:cs typeface="Calibri"/>
              </a:rPr>
              <a:t> </a:t>
            </a:r>
            <a:r>
              <a:rPr sz="2400" spc="-5" dirty="0">
                <a:latin typeface="Calibri"/>
                <a:cs typeface="Calibri"/>
              </a:rPr>
              <a:t>agencies.</a:t>
            </a:r>
            <a:endParaRPr sz="2400" dirty="0">
              <a:latin typeface="Calibri"/>
              <a:cs typeface="Calibri"/>
            </a:endParaRPr>
          </a:p>
        </p:txBody>
      </p:sp>
      <p:sp>
        <p:nvSpPr>
          <p:cNvPr id="4" name="object 4"/>
          <p:cNvSpPr txBox="1">
            <a:spLocks noGrp="1"/>
          </p:cNvSpPr>
          <p:nvPr>
            <p:ph type="title"/>
          </p:nvPr>
        </p:nvSpPr>
        <p:spPr>
          <a:xfrm>
            <a:off x="630681" y="457200"/>
            <a:ext cx="7973059" cy="505267"/>
          </a:xfrm>
          <a:prstGeom prst="rect">
            <a:avLst/>
          </a:prstGeom>
        </p:spPr>
        <p:txBody>
          <a:bodyPr vert="horz" wrap="square" lIns="0" tIns="12700" rIns="0" bIns="0" rtlCol="0">
            <a:spAutoFit/>
          </a:bodyPr>
          <a:lstStyle/>
          <a:p>
            <a:pPr marL="12700" algn="ctr">
              <a:lnSpc>
                <a:spcPct val="100000"/>
              </a:lnSpc>
              <a:spcBef>
                <a:spcPts val="100"/>
              </a:spcBef>
            </a:pPr>
            <a:r>
              <a:rPr sz="3200" b="0" spc="-10" dirty="0">
                <a:latin typeface="Calibri"/>
                <a:cs typeface="Calibri"/>
              </a:rPr>
              <a:t>Chief </a:t>
            </a:r>
            <a:r>
              <a:rPr sz="3200" b="0" spc="-15" dirty="0">
                <a:latin typeface="Calibri"/>
                <a:cs typeface="Calibri"/>
              </a:rPr>
              <a:t>Information</a:t>
            </a:r>
            <a:r>
              <a:rPr sz="3200" b="0" spc="-75" dirty="0">
                <a:latin typeface="Calibri"/>
                <a:cs typeface="Calibri"/>
              </a:rPr>
              <a:t> </a:t>
            </a:r>
            <a:r>
              <a:rPr sz="3200" b="0" spc="-10" dirty="0">
                <a:latin typeface="Calibri"/>
                <a:cs typeface="Calibri"/>
              </a:rPr>
              <a:t>Officer</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19</a:t>
            </a:fld>
            <a:endParaRPr lang="en-US" spc="-5" dirty="0">
              <a:solidFill>
                <a:srgbClr val="00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621569" y="304800"/>
            <a:ext cx="7973059" cy="504625"/>
          </a:xfrm>
          <a:prstGeom prst="rect">
            <a:avLst/>
          </a:prstGeom>
        </p:spPr>
        <p:txBody>
          <a:bodyPr vert="horz" wrap="square" lIns="0" tIns="12065" rIns="0" bIns="0" rtlCol="0">
            <a:spAutoFit/>
          </a:bodyPr>
          <a:lstStyle/>
          <a:p>
            <a:pPr marL="12700" algn="ctr">
              <a:lnSpc>
                <a:spcPct val="100000"/>
              </a:lnSpc>
              <a:spcBef>
                <a:spcPts val="95"/>
              </a:spcBef>
            </a:pPr>
            <a:r>
              <a:rPr lang="en-US" sz="3200" b="0" spc="-25" dirty="0" smtClean="0"/>
              <a:t>Agency Purchasing</a:t>
            </a:r>
            <a:endParaRPr sz="3200" b="0" spc="-5" dirty="0"/>
          </a:p>
        </p:txBody>
      </p:sp>
      <p:sp>
        <p:nvSpPr>
          <p:cNvPr id="4" name="object 4"/>
          <p:cNvSpPr txBox="1"/>
          <p:nvPr/>
        </p:nvSpPr>
        <p:spPr>
          <a:xfrm>
            <a:off x="990600" y="1791715"/>
            <a:ext cx="7086600" cy="1859483"/>
          </a:xfrm>
          <a:prstGeom prst="rect">
            <a:avLst/>
          </a:prstGeom>
        </p:spPr>
        <p:txBody>
          <a:bodyPr vert="horz" wrap="square" lIns="0" tIns="12700" rIns="0" bIns="0" rtlCol="0">
            <a:spAutoFit/>
          </a:bodyPr>
          <a:lstStyle/>
          <a:p>
            <a:pPr marL="3175" marR="5080">
              <a:lnSpc>
                <a:spcPct val="100000"/>
              </a:lnSpc>
              <a:spcBef>
                <a:spcPts val="600"/>
              </a:spcBef>
            </a:pPr>
            <a:r>
              <a:rPr sz="2400" dirty="0">
                <a:latin typeface="Calibri"/>
                <a:cs typeface="Calibri"/>
              </a:rPr>
              <a:t>No </a:t>
            </a:r>
            <a:r>
              <a:rPr sz="2400" spc="-30" dirty="0">
                <a:latin typeface="Calibri"/>
                <a:cs typeface="Calibri"/>
              </a:rPr>
              <a:t>state </a:t>
            </a:r>
            <a:r>
              <a:rPr sz="2400" spc="-40" dirty="0">
                <a:latin typeface="Calibri"/>
                <a:cs typeface="Calibri"/>
              </a:rPr>
              <a:t>agency, </a:t>
            </a:r>
            <a:r>
              <a:rPr sz="2400" spc="-5" dirty="0">
                <a:latin typeface="Calibri"/>
                <a:cs typeface="Calibri"/>
              </a:rPr>
              <a:t>department, </a:t>
            </a:r>
            <a:r>
              <a:rPr sz="2400" dirty="0">
                <a:latin typeface="Calibri"/>
                <a:cs typeface="Calibri"/>
              </a:rPr>
              <a:t>or </a:t>
            </a:r>
            <a:r>
              <a:rPr sz="2400" spc="-5" dirty="0">
                <a:latin typeface="Calibri"/>
                <a:cs typeface="Calibri"/>
              </a:rPr>
              <a:t>institution </a:t>
            </a:r>
            <a:r>
              <a:rPr sz="2400" spc="-5" dirty="0" smtClean="0">
                <a:latin typeface="Calibri"/>
                <a:cs typeface="Calibri"/>
              </a:rPr>
              <a:t>subject</a:t>
            </a:r>
            <a:r>
              <a:rPr lang="en-US" sz="2400" spc="-5" dirty="0" smtClean="0">
                <a:latin typeface="Calibri"/>
                <a:cs typeface="Calibri"/>
              </a:rPr>
              <a:t> </a:t>
            </a:r>
            <a:r>
              <a:rPr sz="2400" spc="-20" dirty="0" smtClean="0">
                <a:latin typeface="Calibri"/>
                <a:cs typeface="Calibri"/>
              </a:rPr>
              <a:t>to </a:t>
            </a:r>
            <a:r>
              <a:rPr sz="2400" spc="-5" dirty="0">
                <a:latin typeface="Calibri"/>
                <a:cs typeface="Calibri"/>
              </a:rPr>
              <a:t>the Oklahoma </a:t>
            </a:r>
            <a:r>
              <a:rPr sz="2400" spc="-15" dirty="0">
                <a:latin typeface="Calibri"/>
                <a:cs typeface="Calibri"/>
              </a:rPr>
              <a:t>Central </a:t>
            </a:r>
            <a:r>
              <a:rPr sz="2400" spc="-10" dirty="0">
                <a:latin typeface="Calibri"/>
                <a:cs typeface="Calibri"/>
              </a:rPr>
              <a:t>Purchasing </a:t>
            </a:r>
            <a:r>
              <a:rPr sz="2400" spc="-5" dirty="0">
                <a:latin typeface="Calibri"/>
                <a:cs typeface="Calibri"/>
              </a:rPr>
              <a:t>Act </a:t>
            </a:r>
            <a:r>
              <a:rPr sz="2400" dirty="0">
                <a:latin typeface="Calibri"/>
                <a:cs typeface="Calibri"/>
              </a:rPr>
              <a:t>shall </a:t>
            </a:r>
            <a:r>
              <a:rPr sz="2400" spc="-20" dirty="0" smtClean="0">
                <a:latin typeface="Calibri"/>
                <a:cs typeface="Calibri"/>
              </a:rPr>
              <a:t>have</a:t>
            </a:r>
            <a:r>
              <a:rPr lang="en-US" sz="2400" spc="-20" dirty="0" smtClean="0">
                <a:latin typeface="Calibri"/>
                <a:cs typeface="Calibri"/>
              </a:rPr>
              <a:t> </a:t>
            </a:r>
            <a:r>
              <a:rPr sz="2400" dirty="0" smtClean="0">
                <a:latin typeface="Calibri"/>
                <a:cs typeface="Calibri"/>
              </a:rPr>
              <a:t>or </a:t>
            </a:r>
            <a:r>
              <a:rPr sz="2400" spc="-10" dirty="0">
                <a:latin typeface="Calibri"/>
                <a:cs typeface="Calibri"/>
              </a:rPr>
              <a:t>maintain </a:t>
            </a:r>
            <a:r>
              <a:rPr sz="2400" dirty="0">
                <a:latin typeface="Calibri"/>
                <a:cs typeface="Calibri"/>
              </a:rPr>
              <a:t>a </a:t>
            </a:r>
            <a:r>
              <a:rPr sz="2400" spc="-10" dirty="0">
                <a:latin typeface="Calibri"/>
                <a:cs typeface="Calibri"/>
              </a:rPr>
              <a:t>purchasing </a:t>
            </a:r>
            <a:r>
              <a:rPr sz="2400" spc="-5" dirty="0">
                <a:latin typeface="Calibri"/>
                <a:cs typeface="Calibri"/>
              </a:rPr>
              <a:t>section without the </a:t>
            </a:r>
            <a:r>
              <a:rPr sz="2400" spc="-5" dirty="0" smtClean="0">
                <a:latin typeface="Calibri"/>
                <a:cs typeface="Calibri"/>
              </a:rPr>
              <a:t>prior</a:t>
            </a:r>
            <a:r>
              <a:rPr lang="en-US" sz="2400" spc="-5" dirty="0" smtClean="0">
                <a:latin typeface="Calibri"/>
                <a:cs typeface="Calibri"/>
              </a:rPr>
              <a:t> </a:t>
            </a:r>
            <a:r>
              <a:rPr sz="2400" spc="-15" dirty="0" smtClean="0">
                <a:latin typeface="Calibri"/>
                <a:cs typeface="Calibri"/>
              </a:rPr>
              <a:t>approval </a:t>
            </a:r>
            <a:r>
              <a:rPr sz="2400" dirty="0">
                <a:latin typeface="Calibri"/>
                <a:cs typeface="Calibri"/>
              </a:rPr>
              <a:t>in </a:t>
            </a:r>
            <a:r>
              <a:rPr sz="2400" spc="-5" dirty="0">
                <a:latin typeface="Calibri"/>
                <a:cs typeface="Calibri"/>
              </a:rPr>
              <a:t>writing </a:t>
            </a:r>
            <a:r>
              <a:rPr sz="2400" dirty="0">
                <a:latin typeface="Calibri"/>
                <a:cs typeface="Calibri"/>
              </a:rPr>
              <a:t>of </a:t>
            </a:r>
            <a:r>
              <a:rPr sz="2400" spc="-5" dirty="0">
                <a:latin typeface="Calibri"/>
                <a:cs typeface="Calibri"/>
              </a:rPr>
              <a:t>the </a:t>
            </a:r>
            <a:r>
              <a:rPr sz="2400" spc="-10" dirty="0">
                <a:latin typeface="Calibri"/>
                <a:cs typeface="Calibri"/>
              </a:rPr>
              <a:t>Purchasing </a:t>
            </a:r>
            <a:r>
              <a:rPr sz="2400" spc="-5" dirty="0" smtClean="0">
                <a:latin typeface="Calibri"/>
                <a:cs typeface="Calibri"/>
              </a:rPr>
              <a:t>Division</a:t>
            </a:r>
            <a:r>
              <a:rPr lang="en-US" sz="2400" spc="-5" dirty="0" smtClean="0">
                <a:latin typeface="Calibri"/>
                <a:cs typeface="Calibri"/>
              </a:rPr>
              <a:t> </a:t>
            </a:r>
            <a:r>
              <a:rPr sz="2400" spc="-5" dirty="0" smtClean="0">
                <a:latin typeface="Calibri"/>
                <a:cs typeface="Calibri"/>
              </a:rPr>
              <a:t>unless </a:t>
            </a:r>
            <a:r>
              <a:rPr sz="2400" spc="-5" dirty="0">
                <a:latin typeface="Calibri"/>
                <a:cs typeface="Calibri"/>
              </a:rPr>
              <a:t>otherwise </a:t>
            </a:r>
            <a:r>
              <a:rPr sz="2400" spc="-10" dirty="0">
                <a:latin typeface="Calibri"/>
                <a:cs typeface="Calibri"/>
              </a:rPr>
              <a:t>provided </a:t>
            </a:r>
            <a:r>
              <a:rPr sz="2400" dirty="0">
                <a:latin typeface="Calibri"/>
                <a:cs typeface="Calibri"/>
              </a:rPr>
              <a:t>in </a:t>
            </a:r>
            <a:r>
              <a:rPr sz="2400" spc="-5" dirty="0">
                <a:latin typeface="Calibri"/>
                <a:cs typeface="Calibri"/>
              </a:rPr>
              <a:t>the </a:t>
            </a:r>
            <a:r>
              <a:rPr sz="2400" spc="-5" dirty="0" smtClean="0">
                <a:latin typeface="Calibri"/>
                <a:cs typeface="Calibri"/>
              </a:rPr>
              <a:t>Oklahoma</a:t>
            </a:r>
            <a:r>
              <a:rPr lang="en-US" sz="2400" spc="-5" dirty="0" smtClean="0">
                <a:latin typeface="Calibri"/>
                <a:cs typeface="Calibri"/>
              </a:rPr>
              <a:t> </a:t>
            </a:r>
            <a:r>
              <a:rPr sz="2400" spc="-15" dirty="0" smtClean="0">
                <a:latin typeface="Calibri"/>
                <a:cs typeface="Calibri"/>
              </a:rPr>
              <a:t>Central </a:t>
            </a:r>
            <a:r>
              <a:rPr sz="2400" spc="-10" dirty="0">
                <a:latin typeface="Calibri"/>
                <a:cs typeface="Calibri"/>
              </a:rPr>
              <a:t>Purchasing</a:t>
            </a:r>
            <a:r>
              <a:rPr sz="2400" spc="-25" dirty="0">
                <a:latin typeface="Calibri"/>
                <a:cs typeface="Calibri"/>
              </a:rPr>
              <a:t> </a:t>
            </a:r>
            <a:r>
              <a:rPr sz="2400" spc="-5" dirty="0">
                <a:latin typeface="Calibri"/>
                <a:cs typeface="Calibri"/>
              </a:rPr>
              <a:t>Act.</a:t>
            </a:r>
            <a:endParaRPr sz="24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20</a:t>
            </a:fld>
            <a:endParaRPr lang="en-US" spc="-5" dirty="0">
              <a:solidFill>
                <a:srgbClr val="00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17052" y="1752600"/>
            <a:ext cx="7632065" cy="2903359"/>
          </a:xfrm>
          <a:prstGeom prst="rect">
            <a:avLst/>
          </a:prstGeom>
        </p:spPr>
        <p:txBody>
          <a:bodyPr vert="horz" wrap="square" lIns="0" tIns="12700" rIns="0" bIns="0" rtlCol="0">
            <a:spAutoFit/>
          </a:bodyPr>
          <a:lstStyle/>
          <a:p>
            <a:pPr marL="12700" marR="331470">
              <a:lnSpc>
                <a:spcPct val="100000"/>
              </a:lnSpc>
              <a:spcBef>
                <a:spcPts val="100"/>
              </a:spcBef>
            </a:pPr>
            <a:r>
              <a:rPr sz="2400" spc="-20" dirty="0">
                <a:latin typeface="Calibri"/>
                <a:cs typeface="Calibri"/>
              </a:rPr>
              <a:t>State </a:t>
            </a:r>
            <a:r>
              <a:rPr sz="2400" spc="-5" dirty="0">
                <a:latin typeface="Calibri"/>
                <a:cs typeface="Calibri"/>
              </a:rPr>
              <a:t>agencies </a:t>
            </a:r>
            <a:r>
              <a:rPr sz="2400" spc="-15" dirty="0">
                <a:latin typeface="Calibri"/>
                <a:cs typeface="Calibri"/>
              </a:rPr>
              <a:t>are </a:t>
            </a:r>
            <a:r>
              <a:rPr sz="2400" spc="-10" dirty="0">
                <a:latin typeface="Calibri"/>
                <a:cs typeface="Calibri"/>
              </a:rPr>
              <a:t>authorized </a:t>
            </a:r>
            <a:r>
              <a:rPr sz="2400" spc="-20" dirty="0">
                <a:latin typeface="Calibri"/>
                <a:cs typeface="Calibri"/>
              </a:rPr>
              <a:t>to </a:t>
            </a:r>
            <a:r>
              <a:rPr sz="2400" spc="-25" dirty="0">
                <a:latin typeface="Calibri"/>
                <a:cs typeface="Calibri"/>
              </a:rPr>
              <a:t>make </a:t>
            </a:r>
            <a:r>
              <a:rPr sz="2400" spc="-5" dirty="0" smtClean="0">
                <a:latin typeface="Calibri"/>
                <a:cs typeface="Calibri"/>
              </a:rPr>
              <a:t>acquisitions</a:t>
            </a:r>
            <a:r>
              <a:rPr lang="en-US" sz="2400" spc="-5" dirty="0" smtClean="0">
                <a:latin typeface="Calibri"/>
                <a:cs typeface="Calibri"/>
              </a:rPr>
              <a:t> </a:t>
            </a:r>
            <a:r>
              <a:rPr sz="2400" spc="-5" dirty="0" smtClean="0">
                <a:latin typeface="Calibri"/>
                <a:cs typeface="Calibri"/>
              </a:rPr>
              <a:t>not </a:t>
            </a:r>
            <a:r>
              <a:rPr sz="2400" spc="-20" dirty="0">
                <a:latin typeface="Calibri"/>
                <a:cs typeface="Calibri"/>
              </a:rPr>
              <a:t>exceeding </a:t>
            </a:r>
            <a:r>
              <a:rPr sz="2400" dirty="0">
                <a:latin typeface="Calibri"/>
                <a:cs typeface="Calibri"/>
              </a:rPr>
              <a:t>$5,000</a:t>
            </a:r>
            <a:r>
              <a:rPr sz="2400" spc="35" dirty="0">
                <a:latin typeface="Calibri"/>
                <a:cs typeface="Calibri"/>
              </a:rPr>
              <a:t> </a:t>
            </a:r>
            <a:r>
              <a:rPr sz="2400" spc="-10" dirty="0">
                <a:latin typeface="Calibri"/>
                <a:cs typeface="Calibri"/>
              </a:rPr>
              <a:t>provided:</a:t>
            </a:r>
            <a:endParaRPr sz="2400" dirty="0">
              <a:latin typeface="Calibri"/>
              <a:cs typeface="Calibri"/>
            </a:endParaRPr>
          </a:p>
          <a:p>
            <a:pPr marL="570865" indent="-236854">
              <a:lnSpc>
                <a:spcPct val="100000"/>
              </a:lnSpc>
              <a:spcBef>
                <a:spcPts val="600"/>
              </a:spcBef>
              <a:buFont typeface="Arial"/>
              <a:buChar char="•"/>
              <a:tabLst>
                <a:tab pos="570865" algn="l"/>
                <a:tab pos="571500" algn="l"/>
              </a:tabLst>
            </a:pPr>
            <a:r>
              <a:rPr sz="2400" spc="-5" dirty="0">
                <a:latin typeface="Calibri"/>
                <a:cs typeface="Calibri"/>
              </a:rPr>
              <a:t>The acquisition </a:t>
            </a:r>
            <a:r>
              <a:rPr sz="2400" spc="-10" dirty="0">
                <a:latin typeface="Calibri"/>
                <a:cs typeface="Calibri"/>
              </a:rPr>
              <a:t>process </a:t>
            </a:r>
            <a:r>
              <a:rPr sz="2400" dirty="0">
                <a:latin typeface="Calibri"/>
                <a:cs typeface="Calibri"/>
              </a:rPr>
              <a:t>is </a:t>
            </a:r>
            <a:r>
              <a:rPr sz="2400" spc="-15" dirty="0">
                <a:latin typeface="Calibri"/>
                <a:cs typeface="Calibri"/>
              </a:rPr>
              <a:t>fair </a:t>
            </a:r>
            <a:r>
              <a:rPr sz="2400" spc="-5" dirty="0">
                <a:latin typeface="Calibri"/>
                <a:cs typeface="Calibri"/>
              </a:rPr>
              <a:t>and</a:t>
            </a:r>
            <a:r>
              <a:rPr sz="2400" spc="-10" dirty="0">
                <a:latin typeface="Calibri"/>
                <a:cs typeface="Calibri"/>
              </a:rPr>
              <a:t> reasonable.</a:t>
            </a:r>
            <a:endParaRPr sz="2400" dirty="0">
              <a:latin typeface="Calibri"/>
              <a:cs typeface="Calibri"/>
            </a:endParaRPr>
          </a:p>
          <a:p>
            <a:pPr marL="570865" marR="269875" indent="-236854">
              <a:lnSpc>
                <a:spcPct val="100000"/>
              </a:lnSpc>
              <a:spcBef>
                <a:spcPts val="575"/>
              </a:spcBef>
              <a:buFont typeface="Arial"/>
              <a:buChar char="•"/>
              <a:tabLst>
                <a:tab pos="570865" algn="l"/>
                <a:tab pos="571500" algn="l"/>
              </a:tabLst>
            </a:pPr>
            <a:r>
              <a:rPr sz="2400" spc="-5" dirty="0">
                <a:latin typeface="Calibri"/>
                <a:cs typeface="Calibri"/>
              </a:rPr>
              <a:t>The acquisition </a:t>
            </a:r>
            <a:r>
              <a:rPr sz="2400" spc="-10" dirty="0">
                <a:latin typeface="Calibri"/>
                <a:cs typeface="Calibri"/>
              </a:rPr>
              <a:t>process </a:t>
            </a:r>
            <a:r>
              <a:rPr sz="2400" dirty="0">
                <a:latin typeface="Calibri"/>
                <a:cs typeface="Calibri"/>
              </a:rPr>
              <a:t>is </a:t>
            </a:r>
            <a:r>
              <a:rPr sz="2400" spc="-10" dirty="0">
                <a:latin typeface="Calibri"/>
                <a:cs typeface="Calibri"/>
              </a:rPr>
              <a:t>conducted according </a:t>
            </a:r>
            <a:r>
              <a:rPr sz="2400" spc="-15" dirty="0">
                <a:latin typeface="Calibri"/>
                <a:cs typeface="Calibri"/>
              </a:rPr>
              <a:t>to </a:t>
            </a:r>
            <a:r>
              <a:rPr sz="2400" spc="-5" dirty="0" smtClean="0">
                <a:latin typeface="Calibri"/>
                <a:cs typeface="Calibri"/>
              </a:rPr>
              <a:t>rules</a:t>
            </a:r>
            <a:r>
              <a:rPr lang="en-US" sz="2400" spc="-5" dirty="0" smtClean="0">
                <a:latin typeface="Calibri"/>
                <a:cs typeface="Calibri"/>
              </a:rPr>
              <a:t> </a:t>
            </a:r>
            <a:r>
              <a:rPr sz="2400" spc="-10" dirty="0" smtClean="0">
                <a:latin typeface="Calibri"/>
                <a:cs typeface="Calibri"/>
              </a:rPr>
              <a:t>authorized </a:t>
            </a:r>
            <a:r>
              <a:rPr sz="2400" spc="-15" dirty="0">
                <a:latin typeface="Calibri"/>
                <a:cs typeface="Calibri"/>
              </a:rPr>
              <a:t>pursuant to </a:t>
            </a:r>
            <a:r>
              <a:rPr sz="2400" dirty="0">
                <a:latin typeface="Calibri"/>
                <a:cs typeface="Calibri"/>
              </a:rPr>
              <a:t>the </a:t>
            </a:r>
            <a:r>
              <a:rPr sz="2400" spc="-15" dirty="0">
                <a:latin typeface="Calibri"/>
                <a:cs typeface="Calibri"/>
              </a:rPr>
              <a:t>Central </a:t>
            </a:r>
            <a:r>
              <a:rPr sz="2400" spc="-10" dirty="0">
                <a:latin typeface="Calibri"/>
                <a:cs typeface="Calibri"/>
              </a:rPr>
              <a:t>Purchasing</a:t>
            </a:r>
            <a:r>
              <a:rPr sz="2400" spc="15" dirty="0">
                <a:latin typeface="Calibri"/>
                <a:cs typeface="Calibri"/>
              </a:rPr>
              <a:t> </a:t>
            </a:r>
            <a:r>
              <a:rPr sz="2400" spc="-5" dirty="0">
                <a:latin typeface="Calibri"/>
                <a:cs typeface="Calibri"/>
              </a:rPr>
              <a:t>Act.</a:t>
            </a:r>
            <a:endParaRPr sz="2400" dirty="0">
              <a:latin typeface="Calibri"/>
              <a:cs typeface="Calibri"/>
            </a:endParaRPr>
          </a:p>
          <a:p>
            <a:pPr marL="12700" marR="5080">
              <a:lnSpc>
                <a:spcPct val="100000"/>
              </a:lnSpc>
              <a:spcBef>
                <a:spcPts val="650"/>
              </a:spcBef>
            </a:pPr>
            <a:r>
              <a:rPr sz="2400" spc="-15" dirty="0">
                <a:latin typeface="Calibri"/>
                <a:cs typeface="Calibri"/>
              </a:rPr>
              <a:t>For </a:t>
            </a:r>
            <a:r>
              <a:rPr sz="2400" spc="-5" dirty="0">
                <a:latin typeface="Calibri"/>
                <a:cs typeface="Calibri"/>
              </a:rPr>
              <a:t>acquisitions </a:t>
            </a:r>
            <a:r>
              <a:rPr sz="2400" spc="-10" dirty="0">
                <a:latin typeface="Calibri"/>
                <a:cs typeface="Calibri"/>
              </a:rPr>
              <a:t>above </a:t>
            </a:r>
            <a:r>
              <a:rPr sz="2400" dirty="0">
                <a:latin typeface="Calibri"/>
                <a:cs typeface="Calibri"/>
              </a:rPr>
              <a:t>$50,000 a </a:t>
            </a:r>
            <a:r>
              <a:rPr sz="2400" spc="-10" dirty="0">
                <a:latin typeface="Calibri"/>
                <a:cs typeface="Calibri"/>
              </a:rPr>
              <a:t>requisition must </a:t>
            </a:r>
            <a:r>
              <a:rPr sz="2400" spc="-5" dirty="0" smtClean="0">
                <a:latin typeface="Calibri"/>
                <a:cs typeface="Calibri"/>
              </a:rPr>
              <a:t>be</a:t>
            </a:r>
            <a:r>
              <a:rPr lang="en-US" sz="2400" spc="-5" dirty="0" smtClean="0">
                <a:latin typeface="Calibri"/>
                <a:cs typeface="Calibri"/>
              </a:rPr>
              <a:t> </a:t>
            </a:r>
            <a:r>
              <a:rPr sz="2400" spc="-15" dirty="0" smtClean="0">
                <a:latin typeface="Calibri"/>
                <a:cs typeface="Calibri"/>
              </a:rPr>
              <a:t>submitted </a:t>
            </a:r>
            <a:r>
              <a:rPr sz="2400" spc="-20" dirty="0">
                <a:latin typeface="Calibri"/>
                <a:cs typeface="Calibri"/>
              </a:rPr>
              <a:t>to </a:t>
            </a:r>
            <a:r>
              <a:rPr sz="2400" spc="-15" dirty="0">
                <a:latin typeface="Calibri"/>
                <a:cs typeface="Calibri"/>
              </a:rPr>
              <a:t>Central</a:t>
            </a:r>
            <a:r>
              <a:rPr sz="2400" spc="30" dirty="0">
                <a:latin typeface="Calibri"/>
                <a:cs typeface="Calibri"/>
              </a:rPr>
              <a:t> </a:t>
            </a:r>
            <a:r>
              <a:rPr sz="2400" spc="-10" dirty="0">
                <a:latin typeface="Calibri"/>
                <a:cs typeface="Calibri"/>
              </a:rPr>
              <a:t>Purchasing</a:t>
            </a:r>
            <a:r>
              <a:rPr sz="2800" spc="-10" dirty="0">
                <a:latin typeface="Calibri"/>
                <a:cs typeface="Calibri"/>
              </a:rPr>
              <a:t>.</a:t>
            </a:r>
            <a:endParaRPr sz="2800" dirty="0">
              <a:latin typeface="Calibri"/>
              <a:cs typeface="Calibri"/>
            </a:endParaRPr>
          </a:p>
        </p:txBody>
      </p:sp>
      <p:sp>
        <p:nvSpPr>
          <p:cNvPr id="4" name="object 4"/>
          <p:cNvSpPr txBox="1">
            <a:spLocks noGrp="1"/>
          </p:cNvSpPr>
          <p:nvPr>
            <p:ph type="title"/>
          </p:nvPr>
        </p:nvSpPr>
        <p:spPr>
          <a:xfrm>
            <a:off x="646556" y="268706"/>
            <a:ext cx="7973059" cy="505267"/>
          </a:xfrm>
          <a:prstGeom prst="rect">
            <a:avLst/>
          </a:prstGeom>
        </p:spPr>
        <p:txBody>
          <a:bodyPr vert="horz" wrap="square" lIns="0" tIns="12700" rIns="0" bIns="0" rtlCol="0">
            <a:spAutoFit/>
          </a:bodyPr>
          <a:lstStyle/>
          <a:p>
            <a:pPr marL="1114425" marR="5080" indent="-1102360" algn="ctr">
              <a:lnSpc>
                <a:spcPct val="100000"/>
              </a:lnSpc>
              <a:spcBef>
                <a:spcPts val="100"/>
              </a:spcBef>
            </a:pPr>
            <a:r>
              <a:rPr sz="3200" b="0" spc="-5" dirty="0" smtClean="0">
                <a:latin typeface="Calibri"/>
                <a:cs typeface="Calibri"/>
              </a:rPr>
              <a:t>Agenc</a:t>
            </a:r>
            <a:r>
              <a:rPr lang="en-US" sz="3200" b="0" spc="-5" dirty="0" smtClean="0">
                <a:latin typeface="Calibri"/>
                <a:cs typeface="Calibri"/>
              </a:rPr>
              <a:t>y Purchasing</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21</a:t>
            </a:fld>
            <a:endParaRPr lang="en-US" spc="-5" dirty="0">
              <a:solidFill>
                <a:srgbClr val="00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22</a:t>
            </a:fld>
            <a:endParaRPr lang="en-US" spc="-5" dirty="0">
              <a:solidFill>
                <a:srgbClr val="000000"/>
              </a:solidFill>
            </a:endParaRPr>
          </a:p>
        </p:txBody>
      </p:sp>
      <p:grpSp>
        <p:nvGrpSpPr>
          <p:cNvPr id="7" name="Group 6"/>
          <p:cNvGrpSpPr/>
          <p:nvPr/>
        </p:nvGrpSpPr>
        <p:grpSpPr>
          <a:xfrm>
            <a:off x="770467" y="609601"/>
            <a:ext cx="8068733" cy="3505200"/>
            <a:chOff x="770467" y="609601"/>
            <a:chExt cx="8144933" cy="3505200"/>
          </a:xfrm>
        </p:grpSpPr>
        <p:sp>
          <p:nvSpPr>
            <p:cNvPr id="3" name="object 3"/>
            <p:cNvSpPr/>
            <p:nvPr/>
          </p:nvSpPr>
          <p:spPr>
            <a:xfrm>
              <a:off x="770467" y="609601"/>
              <a:ext cx="8144933" cy="3505200"/>
            </a:xfrm>
            <a:prstGeom prst="rect">
              <a:avLst/>
            </a:prstGeom>
            <a:blipFill>
              <a:blip r:embed="rId2" cstate="print"/>
              <a:stretch>
                <a:fillRect/>
              </a:stretch>
            </a:blipFill>
          </p:spPr>
          <p:txBody>
            <a:bodyPr wrap="square" lIns="0" tIns="0" rIns="0" bIns="0" rtlCol="0"/>
            <a:lstStyle/>
            <a:p>
              <a:endParaRPr/>
            </a:p>
          </p:txBody>
        </p:sp>
        <p:sp>
          <p:nvSpPr>
            <p:cNvPr id="6" name="Rectangle 5"/>
            <p:cNvSpPr/>
            <p:nvPr/>
          </p:nvSpPr>
          <p:spPr>
            <a:xfrm>
              <a:off x="1154133" y="990600"/>
              <a:ext cx="7377600" cy="2092881"/>
            </a:xfrm>
            <a:prstGeom prst="rect">
              <a:avLst/>
            </a:prstGeom>
          </p:spPr>
          <p:txBody>
            <a:bodyPr wrap="square">
              <a:spAutoFit/>
            </a:bodyPr>
            <a:lstStyle/>
            <a:p>
              <a:pPr marL="12700" marR="5080">
                <a:spcBef>
                  <a:spcPts val="600"/>
                </a:spcBef>
              </a:pPr>
              <a:r>
                <a:rPr lang="en-US" sz="2000" kern="0" spc="-5" dirty="0">
                  <a:solidFill>
                    <a:srgbClr val="FFFFFF"/>
                  </a:solidFill>
                  <a:cs typeface="Calibri"/>
                </a:rPr>
                <a:t>A </a:t>
              </a:r>
              <a:r>
                <a:rPr lang="en-US" sz="2000" b="1" kern="0" spc="-30" dirty="0">
                  <a:solidFill>
                    <a:srgbClr val="FFFFFF"/>
                  </a:solidFill>
                </a:rPr>
                <a:t>Fair </a:t>
              </a:r>
              <a:r>
                <a:rPr lang="en-US" sz="2000" b="1" kern="0" dirty="0">
                  <a:solidFill>
                    <a:srgbClr val="FFFFFF"/>
                  </a:solidFill>
                </a:rPr>
                <a:t>and </a:t>
              </a:r>
              <a:r>
                <a:rPr lang="en-US" sz="2000" b="1" kern="0" spc="-10" dirty="0">
                  <a:solidFill>
                    <a:srgbClr val="FFFFFF"/>
                  </a:solidFill>
                </a:rPr>
                <a:t>Reasonable </a:t>
              </a:r>
              <a:r>
                <a:rPr lang="en-US" sz="2000" kern="0" spc="-5" dirty="0">
                  <a:solidFill>
                    <a:srgbClr val="FFFFFF"/>
                  </a:solidFill>
                  <a:cs typeface="Calibri"/>
                </a:rPr>
                <a:t>price is the price </a:t>
              </a:r>
              <a:r>
                <a:rPr lang="en-US" sz="2000" kern="0" spc="-15" dirty="0">
                  <a:solidFill>
                    <a:srgbClr val="FFFFFF"/>
                  </a:solidFill>
                  <a:cs typeface="Calibri"/>
                </a:rPr>
                <a:t>point </a:t>
              </a:r>
              <a:r>
                <a:rPr lang="en-US" sz="2000" kern="0" spc="-25" dirty="0">
                  <a:solidFill>
                    <a:srgbClr val="FFFFFF"/>
                  </a:solidFill>
                  <a:cs typeface="Calibri"/>
                </a:rPr>
                <a:t>for </a:t>
              </a:r>
              <a:r>
                <a:rPr lang="en-US" sz="2000" kern="0" spc="-5" dirty="0">
                  <a:solidFill>
                    <a:srgbClr val="FFFFFF"/>
                  </a:solidFill>
                  <a:cs typeface="Calibri"/>
                </a:rPr>
                <a:t>a </a:t>
              </a:r>
              <a:r>
                <a:rPr lang="en-US" sz="2000" kern="0" spc="-10" dirty="0">
                  <a:solidFill>
                    <a:srgbClr val="FFFFFF"/>
                  </a:solidFill>
                  <a:cs typeface="Calibri"/>
                </a:rPr>
                <a:t>good </a:t>
              </a:r>
              <a:r>
                <a:rPr lang="en-US" sz="2000" kern="0" spc="-5" dirty="0">
                  <a:solidFill>
                    <a:srgbClr val="FFFFFF"/>
                  </a:solidFill>
                  <a:cs typeface="Calibri"/>
                </a:rPr>
                <a:t>or </a:t>
              </a:r>
              <a:r>
                <a:rPr lang="en-US" sz="2000" kern="0" dirty="0">
                  <a:solidFill>
                    <a:srgbClr val="FFFFFF"/>
                  </a:solidFill>
                  <a:cs typeface="Calibri"/>
                </a:rPr>
                <a:t>service </a:t>
              </a:r>
              <a:r>
                <a:rPr lang="en-US" sz="2000" kern="0" spc="-15" dirty="0">
                  <a:solidFill>
                    <a:srgbClr val="FFFFFF"/>
                  </a:solidFill>
                  <a:cs typeface="Calibri"/>
                </a:rPr>
                <a:t>that </a:t>
              </a:r>
              <a:r>
                <a:rPr lang="en-US" sz="2000" kern="0" spc="-5" dirty="0">
                  <a:solidFill>
                    <a:srgbClr val="FFFFFF"/>
                  </a:solidFill>
                  <a:cs typeface="Calibri"/>
                </a:rPr>
                <a:t>is</a:t>
              </a:r>
              <a:r>
                <a:rPr lang="en-US" sz="2000" kern="0" spc="114" dirty="0">
                  <a:solidFill>
                    <a:srgbClr val="FFFFFF"/>
                  </a:solidFill>
                  <a:cs typeface="Calibri"/>
                </a:rPr>
                <a:t> </a:t>
              </a:r>
              <a:r>
                <a:rPr lang="en-US" sz="2000" kern="0" spc="-20" dirty="0">
                  <a:solidFill>
                    <a:srgbClr val="FFFFFF"/>
                  </a:solidFill>
                  <a:cs typeface="Calibri"/>
                </a:rPr>
                <a:t>fair </a:t>
              </a:r>
              <a:r>
                <a:rPr lang="en-US" sz="2000" spc="-20" dirty="0">
                  <a:solidFill>
                    <a:srgbClr val="FFFFFF"/>
                  </a:solidFill>
                  <a:cs typeface="Calibri"/>
                </a:rPr>
                <a:t>to </a:t>
              </a:r>
              <a:r>
                <a:rPr lang="en-US" sz="2000" spc="-5" dirty="0">
                  <a:solidFill>
                    <a:srgbClr val="FFFFFF"/>
                  </a:solidFill>
                  <a:cs typeface="Calibri"/>
                </a:rPr>
                <a:t>both parties </a:t>
              </a:r>
              <a:r>
                <a:rPr lang="en-US" sz="2000" spc="-20" dirty="0">
                  <a:solidFill>
                    <a:srgbClr val="FFFFFF"/>
                  </a:solidFill>
                  <a:cs typeface="Calibri"/>
                </a:rPr>
                <a:t>involved </a:t>
              </a:r>
              <a:r>
                <a:rPr lang="en-US" sz="2000" spc="-5" dirty="0">
                  <a:solidFill>
                    <a:srgbClr val="FFFFFF"/>
                  </a:solidFill>
                  <a:cs typeface="Calibri"/>
                </a:rPr>
                <a:t>in the </a:t>
              </a:r>
              <a:r>
                <a:rPr lang="en-US" sz="2000" spc="-10" dirty="0">
                  <a:solidFill>
                    <a:srgbClr val="FFFFFF"/>
                  </a:solidFill>
                  <a:cs typeface="Calibri"/>
                </a:rPr>
                <a:t>transaction. </a:t>
              </a:r>
              <a:r>
                <a:rPr lang="en-US" sz="2000" spc="-5" dirty="0">
                  <a:solidFill>
                    <a:srgbClr val="FFFFFF"/>
                  </a:solidFill>
                  <a:cs typeface="Calibri"/>
                </a:rPr>
                <a:t>This </a:t>
              </a:r>
              <a:r>
                <a:rPr lang="en-US" sz="2000" spc="-10" dirty="0">
                  <a:solidFill>
                    <a:srgbClr val="FFFFFF"/>
                  </a:solidFill>
                  <a:cs typeface="Calibri"/>
                </a:rPr>
                <a:t>amount </a:t>
              </a:r>
              <a:r>
                <a:rPr lang="en-US" sz="2000" spc="-5" dirty="0">
                  <a:solidFill>
                    <a:srgbClr val="FFFFFF"/>
                  </a:solidFill>
                  <a:cs typeface="Calibri"/>
                </a:rPr>
                <a:t>is based on the</a:t>
              </a:r>
              <a:r>
                <a:rPr lang="en-US" sz="2000" spc="80" dirty="0">
                  <a:solidFill>
                    <a:srgbClr val="FFFFFF"/>
                  </a:solidFill>
                  <a:cs typeface="Calibri"/>
                </a:rPr>
                <a:t> </a:t>
              </a:r>
              <a:r>
                <a:rPr lang="en-US" sz="2000" spc="-10" dirty="0" smtClean="0">
                  <a:solidFill>
                    <a:srgbClr val="FFFFFF"/>
                  </a:solidFill>
                  <a:cs typeface="Calibri"/>
                </a:rPr>
                <a:t>agreed-upon conditions</a:t>
              </a:r>
              <a:r>
                <a:rPr lang="en-US" sz="2000" spc="-10" dirty="0">
                  <a:solidFill>
                    <a:srgbClr val="FFFFFF"/>
                  </a:solidFill>
                  <a:cs typeface="Calibri"/>
                </a:rPr>
                <a:t>, </a:t>
              </a:r>
              <a:r>
                <a:rPr lang="en-US" sz="2000" spc="-15" dirty="0">
                  <a:solidFill>
                    <a:srgbClr val="FFFFFF"/>
                  </a:solidFill>
                  <a:cs typeface="Calibri"/>
                </a:rPr>
                <a:t>promised </a:t>
              </a:r>
              <a:r>
                <a:rPr lang="en-US" sz="2000" spc="-5" dirty="0">
                  <a:solidFill>
                    <a:srgbClr val="FFFFFF"/>
                  </a:solidFill>
                  <a:cs typeface="Calibri"/>
                </a:rPr>
                <a:t>quality and timeliness </a:t>
              </a:r>
              <a:r>
                <a:rPr lang="en-US" sz="2000" spc="-10" dirty="0">
                  <a:solidFill>
                    <a:srgbClr val="FFFFFF"/>
                  </a:solidFill>
                  <a:cs typeface="Calibri"/>
                </a:rPr>
                <a:t>of </a:t>
              </a:r>
              <a:r>
                <a:rPr lang="en-US" sz="2000" spc="-20" dirty="0">
                  <a:solidFill>
                    <a:srgbClr val="FFFFFF"/>
                  </a:solidFill>
                  <a:cs typeface="Calibri"/>
                </a:rPr>
                <a:t>contract</a:t>
              </a:r>
              <a:r>
                <a:rPr lang="en-US" sz="2000" spc="5" dirty="0">
                  <a:solidFill>
                    <a:srgbClr val="FFFFFF"/>
                  </a:solidFill>
                  <a:cs typeface="Calibri"/>
                </a:rPr>
                <a:t> </a:t>
              </a:r>
              <a:r>
                <a:rPr lang="en-US" sz="2000" spc="-15" dirty="0">
                  <a:solidFill>
                    <a:srgbClr val="FFFFFF"/>
                  </a:solidFill>
                  <a:cs typeface="Calibri"/>
                </a:rPr>
                <a:t>performance.</a:t>
              </a:r>
              <a:endParaRPr lang="en-US" sz="2000" dirty="0">
                <a:cs typeface="Calibri"/>
              </a:endParaRPr>
            </a:p>
            <a:p>
              <a:pPr marL="12700" marR="622300">
                <a:spcBef>
                  <a:spcPts val="1200"/>
                </a:spcBef>
              </a:pPr>
              <a:r>
                <a:rPr lang="en-US" sz="2000" spc="-5" dirty="0">
                  <a:solidFill>
                    <a:srgbClr val="FFFFFF"/>
                  </a:solidFill>
                  <a:cs typeface="Calibri"/>
                </a:rPr>
                <a:t>In public purchasing, a </a:t>
              </a:r>
              <a:r>
                <a:rPr lang="en-US" sz="2000" spc="-20" dirty="0">
                  <a:solidFill>
                    <a:srgbClr val="FFFFFF"/>
                  </a:solidFill>
                  <a:cs typeface="Calibri"/>
                </a:rPr>
                <a:t>fair </a:t>
              </a:r>
              <a:r>
                <a:rPr lang="en-US" sz="2000" spc="-5" dirty="0">
                  <a:solidFill>
                    <a:srgbClr val="FFFFFF"/>
                  </a:solidFill>
                  <a:cs typeface="Calibri"/>
                </a:rPr>
                <a:t>and </a:t>
              </a:r>
              <a:r>
                <a:rPr lang="en-US" sz="2000" spc="-10" dirty="0">
                  <a:solidFill>
                    <a:srgbClr val="FFFFFF"/>
                  </a:solidFill>
                  <a:cs typeface="Calibri"/>
                </a:rPr>
                <a:t>reasonable </a:t>
              </a:r>
              <a:r>
                <a:rPr lang="en-US" sz="2000" spc="-5" dirty="0">
                  <a:solidFill>
                    <a:srgbClr val="FFFFFF"/>
                  </a:solidFill>
                  <a:cs typeface="Calibri"/>
                </a:rPr>
                <a:t>price is subject </a:t>
              </a:r>
              <a:r>
                <a:rPr lang="en-US" sz="2000" spc="-20" dirty="0">
                  <a:solidFill>
                    <a:srgbClr val="FFFFFF"/>
                  </a:solidFill>
                  <a:cs typeface="Calibri"/>
                </a:rPr>
                <a:t>to </a:t>
              </a:r>
              <a:r>
                <a:rPr lang="en-US" sz="2000" spc="-20" dirty="0" smtClean="0">
                  <a:solidFill>
                    <a:srgbClr val="FFFFFF"/>
                  </a:solidFill>
                  <a:cs typeface="Calibri"/>
                </a:rPr>
                <a:t>statutory </a:t>
              </a:r>
              <a:r>
                <a:rPr lang="en-US" sz="2000" spc="-5" dirty="0">
                  <a:solidFill>
                    <a:srgbClr val="FFFFFF"/>
                  </a:solidFill>
                  <a:cs typeface="Calibri"/>
                </a:rPr>
                <a:t>and </a:t>
              </a:r>
              <a:r>
                <a:rPr lang="en-US" sz="2000" spc="-15" dirty="0">
                  <a:solidFill>
                    <a:srgbClr val="FFFFFF"/>
                  </a:solidFill>
                  <a:cs typeface="Calibri"/>
                </a:rPr>
                <a:t>regulatory </a:t>
              </a:r>
              <a:r>
                <a:rPr lang="en-US" sz="2000" spc="-10" dirty="0">
                  <a:solidFill>
                    <a:srgbClr val="FFFFFF"/>
                  </a:solidFill>
                  <a:cs typeface="Calibri"/>
                </a:rPr>
                <a:t>limitations.</a:t>
              </a:r>
              <a:endParaRPr lang="en-US" sz="2000" dirty="0">
                <a:cs typeface="Calibri"/>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533400" y="304800"/>
            <a:ext cx="8610600" cy="566822"/>
          </a:xfrm>
          <a:prstGeom prst="rect">
            <a:avLst/>
          </a:prstGeom>
        </p:spPr>
        <p:txBody>
          <a:bodyPr vert="horz" wrap="square" lIns="0" tIns="12700" rIns="0" bIns="0" rtlCol="0">
            <a:spAutoFit/>
          </a:bodyPr>
          <a:lstStyle/>
          <a:p>
            <a:pPr marL="12700" algn="ctr">
              <a:lnSpc>
                <a:spcPct val="100000"/>
              </a:lnSpc>
              <a:spcBef>
                <a:spcPts val="100"/>
              </a:spcBef>
            </a:pPr>
            <a:r>
              <a:rPr lang="en-US" sz="3600" b="0" spc="-15" dirty="0" smtClean="0"/>
              <a:t>Agency Purchasing</a:t>
            </a:r>
            <a:endParaRPr sz="3600" dirty="0"/>
          </a:p>
        </p:txBody>
      </p:sp>
      <p:sp>
        <p:nvSpPr>
          <p:cNvPr id="4" name="object 4"/>
          <p:cNvSpPr txBox="1"/>
          <p:nvPr/>
        </p:nvSpPr>
        <p:spPr>
          <a:xfrm>
            <a:off x="871221" y="1143000"/>
            <a:ext cx="7205980" cy="4514697"/>
          </a:xfrm>
          <a:prstGeom prst="rect">
            <a:avLst/>
          </a:prstGeom>
        </p:spPr>
        <p:txBody>
          <a:bodyPr vert="horz" wrap="square" lIns="0" tIns="219075" rIns="0" bIns="0" rtlCol="0">
            <a:spAutoFit/>
          </a:bodyPr>
          <a:lstStyle/>
          <a:p>
            <a:pPr marL="1805939">
              <a:lnSpc>
                <a:spcPct val="100000"/>
              </a:lnSpc>
              <a:spcBef>
                <a:spcPts val="1725"/>
              </a:spcBef>
            </a:pPr>
            <a:r>
              <a:rPr sz="2400" spc="-5" dirty="0">
                <a:latin typeface="Calibri"/>
                <a:cs typeface="Calibri"/>
              </a:rPr>
              <a:t>One-Time </a:t>
            </a:r>
            <a:r>
              <a:rPr sz="2400" spc="-10" dirty="0">
                <a:latin typeface="Calibri"/>
                <a:cs typeface="Calibri"/>
              </a:rPr>
              <a:t>Purchases </a:t>
            </a:r>
            <a:r>
              <a:rPr sz="2400" spc="-15" dirty="0">
                <a:latin typeface="Calibri"/>
                <a:cs typeface="Calibri"/>
              </a:rPr>
              <a:t>Exception</a:t>
            </a:r>
            <a:endParaRPr sz="2400" dirty="0">
              <a:latin typeface="Calibri"/>
              <a:cs typeface="Calibri"/>
            </a:endParaRPr>
          </a:p>
          <a:p>
            <a:pPr marL="12700">
              <a:spcBef>
                <a:spcPts val="600"/>
              </a:spcBef>
            </a:pPr>
            <a:r>
              <a:rPr sz="2000" spc="-20" dirty="0">
                <a:latin typeface="Calibri"/>
                <a:cs typeface="Calibri"/>
              </a:rPr>
              <a:t>State </a:t>
            </a:r>
            <a:r>
              <a:rPr sz="2000" spc="-10" dirty="0">
                <a:latin typeface="Calibri"/>
                <a:cs typeface="Calibri"/>
              </a:rPr>
              <a:t>Agencies </a:t>
            </a:r>
            <a:r>
              <a:rPr sz="2000" spc="-5" dirty="0" smtClean="0">
                <a:latin typeface="Calibri"/>
                <a:cs typeface="Calibri"/>
              </a:rPr>
              <a:t>with</a:t>
            </a:r>
            <a:r>
              <a:rPr lang="en-US" sz="2000" spc="-5" dirty="0" smtClean="0">
                <a:latin typeface="Calibri"/>
                <a:cs typeface="Calibri"/>
              </a:rPr>
              <a:t>:</a:t>
            </a:r>
            <a:endParaRPr sz="2000" dirty="0" smtClean="0">
              <a:latin typeface="Calibri"/>
              <a:cs typeface="Calibri"/>
            </a:endParaRPr>
          </a:p>
          <a:p>
            <a:pPr marL="570230" indent="-237490">
              <a:spcBef>
                <a:spcPts val="600"/>
              </a:spcBef>
              <a:buFont typeface="Arial"/>
              <a:buChar char="•"/>
              <a:tabLst>
                <a:tab pos="570230" algn="l"/>
                <a:tab pos="570865" algn="l"/>
              </a:tabLst>
            </a:pPr>
            <a:r>
              <a:rPr sz="2000" spc="-5" dirty="0" smtClean="0">
                <a:latin typeface="Calibri"/>
                <a:cs typeface="Calibri"/>
              </a:rPr>
              <a:t>Certified </a:t>
            </a:r>
            <a:r>
              <a:rPr sz="2000" spc="-10" dirty="0" smtClean="0">
                <a:latin typeface="Calibri"/>
                <a:cs typeface="Calibri"/>
              </a:rPr>
              <a:t>Procurement Officers</a:t>
            </a:r>
            <a:r>
              <a:rPr sz="2000" spc="40" dirty="0" smtClean="0">
                <a:latin typeface="Calibri"/>
                <a:cs typeface="Calibri"/>
              </a:rPr>
              <a:t> </a:t>
            </a:r>
            <a:r>
              <a:rPr sz="2000" spc="-5" dirty="0" smtClean="0">
                <a:latin typeface="Calibri"/>
                <a:cs typeface="Calibri"/>
              </a:rPr>
              <a:t>(CPOs)</a:t>
            </a:r>
            <a:r>
              <a:rPr lang="en-US" sz="2000" spc="-5" dirty="0" smtClean="0">
                <a:latin typeface="Calibri"/>
                <a:cs typeface="Calibri"/>
              </a:rPr>
              <a:t>.</a:t>
            </a:r>
            <a:endParaRPr sz="2000" dirty="0" smtClean="0">
              <a:latin typeface="Calibri"/>
              <a:cs typeface="Calibri"/>
            </a:endParaRPr>
          </a:p>
          <a:p>
            <a:pPr marL="570230" indent="-237490">
              <a:spcBef>
                <a:spcPts val="600"/>
              </a:spcBef>
              <a:buFont typeface="Arial"/>
              <a:buChar char="•"/>
              <a:tabLst>
                <a:tab pos="570230" algn="l"/>
                <a:tab pos="570865" algn="l"/>
              </a:tabLst>
            </a:pPr>
            <a:r>
              <a:rPr sz="2000" spc="-5" dirty="0" smtClean="0">
                <a:latin typeface="Calibri"/>
                <a:cs typeface="Calibri"/>
              </a:rPr>
              <a:t>Subject </a:t>
            </a:r>
            <a:r>
              <a:rPr sz="2000" spc="-20" dirty="0">
                <a:latin typeface="Calibri"/>
                <a:cs typeface="Calibri"/>
              </a:rPr>
              <a:t>Matter</a:t>
            </a:r>
            <a:r>
              <a:rPr sz="2000" spc="-10" dirty="0">
                <a:latin typeface="Calibri"/>
                <a:cs typeface="Calibri"/>
              </a:rPr>
              <a:t> </a:t>
            </a:r>
            <a:r>
              <a:rPr sz="2000" spc="-5" dirty="0">
                <a:latin typeface="Calibri"/>
                <a:cs typeface="Calibri"/>
              </a:rPr>
              <a:t>Expert(s</a:t>
            </a:r>
            <a:r>
              <a:rPr sz="2000" spc="-5" dirty="0" smtClean="0">
                <a:latin typeface="Calibri"/>
                <a:cs typeface="Calibri"/>
              </a:rPr>
              <a:t>)</a:t>
            </a:r>
            <a:r>
              <a:rPr lang="en-US" sz="2000" spc="-5" dirty="0" smtClean="0">
                <a:latin typeface="Calibri"/>
                <a:cs typeface="Calibri"/>
              </a:rPr>
              <a:t>.</a:t>
            </a:r>
            <a:endParaRPr sz="2000" dirty="0">
              <a:latin typeface="Calibri"/>
              <a:cs typeface="Calibri"/>
            </a:endParaRPr>
          </a:p>
          <a:p>
            <a:pPr marL="570230" indent="-237490">
              <a:spcBef>
                <a:spcPts val="600"/>
              </a:spcBef>
              <a:buFont typeface="Arial"/>
              <a:buChar char="•"/>
              <a:tabLst>
                <a:tab pos="570230" algn="l"/>
                <a:tab pos="570865" algn="l"/>
              </a:tabLst>
            </a:pPr>
            <a:r>
              <a:rPr sz="2000" spc="-15" dirty="0">
                <a:latin typeface="Calibri"/>
                <a:cs typeface="Calibri"/>
              </a:rPr>
              <a:t>Legal </a:t>
            </a:r>
            <a:r>
              <a:rPr sz="2000" spc="-5" dirty="0" smtClean="0">
                <a:latin typeface="Calibri"/>
                <a:cs typeface="Calibri"/>
              </a:rPr>
              <a:t>Counsel</a:t>
            </a:r>
            <a:r>
              <a:rPr lang="en-US" sz="2000" spc="-5" dirty="0" smtClean="0">
                <a:latin typeface="Calibri"/>
                <a:cs typeface="Calibri"/>
              </a:rPr>
              <a:t>.</a:t>
            </a:r>
            <a:endParaRPr sz="2000" dirty="0">
              <a:latin typeface="Calibri"/>
              <a:cs typeface="Calibri"/>
            </a:endParaRPr>
          </a:p>
          <a:p>
            <a:pPr marL="570230" indent="-237490">
              <a:spcBef>
                <a:spcPts val="600"/>
              </a:spcBef>
              <a:buFont typeface="Arial"/>
              <a:buChar char="•"/>
              <a:tabLst>
                <a:tab pos="570230" algn="l"/>
                <a:tab pos="570865" algn="l"/>
              </a:tabLst>
            </a:pPr>
            <a:r>
              <a:rPr sz="2000" spc="-10" dirty="0">
                <a:latin typeface="Calibri"/>
                <a:cs typeface="Calibri"/>
              </a:rPr>
              <a:t>Internal </a:t>
            </a:r>
            <a:r>
              <a:rPr sz="2000" spc="-5" dirty="0">
                <a:latin typeface="Calibri"/>
                <a:cs typeface="Calibri"/>
              </a:rPr>
              <a:t>purchasing </a:t>
            </a:r>
            <a:r>
              <a:rPr sz="2000" spc="-10" dirty="0">
                <a:latin typeface="Calibri"/>
                <a:cs typeface="Calibri"/>
              </a:rPr>
              <a:t>procedures that </a:t>
            </a:r>
            <a:r>
              <a:rPr sz="2000" spc="-15" dirty="0">
                <a:latin typeface="Calibri"/>
                <a:cs typeface="Calibri"/>
              </a:rPr>
              <a:t>are </a:t>
            </a:r>
            <a:r>
              <a:rPr sz="2000" spc="-10" dirty="0">
                <a:latin typeface="Calibri"/>
                <a:cs typeface="Calibri"/>
              </a:rPr>
              <a:t>found</a:t>
            </a:r>
            <a:r>
              <a:rPr sz="2000" spc="5" dirty="0">
                <a:latin typeface="Calibri"/>
                <a:cs typeface="Calibri"/>
              </a:rPr>
              <a:t> </a:t>
            </a:r>
            <a:r>
              <a:rPr sz="2000" spc="-10" dirty="0">
                <a:latin typeface="Calibri"/>
                <a:cs typeface="Calibri"/>
              </a:rPr>
              <a:t>compliant</a:t>
            </a:r>
            <a:endParaRPr sz="2000" dirty="0">
              <a:latin typeface="Calibri"/>
              <a:cs typeface="Calibri"/>
            </a:endParaRPr>
          </a:p>
          <a:p>
            <a:pPr marL="570230">
              <a:spcBef>
                <a:spcPts val="600"/>
              </a:spcBef>
            </a:pPr>
            <a:r>
              <a:rPr sz="2000" spc="-10" dirty="0">
                <a:latin typeface="Calibri"/>
                <a:cs typeface="Calibri"/>
              </a:rPr>
              <a:t>by </a:t>
            </a:r>
            <a:r>
              <a:rPr sz="2000" spc="-5" dirty="0">
                <a:latin typeface="Calibri"/>
                <a:cs typeface="Calibri"/>
              </a:rPr>
              <a:t>the </a:t>
            </a:r>
            <a:r>
              <a:rPr sz="2000" spc="-10" dirty="0">
                <a:latin typeface="Calibri"/>
                <a:cs typeface="Calibri"/>
              </a:rPr>
              <a:t>director </a:t>
            </a:r>
            <a:r>
              <a:rPr sz="2000" dirty="0">
                <a:latin typeface="Calibri"/>
                <a:cs typeface="Calibri"/>
              </a:rPr>
              <a:t>of </a:t>
            </a:r>
            <a:r>
              <a:rPr sz="2000" spc="-5" dirty="0">
                <a:latin typeface="Calibri"/>
                <a:cs typeface="Calibri"/>
              </a:rPr>
              <a:t>the Office </a:t>
            </a:r>
            <a:r>
              <a:rPr sz="2000" dirty="0">
                <a:latin typeface="Calibri"/>
                <a:cs typeface="Calibri"/>
              </a:rPr>
              <a:t>of </a:t>
            </a:r>
            <a:r>
              <a:rPr sz="2000" spc="-10" dirty="0">
                <a:latin typeface="Calibri"/>
                <a:cs typeface="Calibri"/>
              </a:rPr>
              <a:t>Management </a:t>
            </a:r>
            <a:r>
              <a:rPr sz="2000" dirty="0">
                <a:latin typeface="Calibri"/>
                <a:cs typeface="Calibri"/>
              </a:rPr>
              <a:t>and </a:t>
            </a:r>
            <a:r>
              <a:rPr sz="2000" spc="-10" dirty="0">
                <a:latin typeface="Calibri"/>
                <a:cs typeface="Calibri"/>
              </a:rPr>
              <a:t>Enterprise</a:t>
            </a:r>
            <a:r>
              <a:rPr sz="2000" spc="75" dirty="0">
                <a:latin typeface="Calibri"/>
                <a:cs typeface="Calibri"/>
              </a:rPr>
              <a:t> </a:t>
            </a:r>
            <a:r>
              <a:rPr sz="2000" spc="-5" dirty="0">
                <a:latin typeface="Calibri"/>
                <a:cs typeface="Calibri"/>
              </a:rPr>
              <a:t>Services</a:t>
            </a:r>
            <a:endParaRPr sz="2000" dirty="0">
              <a:latin typeface="Calibri"/>
              <a:cs typeface="Calibri"/>
            </a:endParaRPr>
          </a:p>
          <a:p>
            <a:pPr marL="12700" marR="5080" indent="-635">
              <a:spcBef>
                <a:spcPts val="600"/>
              </a:spcBef>
            </a:pPr>
            <a:r>
              <a:rPr sz="2000" dirty="0">
                <a:latin typeface="Calibri"/>
                <a:cs typeface="Calibri"/>
              </a:rPr>
              <a:t>… </a:t>
            </a:r>
            <a:r>
              <a:rPr sz="2000" spc="-20" dirty="0">
                <a:latin typeface="Calibri"/>
                <a:cs typeface="Calibri"/>
              </a:rPr>
              <a:t>may </a:t>
            </a:r>
            <a:r>
              <a:rPr sz="2000" spc="-5" dirty="0">
                <a:latin typeface="Calibri"/>
                <a:cs typeface="Calibri"/>
              </a:rPr>
              <a:t>apply </a:t>
            </a:r>
            <a:r>
              <a:rPr sz="2000" spc="-15" dirty="0">
                <a:latin typeface="Calibri"/>
                <a:cs typeface="Calibri"/>
              </a:rPr>
              <a:t>to </a:t>
            </a:r>
            <a:r>
              <a:rPr sz="2000" spc="-10" dirty="0">
                <a:latin typeface="Calibri"/>
                <a:cs typeface="Calibri"/>
              </a:rPr>
              <a:t>OMES </a:t>
            </a:r>
            <a:r>
              <a:rPr sz="2000" spc="-20" dirty="0">
                <a:latin typeface="Calibri"/>
                <a:cs typeface="Calibri"/>
              </a:rPr>
              <a:t>for </a:t>
            </a:r>
            <a:r>
              <a:rPr sz="2000" dirty="0">
                <a:latin typeface="Calibri"/>
                <a:cs typeface="Calibri"/>
              </a:rPr>
              <a:t>a </a:t>
            </a:r>
            <a:r>
              <a:rPr sz="2000" b="1" spc="-5" dirty="0">
                <a:latin typeface="Calibri"/>
                <a:cs typeface="Calibri"/>
              </a:rPr>
              <a:t>one-time acquisition </a:t>
            </a:r>
            <a:r>
              <a:rPr sz="2000" spc="-5" dirty="0">
                <a:latin typeface="Calibri"/>
                <a:cs typeface="Calibri"/>
              </a:rPr>
              <a:t>in </a:t>
            </a:r>
            <a:r>
              <a:rPr sz="2000" spc="-15" dirty="0">
                <a:latin typeface="Calibri"/>
                <a:cs typeface="Calibri"/>
              </a:rPr>
              <a:t>excess </a:t>
            </a:r>
            <a:r>
              <a:rPr sz="2000" dirty="0">
                <a:latin typeface="Calibri"/>
                <a:cs typeface="Calibri"/>
              </a:rPr>
              <a:t>of $</a:t>
            </a:r>
            <a:r>
              <a:rPr sz="2000" dirty="0" smtClean="0">
                <a:latin typeface="Calibri"/>
                <a:cs typeface="Calibri"/>
              </a:rPr>
              <a:t>50,000</a:t>
            </a:r>
            <a:r>
              <a:rPr lang="en-US" sz="2000" dirty="0" smtClean="0">
                <a:latin typeface="Calibri"/>
                <a:cs typeface="Calibri"/>
              </a:rPr>
              <a:t> </a:t>
            </a:r>
            <a:r>
              <a:rPr sz="2000" dirty="0" smtClean="0">
                <a:latin typeface="Calibri"/>
                <a:cs typeface="Calibri"/>
              </a:rPr>
              <a:t>and </a:t>
            </a:r>
            <a:r>
              <a:rPr sz="2000" spc="-5" dirty="0">
                <a:latin typeface="Calibri"/>
                <a:cs typeface="Calibri"/>
              </a:rPr>
              <a:t>not </a:t>
            </a:r>
            <a:r>
              <a:rPr sz="2000" spc="-10" dirty="0">
                <a:latin typeface="Calibri"/>
                <a:cs typeface="Calibri"/>
              </a:rPr>
              <a:t>exceeding </a:t>
            </a:r>
            <a:r>
              <a:rPr sz="2000" spc="-5" dirty="0">
                <a:latin typeface="Calibri"/>
                <a:cs typeface="Calibri"/>
              </a:rPr>
              <a:t>$100,000 that </a:t>
            </a:r>
            <a:r>
              <a:rPr sz="2000" dirty="0">
                <a:latin typeface="Calibri"/>
                <a:cs typeface="Calibri"/>
              </a:rPr>
              <a:t>does not </a:t>
            </a:r>
            <a:r>
              <a:rPr sz="2000" spc="-10" dirty="0">
                <a:latin typeface="Calibri"/>
                <a:cs typeface="Calibri"/>
              </a:rPr>
              <a:t>conflict </a:t>
            </a:r>
            <a:r>
              <a:rPr sz="2000" spc="-5" dirty="0">
                <a:latin typeface="Calibri"/>
                <a:cs typeface="Calibri"/>
              </a:rPr>
              <a:t>with </a:t>
            </a:r>
            <a:r>
              <a:rPr sz="2000" dirty="0">
                <a:latin typeface="Calibri"/>
                <a:cs typeface="Calibri"/>
              </a:rPr>
              <a:t>a </a:t>
            </a:r>
            <a:r>
              <a:rPr sz="2000" spc="-10" dirty="0" smtClean="0">
                <a:latin typeface="Calibri"/>
                <a:cs typeface="Calibri"/>
              </a:rPr>
              <a:t>consolidated</a:t>
            </a:r>
            <a:r>
              <a:rPr lang="en-US" sz="2000" spc="-10" dirty="0" smtClean="0">
                <a:latin typeface="Calibri"/>
                <a:cs typeface="Calibri"/>
              </a:rPr>
              <a:t> </a:t>
            </a:r>
            <a:r>
              <a:rPr sz="2000" spc="-15" dirty="0" smtClean="0">
                <a:latin typeface="Calibri"/>
                <a:cs typeface="Calibri"/>
              </a:rPr>
              <a:t>statewide </a:t>
            </a:r>
            <a:r>
              <a:rPr sz="2000" dirty="0">
                <a:latin typeface="Calibri"/>
                <a:cs typeface="Calibri"/>
              </a:rPr>
              <a:t>spend </a:t>
            </a:r>
            <a:r>
              <a:rPr sz="2000" spc="-10" dirty="0">
                <a:latin typeface="Calibri"/>
                <a:cs typeface="Calibri"/>
              </a:rPr>
              <a:t>initiative </a:t>
            </a:r>
            <a:r>
              <a:rPr sz="2000" spc="-5" dirty="0">
                <a:latin typeface="Calibri"/>
                <a:cs typeface="Calibri"/>
              </a:rPr>
              <a:t>in </a:t>
            </a:r>
            <a:r>
              <a:rPr sz="2000" spc="-10" dirty="0">
                <a:latin typeface="Calibri"/>
                <a:cs typeface="Calibri"/>
              </a:rPr>
              <a:t>accordance </a:t>
            </a:r>
            <a:r>
              <a:rPr sz="2000" spc="-5" dirty="0">
                <a:latin typeface="Calibri"/>
                <a:cs typeface="Calibri"/>
              </a:rPr>
              <a:t>with </a:t>
            </a:r>
            <a:r>
              <a:rPr sz="2000" dirty="0">
                <a:latin typeface="Calibri"/>
                <a:cs typeface="Calibri"/>
              </a:rPr>
              <a:t>the </a:t>
            </a:r>
            <a:r>
              <a:rPr sz="2000" spc="-10" dirty="0">
                <a:latin typeface="Calibri"/>
                <a:cs typeface="Calibri"/>
              </a:rPr>
              <a:t>Central </a:t>
            </a:r>
            <a:r>
              <a:rPr sz="2000" spc="-10" dirty="0" smtClean="0">
                <a:latin typeface="Calibri"/>
                <a:cs typeface="Calibri"/>
              </a:rPr>
              <a:t>Purchasing</a:t>
            </a:r>
            <a:r>
              <a:rPr lang="en-US" sz="2000" spc="-10" dirty="0" smtClean="0">
                <a:latin typeface="Calibri"/>
                <a:cs typeface="Calibri"/>
              </a:rPr>
              <a:t> </a:t>
            </a:r>
            <a:r>
              <a:rPr sz="2000" spc="-5" dirty="0" smtClean="0">
                <a:latin typeface="Calibri"/>
                <a:cs typeface="Calibri"/>
              </a:rPr>
              <a:t>Act </a:t>
            </a:r>
            <a:r>
              <a:rPr sz="2000" dirty="0">
                <a:latin typeface="Calibri"/>
                <a:cs typeface="Calibri"/>
              </a:rPr>
              <a:t>and </a:t>
            </a:r>
            <a:r>
              <a:rPr sz="2000" spc="-15" dirty="0">
                <a:latin typeface="Calibri"/>
                <a:cs typeface="Calibri"/>
              </a:rPr>
              <a:t>Central </a:t>
            </a:r>
            <a:r>
              <a:rPr sz="2000" spc="-10" dirty="0">
                <a:latin typeface="Calibri"/>
                <a:cs typeface="Calibri"/>
              </a:rPr>
              <a:t>Purchasing </a:t>
            </a:r>
            <a:r>
              <a:rPr sz="2000" spc="-15" dirty="0">
                <a:latin typeface="Calibri"/>
                <a:cs typeface="Calibri"/>
              </a:rPr>
              <a:t>Administrative</a:t>
            </a:r>
            <a:r>
              <a:rPr sz="2000" spc="-25" dirty="0">
                <a:latin typeface="Calibri"/>
                <a:cs typeface="Calibri"/>
              </a:rPr>
              <a:t> </a:t>
            </a:r>
            <a:r>
              <a:rPr sz="2000" spc="-5" dirty="0">
                <a:latin typeface="Calibri"/>
                <a:cs typeface="Calibri"/>
              </a:rPr>
              <a:t>Rules.</a:t>
            </a:r>
            <a:endParaRPr sz="20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23</a:t>
            </a:fld>
            <a:endParaRPr lang="en-US" spc="-5" dirty="0">
              <a:solidFill>
                <a:srgbClr val="00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469" y="381000"/>
            <a:ext cx="7973059" cy="492443"/>
          </a:xfrm>
        </p:spPr>
        <p:txBody>
          <a:bodyPr/>
          <a:lstStyle/>
          <a:p>
            <a:pPr algn="ctr"/>
            <a:r>
              <a:rPr lang="en-US" sz="3200" b="0" spc="-10" dirty="0"/>
              <a:t>Agency Internal Purchasing</a:t>
            </a:r>
            <a:r>
              <a:rPr lang="en-US" sz="3200" b="0" spc="-60" dirty="0"/>
              <a:t> </a:t>
            </a:r>
            <a:r>
              <a:rPr lang="en-US" sz="3200" b="0" spc="-15" dirty="0"/>
              <a:t>Procedures</a:t>
            </a:r>
            <a:endParaRPr lang="en-US" sz="3200" dirty="0"/>
          </a:p>
        </p:txBody>
      </p:sp>
      <p:sp>
        <p:nvSpPr>
          <p:cNvPr id="3" name="Text Placeholder 2"/>
          <p:cNvSpPr>
            <a:spLocks noGrp="1"/>
          </p:cNvSpPr>
          <p:nvPr>
            <p:ph type="body" idx="1"/>
          </p:nvPr>
        </p:nvSpPr>
        <p:spPr>
          <a:xfrm>
            <a:off x="743585" y="1464818"/>
            <a:ext cx="7181215" cy="4250182"/>
          </a:xfrm>
        </p:spPr>
        <p:txBody>
          <a:bodyPr/>
          <a:lstStyle/>
          <a:p>
            <a:pPr>
              <a:spcBef>
                <a:spcPts val="600"/>
              </a:spcBef>
            </a:pPr>
            <a:r>
              <a:rPr lang="en-US" sz="1800" b="0" i="1" dirty="0"/>
              <a:t>§ 85.39. Agency Internal Purchasing Procedures</a:t>
            </a:r>
          </a:p>
          <a:p>
            <a:pPr marL="342900" indent="-342900">
              <a:spcBef>
                <a:spcPts val="600"/>
              </a:spcBef>
              <a:buFont typeface="Arial" panose="020B0604020202020204" pitchFamily="34" charset="0"/>
              <a:buChar char="•"/>
            </a:pPr>
            <a:r>
              <a:rPr lang="en-US" sz="1800" b="0" dirty="0"/>
              <a:t>Each state agency shall develop internal purchasing procedures for acquisitions by the state agency. Procedures shall, at a minimum</a:t>
            </a:r>
            <a:r>
              <a:rPr lang="en-US" sz="1800" b="0" dirty="0" smtClean="0"/>
              <a:t>, include </a:t>
            </a:r>
            <a:r>
              <a:rPr lang="en-US" sz="1800" b="0" dirty="0"/>
              <a:t>provisions for the state agency's needs assessment, funding</a:t>
            </a:r>
            <a:r>
              <a:rPr lang="en-US" sz="1800" b="0" dirty="0" smtClean="0"/>
              <a:t>, routing</a:t>
            </a:r>
            <a:r>
              <a:rPr lang="en-US" sz="1800" b="0" dirty="0"/>
              <a:t>, review, audits, monitoring, and evaluations. </a:t>
            </a:r>
            <a:r>
              <a:rPr lang="en-US" sz="1800" b="0" dirty="0" smtClean="0"/>
              <a:t>Following development</a:t>
            </a:r>
            <a:r>
              <a:rPr lang="en-US" sz="1800" b="0" dirty="0"/>
              <a:t>, the state agency shall submit the procedures to </a:t>
            </a:r>
            <a:r>
              <a:rPr lang="en-US" sz="1800" b="0" dirty="0" smtClean="0"/>
              <a:t>the State </a:t>
            </a:r>
            <a:r>
              <a:rPr lang="en-US" sz="1800" b="0" dirty="0"/>
              <a:t>Purchasing </a:t>
            </a:r>
            <a:r>
              <a:rPr lang="en-US" sz="1800" b="0" dirty="0" smtClean="0"/>
              <a:t>Director.</a:t>
            </a:r>
          </a:p>
          <a:p>
            <a:pPr marL="342900" indent="-342900">
              <a:spcBef>
                <a:spcPts val="600"/>
              </a:spcBef>
              <a:buFont typeface="Arial" panose="020B0604020202020204" pitchFamily="34" charset="0"/>
              <a:buChar char="•"/>
            </a:pPr>
            <a:r>
              <a:rPr lang="en-US" sz="1800" b="0" dirty="0" smtClean="0"/>
              <a:t>The </a:t>
            </a:r>
            <a:r>
              <a:rPr lang="en-US" sz="1800" b="0" dirty="0"/>
              <a:t>State Purchasing Director shall review the procedures </a:t>
            </a:r>
            <a:r>
              <a:rPr lang="en-US" sz="1800" b="0" dirty="0" smtClean="0"/>
              <a:t>submitted pursuant </a:t>
            </a:r>
            <a:r>
              <a:rPr lang="en-US" sz="1800" b="0" dirty="0"/>
              <a:t>to paragraph 1 of this subsection to determine </a:t>
            </a:r>
            <a:r>
              <a:rPr lang="en-US" sz="1800" b="0" dirty="0" smtClean="0"/>
              <a:t>compliance with </a:t>
            </a:r>
            <a:r>
              <a:rPr lang="en-US" sz="1800" b="0" dirty="0"/>
              <a:t>the Oklahoma Central Purchasing Act, rules </a:t>
            </a:r>
            <a:r>
              <a:rPr lang="en-US" sz="1800" b="0" dirty="0" smtClean="0"/>
              <a:t>promulgated pursuant </a:t>
            </a:r>
            <a:r>
              <a:rPr lang="en-US" sz="1800" b="0" dirty="0"/>
              <a:t>thereto, Sections 3001 through 3010 of this title, </a:t>
            </a:r>
            <a:r>
              <a:rPr lang="en-US" sz="1800" b="0" dirty="0" smtClean="0"/>
              <a:t>and provisions </a:t>
            </a:r>
            <a:r>
              <a:rPr lang="en-US" sz="1800" b="0" dirty="0"/>
              <a:t>of paragraph 1 of this subsection. The State </a:t>
            </a:r>
            <a:r>
              <a:rPr lang="en-US" sz="1800" b="0" dirty="0" smtClean="0"/>
              <a:t>Purchasing Director </a:t>
            </a:r>
            <a:r>
              <a:rPr lang="en-US" sz="1800" b="0" dirty="0"/>
              <a:t>shall provide written findings, including details </a:t>
            </a:r>
            <a:r>
              <a:rPr lang="en-US" sz="1800" b="0" dirty="0" smtClean="0"/>
              <a:t>of noncompliance</a:t>
            </a:r>
            <a:r>
              <a:rPr lang="en-US" sz="1800" b="0" dirty="0"/>
              <a:t>, if any, to the Director of the Office of </a:t>
            </a:r>
            <a:r>
              <a:rPr lang="en-US" sz="1800" b="0" dirty="0" smtClean="0"/>
              <a:t>Management and </a:t>
            </a:r>
            <a:r>
              <a:rPr lang="en-US" sz="1800" b="0" dirty="0"/>
              <a:t>Enterprise </a:t>
            </a:r>
            <a:r>
              <a:rPr lang="en-US" sz="1800" b="0" dirty="0" smtClean="0"/>
              <a:t>Services.</a:t>
            </a:r>
          </a:p>
        </p:txBody>
      </p:sp>
      <p:sp>
        <p:nvSpPr>
          <p:cNvPr id="4" name="Slide Number Placeholder 3"/>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24</a:t>
            </a:fld>
            <a:endParaRPr lang="en-US" spc="-5" dirty="0">
              <a:solidFill>
                <a:srgbClr val="000000"/>
              </a:solidFill>
            </a:endParaRPr>
          </a:p>
        </p:txBody>
      </p:sp>
    </p:spTree>
    <p:extLst>
      <p:ext uri="{BB962C8B-B14F-4D97-AF65-F5344CB8AC3E}">
        <p14:creationId xmlns:p14="http://schemas.microsoft.com/office/powerpoint/2010/main" val="24194887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469" y="304800"/>
            <a:ext cx="7973059" cy="492443"/>
          </a:xfrm>
        </p:spPr>
        <p:txBody>
          <a:bodyPr/>
          <a:lstStyle/>
          <a:p>
            <a:pPr algn="ctr"/>
            <a:r>
              <a:rPr lang="en-US" sz="3200" b="0" spc="-10" dirty="0"/>
              <a:t>Agency Internal Purchasing</a:t>
            </a:r>
            <a:r>
              <a:rPr lang="en-US" sz="3200" b="0" spc="-60" dirty="0"/>
              <a:t> </a:t>
            </a:r>
            <a:r>
              <a:rPr lang="en-US" sz="3200" b="0" spc="-15" dirty="0"/>
              <a:t>Procedures</a:t>
            </a:r>
            <a:endParaRPr lang="en-US" sz="3200" dirty="0"/>
          </a:p>
        </p:txBody>
      </p:sp>
      <p:sp>
        <p:nvSpPr>
          <p:cNvPr id="3" name="Text Placeholder 2"/>
          <p:cNvSpPr>
            <a:spLocks noGrp="1"/>
          </p:cNvSpPr>
          <p:nvPr>
            <p:ph type="body" idx="1"/>
          </p:nvPr>
        </p:nvSpPr>
        <p:spPr>
          <a:xfrm>
            <a:off x="762001" y="1143000"/>
            <a:ext cx="7391400" cy="5216813"/>
          </a:xfrm>
        </p:spPr>
        <p:txBody>
          <a:bodyPr/>
          <a:lstStyle/>
          <a:p>
            <a:r>
              <a:rPr lang="en-US" sz="1800" b="0" i="1" dirty="0"/>
              <a:t>§ 85.39. Agency Internal Purchasing Procedures</a:t>
            </a:r>
          </a:p>
          <a:p>
            <a:pPr marL="342900" indent="-342900">
              <a:spcBef>
                <a:spcPts val="600"/>
              </a:spcBef>
              <a:buFont typeface="Arial" panose="020B0604020202020204" pitchFamily="34" charset="0"/>
              <a:buChar char="•"/>
            </a:pPr>
            <a:r>
              <a:rPr lang="en-US" sz="1800" b="0" spc="-5" dirty="0" smtClean="0"/>
              <a:t>The </a:t>
            </a:r>
            <a:r>
              <a:rPr lang="en-US" sz="1800" b="0" spc="-10" dirty="0" smtClean="0"/>
              <a:t>Director </a:t>
            </a:r>
            <a:r>
              <a:rPr lang="en-US" sz="1800" b="0" spc="-5" dirty="0" smtClean="0"/>
              <a:t>of the </a:t>
            </a:r>
            <a:r>
              <a:rPr lang="en-US" sz="1800" b="0" spc="-10" dirty="0" smtClean="0"/>
              <a:t>Office </a:t>
            </a:r>
            <a:r>
              <a:rPr lang="en-US" sz="1800" b="0" spc="-5" dirty="0" smtClean="0"/>
              <a:t>of </a:t>
            </a:r>
            <a:r>
              <a:rPr lang="en-US" sz="1800" b="0" spc="-10" dirty="0" smtClean="0"/>
              <a:t>Management </a:t>
            </a:r>
            <a:r>
              <a:rPr lang="en-US" sz="1800" b="0" spc="-5" dirty="0" smtClean="0"/>
              <a:t>and </a:t>
            </a:r>
            <a:r>
              <a:rPr lang="en-US" sz="1800" b="0" spc="-10" dirty="0" smtClean="0"/>
              <a:t>Enterprise </a:t>
            </a:r>
            <a:r>
              <a:rPr lang="en-US" sz="1800" b="0" spc="-5" dirty="0" smtClean="0"/>
              <a:t>Services </a:t>
            </a:r>
            <a:r>
              <a:rPr lang="en-US" sz="1800" b="0" spc="-15" dirty="0" smtClean="0"/>
              <a:t>(delegated to State P</a:t>
            </a:r>
            <a:r>
              <a:rPr lang="en-US" sz="1800" b="0" spc="-10" dirty="0" smtClean="0"/>
              <a:t>urchasing Director) </a:t>
            </a:r>
            <a:r>
              <a:rPr lang="en-US" sz="1800" b="0" spc="-5" dirty="0" smtClean="0"/>
              <a:t>shall, within </a:t>
            </a:r>
            <a:r>
              <a:rPr lang="en-US" sz="1800" b="0" spc="-10" dirty="0" smtClean="0"/>
              <a:t>fifteen </a:t>
            </a:r>
            <a:r>
              <a:rPr lang="en-US" sz="1800" b="0" spc="-5" dirty="0" smtClean="0"/>
              <a:t>(15) </a:t>
            </a:r>
            <a:r>
              <a:rPr lang="en-US" sz="1800" b="0" spc="-15" dirty="0" smtClean="0"/>
              <a:t>days </a:t>
            </a:r>
            <a:r>
              <a:rPr lang="en-US" sz="1800" b="0" spc="-10" dirty="0" smtClean="0"/>
              <a:t>after </a:t>
            </a:r>
            <a:r>
              <a:rPr lang="en-US" sz="1800" b="0" spc="-5" dirty="0" smtClean="0"/>
              <a:t>the </a:t>
            </a:r>
            <a:r>
              <a:rPr lang="en-US" sz="1800" b="0" spc="-10" dirty="0" smtClean="0"/>
              <a:t>procedures </a:t>
            </a:r>
            <a:r>
              <a:rPr lang="en-US" sz="1800" b="0" spc="-15" dirty="0" smtClean="0"/>
              <a:t>are </a:t>
            </a:r>
            <a:r>
              <a:rPr lang="en-US" sz="1800" b="0" spc="-10" dirty="0" smtClean="0"/>
              <a:t>submitted, </a:t>
            </a:r>
            <a:r>
              <a:rPr lang="en-US" sz="1800" b="0" spc="-5" dirty="0" smtClean="0"/>
              <a:t>notify the </a:t>
            </a:r>
            <a:r>
              <a:rPr lang="en-US" sz="1800" b="0" spc="-25" dirty="0" smtClean="0"/>
              <a:t>state </a:t>
            </a:r>
            <a:r>
              <a:rPr lang="en-US" sz="1800" b="0" spc="-5" dirty="0" smtClean="0"/>
              <a:t>agency that the </a:t>
            </a:r>
            <a:r>
              <a:rPr lang="en-US" sz="1800" b="0" spc="-10" dirty="0" smtClean="0"/>
              <a:t>procedures </a:t>
            </a:r>
            <a:r>
              <a:rPr lang="en-US" sz="1800" b="0" spc="-15" dirty="0" smtClean="0"/>
              <a:t>are </a:t>
            </a:r>
            <a:r>
              <a:rPr lang="en-US" sz="1800" b="0" spc="-5" dirty="0" smtClean="0"/>
              <a:t>in compliance or </a:t>
            </a:r>
            <a:r>
              <a:rPr lang="en-US" sz="1800" b="0" spc="-15" dirty="0" smtClean="0"/>
              <a:t>indicate </a:t>
            </a:r>
            <a:r>
              <a:rPr lang="en-US" sz="1800" b="0" spc="-10" dirty="0" smtClean="0"/>
              <a:t>revisions </a:t>
            </a:r>
            <a:r>
              <a:rPr lang="en-US" sz="1800" b="0" spc="-5" dirty="0" smtClean="0"/>
              <a:t>necessary </a:t>
            </a:r>
            <a:r>
              <a:rPr lang="en-US" sz="1800" b="0" spc="-15" dirty="0" smtClean="0"/>
              <a:t>to </a:t>
            </a:r>
            <a:r>
              <a:rPr lang="en-US" sz="1800" b="0" spc="-5" dirty="0" smtClean="0"/>
              <a:t>bring the </a:t>
            </a:r>
            <a:r>
              <a:rPr lang="en-US" sz="1800" b="0" spc="-10" dirty="0" smtClean="0"/>
              <a:t>procedures </a:t>
            </a:r>
            <a:r>
              <a:rPr lang="en-US" sz="1800" b="0" spc="-15" dirty="0" smtClean="0"/>
              <a:t>into</a:t>
            </a:r>
            <a:r>
              <a:rPr lang="en-US" sz="1800" b="0" spc="5" dirty="0" smtClean="0"/>
              <a:t> </a:t>
            </a:r>
            <a:r>
              <a:rPr lang="en-US" sz="1800" b="0" spc="-5" dirty="0" smtClean="0"/>
              <a:t>compliance.</a:t>
            </a:r>
            <a:endParaRPr lang="en-US" sz="1800" b="0" dirty="0" smtClean="0"/>
          </a:p>
          <a:p>
            <a:pPr marL="342900" indent="-342900">
              <a:spcBef>
                <a:spcPts val="600"/>
              </a:spcBef>
              <a:buFont typeface="Arial" panose="020B0604020202020204" pitchFamily="34" charset="0"/>
              <a:buChar char="•"/>
            </a:pPr>
            <a:r>
              <a:rPr lang="en-US" sz="1800" b="0" spc="-5" dirty="0" smtClean="0"/>
              <a:t>A </a:t>
            </a:r>
            <a:r>
              <a:rPr lang="en-US" sz="1800" b="0" spc="-20" dirty="0"/>
              <a:t>state </a:t>
            </a:r>
            <a:r>
              <a:rPr lang="en-US" sz="1800" b="0" spc="-5" dirty="0"/>
              <a:t>agency shall not </a:t>
            </a:r>
            <a:r>
              <a:rPr lang="en-US" sz="1800" b="0" spc="-20" dirty="0"/>
              <a:t>make </a:t>
            </a:r>
            <a:r>
              <a:rPr lang="en-US" sz="1800" b="0" spc="-5" dirty="0"/>
              <a:t>acquisitions </a:t>
            </a:r>
            <a:r>
              <a:rPr lang="en-US" sz="1800" b="0" spc="-15" dirty="0"/>
              <a:t>exceeding </a:t>
            </a:r>
            <a:r>
              <a:rPr lang="en-US" sz="1800" b="0" spc="-10" dirty="0"/>
              <a:t>Five </a:t>
            </a:r>
            <a:r>
              <a:rPr lang="en-US" sz="1800" b="0" spc="-5" dirty="0" smtClean="0"/>
              <a:t>Thousand </a:t>
            </a:r>
            <a:r>
              <a:rPr lang="en-US" sz="1800" b="0" spc="-10" dirty="0" smtClean="0"/>
              <a:t>Dollars </a:t>
            </a:r>
            <a:r>
              <a:rPr lang="en-US" sz="1800" b="0" spc="-5" dirty="0"/>
              <a:t>($5,000.00) </a:t>
            </a:r>
            <a:r>
              <a:rPr lang="en-US" sz="1800" b="0" spc="-10" dirty="0"/>
              <a:t>pursuant </a:t>
            </a:r>
            <a:r>
              <a:rPr lang="en-US" sz="1800" b="0" spc="-15" dirty="0"/>
              <a:t>to </a:t>
            </a:r>
            <a:r>
              <a:rPr lang="en-US" sz="1800" b="0" spc="-5" dirty="0"/>
              <a:t>Section 85.5 of this title, unless </a:t>
            </a:r>
            <a:r>
              <a:rPr lang="en-US" sz="1800" b="0" spc="-5" dirty="0" smtClean="0"/>
              <a:t>the </a:t>
            </a:r>
            <a:r>
              <a:rPr lang="en-US" sz="1800" b="0" spc="-10" dirty="0" smtClean="0"/>
              <a:t>Director </a:t>
            </a:r>
            <a:r>
              <a:rPr lang="en-US" sz="1800" b="0" spc="-5" dirty="0"/>
              <a:t>of the </a:t>
            </a:r>
            <a:r>
              <a:rPr lang="en-US" sz="1800" b="0" spc="-10" dirty="0"/>
              <a:t>Office </a:t>
            </a:r>
            <a:r>
              <a:rPr lang="en-US" sz="1800" b="0" spc="-5" dirty="0"/>
              <a:t>of </a:t>
            </a:r>
            <a:r>
              <a:rPr lang="en-US" sz="1800" b="0" spc="-10" dirty="0"/>
              <a:t>Management </a:t>
            </a:r>
            <a:r>
              <a:rPr lang="en-US" sz="1800" b="0" spc="-5" dirty="0"/>
              <a:t>and </a:t>
            </a:r>
            <a:r>
              <a:rPr lang="en-US" sz="1800" b="0" spc="-10" dirty="0"/>
              <a:t>Enterprise </a:t>
            </a:r>
            <a:r>
              <a:rPr lang="en-US" sz="1800" b="0" spc="-5" dirty="0"/>
              <a:t>Services </a:t>
            </a:r>
            <a:r>
              <a:rPr lang="en-US" sz="1800" b="0" spc="-10" dirty="0" smtClean="0"/>
              <a:t>provides </a:t>
            </a:r>
            <a:r>
              <a:rPr lang="en-US" sz="1800" b="0" spc="-5" dirty="0" smtClean="0"/>
              <a:t>notice </a:t>
            </a:r>
            <a:r>
              <a:rPr lang="en-US" sz="1800" b="0" spc="-5" dirty="0"/>
              <a:t>of</a:t>
            </a:r>
            <a:r>
              <a:rPr lang="en-US" sz="1800" b="0" dirty="0"/>
              <a:t> </a:t>
            </a:r>
            <a:r>
              <a:rPr lang="en-US" sz="1800" b="0" spc="-5" dirty="0" smtClean="0"/>
              <a:t>compliance.</a:t>
            </a:r>
            <a:endParaRPr lang="en-US" sz="1800" b="0" dirty="0" smtClean="0"/>
          </a:p>
          <a:p>
            <a:pPr marL="342900" indent="-342900">
              <a:spcBef>
                <a:spcPts val="600"/>
              </a:spcBef>
              <a:buFont typeface="Arial" panose="020B0604020202020204" pitchFamily="34" charset="0"/>
              <a:buChar char="•"/>
            </a:pPr>
            <a:r>
              <a:rPr lang="en-US" sz="1800" b="0" spc="-10" dirty="0" smtClean="0"/>
              <a:t>Each </a:t>
            </a:r>
            <a:r>
              <a:rPr lang="en-US" sz="1800" b="0" spc="-25" dirty="0" smtClean="0"/>
              <a:t>state </a:t>
            </a:r>
            <a:r>
              <a:rPr lang="en-US" sz="1800" b="0" spc="-5" dirty="0" smtClean="0"/>
              <a:t>agency shall </a:t>
            </a:r>
            <a:r>
              <a:rPr lang="en-US" sz="1800" b="0" spc="-10" dirty="0" smtClean="0"/>
              <a:t>maintain </a:t>
            </a:r>
            <a:r>
              <a:rPr lang="en-US" sz="1800" b="0" spc="-5" dirty="0" smtClean="0"/>
              <a:t>a document file </a:t>
            </a:r>
            <a:r>
              <a:rPr lang="en-US" sz="1800" b="0" spc="-15" dirty="0" smtClean="0"/>
              <a:t>for </a:t>
            </a:r>
            <a:r>
              <a:rPr lang="en-US" sz="1800" b="0" spc="-5" dirty="0" smtClean="0"/>
              <a:t>each acquisition the </a:t>
            </a:r>
            <a:r>
              <a:rPr lang="en-US" sz="1800" b="0" spc="-20" dirty="0" smtClean="0"/>
              <a:t>state </a:t>
            </a:r>
            <a:r>
              <a:rPr lang="en-US" sz="1800" b="0" spc="-5" dirty="0" smtClean="0"/>
              <a:t>agency </a:t>
            </a:r>
            <a:r>
              <a:rPr lang="en-US" sz="1800" b="0" spc="-20" dirty="0" smtClean="0"/>
              <a:t>makes </a:t>
            </a:r>
            <a:r>
              <a:rPr lang="en-US" sz="1800" b="0" spc="-5" dirty="0" smtClean="0"/>
              <a:t>which shall include, </a:t>
            </a:r>
            <a:r>
              <a:rPr lang="en-US" sz="1800" b="0" spc="-10" dirty="0" smtClean="0"/>
              <a:t>at </a:t>
            </a:r>
            <a:r>
              <a:rPr lang="en-US" sz="1800" b="0" spc="-5" dirty="0" smtClean="0"/>
              <a:t>a minimum, </a:t>
            </a:r>
            <a:r>
              <a:rPr lang="en-US" sz="1800" b="0" spc="-10" dirty="0" smtClean="0"/>
              <a:t>justification </a:t>
            </a:r>
            <a:r>
              <a:rPr lang="en-US" sz="1800" b="0" spc="-15" dirty="0" smtClean="0"/>
              <a:t>for </a:t>
            </a:r>
            <a:r>
              <a:rPr lang="en-US" sz="1800" b="0" spc="-5" dirty="0" smtClean="0"/>
              <a:t>the acquisition, supporting </a:t>
            </a:r>
            <a:r>
              <a:rPr lang="en-US" sz="1800" b="0" spc="-10" dirty="0" smtClean="0"/>
              <a:t>documentation, copies </a:t>
            </a:r>
            <a:r>
              <a:rPr lang="en-US" sz="1800" b="0" spc="-5" dirty="0" smtClean="0"/>
              <a:t>of all </a:t>
            </a:r>
            <a:r>
              <a:rPr lang="en-US" sz="1800" b="0" spc="-10" dirty="0" smtClean="0"/>
              <a:t>contracts, </a:t>
            </a:r>
            <a:r>
              <a:rPr lang="en-US" sz="1800" b="0" spc="-5" dirty="0" smtClean="0"/>
              <a:t>if </a:t>
            </a:r>
            <a:r>
              <a:rPr lang="en-US" sz="1800" b="0" spc="-50" dirty="0" smtClean="0"/>
              <a:t>any, </a:t>
            </a:r>
            <a:r>
              <a:rPr lang="en-US" sz="1800" b="0" spc="-10" dirty="0" smtClean="0"/>
              <a:t>pertaining </a:t>
            </a:r>
            <a:r>
              <a:rPr lang="en-US" sz="1800" b="0" spc="-15" dirty="0" smtClean="0"/>
              <a:t>to </a:t>
            </a:r>
            <a:r>
              <a:rPr lang="en-US" sz="1800" b="0" spc="-5" dirty="0" smtClean="0"/>
              <a:t>the acquisition, </a:t>
            </a:r>
            <a:r>
              <a:rPr lang="en-US" sz="1800" b="0" spc="-10" dirty="0" smtClean="0"/>
              <a:t>evaluations, </a:t>
            </a:r>
            <a:r>
              <a:rPr lang="en-US" sz="1800" b="0" spc="-15" dirty="0" smtClean="0"/>
              <a:t>written </a:t>
            </a:r>
            <a:r>
              <a:rPr lang="en-US" sz="1800" b="0" spc="-10" dirty="0" smtClean="0"/>
              <a:t>reports </a:t>
            </a:r>
            <a:r>
              <a:rPr lang="en-US" sz="1800" b="0" spc="-5" dirty="0" smtClean="0"/>
              <a:t>if </a:t>
            </a:r>
            <a:r>
              <a:rPr lang="en-US" sz="1800" b="0" spc="-10" dirty="0" smtClean="0"/>
              <a:t>required by </a:t>
            </a:r>
            <a:r>
              <a:rPr lang="en-US" sz="1800" b="0" spc="-15" dirty="0" smtClean="0"/>
              <a:t>contract, </a:t>
            </a:r>
            <a:r>
              <a:rPr lang="en-US" sz="1800" b="0" spc="-5" dirty="0" smtClean="0"/>
              <a:t>and </a:t>
            </a:r>
            <a:r>
              <a:rPr lang="en-US" sz="1800" b="0" spc="-15" dirty="0" smtClean="0"/>
              <a:t>any </a:t>
            </a:r>
            <a:r>
              <a:rPr lang="en-US" sz="1800" b="0" spc="-5" dirty="0" smtClean="0"/>
              <a:t>other </a:t>
            </a:r>
            <a:r>
              <a:rPr lang="en-US" sz="1800" b="0" spc="-10" dirty="0" smtClean="0"/>
              <a:t>information </a:t>
            </a:r>
            <a:r>
              <a:rPr lang="en-US" sz="1800" b="0" spc="-5" dirty="0" smtClean="0"/>
              <a:t>the </a:t>
            </a:r>
            <a:r>
              <a:rPr lang="en-US" sz="1800" b="0" spc="-20" dirty="0" smtClean="0"/>
              <a:t>State </a:t>
            </a:r>
            <a:r>
              <a:rPr lang="en-US" sz="1800" b="0" spc="-10" dirty="0" smtClean="0"/>
              <a:t>Purchasing Director requires </a:t>
            </a:r>
            <a:r>
              <a:rPr lang="en-US" sz="1800" b="0" spc="-5" dirty="0" smtClean="0"/>
              <a:t>be</a:t>
            </a:r>
            <a:r>
              <a:rPr lang="en-US" sz="1800" b="0" spc="25" dirty="0" smtClean="0"/>
              <a:t> </a:t>
            </a:r>
            <a:r>
              <a:rPr lang="en-US" sz="1800" b="0" spc="-20" dirty="0" smtClean="0"/>
              <a:t>kept.</a:t>
            </a:r>
            <a:endParaRPr lang="en-US" sz="1800" b="0" dirty="0" smtClean="0"/>
          </a:p>
          <a:p>
            <a:pPr marL="342900" indent="-342900">
              <a:buFont typeface="+mj-lt"/>
              <a:buAutoNum type="arabicPeriod"/>
            </a:pPr>
            <a:endParaRPr lang="en-US" sz="1800" b="0" dirty="0"/>
          </a:p>
          <a:p>
            <a:endParaRPr lang="en-US" sz="1800" b="0" dirty="0"/>
          </a:p>
        </p:txBody>
      </p:sp>
      <p:sp>
        <p:nvSpPr>
          <p:cNvPr id="4" name="Slide Number Placeholder 3"/>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25</a:t>
            </a:fld>
            <a:endParaRPr lang="en-US" spc="-5" dirty="0">
              <a:solidFill>
                <a:srgbClr val="000000"/>
              </a:solidFill>
            </a:endParaRPr>
          </a:p>
        </p:txBody>
      </p:sp>
    </p:spTree>
    <p:extLst>
      <p:ext uri="{BB962C8B-B14F-4D97-AF65-F5344CB8AC3E}">
        <p14:creationId xmlns:p14="http://schemas.microsoft.com/office/powerpoint/2010/main" val="3445221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4540" y="1852675"/>
            <a:ext cx="7160260" cy="3497752"/>
          </a:xfrm>
          <a:prstGeom prst="rect">
            <a:avLst/>
          </a:prstGeom>
        </p:spPr>
        <p:txBody>
          <a:bodyPr vert="horz" wrap="square" lIns="0" tIns="50165" rIns="0" bIns="0" rtlCol="0">
            <a:spAutoFit/>
          </a:bodyPr>
          <a:lstStyle/>
          <a:p>
            <a:pPr marL="246379" marR="136525" indent="-233679">
              <a:lnSpc>
                <a:spcPts val="2380"/>
              </a:lnSpc>
              <a:spcBef>
                <a:spcPts val="395"/>
              </a:spcBef>
              <a:buFont typeface="Arial"/>
              <a:buChar char="•"/>
              <a:tabLst>
                <a:tab pos="246379" algn="l"/>
                <a:tab pos="247015" algn="l"/>
              </a:tabLst>
            </a:pPr>
            <a:r>
              <a:rPr sz="2400" spc="-20" dirty="0">
                <a:latin typeface="Calibri"/>
                <a:cs typeface="Calibri"/>
              </a:rPr>
              <a:t>OAC </a:t>
            </a:r>
            <a:r>
              <a:rPr sz="2400" spc="-5" dirty="0">
                <a:latin typeface="Calibri"/>
                <a:cs typeface="Calibri"/>
              </a:rPr>
              <a:t>260:115-5-3(b) </a:t>
            </a:r>
            <a:r>
              <a:rPr sz="2400" spc="-10" dirty="0">
                <a:latin typeface="Calibri"/>
                <a:cs typeface="Calibri"/>
              </a:rPr>
              <a:t>Certification. </a:t>
            </a:r>
            <a:r>
              <a:rPr sz="2400" dirty="0">
                <a:uFill>
                  <a:solidFill>
                    <a:srgbClr val="000000"/>
                  </a:solidFill>
                </a:uFill>
                <a:latin typeface="Calibri"/>
                <a:cs typeface="Calibri"/>
              </a:rPr>
              <a:t>The </a:t>
            </a:r>
            <a:r>
              <a:rPr lang="en-US" sz="2400" dirty="0" smtClean="0">
                <a:uFill>
                  <a:solidFill>
                    <a:srgbClr val="000000"/>
                  </a:solidFill>
                </a:uFill>
                <a:latin typeface="Calibri"/>
                <a:cs typeface="Calibri"/>
              </a:rPr>
              <a:t>s</a:t>
            </a:r>
            <a:r>
              <a:rPr sz="2400" spc="-10" dirty="0" smtClean="0">
                <a:uFill>
                  <a:solidFill>
                    <a:srgbClr val="000000"/>
                  </a:solidFill>
                </a:uFill>
                <a:latin typeface="Calibri"/>
                <a:cs typeface="Calibri"/>
              </a:rPr>
              <a:t>tate </a:t>
            </a:r>
            <a:r>
              <a:rPr lang="en-US" sz="2400" spc="-10" dirty="0" smtClean="0">
                <a:uFill>
                  <a:solidFill>
                    <a:srgbClr val="000000"/>
                  </a:solidFill>
                </a:uFill>
                <a:latin typeface="Calibri"/>
                <a:cs typeface="Calibri"/>
              </a:rPr>
              <a:t>p</a:t>
            </a:r>
            <a:r>
              <a:rPr sz="2400" spc="-5" dirty="0" smtClean="0">
                <a:uFill>
                  <a:solidFill>
                    <a:srgbClr val="000000"/>
                  </a:solidFill>
                </a:uFill>
                <a:latin typeface="Calibri"/>
                <a:cs typeface="Calibri"/>
              </a:rPr>
              <a:t>urchasing </a:t>
            </a:r>
            <a:r>
              <a:rPr lang="en-US" sz="2400" spc="-5" dirty="0" smtClean="0">
                <a:uFill>
                  <a:solidFill>
                    <a:srgbClr val="000000"/>
                  </a:solidFill>
                </a:uFill>
                <a:latin typeface="Calibri"/>
                <a:cs typeface="Calibri"/>
              </a:rPr>
              <a:t>d</a:t>
            </a:r>
            <a:r>
              <a:rPr sz="2400" spc="-10" dirty="0" smtClean="0">
                <a:uFill>
                  <a:solidFill>
                    <a:srgbClr val="000000"/>
                  </a:solidFill>
                </a:uFill>
                <a:latin typeface="Calibri"/>
                <a:cs typeface="Calibri"/>
              </a:rPr>
              <a:t>irector</a:t>
            </a:r>
            <a:r>
              <a:rPr lang="en-US" sz="2400" spc="-10" dirty="0" smtClean="0">
                <a:uFill>
                  <a:solidFill>
                    <a:srgbClr val="000000"/>
                  </a:solidFill>
                </a:uFill>
                <a:latin typeface="Calibri"/>
                <a:cs typeface="Calibri"/>
              </a:rPr>
              <a:t> </a:t>
            </a:r>
            <a:r>
              <a:rPr sz="2400" spc="-5" dirty="0" smtClean="0">
                <a:uFill>
                  <a:solidFill>
                    <a:srgbClr val="000000"/>
                  </a:solidFill>
                </a:uFill>
                <a:latin typeface="Calibri"/>
                <a:cs typeface="Calibri"/>
              </a:rPr>
              <a:t>shall </a:t>
            </a:r>
            <a:r>
              <a:rPr sz="2400" spc="-5" dirty="0">
                <a:uFill>
                  <a:solidFill>
                    <a:srgbClr val="000000"/>
                  </a:solidFill>
                </a:uFill>
                <a:latin typeface="Calibri"/>
                <a:cs typeface="Calibri"/>
              </a:rPr>
              <a:t>certify </a:t>
            </a:r>
            <a:r>
              <a:rPr sz="2400" spc="-15" dirty="0">
                <a:uFill>
                  <a:solidFill>
                    <a:srgbClr val="000000"/>
                  </a:solidFill>
                </a:uFill>
                <a:latin typeface="Calibri"/>
                <a:cs typeface="Calibri"/>
              </a:rPr>
              <a:t>state </a:t>
            </a:r>
            <a:r>
              <a:rPr sz="2400" spc="-5" dirty="0">
                <a:uFill>
                  <a:solidFill>
                    <a:srgbClr val="000000"/>
                  </a:solidFill>
                </a:uFill>
                <a:latin typeface="Calibri"/>
                <a:cs typeface="Calibri"/>
              </a:rPr>
              <a:t>agency purchasing officials </a:t>
            </a:r>
            <a:r>
              <a:rPr sz="2400" dirty="0">
                <a:uFill>
                  <a:solidFill>
                    <a:srgbClr val="000000"/>
                  </a:solidFill>
                </a:uFill>
                <a:latin typeface="Calibri"/>
                <a:cs typeface="Calibri"/>
              </a:rPr>
              <a:t>and </a:t>
            </a:r>
            <a:r>
              <a:rPr sz="2400" spc="-5" dirty="0" smtClean="0">
                <a:uFill>
                  <a:solidFill>
                    <a:srgbClr val="000000"/>
                  </a:solidFill>
                </a:uFill>
                <a:latin typeface="Calibri"/>
                <a:cs typeface="Calibri"/>
              </a:rPr>
              <a:t>other</a:t>
            </a:r>
            <a:r>
              <a:rPr lang="en-US" sz="2400" spc="-5" dirty="0" smtClean="0">
                <a:uFill>
                  <a:solidFill>
                    <a:srgbClr val="000000"/>
                  </a:solidFill>
                </a:uFill>
                <a:latin typeface="Calibri"/>
                <a:cs typeface="Calibri"/>
              </a:rPr>
              <a:t> </a:t>
            </a:r>
            <a:r>
              <a:rPr sz="2400" spc="-5" dirty="0" smtClean="0">
                <a:uFill>
                  <a:solidFill>
                    <a:srgbClr val="000000"/>
                  </a:solidFill>
                </a:uFill>
                <a:latin typeface="Calibri"/>
                <a:cs typeface="Calibri"/>
              </a:rPr>
              <a:t>purchasing </a:t>
            </a:r>
            <a:r>
              <a:rPr sz="2400" spc="-10" dirty="0">
                <a:uFill>
                  <a:solidFill>
                    <a:srgbClr val="000000"/>
                  </a:solidFill>
                </a:uFill>
                <a:latin typeface="Calibri"/>
                <a:cs typeface="Calibri"/>
              </a:rPr>
              <a:t>staff </a:t>
            </a:r>
            <a:r>
              <a:rPr sz="2400" spc="-5" dirty="0">
                <a:uFill>
                  <a:solidFill>
                    <a:srgbClr val="000000"/>
                  </a:solidFill>
                </a:uFill>
                <a:latin typeface="Calibri"/>
                <a:cs typeface="Calibri"/>
              </a:rPr>
              <a:t>who demonstrate proficiency in principles </a:t>
            </a:r>
            <a:r>
              <a:rPr sz="2400" dirty="0" smtClean="0">
                <a:uFill>
                  <a:solidFill>
                    <a:srgbClr val="000000"/>
                  </a:solidFill>
                </a:uFill>
                <a:latin typeface="Calibri"/>
                <a:cs typeface="Calibri"/>
              </a:rPr>
              <a:t>of</a:t>
            </a:r>
            <a:r>
              <a:rPr lang="en-US" sz="2400" dirty="0" smtClean="0">
                <a:uFill>
                  <a:solidFill>
                    <a:srgbClr val="000000"/>
                  </a:solidFill>
                </a:uFill>
                <a:latin typeface="Calibri"/>
                <a:cs typeface="Calibri"/>
              </a:rPr>
              <a:t> </a:t>
            </a:r>
            <a:r>
              <a:rPr sz="2400" spc="-15" dirty="0" smtClean="0">
                <a:uFill>
                  <a:solidFill>
                    <a:srgbClr val="000000"/>
                  </a:solidFill>
                </a:uFill>
                <a:latin typeface="Calibri"/>
                <a:cs typeface="Calibri"/>
              </a:rPr>
              <a:t>state </a:t>
            </a:r>
            <a:r>
              <a:rPr sz="2400" spc="-5" dirty="0">
                <a:uFill>
                  <a:solidFill>
                    <a:srgbClr val="000000"/>
                  </a:solidFill>
                </a:uFill>
                <a:latin typeface="Calibri"/>
                <a:cs typeface="Calibri"/>
              </a:rPr>
              <a:t>procurement </a:t>
            </a:r>
            <a:r>
              <a:rPr sz="2400" spc="-5" dirty="0" smtClean="0">
                <a:uFill>
                  <a:solidFill>
                    <a:srgbClr val="000000"/>
                  </a:solidFill>
                </a:uFill>
                <a:latin typeface="Calibri"/>
                <a:cs typeface="Calibri"/>
              </a:rPr>
              <a:t>practices</a:t>
            </a:r>
            <a:r>
              <a:rPr lang="en-US" sz="2400" spc="-5" dirty="0" smtClean="0">
                <a:uFill>
                  <a:solidFill>
                    <a:srgbClr val="000000"/>
                  </a:solidFill>
                </a:uFill>
                <a:latin typeface="Calibri"/>
                <a:cs typeface="Calibri"/>
              </a:rPr>
              <a:t>,</a:t>
            </a:r>
            <a:r>
              <a:rPr sz="2400" b="1" i="1" spc="-5" dirty="0" smtClean="0">
                <a:latin typeface="Calibri"/>
                <a:cs typeface="Calibri"/>
              </a:rPr>
              <a:t> </a:t>
            </a:r>
            <a:r>
              <a:rPr sz="2400" spc="-5" dirty="0">
                <a:latin typeface="Calibri"/>
                <a:cs typeface="Calibri"/>
              </a:rPr>
              <a:t>basic </a:t>
            </a:r>
            <a:r>
              <a:rPr sz="2400" spc="-10" dirty="0">
                <a:latin typeface="Calibri"/>
                <a:cs typeface="Calibri"/>
              </a:rPr>
              <a:t>contracting, provisions </a:t>
            </a:r>
            <a:r>
              <a:rPr sz="2400" dirty="0">
                <a:latin typeface="Calibri"/>
                <a:cs typeface="Calibri"/>
              </a:rPr>
              <a:t>of </a:t>
            </a:r>
            <a:r>
              <a:rPr sz="2400" dirty="0" smtClean="0">
                <a:latin typeface="Calibri"/>
                <a:cs typeface="Calibri"/>
              </a:rPr>
              <a:t>the</a:t>
            </a:r>
            <a:r>
              <a:rPr lang="en-US" sz="2400" dirty="0" smtClean="0">
                <a:latin typeface="Calibri"/>
                <a:cs typeface="Calibri"/>
              </a:rPr>
              <a:t> </a:t>
            </a:r>
            <a:r>
              <a:rPr sz="2400" spc="-5" dirty="0" smtClean="0">
                <a:latin typeface="Calibri"/>
                <a:cs typeface="Calibri"/>
              </a:rPr>
              <a:t>Oklahoma </a:t>
            </a:r>
            <a:r>
              <a:rPr sz="2400" spc="-10" dirty="0">
                <a:latin typeface="Calibri"/>
                <a:cs typeface="Calibri"/>
              </a:rPr>
              <a:t>Central Purchasing </a:t>
            </a:r>
            <a:r>
              <a:rPr sz="2400" spc="-5" dirty="0">
                <a:latin typeface="Calibri"/>
                <a:cs typeface="Calibri"/>
              </a:rPr>
              <a:t>Act, </a:t>
            </a:r>
            <a:r>
              <a:rPr sz="2400" spc="-10" dirty="0">
                <a:latin typeface="Calibri"/>
                <a:cs typeface="Calibri"/>
              </a:rPr>
              <a:t>provisions </a:t>
            </a:r>
            <a:r>
              <a:rPr sz="2400" dirty="0">
                <a:latin typeface="Calibri"/>
                <a:cs typeface="Calibri"/>
              </a:rPr>
              <a:t>of </a:t>
            </a:r>
            <a:r>
              <a:rPr sz="2400" spc="-20" dirty="0">
                <a:latin typeface="Calibri"/>
                <a:cs typeface="Calibri"/>
              </a:rPr>
              <a:t>State </a:t>
            </a:r>
            <a:r>
              <a:rPr sz="2400" spc="-5" dirty="0" smtClean="0">
                <a:latin typeface="Calibri"/>
                <a:cs typeface="Calibri"/>
              </a:rPr>
              <a:t>Use</a:t>
            </a:r>
            <a:r>
              <a:rPr lang="en-US" sz="2400" spc="-5" dirty="0" smtClean="0">
                <a:latin typeface="Calibri"/>
                <a:cs typeface="Calibri"/>
              </a:rPr>
              <a:t> </a:t>
            </a:r>
            <a:r>
              <a:rPr sz="2400" spc="-10" dirty="0" smtClean="0">
                <a:latin typeface="Calibri"/>
                <a:cs typeface="Calibri"/>
              </a:rPr>
              <a:t>Committee </a:t>
            </a:r>
            <a:r>
              <a:rPr sz="2400" dirty="0">
                <a:latin typeface="Calibri"/>
                <a:cs typeface="Calibri"/>
              </a:rPr>
              <a:t>and other </a:t>
            </a:r>
            <a:r>
              <a:rPr sz="2400" spc="-20" dirty="0">
                <a:latin typeface="Calibri"/>
                <a:cs typeface="Calibri"/>
              </a:rPr>
              <a:t>matters </a:t>
            </a:r>
            <a:r>
              <a:rPr sz="2400" spc="-5" dirty="0">
                <a:latin typeface="Calibri"/>
                <a:cs typeface="Calibri"/>
              </a:rPr>
              <a:t>which </a:t>
            </a:r>
            <a:r>
              <a:rPr sz="2400" spc="-15" dirty="0">
                <a:latin typeface="Calibri"/>
                <a:cs typeface="Calibri"/>
              </a:rPr>
              <a:t>relate to </a:t>
            </a:r>
            <a:r>
              <a:rPr sz="2400" spc="-10" dirty="0" smtClean="0">
                <a:latin typeface="Calibri"/>
                <a:cs typeface="Calibri"/>
              </a:rPr>
              <a:t>procurement</a:t>
            </a:r>
            <a:r>
              <a:rPr lang="en-US" sz="2400" spc="-10" dirty="0" smtClean="0">
                <a:latin typeface="Calibri"/>
                <a:cs typeface="Calibri"/>
              </a:rPr>
              <a:t> </a:t>
            </a:r>
            <a:r>
              <a:rPr sz="2400" spc="-10" dirty="0" smtClean="0">
                <a:latin typeface="Calibri"/>
                <a:cs typeface="Calibri"/>
              </a:rPr>
              <a:t>practices</a:t>
            </a:r>
            <a:r>
              <a:rPr sz="2400" spc="-10" dirty="0">
                <a:latin typeface="Calibri"/>
                <a:cs typeface="Calibri"/>
              </a:rPr>
              <a:t>.</a:t>
            </a:r>
            <a:endParaRPr sz="2400" dirty="0">
              <a:latin typeface="Calibri"/>
              <a:cs typeface="Calibri"/>
            </a:endParaRPr>
          </a:p>
          <a:p>
            <a:pPr>
              <a:lnSpc>
                <a:spcPct val="100000"/>
              </a:lnSpc>
              <a:spcBef>
                <a:spcPts val="10"/>
              </a:spcBef>
              <a:buFont typeface="Arial"/>
              <a:buChar char="•"/>
            </a:pPr>
            <a:endParaRPr sz="2400" dirty="0">
              <a:latin typeface="Times New Roman"/>
              <a:cs typeface="Times New Roman"/>
            </a:endParaRPr>
          </a:p>
          <a:p>
            <a:pPr marL="246379" marR="5080" indent="-233679">
              <a:lnSpc>
                <a:spcPts val="2380"/>
              </a:lnSpc>
              <a:spcBef>
                <a:spcPts val="5"/>
              </a:spcBef>
              <a:buFont typeface="Arial"/>
              <a:buChar char="•"/>
              <a:tabLst>
                <a:tab pos="246379" algn="l"/>
                <a:tab pos="247015" algn="l"/>
              </a:tabLst>
            </a:pPr>
            <a:r>
              <a:rPr sz="2400" spc="-20" dirty="0">
                <a:latin typeface="Calibri"/>
                <a:cs typeface="Calibri"/>
              </a:rPr>
              <a:t>OAC </a:t>
            </a:r>
            <a:r>
              <a:rPr sz="2400" spc="-5" dirty="0">
                <a:latin typeface="Calibri"/>
                <a:cs typeface="Calibri"/>
              </a:rPr>
              <a:t>260:115-5-3 (c) </a:t>
            </a:r>
            <a:r>
              <a:rPr sz="2400" spc="-20" dirty="0">
                <a:latin typeface="Calibri"/>
                <a:cs typeface="Calibri"/>
              </a:rPr>
              <a:t>Authority. </a:t>
            </a:r>
            <a:r>
              <a:rPr sz="2400" dirty="0">
                <a:latin typeface="Calibri"/>
                <a:cs typeface="Calibri"/>
              </a:rPr>
              <a:t>A </a:t>
            </a:r>
            <a:r>
              <a:rPr sz="2400" spc="-5" dirty="0">
                <a:uFill>
                  <a:solidFill>
                    <a:srgbClr val="000000"/>
                  </a:solidFill>
                </a:uFill>
                <a:latin typeface="Calibri"/>
                <a:cs typeface="Calibri"/>
              </a:rPr>
              <a:t>CPO</a:t>
            </a:r>
            <a:r>
              <a:rPr sz="2400" b="1" i="1" spc="-5" dirty="0">
                <a:latin typeface="Calibri"/>
                <a:cs typeface="Calibri"/>
              </a:rPr>
              <a:t> </a:t>
            </a:r>
            <a:r>
              <a:rPr sz="2400" spc="-5" dirty="0">
                <a:latin typeface="Calibri"/>
                <a:cs typeface="Calibri"/>
              </a:rPr>
              <a:t>shall be </a:t>
            </a:r>
            <a:r>
              <a:rPr sz="2400" spc="-10" dirty="0">
                <a:latin typeface="Calibri"/>
                <a:cs typeface="Calibri"/>
              </a:rPr>
              <a:t>authorized </a:t>
            </a:r>
            <a:r>
              <a:rPr sz="2400" spc="-15" dirty="0">
                <a:latin typeface="Calibri"/>
                <a:cs typeface="Calibri"/>
              </a:rPr>
              <a:t>to </a:t>
            </a:r>
            <a:r>
              <a:rPr sz="2400" spc="-20" dirty="0" smtClean="0">
                <a:latin typeface="Calibri"/>
                <a:cs typeface="Calibri"/>
              </a:rPr>
              <a:t>make</a:t>
            </a:r>
            <a:r>
              <a:rPr lang="en-US" sz="2400" spc="-20" dirty="0" smtClean="0">
                <a:latin typeface="Calibri"/>
                <a:cs typeface="Calibri"/>
              </a:rPr>
              <a:t> </a:t>
            </a:r>
            <a:r>
              <a:rPr sz="2400" spc="-5" dirty="0" smtClean="0">
                <a:latin typeface="Calibri"/>
                <a:cs typeface="Calibri"/>
              </a:rPr>
              <a:t>acquisitions </a:t>
            </a:r>
            <a:r>
              <a:rPr sz="2400" spc="-20" dirty="0">
                <a:latin typeface="Calibri"/>
                <a:cs typeface="Calibri"/>
              </a:rPr>
              <a:t>for state</a:t>
            </a:r>
            <a:r>
              <a:rPr sz="2400" spc="-5" dirty="0">
                <a:latin typeface="Calibri"/>
                <a:cs typeface="Calibri"/>
              </a:rPr>
              <a:t> agencies.</a:t>
            </a:r>
            <a:endParaRPr sz="2400" dirty="0">
              <a:latin typeface="Calibri"/>
              <a:cs typeface="Calibri"/>
            </a:endParaRPr>
          </a:p>
        </p:txBody>
      </p:sp>
      <p:sp>
        <p:nvSpPr>
          <p:cNvPr id="4" name="object 4"/>
          <p:cNvSpPr txBox="1">
            <a:spLocks noGrp="1"/>
          </p:cNvSpPr>
          <p:nvPr>
            <p:ph type="title"/>
          </p:nvPr>
        </p:nvSpPr>
        <p:spPr>
          <a:xfrm>
            <a:off x="624205" y="496077"/>
            <a:ext cx="7973059" cy="505267"/>
          </a:xfrm>
          <a:prstGeom prst="rect">
            <a:avLst/>
          </a:prstGeom>
        </p:spPr>
        <p:txBody>
          <a:bodyPr vert="horz" wrap="square" lIns="0" tIns="12700" rIns="0" bIns="0" rtlCol="0">
            <a:spAutoFit/>
          </a:bodyPr>
          <a:lstStyle/>
          <a:p>
            <a:pPr marL="12700" algn="ctr">
              <a:lnSpc>
                <a:spcPct val="100000"/>
              </a:lnSpc>
              <a:spcBef>
                <a:spcPts val="100"/>
              </a:spcBef>
            </a:pPr>
            <a:r>
              <a:rPr sz="3200" b="0" spc="-10" dirty="0">
                <a:latin typeface="Calibri"/>
                <a:cs typeface="Calibri"/>
              </a:rPr>
              <a:t>Agency</a:t>
            </a:r>
            <a:r>
              <a:rPr sz="3200" b="0" spc="-50" dirty="0">
                <a:latin typeface="Calibri"/>
                <a:cs typeface="Calibri"/>
              </a:rPr>
              <a:t> </a:t>
            </a:r>
            <a:r>
              <a:rPr sz="3200" b="0" spc="-10" dirty="0">
                <a:latin typeface="Calibri"/>
                <a:cs typeface="Calibri"/>
              </a:rPr>
              <a:t>Purchasing</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26</a:t>
            </a:fld>
            <a:endParaRPr lang="en-US" spc="-5" dirty="0">
              <a:solidFill>
                <a:srgbClr val="00000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76300" y="1752600"/>
            <a:ext cx="7124700" cy="2979662"/>
          </a:xfrm>
          <a:prstGeom prst="rect">
            <a:avLst/>
          </a:prstGeom>
        </p:spPr>
        <p:txBody>
          <a:bodyPr vert="horz" wrap="square" lIns="0" tIns="12065" rIns="0" bIns="0" rtlCol="0">
            <a:spAutoFit/>
          </a:bodyPr>
          <a:lstStyle/>
          <a:p>
            <a:pPr marL="12700" marR="5080">
              <a:lnSpc>
                <a:spcPct val="100000"/>
              </a:lnSpc>
              <a:spcBef>
                <a:spcPts val="95"/>
              </a:spcBef>
            </a:pPr>
            <a:r>
              <a:rPr sz="2400" spc="-5" dirty="0">
                <a:latin typeface="Calibri"/>
                <a:cs typeface="Calibri"/>
              </a:rPr>
              <a:t>As a </a:t>
            </a:r>
            <a:r>
              <a:rPr lang="en-US" sz="2400" spc="-5" dirty="0" smtClean="0">
                <a:latin typeface="Calibri"/>
                <a:cs typeface="Calibri"/>
              </a:rPr>
              <a:t>certified procurement officer</a:t>
            </a:r>
            <a:r>
              <a:rPr sz="2400" spc="-20" dirty="0" smtClean="0">
                <a:latin typeface="Calibri"/>
                <a:cs typeface="Calibri"/>
              </a:rPr>
              <a:t>, </a:t>
            </a:r>
            <a:r>
              <a:rPr sz="2400" spc="-20" dirty="0">
                <a:latin typeface="Calibri"/>
                <a:cs typeface="Calibri"/>
              </a:rPr>
              <a:t>you </a:t>
            </a:r>
            <a:r>
              <a:rPr sz="2400" spc="-20" dirty="0" smtClean="0">
                <a:latin typeface="Calibri"/>
                <a:cs typeface="Calibri"/>
              </a:rPr>
              <a:t>are</a:t>
            </a:r>
            <a:r>
              <a:rPr lang="en-US" sz="2400" spc="-20" dirty="0" smtClean="0">
                <a:latin typeface="Calibri"/>
                <a:cs typeface="Calibri"/>
              </a:rPr>
              <a:t> </a:t>
            </a:r>
            <a:r>
              <a:rPr sz="2400" spc="-15" dirty="0" smtClean="0">
                <a:latin typeface="Calibri"/>
                <a:cs typeface="Calibri"/>
              </a:rPr>
              <a:t>authorized </a:t>
            </a:r>
            <a:r>
              <a:rPr sz="2400" spc="-20" dirty="0">
                <a:latin typeface="Calibri"/>
                <a:cs typeface="Calibri"/>
              </a:rPr>
              <a:t>to </a:t>
            </a:r>
            <a:r>
              <a:rPr sz="2400" spc="-30" dirty="0">
                <a:latin typeface="Calibri"/>
                <a:cs typeface="Calibri"/>
              </a:rPr>
              <a:t>make </a:t>
            </a:r>
            <a:r>
              <a:rPr sz="2400" spc="-15" dirty="0">
                <a:latin typeface="Calibri"/>
                <a:cs typeface="Calibri"/>
              </a:rPr>
              <a:t>purchases </a:t>
            </a:r>
            <a:r>
              <a:rPr sz="2400" spc="-5" dirty="0">
                <a:latin typeface="Calibri"/>
                <a:cs typeface="Calibri"/>
              </a:rPr>
              <a:t>not </a:t>
            </a:r>
            <a:r>
              <a:rPr sz="2400" spc="-20" dirty="0">
                <a:latin typeface="Calibri"/>
                <a:cs typeface="Calibri"/>
              </a:rPr>
              <a:t>to </a:t>
            </a:r>
            <a:r>
              <a:rPr sz="2400" spc="-25" dirty="0">
                <a:latin typeface="Calibri"/>
                <a:cs typeface="Calibri"/>
              </a:rPr>
              <a:t>exceed </a:t>
            </a:r>
            <a:r>
              <a:rPr sz="2400" spc="-5" dirty="0" smtClean="0">
                <a:latin typeface="Calibri"/>
                <a:cs typeface="Calibri"/>
              </a:rPr>
              <a:t>an</a:t>
            </a:r>
            <a:r>
              <a:rPr lang="en-US" sz="2400" spc="-5" dirty="0" smtClean="0">
                <a:latin typeface="Calibri"/>
                <a:cs typeface="Calibri"/>
              </a:rPr>
              <a:t> </a:t>
            </a:r>
            <a:r>
              <a:rPr sz="2400" spc="-5" dirty="0" smtClean="0">
                <a:latin typeface="Calibri"/>
                <a:cs typeface="Calibri"/>
              </a:rPr>
              <a:t>assigned </a:t>
            </a:r>
            <a:r>
              <a:rPr sz="2400" spc="-20" dirty="0">
                <a:latin typeface="Calibri"/>
                <a:cs typeface="Calibri"/>
              </a:rPr>
              <a:t>cost</a:t>
            </a:r>
            <a:r>
              <a:rPr sz="2400" spc="30" dirty="0">
                <a:latin typeface="Calibri"/>
                <a:cs typeface="Calibri"/>
              </a:rPr>
              <a:t> </a:t>
            </a:r>
            <a:r>
              <a:rPr sz="2400" spc="-10" dirty="0">
                <a:latin typeface="Calibri"/>
                <a:cs typeface="Calibri"/>
              </a:rPr>
              <a:t>threshold:</a:t>
            </a:r>
            <a:endParaRPr sz="2400" dirty="0">
              <a:latin typeface="Calibri"/>
              <a:cs typeface="Calibri"/>
            </a:endParaRPr>
          </a:p>
          <a:p>
            <a:pPr marL="755650" indent="-285750">
              <a:lnSpc>
                <a:spcPct val="100000"/>
              </a:lnSpc>
              <a:spcBef>
                <a:spcPts val="30"/>
              </a:spcBef>
              <a:buClr>
                <a:srgbClr val="3B1D15"/>
              </a:buClr>
              <a:buFont typeface="Arial"/>
              <a:buChar char="•"/>
              <a:tabLst>
                <a:tab pos="755015" algn="l"/>
                <a:tab pos="755650" algn="l"/>
              </a:tabLst>
            </a:pPr>
            <a:r>
              <a:rPr sz="2400" dirty="0">
                <a:latin typeface="Calibri"/>
                <a:cs typeface="Calibri"/>
              </a:rPr>
              <a:t>$</a:t>
            </a:r>
            <a:r>
              <a:rPr sz="2400" dirty="0" smtClean="0">
                <a:latin typeface="Calibri"/>
                <a:cs typeface="Calibri"/>
              </a:rPr>
              <a:t>0-$</a:t>
            </a:r>
            <a:r>
              <a:rPr sz="2400" dirty="0">
                <a:latin typeface="Calibri"/>
                <a:cs typeface="Calibri"/>
              </a:rPr>
              <a:t>5,000</a:t>
            </a:r>
          </a:p>
          <a:p>
            <a:pPr marL="755650" indent="-285750">
              <a:lnSpc>
                <a:spcPct val="100000"/>
              </a:lnSpc>
              <a:buClr>
                <a:srgbClr val="3B1D15"/>
              </a:buClr>
              <a:buFont typeface="Arial"/>
              <a:buChar char="•"/>
              <a:tabLst>
                <a:tab pos="755015" algn="l"/>
                <a:tab pos="755650" algn="l"/>
              </a:tabLst>
            </a:pPr>
            <a:r>
              <a:rPr sz="2400" dirty="0">
                <a:latin typeface="Calibri"/>
                <a:cs typeface="Calibri"/>
              </a:rPr>
              <a:t>$</a:t>
            </a:r>
            <a:r>
              <a:rPr sz="2400" dirty="0" smtClean="0">
                <a:latin typeface="Calibri"/>
                <a:cs typeface="Calibri"/>
              </a:rPr>
              <a:t>5,001-$</a:t>
            </a:r>
            <a:r>
              <a:rPr sz="2400" dirty="0">
                <a:latin typeface="Calibri"/>
                <a:cs typeface="Calibri"/>
              </a:rPr>
              <a:t>10,000</a:t>
            </a:r>
          </a:p>
          <a:p>
            <a:pPr marL="755650" indent="-285750">
              <a:lnSpc>
                <a:spcPct val="100000"/>
              </a:lnSpc>
              <a:buClr>
                <a:srgbClr val="3B1D15"/>
              </a:buClr>
              <a:buFont typeface="Arial"/>
              <a:buChar char="•"/>
              <a:tabLst>
                <a:tab pos="755015" algn="l"/>
                <a:tab pos="755650" algn="l"/>
              </a:tabLst>
            </a:pPr>
            <a:r>
              <a:rPr sz="2400" dirty="0">
                <a:latin typeface="Calibri"/>
                <a:cs typeface="Calibri"/>
              </a:rPr>
              <a:t>$</a:t>
            </a:r>
            <a:r>
              <a:rPr sz="2400" dirty="0" smtClean="0">
                <a:latin typeface="Calibri"/>
                <a:cs typeface="Calibri"/>
              </a:rPr>
              <a:t>10,001-$</a:t>
            </a:r>
            <a:r>
              <a:rPr sz="2400" dirty="0" smtClean="0">
                <a:latin typeface="Calibri"/>
                <a:cs typeface="Calibri"/>
              </a:rPr>
              <a:t>25,000</a:t>
            </a:r>
            <a:endParaRPr lang="en-US" sz="2400" dirty="0" smtClean="0">
              <a:latin typeface="Calibri"/>
              <a:cs typeface="Calibri"/>
            </a:endParaRPr>
          </a:p>
          <a:p>
            <a:pPr marL="755650" lvl="1" indent="-285750">
              <a:spcBef>
                <a:spcPts val="100"/>
              </a:spcBef>
              <a:buClr>
                <a:srgbClr val="3B1D15"/>
              </a:buClr>
              <a:buFont typeface="Arial"/>
              <a:buChar char="•"/>
              <a:tabLst>
                <a:tab pos="297815" algn="l"/>
                <a:tab pos="298450" algn="l"/>
              </a:tabLst>
            </a:pPr>
            <a:r>
              <a:rPr lang="en-US" sz="2400" dirty="0">
                <a:cs typeface="Calibri"/>
              </a:rPr>
              <a:t>$</a:t>
            </a:r>
            <a:r>
              <a:rPr lang="en-US" sz="2400" dirty="0" smtClean="0">
                <a:cs typeface="Calibri"/>
              </a:rPr>
              <a:t>25,001-$</a:t>
            </a:r>
            <a:r>
              <a:rPr lang="en-US" sz="2400" dirty="0">
                <a:cs typeface="Calibri"/>
              </a:rPr>
              <a:t>50,000</a:t>
            </a:r>
          </a:p>
          <a:p>
            <a:pPr marL="755650" lvl="1" indent="-285750">
              <a:buClr>
                <a:srgbClr val="3B1D15"/>
              </a:buClr>
              <a:buFont typeface="Arial"/>
              <a:buChar char="•"/>
              <a:tabLst>
                <a:tab pos="297815" algn="l"/>
                <a:tab pos="298450" algn="l"/>
              </a:tabLst>
            </a:pPr>
            <a:r>
              <a:rPr lang="en-US" sz="2400" dirty="0">
                <a:cs typeface="Calibri"/>
              </a:rPr>
              <a:t>$</a:t>
            </a:r>
            <a:r>
              <a:rPr lang="en-US" sz="2400" dirty="0" smtClean="0">
                <a:cs typeface="Calibri"/>
              </a:rPr>
              <a:t>50,001-$</a:t>
            </a:r>
            <a:r>
              <a:rPr lang="en-US" sz="2400" dirty="0">
                <a:cs typeface="Calibri"/>
              </a:rPr>
              <a:t>100,000*</a:t>
            </a:r>
          </a:p>
          <a:p>
            <a:pPr marL="755650" indent="-285750">
              <a:lnSpc>
                <a:spcPct val="100000"/>
              </a:lnSpc>
              <a:buClr>
                <a:srgbClr val="3B1D15"/>
              </a:buClr>
              <a:buFont typeface="Arial"/>
              <a:buChar char="•"/>
              <a:tabLst>
                <a:tab pos="755015" algn="l"/>
                <a:tab pos="755650" algn="l"/>
              </a:tabLst>
            </a:pPr>
            <a:endParaRPr sz="2400" dirty="0">
              <a:latin typeface="Calibri"/>
              <a:cs typeface="Calibri"/>
            </a:endParaRPr>
          </a:p>
        </p:txBody>
      </p:sp>
      <p:sp>
        <p:nvSpPr>
          <p:cNvPr id="5" name="object 5"/>
          <p:cNvSpPr txBox="1"/>
          <p:nvPr/>
        </p:nvSpPr>
        <p:spPr>
          <a:xfrm>
            <a:off x="2419350" y="4732262"/>
            <a:ext cx="4038600" cy="704680"/>
          </a:xfrm>
          <a:prstGeom prst="rect">
            <a:avLst/>
          </a:prstGeom>
          <a:ln w="28955">
            <a:solidFill>
              <a:srgbClr val="000000"/>
            </a:solidFill>
          </a:ln>
        </p:spPr>
        <p:txBody>
          <a:bodyPr vert="horz" wrap="square" lIns="0" tIns="27305" rIns="0" bIns="0" rtlCol="0">
            <a:spAutoFit/>
          </a:bodyPr>
          <a:lstStyle/>
          <a:p>
            <a:pPr marR="361315" algn="ctr">
              <a:lnSpc>
                <a:spcPct val="100000"/>
              </a:lnSpc>
              <a:spcBef>
                <a:spcPts val="215"/>
              </a:spcBef>
            </a:pPr>
            <a:r>
              <a:rPr sz="2200" dirty="0" smtClean="0">
                <a:latin typeface="Calibri"/>
                <a:cs typeface="Calibri"/>
              </a:rPr>
              <a:t>*</a:t>
            </a:r>
            <a:r>
              <a:rPr sz="2200" spc="-10" dirty="0" smtClean="0">
                <a:latin typeface="Calibri"/>
                <a:cs typeface="Calibri"/>
              </a:rPr>
              <a:t>Requires </a:t>
            </a:r>
            <a:r>
              <a:rPr sz="2200" spc="-5" dirty="0" smtClean="0">
                <a:latin typeface="Calibri"/>
                <a:cs typeface="Calibri"/>
              </a:rPr>
              <a:t>special</a:t>
            </a:r>
            <a:r>
              <a:rPr lang="en-US" sz="2200" spc="-5" dirty="0" smtClean="0">
                <a:latin typeface="Calibri"/>
                <a:cs typeface="Calibri"/>
              </a:rPr>
              <a:t> authorization from</a:t>
            </a:r>
            <a:r>
              <a:rPr lang="en-US" sz="2200" spc="-15" dirty="0" smtClean="0">
                <a:latin typeface="Calibri"/>
                <a:cs typeface="Calibri"/>
              </a:rPr>
              <a:t> </a:t>
            </a:r>
            <a:r>
              <a:rPr sz="2200" spc="-5" dirty="0" smtClean="0">
                <a:latin typeface="Calibri"/>
                <a:cs typeface="Calibri"/>
              </a:rPr>
              <a:t>OMES</a:t>
            </a:r>
            <a:r>
              <a:rPr sz="2200" spc="-5" dirty="0">
                <a:latin typeface="Calibri"/>
                <a:cs typeface="Calibri"/>
              </a:rPr>
              <a:t>.</a:t>
            </a:r>
            <a:endParaRPr sz="2200" dirty="0">
              <a:latin typeface="Calibri"/>
              <a:cs typeface="Calibri"/>
            </a:endParaRPr>
          </a:p>
        </p:txBody>
      </p:sp>
      <p:sp>
        <p:nvSpPr>
          <p:cNvPr id="6" name="object 6"/>
          <p:cNvSpPr txBox="1">
            <a:spLocks noGrp="1"/>
          </p:cNvSpPr>
          <p:nvPr>
            <p:ph type="title"/>
          </p:nvPr>
        </p:nvSpPr>
        <p:spPr>
          <a:xfrm>
            <a:off x="564324" y="533400"/>
            <a:ext cx="7973059" cy="505267"/>
          </a:xfrm>
          <a:prstGeom prst="rect">
            <a:avLst/>
          </a:prstGeom>
        </p:spPr>
        <p:txBody>
          <a:bodyPr vert="horz" wrap="square" lIns="0" tIns="12700" rIns="0" bIns="0" rtlCol="0">
            <a:spAutoFit/>
          </a:bodyPr>
          <a:lstStyle/>
          <a:p>
            <a:pPr marL="12700" marR="5080" indent="833119">
              <a:lnSpc>
                <a:spcPct val="100000"/>
              </a:lnSpc>
              <a:spcBef>
                <a:spcPts val="100"/>
              </a:spcBef>
            </a:pPr>
            <a:r>
              <a:rPr lang="en-US" sz="3200" b="0" spc="-15" dirty="0" smtClean="0">
                <a:latin typeface="Calibri"/>
                <a:cs typeface="Calibri"/>
              </a:rPr>
              <a:t>Certified Procurement Officers</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27</a:t>
            </a:fld>
            <a:endParaRPr lang="en-US" spc="-5" dirty="0">
              <a:solidFill>
                <a:srgbClr val="0000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2001" y="1219200"/>
            <a:ext cx="7239000" cy="3794629"/>
          </a:xfrm>
          <a:prstGeom prst="rect">
            <a:avLst/>
          </a:prstGeom>
        </p:spPr>
        <p:txBody>
          <a:bodyPr vert="horz" wrap="square" lIns="0" tIns="90170" rIns="0" bIns="0" rtlCol="0">
            <a:spAutoFit/>
          </a:bodyPr>
          <a:lstStyle/>
          <a:p>
            <a:pPr marL="355600" indent="-342900">
              <a:lnSpc>
                <a:spcPct val="100000"/>
              </a:lnSpc>
              <a:spcBef>
                <a:spcPts val="600"/>
              </a:spcBef>
              <a:buClr>
                <a:srgbClr val="4B2203"/>
              </a:buClr>
              <a:buFont typeface="Arial"/>
              <a:buChar char="•"/>
              <a:tabLst>
                <a:tab pos="354965" algn="l"/>
                <a:tab pos="355600" algn="l"/>
              </a:tabLst>
            </a:pPr>
            <a:r>
              <a:rPr sz="2000" spc="-15" dirty="0">
                <a:latin typeface="Calibri"/>
                <a:cs typeface="Calibri"/>
              </a:rPr>
              <a:t>Keep </a:t>
            </a:r>
            <a:r>
              <a:rPr sz="2000" dirty="0">
                <a:latin typeface="Calibri"/>
                <a:cs typeface="Calibri"/>
              </a:rPr>
              <a:t>in </a:t>
            </a:r>
            <a:r>
              <a:rPr sz="2000" spc="-5" dirty="0">
                <a:latin typeface="Calibri"/>
                <a:cs typeface="Calibri"/>
              </a:rPr>
              <a:t>mind </a:t>
            </a:r>
            <a:r>
              <a:rPr sz="2000" spc="-10" dirty="0" smtClean="0">
                <a:latin typeface="Calibri"/>
                <a:cs typeface="Calibri"/>
              </a:rPr>
              <a:t>that</a:t>
            </a:r>
            <a:r>
              <a:rPr lang="en-US" sz="2000" spc="-10" dirty="0" smtClean="0">
                <a:latin typeface="Calibri"/>
                <a:cs typeface="Calibri"/>
              </a:rPr>
              <a:t>:</a:t>
            </a:r>
            <a:endParaRPr sz="2000" dirty="0" smtClean="0">
              <a:latin typeface="Calibri"/>
              <a:cs typeface="Calibri"/>
            </a:endParaRPr>
          </a:p>
          <a:p>
            <a:pPr marL="755015" marR="402590" lvl="1" indent="-285115">
              <a:lnSpc>
                <a:spcPct val="100000"/>
              </a:lnSpc>
              <a:spcBef>
                <a:spcPts val="600"/>
              </a:spcBef>
              <a:buClr>
                <a:srgbClr val="4B2203"/>
              </a:buClr>
              <a:buFont typeface="Arial"/>
              <a:buChar char="•"/>
              <a:tabLst>
                <a:tab pos="755015" algn="l"/>
                <a:tab pos="755650" algn="l"/>
              </a:tabLst>
            </a:pPr>
            <a:r>
              <a:rPr sz="2000" spc="-5" dirty="0" smtClean="0">
                <a:latin typeface="Calibri"/>
                <a:cs typeface="Calibri"/>
              </a:rPr>
              <a:t>The thresholds mentioned in the </a:t>
            </a:r>
            <a:r>
              <a:rPr lang="en-US" sz="2000" spc="-5" dirty="0" smtClean="0">
                <a:latin typeface="Calibri"/>
                <a:cs typeface="Calibri"/>
              </a:rPr>
              <a:t>previous slide </a:t>
            </a:r>
            <a:r>
              <a:rPr sz="2000" spc="-5" dirty="0" smtClean="0">
                <a:latin typeface="Calibri"/>
                <a:cs typeface="Calibri"/>
              </a:rPr>
              <a:t>will </a:t>
            </a:r>
            <a:r>
              <a:rPr sz="2000" spc="-10" dirty="0" smtClean="0">
                <a:latin typeface="Calibri"/>
                <a:cs typeface="Calibri"/>
              </a:rPr>
              <a:t>never </a:t>
            </a:r>
            <a:r>
              <a:rPr sz="2000" spc="-15" dirty="0" smtClean="0">
                <a:latin typeface="Calibri"/>
                <a:cs typeface="Calibri"/>
              </a:rPr>
              <a:t>exceed </a:t>
            </a:r>
            <a:r>
              <a:rPr sz="2000" spc="-5" dirty="0" smtClean="0">
                <a:latin typeface="Calibri"/>
                <a:cs typeface="Calibri"/>
              </a:rPr>
              <a:t>the</a:t>
            </a:r>
            <a:r>
              <a:rPr lang="en-US" sz="2000" spc="-5" dirty="0" smtClean="0">
                <a:latin typeface="Calibri"/>
                <a:cs typeface="Calibri"/>
              </a:rPr>
              <a:t> </a:t>
            </a:r>
            <a:r>
              <a:rPr sz="2000" spc="-5" dirty="0" smtClean="0">
                <a:latin typeface="Calibri"/>
                <a:cs typeface="Calibri"/>
              </a:rPr>
              <a:t>threshold </a:t>
            </a:r>
            <a:r>
              <a:rPr sz="2000" spc="-10" dirty="0" smtClean="0">
                <a:latin typeface="Calibri"/>
                <a:cs typeface="Calibri"/>
              </a:rPr>
              <a:t>delegated by your internal </a:t>
            </a:r>
            <a:r>
              <a:rPr sz="2000" spc="-5" dirty="0" smtClean="0">
                <a:latin typeface="Calibri"/>
                <a:cs typeface="Calibri"/>
              </a:rPr>
              <a:t>agency</a:t>
            </a:r>
            <a:r>
              <a:rPr sz="2000" spc="60" dirty="0" smtClean="0">
                <a:latin typeface="Calibri"/>
                <a:cs typeface="Calibri"/>
              </a:rPr>
              <a:t> </a:t>
            </a:r>
            <a:r>
              <a:rPr sz="2000" spc="-10" dirty="0" smtClean="0">
                <a:latin typeface="Calibri"/>
                <a:cs typeface="Calibri"/>
              </a:rPr>
              <a:t>procedures.</a:t>
            </a:r>
            <a:endParaRPr sz="2000" dirty="0" smtClean="0">
              <a:latin typeface="Calibri"/>
              <a:cs typeface="Calibri"/>
            </a:endParaRPr>
          </a:p>
          <a:p>
            <a:pPr marL="755650" marR="5080" lvl="1" indent="-285750">
              <a:lnSpc>
                <a:spcPct val="100000"/>
              </a:lnSpc>
              <a:spcBef>
                <a:spcPts val="600"/>
              </a:spcBef>
              <a:buClr>
                <a:srgbClr val="3B1D15"/>
              </a:buClr>
              <a:buFont typeface="Arial"/>
              <a:buChar char="•"/>
              <a:tabLst>
                <a:tab pos="755015" algn="l"/>
                <a:tab pos="755650" algn="l"/>
              </a:tabLst>
            </a:pPr>
            <a:r>
              <a:rPr sz="2000" spc="-15" dirty="0" smtClean="0">
                <a:latin typeface="Calibri"/>
                <a:cs typeface="Calibri"/>
              </a:rPr>
              <a:t>Federal </a:t>
            </a:r>
            <a:r>
              <a:rPr sz="2000" spc="-15" dirty="0">
                <a:latin typeface="Calibri"/>
                <a:cs typeface="Calibri"/>
              </a:rPr>
              <a:t>statutes, statutes </a:t>
            </a:r>
            <a:r>
              <a:rPr sz="2000" spc="-5" dirty="0">
                <a:latin typeface="Calibri"/>
                <a:cs typeface="Calibri"/>
              </a:rPr>
              <a:t>and rules of the </a:t>
            </a:r>
            <a:r>
              <a:rPr sz="2000" spc="-20" dirty="0">
                <a:latin typeface="Calibri"/>
                <a:cs typeface="Calibri"/>
              </a:rPr>
              <a:t>State </a:t>
            </a:r>
            <a:r>
              <a:rPr sz="2000" spc="-5" dirty="0">
                <a:latin typeface="Calibri"/>
                <a:cs typeface="Calibri"/>
              </a:rPr>
              <a:t>of Oklahoma and </a:t>
            </a:r>
            <a:r>
              <a:rPr sz="2000" spc="-5" dirty="0" smtClean="0">
                <a:latin typeface="Calibri"/>
                <a:cs typeface="Calibri"/>
              </a:rPr>
              <a:t>the</a:t>
            </a:r>
            <a:r>
              <a:rPr lang="en-US" sz="2000" spc="-5" dirty="0" smtClean="0">
                <a:latin typeface="Calibri"/>
                <a:cs typeface="Calibri"/>
              </a:rPr>
              <a:t> </a:t>
            </a:r>
            <a:r>
              <a:rPr sz="2000" spc="-10" dirty="0" smtClean="0">
                <a:latin typeface="Calibri"/>
                <a:cs typeface="Calibri"/>
              </a:rPr>
              <a:t>purchasing </a:t>
            </a:r>
            <a:r>
              <a:rPr sz="2000" spc="-5" dirty="0">
                <a:latin typeface="Calibri"/>
                <a:cs typeface="Calibri"/>
              </a:rPr>
              <a:t>agency </a:t>
            </a:r>
            <a:r>
              <a:rPr sz="2000" spc="-15" dirty="0">
                <a:latin typeface="Calibri"/>
                <a:cs typeface="Calibri"/>
              </a:rPr>
              <a:t>are </a:t>
            </a:r>
            <a:r>
              <a:rPr sz="2000" spc="-5" dirty="0">
                <a:latin typeface="Calibri"/>
                <a:cs typeface="Calibri"/>
              </a:rPr>
              <a:t>the </a:t>
            </a:r>
            <a:r>
              <a:rPr sz="2000" spc="-10" dirty="0">
                <a:latin typeface="Calibri"/>
                <a:cs typeface="Calibri"/>
              </a:rPr>
              <a:t>source </a:t>
            </a:r>
            <a:r>
              <a:rPr sz="2000" spc="-5" dirty="0">
                <a:latin typeface="Calibri"/>
                <a:cs typeface="Calibri"/>
              </a:rPr>
              <a:t>of authority </a:t>
            </a:r>
            <a:r>
              <a:rPr sz="2000" spc="-15" dirty="0">
                <a:latin typeface="Calibri"/>
                <a:cs typeface="Calibri"/>
              </a:rPr>
              <a:t>for </a:t>
            </a:r>
            <a:r>
              <a:rPr sz="2000" spc="-5" dirty="0">
                <a:latin typeface="Calibri"/>
                <a:cs typeface="Calibri"/>
              </a:rPr>
              <a:t>public</a:t>
            </a:r>
            <a:r>
              <a:rPr sz="2000" spc="165" dirty="0">
                <a:latin typeface="Calibri"/>
                <a:cs typeface="Calibri"/>
              </a:rPr>
              <a:t> </a:t>
            </a:r>
            <a:r>
              <a:rPr sz="2000" spc="-10" dirty="0">
                <a:latin typeface="Calibri"/>
                <a:cs typeface="Calibri"/>
              </a:rPr>
              <a:t>procurement.</a:t>
            </a:r>
            <a:endParaRPr sz="2000" dirty="0">
              <a:latin typeface="Calibri"/>
              <a:cs typeface="Calibri"/>
            </a:endParaRPr>
          </a:p>
          <a:p>
            <a:pPr marL="755650" marR="438150" lvl="1" indent="-285750">
              <a:lnSpc>
                <a:spcPct val="100000"/>
              </a:lnSpc>
              <a:spcBef>
                <a:spcPts val="600"/>
              </a:spcBef>
              <a:buClr>
                <a:srgbClr val="3B1D15"/>
              </a:buClr>
              <a:buFont typeface="Arial"/>
              <a:buChar char="•"/>
              <a:tabLst>
                <a:tab pos="755015" algn="l"/>
                <a:tab pos="755650" algn="l"/>
              </a:tabLst>
            </a:pPr>
            <a:r>
              <a:rPr sz="2000" spc="-5" dirty="0">
                <a:latin typeface="Calibri"/>
                <a:cs typeface="Calibri"/>
              </a:rPr>
              <a:t>Public </a:t>
            </a:r>
            <a:r>
              <a:rPr sz="2000" spc="-10" dirty="0">
                <a:latin typeface="Calibri"/>
                <a:cs typeface="Calibri"/>
              </a:rPr>
              <a:t>procurement </a:t>
            </a:r>
            <a:r>
              <a:rPr sz="2000" spc="-5" dirty="0">
                <a:latin typeface="Calibri"/>
                <a:cs typeface="Calibri"/>
              </a:rPr>
              <a:t>authority is </a:t>
            </a:r>
            <a:r>
              <a:rPr sz="2000" spc="-10" dirty="0">
                <a:latin typeface="Calibri"/>
                <a:cs typeface="Calibri"/>
              </a:rPr>
              <a:t>delegated by </a:t>
            </a:r>
            <a:r>
              <a:rPr sz="2000" spc="-5" dirty="0">
                <a:latin typeface="Calibri"/>
                <a:cs typeface="Calibri"/>
              </a:rPr>
              <a:t>the </a:t>
            </a:r>
            <a:r>
              <a:rPr sz="2000" spc="-20" dirty="0">
                <a:latin typeface="Calibri"/>
                <a:cs typeface="Calibri"/>
              </a:rPr>
              <a:t>state </a:t>
            </a:r>
            <a:r>
              <a:rPr sz="2000" spc="-10" dirty="0" smtClean="0">
                <a:latin typeface="Calibri"/>
                <a:cs typeface="Calibri"/>
              </a:rPr>
              <a:t>purchasing</a:t>
            </a:r>
            <a:r>
              <a:rPr lang="en-US" sz="2000" spc="-10" dirty="0" smtClean="0">
                <a:latin typeface="Calibri"/>
                <a:cs typeface="Calibri"/>
              </a:rPr>
              <a:t> </a:t>
            </a:r>
            <a:r>
              <a:rPr sz="2000" spc="-30" dirty="0" smtClean="0">
                <a:latin typeface="Calibri"/>
                <a:cs typeface="Calibri"/>
              </a:rPr>
              <a:t>director</a:t>
            </a:r>
            <a:r>
              <a:rPr sz="2000" spc="-30" dirty="0">
                <a:latin typeface="Calibri"/>
                <a:cs typeface="Calibri"/>
              </a:rPr>
              <a:t>,</a:t>
            </a:r>
            <a:r>
              <a:rPr sz="2000" spc="30" dirty="0">
                <a:latin typeface="Calibri"/>
                <a:cs typeface="Calibri"/>
              </a:rPr>
              <a:t> </a:t>
            </a:r>
            <a:r>
              <a:rPr sz="2000" spc="-5" dirty="0">
                <a:latin typeface="Calibri"/>
                <a:cs typeface="Calibri"/>
              </a:rPr>
              <a:t>and</a:t>
            </a:r>
            <a:endParaRPr sz="2000" dirty="0">
              <a:latin typeface="Calibri"/>
              <a:cs typeface="Calibri"/>
            </a:endParaRPr>
          </a:p>
          <a:p>
            <a:pPr marL="755650" marR="653415" lvl="1" indent="-285750">
              <a:lnSpc>
                <a:spcPct val="100000"/>
              </a:lnSpc>
              <a:spcBef>
                <a:spcPts val="600"/>
              </a:spcBef>
              <a:buClr>
                <a:srgbClr val="3B1D15"/>
              </a:buClr>
              <a:buFont typeface="Arial"/>
              <a:buChar char="•"/>
              <a:tabLst>
                <a:tab pos="755015" algn="l"/>
                <a:tab pos="755650" algn="l"/>
              </a:tabLst>
            </a:pPr>
            <a:r>
              <a:rPr sz="2000" spc="-10" dirty="0">
                <a:latin typeface="Calibri"/>
                <a:cs typeface="Calibri"/>
              </a:rPr>
              <a:t>Exceeding </a:t>
            </a:r>
            <a:r>
              <a:rPr sz="2000" spc="-5" dirty="0">
                <a:latin typeface="Calibri"/>
                <a:cs typeface="Calibri"/>
              </a:rPr>
              <a:t>the </a:t>
            </a:r>
            <a:r>
              <a:rPr sz="2000" spc="-10" dirty="0">
                <a:latin typeface="Calibri"/>
                <a:cs typeface="Calibri"/>
              </a:rPr>
              <a:t>degree </a:t>
            </a:r>
            <a:r>
              <a:rPr sz="2000" spc="-5" dirty="0">
                <a:latin typeface="Calibri"/>
                <a:cs typeface="Calibri"/>
              </a:rPr>
              <a:t>of authority </a:t>
            </a:r>
            <a:r>
              <a:rPr sz="2000" spc="-15" dirty="0">
                <a:latin typeface="Calibri"/>
                <a:cs typeface="Calibri"/>
              </a:rPr>
              <a:t>conferred </a:t>
            </a:r>
            <a:r>
              <a:rPr sz="2000" spc="-10" dirty="0">
                <a:latin typeface="Calibri"/>
                <a:cs typeface="Calibri"/>
              </a:rPr>
              <a:t>through </a:t>
            </a:r>
            <a:r>
              <a:rPr sz="2000" spc="-10" dirty="0" smtClean="0">
                <a:latin typeface="Calibri"/>
                <a:cs typeface="Calibri"/>
              </a:rPr>
              <a:t>delegation</a:t>
            </a:r>
            <a:r>
              <a:rPr lang="en-US" sz="2000" spc="-10" dirty="0" smtClean="0">
                <a:latin typeface="Calibri"/>
                <a:cs typeface="Calibri"/>
              </a:rPr>
              <a:t> </a:t>
            </a:r>
            <a:r>
              <a:rPr sz="2000" spc="-10" dirty="0" smtClean="0">
                <a:latin typeface="Calibri"/>
                <a:cs typeface="Calibri"/>
              </a:rPr>
              <a:t>constitutes </a:t>
            </a:r>
            <a:r>
              <a:rPr sz="2000" spc="-5" dirty="0">
                <a:latin typeface="Calibri"/>
                <a:cs typeface="Calibri"/>
              </a:rPr>
              <a:t>an </a:t>
            </a:r>
            <a:r>
              <a:rPr sz="2000" spc="-10" dirty="0">
                <a:latin typeface="Calibri"/>
                <a:cs typeface="Calibri"/>
              </a:rPr>
              <a:t>unauthorized</a:t>
            </a:r>
            <a:r>
              <a:rPr sz="2000" spc="40" dirty="0">
                <a:latin typeface="Calibri"/>
                <a:cs typeface="Calibri"/>
              </a:rPr>
              <a:t> </a:t>
            </a:r>
            <a:r>
              <a:rPr sz="2000" spc="-5" dirty="0">
                <a:latin typeface="Calibri"/>
                <a:cs typeface="Calibri"/>
              </a:rPr>
              <a:t>act.</a:t>
            </a:r>
            <a:endParaRPr sz="2000" dirty="0">
              <a:latin typeface="Calibri"/>
              <a:cs typeface="Calibri"/>
            </a:endParaRPr>
          </a:p>
        </p:txBody>
      </p:sp>
      <p:sp>
        <p:nvSpPr>
          <p:cNvPr id="4" name="object 4"/>
          <p:cNvSpPr txBox="1">
            <a:spLocks noGrp="1"/>
          </p:cNvSpPr>
          <p:nvPr>
            <p:ph type="title"/>
          </p:nvPr>
        </p:nvSpPr>
        <p:spPr>
          <a:xfrm>
            <a:off x="609600" y="381000"/>
            <a:ext cx="8534400" cy="505267"/>
          </a:xfrm>
          <a:prstGeom prst="rect">
            <a:avLst/>
          </a:prstGeom>
        </p:spPr>
        <p:txBody>
          <a:bodyPr vert="horz" wrap="square" lIns="0" tIns="12700" rIns="0" bIns="0" rtlCol="0">
            <a:spAutoFit/>
          </a:bodyPr>
          <a:lstStyle/>
          <a:p>
            <a:pPr marL="12700" marR="5080" indent="833119">
              <a:lnSpc>
                <a:spcPct val="100000"/>
              </a:lnSpc>
              <a:spcBef>
                <a:spcPts val="100"/>
              </a:spcBef>
            </a:pPr>
            <a:r>
              <a:rPr lang="en-US" sz="3200" b="0" spc="-15" dirty="0" smtClean="0">
                <a:latin typeface="Calibri"/>
                <a:cs typeface="Calibri"/>
              </a:rPr>
              <a:t>Certified Procurement Officers</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28</a:t>
            </a:fld>
            <a:endParaRPr lang="en-US" spc="-5" dirty="0">
              <a:solidFill>
                <a:srgbClr val="00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4541" y="1520444"/>
            <a:ext cx="7236460" cy="4487767"/>
          </a:xfrm>
          <a:prstGeom prst="rect">
            <a:avLst/>
          </a:prstGeom>
        </p:spPr>
        <p:txBody>
          <a:bodyPr vert="horz" wrap="square" lIns="0" tIns="12065" rIns="0" bIns="0" rtlCol="0">
            <a:spAutoFit/>
          </a:bodyPr>
          <a:lstStyle/>
          <a:p>
            <a:pPr marL="246379" indent="-233679">
              <a:spcBef>
                <a:spcPts val="600"/>
              </a:spcBef>
              <a:buFont typeface="Arial"/>
              <a:buChar char="•"/>
              <a:tabLst>
                <a:tab pos="247015" algn="l"/>
              </a:tabLst>
            </a:pPr>
            <a:r>
              <a:rPr sz="2400" spc="-10" dirty="0">
                <a:uFill>
                  <a:solidFill>
                    <a:srgbClr val="000000"/>
                  </a:solidFill>
                </a:uFill>
                <a:latin typeface="Calibri"/>
                <a:cs typeface="Calibri"/>
              </a:rPr>
              <a:t>Requires </a:t>
            </a:r>
            <a:r>
              <a:rPr sz="2400" spc="-5" dirty="0">
                <a:uFill>
                  <a:solidFill>
                    <a:srgbClr val="000000"/>
                  </a:solidFill>
                </a:uFill>
                <a:latin typeface="Calibri"/>
                <a:cs typeface="Calibri"/>
              </a:rPr>
              <a:t>24 hours of </a:t>
            </a:r>
            <a:r>
              <a:rPr sz="2400" spc="-10" dirty="0">
                <a:uFill>
                  <a:solidFill>
                    <a:srgbClr val="000000"/>
                  </a:solidFill>
                </a:uFill>
                <a:latin typeface="Calibri"/>
                <a:cs typeface="Calibri"/>
              </a:rPr>
              <a:t>continuing education </a:t>
            </a:r>
            <a:r>
              <a:rPr sz="2400" spc="-5" dirty="0" smtClean="0">
                <a:uFill>
                  <a:solidFill>
                    <a:srgbClr val="000000"/>
                  </a:solidFill>
                </a:uFill>
                <a:latin typeface="Calibri"/>
                <a:cs typeface="Calibri"/>
              </a:rPr>
              <a:t>units</a:t>
            </a:r>
            <a:r>
              <a:rPr lang="en-US" sz="2400" spc="-5" dirty="0" smtClean="0">
                <a:uFill>
                  <a:solidFill>
                    <a:srgbClr val="000000"/>
                  </a:solidFill>
                </a:uFill>
                <a:latin typeface="Calibri"/>
                <a:cs typeface="Calibri"/>
              </a:rPr>
              <a:t> (CEUs).</a:t>
            </a:r>
            <a:endParaRPr sz="2400" dirty="0">
              <a:latin typeface="Calibri"/>
              <a:cs typeface="Calibri"/>
            </a:endParaRPr>
          </a:p>
          <a:p>
            <a:pPr marL="246379" marR="1184275">
              <a:spcBef>
                <a:spcPts val="600"/>
              </a:spcBef>
            </a:pPr>
            <a:r>
              <a:rPr sz="2400" spc="-5" dirty="0">
                <a:uFill>
                  <a:solidFill>
                    <a:srgbClr val="000000"/>
                  </a:solidFill>
                </a:uFill>
                <a:latin typeface="Calibri"/>
                <a:cs typeface="Calibri"/>
              </a:rPr>
              <a:t>in 24 </a:t>
            </a:r>
            <a:r>
              <a:rPr sz="2400" spc="-10" dirty="0">
                <a:uFill>
                  <a:solidFill>
                    <a:srgbClr val="000000"/>
                  </a:solidFill>
                </a:uFill>
                <a:latin typeface="Calibri"/>
                <a:cs typeface="Calibri"/>
              </a:rPr>
              <a:t>months </a:t>
            </a:r>
            <a:r>
              <a:rPr sz="2400" spc="-5" dirty="0">
                <a:uFill>
                  <a:solidFill>
                    <a:srgbClr val="000000"/>
                  </a:solidFill>
                </a:uFill>
                <a:latin typeface="Calibri"/>
                <a:cs typeface="Calibri"/>
              </a:rPr>
              <a:t>beginning at the </a:t>
            </a:r>
            <a:r>
              <a:rPr sz="2400" spc="-10" dirty="0">
                <a:uFill>
                  <a:solidFill>
                    <a:srgbClr val="000000"/>
                  </a:solidFill>
                </a:uFill>
                <a:latin typeface="Calibri"/>
                <a:cs typeface="Calibri"/>
              </a:rPr>
              <a:t>first </a:t>
            </a:r>
            <a:r>
              <a:rPr sz="2400" spc="-5" dirty="0">
                <a:uFill>
                  <a:solidFill>
                    <a:srgbClr val="000000"/>
                  </a:solidFill>
                </a:uFill>
                <a:latin typeface="Calibri"/>
                <a:cs typeface="Calibri"/>
              </a:rPr>
              <a:t>of the </a:t>
            </a:r>
            <a:r>
              <a:rPr sz="2400" spc="-5" dirty="0" smtClean="0">
                <a:uFill>
                  <a:solidFill>
                    <a:srgbClr val="000000"/>
                  </a:solidFill>
                </a:uFill>
                <a:latin typeface="Calibri"/>
                <a:cs typeface="Calibri"/>
              </a:rPr>
              <a:t>year</a:t>
            </a:r>
            <a:r>
              <a:rPr lang="en-US" sz="2400" spc="-5" dirty="0" smtClean="0">
                <a:uFill>
                  <a:solidFill>
                    <a:srgbClr val="000000"/>
                  </a:solidFill>
                </a:uFill>
                <a:latin typeface="Calibri"/>
                <a:cs typeface="Calibri"/>
              </a:rPr>
              <a:t> </a:t>
            </a:r>
            <a:r>
              <a:rPr sz="2400" spc="-10" dirty="0" smtClean="0">
                <a:uFill>
                  <a:solidFill>
                    <a:srgbClr val="000000"/>
                  </a:solidFill>
                </a:uFill>
                <a:latin typeface="Calibri"/>
                <a:cs typeface="Calibri"/>
              </a:rPr>
              <a:t>following </a:t>
            </a:r>
            <a:r>
              <a:rPr sz="2400" spc="-5" dirty="0">
                <a:uFill>
                  <a:solidFill>
                    <a:srgbClr val="000000"/>
                  </a:solidFill>
                </a:uFill>
                <a:latin typeface="Calibri"/>
                <a:cs typeface="Calibri"/>
              </a:rPr>
              <a:t>your initial</a:t>
            </a:r>
            <a:r>
              <a:rPr sz="2400" spc="50" dirty="0">
                <a:uFill>
                  <a:solidFill>
                    <a:srgbClr val="000000"/>
                  </a:solidFill>
                </a:uFill>
                <a:latin typeface="Calibri"/>
                <a:cs typeface="Calibri"/>
              </a:rPr>
              <a:t> </a:t>
            </a:r>
            <a:r>
              <a:rPr sz="2400" spc="-10" dirty="0">
                <a:uFill>
                  <a:solidFill>
                    <a:srgbClr val="000000"/>
                  </a:solidFill>
                </a:uFill>
                <a:latin typeface="Calibri"/>
                <a:cs typeface="Calibri"/>
              </a:rPr>
              <a:t>certification.</a:t>
            </a:r>
            <a:endParaRPr sz="2400" dirty="0">
              <a:latin typeface="Calibri"/>
              <a:cs typeface="Calibri"/>
            </a:endParaRPr>
          </a:p>
          <a:p>
            <a:pPr marL="246379" marR="1061085" indent="-233679">
              <a:spcBef>
                <a:spcPts val="600"/>
              </a:spcBef>
              <a:buFont typeface="Arial"/>
              <a:buChar char="•"/>
              <a:tabLst>
                <a:tab pos="247015" algn="l"/>
              </a:tabLst>
            </a:pPr>
            <a:r>
              <a:rPr sz="2400" spc="-15" dirty="0">
                <a:latin typeface="Calibri"/>
                <a:cs typeface="Calibri"/>
              </a:rPr>
              <a:t>Form </a:t>
            </a:r>
            <a:r>
              <a:rPr sz="2400" spc="-5" dirty="0">
                <a:latin typeface="Calibri"/>
                <a:cs typeface="Calibri"/>
              </a:rPr>
              <a:t>022 </a:t>
            </a:r>
            <a:r>
              <a:rPr sz="2400" spc="-10" dirty="0">
                <a:latin typeface="Calibri"/>
                <a:cs typeface="Calibri"/>
              </a:rPr>
              <a:t>must </a:t>
            </a:r>
            <a:r>
              <a:rPr sz="2400" spc="-5" dirty="0">
                <a:latin typeface="Calibri"/>
                <a:cs typeface="Calibri"/>
              </a:rPr>
              <a:t>be </a:t>
            </a:r>
            <a:r>
              <a:rPr sz="2400" spc="-15" dirty="0">
                <a:latin typeface="Calibri"/>
                <a:cs typeface="Calibri"/>
              </a:rPr>
              <a:t>completed </a:t>
            </a:r>
            <a:r>
              <a:rPr sz="2400" spc="-25" dirty="0">
                <a:latin typeface="Calibri"/>
                <a:cs typeface="Calibri"/>
              </a:rPr>
              <a:t>for </a:t>
            </a:r>
            <a:r>
              <a:rPr sz="2400" spc="-5" dirty="0">
                <a:latin typeface="Calibri"/>
                <a:cs typeface="Calibri"/>
              </a:rPr>
              <a:t>all </a:t>
            </a:r>
            <a:r>
              <a:rPr sz="2400" spc="-15" dirty="0">
                <a:latin typeface="Calibri"/>
                <a:cs typeface="Calibri"/>
              </a:rPr>
              <a:t>courses </a:t>
            </a:r>
            <a:r>
              <a:rPr sz="2400" spc="-5" dirty="0" smtClean="0">
                <a:latin typeface="Calibri"/>
                <a:cs typeface="Calibri"/>
              </a:rPr>
              <a:t>not</a:t>
            </a:r>
            <a:r>
              <a:rPr lang="en-US" sz="2400" spc="-5" dirty="0" smtClean="0">
                <a:latin typeface="Calibri"/>
                <a:cs typeface="Calibri"/>
              </a:rPr>
              <a:t> </a:t>
            </a:r>
            <a:r>
              <a:rPr sz="2400" spc="-5" dirty="0" smtClean="0">
                <a:latin typeface="Calibri"/>
                <a:cs typeface="Calibri"/>
              </a:rPr>
              <a:t>appearing </a:t>
            </a:r>
            <a:r>
              <a:rPr sz="2400" spc="-5" dirty="0">
                <a:latin typeface="Calibri"/>
                <a:cs typeface="Calibri"/>
              </a:rPr>
              <a:t>on the </a:t>
            </a:r>
            <a:r>
              <a:rPr sz="2400" spc="-15" dirty="0">
                <a:latin typeface="Calibri"/>
                <a:cs typeface="Calibri"/>
              </a:rPr>
              <a:t>approved</a:t>
            </a:r>
            <a:r>
              <a:rPr sz="2400" spc="0" dirty="0">
                <a:latin typeface="Calibri"/>
                <a:cs typeface="Calibri"/>
              </a:rPr>
              <a:t> </a:t>
            </a:r>
            <a:r>
              <a:rPr sz="2400" spc="-15" dirty="0">
                <a:latin typeface="Calibri"/>
                <a:cs typeface="Calibri"/>
              </a:rPr>
              <a:t>form.</a:t>
            </a:r>
            <a:endParaRPr sz="2400" dirty="0">
              <a:latin typeface="Calibri"/>
              <a:cs typeface="Calibri"/>
            </a:endParaRPr>
          </a:p>
          <a:p>
            <a:pPr marL="246379" marR="1282700" indent="-233679">
              <a:spcBef>
                <a:spcPts val="600"/>
              </a:spcBef>
              <a:buFont typeface="Arial"/>
              <a:buChar char="•"/>
              <a:tabLst>
                <a:tab pos="247015" algn="l"/>
              </a:tabLst>
            </a:pPr>
            <a:r>
              <a:rPr sz="2400" spc="-5" dirty="0">
                <a:latin typeface="Calibri"/>
                <a:cs typeface="Calibri"/>
              </a:rPr>
              <a:t>All </a:t>
            </a:r>
            <a:r>
              <a:rPr sz="2400" spc="-10" dirty="0">
                <a:latin typeface="Calibri"/>
                <a:cs typeface="Calibri"/>
              </a:rPr>
              <a:t>classes </a:t>
            </a:r>
            <a:r>
              <a:rPr sz="2400" spc="-5" dirty="0">
                <a:latin typeface="Calibri"/>
                <a:cs typeface="Calibri"/>
              </a:rPr>
              <a:t>need </a:t>
            </a:r>
            <a:r>
              <a:rPr sz="2400" spc="-15" dirty="0">
                <a:latin typeface="Calibri"/>
                <a:cs typeface="Calibri"/>
              </a:rPr>
              <a:t>to </a:t>
            </a:r>
            <a:r>
              <a:rPr sz="2400" spc="-5" dirty="0">
                <a:latin typeface="Calibri"/>
                <a:cs typeface="Calibri"/>
              </a:rPr>
              <a:t>be </a:t>
            </a:r>
            <a:r>
              <a:rPr sz="2400" spc="-15" dirty="0">
                <a:latin typeface="Calibri"/>
                <a:cs typeface="Calibri"/>
              </a:rPr>
              <a:t>pre-approved </a:t>
            </a:r>
            <a:r>
              <a:rPr sz="2400" spc="-10" dirty="0">
                <a:latin typeface="Calibri"/>
                <a:cs typeface="Calibri"/>
              </a:rPr>
              <a:t>by </a:t>
            </a:r>
            <a:r>
              <a:rPr sz="2400" spc="-15" dirty="0" smtClean="0">
                <a:latin typeface="Calibri"/>
                <a:cs typeface="Calibri"/>
              </a:rPr>
              <a:t>Central</a:t>
            </a:r>
            <a:r>
              <a:rPr lang="en-US" sz="2400" spc="-15" dirty="0" smtClean="0">
                <a:latin typeface="Calibri"/>
                <a:cs typeface="Calibri"/>
              </a:rPr>
              <a:t> </a:t>
            </a:r>
            <a:r>
              <a:rPr sz="2400" spc="-10" dirty="0" smtClean="0">
                <a:latin typeface="Calibri"/>
                <a:cs typeface="Calibri"/>
              </a:rPr>
              <a:t>Purchasing </a:t>
            </a:r>
            <a:r>
              <a:rPr sz="2400" spc="-5" dirty="0">
                <a:latin typeface="Calibri"/>
                <a:cs typeface="Calibri"/>
              </a:rPr>
              <a:t>prior </a:t>
            </a:r>
            <a:r>
              <a:rPr sz="2400" spc="-15" dirty="0">
                <a:latin typeface="Calibri"/>
                <a:cs typeface="Calibri"/>
              </a:rPr>
              <a:t>to</a:t>
            </a:r>
            <a:r>
              <a:rPr sz="2400" spc="25" dirty="0">
                <a:latin typeface="Calibri"/>
                <a:cs typeface="Calibri"/>
              </a:rPr>
              <a:t> </a:t>
            </a:r>
            <a:r>
              <a:rPr sz="2400" spc="-15" dirty="0">
                <a:latin typeface="Calibri"/>
                <a:cs typeface="Calibri"/>
              </a:rPr>
              <a:t>attendance.</a:t>
            </a:r>
            <a:endParaRPr sz="2400" dirty="0">
              <a:latin typeface="Calibri"/>
              <a:cs typeface="Calibri"/>
            </a:endParaRPr>
          </a:p>
          <a:p>
            <a:pPr>
              <a:lnSpc>
                <a:spcPct val="100000"/>
              </a:lnSpc>
              <a:spcBef>
                <a:spcPts val="25"/>
              </a:spcBef>
            </a:pPr>
            <a:endParaRPr sz="2450" dirty="0">
              <a:latin typeface="Times New Roman"/>
              <a:cs typeface="Times New Roman"/>
            </a:endParaRPr>
          </a:p>
          <a:p>
            <a:pPr marL="118745" algn="ctr">
              <a:lnSpc>
                <a:spcPct val="100000"/>
              </a:lnSpc>
            </a:pPr>
            <a:r>
              <a:rPr sz="2000" u="heavy" spc="-20" dirty="0">
                <a:solidFill>
                  <a:srgbClr val="0563C1"/>
                </a:solidFill>
                <a:uFill>
                  <a:solidFill>
                    <a:srgbClr val="0563C1"/>
                  </a:solidFill>
                </a:uFill>
                <a:latin typeface="Calibri"/>
                <a:cs typeface="Calibri"/>
                <a:hlinkClick r:id="rId2"/>
              </a:rPr>
              <a:t>http://www.ok.gov/OSF/</a:t>
            </a:r>
            <a:endParaRPr sz="2000" dirty="0">
              <a:latin typeface="Calibri"/>
              <a:cs typeface="Calibri"/>
            </a:endParaRPr>
          </a:p>
          <a:p>
            <a:pPr marL="117475" algn="ctr">
              <a:lnSpc>
                <a:spcPct val="100000"/>
              </a:lnSpc>
              <a:spcBef>
                <a:spcPts val="15"/>
              </a:spcBef>
            </a:pPr>
            <a:r>
              <a:rPr sz="2000" spc="-10" dirty="0">
                <a:latin typeface="Calibri"/>
                <a:cs typeface="Calibri"/>
              </a:rPr>
              <a:t>Central</a:t>
            </a:r>
            <a:r>
              <a:rPr sz="2000" spc="-15" dirty="0">
                <a:latin typeface="Calibri"/>
                <a:cs typeface="Calibri"/>
              </a:rPr>
              <a:t> Purchasing</a:t>
            </a:r>
            <a:endParaRPr sz="2000" dirty="0">
              <a:latin typeface="Calibri"/>
              <a:cs typeface="Calibri"/>
            </a:endParaRPr>
          </a:p>
          <a:p>
            <a:pPr marL="117475" algn="ctr">
              <a:lnSpc>
                <a:spcPct val="100000"/>
              </a:lnSpc>
              <a:spcBef>
                <a:spcPts val="195"/>
              </a:spcBef>
            </a:pPr>
            <a:r>
              <a:rPr sz="2000" spc="-5" dirty="0">
                <a:latin typeface="Calibri"/>
                <a:cs typeface="Calibri"/>
              </a:rPr>
              <a:t>CPO</a:t>
            </a:r>
            <a:r>
              <a:rPr sz="2000" spc="0" dirty="0">
                <a:latin typeface="Calibri"/>
                <a:cs typeface="Calibri"/>
              </a:rPr>
              <a:t> </a:t>
            </a:r>
            <a:r>
              <a:rPr sz="2000" spc="-15" dirty="0">
                <a:latin typeface="Calibri"/>
                <a:cs typeface="Calibri"/>
              </a:rPr>
              <a:t>Program</a:t>
            </a:r>
            <a:endParaRPr sz="2000" dirty="0">
              <a:latin typeface="Calibri"/>
              <a:cs typeface="Calibri"/>
            </a:endParaRPr>
          </a:p>
          <a:p>
            <a:pPr marL="117475" algn="ctr">
              <a:lnSpc>
                <a:spcPct val="100000"/>
              </a:lnSpc>
              <a:spcBef>
                <a:spcPts val="185"/>
              </a:spcBef>
            </a:pPr>
            <a:r>
              <a:rPr sz="2000" spc="-5" dirty="0">
                <a:latin typeface="Calibri"/>
                <a:cs typeface="Calibri"/>
              </a:rPr>
              <a:t>CEU </a:t>
            </a:r>
            <a:r>
              <a:rPr sz="2000" spc="-10" dirty="0">
                <a:latin typeface="Calibri"/>
                <a:cs typeface="Calibri"/>
              </a:rPr>
              <a:t>Report </a:t>
            </a:r>
            <a:r>
              <a:rPr sz="2000" spc="-5" dirty="0">
                <a:latin typeface="Calibri"/>
                <a:cs typeface="Calibri"/>
              </a:rPr>
              <a:t>(006A) – Course(s) </a:t>
            </a:r>
            <a:r>
              <a:rPr sz="2000" spc="-10" dirty="0">
                <a:latin typeface="Calibri"/>
                <a:cs typeface="Calibri"/>
              </a:rPr>
              <a:t>approved </a:t>
            </a:r>
            <a:r>
              <a:rPr sz="2000" spc="-20" dirty="0">
                <a:latin typeface="Calibri"/>
                <a:cs typeface="Calibri"/>
              </a:rPr>
              <a:t>for </a:t>
            </a:r>
            <a:r>
              <a:rPr sz="2000" spc="-5" dirty="0">
                <a:latin typeface="Calibri"/>
                <a:cs typeface="Calibri"/>
              </a:rPr>
              <a:t>CPO</a:t>
            </a:r>
            <a:r>
              <a:rPr sz="2000" spc="60" dirty="0">
                <a:latin typeface="Calibri"/>
                <a:cs typeface="Calibri"/>
              </a:rPr>
              <a:t> </a:t>
            </a:r>
            <a:r>
              <a:rPr sz="2000" spc="-5" dirty="0">
                <a:latin typeface="Calibri"/>
                <a:cs typeface="Calibri"/>
              </a:rPr>
              <a:t>credit</a:t>
            </a:r>
            <a:endParaRPr sz="2000" dirty="0">
              <a:latin typeface="Calibri"/>
              <a:cs typeface="Calibri"/>
            </a:endParaRPr>
          </a:p>
        </p:txBody>
      </p:sp>
      <p:sp>
        <p:nvSpPr>
          <p:cNvPr id="4" name="object 4"/>
          <p:cNvSpPr txBox="1">
            <a:spLocks noGrp="1"/>
          </p:cNvSpPr>
          <p:nvPr>
            <p:ph type="title"/>
          </p:nvPr>
        </p:nvSpPr>
        <p:spPr>
          <a:xfrm>
            <a:off x="639762" y="305479"/>
            <a:ext cx="7973059" cy="505267"/>
          </a:xfrm>
          <a:prstGeom prst="rect">
            <a:avLst/>
          </a:prstGeom>
        </p:spPr>
        <p:txBody>
          <a:bodyPr vert="horz" wrap="square" lIns="0" tIns="12700" rIns="0" bIns="0" rtlCol="0">
            <a:spAutoFit/>
          </a:bodyPr>
          <a:lstStyle/>
          <a:p>
            <a:pPr marL="12700">
              <a:lnSpc>
                <a:spcPct val="100000"/>
              </a:lnSpc>
              <a:spcBef>
                <a:spcPts val="100"/>
              </a:spcBef>
            </a:pPr>
            <a:r>
              <a:rPr sz="3200" b="0" spc="-65" dirty="0">
                <a:latin typeface="Calibri"/>
                <a:cs typeface="Calibri"/>
              </a:rPr>
              <a:t>Two-Year </a:t>
            </a:r>
            <a:r>
              <a:rPr sz="3200" b="0" spc="-5" dirty="0">
                <a:latin typeface="Calibri"/>
                <a:cs typeface="Calibri"/>
              </a:rPr>
              <a:t>CPO</a:t>
            </a:r>
            <a:r>
              <a:rPr sz="3200" b="0" spc="0" dirty="0">
                <a:latin typeface="Calibri"/>
                <a:cs typeface="Calibri"/>
              </a:rPr>
              <a:t> </a:t>
            </a:r>
            <a:r>
              <a:rPr sz="3200" b="0" spc="-20" dirty="0">
                <a:latin typeface="Calibri"/>
                <a:cs typeface="Calibri"/>
              </a:rPr>
              <a:t>Revalidation</a:t>
            </a:r>
            <a:endParaRPr sz="32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29</a:t>
            </a:fld>
            <a:endParaRPr lang="en-US" spc="-5" dirty="0">
              <a:solidFill>
                <a:srgbClr val="00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636396" y="487531"/>
            <a:ext cx="7973059" cy="566181"/>
          </a:xfrm>
          <a:prstGeom prst="rect">
            <a:avLst/>
          </a:prstGeom>
        </p:spPr>
        <p:txBody>
          <a:bodyPr vert="horz" wrap="square" lIns="0" tIns="12065" rIns="0" bIns="0" rtlCol="0">
            <a:spAutoFit/>
          </a:bodyPr>
          <a:lstStyle/>
          <a:p>
            <a:pPr marL="12700" algn="ctr">
              <a:lnSpc>
                <a:spcPct val="100000"/>
              </a:lnSpc>
              <a:spcBef>
                <a:spcPts val="95"/>
              </a:spcBef>
            </a:pPr>
            <a:r>
              <a:rPr lang="en-US" sz="3600" b="0" spc="-20" dirty="0" smtClean="0">
                <a:latin typeface="Calibri"/>
                <a:cs typeface="Calibri"/>
              </a:rPr>
              <a:t>Exceeding </a:t>
            </a:r>
            <a:r>
              <a:rPr sz="3600" b="0" spc="-5" dirty="0" smtClean="0">
                <a:latin typeface="Calibri"/>
                <a:cs typeface="Calibri"/>
              </a:rPr>
              <a:t>Authority</a:t>
            </a:r>
            <a:endParaRPr sz="3600" b="0" spc="-5" dirty="0">
              <a:latin typeface="Calibri"/>
              <a:cs typeface="Calibri"/>
            </a:endParaRPr>
          </a:p>
        </p:txBody>
      </p:sp>
      <p:sp>
        <p:nvSpPr>
          <p:cNvPr id="4" name="object 4"/>
          <p:cNvSpPr txBox="1"/>
          <p:nvPr/>
        </p:nvSpPr>
        <p:spPr>
          <a:xfrm>
            <a:off x="761999" y="1676400"/>
            <a:ext cx="7857615" cy="2811780"/>
          </a:xfrm>
          <a:prstGeom prst="rect">
            <a:avLst/>
          </a:prstGeom>
        </p:spPr>
        <p:txBody>
          <a:bodyPr vert="horz" wrap="square" lIns="0" tIns="101600" rIns="0" bIns="0" rtlCol="0">
            <a:spAutoFit/>
          </a:bodyPr>
          <a:lstStyle/>
          <a:p>
            <a:pPr marL="12700">
              <a:lnSpc>
                <a:spcPct val="100000"/>
              </a:lnSpc>
              <a:spcBef>
                <a:spcPts val="800"/>
              </a:spcBef>
            </a:pPr>
            <a:r>
              <a:rPr sz="2400" spc="-10" dirty="0">
                <a:latin typeface="Calibri"/>
                <a:cs typeface="Calibri"/>
              </a:rPr>
              <a:t>Resolution </a:t>
            </a:r>
            <a:r>
              <a:rPr sz="2400" spc="-20" dirty="0">
                <a:latin typeface="Calibri"/>
                <a:cs typeface="Calibri"/>
              </a:rPr>
              <a:t>may</a:t>
            </a:r>
            <a:r>
              <a:rPr sz="2400" dirty="0">
                <a:latin typeface="Calibri"/>
                <a:cs typeface="Calibri"/>
              </a:rPr>
              <a:t> </a:t>
            </a:r>
            <a:r>
              <a:rPr sz="2400" spc="-5" dirty="0">
                <a:latin typeface="Calibri"/>
                <a:cs typeface="Calibri"/>
              </a:rPr>
              <a:t>include:</a:t>
            </a:r>
            <a:endParaRPr sz="2400" dirty="0">
              <a:latin typeface="Calibri"/>
              <a:cs typeface="Calibri"/>
            </a:endParaRPr>
          </a:p>
          <a:p>
            <a:pPr marL="570230" indent="-237490">
              <a:lnSpc>
                <a:spcPct val="100000"/>
              </a:lnSpc>
              <a:spcBef>
                <a:spcPts val="595"/>
              </a:spcBef>
              <a:buFont typeface="Arial"/>
              <a:buChar char="•"/>
              <a:tabLst>
                <a:tab pos="570230" algn="l"/>
                <a:tab pos="570865" algn="l"/>
              </a:tabLst>
            </a:pPr>
            <a:r>
              <a:rPr sz="2400" spc="-5" dirty="0">
                <a:latin typeface="Calibri"/>
                <a:cs typeface="Calibri"/>
              </a:rPr>
              <a:t>Ratifying </a:t>
            </a:r>
            <a:r>
              <a:rPr sz="2400" dirty="0">
                <a:latin typeface="Calibri"/>
                <a:cs typeface="Calibri"/>
              </a:rPr>
              <a:t>– </a:t>
            </a:r>
            <a:r>
              <a:rPr sz="2400" spc="-10" dirty="0">
                <a:latin typeface="Calibri"/>
                <a:cs typeface="Calibri"/>
              </a:rPr>
              <a:t>paying </a:t>
            </a:r>
            <a:r>
              <a:rPr sz="2400" dirty="0">
                <a:latin typeface="Calibri"/>
                <a:cs typeface="Calibri"/>
              </a:rPr>
              <a:t>the </a:t>
            </a:r>
            <a:r>
              <a:rPr sz="2400" spc="-10" dirty="0">
                <a:latin typeface="Calibri"/>
                <a:cs typeface="Calibri"/>
              </a:rPr>
              <a:t>vendor </a:t>
            </a:r>
            <a:r>
              <a:rPr sz="2400" spc="-5" dirty="0">
                <a:latin typeface="Calibri"/>
                <a:cs typeface="Calibri"/>
              </a:rPr>
              <a:t>or </a:t>
            </a:r>
            <a:r>
              <a:rPr sz="2400" spc="-10" dirty="0">
                <a:latin typeface="Calibri"/>
                <a:cs typeface="Calibri"/>
              </a:rPr>
              <a:t>returning </a:t>
            </a:r>
            <a:r>
              <a:rPr sz="2400" dirty="0">
                <a:latin typeface="Calibri"/>
                <a:cs typeface="Calibri"/>
              </a:rPr>
              <a:t>the</a:t>
            </a:r>
            <a:r>
              <a:rPr sz="2400" spc="-45" dirty="0">
                <a:latin typeface="Calibri"/>
                <a:cs typeface="Calibri"/>
              </a:rPr>
              <a:t> </a:t>
            </a:r>
            <a:r>
              <a:rPr sz="2400" spc="-10" dirty="0">
                <a:latin typeface="Calibri"/>
                <a:cs typeface="Calibri"/>
              </a:rPr>
              <a:t>product.</a:t>
            </a:r>
            <a:endParaRPr sz="2400" dirty="0">
              <a:latin typeface="Calibri"/>
              <a:cs typeface="Calibri"/>
            </a:endParaRPr>
          </a:p>
          <a:p>
            <a:pPr marL="12700">
              <a:lnSpc>
                <a:spcPct val="100000"/>
              </a:lnSpc>
              <a:spcBef>
                <a:spcPts val="650"/>
              </a:spcBef>
            </a:pPr>
            <a:r>
              <a:rPr sz="2400" spc="-5" dirty="0">
                <a:latin typeface="Calibri"/>
                <a:cs typeface="Calibri"/>
              </a:rPr>
              <a:t>Sanctions </a:t>
            </a:r>
            <a:r>
              <a:rPr sz="2400" spc="-20" dirty="0">
                <a:latin typeface="Calibri"/>
                <a:cs typeface="Calibri"/>
              </a:rPr>
              <a:t>may</a:t>
            </a:r>
            <a:r>
              <a:rPr sz="2400" spc="0" dirty="0">
                <a:latin typeface="Calibri"/>
                <a:cs typeface="Calibri"/>
              </a:rPr>
              <a:t> </a:t>
            </a:r>
            <a:r>
              <a:rPr sz="2400" spc="-5" dirty="0">
                <a:latin typeface="Calibri"/>
                <a:cs typeface="Calibri"/>
              </a:rPr>
              <a:t>include:</a:t>
            </a:r>
            <a:endParaRPr sz="2400" dirty="0">
              <a:latin typeface="Calibri"/>
              <a:cs typeface="Calibri"/>
            </a:endParaRPr>
          </a:p>
          <a:p>
            <a:pPr marL="570230" indent="-237490">
              <a:lnSpc>
                <a:spcPct val="100000"/>
              </a:lnSpc>
              <a:spcBef>
                <a:spcPts val="600"/>
              </a:spcBef>
              <a:buFont typeface="Arial"/>
              <a:buChar char="•"/>
              <a:tabLst>
                <a:tab pos="570230" algn="l"/>
                <a:tab pos="570865" algn="l"/>
              </a:tabLst>
            </a:pPr>
            <a:r>
              <a:rPr sz="2400" spc="-10" dirty="0">
                <a:latin typeface="Calibri"/>
                <a:cs typeface="Calibri"/>
              </a:rPr>
              <a:t>Reducing </a:t>
            </a:r>
            <a:r>
              <a:rPr sz="2400" dirty="0">
                <a:latin typeface="Calibri"/>
                <a:cs typeface="Calibri"/>
              </a:rPr>
              <a:t>the </a:t>
            </a:r>
            <a:r>
              <a:rPr sz="2400" spc="-30" dirty="0">
                <a:latin typeface="Calibri"/>
                <a:cs typeface="Calibri"/>
              </a:rPr>
              <a:t>person’s </a:t>
            </a:r>
            <a:r>
              <a:rPr sz="2400" spc="-15" dirty="0">
                <a:latin typeface="Calibri"/>
                <a:cs typeface="Calibri"/>
              </a:rPr>
              <a:t>delegated </a:t>
            </a:r>
            <a:r>
              <a:rPr sz="2400" spc="-10" dirty="0">
                <a:latin typeface="Calibri"/>
                <a:cs typeface="Calibri"/>
              </a:rPr>
              <a:t>purchasing</a:t>
            </a:r>
            <a:r>
              <a:rPr sz="2400" spc="15" dirty="0">
                <a:latin typeface="Calibri"/>
                <a:cs typeface="Calibri"/>
              </a:rPr>
              <a:t> </a:t>
            </a:r>
            <a:r>
              <a:rPr sz="2400" spc="-5" dirty="0">
                <a:latin typeface="Calibri"/>
                <a:cs typeface="Calibri"/>
              </a:rPr>
              <a:t>amount.</a:t>
            </a:r>
            <a:endParaRPr sz="2400" dirty="0">
              <a:latin typeface="Calibri"/>
              <a:cs typeface="Calibri"/>
            </a:endParaRPr>
          </a:p>
          <a:p>
            <a:pPr marL="570230" indent="-237490">
              <a:lnSpc>
                <a:spcPct val="100000"/>
              </a:lnSpc>
              <a:spcBef>
                <a:spcPts val="575"/>
              </a:spcBef>
              <a:buFont typeface="Arial"/>
              <a:buChar char="•"/>
              <a:tabLst>
                <a:tab pos="570230" algn="l"/>
                <a:tab pos="570865" algn="l"/>
              </a:tabLst>
            </a:pPr>
            <a:r>
              <a:rPr sz="2400" spc="-10" dirty="0">
                <a:latin typeface="Calibri"/>
                <a:cs typeface="Calibri"/>
              </a:rPr>
              <a:t>Reducing </a:t>
            </a:r>
            <a:r>
              <a:rPr sz="2400" dirty="0">
                <a:latin typeface="Calibri"/>
                <a:cs typeface="Calibri"/>
              </a:rPr>
              <a:t>the </a:t>
            </a:r>
            <a:r>
              <a:rPr sz="2400" spc="-15" dirty="0">
                <a:latin typeface="Calibri"/>
                <a:cs typeface="Calibri"/>
              </a:rPr>
              <a:t>agency’s delegated </a:t>
            </a:r>
            <a:r>
              <a:rPr sz="2400" spc="-10" dirty="0">
                <a:latin typeface="Calibri"/>
                <a:cs typeface="Calibri"/>
              </a:rPr>
              <a:t>purchasing </a:t>
            </a:r>
            <a:r>
              <a:rPr sz="2400" spc="-5" dirty="0">
                <a:latin typeface="Calibri"/>
                <a:cs typeface="Calibri"/>
              </a:rPr>
              <a:t>amount.</a:t>
            </a:r>
            <a:endParaRPr sz="2400" dirty="0">
              <a:latin typeface="Calibri"/>
              <a:cs typeface="Calibri"/>
            </a:endParaRPr>
          </a:p>
          <a:p>
            <a:pPr marL="570230" indent="-237490">
              <a:lnSpc>
                <a:spcPct val="100000"/>
              </a:lnSpc>
              <a:spcBef>
                <a:spcPts val="575"/>
              </a:spcBef>
              <a:buFont typeface="Arial"/>
              <a:buChar char="•"/>
              <a:tabLst>
                <a:tab pos="570230" algn="l"/>
                <a:tab pos="570865" algn="l"/>
              </a:tabLst>
            </a:pPr>
            <a:r>
              <a:rPr sz="2400" spc="-5" dirty="0">
                <a:latin typeface="Calibri"/>
                <a:cs typeface="Calibri"/>
              </a:rPr>
              <a:t>Losing </a:t>
            </a:r>
            <a:r>
              <a:rPr sz="2400" spc="-10" dirty="0">
                <a:latin typeface="Calibri"/>
                <a:cs typeface="Calibri"/>
              </a:rPr>
              <a:t>purchasing</a:t>
            </a:r>
            <a:r>
              <a:rPr sz="2400" spc="-20" dirty="0">
                <a:latin typeface="Calibri"/>
                <a:cs typeface="Calibri"/>
              </a:rPr>
              <a:t> </a:t>
            </a:r>
            <a:r>
              <a:rPr sz="2400" spc="-5" dirty="0">
                <a:latin typeface="Calibri"/>
                <a:cs typeface="Calibri"/>
              </a:rPr>
              <a:t>privileges.</a:t>
            </a:r>
            <a:endParaRPr sz="24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30</a:t>
            </a:fld>
            <a:endParaRPr lang="en-US" spc="-5" dirty="0">
              <a:solidFill>
                <a:srgbClr val="00000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868" y="2133600"/>
            <a:ext cx="7973059" cy="492443"/>
          </a:xfrm>
        </p:spPr>
        <p:txBody>
          <a:bodyPr/>
          <a:lstStyle/>
          <a:p>
            <a:r>
              <a:rPr lang="en-US" sz="3200" dirty="0" smtClean="0"/>
              <a:t>CONTINUE TO MODULE 3</a:t>
            </a:r>
            <a:endParaRPr lang="en-US" sz="3200" dirty="0"/>
          </a:p>
        </p:txBody>
      </p:sp>
      <p:sp>
        <p:nvSpPr>
          <p:cNvPr id="4" name="Slide Number Placeholder 3"/>
          <p:cNvSpPr>
            <a:spLocks noGrp="1"/>
          </p:cNvSpPr>
          <p:nvPr>
            <p:ph type="sldNum" sz="quarter" idx="7"/>
          </p:nvPr>
        </p:nvSpPr>
        <p:spPr/>
        <p:txBody>
          <a:bodyPr/>
          <a:lstStyle/>
          <a:p>
            <a:pPr marL="109855">
              <a:lnSpc>
                <a:spcPts val="1425"/>
              </a:lnSpc>
            </a:pPr>
            <a:r>
              <a:rPr lang="en-US" spc="-5" dirty="0" smtClean="0">
                <a:solidFill>
                  <a:srgbClr val="000000"/>
                </a:solidFill>
              </a:rPr>
              <a:t>29</a:t>
            </a:r>
            <a:endParaRPr lang="en-US" spc="-5" dirty="0">
              <a:solidFill>
                <a:srgbClr val="000000"/>
              </a:solidFill>
            </a:endParaRPr>
          </a:p>
        </p:txBody>
      </p:sp>
    </p:spTree>
    <p:extLst>
      <p:ext uri="{BB962C8B-B14F-4D97-AF65-F5344CB8AC3E}">
        <p14:creationId xmlns:p14="http://schemas.microsoft.com/office/powerpoint/2010/main" val="25901420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D846F70AEF9E4F9FF1F348DD0F27FC" ma:contentTypeVersion="13" ma:contentTypeDescription="Create a new document." ma:contentTypeScope="" ma:versionID="4493fc1397c86dac649f7e4a70092c56">
  <xsd:schema xmlns:xsd="http://www.w3.org/2001/XMLSchema" xmlns:xs="http://www.w3.org/2001/XMLSchema" xmlns:p="http://schemas.microsoft.com/office/2006/metadata/properties" xmlns:ns1="http://schemas.microsoft.com/sharepoint/v3" xmlns:ns2="8985f169-47f5-47fd-b95a-603f0b2eae28" xmlns:ns3="be8e71c3-462a-4104-a9c7-a5217e35b11f" targetNamespace="http://schemas.microsoft.com/office/2006/metadata/properties" ma:root="true" ma:fieldsID="9056fde9f0b0fc70c65875358fb08ec0" ns1:_="" ns2:_="" ns3:_="">
    <xsd:import namespace="http://schemas.microsoft.com/sharepoint/v3"/>
    <xsd:import namespace="8985f169-47f5-47fd-b95a-603f0b2eae28"/>
    <xsd:import namespace="be8e71c3-462a-4104-a9c7-a5217e35b11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Date" minOccurs="0"/>
                <xsd:element ref="ns1:_ip_UnifiedCompliancePolicyProperties" minOccurs="0"/>
                <xsd:element ref="ns1:_ip_UnifiedCompliancePolicyUIAction" minOccurs="0"/>
                <xsd:element ref="ns2:MediaServiceAutoTags" minOccurs="0"/>
                <xsd:element ref="ns2:MediaServiceOCR" minOccurs="0"/>
                <xsd:element ref="ns2:MediaServiceDateTaken" minOccurs="0"/>
                <xsd:element ref="ns2:MediaServiceLocation"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85f169-47f5-47fd-b95a-603f0b2eae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Date" ma:index="12" nillable="true" ma:displayName="Date" ma:format="DateOnly" ma:internalName="Date">
      <xsd:simpleType>
        <xsd:restriction base="dms:DateTime"/>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e71c3-462a-4104-a9c7-a5217e35b11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ate xmlns="8985f169-47f5-47fd-b95a-603f0b2eae28" xsi:nil="true"/>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4C5BA233-6EEC-4798-AD78-1FE4828FF363}"/>
</file>

<file path=customXml/itemProps2.xml><?xml version="1.0" encoding="utf-8"?>
<ds:datastoreItem xmlns:ds="http://schemas.openxmlformats.org/officeDocument/2006/customXml" ds:itemID="{F38D1567-A6C5-44AB-A94D-835D3E239379}"/>
</file>

<file path=customXml/itemProps3.xml><?xml version="1.0" encoding="utf-8"?>
<ds:datastoreItem xmlns:ds="http://schemas.openxmlformats.org/officeDocument/2006/customXml" ds:itemID="{785DFF10-B437-45F5-BF45-E699C99592B7}"/>
</file>

<file path=docProps/app.xml><?xml version="1.0" encoding="utf-8"?>
<Properties xmlns="http://schemas.openxmlformats.org/officeDocument/2006/extended-properties" xmlns:vt="http://schemas.openxmlformats.org/officeDocument/2006/docPropsVTypes">
  <Template/>
  <TotalTime>1202</TotalTime>
  <Words>1964</Words>
  <Application>Microsoft Office PowerPoint</Application>
  <PresentationFormat>On-screen Show (4:3)</PresentationFormat>
  <Paragraphs>179</Paragraphs>
  <Slides>31</Slides>
  <Notes>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Learner Outcomes</vt:lpstr>
      <vt:lpstr>Hierarchy of Regulatory Authority</vt:lpstr>
      <vt:lpstr>Constitutions, Statutes and Rules</vt:lpstr>
      <vt:lpstr>Constitutions, Statutes and Rules</vt:lpstr>
      <vt:lpstr>Oklahoma Constitution</vt:lpstr>
      <vt:lpstr>Legislative Branch</vt:lpstr>
      <vt:lpstr>Executive Branch</vt:lpstr>
      <vt:lpstr>The Legislative Delegation Model</vt:lpstr>
      <vt:lpstr>Legislative Oversight</vt:lpstr>
      <vt:lpstr>Central Purchasing Administrative Rules</vt:lpstr>
      <vt:lpstr>Central Purchasing Administrative Rules</vt:lpstr>
      <vt:lpstr>Central Purchasing Administrative Rules</vt:lpstr>
      <vt:lpstr>Delegation of Authority</vt:lpstr>
      <vt:lpstr>Central Purchasing Act Title 74 O.S. § 85.1</vt:lpstr>
      <vt:lpstr>Office of Management  and Enterprise Services</vt:lpstr>
      <vt:lpstr>Central Purchasing</vt:lpstr>
      <vt:lpstr>Central Purchasing</vt:lpstr>
      <vt:lpstr>Chief Information Officer</vt:lpstr>
      <vt:lpstr>Agency Purchasing</vt:lpstr>
      <vt:lpstr>Agency Purchasing</vt:lpstr>
      <vt:lpstr>PowerPoint Presentation</vt:lpstr>
      <vt:lpstr>Agency Purchasing</vt:lpstr>
      <vt:lpstr>Agency Internal Purchasing Procedures</vt:lpstr>
      <vt:lpstr>Agency Internal Purchasing Procedures</vt:lpstr>
      <vt:lpstr>Agency Purchasing</vt:lpstr>
      <vt:lpstr>Certified Procurement Officers</vt:lpstr>
      <vt:lpstr>Certified Procurement Officers</vt:lpstr>
      <vt:lpstr>Two-Year CPO Revalidation</vt:lpstr>
      <vt:lpstr>Exceeding Authority</vt:lpstr>
      <vt:lpstr>CONTINUE TO MODULE 3</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Online Certified Procurement  Officer Training</dc:title>
  <dc:subject>Slideshow on Online CPO Training</dc:subject>
  <dc:creator>Jan Hall</dc:creator>
  <cp:keywords>regulations, procurement, express, implied, central, purchasing, act, sole, exclusive, provisions, regulatory, authority</cp:keywords>
  <cp:lastModifiedBy>Amy Southall</cp:lastModifiedBy>
  <cp:revision>126</cp:revision>
  <dcterms:created xsi:type="dcterms:W3CDTF">2018-01-11T16:45:26Z</dcterms:created>
  <dcterms:modified xsi:type="dcterms:W3CDTF">2018-03-08T13:46:17Z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2018-01-09T00:00:00Z</vt:filetime>
  </property>
  <property fmtid="{D5CDD505-2E9C-101B-9397-08002B2CF9AE}" pid="3" name="Creator">
    <vt:lpwstr>Acrobat PDFMaker 18 for PowerPoint</vt:lpwstr>
  </property>
  <property fmtid="{D5CDD505-2E9C-101B-9397-08002B2CF9AE}" pid="4" name="LastSaved">
    <vt:filetime>2018-01-11T00:00:00Z</vt:filetime>
  </property>
  <property fmtid="{D5CDD505-2E9C-101B-9397-08002B2CF9AE}" pid="5" name="ContentTypeId">
    <vt:lpwstr>0x010100EED846F70AEF9E4F9FF1F348DD0F27FC</vt:lpwstr>
  </property>
</Properties>
</file>