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41"/>
  </p:notesMasterIdLst>
  <p:sldIdLst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5" r:id="rId35"/>
    <p:sldId id="296" r:id="rId36"/>
    <p:sldId id="291" r:id="rId37"/>
    <p:sldId id="292" r:id="rId38"/>
    <p:sldId id="297" r:id="rId39"/>
    <p:sldId id="294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72" y="31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EF754-7F94-4293-9BFD-E498F94E83CB}" type="datetimeFigureOut">
              <a:rPr lang="en-US" smtClean="0"/>
              <a:t>8/16/2018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DC76D6-A411-4EA9-A131-085E8619A9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79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38069" y="416306"/>
            <a:ext cx="4467860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782827" y="4128007"/>
            <a:ext cx="7578344" cy="756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CF631-6099-4A61-8DD6-361141100136}" type="datetime1">
              <a:rPr lang="en-US" smtClean="0"/>
              <a:t>8/16/2018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708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69" y="119473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E43D5-5AA6-4246-9834-404EEA2490E8}" type="datetime1">
              <a:rPr lang="en-US" smtClean="0"/>
              <a:t>8/16/2018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46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70" y="86087"/>
            <a:ext cx="7973059" cy="677108"/>
          </a:xfrm>
        </p:spPr>
        <p:txBody>
          <a:bodyPr lIns="0" tIns="0" rIns="0" bIns="0"/>
          <a:lstStyle>
            <a:lvl1pPr algn="ctr"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6939" y="1595881"/>
            <a:ext cx="3717925" cy="3644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844" y="1599056"/>
            <a:ext cx="3217545" cy="39408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 u="heavy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8A960-BA32-4FEA-AC93-D85D47B5CB9A}" type="datetime1">
              <a:rPr lang="en-US" smtClean="0"/>
              <a:t>8/16/2018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198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 hasCustomPrompt="1"/>
          </p:nvPr>
        </p:nvSpPr>
        <p:spPr>
          <a:xfrm>
            <a:off x="585470" y="86087"/>
            <a:ext cx="7973059" cy="1354217"/>
          </a:xfrm>
        </p:spPr>
        <p:txBody>
          <a:bodyPr lIns="0" tIns="0" rIns="0" bIns="0"/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r>
              <a:rPr lang="en-US" dirty="0" smtClean="0"/>
              <a:t/>
            </a:r>
            <a:br>
              <a:rPr lang="en-US" dirty="0" smtClean="0"/>
            </a:b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4FAA6-413D-400D-B8E5-9B8C98819A96}" type="datetime1">
              <a:rPr lang="en-US" smtClean="0"/>
              <a:t>8/16/2018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716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69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DBF23-FCC2-4390-AE87-A7FA1F769831}" type="datetime1">
              <a:rPr lang="en-US" smtClean="0"/>
              <a:t>8/16/2018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427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5470" y="86087"/>
            <a:ext cx="7973059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43585" y="1464818"/>
            <a:ext cx="7656829" cy="46215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63AF9-E63D-4C40-BEDA-CD6B993B5667}" type="datetime1">
              <a:rPr lang="en-US" smtClean="0"/>
              <a:t>8/16/2018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241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A8A8A"/>
                </a:solidFill>
                <a:latin typeface="Arial"/>
                <a:cs typeface="Arial"/>
              </a:defRPr>
            </a:lvl1pPr>
          </a:lstStyle>
          <a:p>
            <a:pPr marL="109855">
              <a:lnSpc>
                <a:spcPts val="1425"/>
              </a:lnSpc>
            </a:pPr>
            <a:fld id="{81D60167-4931-47E6-BA6A-407CBD079E47}" type="slidenum">
              <a:rPr spc="-5" dirty="0">
                <a:solidFill>
                  <a:srgbClr val="000000"/>
                </a:solidFill>
              </a:rPr>
              <a:t>‹#›</a:t>
            </a:fld>
            <a:endParaRPr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274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hf hdr="0" ftr="0" dt="0"/>
  <p:txStyles>
    <p:titleStyle>
      <a:lvl1pPr algn="ctr">
        <a:defRPr sz="4000"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914399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9600" y="2200275"/>
            <a:ext cx="7674321" cy="113300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4B2203"/>
              </a:buClr>
              <a:buSzTx/>
              <a:buFontTx/>
              <a:buNone/>
              <a:tabLst>
                <a:tab pos="354965" algn="l"/>
                <a:tab pos="355600" algn="l"/>
              </a:tabLst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Calibri"/>
              </a:rPr>
              <a:t>Ethics in Procurement</a:t>
            </a:r>
          </a:p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4B2203"/>
              </a:buClr>
              <a:buSzTx/>
              <a:buFontTx/>
              <a:buNone/>
              <a:tabLst>
                <a:tab pos="354965" algn="l"/>
                <a:tab pos="355600" algn="l"/>
              </a:tabLst>
              <a:defRPr/>
            </a:pPr>
            <a:r>
              <a:rPr lang="en-US" sz="3600" dirty="0" smtClean="0">
                <a:solidFill>
                  <a:prstClr val="black"/>
                </a:solidFill>
                <a:latin typeface="Calibri"/>
                <a:cs typeface="Calibri"/>
              </a:rPr>
              <a:t>Module 3</a:t>
            </a:r>
            <a:endParaRPr kumimoji="0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cs typeface="Calibri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241300"/>
          </a:xfrm>
        </p:spPr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379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33830" y="337914"/>
            <a:ext cx="6506209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spc="-10" dirty="0" smtClean="0"/>
              <a:t>Learner</a:t>
            </a:r>
            <a:r>
              <a:rPr sz="3200" b="0" spc="-25" dirty="0" smtClean="0"/>
              <a:t> </a:t>
            </a:r>
            <a:r>
              <a:rPr sz="3200" b="0" spc="-15" dirty="0" smtClean="0"/>
              <a:t>Outcomes</a:t>
            </a:r>
            <a:endParaRPr sz="3200" b="0" spc="-15" dirty="0"/>
          </a:p>
        </p:txBody>
      </p:sp>
      <p:sp>
        <p:nvSpPr>
          <p:cNvPr id="4" name="object 4"/>
          <p:cNvSpPr txBox="1"/>
          <p:nvPr/>
        </p:nvSpPr>
        <p:spPr>
          <a:xfrm>
            <a:off x="723899" y="1189983"/>
            <a:ext cx="7591159" cy="4431983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 marR="292735" lvl="0" algn="l" defTabSz="914400" rtl="0" eaLnBrk="1" fontAlgn="auto" latinLnBrk="0" hangingPunct="1">
              <a:lnSpc>
                <a:spcPct val="80000"/>
              </a:lnSpc>
              <a:spcBef>
                <a:spcPts val="720"/>
              </a:spcBef>
              <a:spcAft>
                <a:spcPts val="0"/>
              </a:spcAft>
              <a:buClrTx/>
              <a:buSzTx/>
              <a:tabLst>
                <a:tab pos="469265" algn="l"/>
                <a:tab pos="4699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Students will:</a:t>
            </a:r>
          </a:p>
          <a:p>
            <a:pPr marL="469900" marR="292735" lvl="0" indent="-457200" algn="l" defTabSz="914400" rtl="0" eaLnBrk="1" fontAlgn="auto" latinLnBrk="0" hangingPunct="1">
              <a:lnSpc>
                <a:spcPct val="8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Memorize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important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1024255" lvl="0" indent="-457200" algn="l" defTabSz="914400" rtl="0" eaLnBrk="1" fontAlgn="auto" latinLnBrk="0" hangingPunct="1">
              <a:lnSpc>
                <a:spcPts val="2880"/>
              </a:lnSpc>
              <a:spcBef>
                <a:spcPts val="69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Memorize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impact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-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confidence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5080" lvl="0" indent="-457200" algn="l" defTabSz="914400" rtl="0" eaLnBrk="1" fontAlgn="auto" latinLnBrk="0" hangingPunct="1">
              <a:lnSpc>
                <a:spcPct val="80000"/>
              </a:lnSpc>
              <a:spcBef>
                <a:spcPts val="74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Recall the ethics checklist.</a:t>
            </a:r>
          </a:p>
          <a:p>
            <a:pPr marL="469900" marR="5080" lvl="0" indent="-457200" algn="l" defTabSz="914400" rtl="0" eaLnBrk="1" fontAlgn="auto" latinLnBrk="0" hangingPunct="1">
              <a:lnSpc>
                <a:spcPct val="80000"/>
              </a:lnSpc>
              <a:spcBef>
                <a:spcPts val="74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Relate how bundling affects fair trade.</a:t>
            </a:r>
          </a:p>
          <a:p>
            <a:pPr marL="469900" marR="5080" lvl="0" indent="-457200" algn="l" defTabSz="914400" rtl="0" eaLnBrk="1" fontAlgn="auto" latinLnBrk="0" hangingPunct="1">
              <a:lnSpc>
                <a:spcPct val="80000"/>
              </a:lnSpc>
              <a:spcBef>
                <a:spcPts val="74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Recall bidders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not write specifications and then compete for the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business.</a:t>
            </a:r>
          </a:p>
          <a:p>
            <a:pPr marL="469900" marR="5080" lvl="0" indent="-457200" algn="l" defTabSz="914400" rtl="0" eaLnBrk="1" fontAlgn="auto" latinLnBrk="0" hangingPunct="1">
              <a:lnSpc>
                <a:spcPct val="80000"/>
              </a:lnSpc>
              <a:spcBef>
                <a:spcPts val="74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r>
              <a:rPr lang="en-US" sz="2400" spc="-10" dirty="0" smtClean="0">
                <a:solidFill>
                  <a:prstClr val="black"/>
                </a:solidFill>
                <a:latin typeface="Calibri"/>
                <a:cs typeface="Calibri"/>
              </a:rPr>
              <a:t>Recall the exception to allow an individual to enter into a contract with the state.</a:t>
            </a:r>
            <a:endParaRPr kumimoji="0" lang="en-US" sz="2400" b="0" i="0" u="none" strike="noStrike" kern="120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5080" lvl="0" indent="-457200" algn="l" defTabSz="914400" rtl="0" eaLnBrk="1" fontAlgn="auto" latinLnBrk="0" hangingPunct="1">
              <a:lnSpc>
                <a:spcPct val="80000"/>
              </a:lnSpc>
              <a:spcBef>
                <a:spcPts val="74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469265" algn="l"/>
                <a:tab pos="469900" algn="l"/>
              </a:tabLst>
              <a:defRPr/>
            </a:pP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234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85469" y="119473"/>
            <a:ext cx="7973059" cy="1302681"/>
          </a:xfrm>
          <a:prstGeom prst="rect">
            <a:avLst/>
          </a:prstGeom>
        </p:spPr>
        <p:txBody>
          <a:bodyPr vert="horz" wrap="square" lIns="0" tIns="355871" rIns="0" bIns="0" rtlCol="0">
            <a:spAutoFit/>
          </a:bodyPr>
          <a:lstStyle/>
          <a:p>
            <a:pPr marL="29845" marR="5080">
              <a:lnSpc>
                <a:spcPts val="3560"/>
              </a:lnSpc>
              <a:spcBef>
                <a:spcPts val="550"/>
              </a:spcBef>
            </a:pPr>
            <a:r>
              <a:rPr sz="3200" b="0" spc="-25" dirty="0">
                <a:latin typeface="Calibri" panose="020F0502020204030204" pitchFamily="34" charset="0"/>
                <a:cs typeface="Calibri Light"/>
              </a:rPr>
              <a:t>Why </a:t>
            </a:r>
            <a:r>
              <a:rPr sz="3200" b="0" spc="-65" dirty="0">
                <a:latin typeface="Calibri" panose="020F0502020204030204" pitchFamily="34" charset="0"/>
                <a:cs typeface="Calibri Light"/>
              </a:rPr>
              <a:t>We </a:t>
            </a:r>
            <a:r>
              <a:rPr sz="3200" b="0" spc="-5" dirty="0">
                <a:latin typeface="Calibri" panose="020F0502020204030204" pitchFamily="34" charset="0"/>
                <a:cs typeface="Calibri Light"/>
              </a:rPr>
              <a:t>Need </a:t>
            </a:r>
            <a:r>
              <a:rPr sz="3200" b="0" dirty="0">
                <a:latin typeface="Calibri" panose="020F0502020204030204" pitchFamily="34" charset="0"/>
                <a:cs typeface="Calibri Light"/>
              </a:rPr>
              <a:t>a </a:t>
            </a:r>
            <a:r>
              <a:rPr sz="3200" b="0" spc="-20" dirty="0">
                <a:latin typeface="Calibri" panose="020F0502020204030204" pitchFamily="34" charset="0"/>
                <a:cs typeface="Calibri Light"/>
              </a:rPr>
              <a:t>Procurement </a:t>
            </a:r>
            <a:r>
              <a:rPr sz="3200" b="0" spc="-5" dirty="0">
                <a:latin typeface="Calibri" panose="020F0502020204030204" pitchFamily="34" charset="0"/>
                <a:cs typeface="Calibri Light"/>
              </a:rPr>
              <a:t>Function </a:t>
            </a:r>
            <a:r>
              <a:rPr sz="3200" b="0" dirty="0">
                <a:latin typeface="Calibri" panose="020F0502020204030204" pitchFamily="34" charset="0"/>
                <a:cs typeface="Calibri Light"/>
              </a:rPr>
              <a:t>or </a:t>
            </a:r>
            <a:r>
              <a:rPr sz="3200" b="0" spc="-5" dirty="0" smtClean="0">
                <a:latin typeface="Calibri" panose="020F0502020204030204" pitchFamily="34" charset="0"/>
                <a:cs typeface="Calibri Light"/>
              </a:rPr>
              <a:t>Division</a:t>
            </a:r>
            <a:endParaRPr sz="3200" dirty="0">
              <a:latin typeface="Calibri" panose="020F0502020204030204" pitchFamily="34" charset="0"/>
              <a:cs typeface="Calibri Ligh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-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09294" y="1828800"/>
            <a:ext cx="7315207" cy="197233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82575" marR="5080" lvl="0" indent="-269875" algn="l" defTabSz="914400" rtl="0" eaLnBrk="1" fontAlgn="auto" latinLnBrk="0" hangingPunct="1">
              <a:lnSpc>
                <a:spcPts val="2270"/>
              </a:lnSpc>
              <a:spcBef>
                <a:spcPts val="38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244475" algn="l"/>
                <a:tab pos="24511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Well-run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effective organizations have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defined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policies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procedures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processes to ensure that procurement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open”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effective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1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5080" lvl="0" indent="-269875" algn="l" defTabSz="914400" rtl="0" eaLnBrk="1" fontAlgn="auto" latinLnBrk="0" hangingPunct="1">
              <a:lnSpc>
                <a:spcPts val="2270"/>
              </a:lnSpc>
              <a:spcBef>
                <a:spcPts val="38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244475" algn="l"/>
                <a:tab pos="245110" algn="l"/>
              </a:tabLst>
              <a:defRPr/>
            </a:pP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251460" lvl="0" indent="-269875" algn="l" defTabSz="914400" rtl="0" eaLnBrk="1" fontAlgn="auto" latinLnBrk="0" hangingPunct="1">
              <a:lnSpc>
                <a:spcPts val="2270"/>
              </a:lnSpc>
              <a:spcBef>
                <a:spcPts val="79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78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While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efficiency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important,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procurement’s role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custodian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policy is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paramount.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32969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50720" y="381000"/>
            <a:ext cx="585343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+mn-lt"/>
                <a:cs typeface="Calibri Light"/>
              </a:rPr>
              <a:t>Safeguarding </a:t>
            </a:r>
            <a:r>
              <a:rPr sz="3200" b="0" spc="-10" dirty="0">
                <a:latin typeface="+mn-lt"/>
                <a:cs typeface="Calibri Light"/>
              </a:rPr>
              <a:t>Public</a:t>
            </a:r>
            <a:r>
              <a:rPr sz="3200" b="0" spc="-55" dirty="0">
                <a:latin typeface="+mn-lt"/>
                <a:cs typeface="Calibri Light"/>
              </a:rPr>
              <a:t> </a:t>
            </a:r>
            <a:r>
              <a:rPr sz="3200" b="0" dirty="0">
                <a:latin typeface="+mn-lt"/>
                <a:cs typeface="Calibri Light"/>
              </a:rPr>
              <a:t>Funds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-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4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20420" y="1689188"/>
            <a:ext cx="6983730" cy="1979837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355600" marR="773430" lvl="0" indent="-342900" algn="l" defTabSz="914400" rtl="0" eaLnBrk="1" fontAlgn="auto" latinLnBrk="0" hangingPunct="1">
              <a:lnSpc>
                <a:spcPts val="227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95275" algn="l"/>
                <a:tab pos="29591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staff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fiduciary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responsibility in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safeguarding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funds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773430" lvl="0" indent="-342900" algn="l" defTabSz="914400" rtl="0" eaLnBrk="1" fontAlgn="auto" latinLnBrk="0" hangingPunct="1">
              <a:lnSpc>
                <a:spcPts val="227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95275" algn="l"/>
                <a:tab pos="295910" algn="l"/>
              </a:tabLst>
              <a:defRPr/>
            </a:pP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5080" lvl="0" indent="-342900" algn="l" defTabSz="914400" rtl="0" eaLnBrk="1" fontAlgn="auto" latinLnBrk="0" hangingPunct="1">
              <a:lnSpc>
                <a:spcPts val="2270"/>
              </a:lnSpc>
              <a:spcBef>
                <a:spcPts val="79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95275" algn="l"/>
                <a:tab pos="29591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They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responsible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maintaining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integrity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spending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90337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54710" y="457200"/>
            <a:ext cx="75984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0" dirty="0">
                <a:latin typeface="+mn-lt"/>
                <a:cs typeface="Calibri Light"/>
              </a:rPr>
              <a:t>Safeguarding </a:t>
            </a:r>
            <a:r>
              <a:rPr sz="3200" b="0" spc="-10" dirty="0">
                <a:latin typeface="+mn-lt"/>
                <a:cs typeface="Calibri Light"/>
              </a:rPr>
              <a:t>Public</a:t>
            </a:r>
            <a:r>
              <a:rPr sz="3200" b="0" spc="-55" dirty="0">
                <a:latin typeface="+mn-lt"/>
                <a:cs typeface="Calibri Light"/>
              </a:rPr>
              <a:t> </a:t>
            </a:r>
            <a:r>
              <a:rPr sz="3200" b="0" dirty="0">
                <a:latin typeface="+mn-lt"/>
                <a:cs typeface="Calibri Light"/>
              </a:rPr>
              <a:t>Funds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-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5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5660" y="1828800"/>
            <a:ext cx="7470140" cy="2451312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3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performing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duties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officer,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4213" marR="0" lvl="0" indent="-342900" algn="l" defTabSz="914400" rtl="0" eaLnBrk="1" fontAlgn="auto" latinLnBrk="0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Juggling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</a:t>
            </a:r>
            <a:r>
              <a:rPr kumimoji="0" sz="24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taxpayers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84213" marR="0" lvl="0" indent="-342900" algn="l" defTabSz="914400" rtl="0" eaLnBrk="1" fontAlgn="auto" latinLnBrk="0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scrutiny,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</a:p>
          <a:p>
            <a:pPr marL="684213" marR="1965960" lvl="0" indent="-342900" algn="l" defTabSz="914400" rtl="0" eaLnBrk="1" fontAlgn="auto" latinLnBrk="0" hangingPunct="1">
              <a:spcBef>
                <a:spcPts val="300"/>
              </a:spcBef>
              <a:spcAft>
                <a:spcPts val="30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Trying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take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advantage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maximum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get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end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users.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22493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49566" y="685800"/>
            <a:ext cx="8189634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0" dirty="0" smtClean="0">
                <a:latin typeface="+mn-lt"/>
                <a:cs typeface="Calibri Light"/>
              </a:rPr>
              <a:t>Ethics</a:t>
            </a:r>
            <a:r>
              <a:rPr sz="3200" b="0" spc="-85" dirty="0" smtClean="0">
                <a:latin typeface="+mn-lt"/>
                <a:cs typeface="Calibri Light"/>
              </a:rPr>
              <a:t> </a:t>
            </a:r>
            <a:r>
              <a:rPr sz="3200" b="0" spc="-10" dirty="0">
                <a:latin typeface="+mn-lt"/>
                <a:cs typeface="Calibri Light"/>
              </a:rPr>
              <a:t>Checklist</a:t>
            </a:r>
            <a:endParaRPr sz="3200" b="0" dirty="0">
              <a:latin typeface="+mn-lt"/>
              <a:cs typeface="Calibri Ligh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0" i="0" u="none" strike="noStrike" kern="1200" cap="none" spc="-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6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55433" y="1550234"/>
            <a:ext cx="7835939" cy="38497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2575" indent="-282575" defTabSz="914400">
              <a:spcBef>
                <a:spcPts val="459"/>
              </a:spcBef>
              <a:buClr>
                <a:srgbClr val="4B2203"/>
              </a:buClr>
              <a:buFont typeface="Arial"/>
              <a:buChar char="•"/>
              <a:defRPr/>
            </a:pPr>
            <a:r>
              <a:rPr lang="en-US" sz="2400" spc="-80" dirty="0" smtClean="0">
                <a:solidFill>
                  <a:prstClr val="black"/>
                </a:solidFill>
                <a:cs typeface="Calibri"/>
              </a:rPr>
              <a:t>Accept nothing except a handshake and a business card</a:t>
            </a:r>
            <a:r>
              <a:rPr lang="en-US" sz="2400" spc="-70" dirty="0" smtClean="0">
                <a:solidFill>
                  <a:prstClr val="black"/>
                </a:solidFill>
                <a:cs typeface="Calibri"/>
              </a:rPr>
              <a:t>.</a:t>
            </a:r>
            <a:endParaRPr kumimoji="0" lang="en-US" sz="24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independent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protect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a</a:t>
            </a:r>
            <a:r>
              <a:rPr kumimoji="0" lang="en-US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whole.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only in the public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Remain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trustee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public’s</a:t>
            </a:r>
            <a:r>
              <a:rPr kumimoji="0" lang="en-US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money.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Strive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efficiency.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Protect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economy</a:t>
            </a:r>
            <a:r>
              <a:rPr kumimoji="0" lang="en-US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</a:p>
          <a:p>
            <a:pPr marL="282575" indent="-282575" defTabSz="914400">
              <a:spcBef>
                <a:spcPts val="459"/>
              </a:spcBef>
              <a:buClr>
                <a:srgbClr val="4B2203"/>
              </a:buClr>
              <a:buFont typeface="Arial"/>
              <a:buChar char="•"/>
              <a:defRPr/>
            </a:pP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Guard </a:t>
            </a:r>
            <a:r>
              <a:rPr lang="en-US" sz="2400" spc="-10" dirty="0">
                <a:solidFill>
                  <a:prstClr val="black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against </a:t>
            </a:r>
            <a:r>
              <a:rPr lang="en-US" sz="2400" spc="-5" dirty="0">
                <a:solidFill>
                  <a:prstClr val="black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fraud and</a:t>
            </a:r>
            <a:r>
              <a:rPr lang="en-US" sz="2400" spc="10" dirty="0">
                <a:solidFill>
                  <a:prstClr val="black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 </a:t>
            </a:r>
            <a:r>
              <a:rPr lang="en-US" sz="2400" spc="-10" dirty="0">
                <a:solidFill>
                  <a:prstClr val="black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corruption</a:t>
            </a:r>
            <a:r>
              <a:rPr lang="en-US" sz="2400" spc="-10" dirty="0" smtClean="0">
                <a:solidFill>
                  <a:prstClr val="black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.</a:t>
            </a:r>
          </a:p>
          <a:p>
            <a:pPr marL="282575" lvl="0" indent="-282575" defTabSz="914400">
              <a:spcBef>
                <a:spcPts val="459"/>
              </a:spcBef>
              <a:buClr>
                <a:srgbClr val="4B2203"/>
              </a:buClr>
              <a:buFont typeface="Arial"/>
              <a:buChar char="•"/>
              <a:defRPr/>
            </a:pPr>
            <a:r>
              <a:rPr lang="en-US" sz="2400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Conduct </a:t>
            </a:r>
            <a:r>
              <a:rPr lang="en-US" sz="24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yourself in a </a:t>
            </a:r>
            <a:r>
              <a:rPr lang="en-US" sz="2400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manner </a:t>
            </a:r>
            <a:r>
              <a:rPr lang="en-US" sz="2400" spc="-10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beyond </a:t>
            </a:r>
            <a:r>
              <a:rPr lang="en-US" sz="2400" spc="-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reproach</a:t>
            </a:r>
            <a:r>
              <a:rPr lang="en-US" sz="24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.</a:t>
            </a:r>
            <a:endParaRPr lang="en-US" sz="2400" dirty="0">
              <a:solidFill>
                <a:prstClr val="black"/>
              </a:solidFill>
              <a:cs typeface="Calibri"/>
            </a:endParaRPr>
          </a:p>
          <a:p>
            <a:pPr marL="282575" lvl="0" indent="-282575" defTabSz="914400">
              <a:spcBef>
                <a:spcPts val="459"/>
              </a:spcBef>
              <a:buClr>
                <a:srgbClr val="4B2203"/>
              </a:buClr>
              <a:buFont typeface="Arial"/>
              <a:buChar char="•"/>
              <a:defRPr/>
            </a:pPr>
            <a:r>
              <a:rPr lang="en-US" sz="24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Send </a:t>
            </a:r>
            <a:r>
              <a:rPr lang="en-US" sz="2400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amendments </a:t>
            </a:r>
            <a:r>
              <a:rPr lang="en-US" sz="24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available </a:t>
            </a:r>
            <a:r>
              <a:rPr lang="en-US" sz="2400" spc="-2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to </a:t>
            </a:r>
            <a:r>
              <a:rPr lang="en-US" sz="2400" spc="-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all </a:t>
            </a:r>
            <a:r>
              <a:rPr lang="en-US" sz="2400" spc="-1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interested</a:t>
            </a:r>
            <a:r>
              <a:rPr lang="en-US" sz="2400" spc="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 </a:t>
            </a:r>
            <a:r>
              <a:rPr lang="en-US" sz="2400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parties</a:t>
            </a:r>
            <a:r>
              <a:rPr lang="en-US" sz="2400" spc="-5" dirty="0" smtClean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cs typeface="Calibri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0014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8367"/>
            <a:ext cx="895108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6252" y="600212"/>
            <a:ext cx="83032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10" dirty="0">
                <a:latin typeface="+mn-lt"/>
                <a:cs typeface="Calibri Light"/>
              </a:rPr>
              <a:t>Public Confidence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65CA56-95A0-4134-A913-AEECB1E51430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7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5801" y="1828800"/>
            <a:ext cx="7466888" cy="260263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4035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the </a:t>
            </a:r>
            <a:r>
              <a:rPr kumimoji="0" sz="2400" b="1" i="1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public’s</a:t>
            </a:r>
            <a:r>
              <a:rPr kumimoji="0" sz="2400" b="1" i="1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1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money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5080" lvl="0" indent="-282575" algn="l" defTabSz="914400" rtl="0" eaLnBrk="1" fontAlgn="auto" latinLnBrk="0" hangingPunct="1">
              <a:lnSpc>
                <a:spcPts val="3240"/>
              </a:lnSpc>
              <a:spcBef>
                <a:spcPts val="245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important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perceive procurement</a:t>
            </a:r>
            <a:r>
              <a:rPr kumimoji="0" sz="2400" b="0" i="0" u="none" strike="noStrike" kern="1200" cap="none" spc="-1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carried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 in 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“Fair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Open”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well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ethical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prudent</a:t>
            </a: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manner.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119380" lvl="0" indent="-282575" algn="l" defTabSz="914400" rtl="0" eaLnBrk="1" fontAlgn="auto" latinLnBrk="0" hangingPunct="1">
              <a:lnSpc>
                <a:spcPts val="32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Stories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fraud,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personal benefit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conflicts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often associated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2600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01675" y="1295717"/>
            <a:ext cx="7297189" cy="4633704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 lvl="0" indent="0" defTabSz="914400" rtl="0" eaLnBrk="1" fontAlgn="auto" latinLnBrk="0" hangingPunct="1">
              <a:lnSpc>
                <a:spcPts val="2590"/>
              </a:lnSpc>
              <a:spcBef>
                <a:spcPts val="4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While all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maintain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ethical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approach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contracts,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some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held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higher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standard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practicing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ethics. These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who:</a:t>
            </a:r>
          </a:p>
          <a:p>
            <a:pPr marL="568325" marR="0" lvl="0" indent="-338138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Determine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policy.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68325" marR="0" lvl="0" indent="-338138" defTabSz="914400" rtl="0" eaLnBrk="1" fontAlgn="auto" latinLnBrk="0" hangingPunct="1">
              <a:lnSpc>
                <a:spcPct val="100000"/>
              </a:lnSpc>
              <a:spcBef>
                <a:spcPts val="114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final spending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decisions.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68325" marR="223520" lvl="0" indent="-338138" defTabSz="914400" rtl="0" eaLnBrk="1" fontAlgn="auto" latinLnBrk="0" hangingPunct="1">
              <a:lnSpc>
                <a:spcPct val="90000"/>
              </a:lnSpc>
              <a:spcBef>
                <a:spcPts val="395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Participate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review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and/or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analysis of bids 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this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includes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committees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anyone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involved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68325" marR="699135" lvl="0" indent="-338138" defTabSz="914400" rtl="0" eaLnBrk="1" fontAlgn="auto" latinLnBrk="0" hangingPunct="1">
              <a:lnSpc>
                <a:spcPts val="2590"/>
              </a:lnSpc>
              <a:spcBef>
                <a:spcPts val="44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requisitions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against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previously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68325" marR="0" lvl="0" indent="-338138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Prepare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claims 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involved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approval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70DACF-D53F-41AD-9F92-C37173C3B68F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8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469042"/>
            <a:ext cx="85318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5" dirty="0">
                <a:latin typeface="+mn-lt"/>
                <a:cs typeface="Calibri Light"/>
              </a:rPr>
              <a:t>Competition </a:t>
            </a:r>
            <a:r>
              <a:rPr sz="3200" b="0" dirty="0">
                <a:latin typeface="+mn-lt"/>
                <a:cs typeface="Calibri Light"/>
              </a:rPr>
              <a:t>and</a:t>
            </a:r>
            <a:r>
              <a:rPr sz="3200" b="0" spc="-65" dirty="0">
                <a:latin typeface="+mn-lt"/>
                <a:cs typeface="Calibri Light"/>
              </a:rPr>
              <a:t> </a:t>
            </a:r>
            <a:r>
              <a:rPr sz="3200" b="0" spc="-10" dirty="0">
                <a:latin typeface="+mn-lt"/>
                <a:cs typeface="Calibri Light"/>
              </a:rPr>
              <a:t>Ethics</a:t>
            </a:r>
            <a:endParaRPr sz="3200" b="0" dirty="0">
              <a:latin typeface="+mn-l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096139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852610" y="1828800"/>
            <a:ext cx="5591175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lvl="0" indent="-1905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These employees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should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carefully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avoid even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appearance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of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impropriety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,</a:t>
            </a:r>
            <a:r>
              <a:rPr kumimoji="0" lang="en-US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are encouraged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to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maintain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 higher degree</a:t>
            </a: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of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accountability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accept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nothing </a:t>
            </a:r>
            <a:r>
              <a:rPr kumimoji="0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of</a:t>
            </a:r>
            <a:r>
              <a:rPr kumimoji="0" sz="2400" b="1" i="1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 </a:t>
            </a:r>
            <a:r>
              <a:rPr kumimoji="0" sz="2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value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/>
              </a:rPr>
              <a:t>.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87F7F9-50A7-475A-9C28-3577798DE28C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953132" y="424243"/>
            <a:ext cx="5240655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spc="-10" dirty="0">
                <a:latin typeface="+mn-lt"/>
                <a:cs typeface="Calibri Light"/>
              </a:rPr>
              <a:t>Competition </a:t>
            </a:r>
            <a:r>
              <a:rPr sz="3200" b="0" spc="-5" dirty="0">
                <a:latin typeface="+mn-lt"/>
                <a:cs typeface="Calibri Light"/>
              </a:rPr>
              <a:t>and</a:t>
            </a:r>
            <a:r>
              <a:rPr sz="3200" b="0" spc="30" dirty="0">
                <a:latin typeface="+mn-lt"/>
                <a:cs typeface="Calibri Light"/>
              </a:rPr>
              <a:t> </a:t>
            </a:r>
            <a:r>
              <a:rPr sz="3200" b="0" spc="-10" dirty="0">
                <a:latin typeface="+mn-lt"/>
                <a:cs typeface="Calibri Light"/>
              </a:rPr>
              <a:t>Ethics</a:t>
            </a:r>
          </a:p>
        </p:txBody>
      </p:sp>
    </p:spTree>
    <p:extLst>
      <p:ext uri="{BB962C8B-B14F-4D97-AF65-F5344CB8AC3E}">
        <p14:creationId xmlns:p14="http://schemas.microsoft.com/office/powerpoint/2010/main" val="11507111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62000" y="463703"/>
            <a:ext cx="80556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Fair </a:t>
            </a:r>
            <a:r>
              <a:rPr sz="3200" b="0" dirty="0">
                <a:latin typeface="+mn-lt"/>
                <a:cs typeface="Calibri Light"/>
              </a:rPr>
              <a:t>and </a:t>
            </a:r>
            <a:r>
              <a:rPr sz="3200" b="0" spc="-5" dirty="0">
                <a:latin typeface="+mn-lt"/>
                <a:cs typeface="Calibri Light"/>
              </a:rPr>
              <a:t>Open</a:t>
            </a:r>
            <a:r>
              <a:rPr sz="3200" b="0" spc="-65" dirty="0">
                <a:latin typeface="+mn-lt"/>
                <a:cs typeface="Calibri Light"/>
              </a:rPr>
              <a:t> </a:t>
            </a:r>
            <a:r>
              <a:rPr sz="3200" b="0" spc="-5" dirty="0">
                <a:latin typeface="+mn-lt"/>
                <a:cs typeface="Calibri Light"/>
              </a:rPr>
              <a:t>Competition</a:t>
            </a:r>
            <a:endParaRPr sz="3200" dirty="0">
              <a:latin typeface="+mn-lt"/>
              <a:cs typeface="Calibri Ligh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89303" y="2171191"/>
            <a:ext cx="5948045" cy="1798569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1067435" marR="996315" lvl="0" indent="-63500" algn="ctr" defTabSz="914400" rtl="0" eaLnBrk="1" fontAlgn="auto" latinLnBrk="0" hangingPunct="1">
              <a:lnSpc>
                <a:spcPct val="100000"/>
              </a:lnSpc>
              <a:spcBef>
                <a:spcPts val="5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is public policy </a:t>
            </a:r>
            <a:r>
              <a:rPr kumimoji="0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firms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</a:t>
            </a:r>
            <a:r>
              <a:rPr kumimoji="0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equal chance of</a:t>
            </a:r>
          </a:p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obtaining government business.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59688-9AA2-498B-872A-79B79D1BCF32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10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6886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85800" y="1676400"/>
            <a:ext cx="7270335" cy="3151504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must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675005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"Fair"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means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treated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same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advance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knowledge of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5080" lvl="0" indent="-1714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"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Open" means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 are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secrets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shared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one bidder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with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and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know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required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them.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FE7871-26CF-482A-8049-A24BD5C9B7DE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11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530162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Fair and Open Competition</a:t>
            </a:r>
          </a:p>
        </p:txBody>
      </p:sp>
    </p:spTree>
    <p:extLst>
      <p:ext uri="{BB962C8B-B14F-4D97-AF65-F5344CB8AC3E}">
        <p14:creationId xmlns:p14="http://schemas.microsoft.com/office/powerpoint/2010/main" val="470100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309236"/>
            <a:ext cx="853579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Fair and Open Competition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6214" y="1142968"/>
            <a:ext cx="7383566" cy="4646785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order 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 that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 competition is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achieved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5080" lvl="0" indent="-24447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discussions held with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providers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must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neutral,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taint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99695" lvl="0" indent="-24447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or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professional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not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relationship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prior </a:t>
            </a:r>
            <a:r>
              <a:rPr kumimoji="0" lang="en-US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 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</a:t>
            </a:r>
            <a:r>
              <a:rPr kumimoji="0" lang="en-US" sz="2400" b="0" i="0" u="none" strike="noStrike" kern="1200" cap="none" spc="1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0414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869950" algn="l"/>
              </a:tabLst>
              <a:defRPr/>
            </a:pP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Unfairly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influence the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outcome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a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0414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869950" algn="l"/>
              </a:tabLst>
              <a:defRPr/>
            </a:pP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Furnish the bidder with "inside"</a:t>
            </a:r>
            <a:r>
              <a:rPr kumimoji="0" lang="en-US" sz="20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041400" marR="0" lvl="1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–"/>
              <a:tabLst>
                <a:tab pos="869950" algn="l"/>
              </a:tabLst>
              <a:defRPr/>
            </a:pP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 the bidder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unfairly compete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lang="en-US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</a:t>
            </a:r>
            <a:r>
              <a:rPr kumimoji="0" lang="en-US" sz="20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way.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27050" marR="5080" lvl="0" indent="-171450" algn="l" defTabSz="914400" rtl="0" eaLnBrk="1" fontAlgn="auto" latinLnBrk="0" hangingPunct="1">
              <a:lnSpc>
                <a:spcPct val="100000"/>
              </a:lnSpc>
              <a:spcBef>
                <a:spcPts val="455"/>
              </a:spcBef>
              <a:spcAft>
                <a:spcPts val="0"/>
              </a:spcAft>
              <a:buClr>
                <a:srgbClr val="3B1D15"/>
              </a:buClr>
              <a:buSzTx/>
              <a:buFont typeface="Arial"/>
              <a:buChar char="•"/>
              <a:tabLst>
                <a:tab pos="527050" algn="l"/>
              </a:tabLst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FE7871-26CF-482A-8049-A24BD5C9B7DE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12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7028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7390" y="711930"/>
            <a:ext cx="83604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For Example …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2041525" y="2130044"/>
            <a:ext cx="5243830" cy="1236044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 lvl="0" indent="0" algn="ctr" defTabSz="914400" rtl="0" eaLnBrk="1" fontAlgn="auto" latinLnBrk="0" hangingPunct="1">
              <a:lnSpc>
                <a:spcPts val="2270"/>
              </a:lnSpc>
              <a:spcBef>
                <a:spcPts val="3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conflict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exists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the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contracting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professional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associated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competing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7EE462-2702-48F9-8883-E469C7AE90C6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13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08505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93851" y="293186"/>
            <a:ext cx="847394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Fair and Open Competition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3259CE-EB46-47E4-AA97-3D791624982E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14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7675" y="1325571"/>
            <a:ext cx="7457440" cy="1991571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42900" marR="5080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bodies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required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a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matter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both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policy and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ensure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goods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services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obtained by “</a:t>
            </a:r>
            <a:r>
              <a:rPr kumimoji="0" sz="2400" b="1" i="1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”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400" b="0" i="0" u="none" strike="noStrike" kern="1200" cap="none" spc="-1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42900" marR="64135" lvl="0" indent="-3429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Failure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so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 result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courts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awarding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damages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aggrieved</a:t>
            </a:r>
            <a:r>
              <a:rPr kumimoji="0" sz="24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19357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85800" y="1447800"/>
            <a:ext cx="8338948" cy="3080972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469900" marR="5080" lvl="0" indent="-457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 panose="020B0604020202020204" pitchFamily="34" charset="0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there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real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593725" lvl="0" indent="-457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 panose="020B0604020202020204" pitchFamily="34" charset="0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support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community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0" lvl="0" indent="-457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>
                <a:srgbClr val="4B2203"/>
              </a:buClr>
              <a:buSzTx/>
              <a:buFont typeface="Arial" panose="020B0604020202020204" pitchFamily="34" charset="0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won’t participate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</a:p>
          <a:p>
            <a:pPr marL="927100" lvl="1" indent="-457200" defTabSz="914400">
              <a:spcBef>
                <a:spcPts val="600"/>
              </a:spcBef>
              <a:buClr>
                <a:srgbClr val="4B2203"/>
              </a:buClr>
              <a:buFont typeface="Calibri" panose="020F0502020204030204" pitchFamily="34" charset="0"/>
              <a:buChar char="–"/>
              <a:tabLst>
                <a:tab pos="184150" algn="l"/>
              </a:tabLst>
              <a:defRPr/>
            </a:pPr>
            <a:r>
              <a:rPr lang="en-US" sz="2400" dirty="0" smtClean="0">
                <a:solidFill>
                  <a:prstClr val="black"/>
                </a:solidFill>
                <a:latin typeface="Calibri"/>
                <a:cs typeface="Calibri"/>
              </a:rPr>
              <a:t>The process does not </a:t>
            </a:r>
            <a:r>
              <a:rPr lang="en-US" sz="2400" smtClean="0">
                <a:solidFill>
                  <a:prstClr val="black"/>
                </a:solidFill>
                <a:latin typeface="Calibri"/>
                <a:cs typeface="Calibri"/>
              </a:rPr>
              <a:t>make </a:t>
            </a:r>
            <a:r>
              <a:rPr lang="en-US" sz="2400" smtClean="0">
                <a:solidFill>
                  <a:prstClr val="black"/>
                </a:solidFill>
                <a:latin typeface="Calibri"/>
                <a:cs typeface="Calibri"/>
              </a:rPr>
              <a:t>sense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Calibri"/>
              </a:rPr>
              <a:t>.</a:t>
            </a:r>
          </a:p>
          <a:p>
            <a:pPr marL="927100" lvl="1" indent="-457200" defTabSz="914400">
              <a:spcBef>
                <a:spcPts val="600"/>
              </a:spcBef>
              <a:buClr>
                <a:srgbClr val="4B2203"/>
              </a:buClr>
              <a:buFont typeface="Calibri" panose="020F0502020204030204" pitchFamily="34" charset="0"/>
              <a:buChar char="–"/>
              <a:tabLst>
                <a:tab pos="184150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process is not fair.</a:t>
            </a:r>
          </a:p>
          <a:p>
            <a:pPr marL="927100" lvl="1" indent="-457200" defTabSz="914400">
              <a:spcBef>
                <a:spcPts val="600"/>
              </a:spcBef>
              <a:buClr>
                <a:srgbClr val="4B2203"/>
              </a:buClr>
              <a:buFont typeface="Calibri" panose="020F0502020204030204" pitchFamily="34" charset="0"/>
              <a:buChar char="–"/>
              <a:tabLst>
                <a:tab pos="184150" algn="l"/>
              </a:tabLst>
              <a:defRPr/>
            </a:pPr>
            <a:r>
              <a:rPr lang="en-US" sz="2400" baseline="0" dirty="0" smtClean="0">
                <a:solidFill>
                  <a:prstClr val="black"/>
                </a:solidFill>
                <a:latin typeface="Calibri"/>
                <a:cs typeface="Calibri"/>
              </a:rPr>
              <a:t>They</a:t>
            </a:r>
            <a:r>
              <a:rPr lang="en-US" sz="2400" dirty="0" smtClean="0">
                <a:solidFill>
                  <a:prstClr val="black"/>
                </a:solidFill>
                <a:latin typeface="Calibri"/>
                <a:cs typeface="Calibri"/>
              </a:rPr>
              <a:t> distrust the process.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FC69B-2E94-41E9-AB29-2EFDE6B8A737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530162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25" dirty="0">
                <a:latin typeface="+mn-lt"/>
                <a:cs typeface="Calibri Light"/>
              </a:rPr>
              <a:t>Bidder Confidence</a:t>
            </a:r>
          </a:p>
        </p:txBody>
      </p:sp>
    </p:spTree>
    <p:extLst>
      <p:ext uri="{BB962C8B-B14F-4D97-AF65-F5344CB8AC3E}">
        <p14:creationId xmlns:p14="http://schemas.microsoft.com/office/powerpoint/2010/main" val="17034401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2925" y="711930"/>
            <a:ext cx="860107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32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 Light"/>
              </a:rPr>
              <a:t>Bidder Confidence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440939" y="2571750"/>
            <a:ext cx="4652646" cy="965649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192530" marR="5080" lvl="0" indent="-1180465" algn="l" defTabSz="914400" rtl="0" eaLnBrk="1" fontAlgn="auto" latinLnBrk="0" hangingPunct="1">
              <a:lnSpc>
                <a:spcPts val="346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Without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prices rise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quality</a:t>
            </a:r>
            <a:r>
              <a:rPr kumimoji="0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drops.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5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7FC69B-2E94-41E9-AB29-2EFDE6B8A737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16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06755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2790" y="562981"/>
            <a:ext cx="841121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lnSpc>
                <a:spcPct val="100000"/>
              </a:lnSpc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Some Practices that Restrain </a:t>
            </a:r>
            <a:r>
              <a:rPr lang="en-US" sz="3200" b="0" kern="1200" spc="-25" dirty="0">
                <a:latin typeface="+mn-lt"/>
                <a:cs typeface="Calibri Light"/>
              </a:rPr>
              <a:t>Fair </a:t>
            </a:r>
            <a:r>
              <a:rPr sz="3200" b="0" kern="1200" spc="-25" dirty="0">
                <a:latin typeface="+mn-lt"/>
                <a:cs typeface="Calibri Light"/>
              </a:rPr>
              <a:t>Trade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A1F6C6-3277-4637-B891-A455B4B37161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17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2790" y="1600200"/>
            <a:ext cx="7197707" cy="3818353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61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Accepting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late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1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criteria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solicitation.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0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Unnecessary sole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1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Improper communication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1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Restrictions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bidder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qualifications.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0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785" algn="l"/>
              </a:tabLst>
              <a:defRPr/>
            </a:pP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Bundling and not </a:t>
            </a:r>
            <a:r>
              <a:rPr kumimoji="0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allowing for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multiple</a:t>
            </a:r>
            <a:r>
              <a:rPr kumimoji="0" sz="2400" strike="noStrike" kern="1200" cap="none" spc="-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awards.</a:t>
            </a:r>
            <a:endParaRPr kumimoji="0" sz="240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0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Barriers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pre-qualification.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556260" lvl="0" indent="-269875" algn="l" defTabSz="914400" rtl="0" eaLnBrk="1" fontAlgn="auto" latinLnBrk="0" hangingPunct="1">
              <a:lnSpc>
                <a:spcPts val="2590"/>
              </a:lnSpc>
              <a:spcBef>
                <a:spcPts val="844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184150" algn="l"/>
              </a:tabLst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Brand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names and other unnecessary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restraints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16635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69CAA6-853B-4316-BF2D-04E365C52C39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18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7870" y="1405250"/>
            <a:ext cx="7389180" cy="348044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Post-bid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changes.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Letters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used in lieu 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formal</a:t>
            </a:r>
            <a:r>
              <a:rPr kumimoji="0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7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Post-award contract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changes.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Most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favored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customer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pricing.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6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Slow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465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Preferences.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5080" lvl="0" indent="-282575" algn="l" defTabSz="914400" rtl="0" eaLnBrk="1" fontAlgn="auto" latinLnBrk="0" hangingPunct="1">
              <a:lnSpc>
                <a:spcPts val="3020"/>
              </a:lnSpc>
              <a:spcBef>
                <a:spcPts val="844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Rotation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bidder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lists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lieu of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inviting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interested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parties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object 3"/>
          <p:cNvSpPr txBox="1">
            <a:spLocks noGrp="1"/>
          </p:cNvSpPr>
          <p:nvPr>
            <p:ph type="title"/>
          </p:nvPr>
        </p:nvSpPr>
        <p:spPr>
          <a:xfrm>
            <a:off x="546931" y="374973"/>
            <a:ext cx="859706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lnSpc>
                <a:spcPct val="100000"/>
              </a:lnSpc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Some Practices that Restrain </a:t>
            </a:r>
            <a:r>
              <a:rPr lang="en-US" sz="3200" b="0" kern="1200" spc="-25" dirty="0">
                <a:latin typeface="+mn-lt"/>
                <a:cs typeface="Calibri Light"/>
              </a:rPr>
              <a:t>Fair </a:t>
            </a:r>
            <a:r>
              <a:rPr sz="3200" b="0" kern="1200" spc="-25" dirty="0">
                <a:latin typeface="+mn-lt"/>
                <a:cs typeface="Calibri Light"/>
              </a:rPr>
              <a:t>Trade</a:t>
            </a:r>
          </a:p>
        </p:txBody>
      </p:sp>
    </p:spTree>
    <p:extLst>
      <p:ext uri="{BB962C8B-B14F-4D97-AF65-F5344CB8AC3E}">
        <p14:creationId xmlns:p14="http://schemas.microsoft.com/office/powerpoint/2010/main" val="2080813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895108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9855" marR="0" lvl="0" indent="0" algn="l" defTabSz="914400" rtl="0" eaLnBrk="1" fontAlgn="auto" latinLnBrk="0" hangingPunct="1">
              <a:lnSpc>
                <a:spcPts val="14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3AF0C1-97BA-41B2-B7EB-D2C2337BB2FF}" type="slidenum">
              <a:rPr kumimoji="0" lang="en-US" sz="1200" b="0" i="0" u="none" strike="noStrike" kern="1200" cap="none" spc="-5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</a:t>
            </a:fld>
            <a:endParaRPr kumimoji="0" sz="1200" b="0" i="0" u="none" strike="noStrike" kern="1200" cap="none" spc="-5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3485" y="1828800"/>
            <a:ext cx="7613814" cy="1741502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Long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-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term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Disclosing the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budget.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47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Confidentiality breach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leaks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inside</a:t>
            </a:r>
            <a:r>
              <a:rPr kumimoji="0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69875" algn="l" defTabSz="914400" rtl="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Disclosure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proprietary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object 3"/>
          <p:cNvSpPr txBox="1">
            <a:spLocks noGrp="1"/>
          </p:cNvSpPr>
          <p:nvPr>
            <p:ph type="title"/>
          </p:nvPr>
        </p:nvSpPr>
        <p:spPr>
          <a:xfrm>
            <a:off x="529839" y="323699"/>
            <a:ext cx="8614161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lnSpc>
                <a:spcPct val="100000"/>
              </a:lnSpc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Some Practices that Restrain </a:t>
            </a:r>
            <a:r>
              <a:rPr lang="en-US" sz="3200" b="0" kern="1200" spc="-25" dirty="0">
                <a:latin typeface="+mn-lt"/>
                <a:cs typeface="Calibri Light"/>
              </a:rPr>
              <a:t>Fair </a:t>
            </a:r>
            <a:r>
              <a:rPr sz="3200" b="0" kern="1200" spc="-25" dirty="0">
                <a:latin typeface="+mn-lt"/>
                <a:cs typeface="Calibri Light"/>
              </a:rPr>
              <a:t>Trade</a:t>
            </a:r>
          </a:p>
        </p:txBody>
      </p:sp>
    </p:spTree>
    <p:extLst>
      <p:ext uri="{BB962C8B-B14F-4D97-AF65-F5344CB8AC3E}">
        <p14:creationId xmlns:p14="http://schemas.microsoft.com/office/powerpoint/2010/main" val="4274939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4200" y="838200"/>
            <a:ext cx="2669919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200" b="0" u="sng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Calibri"/>
                <a:cs typeface="Calibri"/>
              </a:rPr>
              <a:t>I</a:t>
            </a:r>
            <a:r>
              <a:rPr sz="3200" b="0" u="sng" spc="-4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Calibri"/>
                <a:cs typeface="Calibri"/>
              </a:rPr>
              <a:t>nt</a:t>
            </a:r>
            <a:r>
              <a:rPr sz="3200" b="0" u="sng" spc="-10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Calibri"/>
                <a:cs typeface="Calibri"/>
              </a:rPr>
              <a:t>e</a:t>
            </a:r>
            <a:r>
              <a:rPr sz="3200" b="0" u="sng" spc="-5" dirty="0">
                <a:solidFill>
                  <a:srgbClr val="2F2B20"/>
                </a:solidFill>
                <a:uFill>
                  <a:solidFill>
                    <a:srgbClr val="2F2B20"/>
                  </a:solidFill>
                </a:uFill>
                <a:latin typeface="Calibri"/>
                <a:cs typeface="Calibri"/>
              </a:rPr>
              <a:t>grity</a:t>
            </a:r>
            <a:endParaRPr sz="4000" u="sng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0179" y="2039782"/>
            <a:ext cx="6649084" cy="2162772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86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93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what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said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</a:t>
            </a:r>
            <a:r>
              <a:rPr kumimoji="0" sz="2400" b="0" i="0" u="none" strike="noStrike" kern="1200" cap="none" spc="1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7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93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it when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said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</a:t>
            </a:r>
            <a:r>
              <a:rPr kumimoji="0" sz="2400" b="0" i="0" u="none" strike="noStrike" kern="1200" cap="none" spc="15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413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77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4193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 it the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said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</a:t>
            </a:r>
            <a:r>
              <a:rPr kumimoji="0" sz="2400" b="0" i="0" u="none" strike="noStrike" kern="1200" cap="none" spc="16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0" marR="26670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Larry</a:t>
            </a:r>
            <a:r>
              <a:rPr kumimoji="0" sz="2400" b="0" i="0" u="none" strike="noStrike" kern="1200" cap="none" spc="-10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Winget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30302" y="6324980"/>
            <a:ext cx="71120" cy="396240"/>
          </a:xfrm>
          <a:custGeom>
            <a:avLst/>
            <a:gdLst/>
            <a:ahLst/>
            <a:cxnLst/>
            <a:rect l="l" t="t" r="r" b="b"/>
            <a:pathLst>
              <a:path w="71120" h="396240">
                <a:moveTo>
                  <a:pt x="0" y="0"/>
                </a:moveTo>
                <a:lnTo>
                  <a:pt x="27684" y="5588"/>
                </a:lnTo>
                <a:lnTo>
                  <a:pt x="50290" y="20829"/>
                </a:lnTo>
                <a:lnTo>
                  <a:pt x="65531" y="43435"/>
                </a:lnTo>
                <a:lnTo>
                  <a:pt x="71120" y="71120"/>
                </a:lnTo>
                <a:lnTo>
                  <a:pt x="71120" y="325120"/>
                </a:lnTo>
                <a:lnTo>
                  <a:pt x="65531" y="352804"/>
                </a:lnTo>
                <a:lnTo>
                  <a:pt x="50290" y="375410"/>
                </a:lnTo>
                <a:lnTo>
                  <a:pt x="27684" y="390651"/>
                </a:lnTo>
                <a:lnTo>
                  <a:pt x="0" y="39624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99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9120" y="1517395"/>
            <a:ext cx="6688319" cy="313932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819"/>
              </a:spcBef>
              <a:spcAft>
                <a:spcPts val="0"/>
              </a:spcAft>
              <a:buClr>
                <a:srgbClr val="2F2B20"/>
              </a:buClr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another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Pursuant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Title 74 section 581.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100330" lvl="0" indent="-282575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not be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made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evade</a:t>
            </a:r>
            <a:r>
              <a:rPr kumimoji="0" sz="2400" b="0" i="0" u="none" strike="noStrike" kern="1200" cap="none" spc="-114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266700" lvl="0" indent="-282575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political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subdivision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United</a:t>
            </a: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5080" lvl="0" indent="-282575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Pursuant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Title 74 sections 1001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through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1008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82575" marR="0" lvl="0" indent="-282575" algn="l" defTabSz="914400" rtl="0" eaLnBrk="1" fontAlgn="auto" latinLnBrk="0" hangingPunct="1">
              <a:lnSpc>
                <a:spcPct val="100000"/>
              </a:lnSpc>
              <a:spcBef>
                <a:spcPts val="720"/>
              </a:spcBef>
              <a:spcAft>
                <a:spcPts val="0"/>
              </a:spcAft>
              <a:buClrTx/>
              <a:buSzTx/>
              <a:buFont typeface="Arial"/>
              <a:buChar char="•"/>
              <a:defRPr/>
            </a:pP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Bona fide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governmental</a:t>
            </a:r>
            <a:r>
              <a:rPr kumimoji="0" sz="2400" b="0" i="0" u="none" strike="noStrike" kern="1200" cap="none" spc="-5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entity.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46932" y="518413"/>
            <a:ext cx="8597068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spc="-114" dirty="0">
                <a:solidFill>
                  <a:srgbClr val="2F2B20"/>
                </a:solidFill>
                <a:latin typeface="Calibri"/>
                <a:cs typeface="Calibri"/>
              </a:rPr>
              <a:t>Interagency</a:t>
            </a:r>
            <a:r>
              <a:rPr sz="3200" b="0" spc="-229" dirty="0">
                <a:solidFill>
                  <a:srgbClr val="2F2B20"/>
                </a:solidFill>
                <a:latin typeface="Calibri"/>
                <a:cs typeface="Calibri"/>
              </a:rPr>
              <a:t> </a:t>
            </a:r>
            <a:r>
              <a:rPr sz="3200" b="0" spc="-105" dirty="0">
                <a:solidFill>
                  <a:srgbClr val="2F2B20"/>
                </a:solidFill>
                <a:latin typeface="Calibri"/>
                <a:cs typeface="Calibri"/>
              </a:rPr>
              <a:t>Agreements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30302" y="6324980"/>
            <a:ext cx="71120" cy="396240"/>
          </a:xfrm>
          <a:custGeom>
            <a:avLst/>
            <a:gdLst/>
            <a:ahLst/>
            <a:cxnLst/>
            <a:rect l="l" t="t" r="r" b="b"/>
            <a:pathLst>
              <a:path w="71120" h="396240">
                <a:moveTo>
                  <a:pt x="0" y="0"/>
                </a:moveTo>
                <a:lnTo>
                  <a:pt x="27684" y="5588"/>
                </a:lnTo>
                <a:lnTo>
                  <a:pt x="50290" y="20829"/>
                </a:lnTo>
                <a:lnTo>
                  <a:pt x="65531" y="43435"/>
                </a:lnTo>
                <a:lnTo>
                  <a:pt x="71120" y="71120"/>
                </a:lnTo>
                <a:lnTo>
                  <a:pt x="71120" y="325120"/>
                </a:lnTo>
                <a:lnTo>
                  <a:pt x="65531" y="352804"/>
                </a:lnTo>
                <a:lnTo>
                  <a:pt x="50290" y="375410"/>
                </a:lnTo>
                <a:lnTo>
                  <a:pt x="27684" y="390651"/>
                </a:lnTo>
                <a:lnTo>
                  <a:pt x="0" y="39624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21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36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60782" y="1447800"/>
            <a:ext cx="8208898" cy="4051750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298450" marR="5080" lvl="0" indent="-285750" algn="l" defTabSz="914400" rtl="0" eaLnBrk="1" fontAlgn="auto" latinLnBrk="0" hangingPunct="1">
              <a:lnSpc>
                <a:spcPts val="2380"/>
              </a:lnSpc>
              <a:spcBef>
                <a:spcPts val="5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shall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unlawful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Director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buyer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Management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Enterprise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Services, 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member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their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immediate </a:t>
            </a:r>
            <a:r>
              <a:rPr kumimoji="0" sz="2000" b="0" i="0" u="none" strike="noStrike" kern="1200" cap="none" spc="-3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family,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the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Purchasing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accept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gift, donation,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gratuity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himself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member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his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immediate family from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seller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prospective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seller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property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covered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Purchasing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Act;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shall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further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unlawful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seller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………….</a:t>
            </a:r>
            <a:endParaRPr kumimoji="0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355600" marR="172720" lvl="0" indent="-342900" algn="l" defTabSz="914400" rtl="0" eaLnBrk="1" fontAlgn="auto" latinLnBrk="0" hangingPunct="1">
              <a:lnSpc>
                <a:spcPts val="23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violation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provision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section shall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constitute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heavy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>
                  <a:solidFill>
                    <a:srgbClr val="2F2B20"/>
                  </a:solidFill>
                </a:uFill>
                <a:latin typeface="Calibri"/>
                <a:ea typeface="+mn-ea"/>
                <a:cs typeface="Calibri"/>
              </a:rPr>
              <a:t>misdemeanor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in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event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Director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buyer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Management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Enterprise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convicted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violation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000" b="0" i="0" u="heavy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>
                  <a:solidFill>
                    <a:srgbClr val="2F2B20"/>
                  </a:solidFill>
                </a:uFill>
                <a:latin typeface="Calibri"/>
                <a:ea typeface="+mn-ea"/>
                <a:cs typeface="Calibri"/>
              </a:rPr>
              <a:t>forfeit </a:t>
            </a:r>
            <a:r>
              <a:rPr kumimoji="0" sz="2000" b="0" i="0" u="heavy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>
                  <a:solidFill>
                    <a:srgbClr val="2F2B20"/>
                  </a:solidFill>
                </a:uFill>
                <a:latin typeface="Calibri"/>
                <a:ea typeface="+mn-ea"/>
                <a:cs typeface="Calibri"/>
              </a:rPr>
              <a:t>his position immediately in addition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penalty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this</a:t>
            </a:r>
            <a:r>
              <a:rPr kumimoji="0" sz="2000" b="0" i="0" u="none" strike="noStrike" kern="1200" cap="none" spc="-4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section.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30302" y="6324980"/>
            <a:ext cx="71120" cy="396240"/>
          </a:xfrm>
          <a:custGeom>
            <a:avLst/>
            <a:gdLst/>
            <a:ahLst/>
            <a:cxnLst/>
            <a:rect l="l" t="t" r="r" b="b"/>
            <a:pathLst>
              <a:path w="71120" h="396240">
                <a:moveTo>
                  <a:pt x="0" y="0"/>
                </a:moveTo>
                <a:lnTo>
                  <a:pt x="27684" y="5588"/>
                </a:lnTo>
                <a:lnTo>
                  <a:pt x="50290" y="20829"/>
                </a:lnTo>
                <a:lnTo>
                  <a:pt x="65531" y="43435"/>
                </a:lnTo>
                <a:lnTo>
                  <a:pt x="71120" y="71120"/>
                </a:lnTo>
                <a:lnTo>
                  <a:pt x="71120" y="325120"/>
                </a:lnTo>
                <a:lnTo>
                  <a:pt x="65531" y="352804"/>
                </a:lnTo>
                <a:lnTo>
                  <a:pt x="50290" y="375410"/>
                </a:lnTo>
                <a:lnTo>
                  <a:pt x="27684" y="390651"/>
                </a:lnTo>
                <a:lnTo>
                  <a:pt x="0" y="39624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1422" y="228600"/>
            <a:ext cx="81377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881380" lvl="0" indent="0" algn="ctr" defTabSz="914400" rtl="0" eaLnBrk="1" fontAlgn="auto" latinLnBrk="0" hangingPunct="1">
              <a:spcBef>
                <a:spcPts val="395"/>
              </a:spcBef>
              <a:spcAft>
                <a:spcPts val="600"/>
              </a:spcAft>
              <a:buClr>
                <a:srgbClr val="2F2B20"/>
              </a:buClr>
              <a:buSzTx/>
              <a:buFontTx/>
              <a:buNone/>
              <a:tabLst>
                <a:tab pos="240665" algn="l"/>
                <a:tab pos="241300" algn="l"/>
              </a:tabLst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§ 85.13. </a:t>
            </a:r>
            <a:r>
              <a:rPr kumimoji="0" lang="en-US" sz="32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Accepting or Giving of </a:t>
            </a:r>
            <a:r>
              <a:rPr kumimoji="0" lang="en-US" sz="32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Gratuities Prohibited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lang="en-US" sz="32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Penalty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22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7446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5469" y="1219200"/>
            <a:ext cx="8253731" cy="4645502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355600" marR="24765" lvl="0" indent="-342900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77825" algn="l"/>
              </a:tabLst>
              <a:defRPr/>
            </a:pPr>
            <a:r>
              <a:rPr kumimoji="0" sz="2000" b="1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Standard </a:t>
            </a:r>
            <a:r>
              <a:rPr kumimoji="0" sz="2000" b="1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conduct.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Purchasing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Ethics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Commission rules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 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laws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contain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regulations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prohibitions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penalties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governing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ethics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Transactions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relating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expenditure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funds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highest degree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trust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impeccable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standards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conduct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000" b="0" i="0" u="none" strike="noStrike" kern="1200" cap="none" spc="-10" normalizeH="0" baseline="0" noProof="0" dirty="0" smtClean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24765" lvl="0" indent="-342900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77825" algn="l"/>
              </a:tabLst>
              <a:defRPr/>
            </a:pPr>
            <a:endParaRPr kumimoji="0" lang="en-US" sz="2000" b="0" i="0" u="none" strike="noStrike" kern="1200" cap="none" spc="-10" normalizeH="0" baseline="0" noProof="0" dirty="0" smtClean="0">
              <a:ln>
                <a:noFill/>
              </a:ln>
              <a:solidFill>
                <a:srgbClr val="2F2B2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24765" lvl="0" indent="-342900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77825" algn="l"/>
              </a:tabLst>
              <a:defRPr/>
            </a:pPr>
            <a:r>
              <a:rPr kumimoji="0" lang="en-US" sz="2000" b="1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One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year limitation </a:t>
            </a:r>
            <a:r>
              <a:rPr kumimoji="0" lang="en-US" sz="2000" b="1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lang="en-US" sz="2000" b="1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certain </a:t>
            </a:r>
            <a:r>
              <a:rPr kumimoji="0" lang="en-US" sz="2000" b="1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contracts.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Unless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otherwise 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provided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lang="en-US" sz="2000" b="0" i="0" u="none" strike="noStrike" kern="1200" cap="none" spc="-5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law,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is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prohibited from entering 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into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sole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 </a:t>
            </a:r>
            <a:r>
              <a:rPr kumimoji="0" lang="en-US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contract,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lang="en-US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 </a:t>
            </a:r>
            <a:r>
              <a:rPr kumimoji="0" lang="en-US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 </a:t>
            </a:r>
            <a:r>
              <a:rPr kumimoji="0" lang="en-US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000" b="0" i="0" u="none" strike="noStrike" kern="1200" cap="none" spc="2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………….</a:t>
            </a:r>
          </a:p>
          <a:p>
            <a:pPr marL="355600" marR="24765" lvl="0" indent="-342900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77825" algn="l"/>
              </a:tabLst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55600" marR="5080" lvl="0" indent="-342900" algn="l" defTabSz="914400" rtl="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391160" algn="l"/>
              </a:tabLst>
              <a:defRPr/>
            </a:pPr>
            <a:r>
              <a:rPr kumimoji="0" sz="2000" b="1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 </a:t>
            </a:r>
            <a:r>
              <a:rPr kumimoji="0" sz="2000" b="1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gratuities.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prospective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give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donate anything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lang="en-US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Director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lang="en-US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000" b="0" i="0" u="none" strike="noStrike" kern="1200" cap="none" spc="-3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Director,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acting within the scope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delegated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authority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srgbClr val="2F2B2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member ……..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30302" y="6324980"/>
            <a:ext cx="71120" cy="396240"/>
          </a:xfrm>
          <a:custGeom>
            <a:avLst/>
            <a:gdLst/>
            <a:ahLst/>
            <a:cxnLst/>
            <a:rect l="l" t="t" r="r" b="b"/>
            <a:pathLst>
              <a:path w="71120" h="396240">
                <a:moveTo>
                  <a:pt x="0" y="0"/>
                </a:moveTo>
                <a:lnTo>
                  <a:pt x="27684" y="5588"/>
                </a:lnTo>
                <a:lnTo>
                  <a:pt x="50290" y="20829"/>
                </a:lnTo>
                <a:lnTo>
                  <a:pt x="65531" y="43435"/>
                </a:lnTo>
                <a:lnTo>
                  <a:pt x="71120" y="71120"/>
                </a:lnTo>
                <a:lnTo>
                  <a:pt x="71120" y="325120"/>
                </a:lnTo>
                <a:lnTo>
                  <a:pt x="65531" y="352804"/>
                </a:lnTo>
                <a:lnTo>
                  <a:pt x="50290" y="375410"/>
                </a:lnTo>
                <a:lnTo>
                  <a:pt x="27684" y="390651"/>
                </a:lnTo>
                <a:lnTo>
                  <a:pt x="0" y="396240"/>
                </a:lnTo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85469" y="381000"/>
            <a:ext cx="8558530" cy="430887"/>
          </a:xfrm>
        </p:spPr>
        <p:txBody>
          <a:bodyPr/>
          <a:lstStyle/>
          <a:p>
            <a:r>
              <a:rPr lang="en-US" sz="2800" b="0" spc="-5" dirty="0">
                <a:solidFill>
                  <a:srgbClr val="2F2B20"/>
                </a:solidFill>
              </a:rPr>
              <a:t>260:115-3-5. </a:t>
            </a:r>
            <a:r>
              <a:rPr lang="en-US" sz="2800" b="0" spc="-10" dirty="0">
                <a:solidFill>
                  <a:srgbClr val="2F2B20"/>
                </a:solidFill>
              </a:rPr>
              <a:t>Procurement </a:t>
            </a:r>
            <a:r>
              <a:rPr lang="en-US" sz="2800" b="0" spc="-5" dirty="0">
                <a:solidFill>
                  <a:srgbClr val="2F2B20"/>
                </a:solidFill>
              </a:rPr>
              <a:t>ethics </a:t>
            </a:r>
            <a:r>
              <a:rPr lang="en-US" sz="2800" b="0" dirty="0">
                <a:solidFill>
                  <a:srgbClr val="2F2B20"/>
                </a:solidFill>
              </a:rPr>
              <a:t>- </a:t>
            </a:r>
            <a:r>
              <a:rPr lang="en-US" sz="2800" b="0" spc="-10" dirty="0">
                <a:solidFill>
                  <a:srgbClr val="2F2B20"/>
                </a:solidFill>
              </a:rPr>
              <a:t>prohibited</a:t>
            </a:r>
            <a:r>
              <a:rPr lang="en-US" sz="2800" b="0" dirty="0">
                <a:solidFill>
                  <a:srgbClr val="2F2B20"/>
                </a:solidFill>
              </a:rPr>
              <a:t> </a:t>
            </a:r>
            <a:r>
              <a:rPr lang="en-US" sz="2800" b="0" spc="-5" dirty="0" smtClean="0">
                <a:solidFill>
                  <a:srgbClr val="2F2B20"/>
                </a:solidFill>
              </a:rPr>
              <a:t>conduct</a:t>
            </a:r>
            <a:endParaRPr lang="en-US" sz="4800" b="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1338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88312" y="1447800"/>
            <a:ext cx="8150888" cy="31829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4615" marR="170815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director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director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(this includes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professionals)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within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scope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delegated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authority,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78460" marR="5080" lvl="0" indent="-36576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377825" algn="l"/>
                <a:tab pos="379095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Sell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otherwise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Purchasing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78460" marR="30480" lvl="0" indent="-36576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377825" algn="l"/>
                <a:tab pos="379095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employees,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partners,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associates,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officers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stockholders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 entity that sells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otherwise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provides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subject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0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354425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Prohibited Activities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791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354425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lnSpc>
                <a:spcPct val="100000"/>
              </a:lnSpc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Prohibited Activities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8477" y="1447800"/>
            <a:ext cx="7375666" cy="28597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0" lvl="0" indent="-457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 startAt="3"/>
              <a:tabLst>
                <a:tab pos="469900" algn="l"/>
                <a:tab pos="470534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positions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authorized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Purchasing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 if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spouse 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child owns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stock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 entity which sells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otherwise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provides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subject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000" b="0" i="0" u="none" strike="noStrike" kern="1200" cap="none" spc="-2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lang="en-US" sz="20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469900" marR="0" lvl="0" indent="-4572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AutoNum type="arabicPeriod" startAt="4"/>
              <a:tabLst>
                <a:tab pos="469265" algn="l"/>
                <a:tab pos="470534" algn="l"/>
              </a:tabLst>
              <a:defRPr/>
            </a:pP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employed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positions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authorized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Purchasing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 if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relative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within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third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degree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consanguinity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affinity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sells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otherwise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provides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subject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interested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 which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25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2283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897308" y="1276372"/>
            <a:ext cx="7298109" cy="2905924"/>
          </a:xfrm>
          <a:prstGeom prst="rect">
            <a:avLst/>
          </a:prstGeom>
        </p:spPr>
        <p:txBody>
          <a:bodyPr vert="horz" wrap="square" lIns="0" tIns="14224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u="sng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Exception</a:t>
            </a:r>
            <a:endParaRPr kumimoji="0" sz="280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360680" marR="5080" lvl="0" indent="-228600" algn="l" defTabSz="914400" rtl="0" eaLnBrk="1" fontAlgn="auto" latinLnBrk="0" hangingPunct="1">
              <a:spcBef>
                <a:spcPts val="905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360680" algn="l"/>
                <a:tab pos="36131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Such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relative, </a:t>
            </a:r>
            <a:r>
              <a:rPr kumimoji="0" sz="2400" b="0" i="1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excluding </a:t>
            </a:r>
            <a:r>
              <a:rPr kumimoji="0" sz="2400" b="0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spouse or child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own </a:t>
            </a:r>
            <a:r>
              <a:rPr kumimoji="0" sz="2400" b="1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5,000</a:t>
            </a:r>
            <a:r>
              <a:rPr kumimoji="0" lang="en-US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worth </a:t>
            </a:r>
            <a:r>
              <a:rPr kumimoji="0" sz="2400" b="1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less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or 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1</a:t>
            </a:r>
            <a:r>
              <a:rPr kumimoji="0" lang="en-US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percent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less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whichever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the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lesser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amount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of 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stock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corporation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entity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which sells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otherwise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acquisitions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subject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Oklahoma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sz="2400" b="0" i="0" u="none" strike="noStrike" kern="1200" cap="none" spc="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354425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Prohibited Activities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182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2000" y="1337227"/>
            <a:ext cx="7467600" cy="41524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Responsibility: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78130" marR="0" lvl="0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78765" algn="l"/>
              </a:tabLst>
              <a:defRPr/>
            </a:pP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Make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specifications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are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written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adequate competition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</a:t>
            </a:r>
            <a:r>
              <a:rPr kumimoji="0" lang="en-US" sz="2400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do not write specifications and then compete for the business</a:t>
            </a:r>
            <a:r>
              <a:rPr kumimoji="0" lang="en-US" sz="2400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).</a:t>
            </a:r>
            <a:r>
              <a:rPr kumimoji="0" sz="2400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	</a:t>
            </a:r>
            <a:endParaRPr kumimoji="0" lang="en-US" sz="2400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78130" marR="0" lvl="0" indent="-2286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278765" algn="l"/>
              </a:tabLst>
              <a:defRPr/>
            </a:pP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Non-Collusion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signed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every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response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states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803275" marR="692785" lvl="0" indent="-290513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–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	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Neither the bidder nor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anyone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subject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bidder's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direction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control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been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0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party: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803275" marR="0" lvl="1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a.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collusion among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restraint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sz="2000" b="0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freedom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803275" marR="64135" lvl="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competition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agreement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fixed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price or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refrain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</a:t>
            </a:r>
            <a:r>
              <a:rPr kumimoji="0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bidding,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354425"/>
            <a:ext cx="860806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lnSpc>
                <a:spcPct val="100000"/>
              </a:lnSpc>
              <a:spcBef>
                <a:spcPts val="100"/>
              </a:spcBef>
            </a:pPr>
            <a:r>
              <a:rPr sz="3200" b="0" kern="1200" spc="-25" dirty="0">
                <a:latin typeface="+mn-lt"/>
                <a:cs typeface="Calibri Light"/>
              </a:rPr>
              <a:t>Competition and Ethics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27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537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763397" y="1431311"/>
            <a:ext cx="7820659" cy="41293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145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Non-Collusion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Certification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(cont):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31825" marR="5080" lvl="0" algn="l" defTabSz="914400" rtl="0" eaLnBrk="1" fontAlgn="auto" latinLnBrk="0" hangingPunct="1">
              <a:lnSpc>
                <a:spcPts val="2160"/>
              </a:lnSpc>
              <a:spcBef>
                <a:spcPts val="175"/>
              </a:spcBef>
              <a:spcAft>
                <a:spcPts val="0"/>
              </a:spcAft>
              <a:buClr>
                <a:srgbClr val="4B2203"/>
              </a:buClr>
              <a:buSzPct val="80000"/>
              <a:defRPr/>
            </a:pPr>
            <a:r>
              <a:rPr kumimoji="0" sz="2000" b="0" i="1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b. </a:t>
            </a:r>
            <a:r>
              <a:rPr kumimoji="0" sz="2000" b="0" i="1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1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collusion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with </a:t>
            </a:r>
            <a:r>
              <a:rPr kumimoji="0" sz="2000" i="1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any state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official or 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employee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000" i="1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i="1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quantity</a:t>
            </a:r>
            <a:r>
              <a:rPr kumimoji="0" sz="2000" i="1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,</a:t>
            </a:r>
            <a:r>
              <a:rPr kumimoji="0" lang="en-US" sz="2000" i="1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i="1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quality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or 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price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prospective 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contract,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or as </a:t>
            </a:r>
            <a:r>
              <a:rPr kumimoji="0" sz="2000" i="1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to </a:t>
            </a:r>
            <a:r>
              <a:rPr kumimoji="0" sz="2000" i="1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any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other </a:t>
            </a:r>
            <a:r>
              <a:rPr kumimoji="0" sz="2000" i="1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terms</a:t>
            </a:r>
            <a:r>
              <a:rPr kumimoji="0" lang="en-US" sz="2000" i="1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alibri"/>
                <a:ea typeface="+mn-ea"/>
                <a:cs typeface="Calibri"/>
              </a:rPr>
              <a:t> </a:t>
            </a:r>
            <a:r>
              <a:rPr kumimoji="0" sz="2000" i="1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i="1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such prospective 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contract,</a:t>
            </a:r>
            <a:r>
              <a:rPr kumimoji="0" sz="2000" i="1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nor</a:t>
            </a:r>
            <a:endParaRPr kumimoji="0" sz="2000" i="1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16585" marR="929640" lvl="0" algn="l" defTabSz="914400" rtl="0" eaLnBrk="1" fontAlgn="auto" latinLnBrk="0" hangingPunct="1">
              <a:lnSpc>
                <a:spcPts val="2160"/>
              </a:lnSpc>
              <a:spcBef>
                <a:spcPts val="400"/>
              </a:spcBef>
              <a:spcAft>
                <a:spcPts val="0"/>
              </a:spcAft>
              <a:buClrTx/>
              <a:buSzTx/>
              <a:tabLst>
                <a:tab pos="788670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c. in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discussions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between bidders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official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concerning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exchange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money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other thing of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special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consideration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the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letting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a</a:t>
            </a:r>
            <a:r>
              <a:rPr kumimoji="0" sz="20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contract.”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616585" marR="73025" lvl="0" algn="l" defTabSz="914400" rtl="0" eaLnBrk="1" fontAlgn="auto" latinLnBrk="0" hangingPunct="1">
              <a:lnSpc>
                <a:spcPts val="216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>
                <a:tab pos="788670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d.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any efforts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 or political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subdivision</a:t>
            </a:r>
            <a:r>
              <a:rPr kumimoji="0" lang="en-US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officials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or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others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create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sole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brand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or a sole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source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acquisition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contradiction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74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O.S.</a:t>
            </a:r>
            <a:r>
              <a:rPr kumimoji="0" sz="20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85.45j.1</a:t>
            </a:r>
            <a:r>
              <a:rPr kumimoji="0" sz="20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279400" marR="438150" lvl="0" indent="-228600" algn="l" defTabSz="914400" rtl="0" eaLnBrk="1" fontAlgn="auto" latinLnBrk="0" hangingPunct="1">
              <a:lnSpc>
                <a:spcPts val="2590"/>
              </a:lnSpc>
              <a:spcBef>
                <a:spcPts val="780"/>
              </a:spcBef>
              <a:spcAft>
                <a:spcPts val="0"/>
              </a:spcAft>
              <a:buClr>
                <a:srgbClr val="4B2203"/>
              </a:buClr>
              <a:buSzTx/>
              <a:buFont typeface="Arial"/>
              <a:buChar char="•"/>
              <a:tabLst>
                <a:tab pos="279400" algn="l"/>
              </a:tabLst>
              <a:defRPr/>
            </a:pP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Planning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sufficient </a:t>
            </a: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follow</a:t>
            </a:r>
            <a:r>
              <a:rPr kumimoji="0" lang="en-US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your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agency’s </a:t>
            </a:r>
            <a:r>
              <a:rPr kumimoji="0" sz="2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internal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procedures </a:t>
            </a:r>
            <a:r>
              <a:rPr kumimoji="0" sz="20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</a:t>
            </a:r>
            <a:r>
              <a:rPr kumimoji="0" lang="en-US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requirements </a:t>
            </a:r>
            <a:r>
              <a:rPr kumimoji="0" sz="20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</a:t>
            </a:r>
            <a:r>
              <a:rPr kumimoji="0" sz="20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procedures.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5940" y="354425"/>
            <a:ext cx="860806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rtl="0">
              <a:spcBef>
                <a:spcPts val="100"/>
              </a:spcBef>
            </a:pPr>
            <a:r>
              <a:rPr sz="3600" b="0" kern="1200" spc="-25" dirty="0">
                <a:latin typeface="+mn-lt"/>
                <a:cs typeface="Calibri Light"/>
              </a:rPr>
              <a:t>Competition and Ethics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28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805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958087"/>
            <a:ext cx="321500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i="1" spc="-10" dirty="0">
                <a:latin typeface="Calibri"/>
                <a:cs typeface="Calibri"/>
              </a:rPr>
              <a:t>Question for</a:t>
            </a:r>
            <a:r>
              <a:rPr sz="2800" i="1" spc="-45" dirty="0">
                <a:latin typeface="Calibri"/>
                <a:cs typeface="Calibri"/>
              </a:rPr>
              <a:t> </a:t>
            </a:r>
            <a:r>
              <a:rPr sz="2800" i="1" spc="-5" dirty="0">
                <a:latin typeface="Calibri"/>
                <a:cs typeface="Calibri"/>
              </a:rPr>
              <a:t>thought: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0698" y="1651423"/>
            <a:ext cx="7659370" cy="2489143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83515" marR="563245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>
                <a:tab pos="1334135" algn="l"/>
                <a:tab pos="267335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</a:t>
            </a:r>
            <a:r>
              <a:rPr kumimoji="0" lang="en-US" sz="2400" b="0" i="0" u="none" strike="noStrike" kern="1200" cap="none" spc="-3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agency</a:t>
            </a:r>
            <a:r>
              <a:rPr kumimoji="0" lang="en-US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officer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deals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directly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a business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owned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his</a:t>
            </a:r>
            <a:r>
              <a:rPr kumimoji="0" sz="2400" b="0" i="0" u="none" strike="noStrike" kern="1200" cap="none" spc="10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83515" marR="324485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processes numerous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transactions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less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threshold;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net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value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over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$1 million</a:t>
            </a:r>
            <a:r>
              <a:rPr kumimoji="0" sz="2400" b="0" i="0" u="none" strike="noStrike" kern="1200" cap="none" spc="8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dollars.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83515" marR="508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this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acceptable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practice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?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29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2697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694436" y="869927"/>
            <a:ext cx="7542530" cy="2566728"/>
          </a:xfrm>
          <a:prstGeom prst="rect">
            <a:avLst/>
          </a:prstGeom>
        </p:spPr>
        <p:txBody>
          <a:bodyPr vert="horz" wrap="square" lIns="0" tIns="4254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short answer is “No.”</a:t>
            </a: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officer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violated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Oklahoma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statutes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rules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: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0" indent="-23749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Violating the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public</a:t>
            </a:r>
            <a:r>
              <a:rPr kumimoji="0" sz="2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trust.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70230" marR="0" lvl="0" indent="-23749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Doing business with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spouse or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child.</a:t>
            </a:r>
          </a:p>
          <a:p>
            <a:pPr marL="570230" marR="0" lvl="0" indent="-23749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70230" algn="l"/>
                <a:tab pos="570865" algn="l"/>
              </a:tabLst>
              <a:defRPr/>
            </a:pP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Circumventing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</a:t>
            </a:r>
            <a:r>
              <a:rPr kumimoji="0" sz="2400" b="0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30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8131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31</a:t>
            </a:fld>
            <a:endParaRPr lang="en-US" spc="-5" dirty="0">
              <a:solidFill>
                <a:srgbClr val="000000"/>
              </a:solidFill>
            </a:endParaRPr>
          </a:p>
        </p:txBody>
      </p:sp>
      <p:sp>
        <p:nvSpPr>
          <p:cNvPr id="6" name="object 3"/>
          <p:cNvSpPr txBox="1"/>
          <p:nvPr/>
        </p:nvSpPr>
        <p:spPr>
          <a:xfrm>
            <a:off x="762000" y="1066800"/>
            <a:ext cx="7799070" cy="2729402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cont.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5080" lvl="0" indent="0" algn="l" defTabSz="914400" rtl="0" eaLnBrk="1" fontAlgn="auto" latinLnBrk="0" hangingPunct="1">
              <a:lnSpc>
                <a:spcPts val="2270"/>
              </a:lnSpc>
              <a:spcBef>
                <a:spcPts val="8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Central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 Act, this purchasing officer is guilty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1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misdemeanor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upon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conviction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shall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fined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less than $100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nor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than $500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and/or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may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imprisoned in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county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jail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more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6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months.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57150" lvl="0" indent="0" algn="l" defTabSz="914400" rtl="0" eaLnBrk="1" fontAlgn="auto" latinLnBrk="0" hangingPunct="1">
              <a:lnSpc>
                <a:spcPts val="2270"/>
              </a:lnSpc>
              <a:spcBef>
                <a:spcPts val="7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If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 has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engaged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“split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purchasing”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keep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transaction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amounts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under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his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threshold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 has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committed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2400" b="0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1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felony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59066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32</a:t>
            </a:fld>
            <a:endParaRPr lang="en-US" spc="-5" dirty="0">
              <a:solidFill>
                <a:srgbClr val="000000"/>
              </a:solidFill>
            </a:endParaRPr>
          </a:p>
        </p:txBody>
      </p:sp>
      <p:sp>
        <p:nvSpPr>
          <p:cNvPr id="4" name="object 3"/>
          <p:cNvSpPr txBox="1"/>
          <p:nvPr/>
        </p:nvSpPr>
        <p:spPr>
          <a:xfrm>
            <a:off x="769121" y="632111"/>
            <a:ext cx="7660947" cy="5191806"/>
          </a:xfrm>
          <a:prstGeom prst="rect">
            <a:avLst/>
          </a:prstGeom>
        </p:spPr>
        <p:txBody>
          <a:bodyPr vert="horz" wrap="square" lIns="0" tIns="16065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6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600" b="1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Question for</a:t>
            </a:r>
            <a:r>
              <a:rPr kumimoji="0" sz="2600" b="1" i="1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600" b="1" i="1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thought: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6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I’ve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been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asked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put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bid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large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road</a:t>
            </a:r>
            <a:r>
              <a:rPr kumimoji="0" lang="en-US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construction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is 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my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first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big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so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boss’s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secretary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offered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help me put the bid </a:t>
            </a:r>
            <a:r>
              <a:rPr kumimoji="0" sz="2400" b="0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together</a:t>
            </a:r>
            <a:r>
              <a:rPr kumimoji="0" sz="2400" b="0" i="0" u="none" strike="noStrike" kern="120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r>
              <a:rPr kumimoji="0" lang="en-US" sz="2400" b="0" i="0" u="none" strike="noStrike" kern="120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sister works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company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 these kinds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the</a:t>
            </a:r>
            <a:r>
              <a:rPr kumimoji="0" sz="2400" b="0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time.</a:t>
            </a:r>
            <a:r>
              <a:rPr kumimoji="0" sz="24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4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We’re</a:t>
            </a:r>
            <a:r>
              <a:rPr kumimoji="0" lang="en-US" sz="2400" b="0" i="0" u="none" strike="noStrike" kern="1200" cap="none" spc="-4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tight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deadline and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could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really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use the help. The</a:t>
            </a:r>
            <a:r>
              <a:rPr kumimoji="0" sz="24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problem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is,</a:t>
            </a:r>
            <a:r>
              <a:rPr kumimoji="0" lang="en-US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company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sister works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frequently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bids on – and wins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these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projects.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violate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open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</a:t>
            </a:r>
            <a:r>
              <a:rPr kumimoji="0" sz="2400" b="0" i="0" u="none" strike="noStrike" kern="1200" cap="none" spc="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rule?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-5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can’t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help thinking 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could give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her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sister’s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company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unfair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advantage</a:t>
            </a:r>
            <a:r>
              <a:rPr kumimoji="0" sz="26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.</a:t>
            </a:r>
            <a:endParaRPr kumimoji="0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74198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23073" y="1371600"/>
            <a:ext cx="8038009" cy="1082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0000"/>
              </a:lnSpc>
              <a:spcBef>
                <a:spcPts val="100"/>
              </a:spcBef>
            </a:pPr>
            <a:r>
              <a:rPr sz="2100" b="0" spc="-55" dirty="0">
                <a:latin typeface="Calibri"/>
                <a:cs typeface="Calibri"/>
              </a:rPr>
              <a:t>You </a:t>
            </a:r>
            <a:r>
              <a:rPr sz="2100" b="0" spc="-15" dirty="0">
                <a:latin typeface="Calibri"/>
                <a:cs typeface="Calibri"/>
              </a:rPr>
              <a:t>have </a:t>
            </a:r>
            <a:r>
              <a:rPr sz="2100" b="0" spc="-5" dirty="0">
                <a:latin typeface="Calibri"/>
                <a:cs typeface="Calibri"/>
              </a:rPr>
              <a:t>good instincts. This approach would </a:t>
            </a:r>
            <a:r>
              <a:rPr sz="2100" b="0" spc="-10" dirty="0">
                <a:latin typeface="Calibri"/>
                <a:cs typeface="Calibri"/>
              </a:rPr>
              <a:t>certainly </a:t>
            </a:r>
            <a:r>
              <a:rPr sz="2100" b="0" spc="-15" dirty="0">
                <a:latin typeface="Calibri"/>
                <a:cs typeface="Calibri"/>
              </a:rPr>
              <a:t>circumvent </a:t>
            </a:r>
            <a:r>
              <a:rPr sz="2100" b="0" spc="-20" dirty="0" smtClean="0">
                <a:latin typeface="Calibri"/>
                <a:cs typeface="Calibri"/>
              </a:rPr>
              <a:t>Fair</a:t>
            </a:r>
            <a:r>
              <a:rPr lang="en-US" sz="2100" b="0" spc="-20" dirty="0" smtClean="0">
                <a:latin typeface="Calibri"/>
                <a:cs typeface="Calibri"/>
              </a:rPr>
              <a:t> </a:t>
            </a:r>
            <a:r>
              <a:rPr sz="2100" b="0" dirty="0" smtClean="0">
                <a:latin typeface="Calibri"/>
                <a:cs typeface="Calibri"/>
              </a:rPr>
              <a:t>and </a:t>
            </a:r>
            <a:r>
              <a:rPr sz="2100" b="0" spc="-5" dirty="0">
                <a:latin typeface="Calibri"/>
                <a:cs typeface="Calibri"/>
              </a:rPr>
              <a:t>Open Competition, </a:t>
            </a:r>
            <a:r>
              <a:rPr sz="2100" b="0" dirty="0">
                <a:latin typeface="Calibri"/>
                <a:cs typeface="Calibri"/>
              </a:rPr>
              <a:t>a </a:t>
            </a:r>
            <a:r>
              <a:rPr sz="2100" b="0" spc="-5" dirty="0">
                <a:latin typeface="Calibri"/>
                <a:cs typeface="Calibri"/>
              </a:rPr>
              <a:t>violation </a:t>
            </a:r>
            <a:r>
              <a:rPr sz="2100" b="0" dirty="0">
                <a:latin typeface="Calibri"/>
                <a:cs typeface="Calibri"/>
              </a:rPr>
              <a:t>of </a:t>
            </a:r>
            <a:r>
              <a:rPr sz="2100" b="0" spc="-5" dirty="0">
                <a:solidFill>
                  <a:srgbClr val="1F4E79"/>
                </a:solidFill>
                <a:latin typeface="Calibri"/>
                <a:cs typeface="Calibri"/>
              </a:rPr>
              <a:t>the </a:t>
            </a:r>
            <a:r>
              <a:rPr sz="2100" b="0" spc="-15" dirty="0">
                <a:solidFill>
                  <a:srgbClr val="1F4E79"/>
                </a:solidFill>
                <a:latin typeface="Calibri"/>
                <a:cs typeface="Calibri"/>
              </a:rPr>
              <a:t>Central </a:t>
            </a:r>
            <a:r>
              <a:rPr sz="2100" b="0" spc="-5" dirty="0">
                <a:solidFill>
                  <a:srgbClr val="1F4E79"/>
                </a:solidFill>
                <a:latin typeface="Calibri"/>
                <a:cs typeface="Calibri"/>
              </a:rPr>
              <a:t>Purchasing Rules </a:t>
            </a:r>
            <a:r>
              <a:rPr sz="2100" b="0" dirty="0" smtClean="0">
                <a:latin typeface="Calibri"/>
                <a:cs typeface="Calibri"/>
              </a:rPr>
              <a:t>and</a:t>
            </a:r>
            <a:r>
              <a:rPr lang="en-US" sz="2100" b="0" dirty="0" smtClean="0">
                <a:latin typeface="Calibri"/>
                <a:cs typeface="Calibri"/>
              </a:rPr>
              <a:t> </a:t>
            </a:r>
            <a:r>
              <a:rPr sz="2100" b="0" spc="-5" dirty="0" smtClean="0">
                <a:latin typeface="Calibri"/>
                <a:cs typeface="Calibri"/>
              </a:rPr>
              <a:t>the </a:t>
            </a:r>
            <a:r>
              <a:rPr sz="2100" b="0" spc="-15" dirty="0">
                <a:solidFill>
                  <a:srgbClr val="1F4E79"/>
                </a:solidFill>
                <a:latin typeface="Calibri"/>
                <a:cs typeface="Calibri"/>
              </a:rPr>
              <a:t>Central </a:t>
            </a:r>
            <a:r>
              <a:rPr sz="2100" b="0" spc="-5" dirty="0">
                <a:solidFill>
                  <a:srgbClr val="1F4E79"/>
                </a:solidFill>
                <a:latin typeface="Calibri"/>
                <a:cs typeface="Calibri"/>
              </a:rPr>
              <a:t>Purchasing</a:t>
            </a:r>
            <a:r>
              <a:rPr sz="2100" b="0" dirty="0">
                <a:solidFill>
                  <a:srgbClr val="1F4E79"/>
                </a:solidFill>
                <a:latin typeface="Calibri"/>
                <a:cs typeface="Calibri"/>
              </a:rPr>
              <a:t> </a:t>
            </a:r>
            <a:r>
              <a:rPr sz="2100" b="0" spc="-5" dirty="0">
                <a:solidFill>
                  <a:srgbClr val="1F4E79"/>
                </a:solidFill>
                <a:latin typeface="Calibri"/>
                <a:cs typeface="Calibri"/>
              </a:rPr>
              <a:t>Act.</a:t>
            </a:r>
            <a:endParaRPr sz="21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23073" y="2590800"/>
            <a:ext cx="8038009" cy="2153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 probably </a:t>
            </a:r>
            <a:r>
              <a:rPr kumimoji="0" sz="21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remember,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public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procurement professional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 </a:t>
            </a:r>
            <a:r>
              <a:rPr kumimoji="0" sz="21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relationship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</a:t>
            </a:r>
            <a:r>
              <a:rPr kumimoji="0" sz="2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prior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1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1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competitive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bidding</a:t>
            </a:r>
            <a:r>
              <a:rPr kumimoji="0" lang="en-US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1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1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would</a:t>
            </a:r>
            <a:r>
              <a:rPr lang="en-US" sz="2100" spc="-15" dirty="0">
                <a:solidFill>
                  <a:prstClr val="black"/>
                </a:solidFill>
                <a:latin typeface="Calibri"/>
                <a:cs typeface="Calibri"/>
              </a:rPr>
              <a:t>:</a:t>
            </a:r>
            <a:endParaRPr kumimoji="0" sz="2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33400" marR="0" lvl="0" indent="-238125" algn="l" defTabSz="914400" rtl="0" eaLnBrk="1" fontAlgn="auto" latinLnBrk="0" hangingPunct="1">
              <a:lnSpc>
                <a:spcPct val="100000"/>
              </a:lnSpc>
              <a:spcBef>
                <a:spcPts val="76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32765" algn="l"/>
                <a:tab pos="534035" algn="l"/>
              </a:tabLst>
              <a:defRPr/>
            </a:pPr>
            <a:r>
              <a:rPr kumimoji="0" sz="1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Unfairly </a:t>
            </a: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influence the </a:t>
            </a:r>
            <a:r>
              <a:rPr kumimoji="0" sz="1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outcome </a:t>
            </a: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of </a:t>
            </a: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</a:t>
            </a:r>
            <a:r>
              <a:rPr kumimoji="0" sz="1800" b="0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competition.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33400" marR="0" lvl="0" indent="-238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32765" algn="l"/>
                <a:tab pos="534035" algn="l"/>
              </a:tabLst>
              <a:defRPr/>
            </a:pP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Furnish the </a:t>
            </a: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service </a:t>
            </a:r>
            <a:r>
              <a:rPr kumimoji="0" sz="1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provider </a:t>
            </a: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 "inside"</a:t>
            </a:r>
            <a:r>
              <a:rPr kumimoji="0" sz="1800" b="0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information.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533400" marR="0" lvl="0" indent="-2381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/>
              <a:buChar char="•"/>
              <a:tabLst>
                <a:tab pos="532765" algn="l"/>
                <a:tab pos="534035" algn="l"/>
              </a:tabLst>
              <a:defRPr/>
            </a:pPr>
            <a:r>
              <a:rPr kumimoji="0" sz="18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Allow the bidder </a:t>
            </a:r>
            <a:r>
              <a:rPr kumimoji="0" sz="1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18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unfairly compete </a:t>
            </a:r>
            <a:r>
              <a:rPr kumimoji="0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</a:t>
            </a:r>
            <a:r>
              <a:rPr kumimoji="0" sz="18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</a:t>
            </a:r>
            <a:r>
              <a:rPr kumimoji="0" sz="1800" b="0" i="0" u="none" strike="noStrike" kern="1200" cap="none" spc="9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800" b="0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way.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33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804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79195" y="734821"/>
            <a:ext cx="298386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600" i="1" spc="-10" dirty="0">
                <a:latin typeface="Calibri"/>
                <a:cs typeface="Calibri"/>
              </a:rPr>
              <a:t>Question for</a:t>
            </a:r>
            <a:r>
              <a:rPr sz="2600" i="1" spc="-35" dirty="0">
                <a:latin typeface="Calibri"/>
                <a:cs typeface="Calibri"/>
              </a:rPr>
              <a:t> </a:t>
            </a:r>
            <a:r>
              <a:rPr sz="2600" i="1" spc="-10" dirty="0">
                <a:latin typeface="Calibri"/>
                <a:cs typeface="Calibri"/>
              </a:rPr>
              <a:t>thought: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9195" y="1544066"/>
            <a:ext cx="7622540" cy="2711639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84150" marR="20955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I’m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working with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team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evaluate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bids on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sealed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project. </a:t>
            </a: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just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opened the bids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begin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our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evaluation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when the boss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brought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one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last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bid.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from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work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with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frequently</a:t>
            </a:r>
            <a:r>
              <a:rPr kumimoji="0" sz="24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the boss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asked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along with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others.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closing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date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for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submissions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was two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days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ago.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84150" marR="20955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Does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this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violate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fair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and open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competition</a:t>
            </a:r>
            <a:r>
              <a:rPr kumimoji="0" sz="2400" b="0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rule?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34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8666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35</a:t>
            </a:fld>
            <a:endParaRPr lang="en-US" spc="-5" dirty="0">
              <a:solidFill>
                <a:srgbClr val="000000"/>
              </a:solidFill>
            </a:endParaRPr>
          </a:p>
        </p:txBody>
      </p:sp>
      <p:sp>
        <p:nvSpPr>
          <p:cNvPr id="6" name="object 4"/>
          <p:cNvSpPr txBox="1"/>
          <p:nvPr/>
        </p:nvSpPr>
        <p:spPr>
          <a:xfrm>
            <a:off x="846836" y="1508577"/>
            <a:ext cx="7745730" cy="28582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48970" lvl="0" indent="0" algn="l" defTabSz="914400" rtl="0" eaLnBrk="1" fontAlgn="auto" latinLnBrk="0" hangingPunct="1">
              <a:lnSpc>
                <a:spcPct val="11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Yes,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does.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In a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sealed bid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process,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not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by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 deadline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cannot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be</a:t>
            </a:r>
            <a:r>
              <a:rPr kumimoji="0" sz="2400" b="0" i="0" u="none" strike="noStrike" kern="1200" cap="none" spc="8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considered.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L="12700" marR="508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315970" algn="l"/>
              </a:tabLst>
              <a:defRPr/>
            </a:pP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I’m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sure</a:t>
            </a:r>
            <a:r>
              <a:rPr kumimoji="0" sz="2400" b="0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you</a:t>
            </a:r>
            <a:r>
              <a:rPr kumimoji="0" sz="2400" b="0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recall,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public policy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that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firms</a:t>
            </a:r>
            <a:r>
              <a:rPr kumimoji="0" lang="en-US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should </a:t>
            </a:r>
            <a:r>
              <a:rPr kumimoji="0" sz="24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have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an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equal chance of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obtaining</a:t>
            </a:r>
            <a:r>
              <a:rPr kumimoji="0" lang="en-US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1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government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business. Considering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late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 is </a:t>
            </a:r>
            <a:r>
              <a:rPr kumimoji="0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unfair</a:t>
            </a:r>
            <a:r>
              <a:rPr kumimoji="0" lang="en-US" sz="2400" b="0" i="0" u="none" strike="noStrike" kern="1200" cap="none" spc="-1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to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all of the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bidders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who </a:t>
            </a:r>
            <a:r>
              <a:rPr kumimoji="0" sz="24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submitted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their bids on</a:t>
            </a:r>
            <a:r>
              <a:rPr kumimoji="0" sz="2400" b="0" i="0" u="none" strike="noStrike" kern="1200" cap="none" spc="1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5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time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–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as </a:t>
            </a:r>
            <a:r>
              <a:rPr kumimoji="0" sz="2400" b="0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is showing </a:t>
            </a:r>
            <a:r>
              <a:rPr kumimoji="0" sz="2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favoritism to </a:t>
            </a:r>
            <a:r>
              <a:rPr kumimoji="0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a </a:t>
            </a:r>
            <a:r>
              <a:rPr kumimoji="0" sz="2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frequent</a:t>
            </a:r>
            <a:r>
              <a:rPr kumimoji="0" sz="2400" b="0" i="0" u="none" strike="noStrike" kern="1200" cap="none" spc="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2400" b="0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supplier.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04544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868" y="2133600"/>
            <a:ext cx="7973059" cy="492443"/>
          </a:xfrm>
        </p:spPr>
        <p:txBody>
          <a:bodyPr/>
          <a:lstStyle/>
          <a:p>
            <a:r>
              <a:rPr lang="en-US" sz="3200" dirty="0" smtClean="0"/>
              <a:t>CONTINUE TO MODULE 4</a:t>
            </a:r>
            <a:endParaRPr lang="en-US" sz="3200" dirty="0"/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7"/>
          </p:nvPr>
        </p:nvSpPr>
        <p:spPr>
          <a:xfrm>
            <a:off x="4419599" y="6437826"/>
            <a:ext cx="304800" cy="241300"/>
          </a:xfrm>
        </p:spPr>
        <p:txBody>
          <a:bodyPr/>
          <a:lstStyle/>
          <a:p>
            <a:pPr marL="109855">
              <a:lnSpc>
                <a:spcPts val="1425"/>
              </a:lnSpc>
            </a:pPr>
            <a:fld id="{81D60167-4931-47E6-BA6A-407CBD079E47}" type="slidenum">
              <a:rPr lang="en-US" spc="-5" smtClean="0">
                <a:solidFill>
                  <a:srgbClr val="000000"/>
                </a:solidFill>
              </a:rPr>
              <a:t>36</a:t>
            </a:fld>
            <a:endParaRPr lang="en-US" spc="-5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91164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8985f169-47f5-47fd-b95a-603f0b2eae28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846F70AEF9E4F9FF1F348DD0F27FC" ma:contentTypeVersion="13" ma:contentTypeDescription="Create a new document." ma:contentTypeScope="" ma:versionID="4493fc1397c86dac649f7e4a70092c56">
  <xsd:schema xmlns:xsd="http://www.w3.org/2001/XMLSchema" xmlns:xs="http://www.w3.org/2001/XMLSchema" xmlns:p="http://schemas.microsoft.com/office/2006/metadata/properties" xmlns:ns1="http://schemas.microsoft.com/sharepoint/v3" xmlns:ns2="8985f169-47f5-47fd-b95a-603f0b2eae28" xmlns:ns3="be8e71c3-462a-4104-a9c7-a5217e35b11f" targetNamespace="http://schemas.microsoft.com/office/2006/metadata/properties" ma:root="true" ma:fieldsID="9056fde9f0b0fc70c65875358fb08ec0" ns1:_="" ns2:_="" ns3:_="">
    <xsd:import namespace="http://schemas.microsoft.com/sharepoint/v3"/>
    <xsd:import namespace="8985f169-47f5-47fd-b95a-603f0b2eae28"/>
    <xsd:import namespace="be8e71c3-462a-4104-a9c7-a5217e35b1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Dat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EventHashCode" minOccurs="0"/>
                <xsd:element ref="ns2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85f169-47f5-47fd-b95a-603f0b2eae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ate" ma:index="12" nillable="true" ma:displayName="Date" ma:format="DateOnly" ma:internalName="Date">
      <xsd:simpleType>
        <xsd:restriction base="dms:DateTime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e71c3-462a-4104-a9c7-a5217e35b11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9308D4E-372E-4ABE-98A9-711E099ABB67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8985f169-47f5-47fd-b95a-603f0b2eae28"/>
    <ds:schemaRef ds:uri="http://purl.org/dc/terms/"/>
    <ds:schemaRef ds:uri="http://schemas.microsoft.com/office/infopath/2007/PartnerControls"/>
    <ds:schemaRef ds:uri="http://schemas.microsoft.com/sharepoint/v3"/>
    <ds:schemaRef ds:uri="http://schemas.microsoft.com/office/2006/documentManagement/types"/>
    <ds:schemaRef ds:uri="be8e71c3-462a-4104-a9c7-a5217e35b11f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DD30AC2-2165-4F1E-B611-759F0DC25D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6A063D-469A-44A6-A307-769483C1972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2199</Words>
  <Application>Microsoft Office PowerPoint</Application>
  <PresentationFormat>On-screen Show (4:3)</PresentationFormat>
  <Paragraphs>207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1_Office Theme</vt:lpstr>
      <vt:lpstr>PowerPoint Presentation</vt:lpstr>
      <vt:lpstr>Learner Outcomes</vt:lpstr>
      <vt:lpstr>Why We Need a Procurement Function or Division</vt:lpstr>
      <vt:lpstr>Safeguarding Public Funds</vt:lpstr>
      <vt:lpstr>Safeguarding Public Funds</vt:lpstr>
      <vt:lpstr>Ethics Checklist</vt:lpstr>
      <vt:lpstr>Public Confidence</vt:lpstr>
      <vt:lpstr>Competition and Ethics</vt:lpstr>
      <vt:lpstr>Competition and Ethics</vt:lpstr>
      <vt:lpstr>Fair and Open Competition</vt:lpstr>
      <vt:lpstr>Fair and Open Competition</vt:lpstr>
      <vt:lpstr>Fair and Open Competition</vt:lpstr>
      <vt:lpstr>For Example …</vt:lpstr>
      <vt:lpstr>Fair and Open Competition</vt:lpstr>
      <vt:lpstr>Bidder Confidence</vt:lpstr>
      <vt:lpstr>PowerPoint Presentation</vt:lpstr>
      <vt:lpstr>Some Practices that Restrain Fair Trade</vt:lpstr>
      <vt:lpstr>Some Practices that Restrain Fair Trade</vt:lpstr>
      <vt:lpstr>Some Practices that Restrain Fair Trade</vt:lpstr>
      <vt:lpstr>Integrity</vt:lpstr>
      <vt:lpstr>Interagency Agreements</vt:lpstr>
      <vt:lpstr>PowerPoint Presentation</vt:lpstr>
      <vt:lpstr>260:115-3-5. Procurement ethics - prohibited conduct</vt:lpstr>
      <vt:lpstr>Prohibited Activities</vt:lpstr>
      <vt:lpstr>Prohibited Activities</vt:lpstr>
      <vt:lpstr>Prohibited Activities</vt:lpstr>
      <vt:lpstr>Competition and Ethics</vt:lpstr>
      <vt:lpstr>Competition and Ethics</vt:lpstr>
      <vt:lpstr>Question for thought:</vt:lpstr>
      <vt:lpstr>PowerPoint Presentation</vt:lpstr>
      <vt:lpstr>PowerPoint Presentation</vt:lpstr>
      <vt:lpstr>PowerPoint Presentation</vt:lpstr>
      <vt:lpstr>You have good instincts. This approach would certainly circumvent Fair and Open Competition, a violation of the Central Purchasing Rules and the Central Purchasing Act.</vt:lpstr>
      <vt:lpstr>Question for thought:</vt:lpstr>
      <vt:lpstr>PowerPoint Presentation</vt:lpstr>
      <vt:lpstr>CONTINUE TO MODULE 4</vt:lpstr>
    </vt:vector>
  </TitlesOfParts>
  <Company>State of Oklahoma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Loretta Caldwell</dc:creator>
  <cp:lastModifiedBy>Louise Terry</cp:lastModifiedBy>
  <cp:revision>22</cp:revision>
  <dcterms:created xsi:type="dcterms:W3CDTF">2018-01-22T18:08:32Z</dcterms:created>
  <dcterms:modified xsi:type="dcterms:W3CDTF">2018-08-16T14:36:00Z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0x010100EED846F70AEF9E4F9FF1F348DD0F27FC</vt:lpwstr>
  </property>
</Properties>
</file>