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77.xml" ContentType="application/vnd.openxmlformats-officedocument.presentationml.slide+xml"/>
  <Override PartName="/ppt/slides/slide76.xml" ContentType="application/vnd.openxmlformats-officedocument.presentationml.slide+xml"/>
  <Override PartName="/ppt/slides/slide75.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4.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9.xml" ContentType="application/vnd.openxmlformats-officedocument.presentationml.notesSlide+xml"/>
  <Override PartName="/ppt/notesSlides/notesSlide15.xml" ContentType="application/vnd.openxmlformats-officedocument.presentationml.notesSlide+xml"/>
  <Override PartName="/ppt/notesSlides/notesSlide21.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32.xml" ContentType="application/vnd.openxmlformats-officedocument.presentationml.notesSlide+xml"/>
  <Override PartName="/ppt/notesSlides/notesSlide20.xml" ContentType="application/vnd.openxmlformats-officedocument.presentationml.notesSlide+xml"/>
  <Override PartName="/ppt/notesSlides/notesSlide23.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4.xml" ContentType="application/vnd.openxmlformats-officedocument.presentationml.notesSlide+xml"/>
  <Override PartName="/ppt/notesSlides/notesSlide22.xml" ContentType="application/vnd.openxmlformats-officedocument.presentationml.notesSlide+xml"/>
  <Override PartName="/ppt/notesSlides/notesSlide27.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comments/comment1.xml" ContentType="application/vnd.openxmlformats-officedocument.presentationml.comments+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81"/>
  </p:notesMasterIdLst>
  <p:handoutMasterIdLst>
    <p:handoutMasterId r:id="rId82"/>
  </p:handoutMasterIdLst>
  <p:sldIdLst>
    <p:sldId id="256" r:id="rId2"/>
    <p:sldId id="465" r:id="rId3"/>
    <p:sldId id="466" r:id="rId4"/>
    <p:sldId id="468" r:id="rId5"/>
    <p:sldId id="469" r:id="rId6"/>
    <p:sldId id="470" r:id="rId7"/>
    <p:sldId id="471" r:id="rId8"/>
    <p:sldId id="472" r:id="rId9"/>
    <p:sldId id="473" r:id="rId10"/>
    <p:sldId id="474" r:id="rId11"/>
    <p:sldId id="475" r:id="rId12"/>
    <p:sldId id="476" r:id="rId13"/>
    <p:sldId id="477" r:id="rId14"/>
    <p:sldId id="478" r:id="rId15"/>
    <p:sldId id="479" r:id="rId16"/>
    <p:sldId id="480" r:id="rId17"/>
    <p:sldId id="481" r:id="rId18"/>
    <p:sldId id="482" r:id="rId19"/>
    <p:sldId id="483" r:id="rId20"/>
    <p:sldId id="484" r:id="rId21"/>
    <p:sldId id="485" r:id="rId22"/>
    <p:sldId id="486" r:id="rId23"/>
    <p:sldId id="487" r:id="rId24"/>
    <p:sldId id="488" r:id="rId25"/>
    <p:sldId id="489" r:id="rId26"/>
    <p:sldId id="490" r:id="rId27"/>
    <p:sldId id="491" r:id="rId28"/>
    <p:sldId id="492" r:id="rId29"/>
    <p:sldId id="493" r:id="rId30"/>
    <p:sldId id="494" r:id="rId31"/>
    <p:sldId id="495" r:id="rId32"/>
    <p:sldId id="496" r:id="rId33"/>
    <p:sldId id="497" r:id="rId34"/>
    <p:sldId id="498" r:id="rId35"/>
    <p:sldId id="499" r:id="rId36"/>
    <p:sldId id="500" r:id="rId37"/>
    <p:sldId id="501" r:id="rId38"/>
    <p:sldId id="502" r:id="rId39"/>
    <p:sldId id="503" r:id="rId40"/>
    <p:sldId id="504" r:id="rId41"/>
    <p:sldId id="505" r:id="rId42"/>
    <p:sldId id="506" r:id="rId43"/>
    <p:sldId id="507" r:id="rId44"/>
    <p:sldId id="508" r:id="rId45"/>
    <p:sldId id="509" r:id="rId46"/>
    <p:sldId id="510" r:id="rId47"/>
    <p:sldId id="511" r:id="rId48"/>
    <p:sldId id="512" r:id="rId49"/>
    <p:sldId id="513" r:id="rId50"/>
    <p:sldId id="514" r:id="rId51"/>
    <p:sldId id="515" r:id="rId52"/>
    <p:sldId id="516" r:id="rId53"/>
    <p:sldId id="517" r:id="rId54"/>
    <p:sldId id="518" r:id="rId55"/>
    <p:sldId id="519" r:id="rId56"/>
    <p:sldId id="520" r:id="rId57"/>
    <p:sldId id="521" r:id="rId58"/>
    <p:sldId id="522" r:id="rId59"/>
    <p:sldId id="523" r:id="rId60"/>
    <p:sldId id="524" r:id="rId61"/>
    <p:sldId id="525" r:id="rId62"/>
    <p:sldId id="526" r:id="rId63"/>
    <p:sldId id="527" r:id="rId64"/>
    <p:sldId id="528" r:id="rId65"/>
    <p:sldId id="529" r:id="rId66"/>
    <p:sldId id="530" r:id="rId67"/>
    <p:sldId id="531" r:id="rId68"/>
    <p:sldId id="532" r:id="rId69"/>
    <p:sldId id="533" r:id="rId70"/>
    <p:sldId id="534" r:id="rId71"/>
    <p:sldId id="535" r:id="rId72"/>
    <p:sldId id="536" r:id="rId73"/>
    <p:sldId id="543" r:id="rId74"/>
    <p:sldId id="538" r:id="rId75"/>
    <p:sldId id="539" r:id="rId76"/>
    <p:sldId id="540" r:id="rId77"/>
    <p:sldId id="541" r:id="rId78"/>
    <p:sldId id="542" r:id="rId79"/>
    <p:sldId id="544" r:id="rId80"/>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256343" initials="2" lastIdx="1" clrIdx="0"/>
  <p:cmAuthor id="1" name="Ann Jenni" initials="AJ"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81" autoAdjust="0"/>
    <p:restoredTop sz="94660"/>
  </p:normalViewPr>
  <p:slideViewPr>
    <p:cSldViewPr>
      <p:cViewPr varScale="1">
        <p:scale>
          <a:sx n="82" d="100"/>
          <a:sy n="82" d="100"/>
        </p:scale>
        <p:origin x="684" y="5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89" Type="http://schemas.openxmlformats.org/officeDocument/2006/relationships/customXml" Target="../customXml/item2.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customXml" Target="../customXml/item3.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commentAuthors" Target="commentAuthors.xml"/><Relationship Id="rId88"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handoutMaster" Target="handoutMasters/handoutMaster1.xml"/><Relationship Id="rId19" Type="http://schemas.openxmlformats.org/officeDocument/2006/relationships/slide" Target="slides/slide1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2-26T14:33:09.411" idx="2">
    <p:pos x="5337" y="2734"/>
    <p:text>IT and Telecom ePro Requisition Procedures are not links, labels or anything on the linked page. Use the names of what people will select.</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BE32958B-F139-4A79-9F5C-51F96402DBEB}" type="datetimeFigureOut">
              <a:rPr lang="en-US"/>
              <a:pPr>
                <a:defRPr/>
              </a:pPr>
              <a:t>3/16/2018</a:t>
            </a:fld>
            <a:endParaRPr lang="en-US" dirty="0"/>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A9274463-D171-4734-A31E-EC6BE9FC3DD6}" type="slidenum">
              <a:rPr lang="en-US" altLang="en-US"/>
              <a:pPr>
                <a:defRPr/>
              </a:pPr>
              <a:t>‹#›</a:t>
            </a:fld>
            <a:endParaRPr lang="en-US" altLang="en-US"/>
          </a:p>
        </p:txBody>
      </p:sp>
    </p:spTree>
    <p:extLst>
      <p:ext uri="{BB962C8B-B14F-4D97-AF65-F5344CB8AC3E}">
        <p14:creationId xmlns:p14="http://schemas.microsoft.com/office/powerpoint/2010/main" val="31326842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98BDD97F-8335-4A51-8E20-DABACB1611CC}" type="datetimeFigureOut">
              <a:rPr lang="en-US"/>
              <a:pPr>
                <a:defRPr/>
              </a:pPr>
              <a:t>3/16/2018</a:t>
            </a:fld>
            <a:endParaRPr lang="en-US" dirty="0"/>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31263"/>
            <a:ext cx="3038475" cy="46513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5"/>
          </p:nvPr>
        </p:nvSpPr>
        <p:spPr>
          <a:xfrm>
            <a:off x="3970338" y="8831263"/>
            <a:ext cx="3038475" cy="46513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F860AF34-016F-4FEF-8D71-6E627B35B1BC}" type="slidenum">
              <a:rPr lang="en-US" altLang="en-US"/>
              <a:pPr>
                <a:defRPr/>
              </a:pPr>
              <a:t>‹#›</a:t>
            </a:fld>
            <a:endParaRPr lang="en-US" altLang="en-US"/>
          </a:p>
        </p:txBody>
      </p:sp>
    </p:spTree>
    <p:extLst>
      <p:ext uri="{BB962C8B-B14F-4D97-AF65-F5344CB8AC3E}">
        <p14:creationId xmlns:p14="http://schemas.microsoft.com/office/powerpoint/2010/main" val="341079287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431EFE9-869C-4F68-ADEE-FE87AB02679D}" type="slidenum">
              <a:rPr lang="en-US" smtClean="0"/>
              <a:pPr/>
              <a:t>5</a:t>
            </a:fld>
            <a:endParaRPr lang="en-US"/>
          </a:p>
        </p:txBody>
      </p:sp>
    </p:spTree>
    <p:extLst>
      <p:ext uri="{BB962C8B-B14F-4D97-AF65-F5344CB8AC3E}">
        <p14:creationId xmlns:p14="http://schemas.microsoft.com/office/powerpoint/2010/main" val="3843508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431EFE9-869C-4F68-ADEE-FE87AB02679D}" type="slidenum">
              <a:rPr lang="en-US" smtClean="0"/>
              <a:pPr/>
              <a:t>6</a:t>
            </a:fld>
            <a:endParaRPr lang="en-US"/>
          </a:p>
        </p:txBody>
      </p:sp>
    </p:spTree>
    <p:extLst>
      <p:ext uri="{BB962C8B-B14F-4D97-AF65-F5344CB8AC3E}">
        <p14:creationId xmlns:p14="http://schemas.microsoft.com/office/powerpoint/2010/main" val="4204301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431EFE9-869C-4F68-ADEE-FE87AB02679D}" type="slidenum">
              <a:rPr lang="en-US" smtClean="0"/>
              <a:pPr/>
              <a:t>7</a:t>
            </a:fld>
            <a:endParaRPr lang="en-US"/>
          </a:p>
        </p:txBody>
      </p:sp>
    </p:spTree>
    <p:extLst>
      <p:ext uri="{BB962C8B-B14F-4D97-AF65-F5344CB8AC3E}">
        <p14:creationId xmlns:p14="http://schemas.microsoft.com/office/powerpoint/2010/main" val="11955419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431EFE9-869C-4F68-ADEE-FE87AB02679D}" type="slidenum">
              <a:rPr lang="en-US" smtClean="0"/>
              <a:pPr/>
              <a:t>8</a:t>
            </a:fld>
            <a:endParaRPr lang="en-US"/>
          </a:p>
        </p:txBody>
      </p:sp>
    </p:spTree>
    <p:extLst>
      <p:ext uri="{BB962C8B-B14F-4D97-AF65-F5344CB8AC3E}">
        <p14:creationId xmlns:p14="http://schemas.microsoft.com/office/powerpoint/2010/main" val="123021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431EFE9-869C-4F68-ADEE-FE87AB02679D}" type="slidenum">
              <a:rPr lang="en-US" smtClean="0"/>
              <a:pPr/>
              <a:t>9</a:t>
            </a:fld>
            <a:endParaRPr lang="en-US"/>
          </a:p>
        </p:txBody>
      </p:sp>
    </p:spTree>
    <p:extLst>
      <p:ext uri="{BB962C8B-B14F-4D97-AF65-F5344CB8AC3E}">
        <p14:creationId xmlns:p14="http://schemas.microsoft.com/office/powerpoint/2010/main" val="8625316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431EFE9-869C-4F68-ADEE-FE87AB02679D}" type="slidenum">
              <a:rPr lang="en-US" smtClean="0"/>
              <a:pPr/>
              <a:t>10</a:t>
            </a:fld>
            <a:endParaRPr lang="en-US"/>
          </a:p>
        </p:txBody>
      </p:sp>
    </p:spTree>
    <p:extLst>
      <p:ext uri="{BB962C8B-B14F-4D97-AF65-F5344CB8AC3E}">
        <p14:creationId xmlns:p14="http://schemas.microsoft.com/office/powerpoint/2010/main" val="33093102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431EFE9-869C-4F68-ADEE-FE87AB02679D}" type="slidenum">
              <a:rPr lang="en-US" smtClean="0"/>
              <a:pPr/>
              <a:t>11</a:t>
            </a:fld>
            <a:endParaRPr lang="en-US"/>
          </a:p>
        </p:txBody>
      </p:sp>
    </p:spTree>
    <p:extLst>
      <p:ext uri="{BB962C8B-B14F-4D97-AF65-F5344CB8AC3E}">
        <p14:creationId xmlns:p14="http://schemas.microsoft.com/office/powerpoint/2010/main" val="26145708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22</a:t>
            </a:fld>
            <a:endParaRPr lang="en-US" altLang="en-US"/>
          </a:p>
        </p:txBody>
      </p:sp>
    </p:spTree>
    <p:extLst>
      <p:ext uri="{BB962C8B-B14F-4D97-AF65-F5344CB8AC3E}">
        <p14:creationId xmlns:p14="http://schemas.microsoft.com/office/powerpoint/2010/main" val="33848199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33</a:t>
            </a:fld>
            <a:endParaRPr lang="en-US" dirty="0">
              <a:solidFill>
                <a:prstClr val="black"/>
              </a:solidFill>
            </a:endParaRPr>
          </a:p>
        </p:txBody>
      </p:sp>
    </p:spTree>
    <p:extLst>
      <p:ext uri="{BB962C8B-B14F-4D97-AF65-F5344CB8AC3E}">
        <p14:creationId xmlns:p14="http://schemas.microsoft.com/office/powerpoint/2010/main" val="5388987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34</a:t>
            </a:fld>
            <a:endParaRPr lang="en-US" dirty="0">
              <a:solidFill>
                <a:prstClr val="black"/>
              </a:solidFill>
            </a:endParaRPr>
          </a:p>
        </p:txBody>
      </p:sp>
    </p:spTree>
    <p:extLst>
      <p:ext uri="{BB962C8B-B14F-4D97-AF65-F5344CB8AC3E}">
        <p14:creationId xmlns:p14="http://schemas.microsoft.com/office/powerpoint/2010/main" val="2227981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35</a:t>
            </a:fld>
            <a:endParaRPr lang="en-US" dirty="0">
              <a:solidFill>
                <a:prstClr val="black"/>
              </a:solidFill>
            </a:endParaRPr>
          </a:p>
        </p:txBody>
      </p:sp>
    </p:spTree>
    <p:extLst>
      <p:ext uri="{BB962C8B-B14F-4D97-AF65-F5344CB8AC3E}">
        <p14:creationId xmlns:p14="http://schemas.microsoft.com/office/powerpoint/2010/main" val="2181781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36</a:t>
            </a:fld>
            <a:endParaRPr lang="en-US" dirty="0">
              <a:solidFill>
                <a:prstClr val="black"/>
              </a:solidFill>
            </a:endParaRPr>
          </a:p>
        </p:txBody>
      </p:sp>
    </p:spTree>
    <p:extLst>
      <p:ext uri="{BB962C8B-B14F-4D97-AF65-F5344CB8AC3E}">
        <p14:creationId xmlns:p14="http://schemas.microsoft.com/office/powerpoint/2010/main" val="13212440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37</a:t>
            </a:fld>
            <a:endParaRPr lang="en-US" dirty="0">
              <a:solidFill>
                <a:prstClr val="black"/>
              </a:solidFill>
            </a:endParaRPr>
          </a:p>
        </p:txBody>
      </p:sp>
    </p:spTree>
    <p:extLst>
      <p:ext uri="{BB962C8B-B14F-4D97-AF65-F5344CB8AC3E}">
        <p14:creationId xmlns:p14="http://schemas.microsoft.com/office/powerpoint/2010/main" val="41567964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38</a:t>
            </a:fld>
            <a:endParaRPr lang="en-US" dirty="0">
              <a:solidFill>
                <a:prstClr val="black"/>
              </a:solidFill>
            </a:endParaRPr>
          </a:p>
        </p:txBody>
      </p:sp>
    </p:spTree>
    <p:extLst>
      <p:ext uri="{BB962C8B-B14F-4D97-AF65-F5344CB8AC3E}">
        <p14:creationId xmlns:p14="http://schemas.microsoft.com/office/powerpoint/2010/main" val="19514169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39</a:t>
            </a:fld>
            <a:endParaRPr lang="en-US" dirty="0">
              <a:solidFill>
                <a:prstClr val="black"/>
              </a:solidFill>
            </a:endParaRPr>
          </a:p>
        </p:txBody>
      </p:sp>
    </p:spTree>
    <p:extLst>
      <p:ext uri="{BB962C8B-B14F-4D97-AF65-F5344CB8AC3E}">
        <p14:creationId xmlns:p14="http://schemas.microsoft.com/office/powerpoint/2010/main" val="40387183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40</a:t>
            </a:fld>
            <a:endParaRPr lang="en-US" dirty="0">
              <a:solidFill>
                <a:prstClr val="black"/>
              </a:solidFill>
            </a:endParaRPr>
          </a:p>
        </p:txBody>
      </p:sp>
    </p:spTree>
    <p:extLst>
      <p:ext uri="{BB962C8B-B14F-4D97-AF65-F5344CB8AC3E}">
        <p14:creationId xmlns:p14="http://schemas.microsoft.com/office/powerpoint/2010/main" val="38332601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41</a:t>
            </a:fld>
            <a:endParaRPr lang="en-US" dirty="0">
              <a:solidFill>
                <a:prstClr val="black"/>
              </a:solidFill>
            </a:endParaRPr>
          </a:p>
        </p:txBody>
      </p:sp>
    </p:spTree>
    <p:extLst>
      <p:ext uri="{BB962C8B-B14F-4D97-AF65-F5344CB8AC3E}">
        <p14:creationId xmlns:p14="http://schemas.microsoft.com/office/powerpoint/2010/main" val="42562323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42</a:t>
            </a:fld>
            <a:endParaRPr lang="en-US" dirty="0">
              <a:solidFill>
                <a:prstClr val="black"/>
              </a:solidFill>
            </a:endParaRPr>
          </a:p>
        </p:txBody>
      </p:sp>
    </p:spTree>
    <p:extLst>
      <p:ext uri="{BB962C8B-B14F-4D97-AF65-F5344CB8AC3E}">
        <p14:creationId xmlns:p14="http://schemas.microsoft.com/office/powerpoint/2010/main" val="34713878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43</a:t>
            </a:fld>
            <a:endParaRPr lang="en-US" dirty="0">
              <a:solidFill>
                <a:prstClr val="black"/>
              </a:solidFill>
            </a:endParaRPr>
          </a:p>
        </p:txBody>
      </p:sp>
    </p:spTree>
    <p:extLst>
      <p:ext uri="{BB962C8B-B14F-4D97-AF65-F5344CB8AC3E}">
        <p14:creationId xmlns:p14="http://schemas.microsoft.com/office/powerpoint/2010/main" val="42885573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44</a:t>
            </a:fld>
            <a:endParaRPr lang="en-US" dirty="0">
              <a:solidFill>
                <a:prstClr val="black"/>
              </a:solidFill>
            </a:endParaRPr>
          </a:p>
        </p:txBody>
      </p:sp>
    </p:spTree>
    <p:extLst>
      <p:ext uri="{BB962C8B-B14F-4D97-AF65-F5344CB8AC3E}">
        <p14:creationId xmlns:p14="http://schemas.microsoft.com/office/powerpoint/2010/main" val="16048627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solidFill>
                  <a:prstClr val="black"/>
                </a:solidFill>
              </a:rPr>
              <a:t>OMES-IS PROCUREMENT purchasing@omes.ok.gov</a:t>
            </a:r>
            <a:endParaRPr lang="en-US" dirty="0">
              <a:solidFill>
                <a:prstClr val="black"/>
              </a:solidFill>
            </a:endParaRPr>
          </a:p>
        </p:txBody>
      </p:sp>
      <p:sp>
        <p:nvSpPr>
          <p:cNvPr id="5" name="Slide Number Placeholder 4"/>
          <p:cNvSpPr>
            <a:spLocks noGrp="1"/>
          </p:cNvSpPr>
          <p:nvPr>
            <p:ph type="sldNum" sz="quarter" idx="11"/>
          </p:nvPr>
        </p:nvSpPr>
        <p:spPr/>
        <p:txBody>
          <a:bodyPr/>
          <a:lstStyle/>
          <a:p>
            <a:fld id="{537E4315-5DF8-466F-93DA-50091F429324}" type="slidenum">
              <a:rPr lang="en-US" smtClean="0">
                <a:solidFill>
                  <a:prstClr val="black"/>
                </a:solidFill>
              </a:rPr>
              <a:pPr/>
              <a:t>45</a:t>
            </a:fld>
            <a:endParaRPr lang="en-US" dirty="0">
              <a:solidFill>
                <a:prstClr val="black"/>
              </a:solidFill>
            </a:endParaRPr>
          </a:p>
        </p:txBody>
      </p:sp>
    </p:spTree>
    <p:extLst>
      <p:ext uri="{BB962C8B-B14F-4D97-AF65-F5344CB8AC3E}">
        <p14:creationId xmlns:p14="http://schemas.microsoft.com/office/powerpoint/2010/main" val="9425027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46</a:t>
            </a:fld>
            <a:endParaRPr lang="en-US" dirty="0"/>
          </a:p>
        </p:txBody>
      </p:sp>
    </p:spTree>
    <p:extLst>
      <p:ext uri="{BB962C8B-B14F-4D97-AF65-F5344CB8AC3E}">
        <p14:creationId xmlns:p14="http://schemas.microsoft.com/office/powerpoint/2010/main" val="11161302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47</a:t>
            </a:fld>
            <a:endParaRPr lang="en-US" dirty="0"/>
          </a:p>
        </p:txBody>
      </p:sp>
    </p:spTree>
    <p:extLst>
      <p:ext uri="{BB962C8B-B14F-4D97-AF65-F5344CB8AC3E}">
        <p14:creationId xmlns:p14="http://schemas.microsoft.com/office/powerpoint/2010/main" val="28294265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48</a:t>
            </a:fld>
            <a:endParaRPr lang="en-US" dirty="0"/>
          </a:p>
        </p:txBody>
      </p:sp>
    </p:spTree>
    <p:extLst>
      <p:ext uri="{BB962C8B-B14F-4D97-AF65-F5344CB8AC3E}">
        <p14:creationId xmlns:p14="http://schemas.microsoft.com/office/powerpoint/2010/main" val="42382724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51</a:t>
            </a:fld>
            <a:endParaRPr lang="en-US" dirty="0"/>
          </a:p>
        </p:txBody>
      </p:sp>
    </p:spTree>
    <p:extLst>
      <p:ext uri="{BB962C8B-B14F-4D97-AF65-F5344CB8AC3E}">
        <p14:creationId xmlns:p14="http://schemas.microsoft.com/office/powerpoint/2010/main" val="36312279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52</a:t>
            </a:fld>
            <a:endParaRPr lang="en-US" dirty="0"/>
          </a:p>
        </p:txBody>
      </p:sp>
    </p:spTree>
    <p:extLst>
      <p:ext uri="{BB962C8B-B14F-4D97-AF65-F5344CB8AC3E}">
        <p14:creationId xmlns:p14="http://schemas.microsoft.com/office/powerpoint/2010/main" val="25408343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53</a:t>
            </a:fld>
            <a:endParaRPr lang="en-US" dirty="0"/>
          </a:p>
        </p:txBody>
      </p:sp>
    </p:spTree>
    <p:extLst>
      <p:ext uri="{BB962C8B-B14F-4D97-AF65-F5344CB8AC3E}">
        <p14:creationId xmlns:p14="http://schemas.microsoft.com/office/powerpoint/2010/main" val="33661034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54</a:t>
            </a:fld>
            <a:endParaRPr lang="en-US" dirty="0"/>
          </a:p>
        </p:txBody>
      </p:sp>
    </p:spTree>
    <p:extLst>
      <p:ext uri="{BB962C8B-B14F-4D97-AF65-F5344CB8AC3E}">
        <p14:creationId xmlns:p14="http://schemas.microsoft.com/office/powerpoint/2010/main" val="33784063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55</a:t>
            </a:fld>
            <a:endParaRPr lang="en-US" dirty="0"/>
          </a:p>
        </p:txBody>
      </p:sp>
    </p:spTree>
    <p:extLst>
      <p:ext uri="{BB962C8B-B14F-4D97-AF65-F5344CB8AC3E}">
        <p14:creationId xmlns:p14="http://schemas.microsoft.com/office/powerpoint/2010/main" val="26811742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56</a:t>
            </a:fld>
            <a:endParaRPr lang="en-US" dirty="0"/>
          </a:p>
        </p:txBody>
      </p:sp>
    </p:spTree>
    <p:extLst>
      <p:ext uri="{BB962C8B-B14F-4D97-AF65-F5344CB8AC3E}">
        <p14:creationId xmlns:p14="http://schemas.microsoft.com/office/powerpoint/2010/main" val="5353490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57</a:t>
            </a:fld>
            <a:endParaRPr lang="en-US" dirty="0"/>
          </a:p>
        </p:txBody>
      </p:sp>
    </p:spTree>
    <p:extLst>
      <p:ext uri="{BB962C8B-B14F-4D97-AF65-F5344CB8AC3E}">
        <p14:creationId xmlns:p14="http://schemas.microsoft.com/office/powerpoint/2010/main" val="35080790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58</a:t>
            </a:fld>
            <a:endParaRPr lang="en-US" dirty="0"/>
          </a:p>
        </p:txBody>
      </p:sp>
    </p:spTree>
    <p:extLst>
      <p:ext uri="{BB962C8B-B14F-4D97-AF65-F5344CB8AC3E}">
        <p14:creationId xmlns:p14="http://schemas.microsoft.com/office/powerpoint/2010/main" val="3270041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60</a:t>
            </a:fld>
            <a:endParaRPr lang="en-US" dirty="0"/>
          </a:p>
        </p:txBody>
      </p:sp>
    </p:spTree>
    <p:extLst>
      <p:ext uri="{BB962C8B-B14F-4D97-AF65-F5344CB8AC3E}">
        <p14:creationId xmlns:p14="http://schemas.microsoft.com/office/powerpoint/2010/main" val="24998979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61</a:t>
            </a:fld>
            <a:endParaRPr lang="en-US" dirty="0"/>
          </a:p>
        </p:txBody>
      </p:sp>
    </p:spTree>
    <p:extLst>
      <p:ext uri="{BB962C8B-B14F-4D97-AF65-F5344CB8AC3E}">
        <p14:creationId xmlns:p14="http://schemas.microsoft.com/office/powerpoint/2010/main" val="28120924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66</a:t>
            </a:fld>
            <a:endParaRPr lang="en-US" dirty="0"/>
          </a:p>
        </p:txBody>
      </p:sp>
    </p:spTree>
    <p:extLst>
      <p:ext uri="{BB962C8B-B14F-4D97-AF65-F5344CB8AC3E}">
        <p14:creationId xmlns:p14="http://schemas.microsoft.com/office/powerpoint/2010/main" val="34467125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67</a:t>
            </a:fld>
            <a:endParaRPr lang="en-US" dirty="0"/>
          </a:p>
        </p:txBody>
      </p:sp>
    </p:spTree>
    <p:extLst>
      <p:ext uri="{BB962C8B-B14F-4D97-AF65-F5344CB8AC3E}">
        <p14:creationId xmlns:p14="http://schemas.microsoft.com/office/powerpoint/2010/main" val="10476277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68</a:t>
            </a:fld>
            <a:endParaRPr lang="en-US" dirty="0"/>
          </a:p>
        </p:txBody>
      </p:sp>
    </p:spTree>
    <p:extLst>
      <p:ext uri="{BB962C8B-B14F-4D97-AF65-F5344CB8AC3E}">
        <p14:creationId xmlns:p14="http://schemas.microsoft.com/office/powerpoint/2010/main" val="3613725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69</a:t>
            </a:fld>
            <a:endParaRPr lang="en-US" dirty="0"/>
          </a:p>
        </p:txBody>
      </p:sp>
    </p:spTree>
    <p:extLst>
      <p:ext uri="{BB962C8B-B14F-4D97-AF65-F5344CB8AC3E}">
        <p14:creationId xmlns:p14="http://schemas.microsoft.com/office/powerpoint/2010/main" val="171575675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77</a:t>
            </a:fld>
            <a:endParaRPr lang="en-US" dirty="0"/>
          </a:p>
        </p:txBody>
      </p:sp>
    </p:spTree>
    <p:extLst>
      <p:ext uri="{BB962C8B-B14F-4D97-AF65-F5344CB8AC3E}">
        <p14:creationId xmlns:p14="http://schemas.microsoft.com/office/powerpoint/2010/main" val="7411163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dirty="0" smtClean="0"/>
              <a:t>OMES-IS PROCUREMENT purchasing@omes.ok.gov</a:t>
            </a:r>
            <a:endParaRPr lang="en-US" dirty="0"/>
          </a:p>
        </p:txBody>
      </p:sp>
      <p:sp>
        <p:nvSpPr>
          <p:cNvPr id="5" name="Slide Number Placeholder 4"/>
          <p:cNvSpPr>
            <a:spLocks noGrp="1"/>
          </p:cNvSpPr>
          <p:nvPr>
            <p:ph type="sldNum" sz="quarter" idx="11"/>
          </p:nvPr>
        </p:nvSpPr>
        <p:spPr/>
        <p:txBody>
          <a:bodyPr/>
          <a:lstStyle/>
          <a:p>
            <a:fld id="{537E4315-5DF8-466F-93DA-50091F429324}" type="slidenum">
              <a:rPr lang="en-US" smtClean="0"/>
              <a:pPr/>
              <a:t>78</a:t>
            </a:fld>
            <a:endParaRPr lang="en-US" dirty="0"/>
          </a:p>
        </p:txBody>
      </p:sp>
    </p:spTree>
    <p:extLst>
      <p:ext uri="{BB962C8B-B14F-4D97-AF65-F5344CB8AC3E}">
        <p14:creationId xmlns:p14="http://schemas.microsoft.com/office/powerpoint/2010/main" val="30207259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FB66F9C7-4D1E-4202-993B-DB76881485C5}" type="datetime1">
              <a:rPr lang="en-US" smtClean="0"/>
              <a:t>3/16/2018</a:t>
            </a:fld>
            <a:endParaRPr lang="en-US" dirty="0"/>
          </a:p>
        </p:txBody>
      </p:sp>
      <p:sp>
        <p:nvSpPr>
          <p:cNvPr id="8" name="Slide Number Placeholder 5"/>
          <p:cNvSpPr>
            <a:spLocks noGrp="1"/>
          </p:cNvSpPr>
          <p:nvPr>
            <p:ph type="sldNum" sz="quarter" idx="4"/>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extLst>
      <p:ext uri="{BB962C8B-B14F-4D97-AF65-F5344CB8AC3E}">
        <p14:creationId xmlns:p14="http://schemas.microsoft.com/office/powerpoint/2010/main" val="357071086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52400"/>
            <a:ext cx="8229600" cy="1143000"/>
          </a:xfrm>
        </p:spPr>
        <p:txBody>
          <a:bodyPr/>
          <a:lstStyle/>
          <a:p>
            <a:r>
              <a:rPr lang="en-US" smtClean="0"/>
              <a:t>Click to edit Master title style</a:t>
            </a:r>
            <a:endParaRPr lang="en-US"/>
          </a:p>
        </p:txBody>
      </p:sp>
      <p:sp>
        <p:nvSpPr>
          <p:cNvPr id="3" name="Content Placeholder 2"/>
          <p:cNvSpPr>
            <a:spLocks noGrp="1"/>
          </p:cNvSpPr>
          <p:nvPr>
            <p:ph idx="1"/>
          </p:nvPr>
        </p:nvSpPr>
        <p:spPr>
          <a:xfrm>
            <a:off x="914400" y="1602802"/>
            <a:ext cx="8001000" cy="4525963"/>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E334C2C-EE4B-4772-A191-FB98316A3D75}" type="datetime1">
              <a:rPr lang="en-US" smtClean="0"/>
              <a:t>3/16/2018</a:t>
            </a:fld>
            <a:endParaRPr lang="en-US" dirty="0"/>
          </a:p>
        </p:txBody>
      </p:sp>
      <p:sp>
        <p:nvSpPr>
          <p:cNvPr id="8" name="Slide Number Placeholder 5"/>
          <p:cNvSpPr>
            <a:spLocks noGrp="1"/>
          </p:cNvSpPr>
          <p:nvPr>
            <p:ph type="sldNum" sz="quarter" idx="4"/>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extLst>
      <p:ext uri="{BB962C8B-B14F-4D97-AF65-F5344CB8AC3E}">
        <p14:creationId xmlns:p14="http://schemas.microsoft.com/office/powerpoint/2010/main" val="2308375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7B0DC3C-C210-4322-BC9B-CBE3D180D85B}" type="datetime1">
              <a:rPr lang="en-US" smtClean="0"/>
              <a:t>3/16/2018</a:t>
            </a:fld>
            <a:endParaRPr lang="en-US" dirty="0"/>
          </a:p>
        </p:txBody>
      </p:sp>
      <p:sp>
        <p:nvSpPr>
          <p:cNvPr id="7" name="Slide Number Placeholder 5"/>
          <p:cNvSpPr>
            <a:spLocks noGrp="1"/>
          </p:cNvSpPr>
          <p:nvPr>
            <p:ph type="sldNum" sz="quarter" idx="4"/>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extLst>
      <p:ext uri="{BB962C8B-B14F-4D97-AF65-F5344CB8AC3E}">
        <p14:creationId xmlns:p14="http://schemas.microsoft.com/office/powerpoint/2010/main" val="1185048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910E87E4-3519-45CA-A061-CEC93B29920E}" type="datetime1">
              <a:rPr lang="en-US" smtClean="0"/>
              <a:t>3/16/2018</a:t>
            </a:fld>
            <a:endParaRPr lang="en-US" dirty="0"/>
          </a:p>
        </p:txBody>
      </p:sp>
      <p:sp>
        <p:nvSpPr>
          <p:cNvPr id="8" name="Slide Number Placeholder 5"/>
          <p:cNvSpPr>
            <a:spLocks noGrp="1"/>
          </p:cNvSpPr>
          <p:nvPr>
            <p:ph type="sldNum" sz="quarter" idx="4"/>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extLst>
      <p:ext uri="{BB962C8B-B14F-4D97-AF65-F5344CB8AC3E}">
        <p14:creationId xmlns:p14="http://schemas.microsoft.com/office/powerpoint/2010/main" val="1504016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3EEFEDEF-D558-4F64-BF3A-2C786E453620}" type="datetime1">
              <a:rPr lang="en-US" smtClean="0"/>
              <a:t>3/16/2018</a:t>
            </a:fld>
            <a:endParaRPr lang="en-US" dirty="0"/>
          </a:p>
        </p:txBody>
      </p:sp>
      <p:sp>
        <p:nvSpPr>
          <p:cNvPr id="10" name="Slide Number Placeholder 5"/>
          <p:cNvSpPr>
            <a:spLocks noGrp="1"/>
          </p:cNvSpPr>
          <p:nvPr>
            <p:ph type="sldNum" sz="quarter" idx="11"/>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extLst>
      <p:ext uri="{BB962C8B-B14F-4D97-AF65-F5344CB8AC3E}">
        <p14:creationId xmlns:p14="http://schemas.microsoft.com/office/powerpoint/2010/main" val="557608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0064ACDE-677F-4B62-89C7-C2DB9A51DF49}" type="datetime1">
              <a:rPr lang="en-US" smtClean="0"/>
              <a:t>3/16/2018</a:t>
            </a:fld>
            <a:endParaRPr lang="en-US" dirty="0"/>
          </a:p>
        </p:txBody>
      </p:sp>
      <p:sp>
        <p:nvSpPr>
          <p:cNvPr id="6" name="Slide Number Placeholder 5"/>
          <p:cNvSpPr>
            <a:spLocks noGrp="1"/>
          </p:cNvSpPr>
          <p:nvPr>
            <p:ph type="sldNum" sz="quarter" idx="4"/>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extLst>
      <p:ext uri="{BB962C8B-B14F-4D97-AF65-F5344CB8AC3E}">
        <p14:creationId xmlns:p14="http://schemas.microsoft.com/office/powerpoint/2010/main" val="3910478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CBB04B6-2809-4FAB-94C0-5059F6CBCA88}" type="datetime1">
              <a:rPr lang="en-US" smtClean="0"/>
              <a:t>3/16/2018</a:t>
            </a:fld>
            <a:endParaRPr lang="en-US" dirty="0"/>
          </a:p>
        </p:txBody>
      </p:sp>
      <p:sp>
        <p:nvSpPr>
          <p:cNvPr id="5" name="Slide Number Placeholder 5"/>
          <p:cNvSpPr>
            <a:spLocks noGrp="1"/>
          </p:cNvSpPr>
          <p:nvPr>
            <p:ph type="sldNum" sz="quarter" idx="4"/>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extLst>
      <p:ext uri="{BB962C8B-B14F-4D97-AF65-F5344CB8AC3E}">
        <p14:creationId xmlns:p14="http://schemas.microsoft.com/office/powerpoint/2010/main" val="421084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FD8438A-8E9A-452F-9203-A91365039D6B}" type="datetime1">
              <a:rPr lang="en-US" smtClean="0"/>
              <a:t>3/16/2018</a:t>
            </a:fld>
            <a:endParaRPr lang="en-US" dirty="0"/>
          </a:p>
        </p:txBody>
      </p:sp>
      <p:sp>
        <p:nvSpPr>
          <p:cNvPr id="9" name="Slide Number Placeholder 5"/>
          <p:cNvSpPr>
            <a:spLocks noGrp="1"/>
          </p:cNvSpPr>
          <p:nvPr>
            <p:ph type="sldNum" sz="quarter" idx="4"/>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extLst>
      <p:ext uri="{BB962C8B-B14F-4D97-AF65-F5344CB8AC3E}">
        <p14:creationId xmlns:p14="http://schemas.microsoft.com/office/powerpoint/2010/main" val="1462314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8AEE887-D1C5-41B4-9723-121583059CD2}" type="datetime1">
              <a:rPr lang="en-US" smtClean="0"/>
              <a:t>3/16/2018</a:t>
            </a:fld>
            <a:endParaRPr lang="en-US" dirty="0"/>
          </a:p>
        </p:txBody>
      </p:sp>
      <p:sp>
        <p:nvSpPr>
          <p:cNvPr id="8" name="Slide Number Placeholder 5"/>
          <p:cNvSpPr>
            <a:spLocks noGrp="1"/>
          </p:cNvSpPr>
          <p:nvPr>
            <p:ph type="sldNum" sz="quarter" idx="4"/>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extLst>
      <p:ext uri="{BB962C8B-B14F-4D97-AF65-F5344CB8AC3E}">
        <p14:creationId xmlns:p14="http://schemas.microsoft.com/office/powerpoint/2010/main" val="1958184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EA27070-4C48-450B-A5B2-3FBAFDEA493F}" type="datetime1">
              <a:rPr lang="en-US" smtClean="0"/>
              <a:t>3/16/2018</a:t>
            </a:fld>
            <a:endParaRPr lang="en-US" dirty="0"/>
          </a:p>
        </p:txBody>
      </p:sp>
      <p:sp>
        <p:nvSpPr>
          <p:cNvPr id="8" name="Slide Number Placeholder 5"/>
          <p:cNvSpPr>
            <a:spLocks noGrp="1"/>
          </p:cNvSpPr>
          <p:nvPr>
            <p:ph type="sldNum" sz="quarter" idx="4"/>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extLst>
      <p:ext uri="{BB962C8B-B14F-4D97-AF65-F5344CB8AC3E}">
        <p14:creationId xmlns:p14="http://schemas.microsoft.com/office/powerpoint/2010/main" val="2221644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C14B045-E81D-4522-87EE-BC9B55CD7306}" type="datetime1">
              <a:rPr lang="en-US" smtClean="0"/>
              <a:t>3/16/2018</a:t>
            </a:fld>
            <a:endParaRPr lang="en-US" dirty="0"/>
          </a:p>
        </p:txBody>
      </p:sp>
      <p:sp>
        <p:nvSpPr>
          <p:cNvPr id="7" name="Slide Number Placeholder 5"/>
          <p:cNvSpPr>
            <a:spLocks noGrp="1"/>
          </p:cNvSpPr>
          <p:nvPr>
            <p:ph type="sldNum" sz="quarter" idx="4"/>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extLst>
      <p:ext uri="{BB962C8B-B14F-4D97-AF65-F5344CB8AC3E}">
        <p14:creationId xmlns:p14="http://schemas.microsoft.com/office/powerpoint/2010/main" val="2180420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a:defRPr/>
            </a:pPr>
            <a:fld id="{9272DB91-6B95-4763-8070-2071C5623DB8}" type="datetime1">
              <a:rPr lang="en-US" smtClean="0"/>
              <a:t>3/16/2018</a:t>
            </a:fld>
            <a:endParaRPr lang="en-US" dirty="0"/>
          </a:p>
        </p:txBody>
      </p:sp>
      <p:sp>
        <p:nvSpPr>
          <p:cNvPr id="6" name="Slide Number Placeholder 5"/>
          <p:cNvSpPr>
            <a:spLocks noGrp="1"/>
          </p:cNvSpPr>
          <p:nvPr>
            <p:ph type="sldNum" sz="quarter" idx="4"/>
          </p:nvPr>
        </p:nvSpPr>
        <p:spPr>
          <a:xfrm>
            <a:off x="3581400" y="6477000"/>
            <a:ext cx="2133600" cy="244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50">
                <a:solidFill>
                  <a:schemeClr val="tx1"/>
                </a:solidFill>
              </a:defRPr>
            </a:lvl1pPr>
          </a:lstStyle>
          <a:p>
            <a:pPr>
              <a:defRPr/>
            </a:pPr>
            <a:fld id="{D443CC92-E864-452D-BBFA-A03CFADB9ECB}" type="slidenum">
              <a:rPr lang="en-US" altLang="en-US" smtClean="0"/>
              <a:pPr>
                <a:defRPr/>
              </a:pPr>
              <a:t>‹#›</a:t>
            </a:fld>
            <a:endParaRPr lang="en-US" alt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ok.gov/cio/Business_Segments/index.html"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openrange.ok.gov/" TargetMode="External"/><Relationship Id="rId2" Type="http://schemas.openxmlformats.org/officeDocument/2006/relationships/hyperlink" Target="mailto:info@openrange.ok.gov" TargetMode="External"/><Relationship Id="rId1" Type="http://schemas.openxmlformats.org/officeDocument/2006/relationships/slideLayout" Target="../slideLayouts/slideLayout2.xml"/><Relationship Id="rId5" Type="http://schemas.openxmlformats.org/officeDocument/2006/relationships/hyperlink" Target="twitter:@OpenRangeOK" TargetMode="External"/><Relationship Id="rId4" Type="http://schemas.openxmlformats.org/officeDocument/2006/relationships/hyperlink" Target="http://www.facebook.com/OpenRangeOK"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www.ok.gov/cio/Procurement/"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ilru.org/"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ok.gov/cio/documents/IS_itas.doc"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www.ok.gov/cio/Procurement/index.htm" TargetMode="Externa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www.ok.gov/cio/Procurement/index.html"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hyperlink" Target="http://www.ok.gov/cio/Procurement/index.html"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www.ok.gov/dcs/solicit/app/contractSearch.php" TargetMode="External"/><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hyperlink" Target="http://www.ok.gov/cio/Procurement/Statewide" TargetMode="External"/></Relationships>
</file>

<file path=ppt/slides/_rels/slide69.xml.rels><?xml version="1.0" encoding="UTF-8" standalone="yes"?>
<Relationships xmlns="http://schemas.openxmlformats.org/package/2006/relationships"><Relationship Id="rId3" Type="http://schemas.openxmlformats.org/officeDocument/2006/relationships/hyperlink" Target="https://www.ok.gov/cio/Customer_Portal/Business_Application_Services_Essentials/Financials/"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8" Type="http://schemas.openxmlformats.org/officeDocument/2006/relationships/hyperlink" Target="https://wiki.ok.gov/display/itprocurement/Home" TargetMode="External"/><Relationship Id="rId3" Type="http://schemas.openxmlformats.org/officeDocument/2006/relationships/hyperlink" Target="http://omes.ok.gov/" TargetMode="External"/><Relationship Id="rId7" Type="http://schemas.openxmlformats.org/officeDocument/2006/relationships/hyperlink" Target="http://www.ok.gov/cio/documents/Bid_Process.pdf"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hyperlink" Target="http://www.ok.gov/cio/Procurement/" TargetMode="External"/><Relationship Id="rId5" Type="http://schemas.openxmlformats.org/officeDocument/2006/relationships/hyperlink" Target="https://www.ok.gov/DCS/Central_Purchasing/index.html" TargetMode="External"/><Relationship Id="rId10" Type="http://schemas.openxmlformats.org/officeDocument/2006/relationships/hyperlink" Target="https://confluence.atlassian.com/display/CONF35/Watching+a+Page+or+Blog+Post" TargetMode="External"/><Relationship Id="rId4" Type="http://schemas.openxmlformats.org/officeDocument/2006/relationships/hyperlink" Target="http://cio.ok.gov/" TargetMode="External"/><Relationship Id="rId9" Type="http://schemas.openxmlformats.org/officeDocument/2006/relationships/hyperlink" Target="http://www.ok.gov/cio/Procurement/Solicitations/" TargetMode="External"/></Relationships>
</file>

<file path=ppt/slides/_rels/slide78.xml.rels><?xml version="1.0" encoding="UTF-8" standalone="yes"?>
<Relationships xmlns="http://schemas.openxmlformats.org/package/2006/relationships"><Relationship Id="rId3" Type="http://schemas.openxmlformats.org/officeDocument/2006/relationships/hyperlink" Target="mailto:purchasing@omes.ok.gov"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hyperlink" Target="http://www.ok.gov/cio/procurement" TargetMode="Externa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ctrTitle"/>
          </p:nvPr>
        </p:nvSpPr>
        <p:spPr>
          <a:xfrm>
            <a:off x="762000" y="990600"/>
            <a:ext cx="7696200" cy="4038600"/>
          </a:xfrm>
        </p:spPr>
        <p:txBody>
          <a:bodyPr/>
          <a:lstStyle/>
          <a:p>
            <a:pPr eaLnBrk="1" hangingPunct="1"/>
            <a:r>
              <a:rPr lang="en-US" sz="3600" dirty="0" smtClean="0">
                <a:ln w="0">
                  <a:noFill/>
                </a:ln>
              </a:rPr>
              <a:t>OMES </a:t>
            </a:r>
            <a:r>
              <a:rPr lang="en-US" sz="3600" dirty="0">
                <a:ln w="0">
                  <a:noFill/>
                </a:ln>
              </a:rPr>
              <a:t>Information</a:t>
            </a:r>
            <a:r>
              <a:rPr lang="en-US" sz="3600" dirty="0">
                <a:ln w="9525">
                  <a:noFill/>
                  <a:prstDash val="solid"/>
                </a:ln>
              </a:rPr>
              <a:t> </a:t>
            </a:r>
            <a:br>
              <a:rPr lang="en-US" sz="3600" dirty="0">
                <a:ln w="9525">
                  <a:noFill/>
                  <a:prstDash val="solid"/>
                </a:ln>
              </a:rPr>
            </a:br>
            <a:r>
              <a:rPr lang="en-US" sz="3600" dirty="0">
                <a:ln w="0">
                  <a:noFill/>
                </a:ln>
              </a:rPr>
              <a:t>Technology </a:t>
            </a:r>
            <a:r>
              <a:rPr lang="en-US" sz="3600" dirty="0" smtClean="0">
                <a:ln w="0">
                  <a:noFill/>
                </a:ln>
              </a:rPr>
              <a:t>Acquisitions</a:t>
            </a:r>
            <a:br>
              <a:rPr lang="en-US" sz="3600" dirty="0" smtClean="0">
                <a:ln w="0">
                  <a:noFill/>
                </a:ln>
              </a:rPr>
            </a:br>
            <a:r>
              <a:rPr lang="en-US" sz="3600" dirty="0" smtClean="0">
                <a:ln w="0">
                  <a:noFill/>
                </a:ln>
              </a:rPr>
              <a:t>Module 13</a:t>
            </a:r>
            <a:endParaRPr lang="en-US" altLang="en-US" sz="3600" b="1" dirty="0" smtClean="0"/>
          </a:p>
        </p:txBody>
      </p:sp>
      <p:sp>
        <p:nvSpPr>
          <p:cNvPr id="2" name="Slide Number Placeholder 1"/>
          <p:cNvSpPr>
            <a:spLocks noGrp="1"/>
          </p:cNvSpPr>
          <p:nvPr>
            <p:ph type="sldNum" sz="quarter" idx="4"/>
          </p:nvPr>
        </p:nvSpPr>
        <p:spPr>
          <a:xfrm>
            <a:off x="3581400" y="6400800"/>
            <a:ext cx="2133600" cy="244475"/>
          </a:xfrm>
        </p:spPr>
        <p:txBody>
          <a:bodyPr/>
          <a:lstStyle/>
          <a:p>
            <a:pPr>
              <a:defRPr/>
            </a:pPr>
            <a:fld id="{D443CC92-E864-452D-BBFA-A03CFADB9ECB}" type="slidenum">
              <a:rPr lang="en-US" altLang="en-US" smtClean="0"/>
              <a:pPr>
                <a:defRPr/>
              </a:pPr>
              <a:t>1</a:t>
            </a:fld>
            <a:endParaRPr lang="en-US"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8458200" cy="762000"/>
          </a:xfrm>
        </p:spPr>
        <p:txBody>
          <a:bodyPr/>
          <a:lstStyle/>
          <a:p>
            <a:pPr algn="ctr"/>
            <a:r>
              <a:rPr lang="en-US" sz="3600" dirty="0" smtClean="0">
                <a:latin typeface="+mn-lt"/>
              </a:rPr>
              <a:t>Overview</a:t>
            </a:r>
            <a:endParaRPr lang="en-US" sz="3200" dirty="0">
              <a:latin typeface="+mn-lt"/>
            </a:endParaRPr>
          </a:p>
        </p:txBody>
      </p:sp>
      <p:sp>
        <p:nvSpPr>
          <p:cNvPr id="3" name="Content Placeholder 2"/>
          <p:cNvSpPr>
            <a:spLocks noGrp="1"/>
          </p:cNvSpPr>
          <p:nvPr>
            <p:ph idx="1"/>
          </p:nvPr>
        </p:nvSpPr>
        <p:spPr>
          <a:xfrm>
            <a:off x="914400" y="1447800"/>
            <a:ext cx="7086600" cy="4525963"/>
          </a:xfrm>
        </p:spPr>
        <p:txBody>
          <a:bodyPr/>
          <a:lstStyle/>
          <a:p>
            <a:pPr marL="0" indent="0">
              <a:buNone/>
            </a:pPr>
            <a:r>
              <a:rPr lang="en-US" sz="2400" dirty="0">
                <a:latin typeface="+mn-lt"/>
              </a:rPr>
              <a:t>Information </a:t>
            </a:r>
            <a:r>
              <a:rPr lang="en-US" sz="2400" dirty="0" smtClean="0">
                <a:latin typeface="+mn-lt"/>
              </a:rPr>
              <a:t>Technology</a:t>
            </a:r>
          </a:p>
          <a:p>
            <a:pPr marL="457200" lvl="1" indent="-457200">
              <a:spcBef>
                <a:spcPts val="600"/>
              </a:spcBef>
              <a:buFont typeface="Arial" panose="020B0604020202020204" pitchFamily="34" charset="0"/>
              <a:buChar char="•"/>
            </a:pPr>
            <a:r>
              <a:rPr lang="en-US" sz="2400" dirty="0" smtClean="0">
                <a:latin typeface="+mn-lt"/>
              </a:rPr>
              <a:t>Review the House Bill that delegates authority of information technology </a:t>
            </a:r>
            <a:r>
              <a:rPr lang="en-US" sz="2400" dirty="0">
                <a:latin typeface="+mn-lt"/>
              </a:rPr>
              <a:t>and </a:t>
            </a:r>
            <a:r>
              <a:rPr lang="en-US" sz="2400" dirty="0" smtClean="0">
                <a:latin typeface="+mn-lt"/>
              </a:rPr>
              <a:t>telecom </a:t>
            </a:r>
            <a:r>
              <a:rPr lang="en-US" sz="2400" dirty="0">
                <a:latin typeface="+mn-lt"/>
              </a:rPr>
              <a:t>procurement to the </a:t>
            </a:r>
            <a:r>
              <a:rPr lang="en-US" sz="2400" dirty="0" smtClean="0">
                <a:latin typeface="+mn-lt"/>
              </a:rPr>
              <a:t>state chief information officer.</a:t>
            </a:r>
            <a:endParaRPr lang="en-US" sz="2400" dirty="0">
              <a:latin typeface="+mn-lt"/>
            </a:endParaRPr>
          </a:p>
          <a:p>
            <a:pPr marL="457200" lvl="1" indent="-457200">
              <a:spcBef>
                <a:spcPts val="600"/>
              </a:spcBef>
              <a:buFont typeface="Arial" panose="020B0604020202020204" pitchFamily="34" charset="0"/>
              <a:buChar char="•"/>
            </a:pPr>
            <a:r>
              <a:rPr lang="en-US" sz="2400" dirty="0" smtClean="0">
                <a:latin typeface="+mn-lt"/>
              </a:rPr>
              <a:t>Making an IT/telecom </a:t>
            </a:r>
            <a:r>
              <a:rPr lang="en-US" sz="2400" dirty="0">
                <a:latin typeface="+mn-lt"/>
              </a:rPr>
              <a:t>acquisition and what resources are available to </a:t>
            </a:r>
            <a:r>
              <a:rPr lang="en-US" sz="2400" dirty="0" smtClean="0">
                <a:latin typeface="+mn-lt"/>
              </a:rPr>
              <a:t>the agency.</a:t>
            </a:r>
            <a:endParaRPr lang="en-US" sz="2400" dirty="0">
              <a:latin typeface="+mn-lt"/>
            </a:endParaRPr>
          </a:p>
        </p:txBody>
      </p:sp>
      <p:sp>
        <p:nvSpPr>
          <p:cNvPr id="4" name="Slide Number Placeholder 3"/>
          <p:cNvSpPr>
            <a:spLocks noGrp="1"/>
          </p:cNvSpPr>
          <p:nvPr>
            <p:ph type="sldNum" sz="quarter" idx="4"/>
          </p:nvPr>
        </p:nvSpPr>
        <p:spPr/>
        <p:txBody>
          <a:bodyPr/>
          <a:lstStyle/>
          <a:p>
            <a:pPr>
              <a:defRPr/>
            </a:pPr>
            <a:fld id="{D443CC92-E864-452D-BBFA-A03CFADB9ECB}" type="slidenum">
              <a:rPr lang="en-US" altLang="en-US" smtClean="0"/>
              <a:pPr>
                <a:defRPr/>
              </a:pPr>
              <a:t>2</a:t>
            </a:fld>
            <a:endParaRPr lang="en-US" altLang="en-US" dirty="0"/>
          </a:p>
        </p:txBody>
      </p:sp>
    </p:spTree>
    <p:extLst>
      <p:ext uri="{BB962C8B-B14F-4D97-AF65-F5344CB8AC3E}">
        <p14:creationId xmlns:p14="http://schemas.microsoft.com/office/powerpoint/2010/main" val="40029796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458200" cy="838200"/>
          </a:xfrm>
        </p:spPr>
        <p:txBody>
          <a:bodyPr>
            <a:normAutofit/>
          </a:bodyPr>
          <a:lstStyle/>
          <a:p>
            <a:pPr algn="ctr"/>
            <a:r>
              <a:rPr lang="en-US" sz="3200" dirty="0" smtClean="0">
                <a:latin typeface="+mn-lt"/>
              </a:rPr>
              <a:t>Learner Outcomes</a:t>
            </a:r>
            <a:endParaRPr lang="en-US" sz="3200" dirty="0">
              <a:latin typeface="+mn-lt"/>
            </a:endParaRPr>
          </a:p>
        </p:txBody>
      </p:sp>
      <p:sp>
        <p:nvSpPr>
          <p:cNvPr id="3" name="Content Placeholder 2"/>
          <p:cNvSpPr>
            <a:spLocks noGrp="1"/>
          </p:cNvSpPr>
          <p:nvPr>
            <p:ph idx="1"/>
          </p:nvPr>
        </p:nvSpPr>
        <p:spPr>
          <a:xfrm>
            <a:off x="762000" y="1219200"/>
            <a:ext cx="7315200" cy="4351338"/>
          </a:xfrm>
        </p:spPr>
        <p:txBody>
          <a:bodyPr>
            <a:normAutofit/>
          </a:bodyPr>
          <a:lstStyle/>
          <a:p>
            <a:pPr marL="0" indent="0">
              <a:buNone/>
            </a:pPr>
            <a:r>
              <a:rPr lang="en-US" sz="2400" dirty="0" smtClean="0">
                <a:latin typeface="+mn-lt"/>
              </a:rPr>
              <a:t>Students will:</a:t>
            </a:r>
          </a:p>
          <a:p>
            <a:r>
              <a:rPr lang="en-US" sz="2400" dirty="0" smtClean="0">
                <a:latin typeface="+mn-lt"/>
              </a:rPr>
              <a:t>Recall the main goals of </a:t>
            </a:r>
            <a:r>
              <a:rPr lang="en-US" sz="2400" dirty="0" err="1" smtClean="0">
                <a:latin typeface="+mn-lt"/>
              </a:rPr>
              <a:t>OpenRange</a:t>
            </a:r>
            <a:r>
              <a:rPr lang="en-US" sz="2400" dirty="0" smtClean="0">
                <a:latin typeface="+mn-lt"/>
              </a:rPr>
              <a:t>.</a:t>
            </a:r>
          </a:p>
          <a:p>
            <a:r>
              <a:rPr lang="en-US" sz="2400" dirty="0" smtClean="0">
                <a:latin typeface="+mn-lt"/>
              </a:rPr>
              <a:t>Recognize examples of items the CIO has to authorize for purchases.</a:t>
            </a:r>
          </a:p>
          <a:p>
            <a:r>
              <a:rPr lang="en-US" sz="2400" dirty="0" smtClean="0">
                <a:latin typeface="+mn-lt"/>
              </a:rPr>
              <a:t>Identify the documents needed in </a:t>
            </a:r>
            <a:r>
              <a:rPr lang="en-US" sz="2400" dirty="0">
                <a:ln w="0"/>
                <a:latin typeface="+mn-lt"/>
              </a:rPr>
              <a:t>IT Procurement </a:t>
            </a:r>
            <a:r>
              <a:rPr lang="en-US" sz="2400" dirty="0" smtClean="0">
                <a:ln w="0"/>
                <a:latin typeface="+mn-lt"/>
              </a:rPr>
              <a:t>Flow,</a:t>
            </a:r>
            <a:r>
              <a:rPr lang="en-US" sz="2400" dirty="0" smtClean="0">
                <a:latin typeface="+mn-lt"/>
              </a:rPr>
              <a:t> such as PeopleSoft </a:t>
            </a:r>
            <a:r>
              <a:rPr lang="en-US" sz="2400" dirty="0">
                <a:latin typeface="+mn-lt"/>
              </a:rPr>
              <a:t>requisition – </a:t>
            </a:r>
            <a:r>
              <a:rPr lang="en-US" sz="2400" dirty="0" err="1" smtClean="0">
                <a:latin typeface="+mn-lt"/>
              </a:rPr>
              <a:t>ePro</a:t>
            </a:r>
            <a:r>
              <a:rPr lang="en-US" sz="2400" dirty="0" smtClean="0">
                <a:latin typeface="+mn-lt"/>
              </a:rPr>
              <a:t>, solicitation </a:t>
            </a:r>
            <a:r>
              <a:rPr lang="en-US" sz="2400" dirty="0">
                <a:latin typeface="+mn-lt"/>
              </a:rPr>
              <a:t>description and </a:t>
            </a:r>
            <a:r>
              <a:rPr lang="en-US" sz="2400" dirty="0" smtClean="0">
                <a:latin typeface="+mn-lt"/>
              </a:rPr>
              <a:t>scope, evaluation </a:t>
            </a:r>
            <a:r>
              <a:rPr lang="en-US" sz="2400" dirty="0">
                <a:latin typeface="+mn-lt"/>
              </a:rPr>
              <a:t>method and </a:t>
            </a:r>
            <a:r>
              <a:rPr lang="en-US" sz="2400" dirty="0" smtClean="0">
                <a:latin typeface="+mn-lt"/>
              </a:rPr>
              <a:t>criteria, evaluation </a:t>
            </a:r>
            <a:r>
              <a:rPr lang="en-US" sz="2400" dirty="0">
                <a:latin typeface="+mn-lt"/>
              </a:rPr>
              <a:t>scoring </a:t>
            </a:r>
            <a:r>
              <a:rPr lang="en-US" sz="2400" dirty="0" smtClean="0">
                <a:latin typeface="+mn-lt"/>
              </a:rPr>
              <a:t>tool, and instructions to suppliers.</a:t>
            </a:r>
          </a:p>
          <a:p>
            <a:endParaRPr lang="en-US" sz="4400" b="1" i="1" u="sng" dirty="0" smtClean="0">
              <a:ln w="0"/>
              <a:latin typeface="+mn-lt"/>
            </a:endParaRPr>
          </a:p>
          <a:p>
            <a:endParaRPr lang="en-US" sz="4400" dirty="0">
              <a:latin typeface="+mn-lt"/>
            </a:endParaRPr>
          </a:p>
          <a:p>
            <a:endParaRPr lang="en-US" sz="1200" dirty="0">
              <a:latin typeface="+mn-lt"/>
            </a:endParaRPr>
          </a:p>
          <a:p>
            <a:endParaRPr lang="en-US" sz="1200" b="1" i="1" u="sng" dirty="0">
              <a:latin typeface="+mn-lt"/>
            </a:endParaRPr>
          </a:p>
          <a:p>
            <a:endParaRPr lang="en-US" sz="3700" dirty="0">
              <a:latin typeface="+mn-lt"/>
            </a:endParaRPr>
          </a:p>
          <a:p>
            <a:endParaRPr lang="en-US" sz="3700" dirty="0" smtClean="0">
              <a:latin typeface="+mn-lt"/>
            </a:endParaRPr>
          </a:p>
          <a:p>
            <a:endParaRPr lang="en-US" dirty="0" smtClean="0">
              <a:latin typeface="+mn-lt"/>
            </a:endParaRPr>
          </a:p>
          <a:p>
            <a:endParaRPr lang="en-US" dirty="0" smtClean="0">
              <a:latin typeface="+mn-lt"/>
            </a:endParaRPr>
          </a:p>
          <a:p>
            <a:endParaRPr lang="en-US" dirty="0">
              <a:latin typeface="+mn-lt"/>
            </a:endParaRPr>
          </a:p>
        </p:txBody>
      </p:sp>
      <p:sp>
        <p:nvSpPr>
          <p:cNvPr id="4" name="Slide Number Placeholder 3"/>
          <p:cNvSpPr>
            <a:spLocks noGrp="1"/>
          </p:cNvSpPr>
          <p:nvPr>
            <p:ph type="sldNum" sz="quarter" idx="4"/>
          </p:nvPr>
        </p:nvSpPr>
        <p:spPr/>
        <p:txBody>
          <a:bodyPr/>
          <a:lstStyle/>
          <a:p>
            <a:pPr>
              <a:defRPr/>
            </a:pPr>
            <a:fld id="{D443CC92-E864-452D-BBFA-A03CFADB9ECB}" type="slidenum">
              <a:rPr lang="en-US" altLang="en-US" smtClean="0"/>
              <a:pPr>
                <a:defRPr/>
              </a:pPr>
              <a:t>3</a:t>
            </a:fld>
            <a:endParaRPr lang="en-US" altLang="en-US" dirty="0"/>
          </a:p>
        </p:txBody>
      </p:sp>
    </p:spTree>
    <p:extLst>
      <p:ext uri="{BB962C8B-B14F-4D97-AF65-F5344CB8AC3E}">
        <p14:creationId xmlns:p14="http://schemas.microsoft.com/office/powerpoint/2010/main" val="22677106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1"/>
            <a:ext cx="8458200" cy="914400"/>
          </a:xfrm>
        </p:spPr>
        <p:txBody>
          <a:bodyPr>
            <a:normAutofit/>
          </a:bodyPr>
          <a:lstStyle/>
          <a:p>
            <a:pPr algn="ctr"/>
            <a:r>
              <a:rPr lang="en-US" sz="3200" dirty="0" smtClean="0">
                <a:latin typeface="+mn-lt"/>
              </a:rPr>
              <a:t>Learner Outcomes</a:t>
            </a:r>
            <a:endParaRPr lang="en-US" sz="3200" dirty="0">
              <a:latin typeface="+mn-lt"/>
            </a:endParaRPr>
          </a:p>
        </p:txBody>
      </p:sp>
      <p:sp>
        <p:nvSpPr>
          <p:cNvPr id="3" name="Content Placeholder 2"/>
          <p:cNvSpPr>
            <a:spLocks noGrp="1"/>
          </p:cNvSpPr>
          <p:nvPr>
            <p:ph idx="1"/>
          </p:nvPr>
        </p:nvSpPr>
        <p:spPr>
          <a:xfrm>
            <a:off x="838200" y="1371600"/>
            <a:ext cx="7620000" cy="4351338"/>
          </a:xfrm>
        </p:spPr>
        <p:txBody>
          <a:bodyPr>
            <a:noAutofit/>
          </a:bodyPr>
          <a:lstStyle/>
          <a:p>
            <a:pPr marL="0" indent="0">
              <a:spcBef>
                <a:spcPts val="600"/>
              </a:spcBef>
              <a:buNone/>
            </a:pPr>
            <a:r>
              <a:rPr lang="en-US" sz="2400" dirty="0" smtClean="0">
                <a:ln w="0"/>
              </a:rPr>
              <a:t>Students will:</a:t>
            </a:r>
          </a:p>
          <a:p>
            <a:pPr>
              <a:spcBef>
                <a:spcPts val="600"/>
              </a:spcBef>
            </a:pPr>
            <a:r>
              <a:rPr lang="en-US" sz="2400" dirty="0" smtClean="0">
                <a:ln w="0"/>
              </a:rPr>
              <a:t>Recall </a:t>
            </a:r>
            <a:r>
              <a:rPr lang="en-US" sz="2400" dirty="0">
                <a:ln w="0"/>
              </a:rPr>
              <a:t>Source Code Escrow Title </a:t>
            </a:r>
            <a:r>
              <a:rPr lang="en-US" sz="2400" dirty="0" smtClean="0">
                <a:ln w="0"/>
              </a:rPr>
              <a:t>62 O.S and the </a:t>
            </a:r>
            <a:r>
              <a:rPr lang="en-US" sz="2400" dirty="0" smtClean="0"/>
              <a:t>vendor’s continuing </a:t>
            </a:r>
            <a:r>
              <a:rPr lang="en-US" sz="2400" dirty="0"/>
              <a:t>obligation </a:t>
            </a:r>
            <a:r>
              <a:rPr lang="en-US" sz="2400" dirty="0" smtClean="0"/>
              <a:t>relating </a:t>
            </a:r>
            <a:r>
              <a:rPr lang="en-US" sz="2400" dirty="0"/>
              <a:t>to customized computer software developed or modified exclusively for a state </a:t>
            </a:r>
            <a:r>
              <a:rPr lang="en-US" sz="2400" dirty="0" smtClean="0"/>
              <a:t>agency.</a:t>
            </a:r>
          </a:p>
          <a:p>
            <a:pPr>
              <a:spcBef>
                <a:spcPts val="600"/>
              </a:spcBef>
            </a:pPr>
            <a:r>
              <a:rPr lang="en-US" sz="2400" dirty="0" smtClean="0"/>
              <a:t>Identify when agencies </a:t>
            </a:r>
            <a:r>
              <a:rPr lang="en-US" sz="2400" dirty="0"/>
              <a:t>are encouraged to request an IT solicitation preplanning meeting with </a:t>
            </a:r>
            <a:r>
              <a:rPr lang="en-US" sz="2400" dirty="0" smtClean="0"/>
              <a:t>OMES. </a:t>
            </a:r>
          </a:p>
          <a:p>
            <a:pPr>
              <a:spcBef>
                <a:spcPts val="600"/>
              </a:spcBef>
            </a:pPr>
            <a:r>
              <a:rPr lang="en-US" sz="2400" dirty="0" smtClean="0"/>
              <a:t>Recall when source code is required.</a:t>
            </a:r>
          </a:p>
          <a:p>
            <a:pPr>
              <a:spcBef>
                <a:spcPts val="600"/>
              </a:spcBef>
            </a:pPr>
            <a:r>
              <a:rPr lang="en-US" sz="2400" dirty="0" smtClean="0"/>
              <a:t>Recall </a:t>
            </a:r>
            <a:r>
              <a:rPr lang="en-US" sz="2400" dirty="0"/>
              <a:t>what happens if when evaluating multiple vendor products, a vendor fails to submit a VPAT when </a:t>
            </a:r>
            <a:r>
              <a:rPr lang="en-US" sz="2400" dirty="0" smtClean="0"/>
              <a:t>required. </a:t>
            </a:r>
            <a:endParaRPr lang="en-US" sz="2400" dirty="0"/>
          </a:p>
        </p:txBody>
      </p:sp>
      <p:sp>
        <p:nvSpPr>
          <p:cNvPr id="4" name="Slide Number Placeholder 3"/>
          <p:cNvSpPr>
            <a:spLocks noGrp="1"/>
          </p:cNvSpPr>
          <p:nvPr>
            <p:ph type="sldNum" sz="quarter" idx="4"/>
          </p:nvPr>
        </p:nvSpPr>
        <p:spPr/>
        <p:txBody>
          <a:bodyPr/>
          <a:lstStyle/>
          <a:p>
            <a:pPr>
              <a:defRPr/>
            </a:pPr>
            <a:fld id="{D443CC92-E864-452D-BBFA-A03CFADB9ECB}" type="slidenum">
              <a:rPr lang="en-US" altLang="en-US" smtClean="0"/>
              <a:pPr>
                <a:defRPr/>
              </a:pPr>
              <a:t>4</a:t>
            </a:fld>
            <a:endParaRPr lang="en-US" altLang="en-US" dirty="0"/>
          </a:p>
        </p:txBody>
      </p:sp>
    </p:spTree>
    <p:extLst>
      <p:ext uri="{BB962C8B-B14F-4D97-AF65-F5344CB8AC3E}">
        <p14:creationId xmlns:p14="http://schemas.microsoft.com/office/powerpoint/2010/main" val="38871476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914401" y="1828800"/>
            <a:ext cx="7086599" cy="2706088"/>
          </a:xfrm>
        </p:spPr>
        <p:txBody>
          <a:bodyPr>
            <a:normAutofit/>
          </a:bodyPr>
          <a:lstStyle/>
          <a:p>
            <a:pPr marL="0" indent="0">
              <a:buNone/>
            </a:pPr>
            <a:r>
              <a:rPr lang="en-US" sz="2400" b="1" dirty="0" smtClean="0">
                <a:ln w="0"/>
                <a:latin typeface="+mn-lt"/>
              </a:rPr>
              <a:t>Lead, Support and Serve</a:t>
            </a:r>
            <a:endParaRPr lang="en-US" sz="2400" b="1" dirty="0">
              <a:ln w="0"/>
              <a:latin typeface="+mn-lt"/>
            </a:endParaRPr>
          </a:p>
          <a:p>
            <a:pPr marL="0" indent="0">
              <a:buNone/>
            </a:pPr>
            <a:r>
              <a:rPr lang="en-US" sz="2400" dirty="0" smtClean="0">
                <a:ln w="0"/>
                <a:latin typeface="+mn-lt"/>
              </a:rPr>
              <a:t>To </a:t>
            </a:r>
            <a:r>
              <a:rPr lang="en-US" sz="2400" dirty="0">
                <a:ln w="0"/>
                <a:latin typeface="+mn-lt"/>
              </a:rPr>
              <a:t>support State of Oklahoma agency </a:t>
            </a:r>
            <a:r>
              <a:rPr lang="en-US" sz="2400" dirty="0" smtClean="0">
                <a:ln w="0"/>
                <a:latin typeface="+mn-lt"/>
              </a:rPr>
              <a:t>information technology initiatives </a:t>
            </a:r>
            <a:r>
              <a:rPr lang="en-US" sz="2400" dirty="0">
                <a:ln w="0"/>
                <a:latin typeface="+mn-lt"/>
              </a:rPr>
              <a:t>by providing quality, efficient service with integrity and </a:t>
            </a:r>
            <a:r>
              <a:rPr lang="en-US" sz="2400" dirty="0" smtClean="0">
                <a:ln w="0"/>
                <a:latin typeface="+mn-lt"/>
              </a:rPr>
              <a:t>understanding. </a:t>
            </a:r>
            <a:endParaRPr lang="en-US" sz="2400" dirty="0">
              <a:ln w="0"/>
              <a:latin typeface="+mn-lt"/>
            </a:endParaRPr>
          </a:p>
        </p:txBody>
      </p:sp>
      <p:sp>
        <p:nvSpPr>
          <p:cNvPr id="5" name="Title 1"/>
          <p:cNvSpPr>
            <a:spLocks noGrp="1"/>
          </p:cNvSpPr>
          <p:nvPr>
            <p:ph type="title"/>
          </p:nvPr>
        </p:nvSpPr>
        <p:spPr>
          <a:xfrm>
            <a:off x="609600" y="609600"/>
            <a:ext cx="8458200" cy="761999"/>
          </a:xfrm>
        </p:spPr>
        <p:txBody>
          <a:bodyPr>
            <a:normAutofit/>
          </a:bodyPr>
          <a:lstStyle/>
          <a:p>
            <a:pPr algn="ctr"/>
            <a:r>
              <a:rPr lang="en-US" sz="3200" dirty="0" smtClean="0">
                <a:latin typeface="+mn-lt"/>
              </a:rPr>
              <a:t>OMES Information Services Mission </a:t>
            </a:r>
            <a:r>
              <a:rPr lang="en-US" sz="3200" dirty="0">
                <a:latin typeface="+mn-lt"/>
              </a:rPr>
              <a:t>Statement </a:t>
            </a: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5</a:t>
            </a:fld>
            <a:endParaRPr lang="en-US" altLang="en-US" dirty="0"/>
          </a:p>
        </p:txBody>
      </p:sp>
    </p:spTree>
    <p:extLst>
      <p:ext uri="{BB962C8B-B14F-4D97-AF65-F5344CB8AC3E}">
        <p14:creationId xmlns:p14="http://schemas.microsoft.com/office/powerpoint/2010/main" val="19860971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9327" y="2193203"/>
            <a:ext cx="8448473" cy="1388197"/>
          </a:xfrm>
        </p:spPr>
        <p:txBody>
          <a:bodyPr>
            <a:normAutofit/>
          </a:bodyPr>
          <a:lstStyle/>
          <a:p>
            <a:r>
              <a:rPr lang="en-US" sz="3600" dirty="0" smtClean="0">
                <a:latin typeface="+mn-lt"/>
              </a:rPr>
              <a:t> </a:t>
            </a:r>
            <a:r>
              <a:rPr lang="en-US" sz="3600" dirty="0" smtClean="0">
                <a:ln w="0"/>
                <a:latin typeface="+mn-lt"/>
              </a:rPr>
              <a:t>Business Segments and</a:t>
            </a:r>
            <a:br>
              <a:rPr lang="en-US" sz="3600" dirty="0" smtClean="0">
                <a:ln w="0"/>
                <a:latin typeface="+mn-lt"/>
              </a:rPr>
            </a:br>
            <a:r>
              <a:rPr lang="en-US" sz="3600" dirty="0" smtClean="0">
                <a:ln w="0"/>
                <a:latin typeface="+mn-lt"/>
              </a:rPr>
              <a:t> Business Segment Directors</a:t>
            </a:r>
            <a:endParaRPr lang="en-US" sz="3600" dirty="0">
              <a:ln w="0"/>
              <a:latin typeface="+mn-lt"/>
            </a:endParaRPr>
          </a:p>
        </p:txBody>
      </p:sp>
      <p:sp>
        <p:nvSpPr>
          <p:cNvPr id="3" name="Slide Number Placeholder 2"/>
          <p:cNvSpPr>
            <a:spLocks noGrp="1"/>
          </p:cNvSpPr>
          <p:nvPr>
            <p:ph type="sldNum" sz="quarter" idx="4"/>
          </p:nvPr>
        </p:nvSpPr>
        <p:spPr/>
        <p:txBody>
          <a:bodyPr/>
          <a:lstStyle/>
          <a:p>
            <a:pPr>
              <a:defRPr/>
            </a:pPr>
            <a:fld id="{D443CC92-E864-452D-BBFA-A03CFADB9ECB}" type="slidenum">
              <a:rPr lang="en-US" altLang="en-US" smtClean="0"/>
              <a:pPr>
                <a:defRPr/>
              </a:pPr>
              <a:t>6</a:t>
            </a:fld>
            <a:endParaRPr lang="en-US" altLang="en-US" dirty="0"/>
          </a:p>
        </p:txBody>
      </p:sp>
    </p:spTree>
    <p:extLst>
      <p:ext uri="{BB962C8B-B14F-4D97-AF65-F5344CB8AC3E}">
        <p14:creationId xmlns:p14="http://schemas.microsoft.com/office/powerpoint/2010/main" val="38361789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09600" y="152400"/>
            <a:ext cx="8458200" cy="650017"/>
          </a:xfrm>
        </p:spPr>
        <p:txBody>
          <a:bodyPr>
            <a:normAutofit/>
          </a:bodyPr>
          <a:lstStyle/>
          <a:p>
            <a:r>
              <a:rPr lang="en-US" sz="3200" dirty="0" smtClean="0">
                <a:ln w="0"/>
                <a:latin typeface="+mn-lt"/>
              </a:rPr>
              <a:t>Business Segments</a:t>
            </a:r>
            <a:endParaRPr lang="en-US" sz="3200" dirty="0">
              <a:ln w="0"/>
              <a:latin typeface="+mn-lt"/>
            </a:endParaRPr>
          </a:p>
        </p:txBody>
      </p:sp>
      <p:sp>
        <p:nvSpPr>
          <p:cNvPr id="4" name="Content Placeholder 3"/>
          <p:cNvSpPr>
            <a:spLocks noGrp="1"/>
          </p:cNvSpPr>
          <p:nvPr>
            <p:ph idx="1"/>
          </p:nvPr>
        </p:nvSpPr>
        <p:spPr>
          <a:xfrm>
            <a:off x="914400" y="838200"/>
            <a:ext cx="7772400" cy="5562600"/>
          </a:xfrm>
        </p:spPr>
        <p:txBody>
          <a:bodyPr>
            <a:normAutofit fontScale="25000" lnSpcReduction="20000"/>
          </a:bodyPr>
          <a:lstStyle/>
          <a:p>
            <a:pPr marL="0" indent="0">
              <a:lnSpc>
                <a:spcPct val="120000"/>
              </a:lnSpc>
              <a:spcBef>
                <a:spcPts val="600"/>
              </a:spcBef>
              <a:buNone/>
            </a:pPr>
            <a:r>
              <a:rPr lang="en-US" sz="9600" dirty="0" smtClean="0">
                <a:latin typeface="+mn-lt"/>
              </a:rPr>
              <a:t>The business segments represent a concerted effort to encompass all State of Oklahoma agencies and their respective IT needs for the purpose of implementing a consolidated IT organization at the state level. Through consolidation of IT support and services across the State of Oklahoma, agencies and taxpayers can realize efficiencies and savings as related to IT needs and functions.</a:t>
            </a:r>
          </a:p>
          <a:p>
            <a:pPr>
              <a:lnSpc>
                <a:spcPct val="120000"/>
              </a:lnSpc>
              <a:spcBef>
                <a:spcPts val="600"/>
              </a:spcBef>
            </a:pPr>
            <a:r>
              <a:rPr lang="en-US" sz="9600" dirty="0" smtClean="0">
                <a:latin typeface="+mn-lt"/>
              </a:rPr>
              <a:t>Affiliates.</a:t>
            </a:r>
          </a:p>
          <a:p>
            <a:pPr>
              <a:lnSpc>
                <a:spcPct val="120000"/>
              </a:lnSpc>
              <a:spcBef>
                <a:spcPts val="600"/>
              </a:spcBef>
            </a:pPr>
            <a:r>
              <a:rPr lang="en-US" sz="9600" dirty="0" smtClean="0">
                <a:latin typeface="+mn-lt"/>
              </a:rPr>
              <a:t>Construction.</a:t>
            </a:r>
          </a:p>
          <a:p>
            <a:pPr>
              <a:lnSpc>
                <a:spcPct val="120000"/>
              </a:lnSpc>
              <a:spcBef>
                <a:spcPts val="600"/>
              </a:spcBef>
            </a:pPr>
            <a:r>
              <a:rPr lang="en-US" sz="9600" dirty="0" smtClean="0">
                <a:latin typeface="+mn-lt"/>
              </a:rPr>
              <a:t>Education.</a:t>
            </a:r>
          </a:p>
          <a:p>
            <a:pPr>
              <a:lnSpc>
                <a:spcPct val="120000"/>
              </a:lnSpc>
              <a:spcBef>
                <a:spcPts val="600"/>
              </a:spcBef>
            </a:pPr>
            <a:r>
              <a:rPr lang="en-US" sz="9600" dirty="0" smtClean="0">
                <a:latin typeface="+mn-lt"/>
              </a:rPr>
              <a:t>Eligibility and Insurance.</a:t>
            </a:r>
          </a:p>
          <a:p>
            <a:pPr>
              <a:lnSpc>
                <a:spcPct val="120000"/>
              </a:lnSpc>
              <a:spcBef>
                <a:spcPts val="600"/>
              </a:spcBef>
            </a:pPr>
            <a:r>
              <a:rPr lang="en-US" sz="9600" dirty="0" smtClean="0">
                <a:latin typeface="+mn-lt"/>
              </a:rPr>
              <a:t>Financial and Administration.</a:t>
            </a:r>
          </a:p>
          <a:p>
            <a:pPr>
              <a:lnSpc>
                <a:spcPct val="120000"/>
              </a:lnSpc>
              <a:spcBef>
                <a:spcPts val="600"/>
              </a:spcBef>
            </a:pPr>
            <a:r>
              <a:rPr lang="en-US" sz="9600" dirty="0" smtClean="0"/>
              <a:t>Health.</a:t>
            </a:r>
            <a:endParaRPr lang="en-US" sz="9600" dirty="0" smtClean="0">
              <a:latin typeface="+mn-lt"/>
            </a:endParaRPr>
          </a:p>
        </p:txBody>
      </p:sp>
      <p:sp>
        <p:nvSpPr>
          <p:cNvPr id="3" name="Rectangle 2"/>
          <p:cNvSpPr/>
          <p:nvPr/>
        </p:nvSpPr>
        <p:spPr>
          <a:xfrm>
            <a:off x="5257800" y="3556099"/>
            <a:ext cx="3657600" cy="2169825"/>
          </a:xfrm>
          <a:prstGeom prst="rect">
            <a:avLst/>
          </a:prstGeom>
        </p:spPr>
        <p:txBody>
          <a:bodyPr wrap="square">
            <a:spAutoFit/>
          </a:bodyPr>
          <a:lstStyle/>
          <a:p>
            <a:pPr marL="285750" indent="-285750">
              <a:spcBef>
                <a:spcPts val="600"/>
              </a:spcBef>
              <a:buFont typeface="Arial" panose="020B0604020202020204" pitchFamily="34" charset="0"/>
              <a:buChar char="•"/>
            </a:pPr>
            <a:r>
              <a:rPr lang="en-US" sz="2400" dirty="0" smtClean="0">
                <a:latin typeface="+mn-lt"/>
              </a:rPr>
              <a:t>Natural </a:t>
            </a:r>
            <a:r>
              <a:rPr lang="en-US" sz="2400" dirty="0">
                <a:latin typeface="+mn-lt"/>
              </a:rPr>
              <a:t>Resources.</a:t>
            </a:r>
          </a:p>
          <a:p>
            <a:pPr marL="285750" indent="-285750">
              <a:spcBef>
                <a:spcPts val="600"/>
              </a:spcBef>
              <a:buFont typeface="Arial" panose="020B0604020202020204" pitchFamily="34" charset="0"/>
              <a:buChar char="•"/>
            </a:pPr>
            <a:r>
              <a:rPr lang="en-US" sz="2400" dirty="0">
                <a:latin typeface="+mn-lt"/>
              </a:rPr>
              <a:t>Public Safety and Defense.</a:t>
            </a:r>
          </a:p>
          <a:p>
            <a:pPr marL="285750" indent="-285750">
              <a:spcBef>
                <a:spcPts val="600"/>
              </a:spcBef>
              <a:buFont typeface="Arial" panose="020B0604020202020204" pitchFamily="34" charset="0"/>
              <a:buChar char="•"/>
            </a:pPr>
            <a:r>
              <a:rPr lang="en-US" sz="2400" dirty="0">
                <a:latin typeface="+mn-lt"/>
              </a:rPr>
              <a:t>Regulatory.</a:t>
            </a:r>
          </a:p>
          <a:p>
            <a:pPr marL="285750" indent="-285750">
              <a:spcBef>
                <a:spcPts val="600"/>
              </a:spcBef>
              <a:buFont typeface="Arial" panose="020B0604020202020204" pitchFamily="34" charset="0"/>
              <a:buChar char="•"/>
            </a:pPr>
            <a:r>
              <a:rPr lang="en-US" sz="2400" dirty="0">
                <a:latin typeface="+mn-lt"/>
              </a:rPr>
              <a:t>Revenue.</a:t>
            </a: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7</a:t>
            </a:fld>
            <a:endParaRPr lang="en-US" altLang="en-US" dirty="0"/>
          </a:p>
        </p:txBody>
      </p:sp>
    </p:spTree>
    <p:extLst>
      <p:ext uri="{BB962C8B-B14F-4D97-AF65-F5344CB8AC3E}">
        <p14:creationId xmlns:p14="http://schemas.microsoft.com/office/powerpoint/2010/main" val="37156284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676400"/>
            <a:ext cx="7086600" cy="3164064"/>
          </a:xfrm>
        </p:spPr>
        <p:txBody>
          <a:bodyPr>
            <a:noAutofit/>
          </a:bodyPr>
          <a:lstStyle/>
          <a:p>
            <a:pPr marL="0" indent="0">
              <a:spcBef>
                <a:spcPts val="600"/>
              </a:spcBef>
              <a:buNone/>
            </a:pPr>
            <a:r>
              <a:rPr lang="en-US" sz="2400" dirty="0">
                <a:latin typeface="+mn-lt"/>
              </a:rPr>
              <a:t>The purpose of </a:t>
            </a:r>
            <a:r>
              <a:rPr lang="en-US" sz="2400" dirty="0" smtClean="0">
                <a:latin typeface="+mn-lt"/>
              </a:rPr>
              <a:t>the BSD is </a:t>
            </a:r>
            <a:r>
              <a:rPr lang="en-US" sz="2400" dirty="0">
                <a:latin typeface="+mn-lt"/>
              </a:rPr>
              <a:t>to provide daily management and leadership for the agencies within the assigned business segment. </a:t>
            </a:r>
            <a:r>
              <a:rPr lang="en-US" sz="2400" dirty="0" smtClean="0">
                <a:latin typeface="+mn-lt"/>
              </a:rPr>
              <a:t>The BSD reports </a:t>
            </a:r>
            <a:r>
              <a:rPr lang="en-US" sz="2400" dirty="0">
                <a:latin typeface="+mn-lt"/>
              </a:rPr>
              <a:t>directly to the </a:t>
            </a:r>
            <a:r>
              <a:rPr lang="en-US" sz="2400" dirty="0" smtClean="0">
                <a:latin typeface="+mn-lt"/>
              </a:rPr>
              <a:t>state CIO and the chief operations and accountability officer and works </a:t>
            </a:r>
            <a:r>
              <a:rPr lang="en-US" sz="2400" dirty="0">
                <a:latin typeface="+mn-lt"/>
              </a:rPr>
              <a:t>closely with all members of the Office of </a:t>
            </a:r>
            <a:r>
              <a:rPr lang="en-US" sz="2400" dirty="0" smtClean="0">
                <a:latin typeface="+mn-lt"/>
              </a:rPr>
              <a:t>Management and Enterprise Services and all IT employees to manage the IT services for each assigned agency. </a:t>
            </a:r>
          </a:p>
        </p:txBody>
      </p:sp>
      <p:sp>
        <p:nvSpPr>
          <p:cNvPr id="6" name="Title 4"/>
          <p:cNvSpPr>
            <a:spLocks noGrp="1"/>
          </p:cNvSpPr>
          <p:nvPr>
            <p:ph type="title"/>
          </p:nvPr>
        </p:nvSpPr>
        <p:spPr>
          <a:xfrm>
            <a:off x="609600" y="609600"/>
            <a:ext cx="8458200" cy="693403"/>
          </a:xfrm>
        </p:spPr>
        <p:txBody>
          <a:bodyPr>
            <a:normAutofit/>
          </a:bodyPr>
          <a:lstStyle/>
          <a:p>
            <a:r>
              <a:rPr lang="en-US" sz="3200" dirty="0" smtClean="0">
                <a:ln w="0"/>
                <a:latin typeface="+mn-lt"/>
              </a:rPr>
              <a:t>Business Segment Director</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8</a:t>
            </a:fld>
            <a:endParaRPr lang="en-US" altLang="en-US" dirty="0"/>
          </a:p>
        </p:txBody>
      </p:sp>
    </p:spTree>
    <p:extLst>
      <p:ext uri="{BB962C8B-B14F-4D97-AF65-F5344CB8AC3E}">
        <p14:creationId xmlns:p14="http://schemas.microsoft.com/office/powerpoint/2010/main" val="24420384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6929" y="1431203"/>
            <a:ext cx="8229600" cy="1759489"/>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mj-cs"/>
              </a:defRPr>
            </a:lvl1pPr>
          </a:lstStyle>
          <a:p>
            <a:endParaRPr lang="en-US" sz="4900" dirty="0">
              <a:ln w="0"/>
              <a:latin typeface="+mn-lt"/>
            </a:endParaRPr>
          </a:p>
        </p:txBody>
      </p:sp>
      <p:sp>
        <p:nvSpPr>
          <p:cNvPr id="2" name="Rectangle 1"/>
          <p:cNvSpPr/>
          <p:nvPr/>
        </p:nvSpPr>
        <p:spPr>
          <a:xfrm>
            <a:off x="914399" y="1524000"/>
            <a:ext cx="7782130" cy="3711785"/>
          </a:xfrm>
          <a:prstGeom prst="rect">
            <a:avLst/>
          </a:prstGeom>
        </p:spPr>
        <p:txBody>
          <a:bodyPr wrap="square">
            <a:spAutoFit/>
          </a:bodyPr>
          <a:lstStyle/>
          <a:p>
            <a:pPr>
              <a:lnSpc>
                <a:spcPct val="120000"/>
              </a:lnSpc>
            </a:pPr>
            <a:r>
              <a:rPr lang="en-US" sz="2400" dirty="0">
                <a:latin typeface="+mn-lt"/>
              </a:rPr>
              <a:t>Role of the business segment director (BSD):</a:t>
            </a:r>
          </a:p>
          <a:p>
            <a:pPr marL="342900" indent="-342900">
              <a:lnSpc>
                <a:spcPct val="120000"/>
              </a:lnSpc>
              <a:spcBef>
                <a:spcPts val="0"/>
              </a:spcBef>
              <a:buFont typeface="Arial" panose="020B0604020202020204" pitchFamily="34" charset="0"/>
              <a:buChar char="•"/>
            </a:pPr>
            <a:r>
              <a:rPr lang="en-US" sz="2400" dirty="0">
                <a:latin typeface="+mn-lt"/>
              </a:rPr>
              <a:t>Set direction.</a:t>
            </a:r>
          </a:p>
          <a:p>
            <a:pPr marL="342900" indent="-342900">
              <a:lnSpc>
                <a:spcPct val="120000"/>
              </a:lnSpc>
              <a:spcBef>
                <a:spcPts val="0"/>
              </a:spcBef>
              <a:buFont typeface="Arial" panose="020B0604020202020204" pitchFamily="34" charset="0"/>
              <a:buChar char="•"/>
            </a:pPr>
            <a:r>
              <a:rPr lang="en-US" sz="2400" dirty="0">
                <a:latin typeface="+mn-lt"/>
              </a:rPr>
              <a:t>Establish IT procurement strategies</a:t>
            </a:r>
            <a:r>
              <a:rPr lang="en-US" sz="2400" dirty="0" smtClean="0">
                <a:latin typeface="+mn-lt"/>
              </a:rPr>
              <a:t>. </a:t>
            </a:r>
            <a:endParaRPr lang="en-US" sz="2400" dirty="0">
              <a:latin typeface="+mn-lt"/>
            </a:endParaRPr>
          </a:p>
          <a:p>
            <a:pPr marL="342900" indent="-342900">
              <a:lnSpc>
                <a:spcPct val="120000"/>
              </a:lnSpc>
              <a:spcBef>
                <a:spcPts val="0"/>
              </a:spcBef>
              <a:buFont typeface="Arial" panose="020B0604020202020204" pitchFamily="34" charset="0"/>
              <a:buChar char="•"/>
            </a:pPr>
            <a:r>
              <a:rPr lang="en-US" sz="2400" dirty="0">
                <a:latin typeface="+mn-lt"/>
              </a:rPr>
              <a:t>Oversee IT procurement .</a:t>
            </a:r>
          </a:p>
          <a:p>
            <a:pPr marL="342900" indent="-342900">
              <a:lnSpc>
                <a:spcPct val="120000"/>
              </a:lnSpc>
              <a:spcBef>
                <a:spcPts val="0"/>
              </a:spcBef>
              <a:buFont typeface="Arial" panose="020B0604020202020204" pitchFamily="34" charset="0"/>
              <a:buChar char="•"/>
            </a:pPr>
            <a:r>
              <a:rPr lang="en-US" sz="2400" dirty="0">
                <a:latin typeface="+mn-lt"/>
              </a:rPr>
              <a:t>IT cost efficiency.</a:t>
            </a:r>
          </a:p>
          <a:p>
            <a:pPr marL="342900" indent="-342900">
              <a:lnSpc>
                <a:spcPct val="120000"/>
              </a:lnSpc>
              <a:spcBef>
                <a:spcPts val="0"/>
              </a:spcBef>
              <a:buFont typeface="Arial" panose="020B0604020202020204" pitchFamily="34" charset="0"/>
              <a:buChar char="•"/>
            </a:pPr>
            <a:r>
              <a:rPr lang="en-US" sz="2400" dirty="0">
                <a:latin typeface="+mn-lt"/>
              </a:rPr>
              <a:t>IT operation efficiency.</a:t>
            </a:r>
          </a:p>
          <a:p>
            <a:pPr marL="342900" indent="-342900">
              <a:lnSpc>
                <a:spcPct val="120000"/>
              </a:lnSpc>
              <a:spcBef>
                <a:spcPts val="0"/>
              </a:spcBef>
              <a:buFont typeface="Arial" panose="020B0604020202020204" pitchFamily="34" charset="0"/>
              <a:buChar char="•"/>
            </a:pPr>
            <a:r>
              <a:rPr lang="en-US" sz="2400" dirty="0">
                <a:latin typeface="+mn-lt"/>
              </a:rPr>
              <a:t>IT security.</a:t>
            </a:r>
          </a:p>
          <a:p>
            <a:pPr marL="342900" indent="-342900">
              <a:lnSpc>
                <a:spcPct val="120000"/>
              </a:lnSpc>
              <a:buFont typeface="Arial" panose="020B0604020202020204" pitchFamily="34" charset="0"/>
              <a:buChar char="•"/>
            </a:pPr>
            <a:r>
              <a:rPr lang="en-US" sz="2400" i="1" dirty="0" smtClean="0">
                <a:latin typeface="+mn-lt"/>
                <a:hlinkClick r:id="rId3"/>
              </a:rPr>
              <a:t>http</a:t>
            </a:r>
            <a:r>
              <a:rPr lang="en-US" sz="2400" i="1" dirty="0">
                <a:latin typeface="+mn-lt"/>
                <a:hlinkClick r:id="rId3"/>
              </a:rPr>
              <a:t>://</a:t>
            </a:r>
            <a:r>
              <a:rPr lang="en-US" sz="2400" i="1" dirty="0" smtClean="0">
                <a:latin typeface="+mn-lt"/>
                <a:hlinkClick r:id="rId3"/>
              </a:rPr>
              <a:t>www.ok.gov/cio/Business_Segments/index.html</a:t>
            </a:r>
            <a:r>
              <a:rPr lang="en-US" sz="2400" dirty="0">
                <a:latin typeface="+mn-lt"/>
              </a:rPr>
              <a:t>.</a:t>
            </a:r>
            <a:r>
              <a:rPr lang="en-US" sz="2400" i="1" dirty="0" smtClean="0">
                <a:latin typeface="+mn-lt"/>
              </a:rPr>
              <a:t> </a:t>
            </a:r>
            <a:endParaRPr lang="en-US" sz="2400" i="1" dirty="0">
              <a:latin typeface="+mn-lt"/>
            </a:endParaRPr>
          </a:p>
        </p:txBody>
      </p:sp>
      <p:sp>
        <p:nvSpPr>
          <p:cNvPr id="5" name="Title 4"/>
          <p:cNvSpPr>
            <a:spLocks noGrp="1"/>
          </p:cNvSpPr>
          <p:nvPr>
            <p:ph type="title"/>
          </p:nvPr>
        </p:nvSpPr>
        <p:spPr>
          <a:xfrm>
            <a:off x="609600" y="678197"/>
            <a:ext cx="8458200" cy="617203"/>
          </a:xfrm>
        </p:spPr>
        <p:txBody>
          <a:bodyPr>
            <a:normAutofit/>
          </a:bodyPr>
          <a:lstStyle/>
          <a:p>
            <a:r>
              <a:rPr lang="en-US" sz="3200" dirty="0" smtClean="0">
                <a:ln w="0"/>
                <a:latin typeface="+mn-lt"/>
              </a:rPr>
              <a:t>Business Segment Director</a:t>
            </a:r>
            <a:endParaRPr lang="en-US" sz="3200" dirty="0">
              <a:ln w="0"/>
              <a:latin typeface="+mn-lt"/>
            </a:endParaRPr>
          </a:p>
        </p:txBody>
      </p:sp>
      <p:sp>
        <p:nvSpPr>
          <p:cNvPr id="3" name="Slide Number Placeholder 2"/>
          <p:cNvSpPr>
            <a:spLocks noGrp="1"/>
          </p:cNvSpPr>
          <p:nvPr>
            <p:ph type="sldNum" sz="quarter" idx="4"/>
          </p:nvPr>
        </p:nvSpPr>
        <p:spPr/>
        <p:txBody>
          <a:bodyPr/>
          <a:lstStyle/>
          <a:p>
            <a:pPr>
              <a:defRPr/>
            </a:pPr>
            <a:fld id="{D443CC92-E864-452D-BBFA-A03CFADB9ECB}" type="slidenum">
              <a:rPr lang="en-US" altLang="en-US" smtClean="0"/>
              <a:pPr>
                <a:defRPr/>
              </a:pPr>
              <a:t>9</a:t>
            </a:fld>
            <a:endParaRPr lang="en-US" altLang="en-US" dirty="0"/>
          </a:p>
        </p:txBody>
      </p:sp>
    </p:spTree>
    <p:extLst>
      <p:ext uri="{BB962C8B-B14F-4D97-AF65-F5344CB8AC3E}">
        <p14:creationId xmlns:p14="http://schemas.microsoft.com/office/powerpoint/2010/main" val="934459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9370" y="2362200"/>
            <a:ext cx="8468430" cy="1200329"/>
          </a:xfrm>
          <a:prstGeom prst="rect">
            <a:avLst/>
          </a:prstGeom>
          <a:noFill/>
        </p:spPr>
        <p:txBody>
          <a:bodyPr wrap="square" rtlCol="0">
            <a:spAutoFit/>
          </a:bodyPr>
          <a:lstStyle/>
          <a:p>
            <a:pPr algn="ctr"/>
            <a:r>
              <a:rPr lang="en-US" sz="3600" dirty="0" smtClean="0">
                <a:latin typeface="+mn-lt"/>
              </a:rPr>
              <a:t>State of Oklahoma Program </a:t>
            </a:r>
          </a:p>
          <a:p>
            <a:pPr algn="ctr"/>
            <a:r>
              <a:rPr lang="en-US" sz="3600" dirty="0" err="1" smtClean="0">
                <a:latin typeface="+mn-lt"/>
              </a:rPr>
              <a:t>OpenRange</a:t>
            </a:r>
            <a:endParaRPr lang="en-US" sz="3600" dirty="0">
              <a:latin typeface="+mn-lt"/>
            </a:endParaRPr>
          </a:p>
        </p:txBody>
      </p:sp>
      <p:sp>
        <p:nvSpPr>
          <p:cNvPr id="3" name="Slide Number Placeholder 2"/>
          <p:cNvSpPr>
            <a:spLocks noGrp="1"/>
          </p:cNvSpPr>
          <p:nvPr>
            <p:ph type="sldNum" sz="quarter" idx="4"/>
          </p:nvPr>
        </p:nvSpPr>
        <p:spPr/>
        <p:txBody>
          <a:bodyPr/>
          <a:lstStyle/>
          <a:p>
            <a:pPr>
              <a:defRPr/>
            </a:pPr>
            <a:fld id="{D443CC92-E864-452D-BBFA-A03CFADB9ECB}" type="slidenum">
              <a:rPr lang="en-US" altLang="en-US" smtClean="0"/>
              <a:pPr>
                <a:defRPr/>
              </a:pPr>
              <a:t>10</a:t>
            </a:fld>
            <a:endParaRPr lang="en-US" altLang="en-US" dirty="0"/>
          </a:p>
        </p:txBody>
      </p:sp>
    </p:spTree>
    <p:extLst>
      <p:ext uri="{BB962C8B-B14F-4D97-AF65-F5344CB8AC3E}">
        <p14:creationId xmlns:p14="http://schemas.microsoft.com/office/powerpoint/2010/main" val="36823056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5660" y="1295400"/>
            <a:ext cx="7241540" cy="4000555"/>
          </a:xfrm>
        </p:spPr>
        <p:txBody>
          <a:bodyPr>
            <a:normAutofit lnSpcReduction="10000"/>
          </a:bodyPr>
          <a:lstStyle/>
          <a:p>
            <a:pPr marL="0" indent="0">
              <a:spcBef>
                <a:spcPts val="600"/>
              </a:spcBef>
              <a:buNone/>
            </a:pPr>
            <a:r>
              <a:rPr lang="en-US" sz="2800" dirty="0" err="1" smtClean="0">
                <a:latin typeface="+mn-lt"/>
              </a:rPr>
              <a:t>OpenRange</a:t>
            </a:r>
            <a:r>
              <a:rPr lang="en-US" sz="2800" dirty="0">
                <a:latin typeface="+mn-lt"/>
              </a:rPr>
              <a:t> </a:t>
            </a:r>
            <a:r>
              <a:rPr lang="en-US" sz="2800" dirty="0" smtClean="0">
                <a:latin typeface="+mn-lt"/>
              </a:rPr>
              <a:t>Mission:</a:t>
            </a:r>
          </a:p>
          <a:p>
            <a:pPr marL="0" indent="0">
              <a:spcBef>
                <a:spcPts val="600"/>
              </a:spcBef>
              <a:buNone/>
            </a:pPr>
            <a:r>
              <a:rPr lang="en-US" sz="2400" dirty="0" smtClean="0">
                <a:latin typeface="+mn-lt"/>
              </a:rPr>
              <a:t>Provide State of Oklahoma agencies and affiliates access to shared IT services and establish road maps for collaboration to reach IT goals in an ever-changing technology landscape.</a:t>
            </a:r>
          </a:p>
          <a:p>
            <a:pPr marL="0" indent="0">
              <a:spcBef>
                <a:spcPts val="600"/>
              </a:spcBef>
              <a:buNone/>
            </a:pPr>
            <a:r>
              <a:rPr lang="en-US" sz="2800" dirty="0" smtClean="0">
                <a:latin typeface="+mn-lt"/>
              </a:rPr>
              <a:t/>
            </a:r>
            <a:br>
              <a:rPr lang="en-US" sz="2800" dirty="0" smtClean="0">
                <a:latin typeface="+mn-lt"/>
              </a:rPr>
            </a:br>
            <a:r>
              <a:rPr lang="en-US" sz="2800" dirty="0" err="1" smtClean="0">
                <a:latin typeface="+mn-lt"/>
              </a:rPr>
              <a:t>OpenRange</a:t>
            </a:r>
            <a:r>
              <a:rPr lang="en-US" sz="2800" dirty="0" smtClean="0">
                <a:latin typeface="+mn-lt"/>
              </a:rPr>
              <a:t> Goals:</a:t>
            </a:r>
            <a:endParaRPr lang="en-US" sz="2800" dirty="0">
              <a:latin typeface="+mn-lt"/>
            </a:endParaRPr>
          </a:p>
          <a:p>
            <a:pPr>
              <a:spcBef>
                <a:spcPts val="600"/>
              </a:spcBef>
            </a:pPr>
            <a:r>
              <a:rPr lang="en-US" sz="2400" dirty="0">
                <a:latin typeface="+mn-lt"/>
              </a:rPr>
              <a:t>Remove </a:t>
            </a:r>
            <a:r>
              <a:rPr lang="en-US" sz="2400" dirty="0" smtClean="0">
                <a:latin typeface="+mn-lt"/>
              </a:rPr>
              <a:t>obstacles.</a:t>
            </a:r>
          </a:p>
          <a:p>
            <a:pPr>
              <a:spcBef>
                <a:spcPts val="600"/>
              </a:spcBef>
            </a:pPr>
            <a:r>
              <a:rPr lang="en-US" sz="2400" dirty="0" smtClean="0">
                <a:latin typeface="+mn-lt"/>
              </a:rPr>
              <a:t>Promote leading </a:t>
            </a:r>
            <a:r>
              <a:rPr lang="en-US" sz="2400" dirty="0"/>
              <a:t>p</a:t>
            </a:r>
            <a:r>
              <a:rPr lang="en-US" sz="2400" dirty="0" smtClean="0">
                <a:latin typeface="+mn-lt"/>
              </a:rPr>
              <a:t>ractices.</a:t>
            </a:r>
            <a:endParaRPr lang="en-US" sz="2400" dirty="0">
              <a:latin typeface="+mn-lt"/>
            </a:endParaRPr>
          </a:p>
          <a:p>
            <a:pPr>
              <a:spcBef>
                <a:spcPts val="600"/>
              </a:spcBef>
            </a:pPr>
            <a:r>
              <a:rPr lang="en-US" sz="2400" dirty="0">
                <a:latin typeface="+mn-lt"/>
              </a:rPr>
              <a:t>Encourage </a:t>
            </a:r>
            <a:r>
              <a:rPr lang="en-US" sz="2400" dirty="0"/>
              <a:t>c</a:t>
            </a:r>
            <a:r>
              <a:rPr lang="en-US" sz="2400" dirty="0" smtClean="0">
                <a:latin typeface="+mn-lt"/>
              </a:rPr>
              <a:t>ollaboration.</a:t>
            </a:r>
            <a:endParaRPr lang="en-US" sz="2400" dirty="0">
              <a:latin typeface="+mn-lt"/>
            </a:endParaRPr>
          </a:p>
        </p:txBody>
      </p:sp>
      <p:sp>
        <p:nvSpPr>
          <p:cNvPr id="6" name="Title 4"/>
          <p:cNvSpPr>
            <a:spLocks noGrp="1"/>
          </p:cNvSpPr>
          <p:nvPr>
            <p:ph type="title"/>
          </p:nvPr>
        </p:nvSpPr>
        <p:spPr>
          <a:xfrm>
            <a:off x="609600" y="304800"/>
            <a:ext cx="8458200" cy="626234"/>
          </a:xfrm>
        </p:spPr>
        <p:txBody>
          <a:bodyPr>
            <a:normAutofit/>
          </a:bodyPr>
          <a:lstStyle/>
          <a:p>
            <a:r>
              <a:rPr lang="en-US" sz="3200" dirty="0" smtClean="0">
                <a:ln w="0"/>
                <a:latin typeface="+mn-lt"/>
              </a:rPr>
              <a:t>State of Oklahoma Program </a:t>
            </a:r>
            <a:r>
              <a:rPr lang="en-US" sz="3200" dirty="0" err="1" smtClean="0">
                <a:ln w="0"/>
                <a:latin typeface="+mn-lt"/>
              </a:rPr>
              <a:t>OpenRange</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11</a:t>
            </a:fld>
            <a:endParaRPr lang="en-US" altLang="en-US" dirty="0"/>
          </a:p>
        </p:txBody>
      </p:sp>
    </p:spTree>
    <p:extLst>
      <p:ext uri="{BB962C8B-B14F-4D97-AF65-F5344CB8AC3E}">
        <p14:creationId xmlns:p14="http://schemas.microsoft.com/office/powerpoint/2010/main" val="1568323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1371600"/>
            <a:ext cx="7162800" cy="4267200"/>
          </a:xfrm>
        </p:spPr>
        <p:txBody>
          <a:bodyPr>
            <a:normAutofit fontScale="25000" lnSpcReduction="20000"/>
          </a:bodyPr>
          <a:lstStyle/>
          <a:p>
            <a:pPr marL="0" indent="0">
              <a:lnSpc>
                <a:spcPct val="120000"/>
              </a:lnSpc>
              <a:spcBef>
                <a:spcPts val="600"/>
              </a:spcBef>
              <a:buNone/>
            </a:pPr>
            <a:r>
              <a:rPr lang="en-US" sz="9600" dirty="0" smtClean="0">
                <a:latin typeface="+mn-lt"/>
              </a:rPr>
              <a:t>Who is an affiliate?</a:t>
            </a:r>
          </a:p>
          <a:p>
            <a:pPr>
              <a:lnSpc>
                <a:spcPct val="120000"/>
              </a:lnSpc>
              <a:spcBef>
                <a:spcPts val="600"/>
              </a:spcBef>
            </a:pPr>
            <a:r>
              <a:rPr lang="en-US" sz="9600" dirty="0" smtClean="0">
                <a:latin typeface="+mn-lt"/>
              </a:rPr>
              <a:t>Any governmental entity specified as a political subdivision of the state pursuant to the Governmental Tort Claims Act, including any associated institution, instrumentality, board, commission, committee department or other entity designated to act on behalf of the political subdivision; a state county or local governmental entity in its state of origin; and entities authorized to utilize contracts awarded by the state via a multistate or multi-governmental contract. </a:t>
            </a:r>
          </a:p>
        </p:txBody>
      </p:sp>
      <p:sp>
        <p:nvSpPr>
          <p:cNvPr id="6" name="Title 4"/>
          <p:cNvSpPr>
            <a:spLocks noGrp="1"/>
          </p:cNvSpPr>
          <p:nvPr>
            <p:ph type="title"/>
          </p:nvPr>
        </p:nvSpPr>
        <p:spPr>
          <a:xfrm>
            <a:off x="628650" y="304800"/>
            <a:ext cx="8439150" cy="677034"/>
          </a:xfrm>
        </p:spPr>
        <p:txBody>
          <a:bodyPr>
            <a:normAutofit/>
          </a:bodyPr>
          <a:lstStyle/>
          <a:p>
            <a:r>
              <a:rPr lang="en-US" sz="3200" dirty="0" smtClean="0">
                <a:ln w="0"/>
                <a:latin typeface="+mn-lt"/>
              </a:rPr>
              <a:t>State of Oklahoma Program </a:t>
            </a:r>
            <a:r>
              <a:rPr lang="en-US" sz="3200" dirty="0" err="1" smtClean="0">
                <a:ln w="0"/>
                <a:latin typeface="+mn-lt"/>
              </a:rPr>
              <a:t>OpenRange</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12</a:t>
            </a:fld>
            <a:endParaRPr lang="en-US" altLang="en-US" dirty="0"/>
          </a:p>
        </p:txBody>
      </p:sp>
    </p:spTree>
    <p:extLst>
      <p:ext uri="{BB962C8B-B14F-4D97-AF65-F5344CB8AC3E}">
        <p14:creationId xmlns:p14="http://schemas.microsoft.com/office/powerpoint/2010/main" val="28912588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371600"/>
            <a:ext cx="7772399" cy="4186555"/>
          </a:xfrm>
        </p:spPr>
        <p:txBody>
          <a:bodyPr>
            <a:normAutofit fontScale="25000" lnSpcReduction="20000"/>
          </a:bodyPr>
          <a:lstStyle/>
          <a:p>
            <a:pPr marL="0" indent="0">
              <a:buNone/>
            </a:pPr>
            <a:endParaRPr lang="en-US" dirty="0" smtClean="0">
              <a:latin typeface="+mn-lt"/>
            </a:endParaRPr>
          </a:p>
          <a:p>
            <a:pPr marL="0" indent="0">
              <a:buNone/>
            </a:pPr>
            <a:r>
              <a:rPr lang="en-US" sz="11200" dirty="0" smtClean="0">
                <a:latin typeface="+mn-lt"/>
              </a:rPr>
              <a:t>Learn more about </a:t>
            </a:r>
            <a:r>
              <a:rPr lang="en-US" sz="11200" dirty="0" err="1" smtClean="0">
                <a:latin typeface="+mn-lt"/>
              </a:rPr>
              <a:t>OpenRange</a:t>
            </a:r>
            <a:endParaRPr lang="en-US" sz="11200" dirty="0" smtClean="0">
              <a:latin typeface="+mn-lt"/>
            </a:endParaRPr>
          </a:p>
          <a:p>
            <a:pPr marL="0" indent="0">
              <a:buNone/>
            </a:pPr>
            <a:endParaRPr lang="en-US" sz="6000" dirty="0">
              <a:latin typeface="+mn-lt"/>
            </a:endParaRPr>
          </a:p>
          <a:p>
            <a:pPr>
              <a:lnSpc>
                <a:spcPct val="100000"/>
              </a:lnSpc>
              <a:spcBef>
                <a:spcPts val="0"/>
              </a:spcBef>
            </a:pPr>
            <a:r>
              <a:rPr lang="en-US" sz="9600" dirty="0" smtClean="0">
                <a:latin typeface="+mn-lt"/>
              </a:rPr>
              <a:t>Email</a:t>
            </a:r>
            <a:br>
              <a:rPr lang="en-US" sz="9600" dirty="0" smtClean="0">
                <a:latin typeface="+mn-lt"/>
              </a:rPr>
            </a:br>
            <a:r>
              <a:rPr lang="en-US" sz="9600" dirty="0" smtClean="0">
                <a:latin typeface="+mn-lt"/>
              </a:rPr>
              <a:t>Send </a:t>
            </a:r>
            <a:r>
              <a:rPr lang="en-US" sz="9600" dirty="0">
                <a:latin typeface="+mn-lt"/>
              </a:rPr>
              <a:t>your email to </a:t>
            </a:r>
            <a:r>
              <a:rPr lang="en-US" sz="9600" u="sng" dirty="0" smtClean="0">
                <a:latin typeface="+mn-lt"/>
                <a:hlinkClick r:id="rId2"/>
              </a:rPr>
              <a:t>info@openrange.ok.gov</a:t>
            </a:r>
            <a:r>
              <a:rPr lang="en-US" sz="9600" dirty="0">
                <a:latin typeface="+mn-lt"/>
              </a:rPr>
              <a:t> </a:t>
            </a:r>
            <a:r>
              <a:rPr lang="en-US" sz="9600" dirty="0" smtClean="0">
                <a:latin typeface="+mn-lt"/>
              </a:rPr>
              <a:t>and we will keep you informed of products and services.</a:t>
            </a:r>
          </a:p>
          <a:p>
            <a:pPr>
              <a:lnSpc>
                <a:spcPct val="100000"/>
              </a:lnSpc>
              <a:spcBef>
                <a:spcPts val="0"/>
              </a:spcBef>
            </a:pPr>
            <a:endParaRPr lang="en-US" sz="9600" dirty="0">
              <a:latin typeface="+mn-lt"/>
            </a:endParaRPr>
          </a:p>
          <a:p>
            <a:pPr>
              <a:lnSpc>
                <a:spcPct val="100000"/>
              </a:lnSpc>
              <a:spcBef>
                <a:spcPts val="0"/>
              </a:spcBef>
            </a:pPr>
            <a:r>
              <a:rPr lang="en-US" sz="9600" dirty="0" smtClean="0">
                <a:latin typeface="+mn-lt"/>
              </a:rPr>
              <a:t>Events</a:t>
            </a:r>
            <a:br>
              <a:rPr lang="en-US" sz="9600" dirty="0" smtClean="0">
                <a:latin typeface="+mn-lt"/>
              </a:rPr>
            </a:br>
            <a:r>
              <a:rPr lang="en-US" sz="9600" dirty="0" smtClean="0">
                <a:latin typeface="+mn-lt"/>
              </a:rPr>
              <a:t>Visit </a:t>
            </a:r>
            <a:r>
              <a:rPr lang="en-US" sz="9600" dirty="0">
                <a:latin typeface="+mn-lt"/>
              </a:rPr>
              <a:t>our website for upcoming </a:t>
            </a:r>
            <a:r>
              <a:rPr lang="en-US" sz="9600" dirty="0" smtClean="0">
                <a:latin typeface="+mn-lt"/>
              </a:rPr>
              <a:t>events.</a:t>
            </a:r>
            <a:br>
              <a:rPr lang="en-US" sz="9600" dirty="0" smtClean="0">
                <a:latin typeface="+mn-lt"/>
              </a:rPr>
            </a:br>
            <a:r>
              <a:rPr lang="en-US" sz="9600" dirty="0" smtClean="0">
                <a:latin typeface="+mn-lt"/>
              </a:rPr>
              <a:t>Go to </a:t>
            </a:r>
            <a:r>
              <a:rPr lang="en-US" sz="9600" u="sng" dirty="0" smtClean="0">
                <a:latin typeface="+mn-lt"/>
                <a:hlinkClick r:id="rId3"/>
              </a:rPr>
              <a:t>OpenRange.ok.gov</a:t>
            </a:r>
            <a:r>
              <a:rPr lang="en-US" sz="9600" dirty="0" smtClean="0">
                <a:latin typeface="+mn-lt"/>
              </a:rPr>
              <a:t> </a:t>
            </a:r>
            <a:r>
              <a:rPr lang="en-US" sz="9600" dirty="0">
                <a:latin typeface="+mn-lt"/>
              </a:rPr>
              <a:t>and </a:t>
            </a:r>
            <a:r>
              <a:rPr lang="en-US" sz="9600" dirty="0" smtClean="0">
                <a:latin typeface="+mn-lt"/>
              </a:rPr>
              <a:t>select Events and News.</a:t>
            </a:r>
          </a:p>
          <a:p>
            <a:pPr>
              <a:lnSpc>
                <a:spcPct val="100000"/>
              </a:lnSpc>
              <a:spcBef>
                <a:spcPts val="0"/>
              </a:spcBef>
            </a:pPr>
            <a:endParaRPr lang="en-US" sz="9600" dirty="0">
              <a:latin typeface="+mn-lt"/>
            </a:endParaRPr>
          </a:p>
          <a:p>
            <a:pPr>
              <a:lnSpc>
                <a:spcPct val="100000"/>
              </a:lnSpc>
              <a:spcBef>
                <a:spcPts val="0"/>
              </a:spcBef>
            </a:pPr>
            <a:r>
              <a:rPr lang="en-US" sz="9600" dirty="0" smtClean="0">
                <a:latin typeface="+mn-lt"/>
              </a:rPr>
              <a:t>Facebook</a:t>
            </a:r>
            <a:br>
              <a:rPr lang="en-US" sz="9600" dirty="0" smtClean="0">
                <a:latin typeface="+mn-lt"/>
              </a:rPr>
            </a:br>
            <a:r>
              <a:rPr lang="en-US" sz="9600" dirty="0" smtClean="0">
                <a:latin typeface="+mn-lt"/>
              </a:rPr>
              <a:t>Like </a:t>
            </a:r>
            <a:r>
              <a:rPr lang="en-US" sz="9600" dirty="0">
                <a:latin typeface="+mn-lt"/>
              </a:rPr>
              <a:t>us on Facebook </a:t>
            </a:r>
            <a:r>
              <a:rPr lang="en-US" sz="9600" dirty="0" smtClean="0">
                <a:latin typeface="+mn-lt"/>
              </a:rPr>
              <a:t>at </a:t>
            </a:r>
            <a:r>
              <a:rPr lang="en-US" sz="9600" u="sng" dirty="0" smtClean="0">
                <a:solidFill>
                  <a:srgbClr val="073E87"/>
                </a:solidFill>
                <a:latin typeface="+mn-lt"/>
                <a:hlinkClick r:id="rId4"/>
              </a:rPr>
              <a:t>facebook.com/OpenRangeOK</a:t>
            </a:r>
            <a:r>
              <a:rPr lang="en-US" sz="9600" dirty="0" smtClean="0">
                <a:latin typeface="+mn-lt"/>
              </a:rPr>
              <a:t>.</a:t>
            </a:r>
          </a:p>
          <a:p>
            <a:pPr>
              <a:lnSpc>
                <a:spcPct val="100000"/>
              </a:lnSpc>
              <a:spcBef>
                <a:spcPts val="0"/>
              </a:spcBef>
            </a:pPr>
            <a:endParaRPr lang="en-US" sz="9600" dirty="0" smtClean="0">
              <a:latin typeface="+mn-lt"/>
            </a:endParaRPr>
          </a:p>
          <a:p>
            <a:pPr>
              <a:lnSpc>
                <a:spcPct val="100000"/>
              </a:lnSpc>
              <a:spcBef>
                <a:spcPts val="0"/>
              </a:spcBef>
            </a:pPr>
            <a:r>
              <a:rPr lang="en-US" sz="9600" dirty="0" smtClean="0">
                <a:latin typeface="+mn-lt"/>
              </a:rPr>
              <a:t>Twitter</a:t>
            </a:r>
            <a:br>
              <a:rPr lang="en-US" sz="9600" dirty="0" smtClean="0">
                <a:latin typeface="+mn-lt"/>
              </a:rPr>
            </a:br>
            <a:r>
              <a:rPr lang="en-US" sz="9600" dirty="0" smtClean="0">
                <a:latin typeface="+mn-lt"/>
              </a:rPr>
              <a:t>Follow </a:t>
            </a:r>
            <a:r>
              <a:rPr lang="en-US" sz="9600" dirty="0">
                <a:latin typeface="+mn-lt"/>
              </a:rPr>
              <a:t>us on Twitter </a:t>
            </a:r>
            <a:r>
              <a:rPr lang="en-US" sz="9600" u="sng" dirty="0">
                <a:latin typeface="+mn-lt"/>
                <a:hlinkClick r:id="rId5"/>
              </a:rPr>
              <a:t>@</a:t>
            </a:r>
            <a:r>
              <a:rPr lang="en-US" sz="9600" u="sng" dirty="0" smtClean="0">
                <a:latin typeface="+mn-lt"/>
                <a:hlinkClick r:id="rId5"/>
              </a:rPr>
              <a:t>OpenRangeOK</a:t>
            </a:r>
            <a:r>
              <a:rPr lang="en-US" sz="9600" dirty="0" smtClean="0">
                <a:latin typeface="+mn-lt"/>
              </a:rPr>
              <a:t>.</a:t>
            </a:r>
            <a:endParaRPr lang="en-US" sz="9600" dirty="0">
              <a:latin typeface="+mn-lt"/>
            </a:endParaRPr>
          </a:p>
        </p:txBody>
      </p:sp>
      <p:sp>
        <p:nvSpPr>
          <p:cNvPr id="6" name="Title 4"/>
          <p:cNvSpPr>
            <a:spLocks noGrp="1"/>
          </p:cNvSpPr>
          <p:nvPr>
            <p:ph type="title"/>
          </p:nvPr>
        </p:nvSpPr>
        <p:spPr>
          <a:xfrm>
            <a:off x="609600" y="304800"/>
            <a:ext cx="8458200" cy="677034"/>
          </a:xfrm>
        </p:spPr>
        <p:txBody>
          <a:bodyPr>
            <a:normAutofit/>
          </a:bodyPr>
          <a:lstStyle/>
          <a:p>
            <a:r>
              <a:rPr lang="en-US" sz="3200" dirty="0" smtClean="0">
                <a:ln w="0"/>
                <a:latin typeface="+mn-lt"/>
              </a:rPr>
              <a:t>State of Oklahoma Program </a:t>
            </a:r>
            <a:r>
              <a:rPr lang="en-US" sz="3200" dirty="0" err="1" smtClean="0">
                <a:ln w="0"/>
                <a:latin typeface="+mn-lt"/>
              </a:rPr>
              <a:t>OpenRange</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13</a:t>
            </a:fld>
            <a:endParaRPr lang="en-US" altLang="en-US" dirty="0"/>
          </a:p>
        </p:txBody>
      </p:sp>
    </p:spTree>
    <p:extLst>
      <p:ext uri="{BB962C8B-B14F-4D97-AF65-F5344CB8AC3E}">
        <p14:creationId xmlns:p14="http://schemas.microsoft.com/office/powerpoint/2010/main" val="4169000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2819400"/>
            <a:ext cx="8458200" cy="646331"/>
          </a:xfrm>
          <a:prstGeom prst="rect">
            <a:avLst/>
          </a:prstGeom>
          <a:noFill/>
        </p:spPr>
        <p:txBody>
          <a:bodyPr wrap="square" rtlCol="0">
            <a:spAutoFit/>
          </a:bodyPr>
          <a:lstStyle/>
          <a:p>
            <a:pPr algn="ctr"/>
            <a:r>
              <a:rPr lang="en-US" sz="3600" dirty="0" smtClean="0">
                <a:latin typeface="+mn-lt"/>
              </a:rPr>
              <a:t>Procurement and Purchasing</a:t>
            </a:r>
            <a:endParaRPr lang="en-US" sz="3600" dirty="0">
              <a:latin typeface="+mn-lt"/>
            </a:endParaRPr>
          </a:p>
        </p:txBody>
      </p:sp>
      <p:sp>
        <p:nvSpPr>
          <p:cNvPr id="3" name="Slide Number Placeholder 2"/>
          <p:cNvSpPr>
            <a:spLocks noGrp="1"/>
          </p:cNvSpPr>
          <p:nvPr>
            <p:ph type="sldNum" sz="quarter" idx="4"/>
          </p:nvPr>
        </p:nvSpPr>
        <p:spPr/>
        <p:txBody>
          <a:bodyPr/>
          <a:lstStyle/>
          <a:p>
            <a:pPr>
              <a:defRPr/>
            </a:pPr>
            <a:fld id="{D443CC92-E864-452D-BBFA-A03CFADB9ECB}" type="slidenum">
              <a:rPr lang="en-US" altLang="en-US" smtClean="0"/>
              <a:pPr>
                <a:defRPr/>
              </a:pPr>
              <a:t>14</a:t>
            </a:fld>
            <a:endParaRPr lang="en-US" altLang="en-US" dirty="0"/>
          </a:p>
        </p:txBody>
      </p:sp>
    </p:spTree>
    <p:extLst>
      <p:ext uri="{BB962C8B-B14F-4D97-AF65-F5344CB8AC3E}">
        <p14:creationId xmlns:p14="http://schemas.microsoft.com/office/powerpoint/2010/main" val="33733712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600200"/>
            <a:ext cx="7162800" cy="3904535"/>
          </a:xfrm>
        </p:spPr>
        <p:txBody>
          <a:bodyPr>
            <a:noAutofit/>
          </a:bodyPr>
          <a:lstStyle/>
          <a:p>
            <a:pPr marL="0" indent="0">
              <a:spcBef>
                <a:spcPts val="600"/>
              </a:spcBef>
              <a:buNone/>
            </a:pPr>
            <a:r>
              <a:rPr lang="en-US" sz="2400" dirty="0" smtClean="0">
                <a:latin typeface="+mn-lt"/>
              </a:rPr>
              <a:t>Procurement:</a:t>
            </a:r>
            <a:endParaRPr lang="en-US" sz="2400" dirty="0">
              <a:latin typeface="+mn-lt"/>
            </a:endParaRPr>
          </a:p>
          <a:p>
            <a:pPr marL="0" indent="0">
              <a:spcBef>
                <a:spcPts val="600"/>
              </a:spcBef>
              <a:buNone/>
            </a:pPr>
            <a:r>
              <a:rPr lang="en-US" sz="2400" dirty="0">
                <a:latin typeface="+mn-lt"/>
              </a:rPr>
              <a:t>To define </a:t>
            </a:r>
            <a:r>
              <a:rPr lang="en-US" sz="2400" dirty="0" smtClean="0">
                <a:latin typeface="+mn-lt"/>
              </a:rPr>
              <a:t>“procurement” </a:t>
            </a:r>
            <a:r>
              <a:rPr lang="en-US" sz="2400" dirty="0">
                <a:latin typeface="+mn-lt"/>
              </a:rPr>
              <a:t>broadly, </a:t>
            </a:r>
            <a:r>
              <a:rPr lang="en-US" sz="2400" dirty="0" smtClean="0">
                <a:latin typeface="+mn-lt"/>
              </a:rPr>
              <a:t>it is </a:t>
            </a:r>
            <a:r>
              <a:rPr lang="en-US" sz="2400" dirty="0">
                <a:latin typeface="+mn-lt"/>
              </a:rPr>
              <a:t>the overarching function that describes the activities and processes to acquire goods and services</a:t>
            </a:r>
            <a:r>
              <a:rPr lang="en-US" sz="2400" dirty="0" smtClean="0">
                <a:latin typeface="+mn-lt"/>
              </a:rPr>
              <a:t>. Importantly</a:t>
            </a:r>
            <a:r>
              <a:rPr lang="en-US" sz="2400" dirty="0">
                <a:latin typeface="+mn-lt"/>
              </a:rPr>
              <a:t>, and distinct from </a:t>
            </a:r>
            <a:r>
              <a:rPr lang="en-US" sz="2400" dirty="0" smtClean="0"/>
              <a:t>“</a:t>
            </a:r>
            <a:r>
              <a:rPr lang="en-US" sz="2400" dirty="0" smtClean="0">
                <a:latin typeface="+mn-lt"/>
              </a:rPr>
              <a:t>purchasing,” </a:t>
            </a:r>
            <a:r>
              <a:rPr lang="en-US" sz="2400" dirty="0">
                <a:latin typeface="+mn-lt"/>
              </a:rPr>
              <a:t>procurement involves </a:t>
            </a:r>
            <a:r>
              <a:rPr lang="en-US" sz="2400" dirty="0" smtClean="0">
                <a:latin typeface="+mn-lt"/>
              </a:rPr>
              <a:t>activities to establish </a:t>
            </a:r>
            <a:r>
              <a:rPr lang="en-US" sz="2400" dirty="0">
                <a:latin typeface="+mn-lt"/>
              </a:rPr>
              <a:t>fundamental </a:t>
            </a:r>
            <a:r>
              <a:rPr lang="en-US" sz="2400" dirty="0" smtClean="0">
                <a:latin typeface="+mn-lt"/>
              </a:rPr>
              <a:t>requirements such </a:t>
            </a:r>
            <a:r>
              <a:rPr lang="en-US" sz="2400" dirty="0">
                <a:latin typeface="+mn-lt"/>
              </a:rPr>
              <a:t>as market </a:t>
            </a:r>
            <a:r>
              <a:rPr lang="en-US" sz="2400" dirty="0" smtClean="0">
                <a:latin typeface="+mn-lt"/>
              </a:rPr>
              <a:t>research, vendor </a:t>
            </a:r>
            <a:r>
              <a:rPr lang="en-US" sz="2400" dirty="0">
                <a:latin typeface="+mn-lt"/>
              </a:rPr>
              <a:t>evaluation and negotiation of contracts. It can also include the purchasing activities required to order and receive goods</a:t>
            </a:r>
            <a:r>
              <a:rPr lang="en-US" sz="2400" dirty="0" smtClean="0">
                <a:latin typeface="+mn-lt"/>
              </a:rPr>
              <a:t>.</a:t>
            </a:r>
          </a:p>
          <a:p>
            <a:pPr marL="0" indent="0">
              <a:lnSpc>
                <a:spcPct val="120000"/>
              </a:lnSpc>
              <a:spcBef>
                <a:spcPts val="0"/>
              </a:spcBef>
              <a:buNone/>
            </a:pPr>
            <a:endParaRPr lang="en-US" sz="2400" dirty="0">
              <a:latin typeface="+mn-lt"/>
            </a:endParaRPr>
          </a:p>
        </p:txBody>
      </p:sp>
      <p:sp>
        <p:nvSpPr>
          <p:cNvPr id="6" name="Title 4"/>
          <p:cNvSpPr>
            <a:spLocks noGrp="1"/>
          </p:cNvSpPr>
          <p:nvPr>
            <p:ph type="title"/>
          </p:nvPr>
        </p:nvSpPr>
        <p:spPr>
          <a:xfrm>
            <a:off x="609601" y="457200"/>
            <a:ext cx="8458200" cy="665745"/>
          </a:xfrm>
        </p:spPr>
        <p:txBody>
          <a:bodyPr>
            <a:normAutofit/>
          </a:bodyPr>
          <a:lstStyle/>
          <a:p>
            <a:r>
              <a:rPr lang="en-US" sz="3200" dirty="0" smtClean="0">
                <a:ln w="0"/>
                <a:latin typeface="+mn-lt"/>
              </a:rPr>
              <a:t>Procurement vs. Purchasing</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15</a:t>
            </a:fld>
            <a:endParaRPr lang="en-US" altLang="en-US" dirty="0"/>
          </a:p>
        </p:txBody>
      </p:sp>
    </p:spTree>
    <p:extLst>
      <p:ext uri="{BB962C8B-B14F-4D97-AF65-F5344CB8AC3E}">
        <p14:creationId xmlns:p14="http://schemas.microsoft.com/office/powerpoint/2010/main" val="18015025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14400" y="1600200"/>
            <a:ext cx="7086600" cy="37338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mj-cs"/>
              </a:defRPr>
            </a:lvl1pPr>
          </a:lstStyle>
          <a:p>
            <a:pPr>
              <a:lnSpc>
                <a:spcPct val="100000"/>
              </a:lnSpc>
              <a:spcBef>
                <a:spcPts val="600"/>
              </a:spcBef>
            </a:pPr>
            <a:r>
              <a:rPr lang="en-US" sz="2400" dirty="0" smtClean="0">
                <a:latin typeface="+mn-lt"/>
              </a:rPr>
              <a:t>Purchasing</a:t>
            </a:r>
            <a:r>
              <a:rPr lang="en-US" sz="2400" dirty="0">
                <a:latin typeface="+mn-lt"/>
              </a:rPr>
              <a:t>:</a:t>
            </a:r>
          </a:p>
          <a:p>
            <a:pPr>
              <a:lnSpc>
                <a:spcPct val="100000"/>
              </a:lnSpc>
              <a:spcBef>
                <a:spcPts val="600"/>
              </a:spcBef>
            </a:pPr>
            <a:r>
              <a:rPr lang="en-US" sz="2400" dirty="0">
                <a:latin typeface="+mn-lt"/>
              </a:rPr>
              <a:t>The term </a:t>
            </a:r>
            <a:r>
              <a:rPr lang="en-US" sz="2400" dirty="0" smtClean="0">
                <a:latin typeface="+mn-lt"/>
              </a:rPr>
              <a:t>“purchasing” </a:t>
            </a:r>
            <a:r>
              <a:rPr lang="en-US" sz="2400" dirty="0">
                <a:latin typeface="+mn-lt"/>
              </a:rPr>
              <a:t>refers to the process of ordering and receiving goods and services. It is a subset of the wider procurement process. Generally, purchasing refers to the process involved in ordering goods such as request, approval, creation of a purchase order record (a </a:t>
            </a:r>
            <a:r>
              <a:rPr lang="en-US" sz="2400" dirty="0" smtClean="0">
                <a:latin typeface="+mn-lt"/>
              </a:rPr>
              <a:t>purchase order </a:t>
            </a:r>
            <a:r>
              <a:rPr lang="en-US" sz="2400" dirty="0">
                <a:latin typeface="+mn-lt"/>
              </a:rPr>
              <a:t>or </a:t>
            </a:r>
            <a:r>
              <a:rPr lang="en-US" sz="2400" dirty="0" smtClean="0">
                <a:latin typeface="+mn-lt"/>
              </a:rPr>
              <a:t>PO) </a:t>
            </a:r>
            <a:r>
              <a:rPr lang="en-US" sz="2400" dirty="0">
                <a:latin typeface="+mn-lt"/>
              </a:rPr>
              <a:t>and the receipting of goods.</a:t>
            </a:r>
          </a:p>
          <a:p>
            <a:pPr algn="r">
              <a:lnSpc>
                <a:spcPct val="100000"/>
              </a:lnSpc>
              <a:spcBef>
                <a:spcPts val="600"/>
              </a:spcBef>
            </a:pPr>
            <a:r>
              <a:rPr lang="en-US" sz="2400" i="1" dirty="0" smtClean="0">
                <a:latin typeface="+mn-lt"/>
              </a:rPr>
              <a:t>~ Purchasing </a:t>
            </a:r>
            <a:r>
              <a:rPr lang="en-US" sz="2400" i="1" dirty="0">
                <a:latin typeface="+mn-lt"/>
              </a:rPr>
              <a:t>Insight and NIGP </a:t>
            </a:r>
            <a:r>
              <a:rPr lang="en-US" sz="2400" i="1" dirty="0" smtClean="0">
                <a:latin typeface="+mn-lt"/>
              </a:rPr>
              <a:t>Dictionary</a:t>
            </a:r>
          </a:p>
          <a:p>
            <a:pPr algn="r">
              <a:lnSpc>
                <a:spcPct val="100000"/>
              </a:lnSpc>
              <a:spcBef>
                <a:spcPts val="600"/>
              </a:spcBef>
            </a:pPr>
            <a:r>
              <a:rPr lang="en-US" sz="2400" i="1" dirty="0">
                <a:latin typeface="+mn-lt"/>
              </a:rPr>
              <a:t>o</a:t>
            </a:r>
            <a:r>
              <a:rPr lang="en-US" sz="2400" i="1" dirty="0" smtClean="0">
                <a:latin typeface="+mn-lt"/>
              </a:rPr>
              <a:t>f Purchasing </a:t>
            </a:r>
            <a:r>
              <a:rPr lang="en-US" sz="2400" i="1" dirty="0">
                <a:latin typeface="+mn-lt"/>
              </a:rPr>
              <a:t>Terms, 5</a:t>
            </a:r>
            <a:r>
              <a:rPr lang="en-US" sz="2400" i="1" baseline="30000" dirty="0">
                <a:latin typeface="+mn-lt"/>
              </a:rPr>
              <a:t>th</a:t>
            </a:r>
            <a:r>
              <a:rPr lang="en-US" sz="2400" i="1" dirty="0">
                <a:latin typeface="+mn-lt"/>
              </a:rPr>
              <a:t> Edition</a:t>
            </a:r>
          </a:p>
        </p:txBody>
      </p:sp>
      <p:sp>
        <p:nvSpPr>
          <p:cNvPr id="6" name="Title 4"/>
          <p:cNvSpPr>
            <a:spLocks noGrp="1"/>
          </p:cNvSpPr>
          <p:nvPr>
            <p:ph type="title"/>
          </p:nvPr>
        </p:nvSpPr>
        <p:spPr>
          <a:xfrm>
            <a:off x="609601" y="609600"/>
            <a:ext cx="8458200" cy="741945"/>
          </a:xfrm>
        </p:spPr>
        <p:txBody>
          <a:bodyPr>
            <a:normAutofit/>
          </a:bodyPr>
          <a:lstStyle/>
          <a:p>
            <a:pPr algn="ctr"/>
            <a:r>
              <a:rPr lang="en-US" sz="3200" b="0" cap="none" dirty="0">
                <a:ln w="0"/>
                <a:solidFill>
                  <a:prstClr val="black"/>
                </a:solidFill>
              </a:rPr>
              <a:t>Procurement vs. </a:t>
            </a:r>
            <a:r>
              <a:rPr lang="en-US" sz="3200" b="0" cap="none" dirty="0" smtClean="0">
                <a:ln w="0"/>
                <a:solidFill>
                  <a:prstClr val="black"/>
                </a:solidFill>
              </a:rPr>
              <a:t>Purchasing</a:t>
            </a:r>
            <a:endParaRPr lang="en-US" sz="3200" b="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16</a:t>
            </a:fld>
            <a:endParaRPr lang="en-US" altLang="en-US" dirty="0"/>
          </a:p>
        </p:txBody>
      </p:sp>
    </p:spTree>
    <p:extLst>
      <p:ext uri="{BB962C8B-B14F-4D97-AF65-F5344CB8AC3E}">
        <p14:creationId xmlns:p14="http://schemas.microsoft.com/office/powerpoint/2010/main" val="9457796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626208"/>
            <a:ext cx="7086600" cy="3174392"/>
          </a:xfrm>
        </p:spPr>
        <p:txBody>
          <a:bodyPr>
            <a:normAutofit/>
          </a:bodyPr>
          <a:lstStyle/>
          <a:p>
            <a:pPr marL="0" indent="0">
              <a:spcBef>
                <a:spcPts val="600"/>
              </a:spcBef>
              <a:buNone/>
            </a:pPr>
            <a:r>
              <a:rPr lang="en-US" sz="2400" dirty="0" smtClean="0">
                <a:latin typeface="+mn-lt"/>
              </a:rPr>
              <a:t>IT </a:t>
            </a:r>
            <a:r>
              <a:rPr lang="en-US" sz="2400" dirty="0">
                <a:latin typeface="+mn-lt"/>
              </a:rPr>
              <a:t>procurement and purchasing activities within the framework of project management are essential to any organization </a:t>
            </a:r>
            <a:r>
              <a:rPr lang="en-US" sz="2400" dirty="0" smtClean="0">
                <a:latin typeface="+mn-lt"/>
              </a:rPr>
              <a:t>that utilizes information </a:t>
            </a:r>
            <a:r>
              <a:rPr lang="en-US" sz="2400" dirty="0">
                <a:latin typeface="+mn-lt"/>
              </a:rPr>
              <a:t>systems and equipment to drive projects, processes and procedures</a:t>
            </a:r>
            <a:r>
              <a:rPr lang="en-US" sz="2400" dirty="0" smtClean="0">
                <a:latin typeface="+mn-lt"/>
              </a:rPr>
              <a:t>.</a:t>
            </a:r>
            <a:endParaRPr lang="en-US" sz="2400" dirty="0">
              <a:latin typeface="+mn-lt"/>
            </a:endParaRPr>
          </a:p>
        </p:txBody>
      </p:sp>
      <p:sp>
        <p:nvSpPr>
          <p:cNvPr id="6" name="Title 4"/>
          <p:cNvSpPr>
            <a:spLocks noGrp="1"/>
          </p:cNvSpPr>
          <p:nvPr>
            <p:ph type="title"/>
          </p:nvPr>
        </p:nvSpPr>
        <p:spPr>
          <a:xfrm>
            <a:off x="628650" y="609600"/>
            <a:ext cx="8439150" cy="677034"/>
          </a:xfrm>
        </p:spPr>
        <p:txBody>
          <a:bodyPr>
            <a:normAutofit/>
          </a:bodyPr>
          <a:lstStyle/>
          <a:p>
            <a:r>
              <a:rPr lang="en-US" sz="3200" dirty="0" smtClean="0">
                <a:ln w="0"/>
                <a:latin typeface="+mn-lt"/>
              </a:rPr>
              <a:t>IT Procurement and Purchasing</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17</a:t>
            </a:fld>
            <a:endParaRPr lang="en-US" altLang="en-US" dirty="0"/>
          </a:p>
        </p:txBody>
      </p:sp>
    </p:spTree>
    <p:extLst>
      <p:ext uri="{BB962C8B-B14F-4D97-AF65-F5344CB8AC3E}">
        <p14:creationId xmlns:p14="http://schemas.microsoft.com/office/powerpoint/2010/main" val="33856601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752600"/>
            <a:ext cx="7162800" cy="4343400"/>
          </a:xfrm>
        </p:spPr>
        <p:txBody>
          <a:bodyPr>
            <a:normAutofit fontScale="25000" lnSpcReduction="20000"/>
          </a:bodyPr>
          <a:lstStyle/>
          <a:p>
            <a:pPr marL="0" indent="0">
              <a:lnSpc>
                <a:spcPct val="120000"/>
              </a:lnSpc>
              <a:spcBef>
                <a:spcPts val="600"/>
              </a:spcBef>
              <a:buNone/>
            </a:pPr>
            <a:r>
              <a:rPr lang="en-US" sz="9600" dirty="0">
                <a:latin typeface="+mn-lt"/>
              </a:rPr>
              <a:t>An IT procurement process, whether formal or informal, exists in every organization that acquires information technology</a:t>
            </a:r>
            <a:r>
              <a:rPr lang="en-US" sz="9600" dirty="0" smtClean="0">
                <a:latin typeface="+mn-lt"/>
              </a:rPr>
              <a:t>.</a:t>
            </a:r>
          </a:p>
          <a:p>
            <a:pPr>
              <a:lnSpc>
                <a:spcPct val="120000"/>
              </a:lnSpc>
              <a:spcBef>
                <a:spcPts val="600"/>
              </a:spcBef>
            </a:pPr>
            <a:r>
              <a:rPr lang="en-US" sz="9600" dirty="0" smtClean="0">
                <a:ln w="0"/>
                <a:latin typeface="+mn-lt"/>
              </a:rPr>
              <a:t>Deployment </a:t>
            </a:r>
            <a:r>
              <a:rPr lang="en-US" sz="9600" dirty="0">
                <a:ln w="0"/>
                <a:latin typeface="+mn-lt"/>
              </a:rPr>
              <a:t>Processes</a:t>
            </a:r>
          </a:p>
          <a:p>
            <a:pPr lvl="1">
              <a:lnSpc>
                <a:spcPct val="120000"/>
              </a:lnSpc>
              <a:spcBef>
                <a:spcPts val="600"/>
              </a:spcBef>
              <a:buFont typeface="Calibri" panose="020F0502020204030204" pitchFamily="34" charset="0"/>
              <a:buChar char="–"/>
            </a:pPr>
            <a:r>
              <a:rPr lang="en-US" sz="8000" dirty="0" smtClean="0">
                <a:latin typeface="+mn-lt"/>
              </a:rPr>
              <a:t>Requirements determination.</a:t>
            </a:r>
            <a:endParaRPr lang="en-US" sz="8000" dirty="0">
              <a:latin typeface="+mn-lt"/>
            </a:endParaRPr>
          </a:p>
          <a:p>
            <a:pPr lvl="1">
              <a:lnSpc>
                <a:spcPct val="120000"/>
              </a:lnSpc>
              <a:spcBef>
                <a:spcPts val="600"/>
              </a:spcBef>
              <a:buFont typeface="Calibri" panose="020F0502020204030204" pitchFamily="34" charset="0"/>
              <a:buChar char="–"/>
            </a:pPr>
            <a:r>
              <a:rPr lang="en-US" sz="8000" dirty="0" smtClean="0">
                <a:latin typeface="+mn-lt"/>
              </a:rPr>
              <a:t>Acquisition.</a:t>
            </a:r>
            <a:endParaRPr lang="en-US" sz="8000" dirty="0">
              <a:latin typeface="+mn-lt"/>
            </a:endParaRPr>
          </a:p>
          <a:p>
            <a:pPr lvl="1">
              <a:lnSpc>
                <a:spcPct val="120000"/>
              </a:lnSpc>
              <a:spcBef>
                <a:spcPts val="600"/>
              </a:spcBef>
              <a:buFont typeface="Calibri" panose="020F0502020204030204" pitchFamily="34" charset="0"/>
              <a:buChar char="–"/>
            </a:pPr>
            <a:r>
              <a:rPr lang="en-US" sz="8000" dirty="0">
                <a:latin typeface="+mn-lt"/>
              </a:rPr>
              <a:t>Contract </a:t>
            </a:r>
            <a:r>
              <a:rPr lang="en-US" sz="8000" dirty="0" smtClean="0">
                <a:latin typeface="+mn-lt"/>
              </a:rPr>
              <a:t>fulfillment. </a:t>
            </a:r>
            <a:endParaRPr lang="en-US" sz="8000" dirty="0">
              <a:latin typeface="+mn-lt"/>
            </a:endParaRPr>
          </a:p>
          <a:p>
            <a:pPr>
              <a:lnSpc>
                <a:spcPct val="120000"/>
              </a:lnSpc>
              <a:spcBef>
                <a:spcPts val="600"/>
              </a:spcBef>
            </a:pPr>
            <a:r>
              <a:rPr lang="en-US" sz="9600" dirty="0">
                <a:ln w="0"/>
                <a:latin typeface="+mn-lt"/>
              </a:rPr>
              <a:t>Management Processes</a:t>
            </a:r>
          </a:p>
          <a:p>
            <a:pPr lvl="1">
              <a:lnSpc>
                <a:spcPct val="120000"/>
              </a:lnSpc>
              <a:spcBef>
                <a:spcPts val="600"/>
              </a:spcBef>
              <a:buFont typeface="Calibri" panose="020F0502020204030204" pitchFamily="34" charset="0"/>
              <a:buChar char="–"/>
            </a:pPr>
            <a:r>
              <a:rPr lang="en-US" sz="8000" dirty="0">
                <a:latin typeface="+mn-lt"/>
              </a:rPr>
              <a:t>Supplier </a:t>
            </a:r>
            <a:r>
              <a:rPr lang="en-US" sz="8000" dirty="0" smtClean="0">
                <a:latin typeface="+mn-lt"/>
              </a:rPr>
              <a:t>management.</a:t>
            </a:r>
            <a:endParaRPr lang="en-US" sz="8000" dirty="0">
              <a:latin typeface="+mn-lt"/>
            </a:endParaRPr>
          </a:p>
          <a:p>
            <a:pPr lvl="1">
              <a:lnSpc>
                <a:spcPct val="120000"/>
              </a:lnSpc>
              <a:spcBef>
                <a:spcPts val="600"/>
              </a:spcBef>
              <a:buFont typeface="Calibri" panose="020F0502020204030204" pitchFamily="34" charset="0"/>
              <a:buChar char="–"/>
            </a:pPr>
            <a:r>
              <a:rPr lang="en-US" sz="8000" dirty="0">
                <a:latin typeface="+mn-lt"/>
              </a:rPr>
              <a:t>Asset </a:t>
            </a:r>
            <a:r>
              <a:rPr lang="en-US" sz="8000" dirty="0" smtClean="0">
                <a:latin typeface="+mn-lt"/>
              </a:rPr>
              <a:t>management.</a:t>
            </a:r>
            <a:endParaRPr lang="en-US" sz="8000" dirty="0">
              <a:latin typeface="+mn-lt"/>
            </a:endParaRPr>
          </a:p>
          <a:p>
            <a:pPr lvl="1">
              <a:lnSpc>
                <a:spcPct val="120000"/>
              </a:lnSpc>
              <a:spcBef>
                <a:spcPts val="600"/>
              </a:spcBef>
              <a:buFont typeface="Calibri" panose="020F0502020204030204" pitchFamily="34" charset="0"/>
              <a:buChar char="–"/>
            </a:pPr>
            <a:r>
              <a:rPr lang="en-US" sz="8000" dirty="0">
                <a:latin typeface="+mn-lt"/>
              </a:rPr>
              <a:t>Quality </a:t>
            </a:r>
            <a:r>
              <a:rPr lang="en-US" sz="8000" dirty="0" smtClean="0">
                <a:latin typeface="+mn-lt"/>
              </a:rPr>
              <a:t>management.</a:t>
            </a:r>
            <a:endParaRPr lang="en-US" sz="8000" dirty="0">
              <a:latin typeface="+mn-lt"/>
            </a:endParaRPr>
          </a:p>
          <a:p>
            <a:endParaRPr lang="en-US" dirty="0">
              <a:latin typeface="+mn-lt"/>
            </a:endParaRPr>
          </a:p>
        </p:txBody>
      </p:sp>
      <p:sp>
        <p:nvSpPr>
          <p:cNvPr id="6" name="Title 4"/>
          <p:cNvSpPr>
            <a:spLocks noGrp="1"/>
          </p:cNvSpPr>
          <p:nvPr>
            <p:ph type="title"/>
          </p:nvPr>
        </p:nvSpPr>
        <p:spPr>
          <a:xfrm>
            <a:off x="609600" y="228600"/>
            <a:ext cx="8439150" cy="1283459"/>
          </a:xfrm>
        </p:spPr>
        <p:txBody>
          <a:bodyPr>
            <a:normAutofit/>
          </a:bodyPr>
          <a:lstStyle/>
          <a:p>
            <a:r>
              <a:rPr lang="en-US" sz="3200" dirty="0" smtClean="0">
                <a:ln w="0"/>
                <a:latin typeface="+mn-lt"/>
              </a:rPr>
              <a:t>IT Procurement Processes</a:t>
            </a:r>
            <a:br>
              <a:rPr lang="en-US" sz="3200" dirty="0" smtClean="0">
                <a:ln w="0"/>
                <a:latin typeface="+mn-lt"/>
              </a:rPr>
            </a:br>
            <a:r>
              <a:rPr lang="en-US" sz="3200" dirty="0" smtClean="0">
                <a:ln w="0"/>
                <a:latin typeface="+mn-lt"/>
              </a:rPr>
              <a:t>Deployment and Management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18</a:t>
            </a:fld>
            <a:endParaRPr lang="en-US" altLang="en-US" dirty="0"/>
          </a:p>
        </p:txBody>
      </p:sp>
    </p:spTree>
    <p:extLst>
      <p:ext uri="{BB962C8B-B14F-4D97-AF65-F5344CB8AC3E}">
        <p14:creationId xmlns:p14="http://schemas.microsoft.com/office/powerpoint/2010/main" val="41107271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09210" y="2202911"/>
            <a:ext cx="8458590" cy="1759489"/>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mj-cs"/>
              </a:defRPr>
            </a:lvl1pPr>
          </a:lstStyle>
          <a:p>
            <a:pPr algn="ctr"/>
            <a:r>
              <a:rPr lang="en-US" sz="3200" dirty="0" smtClean="0">
                <a:latin typeface="+mn-lt"/>
              </a:rPr>
              <a:t>Electronic Information Technology</a:t>
            </a:r>
          </a:p>
          <a:p>
            <a:pPr algn="ctr"/>
            <a:r>
              <a:rPr lang="en-US" sz="3200" dirty="0" smtClean="0">
                <a:latin typeface="+mn-lt"/>
              </a:rPr>
              <a:t>and House Bill 1304</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19</a:t>
            </a:fld>
            <a:endParaRPr lang="en-US" altLang="en-US" dirty="0"/>
          </a:p>
        </p:txBody>
      </p:sp>
    </p:spTree>
    <p:extLst>
      <p:ext uri="{BB962C8B-B14F-4D97-AF65-F5344CB8AC3E}">
        <p14:creationId xmlns:p14="http://schemas.microsoft.com/office/powerpoint/2010/main" val="9472447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983456"/>
            <a:ext cx="7086600" cy="3731544"/>
          </a:xfrm>
        </p:spPr>
        <p:txBody>
          <a:bodyPr>
            <a:noAutofit/>
          </a:bodyPr>
          <a:lstStyle/>
          <a:p>
            <a:pPr marL="0" indent="0">
              <a:spcBef>
                <a:spcPts val="600"/>
              </a:spcBef>
              <a:buNone/>
            </a:pPr>
            <a:r>
              <a:rPr lang="en-US" sz="2800" dirty="0" smtClean="0">
                <a:latin typeface="+mn-lt"/>
              </a:rPr>
              <a:t>Question:</a:t>
            </a:r>
            <a:endParaRPr lang="en-US" sz="2800" dirty="0">
              <a:latin typeface="+mn-lt"/>
            </a:endParaRPr>
          </a:p>
          <a:p>
            <a:pPr>
              <a:spcBef>
                <a:spcPts val="600"/>
              </a:spcBef>
            </a:pPr>
            <a:r>
              <a:rPr lang="en-US" sz="2400" dirty="0" smtClean="0">
                <a:latin typeface="+mn-lt"/>
              </a:rPr>
              <a:t>What </a:t>
            </a:r>
            <a:r>
              <a:rPr lang="en-US" sz="2400" dirty="0">
                <a:latin typeface="+mn-lt"/>
              </a:rPr>
              <a:t>is defined as </a:t>
            </a:r>
            <a:r>
              <a:rPr lang="en-US" sz="2400" dirty="0" smtClean="0">
                <a:latin typeface="+mn-lt"/>
              </a:rPr>
              <a:t>information technology according to House Bill 1304?</a:t>
            </a:r>
            <a:endParaRPr lang="en-US" sz="2400" dirty="0">
              <a:latin typeface="+mn-lt"/>
            </a:endParaRPr>
          </a:p>
        </p:txBody>
      </p:sp>
      <p:sp>
        <p:nvSpPr>
          <p:cNvPr id="6" name="Title 4"/>
          <p:cNvSpPr>
            <a:spLocks noGrp="1"/>
          </p:cNvSpPr>
          <p:nvPr>
            <p:ph type="title"/>
          </p:nvPr>
        </p:nvSpPr>
        <p:spPr>
          <a:xfrm>
            <a:off x="609600" y="469141"/>
            <a:ext cx="8458200" cy="1283459"/>
          </a:xfrm>
        </p:spPr>
        <p:txBody>
          <a:bodyPr>
            <a:normAutofit/>
          </a:bodyPr>
          <a:lstStyle/>
          <a:p>
            <a:r>
              <a:rPr lang="en-US" sz="3200" dirty="0" smtClean="0">
                <a:ln w="0"/>
                <a:latin typeface="+mn-lt"/>
              </a:rPr>
              <a:t>IT Consolidation and Coordination Act</a:t>
            </a:r>
            <a:br>
              <a:rPr lang="en-US" sz="3200" dirty="0" smtClean="0">
                <a:ln w="0"/>
                <a:latin typeface="+mn-lt"/>
              </a:rPr>
            </a:br>
            <a:r>
              <a:rPr lang="en-US" sz="3200" dirty="0" smtClean="0">
                <a:ln w="0"/>
                <a:latin typeface="+mn-lt"/>
              </a:rPr>
              <a:t>HB 1304</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20</a:t>
            </a:fld>
            <a:endParaRPr lang="en-US" altLang="en-US" dirty="0"/>
          </a:p>
        </p:txBody>
      </p:sp>
    </p:spTree>
    <p:extLst>
      <p:ext uri="{BB962C8B-B14F-4D97-AF65-F5344CB8AC3E}">
        <p14:creationId xmlns:p14="http://schemas.microsoft.com/office/powerpoint/2010/main" val="17335652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600200"/>
            <a:ext cx="7467600" cy="4648201"/>
          </a:xfrm>
        </p:spPr>
        <p:txBody>
          <a:bodyPr>
            <a:noAutofit/>
          </a:bodyPr>
          <a:lstStyle/>
          <a:p>
            <a:pPr marL="0" indent="0">
              <a:spcBef>
                <a:spcPts val="600"/>
              </a:spcBef>
              <a:buNone/>
            </a:pPr>
            <a:r>
              <a:rPr lang="en-US" sz="2400" dirty="0">
                <a:latin typeface="+mn-lt"/>
              </a:rPr>
              <a:t>Answer</a:t>
            </a:r>
            <a:r>
              <a:rPr lang="en-US" sz="2400" dirty="0" smtClean="0">
                <a:latin typeface="+mn-lt"/>
              </a:rPr>
              <a:t>: </a:t>
            </a:r>
            <a:endParaRPr lang="en-US" sz="2400" dirty="0">
              <a:latin typeface="+mn-lt"/>
            </a:endParaRPr>
          </a:p>
          <a:p>
            <a:pPr>
              <a:spcBef>
                <a:spcPts val="600"/>
              </a:spcBef>
            </a:pPr>
            <a:r>
              <a:rPr lang="en-US" sz="2400" dirty="0">
                <a:latin typeface="+mn-lt"/>
              </a:rPr>
              <a:t>Information </a:t>
            </a:r>
            <a:r>
              <a:rPr lang="en-US" sz="2400" dirty="0" smtClean="0">
                <a:latin typeface="+mn-lt"/>
              </a:rPr>
              <a:t>technology </a:t>
            </a:r>
            <a:r>
              <a:rPr lang="en-US" sz="2400" dirty="0">
                <a:latin typeface="+mn-lt"/>
              </a:rPr>
              <a:t>is defined as any equipment </a:t>
            </a:r>
            <a:r>
              <a:rPr lang="en-US" sz="2400" dirty="0" smtClean="0">
                <a:latin typeface="+mn-lt"/>
              </a:rPr>
              <a:t>or interconnected </a:t>
            </a:r>
            <a:r>
              <a:rPr lang="en-US" sz="2400" dirty="0">
                <a:latin typeface="+mn-lt"/>
              </a:rPr>
              <a:t>system or subsystem of equipment that is used in the acquisition, storage, manipulation, management, movement, control, display, switching, interchange, transmission, telecommunications or reception of data or information. The term shall include computer, ancillary equipment, software, firmware and similar procedures and services, including support services and consulting services, software development and related resources</a:t>
            </a:r>
            <a:r>
              <a:rPr lang="en-US" sz="2400" dirty="0" smtClean="0">
                <a:latin typeface="+mn-lt"/>
              </a:rPr>
              <a:t>.</a:t>
            </a:r>
            <a:endParaRPr lang="en-US" sz="2400" dirty="0">
              <a:latin typeface="+mn-lt"/>
            </a:endParaRPr>
          </a:p>
        </p:txBody>
      </p:sp>
      <p:sp>
        <p:nvSpPr>
          <p:cNvPr id="6" name="Title 4"/>
          <p:cNvSpPr>
            <a:spLocks noGrp="1"/>
          </p:cNvSpPr>
          <p:nvPr>
            <p:ph type="title"/>
          </p:nvPr>
        </p:nvSpPr>
        <p:spPr>
          <a:xfrm>
            <a:off x="609600" y="152400"/>
            <a:ext cx="8458200" cy="1283459"/>
          </a:xfrm>
        </p:spPr>
        <p:txBody>
          <a:bodyPr>
            <a:normAutofit/>
          </a:bodyPr>
          <a:lstStyle/>
          <a:p>
            <a:r>
              <a:rPr lang="en-US" sz="3200" dirty="0" smtClean="0">
                <a:ln w="0"/>
                <a:latin typeface="+mn-lt"/>
              </a:rPr>
              <a:t>IT Consolidation and Coordination Act</a:t>
            </a:r>
            <a:br>
              <a:rPr lang="en-US" sz="3200" dirty="0" smtClean="0">
                <a:ln w="0"/>
                <a:latin typeface="+mn-lt"/>
              </a:rPr>
            </a:br>
            <a:r>
              <a:rPr lang="en-US" sz="3200" dirty="0" smtClean="0">
                <a:ln w="0"/>
                <a:latin typeface="+mn-lt"/>
              </a:rPr>
              <a:t>HB 1304</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21</a:t>
            </a:fld>
            <a:endParaRPr lang="en-US" altLang="en-US" dirty="0"/>
          </a:p>
        </p:txBody>
      </p:sp>
    </p:spTree>
    <p:extLst>
      <p:ext uri="{BB962C8B-B14F-4D97-AF65-F5344CB8AC3E}">
        <p14:creationId xmlns:p14="http://schemas.microsoft.com/office/powerpoint/2010/main" val="23882533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956772"/>
            <a:ext cx="7010400" cy="4129405"/>
          </a:xfrm>
        </p:spPr>
        <p:txBody>
          <a:bodyPr>
            <a:noAutofit/>
          </a:bodyPr>
          <a:lstStyle/>
          <a:p>
            <a:pPr marL="0" indent="0">
              <a:spcBef>
                <a:spcPts val="600"/>
              </a:spcBef>
              <a:buNone/>
            </a:pPr>
            <a:r>
              <a:rPr lang="en-US" sz="2400" dirty="0">
                <a:latin typeface="+mn-lt"/>
              </a:rPr>
              <a:t>Question:</a:t>
            </a:r>
          </a:p>
          <a:p>
            <a:pPr>
              <a:spcBef>
                <a:spcPts val="600"/>
              </a:spcBef>
            </a:pPr>
            <a:r>
              <a:rPr lang="en-US" sz="2400" dirty="0" smtClean="0">
                <a:latin typeface="+mn-lt"/>
              </a:rPr>
              <a:t>Is </a:t>
            </a:r>
            <a:r>
              <a:rPr lang="en-US" sz="2400" dirty="0">
                <a:latin typeface="+mn-lt"/>
              </a:rPr>
              <a:t>the approval requirement for </a:t>
            </a:r>
            <a:r>
              <a:rPr lang="en-US" sz="2400" dirty="0" smtClean="0">
                <a:latin typeface="+mn-lt"/>
              </a:rPr>
              <a:t>IT under </a:t>
            </a:r>
            <a:r>
              <a:rPr lang="en-US" sz="2400" dirty="0">
                <a:latin typeface="+mn-lt"/>
              </a:rPr>
              <a:t>the </a:t>
            </a:r>
            <a:r>
              <a:rPr lang="en-US" sz="2400" dirty="0" smtClean="0">
                <a:latin typeface="+mn-lt"/>
              </a:rPr>
              <a:t>IT Consolidation </a:t>
            </a:r>
            <a:r>
              <a:rPr lang="en-US" sz="2400" dirty="0">
                <a:latin typeface="+mn-lt"/>
              </a:rPr>
              <a:t>and Coordination </a:t>
            </a:r>
            <a:r>
              <a:rPr lang="en-US" sz="2400" dirty="0" smtClean="0">
                <a:latin typeface="+mn-lt"/>
              </a:rPr>
              <a:t>Act (HB 1304</a:t>
            </a:r>
            <a:r>
              <a:rPr lang="en-US" sz="2400" dirty="0">
                <a:latin typeface="+mn-lt"/>
              </a:rPr>
              <a:t>) a $0 threshold </a:t>
            </a:r>
            <a:r>
              <a:rPr lang="en-US" sz="2400" dirty="0" smtClean="0">
                <a:latin typeface="+mn-lt"/>
              </a:rPr>
              <a:t>or, since it says assets, the </a:t>
            </a:r>
            <a:r>
              <a:rPr lang="en-US" sz="2400" dirty="0">
                <a:latin typeface="+mn-lt"/>
              </a:rPr>
              <a:t>inventory </a:t>
            </a:r>
            <a:r>
              <a:rPr lang="en-US" sz="2400" dirty="0" smtClean="0">
                <a:latin typeface="+mn-lt"/>
              </a:rPr>
              <a:t>threshold?</a:t>
            </a:r>
            <a:endParaRPr lang="en-US" sz="2400" i="1" dirty="0">
              <a:solidFill>
                <a:schemeClr val="tx2">
                  <a:lumMod val="60000"/>
                  <a:lumOff val="40000"/>
                </a:schemeClr>
              </a:solidFill>
              <a:latin typeface="+mn-lt"/>
            </a:endParaRPr>
          </a:p>
        </p:txBody>
      </p:sp>
      <p:sp>
        <p:nvSpPr>
          <p:cNvPr id="6" name="Title 4"/>
          <p:cNvSpPr>
            <a:spLocks noGrp="1"/>
          </p:cNvSpPr>
          <p:nvPr>
            <p:ph type="title"/>
          </p:nvPr>
        </p:nvSpPr>
        <p:spPr>
          <a:xfrm>
            <a:off x="628650" y="469141"/>
            <a:ext cx="8439150" cy="1283459"/>
          </a:xfrm>
        </p:spPr>
        <p:txBody>
          <a:bodyPr>
            <a:normAutofit/>
          </a:bodyPr>
          <a:lstStyle/>
          <a:p>
            <a:r>
              <a:rPr lang="en-US" sz="3200" dirty="0" smtClean="0">
                <a:ln w="0"/>
                <a:latin typeface="+mn-lt"/>
              </a:rPr>
              <a:t>IT Consolidation and Coordination Act</a:t>
            </a:r>
            <a:br>
              <a:rPr lang="en-US" sz="3200" dirty="0" smtClean="0">
                <a:ln w="0"/>
                <a:latin typeface="+mn-lt"/>
              </a:rPr>
            </a:br>
            <a:r>
              <a:rPr lang="en-US" sz="3200" dirty="0" smtClean="0">
                <a:ln w="0"/>
                <a:latin typeface="+mn-lt"/>
              </a:rPr>
              <a:t>HB 1304</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22</a:t>
            </a:fld>
            <a:endParaRPr lang="en-US" altLang="en-US" dirty="0"/>
          </a:p>
        </p:txBody>
      </p:sp>
    </p:spTree>
    <p:extLst>
      <p:ext uri="{BB962C8B-B14F-4D97-AF65-F5344CB8AC3E}">
        <p14:creationId xmlns:p14="http://schemas.microsoft.com/office/powerpoint/2010/main" val="32560011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752600"/>
            <a:ext cx="7162800" cy="4129405"/>
          </a:xfrm>
        </p:spPr>
        <p:txBody>
          <a:bodyPr>
            <a:noAutofit/>
          </a:bodyPr>
          <a:lstStyle/>
          <a:p>
            <a:pPr marL="0" indent="0">
              <a:buNone/>
            </a:pPr>
            <a:r>
              <a:rPr lang="en-US" sz="2400" dirty="0" smtClean="0">
                <a:latin typeface="+mn-lt"/>
              </a:rPr>
              <a:t>Answer</a:t>
            </a:r>
            <a:r>
              <a:rPr lang="en-US" sz="2400" dirty="0">
                <a:latin typeface="+mn-lt"/>
              </a:rPr>
              <a:t>:</a:t>
            </a:r>
          </a:p>
          <a:p>
            <a:pPr>
              <a:spcBef>
                <a:spcPts val="0"/>
              </a:spcBef>
            </a:pPr>
            <a:r>
              <a:rPr lang="en-US" sz="2400" dirty="0">
                <a:latin typeface="+mn-lt"/>
              </a:rPr>
              <a:t>Under the act, no state agency shall expend or encumber any funds for the purchase, lease, </a:t>
            </a:r>
            <a:r>
              <a:rPr lang="en-US" sz="2400" dirty="0" smtClean="0">
                <a:latin typeface="+mn-lt"/>
              </a:rPr>
              <a:t>lease-purchase </a:t>
            </a:r>
            <a:r>
              <a:rPr lang="en-US" sz="2400" dirty="0">
                <a:latin typeface="+mn-lt"/>
              </a:rPr>
              <a:t>or lease with option to purchase, rental or other procurement of any </a:t>
            </a:r>
            <a:r>
              <a:rPr lang="en-US" sz="2400" dirty="0" smtClean="0">
                <a:latin typeface="+mn-lt"/>
              </a:rPr>
              <a:t>IT assets </a:t>
            </a:r>
            <a:r>
              <a:rPr lang="en-US" sz="2400" dirty="0">
                <a:latin typeface="+mn-lt"/>
              </a:rPr>
              <a:t>without the prior written approval of the </a:t>
            </a:r>
            <a:r>
              <a:rPr lang="en-US" sz="2400" b="1" dirty="0" smtClean="0">
                <a:latin typeface="+mn-lt"/>
              </a:rPr>
              <a:t>chief information officer</a:t>
            </a:r>
            <a:r>
              <a:rPr lang="en-US" sz="2400" dirty="0" smtClean="0">
                <a:latin typeface="+mn-lt"/>
              </a:rPr>
              <a:t>. In </a:t>
            </a:r>
            <a:r>
              <a:rPr lang="en-US" sz="2400" dirty="0">
                <a:latin typeface="+mn-lt"/>
              </a:rPr>
              <a:t>addition, no state agency shall initiate or implement an </a:t>
            </a:r>
            <a:r>
              <a:rPr lang="en-US" sz="2400" dirty="0" smtClean="0">
                <a:latin typeface="+mn-lt"/>
              </a:rPr>
              <a:t>IT-planned </a:t>
            </a:r>
            <a:r>
              <a:rPr lang="en-US" sz="2400" dirty="0">
                <a:latin typeface="+mn-lt"/>
              </a:rPr>
              <a:t>project without the prior written approval of the </a:t>
            </a:r>
            <a:r>
              <a:rPr lang="en-US" sz="2400" b="1" dirty="0" smtClean="0">
                <a:latin typeface="+mn-lt"/>
              </a:rPr>
              <a:t>CIO</a:t>
            </a:r>
            <a:r>
              <a:rPr lang="en-US" sz="2400" dirty="0" smtClean="0">
                <a:latin typeface="+mn-lt"/>
              </a:rPr>
              <a:t>. </a:t>
            </a:r>
            <a:r>
              <a:rPr lang="en-US" sz="2400" dirty="0">
                <a:latin typeface="+mn-lt"/>
              </a:rPr>
              <a:t>Copiers are included.</a:t>
            </a:r>
          </a:p>
        </p:txBody>
      </p:sp>
      <p:sp>
        <p:nvSpPr>
          <p:cNvPr id="6" name="Title 4"/>
          <p:cNvSpPr>
            <a:spLocks noGrp="1"/>
          </p:cNvSpPr>
          <p:nvPr>
            <p:ph type="title"/>
          </p:nvPr>
        </p:nvSpPr>
        <p:spPr>
          <a:xfrm>
            <a:off x="628650" y="228600"/>
            <a:ext cx="8439150" cy="1283459"/>
          </a:xfrm>
        </p:spPr>
        <p:txBody>
          <a:bodyPr>
            <a:normAutofit/>
          </a:bodyPr>
          <a:lstStyle/>
          <a:p>
            <a:r>
              <a:rPr lang="en-US" sz="3200" dirty="0" smtClean="0">
                <a:ln w="0"/>
                <a:latin typeface="+mn-lt"/>
              </a:rPr>
              <a:t>IT Consolidation and Coordination Act</a:t>
            </a:r>
            <a:br>
              <a:rPr lang="en-US" sz="3200" dirty="0" smtClean="0">
                <a:ln w="0"/>
                <a:latin typeface="+mn-lt"/>
              </a:rPr>
            </a:br>
            <a:r>
              <a:rPr lang="en-US" sz="3200" dirty="0" smtClean="0">
                <a:ln w="0"/>
                <a:latin typeface="+mn-lt"/>
              </a:rPr>
              <a:t>HB 1304</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23</a:t>
            </a:fld>
            <a:endParaRPr lang="en-US" altLang="en-US" dirty="0"/>
          </a:p>
        </p:txBody>
      </p:sp>
    </p:spTree>
    <p:extLst>
      <p:ext uri="{BB962C8B-B14F-4D97-AF65-F5344CB8AC3E}">
        <p14:creationId xmlns:p14="http://schemas.microsoft.com/office/powerpoint/2010/main" val="18045227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1" y="1973262"/>
            <a:ext cx="7086599" cy="4351338"/>
          </a:xfrm>
        </p:spPr>
        <p:txBody>
          <a:bodyPr>
            <a:noAutofit/>
          </a:bodyPr>
          <a:lstStyle/>
          <a:p>
            <a:pPr marL="0" indent="0">
              <a:spcBef>
                <a:spcPts val="600"/>
              </a:spcBef>
              <a:buNone/>
            </a:pPr>
            <a:r>
              <a:rPr lang="en-US" sz="2400" dirty="0" smtClean="0">
                <a:latin typeface="+mn-lt"/>
              </a:rPr>
              <a:t>Question</a:t>
            </a:r>
            <a:r>
              <a:rPr lang="en-US" sz="2400" dirty="0">
                <a:latin typeface="+mn-lt"/>
              </a:rPr>
              <a:t>:</a:t>
            </a:r>
          </a:p>
          <a:p>
            <a:pPr>
              <a:spcBef>
                <a:spcPts val="600"/>
              </a:spcBef>
            </a:pPr>
            <a:r>
              <a:rPr lang="en-US" sz="2400" dirty="0" smtClean="0">
                <a:latin typeface="+mn-lt"/>
              </a:rPr>
              <a:t>Does </a:t>
            </a:r>
            <a:r>
              <a:rPr lang="en-US" sz="2400" dirty="0">
                <a:latin typeface="+mn-lt"/>
              </a:rPr>
              <a:t>the act include maintenance of computer equipment, </a:t>
            </a:r>
            <a:r>
              <a:rPr lang="en-US" sz="2400" dirty="0" smtClean="0">
                <a:latin typeface="+mn-lt"/>
              </a:rPr>
              <a:t>license </a:t>
            </a:r>
            <a:r>
              <a:rPr lang="en-US" sz="2400" dirty="0">
                <a:latin typeface="+mn-lt"/>
              </a:rPr>
              <a:t>or any other </a:t>
            </a:r>
            <a:r>
              <a:rPr lang="en-US" sz="2400" dirty="0" smtClean="0">
                <a:latin typeface="+mn-lt"/>
              </a:rPr>
              <a:t>IT </a:t>
            </a:r>
            <a:r>
              <a:rPr lang="en-US" sz="2400" dirty="0">
                <a:latin typeface="+mn-lt"/>
              </a:rPr>
              <a:t>encumbrance</a:t>
            </a:r>
            <a:r>
              <a:rPr lang="en-US" sz="2400" dirty="0" smtClean="0">
                <a:latin typeface="+mn-lt"/>
              </a:rPr>
              <a:t>?</a:t>
            </a:r>
          </a:p>
          <a:p>
            <a:pPr marL="0" indent="0">
              <a:spcBef>
                <a:spcPts val="600"/>
              </a:spcBef>
              <a:buNone/>
            </a:pPr>
            <a:endParaRPr lang="en-US" sz="2400" dirty="0">
              <a:latin typeface="+mn-lt"/>
            </a:endParaRPr>
          </a:p>
          <a:p>
            <a:pPr marL="0" indent="0">
              <a:spcBef>
                <a:spcPts val="600"/>
              </a:spcBef>
              <a:buNone/>
            </a:pPr>
            <a:r>
              <a:rPr lang="en-US" sz="2400" dirty="0" smtClean="0">
                <a:latin typeface="+mn-lt"/>
              </a:rPr>
              <a:t>Answer</a:t>
            </a:r>
            <a:r>
              <a:rPr lang="en-US" sz="2400" dirty="0">
                <a:latin typeface="+mn-lt"/>
              </a:rPr>
              <a:t>:</a:t>
            </a:r>
          </a:p>
          <a:p>
            <a:pPr>
              <a:spcBef>
                <a:spcPts val="600"/>
              </a:spcBef>
            </a:pPr>
            <a:r>
              <a:rPr lang="en-US" sz="2400" dirty="0" smtClean="0">
                <a:latin typeface="+mn-lt"/>
              </a:rPr>
              <a:t>Yes</a:t>
            </a:r>
            <a:r>
              <a:rPr lang="en-US" sz="2400" dirty="0">
                <a:latin typeface="+mn-lt"/>
              </a:rPr>
              <a:t>, the act includes maintenance, </a:t>
            </a:r>
            <a:r>
              <a:rPr lang="en-US" sz="2400" dirty="0" smtClean="0">
                <a:latin typeface="+mn-lt"/>
              </a:rPr>
              <a:t>licenses </a:t>
            </a:r>
            <a:r>
              <a:rPr lang="en-US" sz="2400" dirty="0">
                <a:latin typeface="+mn-lt"/>
              </a:rPr>
              <a:t>and any other </a:t>
            </a:r>
            <a:r>
              <a:rPr lang="en-US" sz="2400" dirty="0" smtClean="0">
                <a:latin typeface="+mn-lt"/>
              </a:rPr>
              <a:t>IT encumbrance.</a:t>
            </a:r>
          </a:p>
        </p:txBody>
      </p:sp>
      <p:sp>
        <p:nvSpPr>
          <p:cNvPr id="7" name="Title 4"/>
          <p:cNvSpPr>
            <a:spLocks noGrp="1"/>
          </p:cNvSpPr>
          <p:nvPr>
            <p:ph type="title"/>
          </p:nvPr>
        </p:nvSpPr>
        <p:spPr>
          <a:xfrm>
            <a:off x="609600" y="228600"/>
            <a:ext cx="8458591" cy="1283459"/>
          </a:xfrm>
        </p:spPr>
        <p:txBody>
          <a:bodyPr>
            <a:normAutofit/>
          </a:bodyPr>
          <a:lstStyle/>
          <a:p>
            <a:r>
              <a:rPr lang="en-US" sz="3200" dirty="0" smtClean="0">
                <a:ln w="0"/>
                <a:latin typeface="+mn-lt"/>
              </a:rPr>
              <a:t>IT Consolidation and Coordination Act</a:t>
            </a:r>
            <a:br>
              <a:rPr lang="en-US" sz="3200" dirty="0" smtClean="0">
                <a:ln w="0"/>
                <a:latin typeface="+mn-lt"/>
              </a:rPr>
            </a:br>
            <a:r>
              <a:rPr lang="en-US" sz="3200" dirty="0" smtClean="0">
                <a:ln w="0"/>
                <a:latin typeface="+mn-lt"/>
              </a:rPr>
              <a:t>HB 1304</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24</a:t>
            </a:fld>
            <a:endParaRPr lang="en-US" altLang="en-US" dirty="0"/>
          </a:p>
        </p:txBody>
      </p:sp>
    </p:spTree>
    <p:extLst>
      <p:ext uri="{BB962C8B-B14F-4D97-AF65-F5344CB8AC3E}">
        <p14:creationId xmlns:p14="http://schemas.microsoft.com/office/powerpoint/2010/main" val="35346328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784367"/>
            <a:ext cx="7086600" cy="4351338"/>
          </a:xfrm>
        </p:spPr>
        <p:txBody>
          <a:bodyPr>
            <a:noAutofit/>
          </a:bodyPr>
          <a:lstStyle/>
          <a:p>
            <a:pPr marL="0" indent="0">
              <a:spcBef>
                <a:spcPts val="0"/>
              </a:spcBef>
              <a:buNone/>
            </a:pPr>
            <a:r>
              <a:rPr lang="en-US" sz="2400" dirty="0" smtClean="0">
                <a:latin typeface="+mn-lt"/>
              </a:rPr>
              <a:t>Question:</a:t>
            </a:r>
            <a:endParaRPr lang="en-US" sz="2400" dirty="0">
              <a:latin typeface="+mn-lt"/>
            </a:endParaRPr>
          </a:p>
          <a:p>
            <a:pPr>
              <a:spcBef>
                <a:spcPts val="0"/>
              </a:spcBef>
            </a:pPr>
            <a:r>
              <a:rPr lang="en-US" sz="2400" dirty="0" smtClean="0">
                <a:latin typeface="+mn-lt"/>
              </a:rPr>
              <a:t>If </a:t>
            </a:r>
            <a:r>
              <a:rPr lang="en-US" sz="2400" dirty="0">
                <a:latin typeface="+mn-lt"/>
              </a:rPr>
              <a:t>I need to buy a keyboard for a PC, a desktop workstation</a:t>
            </a:r>
            <a:r>
              <a:rPr lang="en-US" sz="2400" dirty="0" smtClean="0">
                <a:latin typeface="+mn-lt"/>
              </a:rPr>
              <a:t>, and/or scientific/analytical </a:t>
            </a:r>
            <a:r>
              <a:rPr lang="en-US" sz="2400" dirty="0">
                <a:latin typeface="+mn-lt"/>
              </a:rPr>
              <a:t>testing equipment </a:t>
            </a:r>
            <a:r>
              <a:rPr lang="en-US" sz="2400" dirty="0" smtClean="0">
                <a:latin typeface="+mn-lt"/>
              </a:rPr>
              <a:t>that is </a:t>
            </a:r>
            <a:r>
              <a:rPr lang="en-US" sz="2400" dirty="0">
                <a:latin typeface="+mn-lt"/>
              </a:rPr>
              <a:t>computer driven </a:t>
            </a:r>
            <a:r>
              <a:rPr lang="en-US" sz="2400" dirty="0" smtClean="0">
                <a:latin typeface="+mn-lt"/>
              </a:rPr>
              <a:t>and/or </a:t>
            </a:r>
            <a:r>
              <a:rPr lang="en-US" sz="2400" dirty="0">
                <a:latin typeface="+mn-lt"/>
              </a:rPr>
              <a:t>a </a:t>
            </a:r>
            <a:r>
              <a:rPr lang="en-US" sz="2400" dirty="0" smtClean="0">
                <a:latin typeface="+mn-lt"/>
              </a:rPr>
              <a:t>copier, </a:t>
            </a:r>
            <a:r>
              <a:rPr lang="en-US" sz="2400" dirty="0">
                <a:latin typeface="+mn-lt"/>
              </a:rPr>
              <a:t>am I required to have those </a:t>
            </a:r>
            <a:r>
              <a:rPr lang="en-US" sz="2400" dirty="0" smtClean="0">
                <a:latin typeface="+mn-lt"/>
              </a:rPr>
              <a:t>purchases </a:t>
            </a:r>
            <a:r>
              <a:rPr lang="en-US" sz="2400" dirty="0">
                <a:latin typeface="+mn-lt"/>
              </a:rPr>
              <a:t>authorized by the </a:t>
            </a:r>
            <a:r>
              <a:rPr lang="en-US" sz="2400" dirty="0" smtClean="0">
                <a:latin typeface="+mn-lt"/>
              </a:rPr>
              <a:t>CIO?</a:t>
            </a:r>
          </a:p>
          <a:p>
            <a:pPr marL="0" indent="0">
              <a:lnSpc>
                <a:spcPct val="120000"/>
              </a:lnSpc>
              <a:spcBef>
                <a:spcPts val="0"/>
              </a:spcBef>
              <a:buNone/>
            </a:pPr>
            <a:endParaRPr lang="en-US" sz="2400" dirty="0">
              <a:latin typeface="+mn-lt"/>
            </a:endParaRPr>
          </a:p>
          <a:p>
            <a:pPr marL="0" indent="0">
              <a:lnSpc>
                <a:spcPct val="120000"/>
              </a:lnSpc>
              <a:spcBef>
                <a:spcPts val="0"/>
              </a:spcBef>
              <a:buNone/>
            </a:pPr>
            <a:r>
              <a:rPr lang="en-US" sz="2400" dirty="0" smtClean="0">
                <a:latin typeface="+mn-lt"/>
              </a:rPr>
              <a:t>Answer</a:t>
            </a:r>
            <a:r>
              <a:rPr lang="en-US" sz="2400" dirty="0">
                <a:latin typeface="+mn-lt"/>
              </a:rPr>
              <a:t>:</a:t>
            </a:r>
          </a:p>
          <a:p>
            <a:pPr>
              <a:lnSpc>
                <a:spcPct val="120000"/>
              </a:lnSpc>
              <a:spcBef>
                <a:spcPts val="0"/>
              </a:spcBef>
            </a:pPr>
            <a:r>
              <a:rPr lang="en-US" sz="2400" dirty="0" smtClean="0">
                <a:latin typeface="+mn-lt"/>
              </a:rPr>
              <a:t>Yes.</a:t>
            </a:r>
            <a:endParaRPr lang="en-US" sz="2400" dirty="0">
              <a:latin typeface="+mn-lt"/>
            </a:endParaRPr>
          </a:p>
        </p:txBody>
      </p:sp>
      <p:sp>
        <p:nvSpPr>
          <p:cNvPr id="7" name="Title 4"/>
          <p:cNvSpPr>
            <a:spLocks noGrp="1"/>
          </p:cNvSpPr>
          <p:nvPr>
            <p:ph type="title"/>
          </p:nvPr>
        </p:nvSpPr>
        <p:spPr>
          <a:xfrm>
            <a:off x="609600" y="469141"/>
            <a:ext cx="8458200" cy="1283459"/>
          </a:xfrm>
        </p:spPr>
        <p:txBody>
          <a:bodyPr>
            <a:normAutofit/>
          </a:bodyPr>
          <a:lstStyle/>
          <a:p>
            <a:r>
              <a:rPr lang="en-US" sz="3200" dirty="0" smtClean="0">
                <a:ln w="0"/>
                <a:latin typeface="+mn-lt"/>
              </a:rPr>
              <a:t>IT Consolidation and Coordination Act</a:t>
            </a:r>
            <a:br>
              <a:rPr lang="en-US" sz="3200" dirty="0" smtClean="0">
                <a:ln w="0"/>
                <a:latin typeface="+mn-lt"/>
              </a:rPr>
            </a:br>
            <a:r>
              <a:rPr lang="en-US" sz="3200" dirty="0" smtClean="0">
                <a:ln w="0"/>
                <a:latin typeface="+mn-lt"/>
              </a:rPr>
              <a:t>HB 1304</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25</a:t>
            </a:fld>
            <a:endParaRPr lang="en-US" altLang="en-US" dirty="0"/>
          </a:p>
        </p:txBody>
      </p:sp>
    </p:spTree>
    <p:extLst>
      <p:ext uri="{BB962C8B-B14F-4D97-AF65-F5344CB8AC3E}">
        <p14:creationId xmlns:p14="http://schemas.microsoft.com/office/powerpoint/2010/main" val="16169061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2533471"/>
            <a:ext cx="8458200" cy="1200329"/>
          </a:xfrm>
          <a:prstGeom prst="rect">
            <a:avLst/>
          </a:prstGeom>
          <a:noFill/>
        </p:spPr>
        <p:txBody>
          <a:bodyPr wrap="square" rtlCol="0">
            <a:spAutoFit/>
          </a:bodyPr>
          <a:lstStyle/>
          <a:p>
            <a:pPr algn="ctr"/>
            <a:r>
              <a:rPr lang="en-US" sz="3600" dirty="0" smtClean="0"/>
              <a:t>OMES IT Procurement</a:t>
            </a:r>
          </a:p>
          <a:p>
            <a:pPr algn="ctr"/>
            <a:r>
              <a:rPr lang="en-US" sz="3600" dirty="0" smtClean="0"/>
              <a:t>Methods and Flow</a:t>
            </a:r>
            <a:endParaRPr lang="en-US" sz="3600" dirty="0"/>
          </a:p>
        </p:txBody>
      </p:sp>
      <p:sp>
        <p:nvSpPr>
          <p:cNvPr id="3" name="Slide Number Placeholder 2"/>
          <p:cNvSpPr>
            <a:spLocks noGrp="1"/>
          </p:cNvSpPr>
          <p:nvPr>
            <p:ph type="sldNum" sz="quarter" idx="4"/>
          </p:nvPr>
        </p:nvSpPr>
        <p:spPr/>
        <p:txBody>
          <a:bodyPr/>
          <a:lstStyle/>
          <a:p>
            <a:pPr>
              <a:defRPr/>
            </a:pPr>
            <a:fld id="{D443CC92-E864-452D-BBFA-A03CFADB9ECB}" type="slidenum">
              <a:rPr lang="en-US" altLang="en-US" smtClean="0"/>
              <a:pPr>
                <a:defRPr/>
              </a:pPr>
              <a:t>26</a:t>
            </a:fld>
            <a:endParaRPr lang="en-US" altLang="en-US" dirty="0"/>
          </a:p>
        </p:txBody>
      </p:sp>
    </p:spTree>
    <p:extLst>
      <p:ext uri="{BB962C8B-B14F-4D97-AF65-F5344CB8AC3E}">
        <p14:creationId xmlns:p14="http://schemas.microsoft.com/office/powerpoint/2010/main" val="23865781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492864"/>
            <a:ext cx="7086600" cy="4603136"/>
          </a:xfrm>
        </p:spPr>
        <p:txBody>
          <a:bodyPr>
            <a:noAutofit/>
          </a:bodyPr>
          <a:lstStyle/>
          <a:p>
            <a:pPr marL="0" indent="0">
              <a:spcBef>
                <a:spcPts val="600"/>
              </a:spcBef>
              <a:buNone/>
            </a:pPr>
            <a:r>
              <a:rPr lang="en-US" sz="2800" b="1" dirty="0">
                <a:latin typeface="+mn-lt"/>
              </a:rPr>
              <a:t>IT </a:t>
            </a:r>
            <a:r>
              <a:rPr lang="en-US" sz="2800" b="1" dirty="0" smtClean="0">
                <a:latin typeface="+mn-lt"/>
              </a:rPr>
              <a:t>procurement methods after approval by the business segment director:</a:t>
            </a:r>
            <a:endParaRPr lang="en-US" sz="2800" b="1" dirty="0">
              <a:latin typeface="+mn-lt"/>
            </a:endParaRPr>
          </a:p>
          <a:p>
            <a:pPr marL="0" indent="0">
              <a:spcBef>
                <a:spcPts val="600"/>
              </a:spcBef>
              <a:buNone/>
            </a:pPr>
            <a:r>
              <a:rPr lang="en-US" sz="2400" dirty="0" smtClean="0">
                <a:latin typeface="+mn-lt"/>
              </a:rPr>
              <a:t>Competitive </a:t>
            </a:r>
            <a:r>
              <a:rPr lang="en-US" sz="2400" dirty="0">
                <a:latin typeface="+mn-lt"/>
              </a:rPr>
              <a:t>Bidding Process</a:t>
            </a:r>
          </a:p>
          <a:p>
            <a:pPr lvl="1">
              <a:spcBef>
                <a:spcPts val="600"/>
              </a:spcBef>
              <a:buFont typeface="Arial" panose="020B0604020202020204" pitchFamily="34" charset="0"/>
              <a:buChar char="•"/>
            </a:pPr>
            <a:r>
              <a:rPr lang="en-US" sz="2400" dirty="0">
                <a:latin typeface="+mn-lt"/>
              </a:rPr>
              <a:t>Informal – an unsealed </a:t>
            </a:r>
            <a:r>
              <a:rPr lang="en-US" sz="2400" dirty="0" smtClean="0">
                <a:latin typeface="+mn-lt"/>
              </a:rPr>
              <a:t>bid.</a:t>
            </a:r>
            <a:endParaRPr lang="en-US" sz="2400" dirty="0">
              <a:latin typeface="+mn-lt"/>
            </a:endParaRPr>
          </a:p>
          <a:p>
            <a:pPr lvl="1">
              <a:spcBef>
                <a:spcPts val="600"/>
              </a:spcBef>
              <a:buFont typeface="Arial" panose="020B0604020202020204" pitchFamily="34" charset="0"/>
              <a:buChar char="•"/>
            </a:pPr>
            <a:r>
              <a:rPr lang="en-US" sz="2400" dirty="0">
                <a:latin typeface="+mn-lt"/>
              </a:rPr>
              <a:t>Formal – a sealed </a:t>
            </a:r>
            <a:r>
              <a:rPr lang="en-US" sz="2400" dirty="0" smtClean="0">
                <a:latin typeface="+mn-lt"/>
              </a:rPr>
              <a:t>bid.</a:t>
            </a:r>
            <a:endParaRPr lang="en-US" sz="2400" dirty="0">
              <a:latin typeface="+mn-lt"/>
            </a:endParaRPr>
          </a:p>
          <a:p>
            <a:pPr marL="0" indent="0">
              <a:spcBef>
                <a:spcPts val="600"/>
              </a:spcBef>
              <a:buNone/>
            </a:pPr>
            <a:r>
              <a:rPr lang="en-US" sz="2400" dirty="0" smtClean="0">
                <a:latin typeface="+mn-lt"/>
              </a:rPr>
              <a:t>An agency may make </a:t>
            </a:r>
            <a:r>
              <a:rPr lang="en-US" sz="2400" dirty="0">
                <a:latin typeface="+mn-lt"/>
              </a:rPr>
              <a:t>IT </a:t>
            </a:r>
            <a:r>
              <a:rPr lang="en-US" sz="2400" dirty="0" smtClean="0">
                <a:latin typeface="+mn-lt"/>
              </a:rPr>
              <a:t>acquisitions with </a:t>
            </a:r>
            <a:r>
              <a:rPr lang="en-US" sz="2400" dirty="0">
                <a:latin typeface="+mn-lt"/>
              </a:rPr>
              <a:t>approved internal procedures </a:t>
            </a:r>
            <a:r>
              <a:rPr lang="en-US" sz="2400" dirty="0" smtClean="0">
                <a:latin typeface="+mn-lt"/>
              </a:rPr>
              <a:t>on </a:t>
            </a:r>
            <a:r>
              <a:rPr lang="en-US" sz="2400" dirty="0">
                <a:latin typeface="+mn-lt"/>
              </a:rPr>
              <a:t>file at OMES</a:t>
            </a:r>
            <a:r>
              <a:rPr lang="en-US" sz="2400" dirty="0" smtClean="0">
                <a:latin typeface="+mn-lt"/>
              </a:rPr>
              <a:t>.</a:t>
            </a:r>
            <a:endParaRPr lang="en-US" sz="2400" dirty="0">
              <a:latin typeface="+mn-lt"/>
            </a:endParaRPr>
          </a:p>
          <a:p>
            <a:pPr marL="0" indent="0">
              <a:spcBef>
                <a:spcPts val="600"/>
              </a:spcBef>
              <a:buNone/>
            </a:pPr>
            <a:r>
              <a:rPr lang="en-US" sz="2400" dirty="0" smtClean="0">
                <a:latin typeface="+mn-lt"/>
              </a:rPr>
              <a:t>Acquisitions </a:t>
            </a:r>
            <a:r>
              <a:rPr lang="en-US" sz="2400" dirty="0">
                <a:latin typeface="+mn-lt"/>
              </a:rPr>
              <a:t>above </a:t>
            </a:r>
            <a:r>
              <a:rPr lang="en-US" sz="2400" dirty="0" smtClean="0">
                <a:latin typeface="+mn-lt"/>
              </a:rPr>
              <a:t>the </a:t>
            </a:r>
            <a:r>
              <a:rPr lang="en-US" sz="2400" dirty="0">
                <a:latin typeface="+mn-lt"/>
              </a:rPr>
              <a:t>agency’s </a:t>
            </a:r>
            <a:r>
              <a:rPr lang="en-US" sz="2400" dirty="0" smtClean="0">
                <a:latin typeface="+mn-lt"/>
              </a:rPr>
              <a:t>dollar </a:t>
            </a:r>
            <a:r>
              <a:rPr lang="en-US" sz="2400" dirty="0">
                <a:latin typeface="+mn-lt"/>
              </a:rPr>
              <a:t>threshold are procured by </a:t>
            </a:r>
            <a:r>
              <a:rPr lang="en-US" sz="2400" dirty="0" smtClean="0">
                <a:latin typeface="+mn-lt"/>
              </a:rPr>
              <a:t>OMES.</a:t>
            </a:r>
            <a:endParaRPr lang="en-US" sz="2400" dirty="0">
              <a:latin typeface="+mn-lt"/>
            </a:endParaRPr>
          </a:p>
        </p:txBody>
      </p:sp>
      <p:sp>
        <p:nvSpPr>
          <p:cNvPr id="6" name="Title 4"/>
          <p:cNvSpPr>
            <a:spLocks noGrp="1"/>
          </p:cNvSpPr>
          <p:nvPr>
            <p:ph type="title"/>
          </p:nvPr>
        </p:nvSpPr>
        <p:spPr>
          <a:xfrm>
            <a:off x="609600" y="609600"/>
            <a:ext cx="8458200" cy="644035"/>
          </a:xfrm>
        </p:spPr>
        <p:txBody>
          <a:bodyPr>
            <a:normAutofit/>
          </a:bodyPr>
          <a:lstStyle/>
          <a:p>
            <a:r>
              <a:rPr lang="en-US" sz="3200" dirty="0" smtClean="0">
                <a:ln w="0"/>
                <a:latin typeface="+mn-lt"/>
              </a:rPr>
              <a:t>OMES IT Procurement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27</a:t>
            </a:fld>
            <a:endParaRPr lang="en-US" altLang="en-US" dirty="0"/>
          </a:p>
        </p:txBody>
      </p:sp>
    </p:spTree>
    <p:extLst>
      <p:ext uri="{BB962C8B-B14F-4D97-AF65-F5344CB8AC3E}">
        <p14:creationId xmlns:p14="http://schemas.microsoft.com/office/powerpoint/2010/main" val="2233668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143000"/>
            <a:ext cx="7772400" cy="5469255"/>
          </a:xfrm>
        </p:spPr>
        <p:txBody>
          <a:bodyPr>
            <a:normAutofit fontScale="25000" lnSpcReduction="20000"/>
          </a:bodyPr>
          <a:lstStyle/>
          <a:p>
            <a:pPr marL="0" indent="0">
              <a:buNone/>
            </a:pPr>
            <a:endParaRPr lang="en-US" b="1" dirty="0" smtClean="0">
              <a:latin typeface="+mn-lt"/>
            </a:endParaRPr>
          </a:p>
          <a:p>
            <a:pPr marL="0" indent="0">
              <a:lnSpc>
                <a:spcPct val="120000"/>
              </a:lnSpc>
              <a:spcBef>
                <a:spcPts val="600"/>
              </a:spcBef>
              <a:buNone/>
            </a:pPr>
            <a:r>
              <a:rPr lang="en-US" sz="9600" b="1" dirty="0" smtClean="0">
                <a:latin typeface="+mn-lt"/>
              </a:rPr>
              <a:t>Non-Competitive </a:t>
            </a:r>
            <a:r>
              <a:rPr lang="en-US" sz="9600" b="1" dirty="0">
                <a:latin typeface="+mn-lt"/>
              </a:rPr>
              <a:t>Bidding </a:t>
            </a:r>
          </a:p>
          <a:p>
            <a:pPr>
              <a:lnSpc>
                <a:spcPct val="120000"/>
              </a:lnSpc>
              <a:spcBef>
                <a:spcPts val="600"/>
              </a:spcBef>
            </a:pPr>
            <a:r>
              <a:rPr lang="en-US" sz="9600" dirty="0">
                <a:latin typeface="+mn-lt"/>
              </a:rPr>
              <a:t>Sole </a:t>
            </a:r>
            <a:r>
              <a:rPr lang="en-US" sz="9600" dirty="0"/>
              <a:t>s</a:t>
            </a:r>
            <a:r>
              <a:rPr lang="en-US" sz="9600" dirty="0" smtClean="0">
                <a:latin typeface="+mn-lt"/>
              </a:rPr>
              <a:t>ource.</a:t>
            </a:r>
            <a:endParaRPr lang="en-US" sz="9600" dirty="0">
              <a:latin typeface="+mn-lt"/>
            </a:endParaRPr>
          </a:p>
          <a:p>
            <a:pPr>
              <a:lnSpc>
                <a:spcPct val="120000"/>
              </a:lnSpc>
              <a:spcBef>
                <a:spcPts val="600"/>
              </a:spcBef>
            </a:pPr>
            <a:r>
              <a:rPr lang="en-US" sz="9600" dirty="0">
                <a:latin typeface="+mn-lt"/>
              </a:rPr>
              <a:t>Professional </a:t>
            </a:r>
            <a:r>
              <a:rPr lang="en-US" sz="9600" dirty="0" smtClean="0">
                <a:latin typeface="+mn-lt"/>
              </a:rPr>
              <a:t>services </a:t>
            </a:r>
            <a:r>
              <a:rPr lang="en-US" sz="9600" dirty="0">
                <a:latin typeface="+mn-lt"/>
              </a:rPr>
              <a:t>(Title 18</a:t>
            </a:r>
            <a:r>
              <a:rPr lang="en-US" sz="9600" dirty="0" smtClean="0">
                <a:latin typeface="+mn-lt"/>
              </a:rPr>
              <a:t>). </a:t>
            </a:r>
            <a:endParaRPr lang="en-US" sz="9600" dirty="0">
              <a:latin typeface="+mn-lt"/>
            </a:endParaRPr>
          </a:p>
          <a:p>
            <a:pPr>
              <a:lnSpc>
                <a:spcPct val="120000"/>
              </a:lnSpc>
              <a:spcBef>
                <a:spcPts val="600"/>
              </a:spcBef>
            </a:pPr>
            <a:r>
              <a:rPr lang="en-US" sz="9600" dirty="0">
                <a:latin typeface="+mn-lt"/>
              </a:rPr>
              <a:t>Consolidated </a:t>
            </a:r>
            <a:r>
              <a:rPr lang="en-US" sz="9600" dirty="0"/>
              <a:t>c</a:t>
            </a:r>
            <a:r>
              <a:rPr lang="en-US" sz="9600" dirty="0" smtClean="0">
                <a:latin typeface="+mn-lt"/>
              </a:rPr>
              <a:t>ontracts.</a:t>
            </a:r>
            <a:endParaRPr lang="en-US" sz="9600" dirty="0">
              <a:latin typeface="+mn-lt"/>
            </a:endParaRPr>
          </a:p>
          <a:p>
            <a:pPr>
              <a:lnSpc>
                <a:spcPct val="120000"/>
              </a:lnSpc>
              <a:spcBef>
                <a:spcPts val="600"/>
              </a:spcBef>
            </a:pPr>
            <a:r>
              <a:rPr lang="en-US" sz="9600" dirty="0">
                <a:latin typeface="+mn-lt"/>
              </a:rPr>
              <a:t>Emergency </a:t>
            </a:r>
            <a:r>
              <a:rPr lang="en-US" sz="9600" dirty="0"/>
              <a:t>a</a:t>
            </a:r>
            <a:r>
              <a:rPr lang="en-US" sz="9600" dirty="0" smtClean="0">
                <a:latin typeface="+mn-lt"/>
              </a:rPr>
              <a:t>cquisitions.</a:t>
            </a:r>
            <a:endParaRPr lang="en-US" sz="9600" dirty="0">
              <a:latin typeface="+mn-lt"/>
            </a:endParaRPr>
          </a:p>
          <a:p>
            <a:pPr marL="0" indent="0">
              <a:lnSpc>
                <a:spcPct val="120000"/>
              </a:lnSpc>
              <a:spcBef>
                <a:spcPts val="600"/>
              </a:spcBef>
              <a:buNone/>
            </a:pPr>
            <a:r>
              <a:rPr lang="en-US" sz="5600" b="1" dirty="0" smtClean="0">
                <a:latin typeface="+mn-lt"/>
              </a:rPr>
              <a:t/>
            </a:r>
            <a:br>
              <a:rPr lang="en-US" sz="5600" b="1" dirty="0" smtClean="0">
                <a:latin typeface="+mn-lt"/>
              </a:rPr>
            </a:br>
            <a:r>
              <a:rPr lang="en-US" sz="9600" b="1" dirty="0" smtClean="0">
                <a:latin typeface="+mn-lt"/>
              </a:rPr>
              <a:t>Competitively Bid, Negotiated </a:t>
            </a:r>
            <a:r>
              <a:rPr lang="en-US" sz="9600" b="1" dirty="0">
                <a:latin typeface="+mn-lt"/>
              </a:rPr>
              <a:t>and </a:t>
            </a:r>
            <a:r>
              <a:rPr lang="en-US" sz="9600" b="1" dirty="0" smtClean="0">
                <a:latin typeface="+mn-lt"/>
              </a:rPr>
              <a:t>Established Agreements</a:t>
            </a:r>
            <a:endParaRPr lang="en-US" sz="9600" b="1" dirty="0">
              <a:latin typeface="+mn-lt"/>
            </a:endParaRPr>
          </a:p>
          <a:p>
            <a:pPr>
              <a:lnSpc>
                <a:spcPct val="120000"/>
              </a:lnSpc>
              <a:spcBef>
                <a:spcPts val="600"/>
              </a:spcBef>
            </a:pPr>
            <a:r>
              <a:rPr lang="en-US" sz="9600" dirty="0">
                <a:latin typeface="+mn-lt"/>
              </a:rPr>
              <a:t>Statewide </a:t>
            </a:r>
            <a:r>
              <a:rPr lang="en-US" sz="9600" dirty="0"/>
              <a:t>c</a:t>
            </a:r>
            <a:r>
              <a:rPr lang="en-US" sz="9600" dirty="0" smtClean="0">
                <a:latin typeface="+mn-lt"/>
              </a:rPr>
              <a:t>ontracts.</a:t>
            </a:r>
            <a:endParaRPr lang="en-US" sz="9600" dirty="0">
              <a:latin typeface="+mn-lt"/>
            </a:endParaRPr>
          </a:p>
          <a:p>
            <a:pPr>
              <a:lnSpc>
                <a:spcPct val="120000"/>
              </a:lnSpc>
              <a:spcBef>
                <a:spcPts val="600"/>
              </a:spcBef>
            </a:pPr>
            <a:r>
              <a:rPr lang="en-US" sz="9600" dirty="0" err="1">
                <a:latin typeface="+mn-lt"/>
              </a:rPr>
              <a:t>OneNet</a:t>
            </a:r>
            <a:r>
              <a:rPr lang="en-US" sz="9600" dirty="0">
                <a:latin typeface="+mn-lt"/>
              </a:rPr>
              <a:t> </a:t>
            </a:r>
            <a:r>
              <a:rPr lang="en-US" sz="9600" dirty="0"/>
              <a:t>c</a:t>
            </a:r>
            <a:r>
              <a:rPr lang="en-US" sz="9600" dirty="0" smtClean="0">
                <a:latin typeface="+mn-lt"/>
              </a:rPr>
              <a:t>ontracts.</a:t>
            </a:r>
            <a:endParaRPr lang="en-US" sz="9600" dirty="0">
              <a:latin typeface="+mn-lt"/>
            </a:endParaRPr>
          </a:p>
          <a:p>
            <a:pPr>
              <a:lnSpc>
                <a:spcPct val="120000"/>
              </a:lnSpc>
              <a:spcBef>
                <a:spcPts val="600"/>
              </a:spcBef>
            </a:pPr>
            <a:r>
              <a:rPr lang="en-US" sz="9600" dirty="0">
                <a:latin typeface="+mn-lt"/>
              </a:rPr>
              <a:t>GSA </a:t>
            </a:r>
            <a:r>
              <a:rPr lang="en-US" sz="9600" dirty="0"/>
              <a:t>c</a:t>
            </a:r>
            <a:r>
              <a:rPr lang="en-US" sz="9600" dirty="0" smtClean="0">
                <a:latin typeface="+mn-lt"/>
              </a:rPr>
              <a:t>ontracts.</a:t>
            </a:r>
          </a:p>
          <a:p>
            <a:pPr>
              <a:lnSpc>
                <a:spcPct val="120000"/>
              </a:lnSpc>
              <a:spcBef>
                <a:spcPts val="600"/>
              </a:spcBef>
            </a:pPr>
            <a:r>
              <a:rPr lang="en-US" sz="9600" dirty="0" smtClean="0">
                <a:latin typeface="+mn-lt"/>
              </a:rPr>
              <a:t>WSCA contracts.</a:t>
            </a:r>
          </a:p>
          <a:p>
            <a:pPr>
              <a:lnSpc>
                <a:spcPct val="120000"/>
              </a:lnSpc>
              <a:spcBef>
                <a:spcPts val="600"/>
              </a:spcBef>
            </a:pPr>
            <a:r>
              <a:rPr lang="en-US" sz="9600" dirty="0" smtClean="0">
                <a:latin typeface="+mn-lt"/>
              </a:rPr>
              <a:t>Texas DIR contracts.</a:t>
            </a:r>
            <a:endParaRPr lang="en-US" sz="9600" dirty="0">
              <a:latin typeface="+mn-lt"/>
            </a:endParaRPr>
          </a:p>
          <a:p>
            <a:endParaRPr lang="en-US" dirty="0">
              <a:latin typeface="+mn-lt"/>
            </a:endParaRPr>
          </a:p>
        </p:txBody>
      </p:sp>
      <p:sp>
        <p:nvSpPr>
          <p:cNvPr id="6" name="Title 4"/>
          <p:cNvSpPr>
            <a:spLocks noGrp="1"/>
          </p:cNvSpPr>
          <p:nvPr>
            <p:ph type="title"/>
          </p:nvPr>
        </p:nvSpPr>
        <p:spPr>
          <a:xfrm>
            <a:off x="609600" y="457200"/>
            <a:ext cx="8458200" cy="626234"/>
          </a:xfrm>
        </p:spPr>
        <p:txBody>
          <a:bodyPr>
            <a:normAutofit/>
          </a:bodyPr>
          <a:lstStyle/>
          <a:p>
            <a:r>
              <a:rPr lang="en-US" sz="3200" dirty="0" smtClean="0">
                <a:ln w="0"/>
                <a:latin typeface="+mn-lt"/>
              </a:rPr>
              <a:t>OMES IT Procurement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28</a:t>
            </a:fld>
            <a:endParaRPr lang="en-US" altLang="en-US" dirty="0"/>
          </a:p>
        </p:txBody>
      </p:sp>
    </p:spTree>
    <p:extLst>
      <p:ext uri="{BB962C8B-B14F-4D97-AF65-F5344CB8AC3E}">
        <p14:creationId xmlns:p14="http://schemas.microsoft.com/office/powerpoint/2010/main" val="17036998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143000"/>
            <a:ext cx="7162800" cy="4162833"/>
          </a:xfrm>
        </p:spPr>
        <p:txBody>
          <a:bodyPr>
            <a:normAutofit fontScale="25000" lnSpcReduction="20000"/>
          </a:bodyPr>
          <a:lstStyle/>
          <a:p>
            <a:pPr marL="0" indent="0">
              <a:lnSpc>
                <a:spcPct val="120000"/>
              </a:lnSpc>
              <a:spcBef>
                <a:spcPts val="600"/>
              </a:spcBef>
              <a:buNone/>
            </a:pPr>
            <a:r>
              <a:rPr lang="en-US" sz="8000" dirty="0" smtClean="0">
                <a:latin typeface="+mn-lt"/>
              </a:rPr>
              <a:t>Documents needed to submit a request for an IT acquisition:</a:t>
            </a:r>
          </a:p>
          <a:p>
            <a:pPr>
              <a:lnSpc>
                <a:spcPct val="120000"/>
              </a:lnSpc>
              <a:spcBef>
                <a:spcPts val="600"/>
              </a:spcBef>
            </a:pPr>
            <a:r>
              <a:rPr lang="en-US" sz="8000" dirty="0" smtClean="0">
                <a:latin typeface="+mn-lt"/>
              </a:rPr>
              <a:t>PeopleSoft requisition – </a:t>
            </a:r>
            <a:r>
              <a:rPr lang="en-US" sz="8000" dirty="0" err="1" smtClean="0">
                <a:latin typeface="+mn-lt"/>
              </a:rPr>
              <a:t>ePro</a:t>
            </a:r>
            <a:r>
              <a:rPr lang="en-US" sz="8000" dirty="0" smtClean="0">
                <a:latin typeface="+mn-lt"/>
              </a:rPr>
              <a:t>.</a:t>
            </a:r>
            <a:endParaRPr lang="en-US" sz="8000" dirty="0">
              <a:latin typeface="+mn-lt"/>
            </a:endParaRPr>
          </a:p>
          <a:p>
            <a:pPr>
              <a:lnSpc>
                <a:spcPct val="120000"/>
              </a:lnSpc>
              <a:spcBef>
                <a:spcPts val="600"/>
              </a:spcBef>
            </a:pPr>
            <a:r>
              <a:rPr lang="en-US" sz="8000" dirty="0" smtClean="0">
                <a:latin typeface="+mn-lt"/>
              </a:rPr>
              <a:t>Solicitation description </a:t>
            </a:r>
            <a:r>
              <a:rPr lang="en-US" sz="8000" dirty="0">
                <a:latin typeface="+mn-lt"/>
              </a:rPr>
              <a:t>and </a:t>
            </a:r>
            <a:r>
              <a:rPr lang="en-US" sz="8000" dirty="0" smtClean="0">
                <a:latin typeface="+mn-lt"/>
              </a:rPr>
              <a:t>scope. </a:t>
            </a:r>
            <a:endParaRPr lang="en-US" sz="8000" dirty="0">
              <a:latin typeface="+mn-lt"/>
            </a:endParaRPr>
          </a:p>
          <a:p>
            <a:pPr>
              <a:lnSpc>
                <a:spcPct val="120000"/>
              </a:lnSpc>
              <a:spcBef>
                <a:spcPts val="600"/>
              </a:spcBef>
            </a:pPr>
            <a:r>
              <a:rPr lang="en-US" sz="8000" dirty="0">
                <a:latin typeface="+mn-lt"/>
              </a:rPr>
              <a:t>Detailed </a:t>
            </a:r>
            <a:r>
              <a:rPr lang="en-US" sz="8000" dirty="0" smtClean="0">
                <a:latin typeface="+mn-lt"/>
              </a:rPr>
              <a:t>specifications. </a:t>
            </a:r>
            <a:endParaRPr lang="en-US" sz="8000" dirty="0">
              <a:latin typeface="+mn-lt"/>
            </a:endParaRPr>
          </a:p>
          <a:p>
            <a:pPr>
              <a:lnSpc>
                <a:spcPct val="120000"/>
              </a:lnSpc>
              <a:spcBef>
                <a:spcPts val="600"/>
              </a:spcBef>
            </a:pPr>
            <a:r>
              <a:rPr lang="en-US" sz="8000" dirty="0" smtClean="0">
                <a:latin typeface="+mn-lt"/>
              </a:rPr>
              <a:t>Agency special provisions.</a:t>
            </a:r>
            <a:endParaRPr lang="en-US" sz="8000" dirty="0">
              <a:latin typeface="+mn-lt"/>
            </a:endParaRPr>
          </a:p>
          <a:p>
            <a:pPr>
              <a:lnSpc>
                <a:spcPct val="120000"/>
              </a:lnSpc>
              <a:spcBef>
                <a:spcPts val="600"/>
              </a:spcBef>
            </a:pPr>
            <a:r>
              <a:rPr lang="en-US" sz="8000" dirty="0" smtClean="0">
                <a:latin typeface="+mn-lt"/>
              </a:rPr>
              <a:t>Instructions </a:t>
            </a:r>
            <a:r>
              <a:rPr lang="en-US" sz="8000" dirty="0">
                <a:latin typeface="+mn-lt"/>
              </a:rPr>
              <a:t>to </a:t>
            </a:r>
            <a:r>
              <a:rPr lang="en-US" sz="8000" dirty="0" smtClean="0">
                <a:latin typeface="+mn-lt"/>
              </a:rPr>
              <a:t>suppliers.</a:t>
            </a:r>
          </a:p>
          <a:p>
            <a:pPr>
              <a:lnSpc>
                <a:spcPct val="120000"/>
              </a:lnSpc>
              <a:spcBef>
                <a:spcPts val="600"/>
              </a:spcBef>
            </a:pPr>
            <a:r>
              <a:rPr lang="en-US" sz="8000" dirty="0" smtClean="0">
                <a:latin typeface="+mn-lt"/>
              </a:rPr>
              <a:t>Evaluation </a:t>
            </a:r>
            <a:r>
              <a:rPr lang="en-US" sz="8000" dirty="0">
                <a:latin typeface="+mn-lt"/>
              </a:rPr>
              <a:t>method and </a:t>
            </a:r>
            <a:r>
              <a:rPr lang="en-US" sz="8000" dirty="0" smtClean="0">
                <a:latin typeface="+mn-lt"/>
              </a:rPr>
              <a:t>criteria.*</a:t>
            </a:r>
          </a:p>
          <a:p>
            <a:pPr>
              <a:lnSpc>
                <a:spcPct val="120000"/>
              </a:lnSpc>
              <a:spcBef>
                <a:spcPts val="600"/>
              </a:spcBef>
            </a:pPr>
            <a:r>
              <a:rPr lang="en-US" sz="8000" dirty="0" smtClean="0">
                <a:latin typeface="+mn-lt"/>
              </a:rPr>
              <a:t>Evaluation scoring tool.*</a:t>
            </a:r>
          </a:p>
          <a:p>
            <a:pPr>
              <a:lnSpc>
                <a:spcPct val="120000"/>
              </a:lnSpc>
              <a:spcBef>
                <a:spcPts val="600"/>
              </a:spcBef>
            </a:pPr>
            <a:r>
              <a:rPr lang="en-US" sz="8000" dirty="0" smtClean="0">
                <a:latin typeface="+mn-lt"/>
              </a:rPr>
              <a:t>Agency suggested vendor list.</a:t>
            </a:r>
            <a:endParaRPr lang="en-US" sz="8000" dirty="0">
              <a:latin typeface="+mn-lt"/>
            </a:endParaRPr>
          </a:p>
          <a:p>
            <a:pPr>
              <a:lnSpc>
                <a:spcPct val="120000"/>
              </a:lnSpc>
              <a:spcBef>
                <a:spcPts val="600"/>
              </a:spcBef>
            </a:pPr>
            <a:r>
              <a:rPr lang="en-US" sz="8000" dirty="0" smtClean="0">
                <a:latin typeface="+mn-lt"/>
              </a:rPr>
              <a:t>File submission. </a:t>
            </a:r>
            <a:r>
              <a:rPr lang="en-US" sz="8000" i="1" dirty="0" smtClean="0">
                <a:latin typeface="+mn-lt"/>
              </a:rPr>
              <a:t>(Note: All </a:t>
            </a:r>
            <a:r>
              <a:rPr lang="en-US" sz="8000" i="1" dirty="0">
                <a:latin typeface="+mn-lt"/>
              </a:rPr>
              <a:t>files should be submitted </a:t>
            </a:r>
            <a:r>
              <a:rPr lang="en-US" sz="8000" i="1" dirty="0" smtClean="0">
                <a:latin typeface="+mn-lt"/>
              </a:rPr>
              <a:t>electronically and </a:t>
            </a:r>
            <a:r>
              <a:rPr lang="en-US" sz="8000" i="1" dirty="0">
                <a:latin typeface="+mn-lt"/>
              </a:rPr>
              <a:t>in </a:t>
            </a:r>
            <a:r>
              <a:rPr lang="en-US" sz="8000" i="1" dirty="0" smtClean="0">
                <a:latin typeface="+mn-lt"/>
              </a:rPr>
              <a:t>a modifiable format.)</a:t>
            </a:r>
          </a:p>
          <a:p>
            <a:pPr marL="0" indent="0">
              <a:lnSpc>
                <a:spcPct val="120000"/>
              </a:lnSpc>
              <a:spcBef>
                <a:spcPts val="600"/>
              </a:spcBef>
              <a:buNone/>
            </a:pPr>
            <a:r>
              <a:rPr lang="en-US" sz="8000" i="1" dirty="0" smtClean="0">
                <a:latin typeface="+mn-lt"/>
              </a:rPr>
              <a:t>*</a:t>
            </a:r>
            <a:r>
              <a:rPr lang="en-US" sz="8000" b="1" i="1" dirty="0" smtClean="0">
                <a:latin typeface="+mn-lt"/>
              </a:rPr>
              <a:t>Additional </a:t>
            </a:r>
            <a:r>
              <a:rPr lang="en-US" sz="8000" b="1" i="1" dirty="0">
                <a:latin typeface="+mn-lt"/>
              </a:rPr>
              <a:t>details can be </a:t>
            </a:r>
            <a:r>
              <a:rPr lang="en-US" sz="8000" b="1" i="1" dirty="0" smtClean="0">
                <a:latin typeface="+mn-lt"/>
              </a:rPr>
              <a:t>found at </a:t>
            </a:r>
            <a:r>
              <a:rPr lang="en-US" sz="8000" i="1" u="sng" dirty="0" smtClean="0">
                <a:latin typeface="+mn-lt"/>
                <a:hlinkClick r:id="rId2"/>
              </a:rPr>
              <a:t>ww.ok.gov/</a:t>
            </a:r>
            <a:r>
              <a:rPr lang="en-US" sz="8000" i="1" u="sng" dirty="0" err="1" smtClean="0">
                <a:latin typeface="+mn-lt"/>
                <a:hlinkClick r:id="rId2"/>
              </a:rPr>
              <a:t>cio</a:t>
            </a:r>
            <a:r>
              <a:rPr lang="en-US" sz="8000" i="1" u="sng" dirty="0" smtClean="0">
                <a:latin typeface="+mn-lt"/>
                <a:hlinkClick r:id="rId2"/>
              </a:rPr>
              <a:t>/Procurement/</a:t>
            </a:r>
            <a:r>
              <a:rPr lang="en-US" sz="8000" i="1" dirty="0" smtClean="0">
                <a:latin typeface="+mn-lt"/>
              </a:rPr>
              <a:t>.</a:t>
            </a:r>
            <a:endParaRPr lang="en-US" sz="8000" i="1" dirty="0">
              <a:latin typeface="+mn-lt"/>
            </a:endParaRPr>
          </a:p>
        </p:txBody>
      </p:sp>
      <p:sp>
        <p:nvSpPr>
          <p:cNvPr id="6" name="Title 4"/>
          <p:cNvSpPr>
            <a:spLocks noGrp="1"/>
          </p:cNvSpPr>
          <p:nvPr>
            <p:ph type="title"/>
          </p:nvPr>
        </p:nvSpPr>
        <p:spPr>
          <a:xfrm>
            <a:off x="609600" y="381000"/>
            <a:ext cx="8458200" cy="609600"/>
          </a:xfrm>
        </p:spPr>
        <p:txBody>
          <a:bodyPr>
            <a:normAutofit/>
          </a:bodyPr>
          <a:lstStyle/>
          <a:p>
            <a:r>
              <a:rPr lang="en-US" sz="3200" dirty="0" smtClean="0">
                <a:ln w="0"/>
                <a:latin typeface="+mn-lt"/>
              </a:rPr>
              <a:t>IT Procurement Flow</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29</a:t>
            </a:fld>
            <a:endParaRPr lang="en-US" altLang="en-US" dirty="0"/>
          </a:p>
        </p:txBody>
      </p:sp>
    </p:spTree>
    <p:extLst>
      <p:ext uri="{BB962C8B-B14F-4D97-AF65-F5344CB8AC3E}">
        <p14:creationId xmlns:p14="http://schemas.microsoft.com/office/powerpoint/2010/main" val="42265195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09600" y="1431203"/>
            <a:ext cx="8458200" cy="3578542"/>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mj-cs"/>
              </a:defRPr>
            </a:lvl1pPr>
          </a:lstStyle>
          <a:p>
            <a:pPr algn="ctr"/>
            <a:r>
              <a:rPr lang="en-US" sz="3300" dirty="0" smtClean="0">
                <a:latin typeface="+mn-lt"/>
              </a:rPr>
              <a:t>Electronic Information Technology Accessibility</a:t>
            </a:r>
          </a:p>
          <a:p>
            <a:pPr algn="ctr"/>
            <a:r>
              <a:rPr lang="en-US" sz="3300" dirty="0">
                <a:latin typeface="+mn-lt"/>
              </a:rPr>
              <a:t>a</a:t>
            </a:r>
            <a:r>
              <a:rPr lang="en-US" sz="3300" dirty="0" smtClean="0">
                <a:latin typeface="+mn-lt"/>
              </a:rPr>
              <a:t>nd</a:t>
            </a:r>
          </a:p>
          <a:p>
            <a:pPr algn="ctr"/>
            <a:r>
              <a:rPr lang="en-US" sz="3300" dirty="0" smtClean="0">
                <a:latin typeface="+mn-lt"/>
              </a:rPr>
              <a:t>Voluntary Product Accessibility Template</a:t>
            </a: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30</a:t>
            </a:fld>
            <a:endParaRPr lang="en-US" altLang="en-US" dirty="0"/>
          </a:p>
        </p:txBody>
      </p:sp>
    </p:spTree>
    <p:extLst>
      <p:ext uri="{BB962C8B-B14F-4D97-AF65-F5344CB8AC3E}">
        <p14:creationId xmlns:p14="http://schemas.microsoft.com/office/powerpoint/2010/main" val="42554758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914400" y="2133600"/>
            <a:ext cx="7772400" cy="2217738"/>
          </a:xfrm>
        </p:spPr>
        <p:txBody>
          <a:bodyPr>
            <a:normAutofit/>
          </a:bodyPr>
          <a:lstStyle/>
          <a:p>
            <a:pPr>
              <a:spcBef>
                <a:spcPts val="0"/>
              </a:spcBef>
            </a:pPr>
            <a:r>
              <a:rPr lang="en-US" sz="2400" dirty="0">
                <a:latin typeface="+mn-lt"/>
              </a:rPr>
              <a:t>In April 2004, the </a:t>
            </a:r>
            <a:r>
              <a:rPr lang="en-US" sz="2400" dirty="0" smtClean="0">
                <a:latin typeface="+mn-lt"/>
              </a:rPr>
              <a:t>State </a:t>
            </a:r>
            <a:r>
              <a:rPr lang="en-US" sz="2400" dirty="0">
                <a:latin typeface="+mn-lt"/>
              </a:rPr>
              <a:t>of Oklahoma enacted a law requiring its state departments and agencies to become 508 compliant by purchasing and using only electronic and </a:t>
            </a:r>
            <a:r>
              <a:rPr lang="en-US" sz="2400" dirty="0" smtClean="0">
                <a:latin typeface="+mn-lt"/>
              </a:rPr>
              <a:t>information technology that </a:t>
            </a:r>
            <a:r>
              <a:rPr lang="en-US" sz="2400" dirty="0">
                <a:latin typeface="+mn-lt"/>
              </a:rPr>
              <a:t>is accessible to people with disabilities. </a:t>
            </a:r>
            <a:endParaRPr lang="en-US" sz="2400" dirty="0" smtClean="0">
              <a:latin typeface="+mn-lt"/>
            </a:endParaRPr>
          </a:p>
        </p:txBody>
      </p:sp>
      <p:sp>
        <p:nvSpPr>
          <p:cNvPr id="5" name="Title 4"/>
          <p:cNvSpPr>
            <a:spLocks noGrp="1"/>
          </p:cNvSpPr>
          <p:nvPr>
            <p:ph type="title"/>
          </p:nvPr>
        </p:nvSpPr>
        <p:spPr>
          <a:xfrm>
            <a:off x="609600" y="469141"/>
            <a:ext cx="8458200" cy="1283459"/>
          </a:xfrm>
        </p:spPr>
        <p:txBody>
          <a:bodyPr>
            <a:noAutofit/>
          </a:bodyPr>
          <a:lstStyle/>
          <a:p>
            <a:r>
              <a:rPr lang="en-US" sz="3200" dirty="0" smtClean="0">
                <a:ln w="0"/>
                <a:latin typeface="+mn-lt"/>
              </a:rPr>
              <a:t>Oklahoma’s 508 Legislation</a:t>
            </a:r>
            <a:br>
              <a:rPr lang="en-US" sz="3200" dirty="0" smtClean="0">
                <a:ln w="0"/>
                <a:latin typeface="+mn-lt"/>
              </a:rPr>
            </a:br>
            <a:r>
              <a:rPr lang="en-US" sz="2800" i="1" dirty="0" smtClean="0">
                <a:ln w="0"/>
                <a:latin typeface="+mn-lt"/>
              </a:rPr>
              <a:t>A Model for State Accessible Electronic</a:t>
            </a:r>
            <a:br>
              <a:rPr lang="en-US" sz="2800" i="1" dirty="0" smtClean="0">
                <a:ln w="0"/>
                <a:latin typeface="+mn-lt"/>
              </a:rPr>
            </a:br>
            <a:r>
              <a:rPr lang="en-US" sz="2800" i="1" dirty="0" smtClean="0">
                <a:ln w="0"/>
                <a:latin typeface="+mn-lt"/>
              </a:rPr>
              <a:t>and Information Technology</a:t>
            </a:r>
            <a:endParaRPr lang="en-US" sz="28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31</a:t>
            </a:fld>
            <a:endParaRPr lang="en-US" altLang="en-US" dirty="0"/>
          </a:p>
        </p:txBody>
      </p:sp>
    </p:spTree>
    <p:extLst>
      <p:ext uri="{BB962C8B-B14F-4D97-AF65-F5344CB8AC3E}">
        <p14:creationId xmlns:p14="http://schemas.microsoft.com/office/powerpoint/2010/main" val="33956765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914400" y="2133600"/>
            <a:ext cx="7772400" cy="4351338"/>
          </a:xfrm>
        </p:spPr>
        <p:txBody>
          <a:bodyPr>
            <a:normAutofit/>
          </a:bodyPr>
          <a:lstStyle/>
          <a:p>
            <a:pPr marL="0" indent="0">
              <a:spcBef>
                <a:spcPts val="600"/>
              </a:spcBef>
              <a:buNone/>
            </a:pPr>
            <a:r>
              <a:rPr lang="en-US" sz="2400" dirty="0" smtClean="0">
                <a:latin typeface="+mn-lt"/>
              </a:rPr>
              <a:t>Oklahoma’s </a:t>
            </a:r>
            <a:r>
              <a:rPr lang="en-US" sz="2400" dirty="0">
                <a:latin typeface="+mn-lt"/>
              </a:rPr>
              <a:t>law is patterned after the federal 508 legislation which mandates that the equipment used when federal departments and agencies “develop, </a:t>
            </a:r>
            <a:r>
              <a:rPr lang="en-US" sz="2400" dirty="0" smtClean="0">
                <a:latin typeface="+mn-lt"/>
              </a:rPr>
              <a:t>procure </a:t>
            </a:r>
            <a:r>
              <a:rPr lang="en-US" sz="2400" dirty="0">
                <a:latin typeface="+mn-lt"/>
              </a:rPr>
              <a:t>and maintain” information be accessible to people with disabilities. </a:t>
            </a:r>
            <a:r>
              <a:rPr lang="en-US" sz="2400" dirty="0" smtClean="0">
                <a:latin typeface="+mn-lt"/>
              </a:rPr>
              <a:t/>
            </a:r>
            <a:br>
              <a:rPr lang="en-US" sz="2400" dirty="0" smtClean="0">
                <a:latin typeface="+mn-lt"/>
              </a:rPr>
            </a:br>
            <a:r>
              <a:rPr lang="en-US" sz="1400" dirty="0" smtClean="0">
                <a:latin typeface="+mn-lt"/>
              </a:rPr>
              <a:t/>
            </a:r>
            <a:br>
              <a:rPr lang="en-US" sz="1400" dirty="0" smtClean="0">
                <a:latin typeface="+mn-lt"/>
              </a:rPr>
            </a:br>
            <a:r>
              <a:rPr lang="en-US" sz="2400" i="1" dirty="0" smtClean="0">
                <a:latin typeface="+mn-lt"/>
              </a:rPr>
              <a:t>Note</a:t>
            </a:r>
            <a:r>
              <a:rPr lang="en-US" sz="2400" i="1" dirty="0">
                <a:latin typeface="+mn-lt"/>
              </a:rPr>
              <a:t>: Here, as with the ADA, the “undue burden” provision is in effect</a:t>
            </a:r>
            <a:r>
              <a:rPr lang="en-US" sz="2400" i="1" dirty="0" smtClean="0">
                <a:latin typeface="+mn-lt"/>
              </a:rPr>
              <a:t>.</a:t>
            </a:r>
            <a:endParaRPr lang="en-US" dirty="0">
              <a:latin typeface="+mn-lt"/>
            </a:endParaRPr>
          </a:p>
        </p:txBody>
      </p:sp>
      <p:sp>
        <p:nvSpPr>
          <p:cNvPr id="5" name="Title 4"/>
          <p:cNvSpPr>
            <a:spLocks noGrp="1"/>
          </p:cNvSpPr>
          <p:nvPr>
            <p:ph type="title"/>
          </p:nvPr>
        </p:nvSpPr>
        <p:spPr>
          <a:xfrm>
            <a:off x="609600" y="469141"/>
            <a:ext cx="8458200" cy="1283459"/>
          </a:xfrm>
        </p:spPr>
        <p:txBody>
          <a:bodyPr>
            <a:noAutofit/>
          </a:bodyPr>
          <a:lstStyle/>
          <a:p>
            <a:r>
              <a:rPr lang="en-US" sz="3200" dirty="0" smtClean="0">
                <a:ln w="0"/>
                <a:latin typeface="+mn-lt"/>
              </a:rPr>
              <a:t>Oklahoma’s 508 Legislation</a:t>
            </a:r>
            <a:br>
              <a:rPr lang="en-US" sz="3200" dirty="0" smtClean="0">
                <a:ln w="0"/>
                <a:latin typeface="+mn-lt"/>
              </a:rPr>
            </a:br>
            <a:r>
              <a:rPr lang="en-US" sz="2800" i="1" dirty="0" smtClean="0">
                <a:ln w="0"/>
                <a:latin typeface="+mn-lt"/>
              </a:rPr>
              <a:t>A Model for State Accessible Electronic</a:t>
            </a:r>
            <a:br>
              <a:rPr lang="en-US" sz="2800" i="1" dirty="0" smtClean="0">
                <a:ln w="0"/>
                <a:latin typeface="+mn-lt"/>
              </a:rPr>
            </a:br>
            <a:r>
              <a:rPr lang="en-US" sz="2800" i="1" dirty="0" smtClean="0">
                <a:ln w="0"/>
                <a:latin typeface="+mn-lt"/>
              </a:rPr>
              <a:t>and Information Technology</a:t>
            </a:r>
            <a:endParaRPr lang="en-US" sz="28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32</a:t>
            </a:fld>
            <a:endParaRPr lang="en-US" altLang="en-US" dirty="0"/>
          </a:p>
        </p:txBody>
      </p:sp>
    </p:spTree>
    <p:extLst>
      <p:ext uri="{BB962C8B-B14F-4D97-AF65-F5344CB8AC3E}">
        <p14:creationId xmlns:p14="http://schemas.microsoft.com/office/powerpoint/2010/main" val="28481660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905000"/>
            <a:ext cx="7772400" cy="4495800"/>
          </a:xfrm>
        </p:spPr>
        <p:txBody>
          <a:bodyPr>
            <a:noAutofit/>
          </a:bodyPr>
          <a:lstStyle/>
          <a:p>
            <a:pPr marL="0" indent="0">
              <a:spcBef>
                <a:spcPts val="600"/>
              </a:spcBef>
              <a:buNone/>
            </a:pPr>
            <a:r>
              <a:rPr lang="en-US" sz="2400" dirty="0">
                <a:latin typeface="+mn-lt"/>
              </a:rPr>
              <a:t>The scope of 508 is very broad, covering almost everything in the modern </a:t>
            </a:r>
            <a:r>
              <a:rPr lang="en-US" sz="2400" dirty="0" smtClean="0">
                <a:latin typeface="+mn-lt"/>
              </a:rPr>
              <a:t>office.</a:t>
            </a:r>
          </a:p>
          <a:p>
            <a:pPr>
              <a:spcBef>
                <a:spcPts val="600"/>
              </a:spcBef>
            </a:pPr>
            <a:r>
              <a:rPr lang="en-US" sz="2400" dirty="0" smtClean="0">
                <a:latin typeface="+mn-lt"/>
              </a:rPr>
              <a:t>Software applications and operating systems. </a:t>
            </a:r>
          </a:p>
          <a:p>
            <a:pPr>
              <a:spcBef>
                <a:spcPts val="600"/>
              </a:spcBef>
            </a:pPr>
            <a:r>
              <a:rPr lang="en-US" sz="2400" dirty="0" smtClean="0">
                <a:latin typeface="+mn-lt"/>
              </a:rPr>
              <a:t>Web‑based </a:t>
            </a:r>
            <a:r>
              <a:rPr lang="en-US" sz="2400" dirty="0">
                <a:latin typeface="+mn-lt"/>
              </a:rPr>
              <a:t>information and </a:t>
            </a:r>
            <a:r>
              <a:rPr lang="en-US" sz="2400" dirty="0" smtClean="0">
                <a:latin typeface="+mn-lt"/>
              </a:rPr>
              <a:t>applications. </a:t>
            </a:r>
            <a:endParaRPr lang="en-US" sz="2400" dirty="0">
              <a:latin typeface="+mn-lt"/>
            </a:endParaRPr>
          </a:p>
          <a:p>
            <a:pPr>
              <a:spcBef>
                <a:spcPts val="600"/>
              </a:spcBef>
            </a:pPr>
            <a:r>
              <a:rPr lang="en-US" sz="2400" dirty="0" smtClean="0">
                <a:latin typeface="+mn-lt"/>
              </a:rPr>
              <a:t>Telecommunication products. </a:t>
            </a:r>
            <a:endParaRPr lang="en-US" sz="2400" dirty="0">
              <a:latin typeface="+mn-lt"/>
            </a:endParaRPr>
          </a:p>
          <a:p>
            <a:pPr>
              <a:spcBef>
                <a:spcPts val="600"/>
              </a:spcBef>
            </a:pPr>
            <a:r>
              <a:rPr lang="en-US" sz="2400" dirty="0" smtClean="0">
                <a:latin typeface="+mn-lt"/>
              </a:rPr>
              <a:t>Video </a:t>
            </a:r>
            <a:r>
              <a:rPr lang="en-US" sz="2400" dirty="0">
                <a:latin typeface="+mn-lt"/>
              </a:rPr>
              <a:t>and multimedia </a:t>
            </a:r>
            <a:r>
              <a:rPr lang="en-US" sz="2400" dirty="0" smtClean="0">
                <a:latin typeface="+mn-lt"/>
              </a:rPr>
              <a:t>products. </a:t>
            </a:r>
            <a:endParaRPr lang="en-US" sz="2400" dirty="0">
              <a:latin typeface="+mn-lt"/>
            </a:endParaRPr>
          </a:p>
          <a:p>
            <a:pPr>
              <a:spcBef>
                <a:spcPts val="600"/>
              </a:spcBef>
            </a:pPr>
            <a:r>
              <a:rPr lang="en-US" sz="2400" dirty="0" smtClean="0">
                <a:latin typeface="+mn-lt"/>
              </a:rPr>
              <a:t>Self-contained</a:t>
            </a:r>
            <a:r>
              <a:rPr lang="en-US" sz="2400" dirty="0">
                <a:latin typeface="+mn-lt"/>
              </a:rPr>
              <a:t>, closed products (e.g., information kiosks, </a:t>
            </a:r>
            <a:r>
              <a:rPr lang="en-US" sz="2400" dirty="0" smtClean="0">
                <a:latin typeface="+mn-lt"/>
              </a:rPr>
              <a:t>calculators </a:t>
            </a:r>
            <a:r>
              <a:rPr lang="en-US" sz="2400" dirty="0">
                <a:latin typeface="+mn-lt"/>
              </a:rPr>
              <a:t>and fax machines</a:t>
            </a:r>
            <a:r>
              <a:rPr lang="en-US" sz="2400" dirty="0" smtClean="0">
                <a:latin typeface="+mn-lt"/>
              </a:rPr>
              <a:t>). </a:t>
            </a:r>
            <a:endParaRPr lang="en-US" sz="2400" dirty="0">
              <a:latin typeface="+mn-lt"/>
            </a:endParaRPr>
          </a:p>
          <a:p>
            <a:pPr>
              <a:spcBef>
                <a:spcPts val="600"/>
              </a:spcBef>
            </a:pPr>
            <a:r>
              <a:rPr lang="en-US" sz="2400" dirty="0" smtClean="0">
                <a:latin typeface="+mn-lt"/>
              </a:rPr>
              <a:t>Desktop </a:t>
            </a:r>
            <a:r>
              <a:rPr lang="en-US" sz="2400" dirty="0">
                <a:latin typeface="+mn-lt"/>
              </a:rPr>
              <a:t>and portable </a:t>
            </a:r>
            <a:r>
              <a:rPr lang="en-US" sz="2400" dirty="0" smtClean="0">
                <a:latin typeface="+mn-lt"/>
              </a:rPr>
              <a:t>computers.</a:t>
            </a:r>
          </a:p>
          <a:p>
            <a:pPr marL="573088" indent="-231775">
              <a:spcBef>
                <a:spcPts val="600"/>
              </a:spcBef>
            </a:pPr>
            <a:r>
              <a:rPr lang="en-US" sz="2000" b="1" i="1" dirty="0" smtClean="0"/>
              <a:t>Independent </a:t>
            </a:r>
            <a:r>
              <a:rPr lang="en-US" sz="2000" b="1" i="1" dirty="0"/>
              <a:t>Living Research </a:t>
            </a:r>
            <a:r>
              <a:rPr lang="en-US" sz="2000" b="1" i="1" dirty="0" smtClean="0"/>
              <a:t>Utilization</a:t>
            </a:r>
            <a:r>
              <a:rPr lang="en-US" sz="2000" b="1" i="1" dirty="0"/>
              <a:t> </a:t>
            </a:r>
            <a:r>
              <a:rPr lang="en-US" sz="2000" b="1" i="1" dirty="0" smtClean="0"/>
              <a:t>(ILRU) </a:t>
            </a:r>
            <a:r>
              <a:rPr lang="en-US" sz="2000" dirty="0"/>
              <a:t>– </a:t>
            </a:r>
            <a:r>
              <a:rPr lang="en-US" sz="2000" dirty="0">
                <a:hlinkClick r:id="rId3"/>
              </a:rPr>
              <a:t>http://www.ilru.org</a:t>
            </a:r>
            <a:r>
              <a:rPr lang="en-US" sz="2000" dirty="0" smtClean="0">
                <a:hlinkClick r:id="rId3"/>
              </a:rPr>
              <a:t>/</a:t>
            </a:r>
            <a:r>
              <a:rPr lang="en-US" sz="2000" dirty="0" smtClean="0"/>
              <a:t>.</a:t>
            </a:r>
            <a:endParaRPr lang="en-US" sz="2000" u="sng" dirty="0"/>
          </a:p>
        </p:txBody>
      </p:sp>
      <p:sp>
        <p:nvSpPr>
          <p:cNvPr id="5" name="Title 4"/>
          <p:cNvSpPr>
            <a:spLocks noGrp="1"/>
          </p:cNvSpPr>
          <p:nvPr>
            <p:ph type="title"/>
          </p:nvPr>
        </p:nvSpPr>
        <p:spPr>
          <a:xfrm>
            <a:off x="628650" y="457200"/>
            <a:ext cx="8439150" cy="1283459"/>
          </a:xfrm>
        </p:spPr>
        <p:txBody>
          <a:bodyPr>
            <a:noAutofit/>
          </a:bodyPr>
          <a:lstStyle/>
          <a:p>
            <a:r>
              <a:rPr lang="en-US" sz="3200" dirty="0" smtClean="0">
                <a:ln w="0"/>
                <a:latin typeface="+mn-lt"/>
              </a:rPr>
              <a:t>Oklahoma’s 508 Legislation</a:t>
            </a:r>
            <a:br>
              <a:rPr lang="en-US" sz="3200" dirty="0" smtClean="0">
                <a:ln w="0"/>
                <a:latin typeface="+mn-lt"/>
              </a:rPr>
            </a:br>
            <a:r>
              <a:rPr lang="en-US" sz="2800" i="1" dirty="0" smtClean="0">
                <a:ln w="0"/>
                <a:latin typeface="+mn-lt"/>
              </a:rPr>
              <a:t>A Model for State Accessible Electronic</a:t>
            </a:r>
            <a:br>
              <a:rPr lang="en-US" sz="2800" i="1" dirty="0" smtClean="0">
                <a:ln w="0"/>
                <a:latin typeface="+mn-lt"/>
              </a:rPr>
            </a:br>
            <a:r>
              <a:rPr lang="en-US" sz="2800" i="1" dirty="0" smtClean="0">
                <a:ln w="0"/>
                <a:latin typeface="+mn-lt"/>
              </a:rPr>
              <a:t>and Information Technology</a:t>
            </a:r>
            <a:endParaRPr lang="en-US" sz="28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33</a:t>
            </a:fld>
            <a:endParaRPr lang="en-US" altLang="en-US" dirty="0"/>
          </a:p>
        </p:txBody>
      </p:sp>
    </p:spTree>
    <p:extLst>
      <p:ext uri="{BB962C8B-B14F-4D97-AF65-F5344CB8AC3E}">
        <p14:creationId xmlns:p14="http://schemas.microsoft.com/office/powerpoint/2010/main" val="31408385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981200"/>
            <a:ext cx="7086600" cy="3960956"/>
          </a:xfrm>
        </p:spPr>
        <p:txBody>
          <a:bodyPr>
            <a:normAutofit/>
          </a:bodyPr>
          <a:lstStyle/>
          <a:p>
            <a:pPr marL="0" indent="0">
              <a:spcBef>
                <a:spcPts val="600"/>
              </a:spcBef>
              <a:spcAft>
                <a:spcPts val="600"/>
              </a:spcAft>
              <a:buNone/>
            </a:pPr>
            <a:r>
              <a:rPr lang="en-US" sz="2800" b="1" dirty="0">
                <a:latin typeface="+mn-lt"/>
              </a:rPr>
              <a:t>Why </a:t>
            </a:r>
            <a:r>
              <a:rPr lang="en-US" sz="2800" b="1" dirty="0" smtClean="0">
                <a:latin typeface="+mn-lt"/>
              </a:rPr>
              <a:t>it’s </a:t>
            </a:r>
            <a:r>
              <a:rPr lang="en-US" sz="2800" b="1" dirty="0">
                <a:latin typeface="+mn-lt"/>
              </a:rPr>
              <a:t>i</a:t>
            </a:r>
            <a:r>
              <a:rPr lang="en-US" sz="2800" b="1" dirty="0" smtClean="0">
                <a:latin typeface="+mn-lt"/>
              </a:rPr>
              <a:t>mportant? </a:t>
            </a:r>
          </a:p>
          <a:p>
            <a:pPr marL="0" indent="0">
              <a:spcBef>
                <a:spcPts val="600"/>
              </a:spcBef>
              <a:spcAft>
                <a:spcPts val="600"/>
              </a:spcAft>
              <a:buNone/>
            </a:pPr>
            <a:r>
              <a:rPr lang="en-US" sz="2400" dirty="0" smtClean="0">
                <a:latin typeface="+mn-lt"/>
              </a:rPr>
              <a:t>It’s </a:t>
            </a:r>
            <a:r>
              <a:rPr lang="en-US" sz="2400" dirty="0">
                <a:latin typeface="+mn-lt"/>
              </a:rPr>
              <a:t>the </a:t>
            </a:r>
            <a:r>
              <a:rPr lang="en-US" sz="2400" dirty="0" smtClean="0">
                <a:latin typeface="+mn-lt"/>
              </a:rPr>
              <a:t>law.</a:t>
            </a:r>
          </a:p>
          <a:p>
            <a:pPr marL="0" indent="0">
              <a:spcBef>
                <a:spcPts val="600"/>
              </a:spcBef>
              <a:buNone/>
            </a:pPr>
            <a:r>
              <a:rPr lang="en-US" sz="2400" dirty="0">
                <a:latin typeface="+mn-lt"/>
              </a:rPr>
              <a:t>Section 508 of the Rehabilitation Act (29 U.S.C. 794d), as amended by </a:t>
            </a:r>
            <a:r>
              <a:rPr lang="en-US" sz="2400" dirty="0" smtClean="0">
                <a:latin typeface="+mn-lt"/>
              </a:rPr>
              <a:t>the Workforce </a:t>
            </a:r>
            <a:r>
              <a:rPr lang="en-US" sz="2400" dirty="0">
                <a:latin typeface="+mn-lt"/>
              </a:rPr>
              <a:t>Investment Act of 1998 (P.L. 105-220), August 7, 1998</a:t>
            </a:r>
            <a:r>
              <a:rPr lang="en-US" sz="2400" dirty="0" smtClean="0">
                <a:latin typeface="+mn-lt"/>
              </a:rPr>
              <a:t>.</a:t>
            </a:r>
          </a:p>
        </p:txBody>
      </p:sp>
      <p:sp>
        <p:nvSpPr>
          <p:cNvPr id="7" name="Title 4"/>
          <p:cNvSpPr>
            <a:spLocks noGrp="1"/>
          </p:cNvSpPr>
          <p:nvPr>
            <p:ph type="title"/>
          </p:nvPr>
        </p:nvSpPr>
        <p:spPr>
          <a:xfrm>
            <a:off x="628650" y="508119"/>
            <a:ext cx="8439150" cy="1092081"/>
          </a:xfrm>
        </p:spPr>
        <p:txBody>
          <a:bodyPr>
            <a:noAutofit/>
          </a:bodyPr>
          <a:lstStyle/>
          <a:p>
            <a:r>
              <a:rPr lang="en-US" sz="3200" dirty="0" smtClean="0">
                <a:ln w="0"/>
                <a:latin typeface="+mn-lt"/>
              </a:rPr>
              <a:t>508 Compliance Electronic Information</a:t>
            </a:r>
            <a:br>
              <a:rPr lang="en-US" sz="3200" dirty="0" smtClean="0">
                <a:ln w="0"/>
                <a:latin typeface="+mn-lt"/>
              </a:rPr>
            </a:br>
            <a:r>
              <a:rPr lang="en-US" sz="3200" dirty="0">
                <a:ln w="0"/>
                <a:latin typeface="+mn-lt"/>
              </a:rPr>
              <a:t>T</a:t>
            </a:r>
            <a:r>
              <a:rPr lang="en-US" sz="3200" dirty="0" smtClean="0">
                <a:ln w="0"/>
                <a:latin typeface="+mn-lt"/>
              </a:rPr>
              <a:t>echnology Accessibility</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34</a:t>
            </a:fld>
            <a:endParaRPr lang="en-US" altLang="en-US" dirty="0"/>
          </a:p>
        </p:txBody>
      </p:sp>
    </p:spTree>
    <p:extLst>
      <p:ext uri="{BB962C8B-B14F-4D97-AF65-F5344CB8AC3E}">
        <p14:creationId xmlns:p14="http://schemas.microsoft.com/office/powerpoint/2010/main" val="42042544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1676400"/>
            <a:ext cx="7992779" cy="4343400"/>
          </a:xfrm>
        </p:spPr>
        <p:txBody>
          <a:bodyPr>
            <a:noAutofit/>
          </a:bodyPr>
          <a:lstStyle/>
          <a:p>
            <a:pPr marL="0" indent="0">
              <a:spcBef>
                <a:spcPts val="600"/>
              </a:spcBef>
              <a:spcAft>
                <a:spcPts val="600"/>
              </a:spcAft>
              <a:buNone/>
            </a:pPr>
            <a:r>
              <a:rPr lang="en-US" sz="2000" b="1" dirty="0" smtClean="0"/>
              <a:t>Why comply? </a:t>
            </a:r>
            <a:r>
              <a:rPr lang="en-US" sz="2000" dirty="0" smtClean="0"/>
              <a:t>It’s </a:t>
            </a:r>
            <a:r>
              <a:rPr lang="en-US" sz="2000" dirty="0"/>
              <a:t>the </a:t>
            </a:r>
            <a:r>
              <a:rPr lang="en-US" sz="2000" dirty="0" smtClean="0"/>
              <a:t>right thing </a:t>
            </a:r>
            <a:r>
              <a:rPr lang="en-US" sz="2000" dirty="0"/>
              <a:t>to </a:t>
            </a:r>
            <a:r>
              <a:rPr lang="en-US" sz="2000" dirty="0" smtClean="0"/>
              <a:t>do.</a:t>
            </a:r>
            <a:endParaRPr lang="en-US" sz="2000" dirty="0"/>
          </a:p>
          <a:p>
            <a:pPr>
              <a:spcBef>
                <a:spcPts val="600"/>
              </a:spcBef>
            </a:pPr>
            <a:r>
              <a:rPr lang="en-US" sz="2000" dirty="0"/>
              <a:t>6.4 </a:t>
            </a:r>
            <a:r>
              <a:rPr lang="en-US" sz="2000" dirty="0" smtClean="0"/>
              <a:t>million </a:t>
            </a:r>
            <a:r>
              <a:rPr lang="en-US" sz="2000" dirty="0"/>
              <a:t>people in the United States have a visual </a:t>
            </a:r>
            <a:r>
              <a:rPr lang="en-US" sz="2000" dirty="0" smtClean="0"/>
              <a:t>disability.</a:t>
            </a:r>
          </a:p>
          <a:p>
            <a:pPr>
              <a:spcBef>
                <a:spcPts val="600"/>
              </a:spcBef>
            </a:pPr>
            <a:r>
              <a:rPr lang="en-US" sz="2000" dirty="0" smtClean="0"/>
              <a:t>10.5 million </a:t>
            </a:r>
            <a:r>
              <a:rPr lang="en-US" sz="2000" dirty="0"/>
              <a:t>people in </a:t>
            </a:r>
            <a:r>
              <a:rPr lang="en-US" sz="2000" dirty="0" smtClean="0"/>
              <a:t>the United </a:t>
            </a:r>
            <a:r>
              <a:rPr lang="en-US" sz="2000" dirty="0"/>
              <a:t>States population have a hearing </a:t>
            </a:r>
            <a:r>
              <a:rPr lang="en-US" sz="2000" dirty="0" smtClean="0"/>
              <a:t>disability.</a:t>
            </a:r>
          </a:p>
          <a:p>
            <a:pPr>
              <a:spcBef>
                <a:spcPts val="600"/>
              </a:spcBef>
            </a:pPr>
            <a:r>
              <a:rPr lang="en-US" sz="2000" dirty="0" smtClean="0"/>
              <a:t>20.9 million </a:t>
            </a:r>
            <a:r>
              <a:rPr lang="en-US" sz="2000" dirty="0"/>
              <a:t>people in </a:t>
            </a:r>
            <a:r>
              <a:rPr lang="en-US" sz="2000" dirty="0" smtClean="0"/>
              <a:t>the United </a:t>
            </a:r>
            <a:r>
              <a:rPr lang="en-US" sz="2000" dirty="0"/>
              <a:t>States population have an </a:t>
            </a:r>
            <a:r>
              <a:rPr lang="en-US" sz="2000" dirty="0" smtClean="0"/>
              <a:t>ambulatory disability.</a:t>
            </a:r>
          </a:p>
          <a:p>
            <a:pPr>
              <a:spcBef>
                <a:spcPts val="600"/>
              </a:spcBef>
            </a:pPr>
            <a:r>
              <a:rPr lang="en-US" sz="2000" dirty="0" smtClean="0"/>
              <a:t>14.8 </a:t>
            </a:r>
            <a:r>
              <a:rPr lang="en-US" sz="2000" dirty="0"/>
              <a:t>million people in </a:t>
            </a:r>
            <a:r>
              <a:rPr lang="en-US" sz="2000" dirty="0" smtClean="0"/>
              <a:t>the United </a:t>
            </a:r>
            <a:r>
              <a:rPr lang="en-US" sz="2000" dirty="0"/>
              <a:t>States population have a cognitive disability</a:t>
            </a:r>
            <a:r>
              <a:rPr lang="en-US" sz="2000" dirty="0" smtClean="0"/>
              <a:t>.</a:t>
            </a:r>
            <a:endParaRPr lang="en-US" sz="2000" dirty="0"/>
          </a:p>
          <a:p>
            <a:pPr marL="0" indent="0">
              <a:spcBef>
                <a:spcPts val="600"/>
              </a:spcBef>
              <a:buNone/>
            </a:pPr>
            <a:endParaRPr lang="en-US" sz="1400" dirty="0" smtClean="0"/>
          </a:p>
          <a:p>
            <a:pPr marL="0" indent="0">
              <a:spcBef>
                <a:spcPts val="600"/>
              </a:spcBef>
              <a:buNone/>
            </a:pPr>
            <a:r>
              <a:rPr lang="en-US" sz="2000" dirty="0" smtClean="0"/>
              <a:t>That means, </a:t>
            </a:r>
            <a:r>
              <a:rPr lang="en-US" sz="2000" dirty="0"/>
              <a:t>on average, </a:t>
            </a:r>
            <a:r>
              <a:rPr lang="en-US" sz="2000" dirty="0" smtClean="0"/>
              <a:t>that 13.2 </a:t>
            </a:r>
            <a:r>
              <a:rPr lang="en-US" sz="2000" dirty="0"/>
              <a:t>million people in the United States have at least </a:t>
            </a:r>
            <a:r>
              <a:rPr lang="en-US" sz="2000" dirty="0" smtClean="0"/>
              <a:t>one </a:t>
            </a:r>
            <a:r>
              <a:rPr lang="en-US" sz="2000" dirty="0"/>
              <a:t>disability that Section 508 is meant to help </a:t>
            </a:r>
            <a:r>
              <a:rPr lang="en-US" sz="2000" dirty="0" smtClean="0"/>
              <a:t>with.</a:t>
            </a:r>
          </a:p>
          <a:p>
            <a:pPr marL="0" indent="0" algn="r">
              <a:spcBef>
                <a:spcPts val="600"/>
              </a:spcBef>
              <a:buNone/>
            </a:pPr>
            <a:r>
              <a:rPr lang="en-US" sz="2000" i="1" dirty="0" smtClean="0"/>
              <a:t>~ HHS.gov and U.S</a:t>
            </a:r>
            <a:r>
              <a:rPr lang="en-US" sz="2000" i="1" dirty="0"/>
              <a:t>. Department of Health &amp; Human </a:t>
            </a:r>
            <a:r>
              <a:rPr lang="en-US" sz="2000" i="1" dirty="0" smtClean="0"/>
              <a:t>Services</a:t>
            </a:r>
            <a:endParaRPr lang="en-US" sz="2000" i="1" dirty="0"/>
          </a:p>
        </p:txBody>
      </p:sp>
      <p:sp>
        <p:nvSpPr>
          <p:cNvPr id="7" name="Title 4"/>
          <p:cNvSpPr>
            <a:spLocks noGrp="1"/>
          </p:cNvSpPr>
          <p:nvPr>
            <p:ph type="title"/>
          </p:nvPr>
        </p:nvSpPr>
        <p:spPr>
          <a:xfrm>
            <a:off x="629082" y="381000"/>
            <a:ext cx="8438718" cy="1244481"/>
          </a:xfrm>
        </p:spPr>
        <p:txBody>
          <a:bodyPr>
            <a:noAutofit/>
          </a:bodyPr>
          <a:lstStyle/>
          <a:p>
            <a:r>
              <a:rPr lang="en-US" sz="3200" dirty="0" smtClean="0">
                <a:ln w="0"/>
                <a:latin typeface="+mn-lt"/>
              </a:rPr>
              <a:t>508 Compliance Electronic Information Technology Accessibility</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35</a:t>
            </a:fld>
            <a:endParaRPr lang="en-US" altLang="en-US" dirty="0"/>
          </a:p>
        </p:txBody>
      </p:sp>
    </p:spTree>
    <p:extLst>
      <p:ext uri="{BB962C8B-B14F-4D97-AF65-F5344CB8AC3E}">
        <p14:creationId xmlns:p14="http://schemas.microsoft.com/office/powerpoint/2010/main" val="32068598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719997"/>
            <a:ext cx="7239000" cy="4223603"/>
          </a:xfrm>
        </p:spPr>
        <p:txBody>
          <a:bodyPr>
            <a:normAutofit fontScale="85000" lnSpcReduction="20000"/>
          </a:bodyPr>
          <a:lstStyle/>
          <a:p>
            <a:pPr>
              <a:lnSpc>
                <a:spcPct val="120000"/>
              </a:lnSpc>
              <a:spcBef>
                <a:spcPts val="600"/>
              </a:spcBef>
            </a:pPr>
            <a:r>
              <a:rPr lang="en-US" sz="2600" dirty="0">
                <a:latin typeface="+mn-lt"/>
              </a:rPr>
              <a:t>Accessibility determination is conducted as part of the objective evaluation. The degree of </a:t>
            </a:r>
            <a:r>
              <a:rPr lang="en-US" sz="2600" dirty="0" smtClean="0">
                <a:latin typeface="+mn-lt"/>
              </a:rPr>
              <a:t>adaptation </a:t>
            </a:r>
            <a:r>
              <a:rPr lang="en-US" sz="2600" dirty="0">
                <a:latin typeface="+mn-lt"/>
              </a:rPr>
              <a:t>to the IT Accessibility Standards is accomplished through a review of </a:t>
            </a:r>
            <a:r>
              <a:rPr lang="en-US" sz="2600" dirty="0" smtClean="0">
                <a:latin typeface="+mn-lt"/>
              </a:rPr>
              <a:t>vendor-provided </a:t>
            </a:r>
            <a:r>
              <a:rPr lang="en-US" sz="2600" dirty="0">
                <a:latin typeface="+mn-lt"/>
              </a:rPr>
              <a:t>information submitted in the form of a VPAT or </a:t>
            </a:r>
            <a:r>
              <a:rPr lang="en-US" sz="2600" dirty="0" smtClean="0">
                <a:latin typeface="+mn-lt"/>
              </a:rPr>
              <a:t>similar </a:t>
            </a:r>
            <a:r>
              <a:rPr lang="en-US" sz="2600" dirty="0">
                <a:latin typeface="+mn-lt"/>
              </a:rPr>
              <a:t>document</a:t>
            </a:r>
            <a:r>
              <a:rPr lang="en-US" sz="2600" dirty="0" smtClean="0">
                <a:latin typeface="+mn-lt"/>
              </a:rPr>
              <a:t>. It </a:t>
            </a:r>
            <a:r>
              <a:rPr lang="en-US" sz="2600" dirty="0">
                <a:latin typeface="+mn-lt"/>
              </a:rPr>
              <a:t>is recommended that the evaluation team include a </a:t>
            </a:r>
            <a:r>
              <a:rPr lang="en-US" sz="2600" dirty="0" smtClean="0">
                <a:latin typeface="+mn-lt"/>
              </a:rPr>
              <a:t>subject </a:t>
            </a:r>
            <a:r>
              <a:rPr lang="en-US" sz="2600" dirty="0">
                <a:latin typeface="+mn-lt"/>
              </a:rPr>
              <a:t>m</a:t>
            </a:r>
            <a:r>
              <a:rPr lang="en-US" sz="2600" dirty="0" smtClean="0">
                <a:latin typeface="+mn-lt"/>
              </a:rPr>
              <a:t>atter </a:t>
            </a:r>
            <a:r>
              <a:rPr lang="en-US" sz="2600" dirty="0">
                <a:latin typeface="+mn-lt"/>
              </a:rPr>
              <a:t>e</a:t>
            </a:r>
            <a:r>
              <a:rPr lang="en-US" sz="2600" dirty="0" smtClean="0">
                <a:latin typeface="+mn-lt"/>
              </a:rPr>
              <a:t>xpert(s</a:t>
            </a:r>
            <a:r>
              <a:rPr lang="en-US" sz="2600" dirty="0">
                <a:latin typeface="+mn-lt"/>
              </a:rPr>
              <a:t>) as </a:t>
            </a:r>
            <a:r>
              <a:rPr lang="en-US" sz="2600" dirty="0" smtClean="0">
                <a:latin typeface="+mn-lt"/>
              </a:rPr>
              <a:t>part of the </a:t>
            </a:r>
            <a:r>
              <a:rPr lang="en-US" sz="2600" dirty="0">
                <a:latin typeface="+mn-lt"/>
              </a:rPr>
              <a:t>evaluation process</a:t>
            </a:r>
            <a:r>
              <a:rPr lang="en-US" sz="2600" dirty="0" smtClean="0">
                <a:latin typeface="+mn-lt"/>
              </a:rPr>
              <a:t>.</a:t>
            </a:r>
          </a:p>
          <a:p>
            <a:pPr>
              <a:lnSpc>
                <a:spcPct val="120000"/>
              </a:lnSpc>
              <a:spcBef>
                <a:spcPts val="600"/>
              </a:spcBef>
            </a:pPr>
            <a:r>
              <a:rPr lang="en-US" sz="2600" dirty="0" smtClean="0">
                <a:latin typeface="+mn-lt"/>
              </a:rPr>
              <a:t>Upon award, an agency </a:t>
            </a:r>
            <a:r>
              <a:rPr lang="en-US" sz="2600" dirty="0">
                <a:latin typeface="+mn-lt"/>
              </a:rPr>
              <a:t>may also use the </a:t>
            </a:r>
            <a:r>
              <a:rPr lang="en-US" sz="2600" dirty="0" smtClean="0">
                <a:latin typeface="+mn-lt"/>
              </a:rPr>
              <a:t>EITA checklist </a:t>
            </a:r>
            <a:r>
              <a:rPr lang="en-US" sz="2600" dirty="0">
                <a:latin typeface="+mn-lt"/>
              </a:rPr>
              <a:t>together with a completed VPAT to document information related to selection of an </a:t>
            </a:r>
            <a:r>
              <a:rPr lang="en-US" sz="2600" dirty="0"/>
              <a:t>e</a:t>
            </a:r>
            <a:r>
              <a:rPr lang="en-US" sz="2600" dirty="0" smtClean="0">
                <a:latin typeface="+mn-lt"/>
              </a:rPr>
              <a:t>lectronic </a:t>
            </a:r>
            <a:r>
              <a:rPr lang="en-US" sz="2600" dirty="0"/>
              <a:t>i</a:t>
            </a:r>
            <a:r>
              <a:rPr lang="en-US" sz="2600" dirty="0" smtClean="0">
                <a:latin typeface="+mn-lt"/>
              </a:rPr>
              <a:t>nformation </a:t>
            </a:r>
            <a:r>
              <a:rPr lang="en-US" sz="2600" dirty="0"/>
              <a:t>t</a:t>
            </a:r>
            <a:r>
              <a:rPr lang="en-US" sz="2600" dirty="0" smtClean="0">
                <a:latin typeface="+mn-lt"/>
              </a:rPr>
              <a:t>echnology product </a:t>
            </a:r>
            <a:r>
              <a:rPr lang="en-US" sz="2600" dirty="0">
                <a:latin typeface="+mn-lt"/>
              </a:rPr>
              <a:t>or service</a:t>
            </a:r>
            <a:r>
              <a:rPr lang="en-US" sz="2600" dirty="0" smtClean="0">
                <a:latin typeface="+mn-lt"/>
              </a:rPr>
              <a:t>.</a:t>
            </a:r>
            <a:endParaRPr lang="en-US" dirty="0">
              <a:latin typeface="+mn-lt"/>
            </a:endParaRPr>
          </a:p>
        </p:txBody>
      </p:sp>
      <p:sp>
        <p:nvSpPr>
          <p:cNvPr id="6" name="Title 4"/>
          <p:cNvSpPr>
            <a:spLocks noGrp="1"/>
          </p:cNvSpPr>
          <p:nvPr>
            <p:ph type="title"/>
          </p:nvPr>
        </p:nvSpPr>
        <p:spPr>
          <a:xfrm>
            <a:off x="609600" y="685800"/>
            <a:ext cx="8458200" cy="664596"/>
          </a:xfrm>
        </p:spPr>
        <p:txBody>
          <a:bodyPr>
            <a:noAutofit/>
          </a:bodyPr>
          <a:lstStyle/>
          <a:p>
            <a:r>
              <a:rPr lang="en-US" sz="3200" dirty="0" smtClean="0">
                <a:ln w="0"/>
                <a:latin typeface="+mn-lt"/>
              </a:rPr>
              <a:t>Electronic Information</a:t>
            </a:r>
            <a:br>
              <a:rPr lang="en-US" sz="3200" dirty="0" smtClean="0">
                <a:ln w="0"/>
                <a:latin typeface="+mn-lt"/>
              </a:rPr>
            </a:br>
            <a:r>
              <a:rPr lang="en-US" sz="3200" dirty="0" smtClean="0">
                <a:ln w="0"/>
                <a:latin typeface="+mn-lt"/>
              </a:rPr>
              <a:t>Technology Accessibility</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36</a:t>
            </a:fld>
            <a:endParaRPr lang="en-US" altLang="en-US" dirty="0"/>
          </a:p>
        </p:txBody>
      </p:sp>
    </p:spTree>
    <p:extLst>
      <p:ext uri="{BB962C8B-B14F-4D97-AF65-F5344CB8AC3E}">
        <p14:creationId xmlns:p14="http://schemas.microsoft.com/office/powerpoint/2010/main" val="21264922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825625"/>
            <a:ext cx="7315200" cy="4068835"/>
          </a:xfrm>
        </p:spPr>
        <p:txBody>
          <a:bodyPr>
            <a:noAutofit/>
          </a:bodyPr>
          <a:lstStyle/>
          <a:p>
            <a:pPr>
              <a:spcBef>
                <a:spcPts val="600"/>
              </a:spcBef>
            </a:pPr>
            <a:r>
              <a:rPr lang="en-US" sz="2400" dirty="0">
                <a:latin typeface="+mn-lt"/>
              </a:rPr>
              <a:t>The majority of </a:t>
            </a:r>
            <a:r>
              <a:rPr lang="en-US" sz="2400" dirty="0" smtClean="0">
                <a:latin typeface="+mn-lt"/>
              </a:rPr>
              <a:t>IT </a:t>
            </a:r>
            <a:r>
              <a:rPr lang="en-US" sz="2400" dirty="0">
                <a:latin typeface="+mn-lt"/>
              </a:rPr>
              <a:t>acquisitions must meet EITA </a:t>
            </a:r>
            <a:r>
              <a:rPr lang="en-US" sz="2400" dirty="0"/>
              <a:t>s</a:t>
            </a:r>
            <a:r>
              <a:rPr lang="en-US" sz="2400" dirty="0" smtClean="0">
                <a:latin typeface="+mn-lt"/>
              </a:rPr>
              <a:t>tandards.</a:t>
            </a:r>
            <a:endParaRPr lang="en-US" sz="2400" dirty="0">
              <a:latin typeface="+mn-lt"/>
            </a:endParaRPr>
          </a:p>
          <a:p>
            <a:pPr>
              <a:spcBef>
                <a:spcPts val="600"/>
              </a:spcBef>
            </a:pPr>
            <a:r>
              <a:rPr lang="en-US" sz="2400" dirty="0">
                <a:latin typeface="+mn-lt"/>
              </a:rPr>
              <a:t>IT Solicitation </a:t>
            </a:r>
            <a:r>
              <a:rPr lang="en-US" sz="2400" dirty="0" smtClean="0">
                <a:latin typeface="+mn-lt"/>
              </a:rPr>
              <a:t>Template.</a:t>
            </a:r>
          </a:p>
          <a:p>
            <a:pPr>
              <a:spcBef>
                <a:spcPts val="600"/>
              </a:spcBef>
            </a:pPr>
            <a:r>
              <a:rPr lang="en-US" sz="2400" dirty="0" smtClean="0">
                <a:latin typeface="+mn-lt"/>
              </a:rPr>
              <a:t>Section </a:t>
            </a:r>
            <a:r>
              <a:rPr lang="en-US" sz="2400" dirty="0">
                <a:latin typeface="+mn-lt"/>
              </a:rPr>
              <a:t>E contains the following </a:t>
            </a:r>
            <a:r>
              <a:rPr lang="en-US" sz="2400" dirty="0" smtClean="0">
                <a:latin typeface="+mn-lt"/>
              </a:rPr>
              <a:t>language:</a:t>
            </a:r>
          </a:p>
          <a:p>
            <a:pPr marL="0" indent="0">
              <a:spcBef>
                <a:spcPts val="600"/>
              </a:spcBef>
              <a:buNone/>
            </a:pPr>
            <a:endParaRPr lang="en-US" sz="1400" dirty="0">
              <a:latin typeface="+mn-lt"/>
            </a:endParaRPr>
          </a:p>
          <a:p>
            <a:pPr marL="0" indent="-98107">
              <a:spcBef>
                <a:spcPts val="600"/>
              </a:spcBef>
              <a:buNone/>
            </a:pPr>
            <a:r>
              <a:rPr lang="en-US" sz="2400" b="1" dirty="0" smtClean="0">
                <a:latin typeface="+mn-lt"/>
              </a:rPr>
              <a:t>For </a:t>
            </a:r>
            <a:r>
              <a:rPr lang="en-US" sz="2400" b="1" dirty="0">
                <a:latin typeface="+mn-lt"/>
              </a:rPr>
              <a:t>Statewide </a:t>
            </a:r>
            <a:r>
              <a:rPr lang="en-US" sz="2400" b="1" dirty="0" smtClean="0">
                <a:latin typeface="+mn-lt"/>
              </a:rPr>
              <a:t>Contract Acquisitions</a:t>
            </a:r>
            <a:endParaRPr lang="en-US" sz="2400" b="1" dirty="0">
              <a:latin typeface="+mn-lt"/>
            </a:endParaRPr>
          </a:p>
          <a:p>
            <a:pPr>
              <a:spcBef>
                <a:spcPts val="600"/>
              </a:spcBef>
            </a:pPr>
            <a:r>
              <a:rPr lang="en-US" sz="2400" dirty="0">
                <a:latin typeface="+mn-lt"/>
              </a:rPr>
              <a:t>“VPAT Website – </a:t>
            </a:r>
            <a:r>
              <a:rPr lang="en-US" sz="2400" dirty="0" smtClean="0">
                <a:latin typeface="+mn-lt"/>
              </a:rPr>
              <a:t>Vendor/Contractor </a:t>
            </a:r>
            <a:r>
              <a:rPr lang="en-US" sz="2400" dirty="0">
                <a:latin typeface="+mn-lt"/>
              </a:rPr>
              <a:t>is to provide </a:t>
            </a:r>
            <a:r>
              <a:rPr lang="en-US" sz="2400" dirty="0" smtClean="0">
                <a:latin typeface="+mn-lt"/>
              </a:rPr>
              <a:t>a URL </a:t>
            </a:r>
            <a:r>
              <a:rPr lang="en-US" sz="2400" dirty="0">
                <a:latin typeface="+mn-lt"/>
              </a:rPr>
              <a:t>link to a website </a:t>
            </a:r>
            <a:r>
              <a:rPr lang="en-US" sz="2400" dirty="0" smtClean="0">
                <a:latin typeface="+mn-lt"/>
              </a:rPr>
              <a:t>providing VPAT </a:t>
            </a:r>
            <a:r>
              <a:rPr lang="en-US" sz="2400" dirty="0">
                <a:latin typeface="+mn-lt"/>
              </a:rPr>
              <a:t>for product deliverables through resulting contract.” </a:t>
            </a:r>
            <a:endParaRPr lang="en-US" sz="2400" dirty="0" smtClean="0">
              <a:latin typeface="+mn-lt"/>
            </a:endParaRPr>
          </a:p>
        </p:txBody>
      </p:sp>
      <p:sp>
        <p:nvSpPr>
          <p:cNvPr id="6" name="Title 4"/>
          <p:cNvSpPr>
            <a:spLocks noGrp="1"/>
          </p:cNvSpPr>
          <p:nvPr>
            <p:ph type="title"/>
          </p:nvPr>
        </p:nvSpPr>
        <p:spPr>
          <a:xfrm>
            <a:off x="628650" y="465966"/>
            <a:ext cx="8439150" cy="1058034"/>
          </a:xfrm>
        </p:spPr>
        <p:txBody>
          <a:bodyPr>
            <a:noAutofit/>
          </a:bodyPr>
          <a:lstStyle/>
          <a:p>
            <a:r>
              <a:rPr lang="en-US" sz="3200" dirty="0" smtClean="0">
                <a:ln w="0"/>
                <a:latin typeface="+mn-lt"/>
              </a:rPr>
              <a:t>Electronic Information</a:t>
            </a:r>
            <a:br>
              <a:rPr lang="en-US" sz="3200" dirty="0" smtClean="0">
                <a:ln w="0"/>
                <a:latin typeface="+mn-lt"/>
              </a:rPr>
            </a:br>
            <a:r>
              <a:rPr lang="en-US" sz="3200" dirty="0" smtClean="0">
                <a:ln w="0"/>
                <a:latin typeface="+mn-lt"/>
              </a:rPr>
              <a:t>Technology Accessibility</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37</a:t>
            </a:fld>
            <a:endParaRPr lang="en-US" altLang="en-US" dirty="0"/>
          </a:p>
        </p:txBody>
      </p:sp>
    </p:spTree>
    <p:extLst>
      <p:ext uri="{BB962C8B-B14F-4D97-AF65-F5344CB8AC3E}">
        <p14:creationId xmlns:p14="http://schemas.microsoft.com/office/powerpoint/2010/main" val="35650305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874765"/>
            <a:ext cx="7239000" cy="4068835"/>
          </a:xfrm>
        </p:spPr>
        <p:txBody>
          <a:bodyPr>
            <a:noAutofit/>
          </a:bodyPr>
          <a:lstStyle/>
          <a:p>
            <a:pPr marL="0" indent="-98107">
              <a:spcBef>
                <a:spcPts val="600"/>
              </a:spcBef>
              <a:buNone/>
            </a:pPr>
            <a:r>
              <a:rPr lang="en-US" sz="2400" b="1" dirty="0" smtClean="0">
                <a:latin typeface="+mn-lt"/>
              </a:rPr>
              <a:t>For </a:t>
            </a:r>
            <a:r>
              <a:rPr lang="en-US" sz="2400" b="1" dirty="0">
                <a:latin typeface="+mn-lt"/>
              </a:rPr>
              <a:t>Non-Statewide Contract </a:t>
            </a:r>
            <a:r>
              <a:rPr lang="en-US" sz="2400" b="1" dirty="0"/>
              <a:t>A</a:t>
            </a:r>
            <a:r>
              <a:rPr lang="en-US" sz="2400" b="1" dirty="0" smtClean="0">
                <a:latin typeface="+mn-lt"/>
              </a:rPr>
              <a:t>cquisitions</a:t>
            </a:r>
            <a:endParaRPr lang="en-US" sz="2400" b="1" dirty="0">
              <a:latin typeface="+mn-lt"/>
            </a:endParaRPr>
          </a:p>
          <a:p>
            <a:pPr>
              <a:spcBef>
                <a:spcPts val="600"/>
              </a:spcBef>
            </a:pPr>
            <a:r>
              <a:rPr lang="en-US" sz="2400" dirty="0" smtClean="0">
                <a:latin typeface="+mn-lt"/>
              </a:rPr>
              <a:t>“Bidder </a:t>
            </a:r>
            <a:r>
              <a:rPr lang="en-US" sz="2400" dirty="0">
                <a:latin typeface="+mn-lt"/>
              </a:rPr>
              <a:t>must provide a Voluntary Product Accessibility Template (VPAT) that indicates compliance of all products offered with the provisions of Section 508 of the Rehabilitation Act Amendments included in the Workforce Investment Act of 1998</a:t>
            </a:r>
            <a:r>
              <a:rPr lang="en-US" sz="2400" dirty="0" smtClean="0">
                <a:latin typeface="+mn-lt"/>
              </a:rPr>
              <a:t>.” </a:t>
            </a:r>
          </a:p>
          <a:p>
            <a:pPr>
              <a:spcBef>
                <a:spcPts val="600"/>
              </a:spcBef>
            </a:pPr>
            <a:r>
              <a:rPr lang="en-US" sz="2400" dirty="0" smtClean="0">
                <a:latin typeface="+mn-lt"/>
              </a:rPr>
              <a:t>The following language should be included in non-statewide acquisitions:</a:t>
            </a:r>
          </a:p>
          <a:p>
            <a:pPr lvl="1">
              <a:spcBef>
                <a:spcPts val="600"/>
              </a:spcBef>
            </a:pPr>
            <a:r>
              <a:rPr lang="en-US" sz="2400" i="1" dirty="0" smtClean="0">
                <a:latin typeface="+mn-lt"/>
              </a:rPr>
              <a:t>“Please </a:t>
            </a:r>
            <a:r>
              <a:rPr lang="en-US" sz="2400" i="1" dirty="0">
                <a:latin typeface="+mn-lt"/>
              </a:rPr>
              <a:t>complete the attached VPAT &amp; Accessibility </a:t>
            </a:r>
            <a:r>
              <a:rPr lang="en-US" sz="2400" i="1" dirty="0" smtClean="0">
                <a:latin typeface="+mn-lt"/>
              </a:rPr>
              <a:t>OMES form. </a:t>
            </a:r>
            <a:r>
              <a:rPr lang="en-US" sz="2400" i="1" dirty="0">
                <a:latin typeface="+mn-lt"/>
              </a:rPr>
              <a:t>A</a:t>
            </a:r>
            <a:r>
              <a:rPr lang="en-US" sz="2400" i="1" dirty="0" smtClean="0">
                <a:latin typeface="+mn-lt"/>
              </a:rPr>
              <a:t>lso </a:t>
            </a:r>
            <a:r>
              <a:rPr lang="en-US" sz="2400" i="1" dirty="0">
                <a:latin typeface="+mn-lt"/>
              </a:rPr>
              <a:t>attached is the VPAT Instructions </a:t>
            </a:r>
            <a:r>
              <a:rPr lang="en-US" sz="2400" i="1" dirty="0" smtClean="0">
                <a:latin typeface="+mn-lt"/>
              </a:rPr>
              <a:t>Template.”</a:t>
            </a:r>
            <a:endParaRPr lang="en-US" sz="2400" i="1" dirty="0">
              <a:latin typeface="+mn-lt"/>
            </a:endParaRPr>
          </a:p>
          <a:p>
            <a:pPr>
              <a:lnSpc>
                <a:spcPct val="120000"/>
              </a:lnSpc>
              <a:spcBef>
                <a:spcPts val="0"/>
              </a:spcBef>
            </a:pPr>
            <a:endParaRPr lang="en-US" sz="1400" dirty="0">
              <a:latin typeface="+mn-lt"/>
            </a:endParaRPr>
          </a:p>
          <a:p>
            <a:pPr>
              <a:lnSpc>
                <a:spcPct val="120000"/>
              </a:lnSpc>
              <a:spcBef>
                <a:spcPts val="0"/>
              </a:spcBef>
            </a:pPr>
            <a:endParaRPr lang="en-US" sz="1400" dirty="0">
              <a:latin typeface="+mn-lt"/>
            </a:endParaRPr>
          </a:p>
        </p:txBody>
      </p:sp>
      <p:sp>
        <p:nvSpPr>
          <p:cNvPr id="6" name="Title 4"/>
          <p:cNvSpPr>
            <a:spLocks noGrp="1"/>
          </p:cNvSpPr>
          <p:nvPr>
            <p:ph type="title"/>
          </p:nvPr>
        </p:nvSpPr>
        <p:spPr>
          <a:xfrm>
            <a:off x="609600" y="469141"/>
            <a:ext cx="8458200" cy="1131059"/>
          </a:xfrm>
        </p:spPr>
        <p:txBody>
          <a:bodyPr>
            <a:normAutofit/>
          </a:bodyPr>
          <a:lstStyle/>
          <a:p>
            <a:r>
              <a:rPr lang="en-US" sz="3200" dirty="0" smtClean="0">
                <a:ln w="0"/>
                <a:latin typeface="+mn-lt"/>
              </a:rPr>
              <a:t>Electronic Information</a:t>
            </a:r>
            <a:br>
              <a:rPr lang="en-US" sz="3200" dirty="0" smtClean="0">
                <a:ln w="0"/>
                <a:latin typeface="+mn-lt"/>
              </a:rPr>
            </a:br>
            <a:r>
              <a:rPr lang="en-US" sz="3200" dirty="0" smtClean="0">
                <a:ln w="0"/>
                <a:latin typeface="+mn-lt"/>
              </a:rPr>
              <a:t>Technology Accessibility</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38</a:t>
            </a:fld>
            <a:endParaRPr lang="en-US" altLang="en-US" dirty="0"/>
          </a:p>
        </p:txBody>
      </p:sp>
    </p:spTree>
    <p:extLst>
      <p:ext uri="{BB962C8B-B14F-4D97-AF65-F5344CB8AC3E}">
        <p14:creationId xmlns:p14="http://schemas.microsoft.com/office/powerpoint/2010/main" val="8191555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1" y="1905000"/>
            <a:ext cx="7162799" cy="1831976"/>
          </a:xfrm>
        </p:spPr>
        <p:txBody>
          <a:bodyPr>
            <a:normAutofit/>
          </a:bodyPr>
          <a:lstStyle/>
          <a:p>
            <a:pPr marL="0" indent="0">
              <a:lnSpc>
                <a:spcPct val="110000"/>
              </a:lnSpc>
              <a:spcBef>
                <a:spcPts val="600"/>
              </a:spcBef>
              <a:buNone/>
            </a:pPr>
            <a:r>
              <a:rPr lang="en-US" sz="2400" b="1" dirty="0" smtClean="0">
                <a:latin typeface="+mn-lt"/>
              </a:rPr>
              <a:t>Agency </a:t>
            </a:r>
            <a:r>
              <a:rPr lang="en-US" sz="2400" b="1" dirty="0" smtClean="0"/>
              <a:t>A</a:t>
            </a:r>
            <a:r>
              <a:rPr lang="en-US" sz="2400" b="1" dirty="0" smtClean="0">
                <a:latin typeface="+mn-lt"/>
              </a:rPr>
              <a:t>cquisitions</a:t>
            </a:r>
          </a:p>
          <a:p>
            <a:pPr>
              <a:lnSpc>
                <a:spcPct val="110000"/>
              </a:lnSpc>
              <a:spcBef>
                <a:spcPts val="600"/>
              </a:spcBef>
            </a:pPr>
            <a:r>
              <a:rPr lang="en-US" sz="2400" dirty="0" smtClean="0">
                <a:latin typeface="+mn-lt"/>
              </a:rPr>
              <a:t>Agencies </a:t>
            </a:r>
            <a:r>
              <a:rPr lang="en-US" sz="2400" dirty="0">
                <a:latin typeface="+mn-lt"/>
              </a:rPr>
              <a:t>should require and maintain a VPAT </a:t>
            </a:r>
            <a:r>
              <a:rPr lang="en-US" sz="2400" dirty="0" smtClean="0">
                <a:latin typeface="+mn-lt"/>
              </a:rPr>
              <a:t>for all EIT acquisitions </a:t>
            </a:r>
            <a:r>
              <a:rPr lang="en-US" sz="2400" dirty="0">
                <a:latin typeface="+mn-lt"/>
              </a:rPr>
              <a:t>along with the </a:t>
            </a:r>
            <a:r>
              <a:rPr lang="en-US" sz="2400" dirty="0" smtClean="0">
                <a:latin typeface="+mn-lt"/>
              </a:rPr>
              <a:t>EITA checklist. The checklist </a:t>
            </a:r>
            <a:r>
              <a:rPr lang="en-US" sz="2400" dirty="0">
                <a:latin typeface="+mn-lt"/>
              </a:rPr>
              <a:t>is designed to support the acquisition</a:t>
            </a:r>
            <a:r>
              <a:rPr lang="en-US" sz="2400" dirty="0" smtClean="0">
                <a:latin typeface="+mn-lt"/>
              </a:rPr>
              <a:t>.</a:t>
            </a:r>
          </a:p>
        </p:txBody>
      </p:sp>
      <p:sp>
        <p:nvSpPr>
          <p:cNvPr id="6" name="Title 4"/>
          <p:cNvSpPr>
            <a:spLocks noGrp="1"/>
          </p:cNvSpPr>
          <p:nvPr>
            <p:ph type="title"/>
          </p:nvPr>
        </p:nvSpPr>
        <p:spPr>
          <a:xfrm>
            <a:off x="628650" y="469141"/>
            <a:ext cx="8439150" cy="1283459"/>
          </a:xfrm>
        </p:spPr>
        <p:txBody>
          <a:bodyPr>
            <a:normAutofit/>
          </a:bodyPr>
          <a:lstStyle/>
          <a:p>
            <a:r>
              <a:rPr lang="en-US" sz="3200" dirty="0" smtClean="0">
                <a:ln w="0"/>
                <a:latin typeface="+mn-lt"/>
              </a:rPr>
              <a:t>Electronic Information Technology</a:t>
            </a:r>
            <a:br>
              <a:rPr lang="en-US" sz="3200" dirty="0" smtClean="0">
                <a:ln w="0"/>
                <a:latin typeface="+mn-lt"/>
              </a:rPr>
            </a:br>
            <a:r>
              <a:rPr lang="en-US" sz="3200" dirty="0" smtClean="0">
                <a:ln w="0"/>
                <a:latin typeface="+mn-lt"/>
              </a:rPr>
              <a:t>Accessibility Procurement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39</a:t>
            </a:fld>
            <a:endParaRPr lang="en-US" altLang="en-US" dirty="0"/>
          </a:p>
        </p:txBody>
      </p:sp>
    </p:spTree>
    <p:extLst>
      <p:ext uri="{BB962C8B-B14F-4D97-AF65-F5344CB8AC3E}">
        <p14:creationId xmlns:p14="http://schemas.microsoft.com/office/powerpoint/2010/main" val="28778029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666739"/>
            <a:ext cx="7772400" cy="4429261"/>
          </a:xfrm>
        </p:spPr>
        <p:txBody>
          <a:bodyPr>
            <a:normAutofit fontScale="25000" lnSpcReduction="20000"/>
          </a:bodyPr>
          <a:lstStyle/>
          <a:p>
            <a:pPr marL="0" indent="0">
              <a:lnSpc>
                <a:spcPct val="120000"/>
              </a:lnSpc>
              <a:spcBef>
                <a:spcPts val="600"/>
              </a:spcBef>
              <a:buNone/>
            </a:pPr>
            <a:r>
              <a:rPr lang="en-US" sz="8800" b="1" dirty="0" smtClean="0">
                <a:latin typeface="+mn-lt"/>
              </a:rPr>
              <a:t>OMES-IS </a:t>
            </a:r>
            <a:r>
              <a:rPr lang="en-US" sz="8800" b="1" dirty="0">
                <a:latin typeface="+mn-lt"/>
              </a:rPr>
              <a:t>Procurement </a:t>
            </a:r>
            <a:r>
              <a:rPr lang="en-US" sz="8800" b="1" dirty="0" smtClean="0">
                <a:latin typeface="+mn-lt"/>
              </a:rPr>
              <a:t>Acquisitions</a:t>
            </a:r>
          </a:p>
          <a:p>
            <a:pPr marL="0" indent="0">
              <a:lnSpc>
                <a:spcPct val="120000"/>
              </a:lnSpc>
              <a:spcBef>
                <a:spcPts val="600"/>
              </a:spcBef>
              <a:buNone/>
            </a:pPr>
            <a:r>
              <a:rPr lang="en-US" sz="8800" dirty="0" smtClean="0">
                <a:latin typeface="+mn-lt"/>
              </a:rPr>
              <a:t>When </a:t>
            </a:r>
            <a:r>
              <a:rPr lang="en-US" sz="8800" dirty="0">
                <a:latin typeface="+mn-lt"/>
              </a:rPr>
              <a:t>submitting specifications for review, agencies should include or reference the corresponding VPAT required for the acquisition. </a:t>
            </a:r>
            <a:r>
              <a:rPr lang="en-US" sz="8800" dirty="0" smtClean="0">
                <a:latin typeface="+mn-lt"/>
              </a:rPr>
              <a:t>It </a:t>
            </a:r>
            <a:r>
              <a:rPr lang="en-US" sz="8800" dirty="0">
                <a:latin typeface="+mn-lt"/>
              </a:rPr>
              <a:t>should be determined if the VPAT will be referenced as an attachment to the RFP or a statement as to where bidders may locate the required </a:t>
            </a:r>
            <a:r>
              <a:rPr lang="en-US" sz="8800" dirty="0" smtClean="0">
                <a:latin typeface="+mn-lt"/>
              </a:rPr>
              <a:t>form(s</a:t>
            </a:r>
            <a:r>
              <a:rPr lang="en-US" sz="8800" dirty="0">
                <a:latin typeface="+mn-lt"/>
              </a:rPr>
              <a:t>). Occasionally a procurement may include more than one standard </a:t>
            </a:r>
            <a:r>
              <a:rPr lang="en-US" sz="8800" dirty="0" smtClean="0">
                <a:latin typeface="+mn-lt"/>
              </a:rPr>
              <a:t>category. For example, </a:t>
            </a:r>
            <a:r>
              <a:rPr lang="en-US" sz="8800" dirty="0">
                <a:latin typeface="+mn-lt"/>
              </a:rPr>
              <a:t>an acquisition may include one or more of the categories </a:t>
            </a:r>
            <a:r>
              <a:rPr lang="en-US" sz="8800" dirty="0" smtClean="0">
                <a:latin typeface="+mn-lt"/>
              </a:rPr>
              <a:t>below:</a:t>
            </a:r>
          </a:p>
          <a:p>
            <a:pPr marL="341313" lvl="1" indent="-341313">
              <a:lnSpc>
                <a:spcPct val="120000"/>
              </a:lnSpc>
              <a:spcBef>
                <a:spcPts val="600"/>
              </a:spcBef>
              <a:buFont typeface="Arial" panose="020B0604020202020204" pitchFamily="34" charset="0"/>
              <a:buChar char="•"/>
            </a:pPr>
            <a:r>
              <a:rPr lang="en-US" sz="8800" dirty="0" smtClean="0">
                <a:latin typeface="+mn-lt"/>
              </a:rPr>
              <a:t>Software applications </a:t>
            </a:r>
            <a:r>
              <a:rPr lang="en-US" sz="8800" dirty="0">
                <a:latin typeface="+mn-lt"/>
              </a:rPr>
              <a:t>and operating </a:t>
            </a:r>
            <a:r>
              <a:rPr lang="en-US" sz="8800" dirty="0" smtClean="0">
                <a:latin typeface="+mn-lt"/>
              </a:rPr>
              <a:t>systems.</a:t>
            </a:r>
            <a:endParaRPr lang="en-US" sz="8800" dirty="0">
              <a:latin typeface="+mn-lt"/>
            </a:endParaRPr>
          </a:p>
          <a:p>
            <a:pPr marL="573088" lvl="1" indent="-231775">
              <a:lnSpc>
                <a:spcPct val="120000"/>
              </a:lnSpc>
              <a:spcBef>
                <a:spcPts val="600"/>
              </a:spcBef>
              <a:buFont typeface="Arial" panose="020B0604020202020204" pitchFamily="34" charset="0"/>
              <a:buChar char="•"/>
            </a:pPr>
            <a:r>
              <a:rPr lang="en-US" sz="8000" dirty="0">
                <a:latin typeface="+mn-lt"/>
              </a:rPr>
              <a:t>Web-based internet and intranet information and </a:t>
            </a:r>
            <a:r>
              <a:rPr lang="en-US" sz="8000" dirty="0" smtClean="0">
                <a:latin typeface="+mn-lt"/>
              </a:rPr>
              <a:t>application.</a:t>
            </a:r>
            <a:endParaRPr lang="en-US" sz="8000" dirty="0">
              <a:latin typeface="+mn-lt"/>
            </a:endParaRPr>
          </a:p>
          <a:p>
            <a:pPr marL="573088" lvl="1" indent="-231775">
              <a:lnSpc>
                <a:spcPct val="120000"/>
              </a:lnSpc>
              <a:spcBef>
                <a:spcPts val="600"/>
              </a:spcBef>
              <a:buFont typeface="Arial" panose="020B0604020202020204" pitchFamily="34" charset="0"/>
              <a:buChar char="•"/>
            </a:pPr>
            <a:r>
              <a:rPr lang="en-US" sz="8000" dirty="0">
                <a:latin typeface="+mn-lt"/>
              </a:rPr>
              <a:t>Telecommunication </a:t>
            </a:r>
            <a:r>
              <a:rPr lang="en-US" sz="8000" dirty="0" smtClean="0">
                <a:latin typeface="+mn-lt"/>
              </a:rPr>
              <a:t>products.</a:t>
            </a:r>
            <a:endParaRPr lang="en-US" sz="8000" dirty="0">
              <a:latin typeface="+mn-lt"/>
            </a:endParaRPr>
          </a:p>
          <a:p>
            <a:pPr marL="573088" lvl="1" indent="-231775">
              <a:lnSpc>
                <a:spcPct val="120000"/>
              </a:lnSpc>
              <a:spcBef>
                <a:spcPts val="600"/>
              </a:spcBef>
              <a:buFont typeface="Arial" panose="020B0604020202020204" pitchFamily="34" charset="0"/>
              <a:buChar char="•"/>
            </a:pPr>
            <a:r>
              <a:rPr lang="en-US" sz="8000" dirty="0">
                <a:latin typeface="+mn-lt"/>
              </a:rPr>
              <a:t>Information, </a:t>
            </a:r>
            <a:r>
              <a:rPr lang="en-US" sz="8000" dirty="0" smtClean="0">
                <a:latin typeface="+mn-lt"/>
              </a:rPr>
              <a:t>documentation </a:t>
            </a:r>
            <a:r>
              <a:rPr lang="en-US" sz="8000" dirty="0">
                <a:latin typeface="+mn-lt"/>
              </a:rPr>
              <a:t>and support documentation </a:t>
            </a:r>
            <a:r>
              <a:rPr lang="en-US" sz="8000" dirty="0" smtClean="0">
                <a:latin typeface="+mn-lt"/>
              </a:rPr>
              <a:t>requirements.</a:t>
            </a:r>
            <a:endParaRPr lang="en-US" sz="8000" dirty="0">
              <a:latin typeface="+mn-lt"/>
            </a:endParaRPr>
          </a:p>
          <a:p>
            <a:pPr>
              <a:buFont typeface="Arial" panose="020B0604020202020204" pitchFamily="34" charset="0"/>
              <a:buChar char="•"/>
            </a:pPr>
            <a:endParaRPr lang="en-US" sz="3600" dirty="0">
              <a:latin typeface="+mn-lt"/>
            </a:endParaRPr>
          </a:p>
        </p:txBody>
      </p:sp>
      <p:sp>
        <p:nvSpPr>
          <p:cNvPr id="6" name="Title 4"/>
          <p:cNvSpPr>
            <a:spLocks noGrp="1"/>
          </p:cNvSpPr>
          <p:nvPr>
            <p:ph type="title"/>
          </p:nvPr>
        </p:nvSpPr>
        <p:spPr>
          <a:xfrm>
            <a:off x="609600" y="304800"/>
            <a:ext cx="8458200" cy="1283459"/>
          </a:xfrm>
        </p:spPr>
        <p:txBody>
          <a:bodyPr>
            <a:normAutofit/>
          </a:bodyPr>
          <a:lstStyle/>
          <a:p>
            <a:r>
              <a:rPr lang="en-US" sz="3200" dirty="0" smtClean="0">
                <a:ln w="0"/>
                <a:latin typeface="+mn-lt"/>
              </a:rPr>
              <a:t>Electronic Information Technology</a:t>
            </a:r>
            <a:br>
              <a:rPr lang="en-US" sz="3200" dirty="0" smtClean="0">
                <a:ln w="0"/>
                <a:latin typeface="+mn-lt"/>
              </a:rPr>
            </a:br>
            <a:r>
              <a:rPr lang="en-US" sz="3200" dirty="0" smtClean="0">
                <a:ln w="0"/>
                <a:latin typeface="+mn-lt"/>
              </a:rPr>
              <a:t>Accessibility Procurement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40</a:t>
            </a:fld>
            <a:endParaRPr lang="en-US" altLang="en-US" dirty="0"/>
          </a:p>
        </p:txBody>
      </p:sp>
    </p:spTree>
    <p:extLst>
      <p:ext uri="{BB962C8B-B14F-4D97-AF65-F5344CB8AC3E}">
        <p14:creationId xmlns:p14="http://schemas.microsoft.com/office/powerpoint/2010/main" val="41634966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2057400"/>
            <a:ext cx="7086600" cy="3790401"/>
          </a:xfrm>
        </p:spPr>
        <p:txBody>
          <a:bodyPr>
            <a:normAutofit/>
          </a:bodyPr>
          <a:lstStyle/>
          <a:p>
            <a:pPr marL="0" indent="0">
              <a:buNone/>
            </a:pPr>
            <a:r>
              <a:rPr lang="en-US" sz="2800" dirty="0" smtClean="0">
                <a:latin typeface="+mn-lt"/>
              </a:rPr>
              <a:t>EITA </a:t>
            </a:r>
            <a:r>
              <a:rPr lang="en-US" sz="2800" dirty="0">
                <a:latin typeface="+mn-lt"/>
              </a:rPr>
              <a:t>Standards</a:t>
            </a:r>
          </a:p>
          <a:p>
            <a:r>
              <a:rPr lang="en-US" sz="2400" dirty="0" smtClean="0">
                <a:latin typeface="+mn-lt"/>
              </a:rPr>
              <a:t>Copy </a:t>
            </a:r>
            <a:r>
              <a:rPr lang="en-US" sz="2400" dirty="0">
                <a:latin typeface="+mn-lt"/>
              </a:rPr>
              <a:t>of the existing EITA </a:t>
            </a:r>
            <a:r>
              <a:rPr lang="en-US" sz="2400" dirty="0" smtClean="0">
                <a:latin typeface="+mn-lt"/>
              </a:rPr>
              <a:t>standards is on </a:t>
            </a:r>
            <a:r>
              <a:rPr lang="en-US" sz="2400" dirty="0">
                <a:latin typeface="+mn-lt"/>
              </a:rPr>
              <a:t>the OMES website </a:t>
            </a:r>
            <a:r>
              <a:rPr lang="en-US" sz="2400" dirty="0" smtClean="0">
                <a:latin typeface="+mn-lt"/>
              </a:rPr>
              <a:t>at </a:t>
            </a:r>
            <a:r>
              <a:rPr lang="en-US" sz="2400" u="sng" dirty="0" smtClean="0">
                <a:latin typeface="+mn-lt"/>
                <a:hlinkClick r:id="rId3"/>
              </a:rPr>
              <a:t>www.ok.gov/cio/documents/IS_itas.doc</a:t>
            </a:r>
            <a:r>
              <a:rPr lang="en-US" sz="2400" dirty="0" smtClean="0">
                <a:latin typeface="+mn-lt"/>
              </a:rPr>
              <a:t>.</a:t>
            </a:r>
            <a:r>
              <a:rPr lang="en-US" sz="2400" u="sng" dirty="0" smtClean="0">
                <a:latin typeface="+mn-lt"/>
              </a:rPr>
              <a:t> </a:t>
            </a:r>
            <a:endParaRPr lang="en-US" sz="2400" u="sng" dirty="0">
              <a:latin typeface="+mn-lt"/>
            </a:endParaRPr>
          </a:p>
          <a:p>
            <a:pPr marL="0" indent="0">
              <a:buNone/>
            </a:pPr>
            <a:endParaRPr lang="en-US" sz="1400" b="1" dirty="0" smtClean="0">
              <a:latin typeface="+mn-lt"/>
            </a:endParaRPr>
          </a:p>
          <a:p>
            <a:pPr marL="0" indent="0">
              <a:buNone/>
            </a:pPr>
            <a:r>
              <a:rPr lang="en-US" sz="2800" dirty="0" smtClean="0">
                <a:latin typeface="+mn-lt"/>
              </a:rPr>
              <a:t>EITA </a:t>
            </a:r>
            <a:r>
              <a:rPr lang="en-US" sz="2800" dirty="0">
                <a:latin typeface="+mn-lt"/>
              </a:rPr>
              <a:t>Clause</a:t>
            </a:r>
          </a:p>
          <a:p>
            <a:r>
              <a:rPr lang="en-US" sz="2400" dirty="0" smtClean="0">
                <a:latin typeface="+mn-lt"/>
              </a:rPr>
              <a:t>The </a:t>
            </a:r>
            <a:r>
              <a:rPr lang="en-US" sz="2400" dirty="0">
                <a:latin typeface="+mn-lt"/>
              </a:rPr>
              <a:t>EITA </a:t>
            </a:r>
            <a:r>
              <a:rPr lang="en-US" sz="2400" dirty="0" smtClean="0">
                <a:latin typeface="+mn-lt"/>
              </a:rPr>
              <a:t>clause </a:t>
            </a:r>
            <a:r>
              <a:rPr lang="en-US" sz="2400" dirty="0">
                <a:latin typeface="+mn-lt"/>
              </a:rPr>
              <a:t>used in all IT </a:t>
            </a:r>
            <a:r>
              <a:rPr lang="en-US" sz="2400" dirty="0" smtClean="0">
                <a:latin typeface="+mn-lt"/>
              </a:rPr>
              <a:t>solicitations is </a:t>
            </a:r>
            <a:r>
              <a:rPr lang="en-US" sz="2400" dirty="0">
                <a:latin typeface="+mn-lt"/>
              </a:rPr>
              <a:t>on the OMES website </a:t>
            </a:r>
            <a:r>
              <a:rPr lang="en-US" sz="2400" dirty="0" smtClean="0">
                <a:latin typeface="+mn-lt"/>
              </a:rPr>
              <a:t>at </a:t>
            </a:r>
            <a:r>
              <a:rPr lang="en-US" sz="2400" u="sng" dirty="0" smtClean="0">
                <a:latin typeface="+mn-lt"/>
                <a:hlinkClick r:id="rId4"/>
              </a:rPr>
              <a:t>http</a:t>
            </a:r>
            <a:r>
              <a:rPr lang="en-US" sz="2400" u="sng" dirty="0">
                <a:latin typeface="+mn-lt"/>
                <a:hlinkClick r:id="rId4"/>
              </a:rPr>
              <a:t>://</a:t>
            </a:r>
            <a:r>
              <a:rPr lang="en-US" sz="2400" u="sng" dirty="0" smtClean="0">
                <a:latin typeface="+mn-lt"/>
                <a:hlinkClick r:id="rId4"/>
              </a:rPr>
              <a:t>www.ok.gov/cio/Procurement/index.htm</a:t>
            </a:r>
            <a:r>
              <a:rPr lang="en-US" sz="2400" dirty="0" smtClean="0">
                <a:latin typeface="+mn-lt"/>
              </a:rPr>
              <a:t>.</a:t>
            </a:r>
            <a:r>
              <a:rPr lang="en-US" sz="2400" u="sng" dirty="0" smtClean="0">
                <a:latin typeface="+mn-lt"/>
              </a:rPr>
              <a:t> </a:t>
            </a:r>
            <a:endParaRPr lang="en-US" sz="2400" u="sng" dirty="0">
              <a:latin typeface="+mn-lt"/>
            </a:endParaRPr>
          </a:p>
        </p:txBody>
      </p:sp>
      <p:sp>
        <p:nvSpPr>
          <p:cNvPr id="6" name="Title 4"/>
          <p:cNvSpPr>
            <a:spLocks noGrp="1"/>
          </p:cNvSpPr>
          <p:nvPr>
            <p:ph type="title"/>
          </p:nvPr>
        </p:nvSpPr>
        <p:spPr>
          <a:xfrm>
            <a:off x="628650" y="469141"/>
            <a:ext cx="8439150" cy="1283459"/>
          </a:xfrm>
        </p:spPr>
        <p:txBody>
          <a:bodyPr>
            <a:normAutofit/>
          </a:bodyPr>
          <a:lstStyle/>
          <a:p>
            <a:r>
              <a:rPr lang="en-US" sz="3200" dirty="0" smtClean="0">
                <a:ln w="0"/>
                <a:latin typeface="+mn-lt"/>
              </a:rPr>
              <a:t>Electronic Information</a:t>
            </a:r>
            <a:br>
              <a:rPr lang="en-US" sz="3200" dirty="0" smtClean="0">
                <a:ln w="0"/>
                <a:latin typeface="+mn-lt"/>
              </a:rPr>
            </a:br>
            <a:r>
              <a:rPr lang="en-US" sz="3200" dirty="0" smtClean="0">
                <a:ln w="0"/>
                <a:latin typeface="+mn-lt"/>
              </a:rPr>
              <a:t>Technology Accessibility</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41</a:t>
            </a:fld>
            <a:endParaRPr lang="en-US" altLang="en-US" dirty="0"/>
          </a:p>
        </p:txBody>
      </p:sp>
    </p:spTree>
    <p:extLst>
      <p:ext uri="{BB962C8B-B14F-4D97-AF65-F5344CB8AC3E}">
        <p14:creationId xmlns:p14="http://schemas.microsoft.com/office/powerpoint/2010/main" val="22770311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676400"/>
            <a:ext cx="7086600" cy="3523211"/>
          </a:xfrm>
        </p:spPr>
        <p:txBody>
          <a:bodyPr>
            <a:noAutofit/>
          </a:bodyPr>
          <a:lstStyle/>
          <a:p>
            <a:pPr marL="0" indent="0">
              <a:spcBef>
                <a:spcPts val="600"/>
              </a:spcBef>
              <a:buNone/>
            </a:pPr>
            <a:r>
              <a:rPr lang="en-US" sz="2400" dirty="0" smtClean="0">
                <a:latin typeface="+mn-lt"/>
              </a:rPr>
              <a:t>VPAT assists </a:t>
            </a:r>
            <a:r>
              <a:rPr lang="en-US" sz="2400" dirty="0">
                <a:latin typeface="+mn-lt"/>
              </a:rPr>
              <a:t>in making preliminary assessments regarding the availability of commercial, electronic information products by highlighting features that support the Section 508 accessibility criteria as established by the state</a:t>
            </a:r>
            <a:r>
              <a:rPr lang="en-US" sz="2400" dirty="0" smtClean="0">
                <a:latin typeface="+mn-lt"/>
              </a:rPr>
              <a:t>.</a:t>
            </a:r>
          </a:p>
          <a:p>
            <a:pPr marL="0" indent="0">
              <a:spcBef>
                <a:spcPts val="600"/>
              </a:spcBef>
              <a:buNone/>
            </a:pPr>
            <a:r>
              <a:rPr lang="en-US" sz="2400" dirty="0" smtClean="0">
                <a:latin typeface="+mn-lt"/>
              </a:rPr>
              <a:t>VPAT </a:t>
            </a:r>
            <a:r>
              <a:rPr lang="en-US" sz="2400" dirty="0">
                <a:latin typeface="+mn-lt"/>
              </a:rPr>
              <a:t>forms should be completed </a:t>
            </a:r>
            <a:r>
              <a:rPr lang="en-US" sz="2400" dirty="0" smtClean="0">
                <a:latin typeface="+mn-lt"/>
              </a:rPr>
              <a:t>by acquisition type.</a:t>
            </a:r>
            <a:endParaRPr lang="en-US" sz="2400" dirty="0">
              <a:latin typeface="+mn-lt"/>
            </a:endParaRPr>
          </a:p>
          <a:p>
            <a:pPr marL="0" indent="0">
              <a:spcBef>
                <a:spcPts val="600"/>
              </a:spcBef>
              <a:buNone/>
            </a:pPr>
            <a:r>
              <a:rPr lang="en-US" sz="2400" dirty="0">
                <a:latin typeface="+mn-lt"/>
              </a:rPr>
              <a:t>Agency should maintain a copy of </a:t>
            </a:r>
            <a:r>
              <a:rPr lang="en-US" sz="2400" dirty="0" smtClean="0">
                <a:latin typeface="+mn-lt"/>
              </a:rPr>
              <a:t>all VPATs </a:t>
            </a:r>
            <a:r>
              <a:rPr lang="en-US" sz="2400" dirty="0">
                <a:latin typeface="+mn-lt"/>
              </a:rPr>
              <a:t>and </a:t>
            </a:r>
            <a:r>
              <a:rPr lang="en-US" sz="2400" dirty="0" smtClean="0">
                <a:latin typeface="+mn-lt"/>
              </a:rPr>
              <a:t>VPAT checklists.</a:t>
            </a:r>
            <a:endParaRPr lang="en-US" sz="2400" dirty="0">
              <a:latin typeface="+mn-lt"/>
            </a:endParaRPr>
          </a:p>
        </p:txBody>
      </p:sp>
      <p:sp>
        <p:nvSpPr>
          <p:cNvPr id="6" name="Title 4"/>
          <p:cNvSpPr>
            <a:spLocks noGrp="1"/>
          </p:cNvSpPr>
          <p:nvPr>
            <p:ph type="title"/>
          </p:nvPr>
        </p:nvSpPr>
        <p:spPr>
          <a:xfrm>
            <a:off x="628650" y="609600"/>
            <a:ext cx="8439150" cy="677034"/>
          </a:xfrm>
        </p:spPr>
        <p:txBody>
          <a:bodyPr>
            <a:normAutofit/>
          </a:bodyPr>
          <a:lstStyle/>
          <a:p>
            <a:r>
              <a:rPr lang="en-US" sz="3200" dirty="0" smtClean="0">
                <a:ln w="0"/>
                <a:latin typeface="+mn-lt"/>
              </a:rPr>
              <a:t>Voluntary Product Accessibility Template</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42</a:t>
            </a:fld>
            <a:endParaRPr lang="en-US" altLang="en-US" dirty="0"/>
          </a:p>
        </p:txBody>
      </p:sp>
    </p:spTree>
    <p:extLst>
      <p:ext uri="{BB962C8B-B14F-4D97-AF65-F5344CB8AC3E}">
        <p14:creationId xmlns:p14="http://schemas.microsoft.com/office/powerpoint/2010/main" val="19222339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143000"/>
            <a:ext cx="7543800" cy="5063084"/>
          </a:xfrm>
        </p:spPr>
        <p:txBody>
          <a:bodyPr>
            <a:noAutofit/>
          </a:bodyPr>
          <a:lstStyle/>
          <a:p>
            <a:pPr marL="0" indent="0">
              <a:spcBef>
                <a:spcPts val="600"/>
              </a:spcBef>
              <a:buNone/>
            </a:pPr>
            <a:r>
              <a:rPr lang="en-US" sz="2400" dirty="0" smtClean="0">
                <a:latin typeface="+mn-lt"/>
              </a:rPr>
              <a:t>VPAT Evaluations</a:t>
            </a:r>
            <a:endParaRPr lang="en-US" sz="2400" dirty="0">
              <a:latin typeface="+mn-lt"/>
            </a:endParaRPr>
          </a:p>
          <a:p>
            <a:pPr>
              <a:spcBef>
                <a:spcPts val="600"/>
              </a:spcBef>
            </a:pPr>
            <a:r>
              <a:rPr lang="en-US" sz="2400" i="1" dirty="0" smtClean="0">
                <a:latin typeface="+mn-lt"/>
              </a:rPr>
              <a:t>When evaluating multiple vendor products, if the vendor is required to submit a VPAT and the vendor fails to meet the requirement, then this is considered Non-Responsive.</a:t>
            </a:r>
          </a:p>
          <a:p>
            <a:pPr>
              <a:spcBef>
                <a:spcPts val="600"/>
              </a:spcBef>
            </a:pPr>
            <a:r>
              <a:rPr lang="en-US" sz="2400" dirty="0" smtClean="0">
                <a:latin typeface="+mn-lt"/>
              </a:rPr>
              <a:t>“When </a:t>
            </a:r>
            <a:r>
              <a:rPr lang="en-US" sz="2400" dirty="0">
                <a:latin typeface="+mn-lt"/>
              </a:rPr>
              <a:t>procuring a product, the accessibility determination will be conducted as part of the objective evaluation and will be subservient to the general, technical and functional requirements of the procurement specifications</a:t>
            </a:r>
            <a:r>
              <a:rPr lang="en-US" sz="2400" dirty="0" smtClean="0">
                <a:latin typeface="+mn-lt"/>
              </a:rPr>
              <a:t>.” </a:t>
            </a:r>
          </a:p>
          <a:p>
            <a:pPr>
              <a:spcBef>
                <a:spcPts val="600"/>
              </a:spcBef>
            </a:pPr>
            <a:r>
              <a:rPr lang="en-US" sz="2400" dirty="0" smtClean="0">
                <a:latin typeface="+mn-lt"/>
              </a:rPr>
              <a:t>“At </a:t>
            </a:r>
            <a:r>
              <a:rPr lang="en-US" sz="2400" dirty="0">
                <a:latin typeface="+mn-lt"/>
              </a:rPr>
              <a:t>a minimum, it will be done through review of </a:t>
            </a:r>
            <a:r>
              <a:rPr lang="en-US" sz="2400" dirty="0" smtClean="0">
                <a:latin typeface="+mn-lt"/>
              </a:rPr>
              <a:t>vendor-provided </a:t>
            </a:r>
            <a:r>
              <a:rPr lang="en-US" sz="2400" dirty="0">
                <a:latin typeface="+mn-lt"/>
              </a:rPr>
              <a:t>information submitted in the form of the </a:t>
            </a:r>
            <a:r>
              <a:rPr lang="en-US" sz="2400" dirty="0" smtClean="0">
                <a:latin typeface="+mn-lt"/>
              </a:rPr>
              <a:t>VPAT </a:t>
            </a:r>
            <a:r>
              <a:rPr lang="en-US" sz="2400" dirty="0">
                <a:latin typeface="+mn-lt"/>
              </a:rPr>
              <a:t>or comparable document with judgments made regarding </a:t>
            </a:r>
            <a:r>
              <a:rPr lang="en-US" sz="2400" b="1" dirty="0">
                <a:latin typeface="+mn-lt"/>
              </a:rPr>
              <a:t>degree of conformance to the access standards</a:t>
            </a:r>
            <a:r>
              <a:rPr lang="en-US" sz="2400" b="1" dirty="0" smtClean="0">
                <a:latin typeface="+mn-lt"/>
              </a:rPr>
              <a:t>.</a:t>
            </a:r>
            <a:r>
              <a:rPr lang="en-US" sz="2400" dirty="0" smtClean="0">
                <a:latin typeface="+mn-lt"/>
              </a:rPr>
              <a:t>”</a:t>
            </a:r>
            <a:r>
              <a:rPr lang="en-US" sz="2400" b="1" dirty="0" smtClean="0">
                <a:latin typeface="+mn-lt"/>
              </a:rPr>
              <a:t> </a:t>
            </a:r>
          </a:p>
        </p:txBody>
      </p:sp>
      <p:sp>
        <p:nvSpPr>
          <p:cNvPr id="6" name="Title 4"/>
          <p:cNvSpPr>
            <a:spLocks noGrp="1"/>
          </p:cNvSpPr>
          <p:nvPr>
            <p:ph type="title"/>
          </p:nvPr>
        </p:nvSpPr>
        <p:spPr>
          <a:xfrm>
            <a:off x="609600" y="457200"/>
            <a:ext cx="8458200" cy="581077"/>
          </a:xfrm>
        </p:spPr>
        <p:txBody>
          <a:bodyPr>
            <a:normAutofit/>
          </a:bodyPr>
          <a:lstStyle/>
          <a:p>
            <a:r>
              <a:rPr lang="en-US" sz="3200" dirty="0" smtClean="0">
                <a:ln w="0"/>
                <a:latin typeface="+mn-lt"/>
              </a:rPr>
              <a:t>VPAT Evaluations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43</a:t>
            </a:fld>
            <a:endParaRPr lang="en-US" altLang="en-US" dirty="0"/>
          </a:p>
        </p:txBody>
      </p:sp>
    </p:spTree>
    <p:extLst>
      <p:ext uri="{BB962C8B-B14F-4D97-AF65-F5344CB8AC3E}">
        <p14:creationId xmlns:p14="http://schemas.microsoft.com/office/powerpoint/2010/main" val="24252997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143000"/>
            <a:ext cx="7772400" cy="4953000"/>
          </a:xfrm>
        </p:spPr>
        <p:txBody>
          <a:bodyPr>
            <a:noAutofit/>
          </a:bodyPr>
          <a:lstStyle/>
          <a:p>
            <a:pPr marL="0" indent="0">
              <a:spcBef>
                <a:spcPts val="600"/>
              </a:spcBef>
              <a:buNone/>
            </a:pPr>
            <a:r>
              <a:rPr lang="en-US" sz="2800" dirty="0" smtClean="0">
                <a:latin typeface="+mn-lt"/>
              </a:rPr>
              <a:t>VPAT Evaluations</a:t>
            </a:r>
            <a:endParaRPr lang="en-US" sz="2800" dirty="0">
              <a:latin typeface="+mn-lt"/>
            </a:endParaRPr>
          </a:p>
          <a:p>
            <a:pPr>
              <a:spcBef>
                <a:spcPts val="600"/>
              </a:spcBef>
            </a:pPr>
            <a:r>
              <a:rPr lang="en-US" sz="2400" dirty="0" smtClean="0">
                <a:latin typeface="+mn-lt"/>
              </a:rPr>
              <a:t>“The relative accessibility weighing may be adjusted for due cause based on the specific procurement.”</a:t>
            </a:r>
          </a:p>
          <a:p>
            <a:pPr>
              <a:spcBef>
                <a:spcPts val="600"/>
              </a:spcBef>
            </a:pPr>
            <a:r>
              <a:rPr lang="en-US" sz="2400" dirty="0" smtClean="0">
                <a:latin typeface="+mn-lt"/>
              </a:rPr>
              <a:t>“When </a:t>
            </a:r>
            <a:r>
              <a:rPr lang="en-US" sz="2400" dirty="0">
                <a:latin typeface="+mn-lt"/>
              </a:rPr>
              <a:t>procuring a product, the accessibility determination should be made in accordance with OAC </a:t>
            </a:r>
            <a:r>
              <a:rPr lang="en-US" sz="2400" dirty="0" smtClean="0">
                <a:latin typeface="+mn-lt"/>
              </a:rPr>
              <a:t>260: 15-1-4 </a:t>
            </a:r>
            <a:r>
              <a:rPr lang="en-US" sz="2400" dirty="0">
                <a:latin typeface="+mn-lt"/>
              </a:rPr>
              <a:t>Accessible </a:t>
            </a:r>
            <a:r>
              <a:rPr lang="en-US" sz="2400" dirty="0" smtClean="0">
                <a:latin typeface="+mn-lt"/>
              </a:rPr>
              <a:t>IT acquisitions.”</a:t>
            </a:r>
            <a:endParaRPr lang="en-US" sz="2400" dirty="0">
              <a:latin typeface="+mn-lt"/>
            </a:endParaRPr>
          </a:p>
          <a:p>
            <a:pPr>
              <a:spcBef>
                <a:spcPts val="600"/>
              </a:spcBef>
            </a:pPr>
            <a:r>
              <a:rPr lang="en-US" sz="2400" dirty="0" smtClean="0">
                <a:latin typeface="+mn-lt"/>
              </a:rPr>
              <a:t>The VPAT documents are written to cover an entire category of IT acquisitions. Therefore, any one product may not meet every item on the checklist for a category. There should be a subject matter expert in the evaluation to determine if areas not in compliance effect the acquisitions being evaluated.</a:t>
            </a:r>
          </a:p>
        </p:txBody>
      </p:sp>
      <p:sp>
        <p:nvSpPr>
          <p:cNvPr id="6" name="Title 4"/>
          <p:cNvSpPr>
            <a:spLocks noGrp="1"/>
          </p:cNvSpPr>
          <p:nvPr>
            <p:ph type="title"/>
          </p:nvPr>
        </p:nvSpPr>
        <p:spPr>
          <a:xfrm>
            <a:off x="609600" y="457200"/>
            <a:ext cx="8458200" cy="563396"/>
          </a:xfrm>
        </p:spPr>
        <p:txBody>
          <a:bodyPr>
            <a:noAutofit/>
          </a:bodyPr>
          <a:lstStyle/>
          <a:p>
            <a:r>
              <a:rPr lang="en-US" sz="3200" dirty="0" smtClean="0">
                <a:ln w="0"/>
                <a:latin typeface="+mn-lt"/>
              </a:rPr>
              <a:t>VPAT Evaluations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44</a:t>
            </a:fld>
            <a:endParaRPr lang="en-US" altLang="en-US" dirty="0"/>
          </a:p>
        </p:txBody>
      </p:sp>
    </p:spTree>
    <p:extLst>
      <p:ext uri="{BB962C8B-B14F-4D97-AF65-F5344CB8AC3E}">
        <p14:creationId xmlns:p14="http://schemas.microsoft.com/office/powerpoint/2010/main" val="9565872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066800"/>
            <a:ext cx="7772400" cy="5867400"/>
          </a:xfrm>
        </p:spPr>
        <p:txBody>
          <a:bodyPr>
            <a:normAutofit fontScale="25000" lnSpcReduction="20000"/>
          </a:bodyPr>
          <a:lstStyle/>
          <a:p>
            <a:pPr marL="0" indent="0">
              <a:lnSpc>
                <a:spcPct val="120000"/>
              </a:lnSpc>
              <a:spcBef>
                <a:spcPts val="600"/>
              </a:spcBef>
              <a:buNone/>
            </a:pPr>
            <a:r>
              <a:rPr lang="en-US" sz="11200" dirty="0">
                <a:latin typeface="+mn-lt"/>
              </a:rPr>
              <a:t>VPAT </a:t>
            </a:r>
            <a:r>
              <a:rPr lang="en-US" sz="11200" dirty="0" smtClean="0">
                <a:latin typeface="+mn-lt"/>
              </a:rPr>
              <a:t>Forms </a:t>
            </a:r>
            <a:r>
              <a:rPr lang="en-US" sz="11200" dirty="0">
                <a:latin typeface="+mn-lt"/>
              </a:rPr>
              <a:t>by </a:t>
            </a:r>
            <a:r>
              <a:rPr lang="en-US" sz="11200" dirty="0" smtClean="0">
                <a:latin typeface="+mn-lt"/>
              </a:rPr>
              <a:t>Acquisition Type</a:t>
            </a:r>
          </a:p>
          <a:p>
            <a:pPr>
              <a:lnSpc>
                <a:spcPct val="120000"/>
              </a:lnSpc>
              <a:spcBef>
                <a:spcPts val="600"/>
              </a:spcBef>
            </a:pPr>
            <a:r>
              <a:rPr lang="en-US" sz="8800" dirty="0" smtClean="0">
                <a:latin typeface="+mn-lt"/>
              </a:rPr>
              <a:t>053-4.2: Software Applications and Operating Systems</a:t>
            </a:r>
            <a:endParaRPr lang="en-US" sz="8800" dirty="0">
              <a:latin typeface="+mn-lt"/>
            </a:endParaRPr>
          </a:p>
          <a:p>
            <a:pPr>
              <a:lnSpc>
                <a:spcPct val="120000"/>
              </a:lnSpc>
              <a:spcBef>
                <a:spcPts val="600"/>
              </a:spcBef>
            </a:pPr>
            <a:r>
              <a:rPr lang="en-US" sz="8800" dirty="0" smtClean="0">
                <a:latin typeface="+mn-lt"/>
              </a:rPr>
              <a:t>053-4.3: Web-Based </a:t>
            </a:r>
            <a:r>
              <a:rPr lang="en-US" sz="8800" dirty="0">
                <a:latin typeface="+mn-lt"/>
              </a:rPr>
              <a:t>Internet and Applications </a:t>
            </a:r>
          </a:p>
          <a:p>
            <a:pPr>
              <a:lnSpc>
                <a:spcPct val="120000"/>
              </a:lnSpc>
              <a:spcBef>
                <a:spcPts val="600"/>
              </a:spcBef>
            </a:pPr>
            <a:r>
              <a:rPr lang="en-US" sz="8800" dirty="0" smtClean="0">
                <a:latin typeface="+mn-lt"/>
              </a:rPr>
              <a:t>053-4.4: Telecommunication </a:t>
            </a:r>
            <a:r>
              <a:rPr lang="en-US" sz="8800" dirty="0">
                <a:latin typeface="+mn-lt"/>
              </a:rPr>
              <a:t>Products </a:t>
            </a:r>
          </a:p>
          <a:p>
            <a:pPr>
              <a:lnSpc>
                <a:spcPct val="120000"/>
              </a:lnSpc>
              <a:spcBef>
                <a:spcPts val="600"/>
              </a:spcBef>
            </a:pPr>
            <a:r>
              <a:rPr lang="en-US" sz="8800" dirty="0" smtClean="0">
                <a:latin typeface="+mn-lt"/>
              </a:rPr>
              <a:t>053-4.5: Video </a:t>
            </a:r>
            <a:r>
              <a:rPr lang="en-US" sz="8800" dirty="0">
                <a:latin typeface="+mn-lt"/>
              </a:rPr>
              <a:t>and Multimedia Products </a:t>
            </a:r>
          </a:p>
          <a:p>
            <a:pPr>
              <a:lnSpc>
                <a:spcPct val="120000"/>
              </a:lnSpc>
              <a:spcBef>
                <a:spcPts val="600"/>
              </a:spcBef>
            </a:pPr>
            <a:r>
              <a:rPr lang="en-US" sz="8800" dirty="0" smtClean="0">
                <a:latin typeface="+mn-lt"/>
              </a:rPr>
              <a:t>053-4.6: Desktop </a:t>
            </a:r>
            <a:r>
              <a:rPr lang="en-US" sz="8800" dirty="0">
                <a:latin typeface="+mn-lt"/>
              </a:rPr>
              <a:t>and Portable Computers </a:t>
            </a:r>
          </a:p>
          <a:p>
            <a:pPr>
              <a:lnSpc>
                <a:spcPct val="120000"/>
              </a:lnSpc>
              <a:spcBef>
                <a:spcPts val="600"/>
              </a:spcBef>
            </a:pPr>
            <a:r>
              <a:rPr lang="en-US" sz="8800" dirty="0" smtClean="0">
                <a:latin typeface="+mn-lt"/>
              </a:rPr>
              <a:t>053-4.7: </a:t>
            </a:r>
            <a:r>
              <a:rPr lang="en-US" sz="8800" dirty="0">
                <a:latin typeface="+mn-lt"/>
              </a:rPr>
              <a:t>Information, Documentation and Support </a:t>
            </a:r>
          </a:p>
          <a:p>
            <a:pPr>
              <a:lnSpc>
                <a:spcPct val="120000"/>
              </a:lnSpc>
              <a:spcBef>
                <a:spcPts val="600"/>
              </a:spcBef>
            </a:pPr>
            <a:r>
              <a:rPr lang="en-US" sz="8800" dirty="0" smtClean="0">
                <a:latin typeface="+mn-lt"/>
              </a:rPr>
              <a:t>055: Accessible </a:t>
            </a:r>
            <a:r>
              <a:rPr lang="en-US" sz="8800" dirty="0">
                <a:latin typeface="+mn-lt"/>
              </a:rPr>
              <a:t>Technology Procurement Checklist </a:t>
            </a:r>
            <a:r>
              <a:rPr lang="en-US" sz="8800" dirty="0" smtClean="0">
                <a:latin typeface="+mn-lt"/>
              </a:rPr>
              <a:t>and Documentation</a:t>
            </a:r>
            <a:endParaRPr lang="en-US" sz="8800" dirty="0">
              <a:latin typeface="+mn-lt"/>
            </a:endParaRPr>
          </a:p>
          <a:p>
            <a:pPr>
              <a:lnSpc>
                <a:spcPct val="120000"/>
              </a:lnSpc>
              <a:spcBef>
                <a:spcPts val="600"/>
              </a:spcBef>
            </a:pPr>
            <a:r>
              <a:rPr lang="en-US" sz="8800" dirty="0" smtClean="0">
                <a:latin typeface="+mn-lt"/>
              </a:rPr>
              <a:t>056: EITA </a:t>
            </a:r>
            <a:r>
              <a:rPr lang="en-US" sz="8800" dirty="0">
                <a:latin typeface="+mn-lt"/>
              </a:rPr>
              <a:t>Undue Burden</a:t>
            </a:r>
          </a:p>
          <a:p>
            <a:pPr marL="0" indent="0">
              <a:lnSpc>
                <a:spcPct val="120000"/>
              </a:lnSpc>
              <a:spcBef>
                <a:spcPts val="600"/>
              </a:spcBef>
              <a:buNone/>
            </a:pPr>
            <a:r>
              <a:rPr lang="en-US" sz="11200" dirty="0" smtClean="0">
                <a:latin typeface="+mn-lt"/>
              </a:rPr>
              <a:t>VPAT </a:t>
            </a:r>
            <a:r>
              <a:rPr lang="en-US" sz="11200" dirty="0">
                <a:latin typeface="+mn-lt"/>
              </a:rPr>
              <a:t>Procedures </a:t>
            </a:r>
            <a:r>
              <a:rPr lang="en-US" sz="11200" dirty="0" smtClean="0">
                <a:latin typeface="+mn-lt"/>
              </a:rPr>
              <a:t>and Checklists</a:t>
            </a:r>
            <a:endParaRPr lang="en-US" sz="11200" dirty="0">
              <a:latin typeface="+mn-lt"/>
            </a:endParaRPr>
          </a:p>
          <a:p>
            <a:pPr>
              <a:lnSpc>
                <a:spcPct val="120000"/>
              </a:lnSpc>
              <a:spcBef>
                <a:spcPts val="600"/>
              </a:spcBef>
            </a:pPr>
            <a:r>
              <a:rPr lang="en-US" sz="8800" dirty="0">
                <a:latin typeface="+mn-lt"/>
              </a:rPr>
              <a:t>Forms and additional information can be found </a:t>
            </a:r>
            <a:r>
              <a:rPr lang="en-US" sz="8800" dirty="0" smtClean="0">
                <a:latin typeface="+mn-lt"/>
              </a:rPr>
              <a:t>at</a:t>
            </a:r>
            <a:br>
              <a:rPr lang="en-US" sz="8800" dirty="0" smtClean="0">
                <a:latin typeface="+mn-lt"/>
              </a:rPr>
            </a:br>
            <a:r>
              <a:rPr lang="en-US" sz="8800" u="sng" dirty="0" smtClean="0">
                <a:latin typeface="+mn-lt"/>
                <a:hlinkClick r:id="rId3"/>
              </a:rPr>
              <a:t>http</a:t>
            </a:r>
            <a:r>
              <a:rPr lang="en-US" sz="8800" u="sng" dirty="0">
                <a:latin typeface="+mn-lt"/>
                <a:hlinkClick r:id="rId3"/>
              </a:rPr>
              <a:t>://</a:t>
            </a:r>
            <a:r>
              <a:rPr lang="en-US" sz="8800" u="sng" dirty="0" smtClean="0">
                <a:latin typeface="+mn-lt"/>
                <a:hlinkClick r:id="rId3"/>
              </a:rPr>
              <a:t>www.ok.gov/cio/Procurement</a:t>
            </a:r>
            <a:r>
              <a:rPr lang="en-US" sz="8800" dirty="0" smtClean="0">
                <a:latin typeface="+mn-lt"/>
              </a:rPr>
              <a:t>.</a:t>
            </a:r>
            <a:endParaRPr lang="en-US" sz="8800" dirty="0">
              <a:latin typeface="+mn-lt"/>
            </a:endParaRPr>
          </a:p>
        </p:txBody>
      </p:sp>
      <p:sp>
        <p:nvSpPr>
          <p:cNvPr id="6" name="Title 4"/>
          <p:cNvSpPr>
            <a:spLocks noGrp="1"/>
          </p:cNvSpPr>
          <p:nvPr>
            <p:ph type="title"/>
          </p:nvPr>
        </p:nvSpPr>
        <p:spPr>
          <a:xfrm>
            <a:off x="609600" y="304800"/>
            <a:ext cx="8458200" cy="619623"/>
          </a:xfrm>
        </p:spPr>
        <p:txBody>
          <a:bodyPr>
            <a:normAutofit/>
          </a:bodyPr>
          <a:lstStyle/>
          <a:p>
            <a:r>
              <a:rPr lang="en-US" sz="3200" dirty="0" smtClean="0">
                <a:ln w="0"/>
                <a:latin typeface="+mn-lt"/>
              </a:rPr>
              <a:t>Voluntary Product Accessibility Template</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45</a:t>
            </a:fld>
            <a:endParaRPr lang="en-US" altLang="en-US" dirty="0"/>
          </a:p>
        </p:txBody>
      </p:sp>
    </p:spTree>
    <p:extLst>
      <p:ext uri="{BB962C8B-B14F-4D97-AF65-F5344CB8AC3E}">
        <p14:creationId xmlns:p14="http://schemas.microsoft.com/office/powerpoint/2010/main" val="4108605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905000" y="882869"/>
            <a:ext cx="5867400" cy="491884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mj-cs"/>
              </a:defRPr>
            </a:lvl1pPr>
          </a:lstStyle>
          <a:p>
            <a:pPr algn="ctr"/>
            <a:r>
              <a:rPr lang="en-US" sz="3700" b="1" dirty="0" smtClean="0">
                <a:latin typeface="+mn-lt"/>
              </a:rPr>
              <a:t>Source Code</a:t>
            </a:r>
            <a:r>
              <a:rPr lang="en-US" sz="3300" dirty="0" smtClean="0">
                <a:ln w="0"/>
                <a:latin typeface="+mn-lt"/>
              </a:rPr>
              <a:t> is required on (IT) acquisitions when acquiring or modifying software for the state.</a:t>
            </a:r>
            <a:endParaRPr lang="en-US" sz="33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46</a:t>
            </a:fld>
            <a:endParaRPr lang="en-US" altLang="en-US" dirty="0"/>
          </a:p>
        </p:txBody>
      </p:sp>
    </p:spTree>
    <p:extLst>
      <p:ext uri="{BB962C8B-B14F-4D97-AF65-F5344CB8AC3E}">
        <p14:creationId xmlns:p14="http://schemas.microsoft.com/office/powerpoint/2010/main" val="28343272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600200"/>
            <a:ext cx="7239000" cy="3873407"/>
          </a:xfrm>
        </p:spPr>
        <p:txBody>
          <a:bodyPr>
            <a:normAutofit/>
          </a:bodyPr>
          <a:lstStyle/>
          <a:p>
            <a:pPr marL="0" indent="0">
              <a:buNone/>
            </a:pPr>
            <a:r>
              <a:rPr lang="en-US" sz="2400" dirty="0">
                <a:latin typeface="+mn-lt"/>
              </a:rPr>
              <a:t>Source code is the only format that is readable by humans. When </a:t>
            </a:r>
            <a:r>
              <a:rPr lang="en-US" sz="2400" dirty="0" smtClean="0">
                <a:latin typeface="+mn-lt"/>
              </a:rPr>
              <a:t>programs are purchased, they are usually received in their </a:t>
            </a:r>
            <a:r>
              <a:rPr lang="en-US" sz="2400" dirty="0">
                <a:latin typeface="+mn-lt"/>
              </a:rPr>
              <a:t>machine-language format. </a:t>
            </a:r>
            <a:r>
              <a:rPr lang="en-US" sz="2400" dirty="0" smtClean="0">
                <a:latin typeface="+mn-lt"/>
              </a:rPr>
              <a:t>They can be executed directly by the customer. They cannot be read or modified by the customer. </a:t>
            </a:r>
            <a:r>
              <a:rPr lang="en-US" sz="2400" dirty="0">
                <a:latin typeface="+mn-lt"/>
              </a:rPr>
              <a:t>Some software manufacturers provide source code, but this is useful only if </a:t>
            </a:r>
            <a:r>
              <a:rPr lang="en-US" sz="2400" dirty="0" smtClean="0">
                <a:latin typeface="+mn-lt"/>
              </a:rPr>
              <a:t>there is an </a:t>
            </a:r>
            <a:r>
              <a:rPr lang="en-US" sz="2400" dirty="0">
                <a:latin typeface="+mn-lt"/>
              </a:rPr>
              <a:t>experienced programmer</a:t>
            </a:r>
            <a:r>
              <a:rPr lang="en-US" sz="2400" dirty="0" smtClean="0">
                <a:latin typeface="+mn-lt"/>
              </a:rPr>
              <a:t>.</a:t>
            </a:r>
            <a:endParaRPr lang="en-US" sz="2400" dirty="0">
              <a:latin typeface="+mn-lt"/>
            </a:endParaRPr>
          </a:p>
          <a:p>
            <a:pPr marL="0" indent="0" algn="r">
              <a:buNone/>
            </a:pPr>
            <a:r>
              <a:rPr lang="en-US" sz="2400" i="1" dirty="0" smtClean="0"/>
              <a:t>~ </a:t>
            </a:r>
            <a:r>
              <a:rPr lang="en-US" sz="2400" i="1" dirty="0" smtClean="0">
                <a:latin typeface="+mn-lt"/>
              </a:rPr>
              <a:t>WEBOPEDIA and IT </a:t>
            </a:r>
            <a:r>
              <a:rPr lang="en-US" sz="2400" i="1" dirty="0">
                <a:latin typeface="+mn-lt"/>
              </a:rPr>
              <a:t>Business </a:t>
            </a:r>
            <a:r>
              <a:rPr lang="en-US" sz="2400" i="1" dirty="0" smtClean="0">
                <a:latin typeface="+mn-lt"/>
              </a:rPr>
              <a:t>Edge</a:t>
            </a:r>
            <a:endParaRPr lang="en-US" sz="2400" i="1" dirty="0">
              <a:latin typeface="+mn-lt"/>
            </a:endParaRPr>
          </a:p>
        </p:txBody>
      </p:sp>
      <p:sp>
        <p:nvSpPr>
          <p:cNvPr id="6" name="Title 4"/>
          <p:cNvSpPr>
            <a:spLocks noGrp="1"/>
          </p:cNvSpPr>
          <p:nvPr>
            <p:ph type="title"/>
          </p:nvPr>
        </p:nvSpPr>
        <p:spPr>
          <a:xfrm>
            <a:off x="628650" y="609600"/>
            <a:ext cx="8439150" cy="600834"/>
          </a:xfrm>
        </p:spPr>
        <p:txBody>
          <a:bodyPr>
            <a:normAutofit/>
          </a:bodyPr>
          <a:lstStyle/>
          <a:p>
            <a:r>
              <a:rPr lang="en-US" sz="3200" dirty="0" smtClean="0">
                <a:ln w="0"/>
                <a:latin typeface="+mn-lt"/>
              </a:rPr>
              <a:t>What is Source Code?</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47</a:t>
            </a:fld>
            <a:endParaRPr lang="en-US" altLang="en-US" dirty="0"/>
          </a:p>
        </p:txBody>
      </p:sp>
    </p:spTree>
    <p:extLst>
      <p:ext uri="{BB962C8B-B14F-4D97-AF65-F5344CB8AC3E}">
        <p14:creationId xmlns:p14="http://schemas.microsoft.com/office/powerpoint/2010/main" val="3044928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321974"/>
            <a:ext cx="7543800" cy="4850226"/>
          </a:xfrm>
        </p:spPr>
        <p:txBody>
          <a:bodyPr>
            <a:noAutofit/>
          </a:bodyPr>
          <a:lstStyle/>
          <a:p>
            <a:pPr>
              <a:spcBef>
                <a:spcPts val="600"/>
              </a:spcBef>
              <a:spcAft>
                <a:spcPts val="600"/>
              </a:spcAft>
            </a:pPr>
            <a:r>
              <a:rPr lang="en-US" sz="2000" dirty="0" smtClean="0">
                <a:latin typeface="+mn-lt"/>
              </a:rPr>
              <a:t>If required under applicable Oklahoma law relating to customized computer software developed or modified exclusively for a state agency, the vendor shall have a continuing obligation to comply with such law and place the source code for such software and any modifications thereto into escrow with an independent third-party escrow agent unless the source code has been supplied to the agency.</a:t>
            </a:r>
          </a:p>
          <a:p>
            <a:pPr>
              <a:spcBef>
                <a:spcPts val="600"/>
              </a:spcBef>
              <a:spcAft>
                <a:spcPts val="600"/>
              </a:spcAft>
            </a:pPr>
            <a:r>
              <a:rPr lang="en-US" sz="2000" dirty="0" smtClean="0">
                <a:latin typeface="+mn-lt"/>
              </a:rPr>
              <a:t>Vendor shall pay all fees charged by the escrow agent and enter into an escrow agreement, the terms of which are subject to the prior written approval of the state, with the escrow agent including terms that provide the state receives ownership of all escrowed source code upon the occurrence of any of the following: </a:t>
            </a:r>
            <a:endParaRPr lang="en-US" sz="2000" dirty="0">
              <a:latin typeface="+mn-lt"/>
            </a:endParaRPr>
          </a:p>
        </p:txBody>
      </p:sp>
      <p:sp>
        <p:nvSpPr>
          <p:cNvPr id="6" name="Title 4"/>
          <p:cNvSpPr>
            <a:spLocks noGrp="1"/>
          </p:cNvSpPr>
          <p:nvPr>
            <p:ph type="title"/>
          </p:nvPr>
        </p:nvSpPr>
        <p:spPr>
          <a:xfrm>
            <a:off x="609600" y="381000"/>
            <a:ext cx="8458200" cy="762000"/>
          </a:xfrm>
        </p:spPr>
        <p:txBody>
          <a:bodyPr>
            <a:normAutofit/>
          </a:bodyPr>
          <a:lstStyle/>
          <a:p>
            <a:r>
              <a:rPr lang="en-US" sz="3200" dirty="0" smtClean="0">
                <a:ln w="0"/>
                <a:latin typeface="+mn-lt"/>
              </a:rPr>
              <a:t>Source Code Escrow, Title 62 O.S.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48</a:t>
            </a:fld>
            <a:endParaRPr lang="en-US" altLang="en-US" dirty="0"/>
          </a:p>
        </p:txBody>
      </p:sp>
    </p:spTree>
    <p:extLst>
      <p:ext uri="{BB962C8B-B14F-4D97-AF65-F5344CB8AC3E}">
        <p14:creationId xmlns:p14="http://schemas.microsoft.com/office/powerpoint/2010/main" val="541658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914400" y="1371600"/>
            <a:ext cx="7772400" cy="4351338"/>
          </a:xfrm>
        </p:spPr>
        <p:txBody>
          <a:bodyPr>
            <a:normAutofit/>
          </a:bodyPr>
          <a:lstStyle/>
          <a:p>
            <a:pPr lvl="0">
              <a:spcBef>
                <a:spcPts val="0"/>
              </a:spcBef>
            </a:pPr>
            <a:r>
              <a:rPr lang="en-US" sz="2400" dirty="0">
                <a:latin typeface="+mn-lt"/>
              </a:rPr>
              <a:t>A bona fide material of the obligations of the </a:t>
            </a:r>
            <a:r>
              <a:rPr lang="en-US" sz="2400" dirty="0" smtClean="0">
                <a:latin typeface="+mn-lt"/>
              </a:rPr>
              <a:t>Vendor </a:t>
            </a:r>
            <a:r>
              <a:rPr lang="en-US" sz="2400" dirty="0">
                <a:latin typeface="+mn-lt"/>
              </a:rPr>
              <a:t>under the agreement with the agency;</a:t>
            </a:r>
          </a:p>
          <a:p>
            <a:pPr lvl="0">
              <a:spcBef>
                <a:spcPts val="0"/>
              </a:spcBef>
            </a:pPr>
            <a:r>
              <a:rPr lang="en-US" sz="2400" dirty="0">
                <a:latin typeface="+mn-lt"/>
              </a:rPr>
              <a:t>An assignment by the </a:t>
            </a:r>
            <a:r>
              <a:rPr lang="en-US" sz="2400" dirty="0" smtClean="0">
                <a:latin typeface="+mn-lt"/>
              </a:rPr>
              <a:t>Vendor </a:t>
            </a:r>
            <a:r>
              <a:rPr lang="en-US" sz="2400" dirty="0">
                <a:latin typeface="+mn-lt"/>
              </a:rPr>
              <a:t>for the benefit of its creditors;</a:t>
            </a:r>
          </a:p>
          <a:p>
            <a:pPr lvl="0">
              <a:spcBef>
                <a:spcPts val="0"/>
              </a:spcBef>
            </a:pPr>
            <a:r>
              <a:rPr lang="en-US" sz="2400" dirty="0">
                <a:latin typeface="+mn-lt"/>
              </a:rPr>
              <a:t>A failure by the </a:t>
            </a:r>
            <a:r>
              <a:rPr lang="en-US" sz="2400" dirty="0" smtClean="0">
                <a:latin typeface="+mn-lt"/>
              </a:rPr>
              <a:t>Vendor </a:t>
            </a:r>
            <a:r>
              <a:rPr lang="en-US" sz="2400" dirty="0">
                <a:latin typeface="+mn-lt"/>
              </a:rPr>
              <a:t>to pay, or an admission by the </a:t>
            </a:r>
            <a:r>
              <a:rPr lang="en-US" sz="2400" dirty="0" smtClean="0">
                <a:latin typeface="+mn-lt"/>
              </a:rPr>
              <a:t>Vendor </a:t>
            </a:r>
            <a:r>
              <a:rPr lang="en-US" sz="2400" dirty="0">
                <a:latin typeface="+mn-lt"/>
              </a:rPr>
              <a:t>of its inability to pay, its debts as they mature;</a:t>
            </a:r>
          </a:p>
          <a:p>
            <a:pPr lvl="0">
              <a:spcBef>
                <a:spcPts val="0"/>
              </a:spcBef>
            </a:pPr>
            <a:r>
              <a:rPr lang="en-US" sz="2400" dirty="0">
                <a:latin typeface="+mn-lt"/>
              </a:rPr>
              <a:t>The filing of a petition in bankruptcy by or against the </a:t>
            </a:r>
            <a:r>
              <a:rPr lang="en-US" sz="2400" dirty="0" smtClean="0">
                <a:latin typeface="+mn-lt"/>
              </a:rPr>
              <a:t>Vendor </a:t>
            </a:r>
            <a:r>
              <a:rPr lang="en-US" sz="2400" dirty="0">
                <a:latin typeface="+mn-lt"/>
              </a:rPr>
              <a:t>when such petition is not dismissed within </a:t>
            </a:r>
            <a:r>
              <a:rPr lang="en-US" sz="2400" dirty="0" smtClean="0">
                <a:latin typeface="+mn-lt"/>
              </a:rPr>
              <a:t>sixty (60) </a:t>
            </a:r>
            <a:r>
              <a:rPr lang="en-US" sz="2400" dirty="0">
                <a:latin typeface="+mn-lt"/>
              </a:rPr>
              <a:t>days of the filing date</a:t>
            </a:r>
            <a:r>
              <a:rPr lang="en-US" sz="2400" dirty="0" smtClean="0">
                <a:latin typeface="+mn-lt"/>
              </a:rPr>
              <a:t>;</a:t>
            </a:r>
            <a:endParaRPr lang="en-US" sz="1400" dirty="0">
              <a:latin typeface="+mn-lt"/>
            </a:endParaRPr>
          </a:p>
        </p:txBody>
      </p:sp>
      <p:sp>
        <p:nvSpPr>
          <p:cNvPr id="5" name="Title 4"/>
          <p:cNvSpPr>
            <a:spLocks noGrp="1"/>
          </p:cNvSpPr>
          <p:nvPr>
            <p:ph type="title"/>
          </p:nvPr>
        </p:nvSpPr>
        <p:spPr>
          <a:xfrm>
            <a:off x="609600" y="143166"/>
            <a:ext cx="8458200" cy="1283459"/>
          </a:xfrm>
        </p:spPr>
        <p:txBody>
          <a:bodyPr>
            <a:normAutofit/>
          </a:bodyPr>
          <a:lstStyle/>
          <a:p>
            <a:r>
              <a:rPr lang="en-US" sz="3200" dirty="0" smtClean="0">
                <a:ln w="0"/>
                <a:latin typeface="+mn-lt"/>
              </a:rPr>
              <a:t>Source Code Escrow, Title 62 O.S.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49</a:t>
            </a:fld>
            <a:endParaRPr lang="en-US" altLang="en-US" dirty="0"/>
          </a:p>
        </p:txBody>
      </p:sp>
    </p:spTree>
    <p:extLst>
      <p:ext uri="{BB962C8B-B14F-4D97-AF65-F5344CB8AC3E}">
        <p14:creationId xmlns:p14="http://schemas.microsoft.com/office/powerpoint/2010/main" val="36457989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914400" y="1371600"/>
            <a:ext cx="7239000" cy="4351338"/>
          </a:xfrm>
        </p:spPr>
        <p:txBody>
          <a:bodyPr>
            <a:normAutofit fontScale="92500" lnSpcReduction="20000"/>
          </a:bodyPr>
          <a:lstStyle/>
          <a:p>
            <a:pPr lvl="0">
              <a:lnSpc>
                <a:spcPct val="120000"/>
              </a:lnSpc>
              <a:spcBef>
                <a:spcPts val="0"/>
              </a:spcBef>
            </a:pPr>
            <a:r>
              <a:rPr lang="en-US" sz="2600" dirty="0" smtClean="0">
                <a:latin typeface="+mn-lt"/>
              </a:rPr>
              <a:t>The </a:t>
            </a:r>
            <a:r>
              <a:rPr lang="en-US" sz="2600" dirty="0">
                <a:latin typeface="+mn-lt"/>
              </a:rPr>
              <a:t>appointment of a receiver, liquidator or trustee appointed for any substantial part of the </a:t>
            </a:r>
            <a:r>
              <a:rPr lang="en-US" sz="2600" dirty="0" smtClean="0">
                <a:latin typeface="+mn-lt"/>
              </a:rPr>
              <a:t>Vendor’s </a:t>
            </a:r>
            <a:r>
              <a:rPr lang="en-US" sz="2600" dirty="0">
                <a:latin typeface="+mn-lt"/>
              </a:rPr>
              <a:t>property;</a:t>
            </a:r>
          </a:p>
          <a:p>
            <a:pPr lvl="0">
              <a:lnSpc>
                <a:spcPct val="120000"/>
              </a:lnSpc>
              <a:spcBef>
                <a:spcPts val="0"/>
              </a:spcBef>
            </a:pPr>
            <a:r>
              <a:rPr lang="en-US" sz="2600" dirty="0">
                <a:latin typeface="+mn-lt"/>
              </a:rPr>
              <a:t>The inability or unwillingness of the Vendor to provide the maintenance and support services in accordance with the agreement with the agency; </a:t>
            </a:r>
          </a:p>
          <a:p>
            <a:pPr lvl="0">
              <a:lnSpc>
                <a:spcPct val="120000"/>
              </a:lnSpc>
              <a:spcBef>
                <a:spcPts val="0"/>
              </a:spcBef>
            </a:pPr>
            <a:r>
              <a:rPr lang="en-US" sz="2600" dirty="0">
                <a:latin typeface="+mn-lt"/>
              </a:rPr>
              <a:t>The ceasing of a Vendor of maintenance and support of the software; or</a:t>
            </a:r>
          </a:p>
          <a:p>
            <a:pPr lvl="0">
              <a:lnSpc>
                <a:spcPct val="120000"/>
              </a:lnSpc>
              <a:spcBef>
                <a:spcPts val="0"/>
              </a:spcBef>
            </a:pPr>
            <a:r>
              <a:rPr lang="en-US" sz="2600" dirty="0">
                <a:latin typeface="+mn-lt"/>
              </a:rPr>
              <a:t>Such other condition as may be statutorily imposed by the future amendment or enactment of applicable Oklahoma law.</a:t>
            </a:r>
          </a:p>
          <a:p>
            <a:endParaRPr lang="en-US" sz="1600" dirty="0">
              <a:latin typeface="+mn-lt"/>
            </a:endParaRPr>
          </a:p>
          <a:p>
            <a:endParaRPr lang="en-US" sz="1600" dirty="0">
              <a:latin typeface="+mn-lt"/>
            </a:endParaRPr>
          </a:p>
        </p:txBody>
      </p:sp>
      <p:sp>
        <p:nvSpPr>
          <p:cNvPr id="5" name="Title 4"/>
          <p:cNvSpPr>
            <a:spLocks noGrp="1"/>
          </p:cNvSpPr>
          <p:nvPr>
            <p:ph type="title"/>
          </p:nvPr>
        </p:nvSpPr>
        <p:spPr>
          <a:xfrm>
            <a:off x="609600" y="451855"/>
            <a:ext cx="8458200" cy="691145"/>
          </a:xfrm>
        </p:spPr>
        <p:txBody>
          <a:bodyPr>
            <a:normAutofit/>
          </a:bodyPr>
          <a:lstStyle/>
          <a:p>
            <a:r>
              <a:rPr lang="en-US" sz="3200" dirty="0" smtClean="0">
                <a:ln w="0"/>
                <a:latin typeface="+mn-lt"/>
              </a:rPr>
              <a:t>Source Code Escrow, Title 62 O.S.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50</a:t>
            </a:fld>
            <a:endParaRPr lang="en-US" altLang="en-US" dirty="0"/>
          </a:p>
        </p:txBody>
      </p:sp>
    </p:spTree>
    <p:extLst>
      <p:ext uri="{BB962C8B-B14F-4D97-AF65-F5344CB8AC3E}">
        <p14:creationId xmlns:p14="http://schemas.microsoft.com/office/powerpoint/2010/main" val="12462454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447800"/>
            <a:ext cx="7086600" cy="4351338"/>
          </a:xfrm>
        </p:spPr>
        <p:txBody>
          <a:bodyPr>
            <a:normAutofit/>
          </a:bodyPr>
          <a:lstStyle/>
          <a:p>
            <a:pPr marL="0" indent="0">
              <a:lnSpc>
                <a:spcPct val="110000"/>
              </a:lnSpc>
              <a:spcBef>
                <a:spcPts val="600"/>
              </a:spcBef>
              <a:buNone/>
            </a:pPr>
            <a:r>
              <a:rPr lang="en-US" sz="2400" dirty="0" smtClean="0">
                <a:latin typeface="+mn-lt"/>
              </a:rPr>
              <a:t>Why?</a:t>
            </a:r>
          </a:p>
          <a:p>
            <a:pPr>
              <a:lnSpc>
                <a:spcPct val="110000"/>
              </a:lnSpc>
              <a:spcBef>
                <a:spcPts val="600"/>
              </a:spcBef>
            </a:pPr>
            <a:r>
              <a:rPr lang="en-US" sz="2400" dirty="0" smtClean="0">
                <a:latin typeface="+mn-lt"/>
              </a:rPr>
              <a:t>Should the software provider cease to support the software, it becomes the property of the purchaser. </a:t>
            </a:r>
            <a:r>
              <a:rPr lang="en-US" sz="2400" b="1" dirty="0" smtClean="0">
                <a:latin typeface="+mn-lt"/>
              </a:rPr>
              <a:t>It is the responsibility of the purchaser to arrange for continued maintenance of the product.</a:t>
            </a:r>
          </a:p>
          <a:p>
            <a:pPr>
              <a:lnSpc>
                <a:spcPct val="110000"/>
              </a:lnSpc>
              <a:spcBef>
                <a:spcPts val="600"/>
              </a:spcBef>
            </a:pPr>
            <a:r>
              <a:rPr lang="en-US" sz="2400" dirty="0" smtClean="0">
                <a:latin typeface="+mn-lt"/>
              </a:rPr>
              <a:t>Neutral third parties, the source code escrow agents, serve both the end user and the software supplier by providing physical and legal protection for the escrow deposits and all related services.</a:t>
            </a:r>
            <a:endParaRPr lang="en-US" sz="2800" dirty="0">
              <a:latin typeface="+mn-lt"/>
            </a:endParaRPr>
          </a:p>
        </p:txBody>
      </p:sp>
      <p:sp>
        <p:nvSpPr>
          <p:cNvPr id="6" name="Title 4"/>
          <p:cNvSpPr>
            <a:spLocks noGrp="1"/>
          </p:cNvSpPr>
          <p:nvPr>
            <p:ph type="title"/>
          </p:nvPr>
        </p:nvSpPr>
        <p:spPr>
          <a:xfrm>
            <a:off x="628650" y="465966"/>
            <a:ext cx="8439150" cy="677034"/>
          </a:xfrm>
        </p:spPr>
        <p:txBody>
          <a:bodyPr>
            <a:normAutofit/>
          </a:bodyPr>
          <a:lstStyle/>
          <a:p>
            <a:r>
              <a:rPr lang="en-US" sz="3200" dirty="0" smtClean="0">
                <a:ln w="0"/>
                <a:latin typeface="+mn-lt"/>
              </a:rPr>
              <a:t>Source Code Escrow, Title 62 O.S.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51</a:t>
            </a:fld>
            <a:endParaRPr lang="en-US" altLang="en-US" dirty="0"/>
          </a:p>
        </p:txBody>
      </p:sp>
    </p:spTree>
    <p:extLst>
      <p:ext uri="{BB962C8B-B14F-4D97-AF65-F5344CB8AC3E}">
        <p14:creationId xmlns:p14="http://schemas.microsoft.com/office/powerpoint/2010/main" val="33945904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1600200"/>
            <a:ext cx="7620000" cy="3824768"/>
          </a:xfrm>
        </p:spPr>
        <p:txBody>
          <a:bodyPr>
            <a:normAutofit/>
          </a:bodyPr>
          <a:lstStyle/>
          <a:p>
            <a:pPr marL="0" indent="0">
              <a:buNone/>
            </a:pPr>
            <a:r>
              <a:rPr lang="en-US" sz="2400" dirty="0">
                <a:latin typeface="+mn-lt"/>
              </a:rPr>
              <a:t>Why</a:t>
            </a:r>
            <a:r>
              <a:rPr lang="en-US" sz="2400" dirty="0" smtClean="0">
                <a:latin typeface="+mn-lt"/>
              </a:rPr>
              <a:t>? (cont.)</a:t>
            </a:r>
          </a:p>
          <a:p>
            <a:pPr>
              <a:lnSpc>
                <a:spcPct val="100000"/>
              </a:lnSpc>
              <a:spcBef>
                <a:spcPts val="0"/>
              </a:spcBef>
            </a:pPr>
            <a:r>
              <a:rPr lang="en-US" sz="2400" dirty="0" smtClean="0"/>
              <a:t>The necessity of escrow assures the continued operation and maintenance of custom software applications in the event the software provider should fail to maintain the application, cease business operations or encounter some other pre-negotiated released event.</a:t>
            </a:r>
          </a:p>
          <a:p>
            <a:pPr marL="0" indent="0" algn="r">
              <a:buNone/>
            </a:pPr>
            <a:r>
              <a:rPr lang="en-US" sz="2400" i="1" dirty="0" smtClean="0"/>
              <a:t>~ Dictionary.com </a:t>
            </a:r>
            <a:r>
              <a:rPr lang="en-US" sz="2400" i="1" dirty="0"/>
              <a:t>and Purchasing Insight</a:t>
            </a:r>
          </a:p>
          <a:p>
            <a:endParaRPr lang="en-US" sz="2400" b="1" dirty="0">
              <a:latin typeface="+mn-lt"/>
            </a:endParaRPr>
          </a:p>
        </p:txBody>
      </p:sp>
      <p:sp>
        <p:nvSpPr>
          <p:cNvPr id="6" name="Title 4"/>
          <p:cNvSpPr>
            <a:spLocks noGrp="1"/>
          </p:cNvSpPr>
          <p:nvPr>
            <p:ph type="title"/>
          </p:nvPr>
        </p:nvSpPr>
        <p:spPr>
          <a:xfrm>
            <a:off x="628650" y="542167"/>
            <a:ext cx="8439150" cy="600833"/>
          </a:xfrm>
        </p:spPr>
        <p:txBody>
          <a:bodyPr/>
          <a:lstStyle/>
          <a:p>
            <a:r>
              <a:rPr lang="en-US" sz="3200" dirty="0" smtClean="0">
                <a:ln w="0"/>
                <a:latin typeface="+mn-lt"/>
              </a:rPr>
              <a:t>Source Code Escrow, Title 62 O.S.</a:t>
            </a:r>
            <a:endParaRPr lang="en-US"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52</a:t>
            </a:fld>
            <a:endParaRPr lang="en-US" altLang="en-US" dirty="0"/>
          </a:p>
        </p:txBody>
      </p:sp>
    </p:spTree>
    <p:extLst>
      <p:ext uri="{BB962C8B-B14F-4D97-AF65-F5344CB8AC3E}">
        <p14:creationId xmlns:p14="http://schemas.microsoft.com/office/powerpoint/2010/main" val="1098570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9600" y="2858869"/>
            <a:ext cx="8458200" cy="646331"/>
          </a:xfrm>
          <a:prstGeom prst="rect">
            <a:avLst/>
          </a:prstGeom>
          <a:noFill/>
        </p:spPr>
        <p:txBody>
          <a:bodyPr wrap="square" rtlCol="0">
            <a:spAutoFit/>
          </a:bodyPr>
          <a:lstStyle/>
          <a:p>
            <a:pPr algn="ctr"/>
            <a:r>
              <a:rPr lang="en-US" sz="3600" dirty="0" smtClean="0">
                <a:latin typeface="+mn-lt"/>
              </a:rPr>
              <a:t>OMES IT Information Gems</a:t>
            </a:r>
            <a:endParaRPr lang="en-US" sz="3600" dirty="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53</a:t>
            </a:fld>
            <a:endParaRPr lang="en-US" altLang="en-US" dirty="0"/>
          </a:p>
        </p:txBody>
      </p:sp>
    </p:spTree>
    <p:extLst>
      <p:ext uri="{BB962C8B-B14F-4D97-AF65-F5344CB8AC3E}">
        <p14:creationId xmlns:p14="http://schemas.microsoft.com/office/powerpoint/2010/main" val="3596874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592262"/>
            <a:ext cx="7772400" cy="4351338"/>
          </a:xfrm>
        </p:spPr>
        <p:txBody>
          <a:bodyPr>
            <a:normAutofit/>
          </a:bodyPr>
          <a:lstStyle/>
          <a:p>
            <a:pPr marL="341313" indent="-341313">
              <a:spcBef>
                <a:spcPts val="600"/>
              </a:spcBef>
            </a:pPr>
            <a:r>
              <a:rPr lang="en-US" sz="2400" dirty="0" smtClean="0">
                <a:latin typeface="+mn-lt"/>
              </a:rPr>
              <a:t>IT procurement pre-planning between the agency and OMES:</a:t>
            </a:r>
          </a:p>
          <a:p>
            <a:pPr marL="684213" lvl="1" indent="-342900">
              <a:spcBef>
                <a:spcPts val="600"/>
              </a:spcBef>
              <a:buFont typeface="Calibri" panose="020F0502020204030204" pitchFamily="34" charset="0"/>
              <a:buChar char="–"/>
            </a:pPr>
            <a:r>
              <a:rPr lang="en-US" sz="2000" dirty="0" smtClean="0">
                <a:latin typeface="+mn-lt"/>
              </a:rPr>
              <a:t>Should begin as soon as the need is identified.</a:t>
            </a:r>
          </a:p>
          <a:p>
            <a:pPr marL="684213" lvl="1" indent="-342900">
              <a:spcBef>
                <a:spcPts val="600"/>
              </a:spcBef>
              <a:buFont typeface="Calibri" panose="020F0502020204030204" pitchFamily="34" charset="0"/>
              <a:buChar char="–"/>
            </a:pPr>
            <a:r>
              <a:rPr lang="en-US" sz="2000" dirty="0" smtClean="0">
                <a:latin typeface="+mn-lt"/>
              </a:rPr>
              <a:t>Will help with RFP development.</a:t>
            </a:r>
          </a:p>
          <a:p>
            <a:pPr marL="684213" lvl="1" indent="-342900">
              <a:spcBef>
                <a:spcPts val="600"/>
              </a:spcBef>
              <a:buFont typeface="Calibri" panose="020F0502020204030204" pitchFamily="34" charset="0"/>
              <a:buChar char="–"/>
            </a:pPr>
            <a:r>
              <a:rPr lang="en-US" sz="2000" dirty="0" smtClean="0">
                <a:latin typeface="+mn-lt"/>
              </a:rPr>
              <a:t>And help formulate requirements.</a:t>
            </a:r>
            <a:endParaRPr lang="en-US" sz="2000" dirty="0">
              <a:latin typeface="+mn-lt"/>
            </a:endParaRPr>
          </a:p>
          <a:p>
            <a:pPr marL="341313" indent="-341313">
              <a:spcBef>
                <a:spcPts val="600"/>
              </a:spcBef>
            </a:pPr>
            <a:r>
              <a:rPr lang="en-US" sz="2400" dirty="0" err="1" smtClean="0">
                <a:latin typeface="+mn-lt"/>
              </a:rPr>
              <a:t>ePro</a:t>
            </a:r>
            <a:r>
              <a:rPr lang="en-US" sz="2400" dirty="0" smtClean="0">
                <a:latin typeface="+mn-lt"/>
              </a:rPr>
              <a:t>.</a:t>
            </a:r>
            <a:endParaRPr lang="en-US" sz="2400" dirty="0">
              <a:latin typeface="+mn-lt"/>
            </a:endParaRPr>
          </a:p>
          <a:p>
            <a:pPr marL="341313" indent="-341313">
              <a:spcBef>
                <a:spcPts val="600"/>
              </a:spcBef>
            </a:pPr>
            <a:r>
              <a:rPr lang="en-US" sz="2400" dirty="0" smtClean="0">
                <a:latin typeface="+mn-lt"/>
              </a:rPr>
              <a:t>Contracts</a:t>
            </a:r>
            <a:r>
              <a:rPr lang="en-US" sz="2400" dirty="0">
                <a:latin typeface="+mn-lt"/>
              </a:rPr>
              <a:t>, </a:t>
            </a:r>
            <a:r>
              <a:rPr lang="en-US" sz="2400" dirty="0"/>
              <a:t>p</a:t>
            </a:r>
            <a:r>
              <a:rPr lang="en-US" sz="2400" dirty="0" smtClean="0">
                <a:latin typeface="+mn-lt"/>
              </a:rPr>
              <a:t>urchase orders and PeopleSoft.</a:t>
            </a:r>
          </a:p>
          <a:p>
            <a:pPr marL="341313" indent="-341313">
              <a:spcBef>
                <a:spcPts val="600"/>
              </a:spcBef>
            </a:pPr>
            <a:r>
              <a:rPr lang="en-US" sz="2400" dirty="0">
                <a:latin typeface="+mn-lt"/>
              </a:rPr>
              <a:t>ITSW </a:t>
            </a:r>
            <a:r>
              <a:rPr lang="en-US" sz="2400" dirty="0" smtClean="0">
                <a:latin typeface="+mn-lt"/>
              </a:rPr>
              <a:t>contracts.</a:t>
            </a:r>
          </a:p>
          <a:p>
            <a:pPr marL="341313" indent="-341313">
              <a:spcBef>
                <a:spcPts val="600"/>
              </a:spcBef>
            </a:pPr>
            <a:r>
              <a:rPr lang="en-US" sz="2400" dirty="0" smtClean="0">
                <a:latin typeface="+mn-lt"/>
              </a:rPr>
              <a:t>Reports.</a:t>
            </a:r>
            <a:endParaRPr lang="en-US" sz="2400" dirty="0">
              <a:latin typeface="+mn-lt"/>
            </a:endParaRPr>
          </a:p>
          <a:p>
            <a:pPr marL="341313" indent="-341313">
              <a:spcBef>
                <a:spcPts val="600"/>
              </a:spcBef>
            </a:pPr>
            <a:r>
              <a:rPr lang="en-US" sz="2400" dirty="0">
                <a:latin typeface="+mn-lt"/>
              </a:rPr>
              <a:t>Helpful </a:t>
            </a:r>
            <a:r>
              <a:rPr lang="en-US" sz="2400" dirty="0" smtClean="0">
                <a:latin typeface="+mn-lt"/>
              </a:rPr>
              <a:t>web links.</a:t>
            </a:r>
            <a:endParaRPr lang="en-US" dirty="0">
              <a:latin typeface="+mn-lt"/>
            </a:endParaRPr>
          </a:p>
        </p:txBody>
      </p:sp>
      <p:sp>
        <p:nvSpPr>
          <p:cNvPr id="6" name="Title 4"/>
          <p:cNvSpPr>
            <a:spLocks noGrp="1"/>
          </p:cNvSpPr>
          <p:nvPr>
            <p:ph type="title"/>
          </p:nvPr>
        </p:nvSpPr>
        <p:spPr>
          <a:xfrm>
            <a:off x="628650" y="609600"/>
            <a:ext cx="8439150" cy="600834"/>
          </a:xfrm>
        </p:spPr>
        <p:txBody>
          <a:bodyPr>
            <a:normAutofit/>
          </a:bodyPr>
          <a:lstStyle/>
          <a:p>
            <a:r>
              <a:rPr lang="en-US" sz="3200" dirty="0" smtClean="0">
                <a:ln w="0"/>
                <a:latin typeface="+mn-lt"/>
              </a:rPr>
              <a:t>OMES IT Information Gems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54</a:t>
            </a:fld>
            <a:endParaRPr lang="en-US" altLang="en-US" dirty="0"/>
          </a:p>
        </p:txBody>
      </p:sp>
    </p:spTree>
    <p:extLst>
      <p:ext uri="{BB962C8B-B14F-4D97-AF65-F5344CB8AC3E}">
        <p14:creationId xmlns:p14="http://schemas.microsoft.com/office/powerpoint/2010/main" val="33359759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2015070"/>
            <a:ext cx="7010400" cy="2861730"/>
          </a:xfrm>
        </p:spPr>
        <p:txBody>
          <a:bodyPr>
            <a:normAutofit/>
          </a:bodyPr>
          <a:lstStyle/>
          <a:p>
            <a:pPr marL="0" indent="0">
              <a:spcBef>
                <a:spcPts val="600"/>
              </a:spcBef>
              <a:buNone/>
            </a:pPr>
            <a:r>
              <a:rPr lang="en-US" sz="2400" dirty="0">
                <a:latin typeface="+mn-lt"/>
              </a:rPr>
              <a:t>What is IT Solicitation </a:t>
            </a:r>
            <a:r>
              <a:rPr lang="en-US" sz="2400" dirty="0" smtClean="0">
                <a:latin typeface="+mn-lt"/>
              </a:rPr>
              <a:t>Preplanning?</a:t>
            </a:r>
            <a:r>
              <a:rPr lang="en-US" sz="2800" dirty="0">
                <a:latin typeface="+mn-lt"/>
              </a:rPr>
              <a:t>		</a:t>
            </a:r>
          </a:p>
          <a:p>
            <a:pPr>
              <a:spcBef>
                <a:spcPts val="600"/>
              </a:spcBef>
            </a:pPr>
            <a:r>
              <a:rPr lang="en-US" sz="2400" dirty="0" smtClean="0">
                <a:latin typeface="+mn-lt"/>
              </a:rPr>
              <a:t>Providing </a:t>
            </a:r>
            <a:r>
              <a:rPr lang="en-US" sz="2400" dirty="0">
                <a:latin typeface="+mn-lt"/>
              </a:rPr>
              <a:t>good quality service with greater efficiency</a:t>
            </a:r>
            <a:r>
              <a:rPr lang="en-US" sz="2400" dirty="0" smtClean="0">
                <a:latin typeface="+mn-lt"/>
              </a:rPr>
              <a:t>.</a:t>
            </a:r>
            <a:endParaRPr lang="en-US" sz="2400" dirty="0">
              <a:latin typeface="+mn-lt"/>
            </a:endParaRPr>
          </a:p>
          <a:p>
            <a:pPr>
              <a:spcBef>
                <a:spcPts val="600"/>
              </a:spcBef>
            </a:pPr>
            <a:r>
              <a:rPr lang="en-US" sz="2400" dirty="0">
                <a:latin typeface="+mn-lt"/>
              </a:rPr>
              <a:t>Early </a:t>
            </a:r>
            <a:r>
              <a:rPr lang="en-US" sz="2400" dirty="0" smtClean="0">
                <a:latin typeface="+mn-lt"/>
              </a:rPr>
              <a:t>involvement of OMES is </a:t>
            </a:r>
            <a:r>
              <a:rPr lang="en-US" sz="2400" dirty="0">
                <a:latin typeface="+mn-lt"/>
              </a:rPr>
              <a:t>recommended for high </a:t>
            </a:r>
            <a:r>
              <a:rPr lang="en-US" sz="2400" dirty="0" smtClean="0">
                <a:latin typeface="+mn-lt"/>
              </a:rPr>
              <a:t>dollar and </a:t>
            </a:r>
            <a:r>
              <a:rPr lang="en-US" sz="2400" dirty="0">
                <a:latin typeface="+mn-lt"/>
              </a:rPr>
              <a:t>complex acquisitions</a:t>
            </a:r>
            <a:r>
              <a:rPr lang="en-US" sz="2400" dirty="0" smtClean="0">
                <a:latin typeface="+mn-lt"/>
              </a:rPr>
              <a:t>.</a:t>
            </a:r>
            <a:endParaRPr lang="en-US" sz="2400" dirty="0">
              <a:latin typeface="+mn-lt"/>
            </a:endParaRPr>
          </a:p>
        </p:txBody>
      </p:sp>
      <p:sp>
        <p:nvSpPr>
          <p:cNvPr id="6" name="Title 4"/>
          <p:cNvSpPr>
            <a:spLocks noGrp="1"/>
          </p:cNvSpPr>
          <p:nvPr>
            <p:ph type="title"/>
          </p:nvPr>
        </p:nvSpPr>
        <p:spPr>
          <a:xfrm>
            <a:off x="628650" y="469141"/>
            <a:ext cx="8439150" cy="1283459"/>
          </a:xfrm>
        </p:spPr>
        <p:txBody>
          <a:bodyPr>
            <a:normAutofit/>
          </a:bodyPr>
          <a:lstStyle/>
          <a:p>
            <a:r>
              <a:rPr lang="en-US" sz="3200" dirty="0" smtClean="0">
                <a:ln w="0"/>
                <a:latin typeface="+mn-lt"/>
              </a:rPr>
              <a:t>IT Solicitation Preplanning </a:t>
            </a:r>
            <a:br>
              <a:rPr lang="en-US" sz="3200" dirty="0" smtClean="0">
                <a:ln w="0"/>
                <a:latin typeface="+mn-lt"/>
              </a:rPr>
            </a:br>
            <a:r>
              <a:rPr lang="en-US" sz="3200" dirty="0" smtClean="0">
                <a:ln w="0"/>
                <a:latin typeface="+mn-lt"/>
              </a:rPr>
              <a:t>RFP Development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55</a:t>
            </a:fld>
            <a:endParaRPr lang="en-US" altLang="en-US" dirty="0"/>
          </a:p>
        </p:txBody>
      </p:sp>
    </p:spTree>
    <p:extLst>
      <p:ext uri="{BB962C8B-B14F-4D97-AF65-F5344CB8AC3E}">
        <p14:creationId xmlns:p14="http://schemas.microsoft.com/office/powerpoint/2010/main" val="9846113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00100" y="1960738"/>
            <a:ext cx="7353300" cy="3525662"/>
          </a:xfrm>
        </p:spPr>
        <p:txBody>
          <a:bodyPr>
            <a:noAutofit/>
          </a:bodyPr>
          <a:lstStyle/>
          <a:p>
            <a:pPr marL="0" indent="0">
              <a:spcBef>
                <a:spcPts val="600"/>
              </a:spcBef>
              <a:buNone/>
            </a:pPr>
            <a:r>
              <a:rPr lang="en-US" sz="2400" dirty="0" smtClean="0">
                <a:latin typeface="+mn-lt"/>
              </a:rPr>
              <a:t>OMES will:</a:t>
            </a:r>
          </a:p>
          <a:p>
            <a:pPr>
              <a:spcBef>
                <a:spcPts val="600"/>
              </a:spcBef>
            </a:pPr>
            <a:r>
              <a:rPr lang="en-US" sz="2400" dirty="0" smtClean="0">
                <a:latin typeface="+mn-lt"/>
              </a:rPr>
              <a:t>Assist with </a:t>
            </a:r>
            <a:r>
              <a:rPr lang="en-US" sz="2400" dirty="0">
                <a:latin typeface="+mn-lt"/>
              </a:rPr>
              <a:t>developing the solicitation, evaluation tools </a:t>
            </a:r>
            <a:r>
              <a:rPr lang="en-US" sz="2400" dirty="0" smtClean="0">
                <a:latin typeface="+mn-lt"/>
              </a:rPr>
              <a:t>and </a:t>
            </a:r>
            <a:r>
              <a:rPr lang="en-US" sz="2400" dirty="0">
                <a:latin typeface="+mn-lt"/>
              </a:rPr>
              <a:t>any required </a:t>
            </a:r>
            <a:r>
              <a:rPr lang="en-US" sz="2400" dirty="0" smtClean="0">
                <a:latin typeface="+mn-lt"/>
              </a:rPr>
              <a:t>research, </a:t>
            </a:r>
            <a:r>
              <a:rPr lang="en-US" sz="2400" dirty="0">
                <a:latin typeface="+mn-lt"/>
              </a:rPr>
              <a:t>etc</a:t>
            </a:r>
            <a:r>
              <a:rPr lang="en-US" sz="2400" dirty="0" smtClean="0">
                <a:latin typeface="+mn-lt"/>
              </a:rPr>
              <a:t>.</a:t>
            </a:r>
          </a:p>
          <a:p>
            <a:pPr>
              <a:spcBef>
                <a:spcPts val="600"/>
              </a:spcBef>
            </a:pPr>
            <a:r>
              <a:rPr lang="en-US" sz="2400" dirty="0" smtClean="0">
                <a:latin typeface="+mn-lt"/>
              </a:rPr>
              <a:t>Review </a:t>
            </a:r>
            <a:r>
              <a:rPr lang="en-US" sz="2400" dirty="0">
                <a:latin typeface="+mn-lt"/>
              </a:rPr>
              <a:t>and discuss </a:t>
            </a:r>
            <a:r>
              <a:rPr lang="en-US" sz="2400" dirty="0" smtClean="0">
                <a:latin typeface="+mn-lt"/>
              </a:rPr>
              <a:t>agency </a:t>
            </a:r>
            <a:r>
              <a:rPr lang="en-US" sz="2400" dirty="0">
                <a:latin typeface="+mn-lt"/>
              </a:rPr>
              <a:t>timeline to establish a timely </a:t>
            </a:r>
            <a:r>
              <a:rPr lang="en-US" sz="2400" dirty="0" smtClean="0">
                <a:latin typeface="+mn-lt"/>
              </a:rPr>
              <a:t>completion.</a:t>
            </a:r>
          </a:p>
          <a:p>
            <a:pPr>
              <a:spcBef>
                <a:spcPts val="600"/>
              </a:spcBef>
            </a:pPr>
            <a:r>
              <a:rPr lang="en-US" sz="2400" dirty="0" smtClean="0">
                <a:latin typeface="+mn-lt"/>
              </a:rPr>
              <a:t>Provide any </a:t>
            </a:r>
            <a:r>
              <a:rPr lang="en-US" sz="2400" dirty="0">
                <a:latin typeface="+mn-lt"/>
              </a:rPr>
              <a:t>other additional procurement assistance </a:t>
            </a:r>
            <a:r>
              <a:rPr lang="en-US" sz="2400" dirty="0" smtClean="0">
                <a:latin typeface="+mn-lt"/>
              </a:rPr>
              <a:t>required.</a:t>
            </a:r>
            <a:endParaRPr lang="en-US" sz="2400" dirty="0">
              <a:latin typeface="+mn-lt"/>
            </a:endParaRPr>
          </a:p>
        </p:txBody>
      </p:sp>
      <p:sp>
        <p:nvSpPr>
          <p:cNvPr id="6" name="Title 4"/>
          <p:cNvSpPr>
            <a:spLocks noGrp="1"/>
          </p:cNvSpPr>
          <p:nvPr>
            <p:ph type="title"/>
          </p:nvPr>
        </p:nvSpPr>
        <p:spPr>
          <a:xfrm>
            <a:off x="628650" y="469141"/>
            <a:ext cx="8439150" cy="1283459"/>
          </a:xfrm>
        </p:spPr>
        <p:txBody>
          <a:bodyPr>
            <a:normAutofit/>
          </a:bodyPr>
          <a:lstStyle/>
          <a:p>
            <a:r>
              <a:rPr lang="en-US" sz="3200" dirty="0" smtClean="0">
                <a:ln w="0"/>
                <a:latin typeface="+mn-lt"/>
              </a:rPr>
              <a:t>IT Solicitation Preplanning </a:t>
            </a:r>
            <a:br>
              <a:rPr lang="en-US" sz="3200" dirty="0" smtClean="0">
                <a:ln w="0"/>
                <a:latin typeface="+mn-lt"/>
              </a:rPr>
            </a:br>
            <a:r>
              <a:rPr lang="en-US" sz="3200" dirty="0" smtClean="0">
                <a:ln w="0"/>
                <a:latin typeface="+mn-lt"/>
              </a:rPr>
              <a:t>RFP Development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56</a:t>
            </a:fld>
            <a:endParaRPr lang="en-US" altLang="en-US" dirty="0"/>
          </a:p>
        </p:txBody>
      </p:sp>
    </p:spTree>
    <p:extLst>
      <p:ext uri="{BB962C8B-B14F-4D97-AF65-F5344CB8AC3E}">
        <p14:creationId xmlns:p14="http://schemas.microsoft.com/office/powerpoint/2010/main" val="28849545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981200"/>
            <a:ext cx="7086600" cy="4351338"/>
          </a:xfrm>
        </p:spPr>
        <p:txBody>
          <a:bodyPr>
            <a:normAutofit/>
          </a:bodyPr>
          <a:lstStyle/>
          <a:p>
            <a:pPr marL="0" indent="0">
              <a:spcBef>
                <a:spcPts val="600"/>
              </a:spcBef>
              <a:buNone/>
            </a:pPr>
            <a:r>
              <a:rPr lang="en-US" sz="2400" dirty="0" smtClean="0">
                <a:latin typeface="+mn-lt"/>
              </a:rPr>
              <a:t>Agencies </a:t>
            </a:r>
            <a:r>
              <a:rPr lang="en-US" sz="2400" dirty="0">
                <a:latin typeface="+mn-lt"/>
              </a:rPr>
              <a:t>are encouraged to request an IT </a:t>
            </a:r>
            <a:r>
              <a:rPr lang="en-US" sz="2400" dirty="0" smtClean="0">
                <a:latin typeface="+mn-lt"/>
              </a:rPr>
              <a:t>solicitation preplanning </a:t>
            </a:r>
            <a:r>
              <a:rPr lang="en-US" sz="2400" dirty="0">
                <a:latin typeface="+mn-lt"/>
              </a:rPr>
              <a:t>meeting with </a:t>
            </a:r>
            <a:r>
              <a:rPr lang="en-US" sz="2400" dirty="0" smtClean="0">
                <a:latin typeface="+mn-lt"/>
              </a:rPr>
              <a:t>OMES when:</a:t>
            </a:r>
          </a:p>
          <a:p>
            <a:pPr>
              <a:spcBef>
                <a:spcPts val="600"/>
              </a:spcBef>
            </a:pPr>
            <a:r>
              <a:rPr lang="en-US" sz="2400" dirty="0" smtClean="0">
                <a:latin typeface="+mn-lt"/>
              </a:rPr>
              <a:t>The </a:t>
            </a:r>
            <a:r>
              <a:rPr lang="en-US" sz="2400" dirty="0">
                <a:latin typeface="+mn-lt"/>
              </a:rPr>
              <a:t>need has been </a:t>
            </a:r>
            <a:r>
              <a:rPr lang="en-US" sz="2400" dirty="0" smtClean="0">
                <a:latin typeface="+mn-lt"/>
              </a:rPr>
              <a:t>established.</a:t>
            </a:r>
          </a:p>
          <a:p>
            <a:pPr>
              <a:spcBef>
                <a:spcPts val="600"/>
              </a:spcBef>
            </a:pPr>
            <a:r>
              <a:rPr lang="en-US" sz="2400" dirty="0" smtClean="0">
                <a:latin typeface="+mn-lt"/>
              </a:rPr>
              <a:t>The </a:t>
            </a:r>
            <a:r>
              <a:rPr lang="en-US" sz="2400" dirty="0">
                <a:latin typeface="+mn-lt"/>
              </a:rPr>
              <a:t>expenditure has been </a:t>
            </a:r>
            <a:r>
              <a:rPr lang="en-US" sz="2400" dirty="0" smtClean="0">
                <a:latin typeface="+mn-lt"/>
              </a:rPr>
              <a:t>verified.</a:t>
            </a:r>
          </a:p>
          <a:p>
            <a:pPr>
              <a:spcBef>
                <a:spcPts val="600"/>
              </a:spcBef>
            </a:pPr>
            <a:r>
              <a:rPr lang="en-US" sz="2400" dirty="0" smtClean="0">
                <a:latin typeface="+mn-lt"/>
              </a:rPr>
              <a:t>The </a:t>
            </a:r>
            <a:r>
              <a:rPr lang="en-US" sz="2400" dirty="0">
                <a:latin typeface="+mn-lt"/>
              </a:rPr>
              <a:t>expenditure is in the agency IT </a:t>
            </a:r>
            <a:r>
              <a:rPr lang="en-US" sz="2400" dirty="0" smtClean="0">
                <a:latin typeface="+mn-lt"/>
              </a:rPr>
              <a:t>budget and on </a:t>
            </a:r>
            <a:r>
              <a:rPr lang="en-US" sz="2400" dirty="0">
                <a:latin typeface="+mn-lt"/>
              </a:rPr>
              <a:t>file at </a:t>
            </a:r>
            <a:r>
              <a:rPr lang="en-US" sz="2400" dirty="0" smtClean="0">
                <a:latin typeface="+mn-lt"/>
              </a:rPr>
              <a:t>OMES.</a:t>
            </a:r>
            <a:endParaRPr lang="en-US" sz="2400" dirty="0">
              <a:latin typeface="+mn-lt"/>
            </a:endParaRPr>
          </a:p>
        </p:txBody>
      </p:sp>
      <p:sp>
        <p:nvSpPr>
          <p:cNvPr id="6" name="Title 4"/>
          <p:cNvSpPr>
            <a:spLocks noGrp="1"/>
          </p:cNvSpPr>
          <p:nvPr>
            <p:ph type="title"/>
          </p:nvPr>
        </p:nvSpPr>
        <p:spPr>
          <a:xfrm>
            <a:off x="628650" y="469141"/>
            <a:ext cx="8439150" cy="1283459"/>
          </a:xfrm>
        </p:spPr>
        <p:txBody>
          <a:bodyPr>
            <a:normAutofit/>
          </a:bodyPr>
          <a:lstStyle/>
          <a:p>
            <a:r>
              <a:rPr lang="en-US" sz="3200" dirty="0" smtClean="0">
                <a:ln w="0"/>
                <a:latin typeface="+mn-lt"/>
              </a:rPr>
              <a:t>IT Solicitation Preplanning </a:t>
            </a:r>
            <a:br>
              <a:rPr lang="en-US" sz="3200" dirty="0" smtClean="0">
                <a:ln w="0"/>
                <a:latin typeface="+mn-lt"/>
              </a:rPr>
            </a:br>
            <a:r>
              <a:rPr lang="en-US" sz="3200" dirty="0" smtClean="0">
                <a:ln w="0"/>
                <a:latin typeface="+mn-lt"/>
              </a:rPr>
              <a:t>RFP Development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57</a:t>
            </a:fld>
            <a:endParaRPr lang="en-US" altLang="en-US" dirty="0"/>
          </a:p>
        </p:txBody>
      </p:sp>
    </p:spTree>
    <p:extLst>
      <p:ext uri="{BB962C8B-B14F-4D97-AF65-F5344CB8AC3E}">
        <p14:creationId xmlns:p14="http://schemas.microsoft.com/office/powerpoint/2010/main" val="9936547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981200"/>
            <a:ext cx="7772400" cy="3361022"/>
          </a:xfrm>
        </p:spPr>
        <p:txBody>
          <a:bodyPr>
            <a:normAutofit/>
          </a:bodyPr>
          <a:lstStyle/>
          <a:p>
            <a:pPr marL="0" indent="0">
              <a:spcBef>
                <a:spcPts val="600"/>
              </a:spcBef>
              <a:buNone/>
            </a:pPr>
            <a:r>
              <a:rPr lang="en-US" sz="2400" dirty="0" smtClean="0">
                <a:latin typeface="+mn-lt"/>
              </a:rPr>
              <a:t>Who should </a:t>
            </a:r>
            <a:r>
              <a:rPr lang="en-US" sz="2400" dirty="0">
                <a:latin typeface="+mn-lt"/>
              </a:rPr>
              <a:t>the agency </a:t>
            </a:r>
            <a:r>
              <a:rPr lang="en-US" sz="2400" dirty="0" smtClean="0">
                <a:latin typeface="+mn-lt"/>
              </a:rPr>
              <a:t>involve?</a:t>
            </a:r>
          </a:p>
          <a:p>
            <a:pPr>
              <a:spcBef>
                <a:spcPts val="600"/>
              </a:spcBef>
            </a:pPr>
            <a:r>
              <a:rPr lang="en-US" sz="2400" dirty="0" smtClean="0">
                <a:latin typeface="+mn-lt"/>
              </a:rPr>
              <a:t>Agency purchasing/contracting officer.</a:t>
            </a:r>
            <a:endParaRPr lang="en-US" sz="2400" dirty="0">
              <a:latin typeface="+mn-lt"/>
            </a:endParaRPr>
          </a:p>
          <a:p>
            <a:pPr>
              <a:spcBef>
                <a:spcPts val="600"/>
              </a:spcBef>
            </a:pPr>
            <a:r>
              <a:rPr lang="en-US" sz="2400" dirty="0">
                <a:latin typeface="+mn-lt"/>
              </a:rPr>
              <a:t>Subject </a:t>
            </a:r>
            <a:r>
              <a:rPr lang="en-US" sz="2400" dirty="0" smtClean="0">
                <a:latin typeface="+mn-lt"/>
              </a:rPr>
              <a:t>matter expert.</a:t>
            </a:r>
            <a:endParaRPr lang="en-US" sz="2400" dirty="0">
              <a:latin typeface="+mn-lt"/>
            </a:endParaRPr>
          </a:p>
          <a:p>
            <a:pPr>
              <a:spcBef>
                <a:spcPts val="600"/>
              </a:spcBef>
            </a:pPr>
            <a:r>
              <a:rPr lang="en-US" sz="2400" dirty="0" smtClean="0">
                <a:latin typeface="+mn-lt"/>
              </a:rPr>
              <a:t>Administration.</a:t>
            </a:r>
            <a:endParaRPr lang="en-US" sz="2400" dirty="0">
              <a:latin typeface="+mn-lt"/>
            </a:endParaRPr>
          </a:p>
          <a:p>
            <a:pPr>
              <a:spcBef>
                <a:spcPts val="600"/>
              </a:spcBef>
            </a:pPr>
            <a:r>
              <a:rPr lang="en-US" sz="2400" dirty="0" smtClean="0">
                <a:latin typeface="+mn-lt"/>
              </a:rPr>
              <a:t>End user.</a:t>
            </a:r>
            <a:endParaRPr lang="en-US" sz="2400" dirty="0">
              <a:latin typeface="+mn-lt"/>
            </a:endParaRPr>
          </a:p>
          <a:p>
            <a:pPr>
              <a:spcBef>
                <a:spcPts val="600"/>
              </a:spcBef>
            </a:pPr>
            <a:r>
              <a:rPr lang="en-US" sz="2400" dirty="0">
                <a:latin typeface="+mn-lt"/>
              </a:rPr>
              <a:t>Anyone who will have a vested </a:t>
            </a:r>
            <a:r>
              <a:rPr lang="en-US" sz="2400" dirty="0" smtClean="0">
                <a:latin typeface="+mn-lt"/>
              </a:rPr>
              <a:t>interest in </a:t>
            </a:r>
            <a:r>
              <a:rPr lang="en-US" sz="2400" dirty="0">
                <a:latin typeface="+mn-lt"/>
              </a:rPr>
              <a:t>the final </a:t>
            </a:r>
            <a:r>
              <a:rPr lang="en-US" sz="2400" dirty="0" smtClean="0">
                <a:latin typeface="+mn-lt"/>
              </a:rPr>
              <a:t>outcome.</a:t>
            </a:r>
            <a:endParaRPr lang="en-US" sz="2400" dirty="0">
              <a:latin typeface="+mn-lt"/>
            </a:endParaRPr>
          </a:p>
        </p:txBody>
      </p:sp>
      <p:sp>
        <p:nvSpPr>
          <p:cNvPr id="6" name="Title 4"/>
          <p:cNvSpPr>
            <a:spLocks noGrp="1"/>
          </p:cNvSpPr>
          <p:nvPr>
            <p:ph type="title"/>
          </p:nvPr>
        </p:nvSpPr>
        <p:spPr>
          <a:xfrm>
            <a:off x="628650" y="469141"/>
            <a:ext cx="8439150" cy="1283459"/>
          </a:xfrm>
        </p:spPr>
        <p:txBody>
          <a:bodyPr>
            <a:normAutofit/>
          </a:bodyPr>
          <a:lstStyle/>
          <a:p>
            <a:r>
              <a:rPr lang="en-US" sz="3200" dirty="0" smtClean="0">
                <a:ln w="0"/>
                <a:latin typeface="+mn-lt"/>
              </a:rPr>
              <a:t>IT Solicitation Preplanning </a:t>
            </a:r>
            <a:br>
              <a:rPr lang="en-US" sz="3200" dirty="0" smtClean="0">
                <a:ln w="0"/>
                <a:latin typeface="+mn-lt"/>
              </a:rPr>
            </a:br>
            <a:r>
              <a:rPr lang="en-US" sz="3200" dirty="0" smtClean="0">
                <a:ln w="0"/>
                <a:latin typeface="+mn-lt"/>
              </a:rPr>
              <a:t>RFP Development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58</a:t>
            </a:fld>
            <a:endParaRPr lang="en-US" altLang="en-US" dirty="0"/>
          </a:p>
        </p:txBody>
      </p:sp>
    </p:spTree>
    <p:extLst>
      <p:ext uri="{BB962C8B-B14F-4D97-AF65-F5344CB8AC3E}">
        <p14:creationId xmlns:p14="http://schemas.microsoft.com/office/powerpoint/2010/main" val="27951510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295400"/>
            <a:ext cx="7162800" cy="5410200"/>
          </a:xfrm>
        </p:spPr>
        <p:txBody>
          <a:bodyPr>
            <a:normAutofit fontScale="25000" lnSpcReduction="20000"/>
          </a:bodyPr>
          <a:lstStyle/>
          <a:p>
            <a:pPr marL="0" marR="0" indent="0">
              <a:lnSpc>
                <a:spcPct val="120000"/>
              </a:lnSpc>
              <a:spcBef>
                <a:spcPts val="600"/>
              </a:spcBef>
              <a:spcAft>
                <a:spcPts val="800"/>
              </a:spcAft>
              <a:buNone/>
            </a:pPr>
            <a:r>
              <a:rPr lang="en-US" sz="9600" dirty="0" smtClean="0">
                <a:latin typeface="+mn-lt"/>
                <a:ea typeface="Calibri" panose="020F0502020204030204" pitchFamily="34" charset="0"/>
                <a:cs typeface="Proxima Nova Rg"/>
              </a:rPr>
              <a:t>Requirements are a major contributing factor to project failures. They are complicit to the number of software projects an organization delivers that are past deadline or over budget, or the organization just fails to deliver. </a:t>
            </a:r>
          </a:p>
          <a:p>
            <a:pPr marL="0" indent="0">
              <a:lnSpc>
                <a:spcPct val="120000"/>
              </a:lnSpc>
              <a:spcBef>
                <a:spcPts val="600"/>
              </a:spcBef>
              <a:spcAft>
                <a:spcPts val="800"/>
              </a:spcAft>
              <a:buNone/>
            </a:pPr>
            <a:r>
              <a:rPr lang="en-US" sz="9600" dirty="0" smtClean="0">
                <a:latin typeface="+mn-lt"/>
                <a:ea typeface="Calibri" panose="020F0502020204030204" pitchFamily="34" charset="0"/>
                <a:cs typeface="Times New Roman" panose="02020603050405020304" pitchFamily="18" charset="0"/>
              </a:rPr>
              <a:t>Top </a:t>
            </a:r>
            <a:r>
              <a:rPr lang="en-US" sz="9600" dirty="0">
                <a:latin typeface="+mn-lt"/>
                <a:ea typeface="Calibri" panose="020F0502020204030204" pitchFamily="34" charset="0"/>
                <a:cs typeface="Times New Roman" panose="02020603050405020304" pitchFamily="18" charset="0"/>
              </a:rPr>
              <a:t>five issues at the root of the requirements </a:t>
            </a:r>
            <a:r>
              <a:rPr lang="en-US" sz="9600" dirty="0" smtClean="0">
                <a:latin typeface="+mn-lt"/>
                <a:ea typeface="Calibri" panose="020F0502020204030204" pitchFamily="34" charset="0"/>
                <a:cs typeface="Times New Roman" panose="02020603050405020304" pitchFamily="18" charset="0"/>
              </a:rPr>
              <a:t>problem:</a:t>
            </a:r>
            <a:endParaRPr lang="en-US" sz="9600" dirty="0">
              <a:latin typeface="+mn-lt"/>
              <a:ea typeface="Calibri" panose="020F0502020204030204" pitchFamily="34" charset="0"/>
              <a:cs typeface="Times New Roman" panose="02020603050405020304" pitchFamily="18" charset="0"/>
            </a:endParaRPr>
          </a:p>
          <a:p>
            <a:pPr marL="0" marR="0">
              <a:lnSpc>
                <a:spcPct val="120000"/>
              </a:lnSpc>
              <a:spcBef>
                <a:spcPts val="600"/>
              </a:spcBef>
              <a:spcAft>
                <a:spcPts val="0"/>
              </a:spcAft>
            </a:pPr>
            <a:r>
              <a:rPr lang="en-US" sz="9600" dirty="0" smtClean="0">
                <a:latin typeface="+mn-lt"/>
                <a:ea typeface="Calibri" panose="020F0502020204030204" pitchFamily="34" charset="0"/>
                <a:cs typeface="Brix Slab Medium"/>
              </a:rPr>
              <a:t>Focus on the wrong things.</a:t>
            </a:r>
            <a:endParaRPr lang="en-US" sz="9600" dirty="0" smtClean="0">
              <a:latin typeface="+mn-lt"/>
              <a:ea typeface="Calibri" panose="020F0502020204030204" pitchFamily="34" charset="0"/>
              <a:cs typeface="Times New Roman" panose="02020603050405020304" pitchFamily="18" charset="0"/>
            </a:endParaRPr>
          </a:p>
          <a:p>
            <a:pPr marL="0" marR="0">
              <a:lnSpc>
                <a:spcPct val="120000"/>
              </a:lnSpc>
              <a:spcBef>
                <a:spcPts val="600"/>
              </a:spcBef>
              <a:spcAft>
                <a:spcPts val="0"/>
              </a:spcAft>
            </a:pPr>
            <a:r>
              <a:rPr lang="en-US" sz="9600" dirty="0" smtClean="0">
                <a:latin typeface="+mn-lt"/>
                <a:ea typeface="Calibri" panose="020F0502020204030204" pitchFamily="34" charset="0"/>
                <a:cs typeface="Brix Slab Medium"/>
              </a:rPr>
              <a:t>Not </a:t>
            </a:r>
            <a:r>
              <a:rPr lang="en-US" sz="9600" dirty="0">
                <a:latin typeface="+mn-lt"/>
                <a:ea typeface="Calibri" panose="020F0502020204030204" pitchFamily="34" charset="0"/>
                <a:cs typeface="Brix Slab Medium"/>
              </a:rPr>
              <a:t>enough time </a:t>
            </a:r>
            <a:r>
              <a:rPr lang="en-US" sz="9600" dirty="0" smtClean="0">
                <a:latin typeface="+mn-lt"/>
                <a:ea typeface="Calibri" panose="020F0502020204030204" pitchFamily="34" charset="0"/>
                <a:cs typeface="Brix Slab Medium"/>
              </a:rPr>
              <a:t>spent </a:t>
            </a:r>
            <a:r>
              <a:rPr lang="en-US" sz="9600" dirty="0">
                <a:latin typeface="+mn-lt"/>
                <a:ea typeface="Calibri" panose="020F0502020204030204" pitchFamily="34" charset="0"/>
                <a:cs typeface="Brix Slab Medium"/>
              </a:rPr>
              <a:t>on requirements.</a:t>
            </a:r>
            <a:endParaRPr lang="en-US" sz="9600" dirty="0">
              <a:latin typeface="+mn-lt"/>
              <a:ea typeface="Calibri" panose="020F0502020204030204" pitchFamily="34" charset="0"/>
              <a:cs typeface="Times New Roman" panose="02020603050405020304" pitchFamily="18" charset="0"/>
            </a:endParaRPr>
          </a:p>
          <a:p>
            <a:pPr marL="0" marR="0">
              <a:lnSpc>
                <a:spcPct val="120000"/>
              </a:lnSpc>
              <a:spcBef>
                <a:spcPts val="600"/>
              </a:spcBef>
              <a:spcAft>
                <a:spcPts val="0"/>
              </a:spcAft>
            </a:pPr>
            <a:r>
              <a:rPr lang="en-US" sz="9600" dirty="0" smtClean="0">
                <a:latin typeface="+mn-lt"/>
                <a:ea typeface="Calibri" panose="020F0502020204030204" pitchFamily="34" charset="0"/>
                <a:cs typeface="Brix Slab Medium"/>
              </a:rPr>
              <a:t>Wrong </a:t>
            </a:r>
            <a:r>
              <a:rPr lang="en-US" sz="9600" dirty="0">
                <a:latin typeface="+mn-lt"/>
                <a:ea typeface="Calibri" panose="020F0502020204030204" pitchFamily="34" charset="0"/>
                <a:cs typeface="Brix Slab Medium"/>
              </a:rPr>
              <a:t>people </a:t>
            </a:r>
            <a:r>
              <a:rPr lang="en-US" sz="9600" dirty="0" smtClean="0">
                <a:latin typeface="+mn-lt"/>
                <a:ea typeface="Calibri" panose="020F0502020204030204" pitchFamily="34" charset="0"/>
                <a:cs typeface="Brix Slab Medium"/>
              </a:rPr>
              <a:t>responsible </a:t>
            </a:r>
            <a:r>
              <a:rPr lang="en-US" sz="9600" dirty="0">
                <a:latin typeface="+mn-lt"/>
                <a:ea typeface="Calibri" panose="020F0502020204030204" pitchFamily="34" charset="0"/>
                <a:cs typeface="Brix Slab Medium"/>
              </a:rPr>
              <a:t>for requirements.</a:t>
            </a:r>
            <a:endParaRPr lang="en-US" sz="9600" dirty="0">
              <a:latin typeface="+mn-lt"/>
              <a:ea typeface="Calibri" panose="020F0502020204030204" pitchFamily="34" charset="0"/>
              <a:cs typeface="Times New Roman" panose="02020603050405020304" pitchFamily="18" charset="0"/>
            </a:endParaRPr>
          </a:p>
          <a:p>
            <a:pPr marL="0" marR="0">
              <a:lnSpc>
                <a:spcPct val="120000"/>
              </a:lnSpc>
              <a:spcBef>
                <a:spcPts val="600"/>
              </a:spcBef>
              <a:spcAft>
                <a:spcPts val="0"/>
              </a:spcAft>
            </a:pPr>
            <a:r>
              <a:rPr lang="en-US" sz="9600" dirty="0" smtClean="0">
                <a:latin typeface="+mn-lt"/>
                <a:ea typeface="Calibri" panose="020F0502020204030204" pitchFamily="34" charset="0"/>
                <a:cs typeface="Brix Slab Medium"/>
              </a:rPr>
              <a:t>Business </a:t>
            </a:r>
            <a:r>
              <a:rPr lang="en-US" sz="9600" dirty="0">
                <a:latin typeface="+mn-lt"/>
                <a:ea typeface="Calibri" panose="020F0502020204030204" pitchFamily="34" charset="0"/>
                <a:cs typeface="Brix Slab Medium"/>
              </a:rPr>
              <a:t>analysts </a:t>
            </a:r>
            <a:r>
              <a:rPr lang="en-US" sz="9600" dirty="0" smtClean="0">
                <a:latin typeface="+mn-lt"/>
                <a:ea typeface="Calibri" panose="020F0502020204030204" pitchFamily="34" charset="0"/>
                <a:cs typeface="Brix Slab Medium"/>
              </a:rPr>
              <a:t>without the </a:t>
            </a:r>
            <a:r>
              <a:rPr lang="en-US" sz="9600" dirty="0">
                <a:latin typeface="+mn-lt"/>
                <a:ea typeface="Calibri" panose="020F0502020204030204" pitchFamily="34" charset="0"/>
                <a:cs typeface="Brix Slab Medium"/>
              </a:rPr>
              <a:t>right skills.</a:t>
            </a:r>
            <a:endParaRPr lang="en-US" sz="9600" dirty="0">
              <a:latin typeface="+mn-lt"/>
              <a:ea typeface="Calibri" panose="020F0502020204030204" pitchFamily="34" charset="0"/>
              <a:cs typeface="Times New Roman" panose="02020603050405020304" pitchFamily="18" charset="0"/>
            </a:endParaRPr>
          </a:p>
          <a:p>
            <a:pPr marL="0" marR="0">
              <a:lnSpc>
                <a:spcPct val="120000"/>
              </a:lnSpc>
              <a:spcBef>
                <a:spcPts val="600"/>
              </a:spcBef>
              <a:spcAft>
                <a:spcPts val="0"/>
              </a:spcAft>
            </a:pPr>
            <a:r>
              <a:rPr lang="en-US" sz="9600" dirty="0" smtClean="0">
                <a:latin typeface="+mn-lt"/>
                <a:ea typeface="Calibri" panose="020F0502020204030204" pitchFamily="34" charset="0"/>
                <a:cs typeface="Brix Slab Medium"/>
              </a:rPr>
              <a:t>Contracting </a:t>
            </a:r>
            <a:r>
              <a:rPr lang="en-US" sz="9600" dirty="0">
                <a:latin typeface="+mn-lt"/>
                <a:ea typeface="Calibri" panose="020F0502020204030204" pitchFamily="34" charset="0"/>
                <a:cs typeface="Brix Slab Medium"/>
              </a:rPr>
              <a:t>requests </a:t>
            </a:r>
            <a:r>
              <a:rPr lang="en-US" sz="9600" dirty="0" smtClean="0">
                <a:latin typeface="+mn-lt"/>
                <a:ea typeface="Calibri" panose="020F0502020204030204" pitchFamily="34" charset="0"/>
                <a:cs typeface="Brix Slab Medium"/>
              </a:rPr>
              <a:t>too </a:t>
            </a:r>
            <a:r>
              <a:rPr lang="en-US" sz="9600" dirty="0">
                <a:latin typeface="+mn-lt"/>
                <a:ea typeface="Calibri" panose="020F0502020204030204" pitchFamily="34" charset="0"/>
                <a:cs typeface="Brix Slab Medium"/>
              </a:rPr>
              <a:t>large to be suc­cessful</a:t>
            </a:r>
            <a:r>
              <a:rPr lang="en-US" sz="9600" dirty="0" smtClean="0">
                <a:latin typeface="+mn-lt"/>
                <a:ea typeface="Calibri" panose="020F0502020204030204" pitchFamily="34" charset="0"/>
                <a:cs typeface="Brix Slab Medium"/>
              </a:rPr>
              <a:t>.</a:t>
            </a:r>
          </a:p>
          <a:p>
            <a:pPr marL="0" marR="0" indent="0">
              <a:lnSpc>
                <a:spcPct val="107000"/>
              </a:lnSpc>
              <a:spcBef>
                <a:spcPts val="0"/>
              </a:spcBef>
              <a:spcAft>
                <a:spcPts val="800"/>
              </a:spcAft>
              <a:buNone/>
            </a:pPr>
            <a:r>
              <a:rPr lang="en-US" sz="9600" b="1" dirty="0" smtClean="0">
                <a:effectLst/>
                <a:latin typeface="+mn-lt"/>
                <a:ea typeface="Calibri" panose="020F0502020204030204" pitchFamily="34" charset="0"/>
                <a:cs typeface="Times New Roman" panose="02020603050405020304" pitchFamily="18" charset="0"/>
              </a:rPr>
              <a:t>Blueprint-whitepaper </a:t>
            </a:r>
            <a:endParaRPr lang="en-US" sz="9600" b="1" dirty="0">
              <a:effectLst/>
              <a:latin typeface="+mn-lt"/>
              <a:ea typeface="Calibri" panose="020F0502020204030204" pitchFamily="34" charset="0"/>
              <a:cs typeface="Times New Roman" panose="02020603050405020304" pitchFamily="18" charset="0"/>
            </a:endParaRPr>
          </a:p>
        </p:txBody>
      </p:sp>
      <p:sp>
        <p:nvSpPr>
          <p:cNvPr id="5" name="Title 4"/>
          <p:cNvSpPr>
            <a:spLocks noGrp="1"/>
          </p:cNvSpPr>
          <p:nvPr>
            <p:ph type="title"/>
          </p:nvPr>
        </p:nvSpPr>
        <p:spPr>
          <a:xfrm>
            <a:off x="628650" y="457200"/>
            <a:ext cx="8439150" cy="677033"/>
          </a:xfrm>
        </p:spPr>
        <p:txBody>
          <a:bodyPr>
            <a:normAutofit/>
          </a:bodyPr>
          <a:lstStyle/>
          <a:p>
            <a:r>
              <a:rPr lang="en-US" sz="3200" dirty="0" smtClean="0">
                <a:ln w="0"/>
                <a:latin typeface="+mn-lt"/>
              </a:rPr>
              <a:t>Benefits of Preplanning</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59</a:t>
            </a:fld>
            <a:endParaRPr lang="en-US" altLang="en-US" dirty="0"/>
          </a:p>
        </p:txBody>
      </p:sp>
    </p:spTree>
    <p:extLst>
      <p:ext uri="{BB962C8B-B14F-4D97-AF65-F5344CB8AC3E}">
        <p14:creationId xmlns:p14="http://schemas.microsoft.com/office/powerpoint/2010/main" val="10418956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828800"/>
            <a:ext cx="7086600" cy="4724400"/>
          </a:xfrm>
        </p:spPr>
        <p:txBody>
          <a:bodyPr>
            <a:noAutofit/>
          </a:bodyPr>
          <a:lstStyle/>
          <a:p>
            <a:pPr marL="0" indent="0">
              <a:lnSpc>
                <a:spcPct val="110000"/>
              </a:lnSpc>
              <a:spcBef>
                <a:spcPts val="600"/>
              </a:spcBef>
              <a:buNone/>
            </a:pPr>
            <a:r>
              <a:rPr lang="en-US" sz="2400" dirty="0" smtClean="0">
                <a:latin typeface="+mn-lt"/>
              </a:rPr>
              <a:t>Hardware/Software Solutions</a:t>
            </a:r>
          </a:p>
          <a:p>
            <a:pPr>
              <a:lnSpc>
                <a:spcPct val="110000"/>
              </a:lnSpc>
              <a:spcBef>
                <a:spcPts val="600"/>
              </a:spcBef>
            </a:pPr>
            <a:r>
              <a:rPr lang="en-US" sz="2400" b="1" dirty="0" smtClean="0">
                <a:latin typeface="+mn-lt"/>
              </a:rPr>
              <a:t>Turnkey: </a:t>
            </a:r>
            <a:r>
              <a:rPr lang="en-US" sz="2400" dirty="0" smtClean="0">
                <a:latin typeface="+mn-lt"/>
              </a:rPr>
              <a:t>Complete and ready to use upon delivery or installation.</a:t>
            </a:r>
            <a:endParaRPr lang="en-US" sz="2400" dirty="0">
              <a:latin typeface="+mn-lt"/>
            </a:endParaRPr>
          </a:p>
          <a:p>
            <a:pPr>
              <a:lnSpc>
                <a:spcPct val="110000"/>
              </a:lnSpc>
              <a:spcBef>
                <a:spcPts val="600"/>
              </a:spcBef>
            </a:pPr>
            <a:r>
              <a:rPr lang="en-US" sz="2400" b="1" dirty="0" smtClean="0">
                <a:latin typeface="+mn-lt"/>
              </a:rPr>
              <a:t>Commercial Off The Shelf: </a:t>
            </a:r>
            <a:r>
              <a:rPr lang="en-US" sz="2400" dirty="0" smtClean="0">
                <a:latin typeface="+mn-lt"/>
              </a:rPr>
              <a:t>Hardware or software products that are standard manufactured products rather than customized for specific uses. </a:t>
            </a:r>
            <a:endParaRPr lang="en-US" sz="2400" dirty="0">
              <a:latin typeface="+mn-lt"/>
            </a:endParaRPr>
          </a:p>
          <a:p>
            <a:pPr marL="684213" lvl="1" indent="-342900">
              <a:lnSpc>
                <a:spcPct val="110000"/>
              </a:lnSpc>
              <a:spcBef>
                <a:spcPts val="600"/>
              </a:spcBef>
              <a:buFont typeface="Calibri" panose="020F0502020204030204" pitchFamily="34" charset="0"/>
              <a:buChar char="–"/>
            </a:pPr>
            <a:r>
              <a:rPr lang="en-US" sz="2000" dirty="0" smtClean="0">
                <a:latin typeface="+mn-lt"/>
              </a:rPr>
              <a:t>In most cases, COTS products </a:t>
            </a:r>
            <a:r>
              <a:rPr lang="en-US" sz="2000" b="1" dirty="0" smtClean="0">
                <a:latin typeface="+mn-lt"/>
              </a:rPr>
              <a:t>cannot</a:t>
            </a:r>
            <a:r>
              <a:rPr lang="en-US" sz="2000" dirty="0" smtClean="0">
                <a:latin typeface="+mn-lt"/>
              </a:rPr>
              <a:t> be customized (i.e., Adobe Acrobat, Microsoft Excel)</a:t>
            </a:r>
            <a:endParaRPr lang="en-US" sz="2000" dirty="0">
              <a:latin typeface="+mn-lt"/>
            </a:endParaRPr>
          </a:p>
          <a:p>
            <a:pPr>
              <a:lnSpc>
                <a:spcPct val="110000"/>
              </a:lnSpc>
              <a:spcBef>
                <a:spcPts val="600"/>
              </a:spcBef>
            </a:pPr>
            <a:r>
              <a:rPr lang="en-US" sz="2400" b="1" dirty="0" smtClean="0">
                <a:latin typeface="+mn-lt"/>
              </a:rPr>
              <a:t>Custom/Developed: </a:t>
            </a:r>
            <a:r>
              <a:rPr lang="en-US" sz="2400" dirty="0" smtClean="0">
                <a:latin typeface="+mn-lt"/>
              </a:rPr>
              <a:t>This is a hardware or software designed specifically for the agency.</a:t>
            </a:r>
            <a:endParaRPr lang="en-US" sz="2800" dirty="0">
              <a:latin typeface="+mn-lt"/>
            </a:endParaRPr>
          </a:p>
        </p:txBody>
      </p:sp>
      <p:sp>
        <p:nvSpPr>
          <p:cNvPr id="6" name="Title 4"/>
          <p:cNvSpPr>
            <a:spLocks noGrp="1"/>
          </p:cNvSpPr>
          <p:nvPr>
            <p:ph type="title"/>
          </p:nvPr>
        </p:nvSpPr>
        <p:spPr>
          <a:xfrm>
            <a:off x="628650" y="469141"/>
            <a:ext cx="8439150" cy="1283459"/>
          </a:xfrm>
        </p:spPr>
        <p:txBody>
          <a:bodyPr>
            <a:normAutofit/>
          </a:bodyPr>
          <a:lstStyle/>
          <a:p>
            <a:r>
              <a:rPr lang="en-US" sz="3200" dirty="0" smtClean="0">
                <a:ln w="0"/>
                <a:latin typeface="+mn-lt"/>
              </a:rPr>
              <a:t>IT Solicitation Preplanning </a:t>
            </a:r>
            <a:br>
              <a:rPr lang="en-US" sz="3200" dirty="0" smtClean="0">
                <a:ln w="0"/>
                <a:latin typeface="+mn-lt"/>
              </a:rPr>
            </a:br>
            <a:r>
              <a:rPr lang="en-US" sz="2800" dirty="0" smtClean="0">
                <a:ln w="0"/>
                <a:latin typeface="+mn-lt"/>
              </a:rPr>
              <a:t>What is your solution type?</a:t>
            </a:r>
            <a:endParaRPr lang="en-US" sz="28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60</a:t>
            </a:fld>
            <a:endParaRPr lang="en-US" altLang="en-US" dirty="0"/>
          </a:p>
        </p:txBody>
      </p:sp>
    </p:spTree>
    <p:extLst>
      <p:ext uri="{BB962C8B-B14F-4D97-AF65-F5344CB8AC3E}">
        <p14:creationId xmlns:p14="http://schemas.microsoft.com/office/powerpoint/2010/main" val="2974115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752600"/>
            <a:ext cx="7239000" cy="4351338"/>
          </a:xfrm>
        </p:spPr>
        <p:txBody>
          <a:bodyPr>
            <a:noAutofit/>
          </a:bodyPr>
          <a:lstStyle/>
          <a:p>
            <a:pPr marL="0" indent="0">
              <a:buNone/>
            </a:pPr>
            <a:r>
              <a:rPr lang="en-US" sz="2400" dirty="0" smtClean="0">
                <a:latin typeface="+mn-lt"/>
              </a:rPr>
              <a:t>Hosted Solutions</a:t>
            </a:r>
            <a:endParaRPr lang="en-US" sz="2400" i="1" dirty="0">
              <a:latin typeface="+mn-lt"/>
            </a:endParaRPr>
          </a:p>
          <a:p>
            <a:r>
              <a:rPr lang="en-US" sz="2400" dirty="0" smtClean="0">
                <a:latin typeface="+mn-lt"/>
              </a:rPr>
              <a:t>Vendor Hosted</a:t>
            </a:r>
          </a:p>
          <a:p>
            <a:pPr marL="684213" lvl="1" indent="-342900">
              <a:spcBef>
                <a:spcPts val="600"/>
              </a:spcBef>
              <a:buFont typeface="Calibri" panose="020F0502020204030204" pitchFamily="34" charset="0"/>
              <a:buChar char="–"/>
            </a:pPr>
            <a:r>
              <a:rPr lang="en-US" sz="2000" dirty="0" smtClean="0">
                <a:latin typeface="+mn-lt"/>
              </a:rPr>
              <a:t>Hosted by the vendor on their server(s) or virtual servers/cloud.</a:t>
            </a:r>
          </a:p>
          <a:p>
            <a:pPr marL="684213" lvl="1" indent="-342900">
              <a:spcBef>
                <a:spcPts val="600"/>
              </a:spcBef>
              <a:buFont typeface="Calibri" panose="020F0502020204030204" pitchFamily="34" charset="0"/>
              <a:buChar char="–"/>
            </a:pPr>
            <a:r>
              <a:rPr lang="en-US" sz="2000" dirty="0" smtClean="0">
                <a:latin typeface="+mn-lt"/>
              </a:rPr>
              <a:t>Controls all function or files.</a:t>
            </a:r>
          </a:p>
          <a:p>
            <a:r>
              <a:rPr lang="en-US" sz="2400" dirty="0" smtClean="0">
                <a:latin typeface="+mn-lt"/>
              </a:rPr>
              <a:t>Agency Hosted</a:t>
            </a:r>
            <a:endParaRPr lang="en-US" sz="2400" dirty="0">
              <a:latin typeface="+mn-lt"/>
            </a:endParaRPr>
          </a:p>
          <a:p>
            <a:pPr marL="684213" lvl="1" indent="-342900">
              <a:buFont typeface="Calibri" panose="020F0502020204030204" pitchFamily="34" charset="0"/>
              <a:buChar char="–"/>
            </a:pPr>
            <a:r>
              <a:rPr lang="en-US" sz="2000" dirty="0" smtClean="0">
                <a:latin typeface="+mn-lt"/>
              </a:rPr>
              <a:t>Hosted from or on the agency’s network/servers.</a:t>
            </a:r>
            <a:endParaRPr lang="en-US" sz="2000" dirty="0">
              <a:latin typeface="+mn-lt"/>
            </a:endParaRPr>
          </a:p>
          <a:p>
            <a:pPr marL="684213" lvl="1" indent="-342900">
              <a:buFont typeface="Calibri" panose="020F0502020204030204" pitchFamily="34" charset="0"/>
              <a:buChar char="–"/>
            </a:pPr>
            <a:r>
              <a:rPr lang="en-US" sz="2000" dirty="0" smtClean="0">
                <a:latin typeface="+mn-lt"/>
              </a:rPr>
              <a:t>Controls all functions or files.</a:t>
            </a:r>
          </a:p>
          <a:p>
            <a:pPr marL="684213" lvl="1" indent="-342900">
              <a:buFont typeface="Calibri" panose="020F0502020204030204" pitchFamily="34" charset="0"/>
              <a:buChar char="–"/>
            </a:pPr>
            <a:r>
              <a:rPr lang="en-US" sz="2000" dirty="0" smtClean="0">
                <a:latin typeface="+mn-lt"/>
              </a:rPr>
              <a:t>May involve implementation and may require customization.</a:t>
            </a:r>
            <a:endParaRPr lang="en-US" sz="2000" i="1" dirty="0">
              <a:latin typeface="+mn-lt"/>
            </a:endParaRPr>
          </a:p>
          <a:p>
            <a:pPr marL="0" indent="0">
              <a:buNone/>
            </a:pPr>
            <a:r>
              <a:rPr lang="en-US" sz="2000" i="1" dirty="0" smtClean="0">
                <a:latin typeface="+mn-lt"/>
              </a:rPr>
              <a:t>Note: </a:t>
            </a:r>
            <a:r>
              <a:rPr lang="en-US" sz="2000" i="1" dirty="0">
                <a:latin typeface="+mn-lt"/>
              </a:rPr>
              <a:t>Whether it is vendor or agency </a:t>
            </a:r>
            <a:r>
              <a:rPr lang="en-US" sz="2000" i="1" dirty="0" smtClean="0">
                <a:latin typeface="+mn-lt"/>
              </a:rPr>
              <a:t>hosted, </a:t>
            </a:r>
            <a:r>
              <a:rPr lang="en-US" sz="2000" i="1" dirty="0">
                <a:latin typeface="+mn-lt"/>
              </a:rPr>
              <a:t>in some cases these solutions may require some type of customization, configuration or </a:t>
            </a:r>
            <a:r>
              <a:rPr lang="en-US" sz="2000" i="1" dirty="0" smtClean="0">
                <a:latin typeface="+mn-lt"/>
              </a:rPr>
              <a:t>modification.</a:t>
            </a:r>
            <a:endParaRPr lang="en-US" sz="2000" i="1" dirty="0">
              <a:latin typeface="+mn-lt"/>
            </a:endParaRPr>
          </a:p>
          <a:p>
            <a:endParaRPr lang="en-US" i="1" dirty="0" smtClean="0">
              <a:latin typeface="+mn-lt"/>
            </a:endParaRPr>
          </a:p>
        </p:txBody>
      </p:sp>
      <p:sp>
        <p:nvSpPr>
          <p:cNvPr id="6" name="Title 4"/>
          <p:cNvSpPr>
            <a:spLocks noGrp="1"/>
          </p:cNvSpPr>
          <p:nvPr>
            <p:ph type="title"/>
          </p:nvPr>
        </p:nvSpPr>
        <p:spPr>
          <a:xfrm>
            <a:off x="609600" y="304800"/>
            <a:ext cx="8439150" cy="1283459"/>
          </a:xfrm>
        </p:spPr>
        <p:txBody>
          <a:bodyPr>
            <a:normAutofit/>
          </a:bodyPr>
          <a:lstStyle/>
          <a:p>
            <a:r>
              <a:rPr lang="en-US" sz="3200" dirty="0" smtClean="0">
                <a:ln w="0"/>
                <a:latin typeface="+mn-lt"/>
              </a:rPr>
              <a:t>IT Solicitation Preplanning </a:t>
            </a:r>
            <a:br>
              <a:rPr lang="en-US" sz="3200" dirty="0" smtClean="0">
                <a:ln w="0"/>
                <a:latin typeface="+mn-lt"/>
              </a:rPr>
            </a:br>
            <a:r>
              <a:rPr lang="en-US" sz="2800" dirty="0" smtClean="0">
                <a:ln w="0"/>
                <a:latin typeface="+mn-lt"/>
              </a:rPr>
              <a:t>What is your solution type?</a:t>
            </a:r>
            <a:endParaRPr lang="en-US" sz="28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61</a:t>
            </a:fld>
            <a:endParaRPr lang="en-US" altLang="en-US" dirty="0"/>
          </a:p>
        </p:txBody>
      </p:sp>
    </p:spTree>
    <p:extLst>
      <p:ext uri="{BB962C8B-B14F-4D97-AF65-F5344CB8AC3E}">
        <p14:creationId xmlns:p14="http://schemas.microsoft.com/office/powerpoint/2010/main" val="2640344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2007208"/>
            <a:ext cx="7772400" cy="4088792"/>
          </a:xfrm>
        </p:spPr>
        <p:txBody>
          <a:bodyPr>
            <a:normAutofit/>
          </a:bodyPr>
          <a:lstStyle/>
          <a:p>
            <a:pPr marL="0" indent="0">
              <a:buNone/>
            </a:pPr>
            <a:r>
              <a:rPr lang="en-US" sz="2400" dirty="0" smtClean="0">
                <a:latin typeface="+mn-lt"/>
              </a:rPr>
              <a:t>Specific language the RFP may require is important.</a:t>
            </a:r>
          </a:p>
          <a:p>
            <a:r>
              <a:rPr lang="en-US" sz="2400" dirty="0" smtClean="0">
                <a:latin typeface="+mn-lt"/>
              </a:rPr>
              <a:t>Data transfer agreement.</a:t>
            </a:r>
          </a:p>
          <a:p>
            <a:r>
              <a:rPr lang="en-US" sz="2400" dirty="0" smtClean="0">
                <a:latin typeface="+mn-lt"/>
              </a:rPr>
              <a:t>Data conversion – timeline/business </a:t>
            </a:r>
            <a:r>
              <a:rPr lang="en-US" sz="2400" dirty="0"/>
              <a:t>c</a:t>
            </a:r>
            <a:r>
              <a:rPr lang="en-US" sz="2400" dirty="0" smtClean="0">
                <a:latin typeface="+mn-lt"/>
              </a:rPr>
              <a:t>ontinuity. </a:t>
            </a:r>
          </a:p>
          <a:p>
            <a:r>
              <a:rPr lang="en-US" sz="2400" dirty="0" smtClean="0">
                <a:latin typeface="+mn-lt"/>
              </a:rPr>
              <a:t>Federal. </a:t>
            </a:r>
          </a:p>
          <a:p>
            <a:r>
              <a:rPr lang="en-US" sz="2400" dirty="0" smtClean="0">
                <a:latin typeface="+mn-lt"/>
              </a:rPr>
              <a:t>Disaster recovery.</a:t>
            </a:r>
          </a:p>
          <a:p>
            <a:r>
              <a:rPr lang="en-US" sz="2400" dirty="0" smtClean="0">
                <a:latin typeface="+mn-lt"/>
              </a:rPr>
              <a:t>Incident management and problem escalation. </a:t>
            </a:r>
          </a:p>
          <a:p>
            <a:r>
              <a:rPr lang="en-US" sz="2400" dirty="0" smtClean="0">
                <a:latin typeface="+mn-lt"/>
              </a:rPr>
              <a:t>Delivery, testing and what </a:t>
            </a:r>
            <a:r>
              <a:rPr lang="en-US" sz="2400" dirty="0"/>
              <a:t>c</a:t>
            </a:r>
            <a:r>
              <a:rPr lang="en-US" sz="2400" dirty="0" smtClean="0">
                <a:latin typeface="+mn-lt"/>
              </a:rPr>
              <a:t>onstitutes </a:t>
            </a:r>
            <a:r>
              <a:rPr lang="en-US" sz="2400" dirty="0" smtClean="0"/>
              <a:t>a</a:t>
            </a:r>
            <a:r>
              <a:rPr lang="en-US" sz="2400" dirty="0" smtClean="0">
                <a:latin typeface="+mn-lt"/>
              </a:rPr>
              <a:t>cceptance.</a:t>
            </a:r>
          </a:p>
          <a:p>
            <a:r>
              <a:rPr lang="en-US" sz="2400" smtClean="0"/>
              <a:t>Notice to c</a:t>
            </a:r>
            <a:r>
              <a:rPr lang="en-US" sz="2400" smtClean="0">
                <a:latin typeface="+mn-lt"/>
              </a:rPr>
              <a:t>ure</a:t>
            </a:r>
            <a:r>
              <a:rPr lang="en-US" sz="2400" dirty="0" smtClean="0">
                <a:latin typeface="+mn-lt"/>
              </a:rPr>
              <a:t>.</a:t>
            </a:r>
          </a:p>
        </p:txBody>
      </p:sp>
      <p:sp>
        <p:nvSpPr>
          <p:cNvPr id="5" name="Title 4"/>
          <p:cNvSpPr>
            <a:spLocks noGrp="1"/>
          </p:cNvSpPr>
          <p:nvPr>
            <p:ph type="title"/>
          </p:nvPr>
        </p:nvSpPr>
        <p:spPr>
          <a:xfrm>
            <a:off x="628650" y="469141"/>
            <a:ext cx="8439150" cy="1207259"/>
          </a:xfrm>
        </p:spPr>
        <p:txBody>
          <a:bodyPr>
            <a:normAutofit/>
          </a:bodyPr>
          <a:lstStyle/>
          <a:p>
            <a:r>
              <a:rPr lang="en-US" sz="3200" dirty="0" smtClean="0">
                <a:ln w="0"/>
                <a:latin typeface="+mn-lt"/>
              </a:rPr>
              <a:t>IT Solicitation Preplanning </a:t>
            </a:r>
            <a:br>
              <a:rPr lang="en-US" sz="3200" dirty="0" smtClean="0">
                <a:ln w="0"/>
                <a:latin typeface="+mn-lt"/>
              </a:rPr>
            </a:br>
            <a:r>
              <a:rPr lang="en-US" sz="2800" dirty="0" smtClean="0">
                <a:ln w="0"/>
                <a:latin typeface="+mn-lt"/>
              </a:rPr>
              <a:t>RFP Determining Language Requirements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62</a:t>
            </a:fld>
            <a:endParaRPr lang="en-US" altLang="en-US" dirty="0"/>
          </a:p>
        </p:txBody>
      </p:sp>
    </p:spTree>
    <p:extLst>
      <p:ext uri="{BB962C8B-B14F-4D97-AF65-F5344CB8AC3E}">
        <p14:creationId xmlns:p14="http://schemas.microsoft.com/office/powerpoint/2010/main" val="144202446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981200"/>
            <a:ext cx="7772400" cy="3923261"/>
          </a:xfrm>
        </p:spPr>
        <p:txBody>
          <a:bodyPr>
            <a:normAutofit/>
          </a:bodyPr>
          <a:lstStyle/>
          <a:p>
            <a:pPr>
              <a:spcBef>
                <a:spcPts val="600"/>
              </a:spcBef>
            </a:pPr>
            <a:r>
              <a:rPr lang="en-US" sz="2400" dirty="0" smtClean="0">
                <a:latin typeface="+mn-lt"/>
              </a:rPr>
              <a:t>Implementation/Workplan (milestone schedule).</a:t>
            </a:r>
          </a:p>
          <a:p>
            <a:pPr>
              <a:spcBef>
                <a:spcPts val="600"/>
              </a:spcBef>
            </a:pPr>
            <a:r>
              <a:rPr lang="en-US" sz="2400" dirty="0" smtClean="0">
                <a:latin typeface="+mn-lt"/>
              </a:rPr>
              <a:t>Training Plan. </a:t>
            </a:r>
          </a:p>
          <a:p>
            <a:pPr>
              <a:spcBef>
                <a:spcPts val="600"/>
              </a:spcBef>
            </a:pPr>
            <a:r>
              <a:rPr lang="en-US" sz="2400" dirty="0" smtClean="0">
                <a:latin typeface="+mn-lt"/>
              </a:rPr>
              <a:t>Staffing Plan.</a:t>
            </a:r>
          </a:p>
          <a:p>
            <a:pPr>
              <a:spcBef>
                <a:spcPts val="600"/>
              </a:spcBef>
            </a:pPr>
            <a:r>
              <a:rPr lang="en-US" sz="2400" dirty="0" smtClean="0">
                <a:latin typeface="+mn-lt"/>
              </a:rPr>
              <a:t>Maintenance Plan.</a:t>
            </a:r>
          </a:p>
          <a:p>
            <a:pPr>
              <a:spcBef>
                <a:spcPts val="600"/>
              </a:spcBef>
            </a:pPr>
            <a:r>
              <a:rPr lang="en-US" sz="2400" dirty="0" smtClean="0">
                <a:latin typeface="+mn-lt"/>
              </a:rPr>
              <a:t>Project Kickoff.</a:t>
            </a:r>
          </a:p>
          <a:p>
            <a:pPr>
              <a:spcBef>
                <a:spcPts val="600"/>
              </a:spcBef>
            </a:pPr>
            <a:r>
              <a:rPr lang="en-US" sz="2400" dirty="0" smtClean="0">
                <a:latin typeface="+mn-lt"/>
              </a:rPr>
              <a:t>Project Management.</a:t>
            </a:r>
          </a:p>
          <a:p>
            <a:pPr>
              <a:spcBef>
                <a:spcPts val="600"/>
              </a:spcBef>
            </a:pPr>
            <a:r>
              <a:rPr lang="en-US" sz="2400" dirty="0" smtClean="0">
                <a:latin typeface="+mn-lt"/>
              </a:rPr>
              <a:t>Agency Policies. </a:t>
            </a:r>
          </a:p>
          <a:p>
            <a:pPr>
              <a:spcBef>
                <a:spcPts val="600"/>
              </a:spcBef>
            </a:pPr>
            <a:r>
              <a:rPr lang="en-US" sz="2400" dirty="0" smtClean="0">
                <a:latin typeface="+mn-lt"/>
              </a:rPr>
              <a:t>Current Environment.</a:t>
            </a:r>
            <a:endParaRPr lang="en-US" sz="2400" dirty="0">
              <a:latin typeface="+mn-lt"/>
            </a:endParaRPr>
          </a:p>
        </p:txBody>
      </p:sp>
      <p:sp>
        <p:nvSpPr>
          <p:cNvPr id="5" name="Title 4"/>
          <p:cNvSpPr>
            <a:spLocks noGrp="1"/>
          </p:cNvSpPr>
          <p:nvPr>
            <p:ph type="title"/>
          </p:nvPr>
        </p:nvSpPr>
        <p:spPr>
          <a:xfrm>
            <a:off x="628650" y="469141"/>
            <a:ext cx="8439150" cy="1207259"/>
          </a:xfrm>
        </p:spPr>
        <p:txBody>
          <a:bodyPr>
            <a:normAutofit/>
          </a:bodyPr>
          <a:lstStyle/>
          <a:p>
            <a:r>
              <a:rPr lang="en-US" sz="3200" dirty="0" smtClean="0">
                <a:ln w="0"/>
                <a:latin typeface="+mn-lt"/>
              </a:rPr>
              <a:t>IT Solicitation Preplanning </a:t>
            </a:r>
            <a:br>
              <a:rPr lang="en-US" sz="3200" dirty="0" smtClean="0">
                <a:ln w="0"/>
                <a:latin typeface="+mn-lt"/>
              </a:rPr>
            </a:br>
            <a:r>
              <a:rPr lang="en-US" sz="2800" dirty="0" smtClean="0">
                <a:ln w="0"/>
                <a:latin typeface="+mn-lt"/>
              </a:rPr>
              <a:t>RFP Determining Language Requirements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63</a:t>
            </a:fld>
            <a:endParaRPr lang="en-US" altLang="en-US" dirty="0"/>
          </a:p>
        </p:txBody>
      </p:sp>
    </p:spTree>
    <p:extLst>
      <p:ext uri="{BB962C8B-B14F-4D97-AF65-F5344CB8AC3E}">
        <p14:creationId xmlns:p14="http://schemas.microsoft.com/office/powerpoint/2010/main" val="333577578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1" y="1219200"/>
            <a:ext cx="7315199" cy="5257800"/>
          </a:xfrm>
        </p:spPr>
        <p:txBody>
          <a:bodyPr>
            <a:noAutofit/>
          </a:bodyPr>
          <a:lstStyle/>
          <a:p>
            <a:pPr marL="228600" lvl="2">
              <a:spcBef>
                <a:spcPts val="600"/>
              </a:spcBef>
            </a:pPr>
            <a:r>
              <a:rPr lang="en-US" sz="2200" dirty="0" smtClean="0">
                <a:ln w="0"/>
                <a:latin typeface="+mn-lt"/>
              </a:rPr>
              <a:t>The </a:t>
            </a:r>
            <a:r>
              <a:rPr lang="en-US" sz="2200" dirty="0">
                <a:ln w="0"/>
                <a:latin typeface="+mn-lt"/>
              </a:rPr>
              <a:t>contract resulting from this solicitation shall consist of the following documents in order of preference: State of Oklahoma Statutes, contract award documents, including but not limited to the </a:t>
            </a:r>
            <a:r>
              <a:rPr lang="en-US" sz="2200" dirty="0" smtClean="0">
                <a:ln w="0"/>
                <a:latin typeface="+mn-lt"/>
              </a:rPr>
              <a:t>purchase order</a:t>
            </a:r>
            <a:r>
              <a:rPr lang="en-US" sz="2200" dirty="0">
                <a:ln w="0"/>
                <a:latin typeface="+mn-lt"/>
              </a:rPr>
              <a:t>, </a:t>
            </a:r>
            <a:r>
              <a:rPr lang="en-US" sz="2200" dirty="0" smtClean="0">
                <a:ln w="0"/>
                <a:latin typeface="+mn-lt"/>
              </a:rPr>
              <a:t>contract modifications</a:t>
            </a:r>
            <a:r>
              <a:rPr lang="en-US" sz="2200" dirty="0">
                <a:ln w="0"/>
                <a:latin typeface="+mn-lt"/>
              </a:rPr>
              <a:t>, required certification statement, and change orders; the solicitation including any amendments; and the successful offer to the extent that the offer does not conflict with the requirements of the contract award documents or solicitation or applicable law</a:t>
            </a:r>
            <a:r>
              <a:rPr lang="en-US" sz="2200" dirty="0" smtClean="0">
                <a:ln w="0"/>
                <a:latin typeface="+mn-lt"/>
              </a:rPr>
              <a:t>. </a:t>
            </a:r>
          </a:p>
          <a:p>
            <a:pPr marL="228600" lvl="2">
              <a:spcBef>
                <a:spcPts val="600"/>
              </a:spcBef>
            </a:pPr>
            <a:r>
              <a:rPr lang="en-US" sz="2200" dirty="0" smtClean="0">
                <a:ln w="0"/>
                <a:latin typeface="+mn-lt"/>
              </a:rPr>
              <a:t>In </a:t>
            </a:r>
            <a:r>
              <a:rPr lang="en-US" sz="2200" dirty="0">
                <a:ln w="0"/>
                <a:latin typeface="+mn-lt"/>
              </a:rPr>
              <a:t>the event there is a conflict between any of the preceding documents, the contract award documents prevail over the solicitation, and both the contract award documents and the solicitation shall prevail over the successful offer</a:t>
            </a:r>
            <a:r>
              <a:rPr lang="en-US" sz="2200" dirty="0" smtClean="0">
                <a:ln w="0"/>
                <a:latin typeface="+mn-lt"/>
              </a:rPr>
              <a:t>.</a:t>
            </a:r>
            <a:endParaRPr lang="en-US" sz="2200" dirty="0">
              <a:latin typeface="+mn-lt"/>
            </a:endParaRPr>
          </a:p>
        </p:txBody>
      </p:sp>
      <p:sp>
        <p:nvSpPr>
          <p:cNvPr id="5" name="Title 4"/>
          <p:cNvSpPr>
            <a:spLocks noGrp="1"/>
          </p:cNvSpPr>
          <p:nvPr>
            <p:ph type="title"/>
          </p:nvPr>
        </p:nvSpPr>
        <p:spPr>
          <a:xfrm>
            <a:off x="628650" y="152400"/>
            <a:ext cx="8439150" cy="1283459"/>
          </a:xfrm>
        </p:spPr>
        <p:txBody>
          <a:bodyPr>
            <a:normAutofit/>
          </a:bodyPr>
          <a:lstStyle/>
          <a:p>
            <a:r>
              <a:rPr lang="en-US" sz="3200" dirty="0" smtClean="0">
                <a:ln w="0"/>
                <a:latin typeface="+mn-lt"/>
              </a:rPr>
              <a:t>Solicitation (RFP) = Contract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64</a:t>
            </a:fld>
            <a:endParaRPr lang="en-US" altLang="en-US" dirty="0"/>
          </a:p>
        </p:txBody>
      </p:sp>
    </p:spTree>
    <p:extLst>
      <p:ext uri="{BB962C8B-B14F-4D97-AF65-F5344CB8AC3E}">
        <p14:creationId xmlns:p14="http://schemas.microsoft.com/office/powerpoint/2010/main" val="376899559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524000"/>
            <a:ext cx="7162800" cy="4525963"/>
          </a:xfrm>
        </p:spPr>
        <p:txBody>
          <a:bodyPr/>
          <a:lstStyle/>
          <a:p>
            <a:pPr marL="0" indent="0">
              <a:buNone/>
            </a:pPr>
            <a:r>
              <a:rPr lang="en-US" sz="2400" dirty="0" smtClean="0">
                <a:ln w="0"/>
                <a:solidFill>
                  <a:prstClr val="black"/>
                </a:solidFill>
                <a:latin typeface="+mn-lt"/>
              </a:rPr>
              <a:t>Contract Award Documents</a:t>
            </a:r>
          </a:p>
          <a:p>
            <a:r>
              <a:rPr lang="en-US" sz="2400" dirty="0" smtClean="0">
                <a:latin typeface="+mn-lt"/>
              </a:rPr>
              <a:t>Exhibit A/Attachment A to </a:t>
            </a:r>
            <a:r>
              <a:rPr lang="en-US" sz="2400" dirty="0">
                <a:latin typeface="+mn-lt"/>
              </a:rPr>
              <a:t>RFP </a:t>
            </a:r>
            <a:r>
              <a:rPr lang="en-US" sz="2400" dirty="0" smtClean="0">
                <a:latin typeface="+mn-lt"/>
              </a:rPr>
              <a:t>#</a:t>
            </a:r>
          </a:p>
          <a:p>
            <a:pPr lvl="1">
              <a:buFont typeface="Calibri" panose="020F0502020204030204" pitchFamily="34" charset="0"/>
              <a:buChar char="–"/>
            </a:pPr>
            <a:r>
              <a:rPr lang="en-US" sz="2000" dirty="0" smtClean="0">
                <a:latin typeface="+mn-lt"/>
              </a:rPr>
              <a:t>State of Oklahoma Office </a:t>
            </a:r>
            <a:r>
              <a:rPr lang="en-US" sz="2000" dirty="0">
                <a:latin typeface="+mn-lt"/>
              </a:rPr>
              <a:t>of Management and </a:t>
            </a:r>
            <a:r>
              <a:rPr lang="en-US" sz="2000" dirty="0" smtClean="0">
                <a:latin typeface="+mn-lt"/>
              </a:rPr>
              <a:t>Enterprise Services/IT </a:t>
            </a:r>
            <a:r>
              <a:rPr lang="en-US" sz="2000" dirty="0">
                <a:latin typeface="+mn-lt"/>
              </a:rPr>
              <a:t>Procurement </a:t>
            </a:r>
            <a:r>
              <a:rPr lang="en-US" sz="2000" dirty="0" smtClean="0">
                <a:latin typeface="+mn-lt"/>
              </a:rPr>
              <a:t>– </a:t>
            </a:r>
            <a:r>
              <a:rPr lang="en-US" sz="2000" dirty="0">
                <a:latin typeface="+mn-lt"/>
              </a:rPr>
              <a:t>Contract Award </a:t>
            </a:r>
            <a:r>
              <a:rPr lang="en-US" sz="2000" dirty="0" smtClean="0">
                <a:latin typeface="+mn-lt"/>
              </a:rPr>
              <a:t>– On </a:t>
            </a:r>
            <a:r>
              <a:rPr lang="en-US" sz="2000" dirty="0">
                <a:latin typeface="+mn-lt"/>
              </a:rPr>
              <a:t>behalf </a:t>
            </a:r>
            <a:r>
              <a:rPr lang="en-US" sz="2000" dirty="0" smtClean="0">
                <a:latin typeface="+mn-lt"/>
              </a:rPr>
              <a:t>of</a:t>
            </a:r>
            <a:endParaRPr lang="en-US" sz="2000" dirty="0">
              <a:latin typeface="+mn-lt"/>
            </a:endParaRPr>
          </a:p>
          <a:p>
            <a:r>
              <a:rPr lang="en-US" sz="2400" dirty="0">
                <a:latin typeface="+mn-lt"/>
              </a:rPr>
              <a:t>The award document herein referred to as Exhibit A is the </a:t>
            </a:r>
            <a:r>
              <a:rPr lang="en-US" sz="2400" dirty="0" smtClean="0">
                <a:latin typeface="+mn-lt"/>
              </a:rPr>
              <a:t>contract </a:t>
            </a:r>
            <a:r>
              <a:rPr lang="en-US" sz="2400" dirty="0">
                <a:latin typeface="+mn-lt"/>
              </a:rPr>
              <a:t>incorporating the Request for Proposal, Terms and Conditions, Contract Provisions, Scope of Work/Services and/or Technical Specifications, and the Contractor’s Proposal as </a:t>
            </a:r>
            <a:r>
              <a:rPr lang="en-US" sz="2400" dirty="0" smtClean="0">
                <a:latin typeface="+mn-lt"/>
              </a:rPr>
              <a:t>clarified/negotiated.</a:t>
            </a:r>
            <a:endParaRPr lang="en-US" sz="2400" dirty="0">
              <a:latin typeface="+mn-lt"/>
            </a:endParaRPr>
          </a:p>
        </p:txBody>
      </p:sp>
      <p:sp>
        <p:nvSpPr>
          <p:cNvPr id="5" name="Title 4"/>
          <p:cNvSpPr>
            <a:spLocks noGrp="1"/>
          </p:cNvSpPr>
          <p:nvPr>
            <p:ph type="title"/>
          </p:nvPr>
        </p:nvSpPr>
        <p:spPr>
          <a:xfrm>
            <a:off x="628650" y="304800"/>
            <a:ext cx="8439150" cy="1283459"/>
          </a:xfrm>
        </p:spPr>
        <p:txBody>
          <a:bodyPr>
            <a:normAutofit/>
          </a:bodyPr>
          <a:lstStyle/>
          <a:p>
            <a:r>
              <a:rPr lang="en-US" sz="3200" dirty="0" smtClean="0">
                <a:ln w="0"/>
                <a:latin typeface="+mn-lt"/>
              </a:rPr>
              <a:t>Exhibit A or Attachment A</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65</a:t>
            </a:fld>
            <a:endParaRPr lang="en-US" altLang="en-US" dirty="0"/>
          </a:p>
        </p:txBody>
      </p:sp>
    </p:spTree>
    <p:extLst>
      <p:ext uri="{BB962C8B-B14F-4D97-AF65-F5344CB8AC3E}">
        <p14:creationId xmlns:p14="http://schemas.microsoft.com/office/powerpoint/2010/main" val="270789395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295400"/>
            <a:ext cx="7086600" cy="4351338"/>
          </a:xfrm>
        </p:spPr>
        <p:txBody>
          <a:bodyPr>
            <a:noAutofit/>
          </a:bodyPr>
          <a:lstStyle/>
          <a:p>
            <a:pPr marL="0" indent="0">
              <a:buNone/>
            </a:pPr>
            <a:r>
              <a:rPr lang="en-US" sz="2400" dirty="0" smtClean="0">
                <a:latin typeface="+mn-lt"/>
              </a:rPr>
              <a:t>Agencies are required to:</a:t>
            </a:r>
          </a:p>
          <a:p>
            <a:r>
              <a:rPr lang="en-US" sz="2400" dirty="0" smtClean="0">
                <a:latin typeface="+mn-lt"/>
              </a:rPr>
              <a:t>Acquire </a:t>
            </a:r>
            <a:r>
              <a:rPr lang="en-US" sz="2400" dirty="0" err="1" smtClean="0">
                <a:latin typeface="+mn-lt"/>
              </a:rPr>
              <a:t>ePro</a:t>
            </a:r>
            <a:r>
              <a:rPr lang="en-US" sz="2400" dirty="0" smtClean="0">
                <a:latin typeface="+mn-lt"/>
              </a:rPr>
              <a:t> training.</a:t>
            </a:r>
          </a:p>
          <a:p>
            <a:pPr marL="0" indent="0">
              <a:buNone/>
            </a:pPr>
            <a:r>
              <a:rPr lang="en-US" sz="2400" dirty="0" smtClean="0">
                <a:latin typeface="+mn-lt"/>
              </a:rPr>
              <a:t>Who should receive training?</a:t>
            </a:r>
          </a:p>
          <a:p>
            <a:r>
              <a:rPr lang="en-US" sz="2400" dirty="0" smtClean="0">
                <a:latin typeface="+mn-lt"/>
              </a:rPr>
              <a:t>All CPOs.</a:t>
            </a:r>
          </a:p>
          <a:p>
            <a:r>
              <a:rPr lang="en-US" sz="2400" dirty="0" smtClean="0">
                <a:latin typeface="+mn-lt"/>
              </a:rPr>
              <a:t>Requestors and approvers.</a:t>
            </a:r>
          </a:p>
          <a:p>
            <a:r>
              <a:rPr lang="en-US" sz="2400" dirty="0" smtClean="0">
                <a:latin typeface="+mn-lt"/>
              </a:rPr>
              <a:t>Accounting.</a:t>
            </a:r>
          </a:p>
          <a:p>
            <a:r>
              <a:rPr lang="en-US" sz="2400" dirty="0" smtClean="0">
                <a:latin typeface="+mn-lt"/>
              </a:rPr>
              <a:t>Agency asset managers.</a:t>
            </a:r>
          </a:p>
          <a:p>
            <a:pPr marL="0" indent="0">
              <a:buNone/>
            </a:pPr>
            <a:r>
              <a:rPr lang="en-US" sz="2400" dirty="0" smtClean="0">
                <a:latin typeface="+mn-lt"/>
              </a:rPr>
              <a:t>Procedures can be found at IT and Telecom </a:t>
            </a:r>
            <a:r>
              <a:rPr lang="en-US" sz="2400" dirty="0" err="1" smtClean="0">
                <a:latin typeface="+mn-lt"/>
              </a:rPr>
              <a:t>ePro</a:t>
            </a:r>
            <a:r>
              <a:rPr lang="en-US" sz="2400" dirty="0" smtClean="0">
                <a:latin typeface="+mn-lt"/>
              </a:rPr>
              <a:t> Requisition Procedures at </a:t>
            </a:r>
            <a:br>
              <a:rPr lang="en-US" sz="2400" dirty="0" smtClean="0">
                <a:latin typeface="+mn-lt"/>
              </a:rPr>
            </a:br>
            <a:r>
              <a:rPr lang="en-US" sz="2400" u="sng" dirty="0" smtClean="0">
                <a:latin typeface="+mn-lt"/>
                <a:hlinkClick r:id="rId3"/>
              </a:rPr>
              <a:t>http://www.ok.gov/cio/Procurement/index.html</a:t>
            </a:r>
            <a:r>
              <a:rPr lang="en-US" sz="2400" dirty="0" smtClean="0">
                <a:latin typeface="+mn-lt"/>
              </a:rPr>
              <a:t>.</a:t>
            </a:r>
            <a:endParaRPr lang="en-US" sz="2400" dirty="0">
              <a:latin typeface="+mn-lt"/>
            </a:endParaRPr>
          </a:p>
        </p:txBody>
      </p:sp>
      <p:sp>
        <p:nvSpPr>
          <p:cNvPr id="6" name="Title 4"/>
          <p:cNvSpPr>
            <a:spLocks noGrp="1"/>
          </p:cNvSpPr>
          <p:nvPr>
            <p:ph type="title"/>
          </p:nvPr>
        </p:nvSpPr>
        <p:spPr>
          <a:xfrm>
            <a:off x="609600" y="144694"/>
            <a:ext cx="8458200" cy="1283459"/>
          </a:xfrm>
        </p:spPr>
        <p:txBody>
          <a:bodyPr>
            <a:normAutofit/>
          </a:bodyPr>
          <a:lstStyle/>
          <a:p>
            <a:r>
              <a:rPr lang="en-US" sz="3200" dirty="0" err="1" smtClean="0">
                <a:ln w="0"/>
                <a:latin typeface="+mn-lt"/>
              </a:rPr>
              <a:t>ePro</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66</a:t>
            </a:fld>
            <a:endParaRPr lang="en-US" altLang="en-US" dirty="0"/>
          </a:p>
        </p:txBody>
      </p:sp>
    </p:spTree>
    <p:extLst>
      <p:ext uri="{BB962C8B-B14F-4D97-AF65-F5344CB8AC3E}">
        <p14:creationId xmlns:p14="http://schemas.microsoft.com/office/powerpoint/2010/main" val="15476884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1" y="1676400"/>
            <a:ext cx="7010399" cy="3691559"/>
          </a:xfrm>
        </p:spPr>
        <p:txBody>
          <a:bodyPr>
            <a:normAutofit/>
          </a:bodyPr>
          <a:lstStyle/>
          <a:p>
            <a:pPr marL="0" indent="0">
              <a:spcBef>
                <a:spcPts val="600"/>
              </a:spcBef>
              <a:buNone/>
            </a:pPr>
            <a:r>
              <a:rPr lang="en-US" sz="2400" dirty="0"/>
              <a:t>F</a:t>
            </a:r>
            <a:r>
              <a:rPr lang="en-US" sz="2400" dirty="0" smtClean="0"/>
              <a:t>ollowing is </a:t>
            </a:r>
            <a:r>
              <a:rPr lang="en-US" sz="2400" dirty="0"/>
              <a:t>a list of reports all </a:t>
            </a:r>
            <a:r>
              <a:rPr lang="en-US" sz="2400" dirty="0" smtClean="0"/>
              <a:t>state agencies </a:t>
            </a:r>
            <a:r>
              <a:rPr lang="en-US" sz="2400" dirty="0"/>
              <a:t>are required to submit </a:t>
            </a:r>
            <a:r>
              <a:rPr lang="en-US" sz="2400" dirty="0" smtClean="0"/>
              <a:t>annually </a:t>
            </a:r>
            <a:r>
              <a:rPr lang="en-US" sz="2400" dirty="0"/>
              <a:t>to </a:t>
            </a:r>
            <a:r>
              <a:rPr lang="en-US" sz="2400" dirty="0" smtClean="0"/>
              <a:t>OMES.</a:t>
            </a:r>
          </a:p>
          <a:p>
            <a:pPr>
              <a:spcBef>
                <a:spcPts val="1200"/>
              </a:spcBef>
            </a:pPr>
            <a:r>
              <a:rPr lang="en-US" sz="2400" b="1" dirty="0" smtClean="0"/>
              <a:t>Sept. 1</a:t>
            </a:r>
            <a:r>
              <a:rPr lang="en-US" sz="2400" b="1" baseline="30000" dirty="0" smtClean="0"/>
              <a:t> </a:t>
            </a:r>
            <a:r>
              <a:rPr lang="en-US" sz="2400" dirty="0" smtClean="0"/>
              <a:t>– Disaster Recovery/Business Continuity </a:t>
            </a:r>
            <a:r>
              <a:rPr lang="en-US" sz="2400" dirty="0"/>
              <a:t>Plan(s</a:t>
            </a:r>
            <a:r>
              <a:rPr lang="en-US" sz="2400" dirty="0" smtClean="0"/>
              <a:t>), Title </a:t>
            </a:r>
            <a:r>
              <a:rPr lang="en-US" sz="2400" dirty="0"/>
              <a:t>62 O.S. § 34.12</a:t>
            </a:r>
            <a:r>
              <a:rPr lang="en-US" sz="2400" dirty="0" smtClean="0"/>
              <a:t>.</a:t>
            </a:r>
            <a:endParaRPr lang="en-US" sz="2400" dirty="0"/>
          </a:p>
          <a:p>
            <a:pPr>
              <a:spcBef>
                <a:spcPts val="600"/>
              </a:spcBef>
            </a:pPr>
            <a:r>
              <a:rPr lang="en-US" sz="2400" b="1" dirty="0" smtClean="0"/>
              <a:t>Dec. 1 </a:t>
            </a:r>
            <a:r>
              <a:rPr lang="en-US" sz="2400" dirty="0" smtClean="0"/>
              <a:t>– Statewide Security Risk Assessment,</a:t>
            </a:r>
            <a:br>
              <a:rPr lang="en-US" sz="2400" dirty="0" smtClean="0"/>
            </a:br>
            <a:r>
              <a:rPr lang="en-US" sz="2400" dirty="0" smtClean="0"/>
              <a:t>Title </a:t>
            </a:r>
            <a:r>
              <a:rPr lang="en-US" sz="2400" dirty="0"/>
              <a:t>62 O.S. § 34.32</a:t>
            </a:r>
            <a:r>
              <a:rPr lang="en-US" sz="2400" dirty="0" smtClean="0"/>
              <a:t>.</a:t>
            </a:r>
            <a:endParaRPr lang="en-US" sz="2400" dirty="0"/>
          </a:p>
        </p:txBody>
      </p:sp>
      <p:sp>
        <p:nvSpPr>
          <p:cNvPr id="6" name="Title 4"/>
          <p:cNvSpPr>
            <a:spLocks noGrp="1"/>
          </p:cNvSpPr>
          <p:nvPr>
            <p:ph type="title"/>
          </p:nvPr>
        </p:nvSpPr>
        <p:spPr>
          <a:xfrm>
            <a:off x="628650" y="316741"/>
            <a:ext cx="8439150" cy="1283459"/>
          </a:xfrm>
        </p:spPr>
        <p:txBody>
          <a:bodyPr>
            <a:normAutofit/>
          </a:bodyPr>
          <a:lstStyle/>
          <a:p>
            <a:r>
              <a:rPr lang="en-US" sz="3200" dirty="0" smtClean="0">
                <a:ln w="0"/>
                <a:latin typeface="+mn-lt"/>
              </a:rPr>
              <a:t>Schedule of Reports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67</a:t>
            </a:fld>
            <a:endParaRPr lang="en-US" altLang="en-US" dirty="0"/>
          </a:p>
        </p:txBody>
      </p:sp>
    </p:spTree>
    <p:extLst>
      <p:ext uri="{BB962C8B-B14F-4D97-AF65-F5344CB8AC3E}">
        <p14:creationId xmlns:p14="http://schemas.microsoft.com/office/powerpoint/2010/main" val="42818378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676400"/>
            <a:ext cx="7010400" cy="3505200"/>
          </a:xfrm>
        </p:spPr>
        <p:txBody>
          <a:bodyPr>
            <a:noAutofit/>
          </a:bodyPr>
          <a:lstStyle/>
          <a:p>
            <a:pPr marL="0" indent="0">
              <a:spcBef>
                <a:spcPts val="600"/>
              </a:spcBef>
              <a:buNone/>
            </a:pPr>
            <a:r>
              <a:rPr lang="en-US" sz="2400" dirty="0" smtClean="0"/>
              <a:t>IT-related </a:t>
            </a:r>
            <a:r>
              <a:rPr lang="en-US" sz="2400" dirty="0"/>
              <a:t>s</a:t>
            </a:r>
            <a:r>
              <a:rPr lang="en-US" sz="2400" dirty="0" smtClean="0"/>
              <a:t>tatewide contracts </a:t>
            </a:r>
            <a:r>
              <a:rPr lang="en-US" sz="2400" dirty="0"/>
              <a:t>are </a:t>
            </a:r>
            <a:r>
              <a:rPr lang="en-US" sz="2400" dirty="0" smtClean="0"/>
              <a:t>on </a:t>
            </a:r>
            <a:r>
              <a:rPr lang="en-US" sz="2400" dirty="0"/>
              <a:t>the </a:t>
            </a:r>
            <a:r>
              <a:rPr lang="en-US" sz="2400" dirty="0" smtClean="0"/>
              <a:t>OMES website at</a:t>
            </a:r>
          </a:p>
          <a:p>
            <a:pPr marL="0" indent="0">
              <a:spcBef>
                <a:spcPts val="600"/>
              </a:spcBef>
              <a:buNone/>
            </a:pPr>
            <a:r>
              <a:rPr lang="en-US" sz="2400" u="sng" dirty="0" smtClean="0">
                <a:hlinkClick r:id="rId3"/>
              </a:rPr>
              <a:t>www.ok.gov/dcs/solicit/app/contractSearch.php</a:t>
            </a:r>
            <a:endParaRPr lang="en-US" sz="2400" u="sng" dirty="0" smtClean="0"/>
          </a:p>
          <a:p>
            <a:pPr marL="0" indent="0">
              <a:spcBef>
                <a:spcPts val="600"/>
              </a:spcBef>
              <a:buNone/>
            </a:pPr>
            <a:r>
              <a:rPr lang="en-US" sz="2400" dirty="0" smtClean="0"/>
              <a:t>and</a:t>
            </a:r>
            <a:br>
              <a:rPr lang="en-US" sz="2400" dirty="0" smtClean="0"/>
            </a:br>
            <a:r>
              <a:rPr lang="en-US" sz="2400" u="sng" dirty="0" smtClean="0">
                <a:hlinkClick r:id="rId4"/>
              </a:rPr>
              <a:t>www.ok.gov/cio/Procurement/Statewide</a:t>
            </a:r>
            <a:r>
              <a:rPr lang="en-US" sz="2400" dirty="0" smtClean="0"/>
              <a:t>.</a:t>
            </a:r>
            <a:endParaRPr lang="en-US" sz="2400" u="sng" dirty="0"/>
          </a:p>
        </p:txBody>
      </p:sp>
      <p:sp>
        <p:nvSpPr>
          <p:cNvPr id="6" name="Title 4"/>
          <p:cNvSpPr>
            <a:spLocks noGrp="1"/>
          </p:cNvSpPr>
          <p:nvPr>
            <p:ph type="title"/>
          </p:nvPr>
        </p:nvSpPr>
        <p:spPr>
          <a:xfrm>
            <a:off x="628650" y="381001"/>
            <a:ext cx="8439150" cy="1142999"/>
          </a:xfrm>
        </p:spPr>
        <p:txBody>
          <a:bodyPr>
            <a:normAutofit/>
          </a:bodyPr>
          <a:lstStyle/>
          <a:p>
            <a:r>
              <a:rPr lang="en-US" sz="3200" dirty="0" smtClean="0">
                <a:ln w="0"/>
                <a:latin typeface="+mn-lt"/>
              </a:rPr>
              <a:t>IT Statewide Contracts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68</a:t>
            </a:fld>
            <a:endParaRPr lang="en-US" altLang="en-US" dirty="0"/>
          </a:p>
        </p:txBody>
      </p:sp>
    </p:spTree>
    <p:extLst>
      <p:ext uri="{BB962C8B-B14F-4D97-AF65-F5344CB8AC3E}">
        <p14:creationId xmlns:p14="http://schemas.microsoft.com/office/powerpoint/2010/main" val="883530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219200"/>
            <a:ext cx="7239000" cy="4351338"/>
          </a:xfrm>
        </p:spPr>
        <p:txBody>
          <a:bodyPr>
            <a:noAutofit/>
          </a:bodyPr>
          <a:lstStyle/>
          <a:p>
            <a:pPr marL="0" indent="0">
              <a:spcBef>
                <a:spcPts val="600"/>
              </a:spcBef>
              <a:buNone/>
            </a:pPr>
            <a:r>
              <a:rPr lang="en-US" sz="2400" dirty="0">
                <a:latin typeface="+mn-lt"/>
              </a:rPr>
              <a:t>Continuous </a:t>
            </a:r>
            <a:r>
              <a:rPr lang="en-US" sz="2400" dirty="0" smtClean="0">
                <a:latin typeface="+mn-lt"/>
              </a:rPr>
              <a:t>Improvement</a:t>
            </a:r>
            <a:endParaRPr lang="en-US" sz="2400" dirty="0">
              <a:latin typeface="+mn-lt"/>
            </a:endParaRPr>
          </a:p>
          <a:p>
            <a:pPr marL="0" indent="0">
              <a:spcBef>
                <a:spcPts val="600"/>
              </a:spcBef>
              <a:buNone/>
            </a:pPr>
            <a:r>
              <a:rPr lang="en-US" sz="2400" dirty="0" smtClean="0">
                <a:latin typeface="+mn-lt"/>
              </a:rPr>
              <a:t>Utilizing PeopleSoft modules </a:t>
            </a:r>
            <a:r>
              <a:rPr lang="en-US" sz="2400" dirty="0">
                <a:latin typeface="+mn-lt"/>
              </a:rPr>
              <a:t>for the intent and purposes for which they were designed</a:t>
            </a:r>
            <a:r>
              <a:rPr lang="en-US" sz="2400" dirty="0" smtClean="0">
                <a:latin typeface="+mn-lt"/>
              </a:rPr>
              <a:t>.</a:t>
            </a:r>
            <a:endParaRPr lang="en-US" sz="2400" dirty="0">
              <a:latin typeface="+mn-lt"/>
            </a:endParaRPr>
          </a:p>
          <a:p>
            <a:pPr marL="341313" lvl="1" indent="-341313">
              <a:spcBef>
                <a:spcPts val="600"/>
              </a:spcBef>
              <a:buFont typeface="Arial" panose="020B0604020202020204" pitchFamily="34" charset="0"/>
              <a:buChar char="•"/>
            </a:pPr>
            <a:r>
              <a:rPr lang="en-US" sz="2000" dirty="0">
                <a:latin typeface="+mn-lt"/>
              </a:rPr>
              <a:t>Purchase </a:t>
            </a:r>
            <a:r>
              <a:rPr lang="en-US" sz="2000" dirty="0" smtClean="0">
                <a:latin typeface="+mn-lt"/>
              </a:rPr>
              <a:t>order</a:t>
            </a:r>
          </a:p>
          <a:p>
            <a:pPr marL="684213" lvl="2" indent="-342900">
              <a:spcBef>
                <a:spcPts val="600"/>
              </a:spcBef>
              <a:buFont typeface="Calibri" panose="020F0502020204030204" pitchFamily="34" charset="0"/>
              <a:buChar char="–"/>
            </a:pPr>
            <a:r>
              <a:rPr lang="en-US" sz="2000" dirty="0" smtClean="0">
                <a:latin typeface="+mn-lt"/>
              </a:rPr>
              <a:t>Issued </a:t>
            </a:r>
            <a:r>
              <a:rPr lang="en-US" sz="2000" dirty="0">
                <a:latin typeface="+mn-lt"/>
              </a:rPr>
              <a:t>for one </a:t>
            </a:r>
            <a:r>
              <a:rPr lang="en-US" sz="2000" dirty="0" smtClean="0">
                <a:latin typeface="+mn-lt"/>
              </a:rPr>
              <a:t>year.</a:t>
            </a:r>
          </a:p>
          <a:p>
            <a:pPr marL="684213" lvl="2" indent="-342900">
              <a:spcBef>
                <a:spcPts val="600"/>
              </a:spcBef>
              <a:buFont typeface="Calibri" panose="020F0502020204030204" pitchFamily="34" charset="0"/>
              <a:buChar char="–"/>
            </a:pPr>
            <a:r>
              <a:rPr lang="en-US" sz="2000" dirty="0">
                <a:latin typeface="+mn-lt"/>
              </a:rPr>
              <a:t>W</a:t>
            </a:r>
            <a:r>
              <a:rPr lang="en-US" sz="2000" dirty="0" smtClean="0">
                <a:latin typeface="+mn-lt"/>
              </a:rPr>
              <a:t>ill </a:t>
            </a:r>
            <a:r>
              <a:rPr lang="en-US" sz="2000" dirty="0">
                <a:latin typeface="+mn-lt"/>
              </a:rPr>
              <a:t>use the </a:t>
            </a:r>
            <a:r>
              <a:rPr lang="en-US" sz="2000" dirty="0" smtClean="0">
                <a:latin typeface="+mn-lt"/>
              </a:rPr>
              <a:t>PeopleSoft purchase </a:t>
            </a:r>
            <a:r>
              <a:rPr lang="en-US" sz="2000" dirty="0">
                <a:latin typeface="+mn-lt"/>
              </a:rPr>
              <a:t>o</a:t>
            </a:r>
            <a:r>
              <a:rPr lang="en-US" sz="2000" dirty="0" smtClean="0">
                <a:latin typeface="+mn-lt"/>
              </a:rPr>
              <a:t>rder function.</a:t>
            </a:r>
          </a:p>
          <a:p>
            <a:pPr marL="341313" lvl="1" indent="-341313">
              <a:spcBef>
                <a:spcPts val="600"/>
              </a:spcBef>
              <a:buFont typeface="Arial" panose="020B0604020202020204" pitchFamily="34" charset="0"/>
              <a:buChar char="•"/>
            </a:pPr>
            <a:r>
              <a:rPr lang="en-US" sz="2000" dirty="0" smtClean="0">
                <a:latin typeface="+mn-lt"/>
              </a:rPr>
              <a:t>Multi-year agreement</a:t>
            </a:r>
          </a:p>
          <a:p>
            <a:pPr marL="684213" lvl="2" indent="-342900">
              <a:spcBef>
                <a:spcPts val="600"/>
              </a:spcBef>
              <a:buFont typeface="Calibri" panose="020F0502020204030204" pitchFamily="34" charset="0"/>
              <a:buChar char="–"/>
            </a:pPr>
            <a:r>
              <a:rPr lang="en-US" sz="2000" dirty="0" smtClean="0">
                <a:latin typeface="+mn-lt"/>
              </a:rPr>
              <a:t>Generated </a:t>
            </a:r>
            <a:r>
              <a:rPr lang="en-US" sz="2000" dirty="0">
                <a:latin typeface="+mn-lt"/>
              </a:rPr>
              <a:t>using the </a:t>
            </a:r>
            <a:r>
              <a:rPr lang="en-US" sz="2000" dirty="0" smtClean="0">
                <a:latin typeface="+mn-lt"/>
              </a:rPr>
              <a:t>PeopleSoft procurement Contracts function.</a:t>
            </a:r>
          </a:p>
          <a:p>
            <a:pPr marL="684213" lvl="2" indent="-342900">
              <a:spcBef>
                <a:spcPts val="600"/>
              </a:spcBef>
              <a:buFont typeface="Calibri" panose="020F0502020204030204" pitchFamily="34" charset="0"/>
              <a:buChar char="–"/>
            </a:pPr>
            <a:r>
              <a:rPr lang="en-US" sz="2000" dirty="0" smtClean="0">
                <a:latin typeface="+mn-lt"/>
              </a:rPr>
              <a:t>Refer to training supplement document for PeopleSoft examples. </a:t>
            </a:r>
            <a:r>
              <a:rPr lang="en-US" sz="1200" dirty="0" smtClean="0">
                <a:latin typeface="+mn-lt"/>
                <a:hlinkClick r:id="rId3"/>
              </a:rPr>
              <a:t>https</a:t>
            </a:r>
            <a:r>
              <a:rPr lang="en-US" sz="1200" dirty="0">
                <a:latin typeface="+mn-lt"/>
                <a:hlinkClick r:id="rId3"/>
              </a:rPr>
              <a:t>://www.ok.gov/cio/Customer_Portal/Business_Application_Services_Essentials/Financials</a:t>
            </a:r>
            <a:r>
              <a:rPr lang="en-US" sz="1200" dirty="0" smtClean="0">
                <a:latin typeface="+mn-lt"/>
                <a:hlinkClick r:id="rId3"/>
              </a:rPr>
              <a:t>/</a:t>
            </a:r>
            <a:r>
              <a:rPr lang="en-US" sz="1200" dirty="0" smtClean="0">
                <a:latin typeface="+mn-lt"/>
              </a:rPr>
              <a:t>.</a:t>
            </a:r>
          </a:p>
          <a:p>
            <a:pPr marL="914400" lvl="2" indent="0">
              <a:lnSpc>
                <a:spcPct val="110000"/>
              </a:lnSpc>
              <a:spcBef>
                <a:spcPts val="0"/>
              </a:spcBef>
              <a:buNone/>
            </a:pPr>
            <a:endParaRPr lang="en-US" sz="2400" dirty="0">
              <a:latin typeface="+mn-lt"/>
            </a:endParaRPr>
          </a:p>
        </p:txBody>
      </p:sp>
      <p:sp>
        <p:nvSpPr>
          <p:cNvPr id="6" name="Title 4"/>
          <p:cNvSpPr>
            <a:spLocks noGrp="1"/>
          </p:cNvSpPr>
          <p:nvPr>
            <p:ph type="title"/>
          </p:nvPr>
        </p:nvSpPr>
        <p:spPr>
          <a:xfrm>
            <a:off x="609600" y="228600"/>
            <a:ext cx="8458200" cy="838200"/>
          </a:xfrm>
        </p:spPr>
        <p:txBody>
          <a:bodyPr>
            <a:normAutofit/>
          </a:bodyPr>
          <a:lstStyle/>
          <a:p>
            <a:r>
              <a:rPr lang="en-US" sz="3200" dirty="0" smtClean="0">
                <a:ln w="0"/>
                <a:latin typeface="+mn-lt"/>
              </a:rPr>
              <a:t>Contracts, Purchase Orders and PeopleSoft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69</a:t>
            </a:fld>
            <a:endParaRPr lang="en-US" altLang="en-US" dirty="0"/>
          </a:p>
        </p:txBody>
      </p:sp>
    </p:spTree>
    <p:extLst>
      <p:ext uri="{BB962C8B-B14F-4D97-AF65-F5344CB8AC3E}">
        <p14:creationId xmlns:p14="http://schemas.microsoft.com/office/powerpoint/2010/main" val="39403674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828800" y="1905000"/>
            <a:ext cx="5943600" cy="2683597"/>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mj-cs"/>
              </a:defRPr>
            </a:lvl1pPr>
          </a:lstStyle>
          <a:p>
            <a:pPr algn="ctr"/>
            <a:r>
              <a:rPr lang="en-US" sz="3200" dirty="0" smtClean="0">
                <a:latin typeface="+mn-lt"/>
              </a:rPr>
              <a:t>Building Your Own </a:t>
            </a:r>
            <a:r>
              <a:rPr lang="en-US" sz="3200" dirty="0" err="1" smtClean="0">
                <a:latin typeface="+mn-lt"/>
              </a:rPr>
              <a:t>ePro</a:t>
            </a:r>
            <a:r>
              <a:rPr lang="en-US" sz="3200" dirty="0" smtClean="0">
                <a:latin typeface="+mn-lt"/>
              </a:rPr>
              <a:t> Requisition</a:t>
            </a:r>
          </a:p>
          <a:p>
            <a:pPr algn="ctr"/>
            <a:r>
              <a:rPr lang="en-US" sz="3200" dirty="0" smtClean="0">
                <a:latin typeface="+mn-lt"/>
              </a:rPr>
              <a:t>and Creating a PO From an</a:t>
            </a:r>
          </a:p>
          <a:p>
            <a:pPr algn="ctr"/>
            <a:r>
              <a:rPr lang="en-US" sz="3200" dirty="0" smtClean="0">
                <a:latin typeface="+mn-lt"/>
              </a:rPr>
              <a:t>Agency-Specific Contract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70</a:t>
            </a:fld>
            <a:endParaRPr lang="en-US" altLang="en-US" dirty="0"/>
          </a:p>
        </p:txBody>
      </p:sp>
    </p:spTree>
    <p:extLst>
      <p:ext uri="{BB962C8B-B14F-4D97-AF65-F5344CB8AC3E}">
        <p14:creationId xmlns:p14="http://schemas.microsoft.com/office/powerpoint/2010/main" val="40134138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2" cstate="print">
            <a:extLst>
              <a:ext uri="{28A0092B-C50C-407E-A947-70E740481C1C}">
                <a14:useLocalDpi xmlns:a14="http://schemas.microsoft.com/office/drawing/2010/main" val="0"/>
              </a:ext>
            </a:extLst>
          </a:blip>
          <a:stretch>
            <a:fillRect/>
          </a:stretch>
        </p:blipFill>
        <p:spPr>
          <a:xfrm>
            <a:off x="1752600" y="1120455"/>
            <a:ext cx="5746130" cy="5204145"/>
          </a:xfrm>
          <a:prstGeom prst="rect">
            <a:avLst/>
          </a:prstGeom>
        </p:spPr>
      </p:pic>
      <p:cxnSp>
        <p:nvCxnSpPr>
          <p:cNvPr id="5" name="Straight Arrow Connector 4"/>
          <p:cNvCxnSpPr/>
          <p:nvPr/>
        </p:nvCxnSpPr>
        <p:spPr>
          <a:xfrm>
            <a:off x="5206847" y="2026566"/>
            <a:ext cx="420097" cy="43034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6" name="Straight Arrow Connector 5"/>
          <p:cNvCxnSpPr/>
          <p:nvPr/>
        </p:nvCxnSpPr>
        <p:spPr>
          <a:xfrm flipH="1">
            <a:off x="3860562" y="2506162"/>
            <a:ext cx="573791" cy="33812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flipV="1">
            <a:off x="4551085" y="3183660"/>
            <a:ext cx="655762" cy="34837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9" name="Title 4"/>
          <p:cNvSpPr>
            <a:spLocks noGrp="1"/>
          </p:cNvSpPr>
          <p:nvPr>
            <p:ph type="title"/>
          </p:nvPr>
        </p:nvSpPr>
        <p:spPr>
          <a:xfrm>
            <a:off x="609600" y="-64259"/>
            <a:ext cx="8458200" cy="1283459"/>
          </a:xfrm>
        </p:spPr>
        <p:txBody>
          <a:bodyPr>
            <a:normAutofit/>
          </a:bodyPr>
          <a:lstStyle/>
          <a:p>
            <a:r>
              <a:rPr lang="en-US" sz="3200" dirty="0" smtClean="0">
                <a:ln w="0"/>
                <a:latin typeface="+mn-lt"/>
              </a:rPr>
              <a:t>Agency Multi-Year Contract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71</a:t>
            </a:fld>
            <a:endParaRPr lang="en-US" altLang="en-US" dirty="0"/>
          </a:p>
        </p:txBody>
      </p:sp>
    </p:spTree>
    <p:extLst>
      <p:ext uri="{BB962C8B-B14F-4D97-AF65-F5344CB8AC3E}">
        <p14:creationId xmlns:p14="http://schemas.microsoft.com/office/powerpoint/2010/main" val="37402207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1415479" y="1295400"/>
            <a:ext cx="6814121" cy="4724400"/>
          </a:xfrm>
          <a:prstGeom prst="rect">
            <a:avLst/>
          </a:prstGeom>
        </p:spPr>
      </p:pic>
      <p:cxnSp>
        <p:nvCxnSpPr>
          <p:cNvPr id="4" name="Straight Arrow Connector 3"/>
          <p:cNvCxnSpPr/>
          <p:nvPr/>
        </p:nvCxnSpPr>
        <p:spPr>
          <a:xfrm>
            <a:off x="6052398" y="2955484"/>
            <a:ext cx="448921" cy="448921"/>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6" name="Title 4"/>
          <p:cNvSpPr>
            <a:spLocks noGrp="1"/>
          </p:cNvSpPr>
          <p:nvPr>
            <p:ph type="title"/>
          </p:nvPr>
        </p:nvSpPr>
        <p:spPr>
          <a:xfrm>
            <a:off x="609600" y="11941"/>
            <a:ext cx="8458200" cy="1283459"/>
          </a:xfrm>
        </p:spPr>
        <p:txBody>
          <a:bodyPr>
            <a:normAutofit/>
          </a:bodyPr>
          <a:lstStyle/>
          <a:p>
            <a:r>
              <a:rPr lang="en-US" sz="3200" dirty="0" smtClean="0">
                <a:ln w="0"/>
                <a:latin typeface="+mn-lt"/>
              </a:rPr>
              <a:t>Step 1: How to Access an </a:t>
            </a:r>
            <a:br>
              <a:rPr lang="en-US" sz="3200" dirty="0" smtClean="0">
                <a:ln w="0"/>
                <a:latin typeface="+mn-lt"/>
              </a:rPr>
            </a:br>
            <a:r>
              <a:rPr lang="en-US" sz="3200" dirty="0" smtClean="0">
                <a:ln w="0"/>
                <a:latin typeface="+mn-lt"/>
              </a:rPr>
              <a:t>Agency-Specific Contract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72</a:t>
            </a:fld>
            <a:endParaRPr lang="en-US" altLang="en-US" dirty="0"/>
          </a:p>
        </p:txBody>
      </p:sp>
    </p:spTree>
    <p:extLst>
      <p:ext uri="{BB962C8B-B14F-4D97-AF65-F5344CB8AC3E}">
        <p14:creationId xmlns:p14="http://schemas.microsoft.com/office/powerpoint/2010/main" val="36170939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1219200" y="1295400"/>
            <a:ext cx="7086600" cy="4724400"/>
          </a:xfrm>
          <a:prstGeom prst="rect">
            <a:avLst/>
          </a:prstGeom>
        </p:spPr>
      </p:pic>
      <p:cxnSp>
        <p:nvCxnSpPr>
          <p:cNvPr id="6" name="Straight Arrow Connector 5"/>
          <p:cNvCxnSpPr/>
          <p:nvPr/>
        </p:nvCxnSpPr>
        <p:spPr>
          <a:xfrm flipH="1">
            <a:off x="4954954" y="3832590"/>
            <a:ext cx="633932" cy="63393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7" name="Text Box 24"/>
          <p:cNvSpPr txBox="1"/>
          <p:nvPr/>
        </p:nvSpPr>
        <p:spPr>
          <a:xfrm>
            <a:off x="5588885" y="3571923"/>
            <a:ext cx="1705493" cy="334026"/>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indent="0" algn="ctr">
              <a:spcBef>
                <a:spcPts val="0"/>
              </a:spcBef>
              <a:spcAft>
                <a:spcPts val="0"/>
              </a:spcAft>
            </a:pPr>
            <a:r>
              <a:rPr lang="en-US" sz="900" b="1" dirty="0">
                <a:effectLst/>
                <a:ea typeface="Calibri"/>
              </a:rPr>
              <a:t>PeopleSoft Contract ID</a:t>
            </a:r>
            <a:endParaRPr lang="en-US" sz="900" dirty="0">
              <a:effectLst/>
              <a:ea typeface="Calibri"/>
            </a:endParaRPr>
          </a:p>
        </p:txBody>
      </p:sp>
      <p:cxnSp>
        <p:nvCxnSpPr>
          <p:cNvPr id="8" name="Straight Arrow Connector 7"/>
          <p:cNvCxnSpPr/>
          <p:nvPr/>
        </p:nvCxnSpPr>
        <p:spPr>
          <a:xfrm flipH="1">
            <a:off x="5010917" y="4501695"/>
            <a:ext cx="916182" cy="12452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9" name="Text Box 26"/>
          <p:cNvSpPr txBox="1"/>
          <p:nvPr/>
        </p:nvSpPr>
        <p:spPr>
          <a:xfrm>
            <a:off x="5937902" y="4322967"/>
            <a:ext cx="2033641" cy="334026"/>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indent="0" algn="ctr">
              <a:spcBef>
                <a:spcPts val="0"/>
              </a:spcBef>
              <a:spcAft>
                <a:spcPts val="0"/>
              </a:spcAft>
            </a:pPr>
            <a:r>
              <a:rPr lang="en-US" sz="900" b="1" dirty="0">
                <a:effectLst/>
                <a:ea typeface="Calibri"/>
              </a:rPr>
              <a:t>Your Agency Number</a:t>
            </a:r>
            <a:endParaRPr lang="en-US" sz="900" dirty="0">
              <a:effectLst/>
              <a:ea typeface="Calibri"/>
            </a:endParaRPr>
          </a:p>
        </p:txBody>
      </p:sp>
      <p:sp>
        <p:nvSpPr>
          <p:cNvPr id="10" name="Title 4"/>
          <p:cNvSpPr txBox="1">
            <a:spLocks/>
          </p:cNvSpPr>
          <p:nvPr/>
        </p:nvSpPr>
        <p:spPr bwMode="auto">
          <a:xfrm>
            <a:off x="609600" y="11941"/>
            <a:ext cx="8458200" cy="1283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nSpc>
                <a:spcPct val="90000"/>
              </a:lnSpc>
            </a:pPr>
            <a:r>
              <a:rPr lang="en-US" sz="3200" dirty="0" smtClean="0">
                <a:ln w="0"/>
                <a:latin typeface="+mn-lt"/>
              </a:rPr>
              <a:t>Step 2: How to Access an </a:t>
            </a:r>
          </a:p>
          <a:p>
            <a:pPr>
              <a:lnSpc>
                <a:spcPct val="90000"/>
              </a:lnSpc>
            </a:pPr>
            <a:r>
              <a:rPr lang="en-US" sz="3200" dirty="0" smtClean="0">
                <a:ln w="0"/>
                <a:latin typeface="+mn-lt"/>
              </a:rPr>
              <a:t>Agency-Specific Contract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73</a:t>
            </a:fld>
            <a:endParaRPr lang="en-US" altLang="en-US" dirty="0"/>
          </a:p>
        </p:txBody>
      </p:sp>
    </p:spTree>
    <p:extLst>
      <p:ext uri="{BB962C8B-B14F-4D97-AF65-F5344CB8AC3E}">
        <p14:creationId xmlns:p14="http://schemas.microsoft.com/office/powerpoint/2010/main" val="282635926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914399" y="1905000"/>
            <a:ext cx="7086601" cy="3177540"/>
          </a:xfrm>
        </p:spPr>
        <p:txBody>
          <a:bodyPr>
            <a:normAutofit/>
          </a:bodyPr>
          <a:lstStyle/>
          <a:p>
            <a:pPr marL="0" indent="0">
              <a:spcBef>
                <a:spcPts val="600"/>
              </a:spcBef>
              <a:buNone/>
            </a:pPr>
            <a:r>
              <a:rPr lang="en-US" sz="2400" b="1" dirty="0" smtClean="0">
                <a:latin typeface="+mn-lt"/>
              </a:rPr>
              <a:t>Agency-Specific </a:t>
            </a:r>
            <a:r>
              <a:rPr lang="en-US" sz="2400" b="1" dirty="0">
                <a:latin typeface="+mn-lt"/>
              </a:rPr>
              <a:t>Contracts</a:t>
            </a:r>
            <a:r>
              <a:rPr lang="en-US" sz="2400" dirty="0">
                <a:latin typeface="+mn-lt"/>
              </a:rPr>
              <a:t> are multi-year agreements </a:t>
            </a:r>
            <a:r>
              <a:rPr lang="en-US" sz="2400" dirty="0" smtClean="0">
                <a:latin typeface="+mn-lt"/>
              </a:rPr>
              <a:t>resulting </a:t>
            </a:r>
            <a:r>
              <a:rPr lang="en-US" sz="2400" dirty="0">
                <a:latin typeface="+mn-lt"/>
              </a:rPr>
              <a:t>from an agency RFP and are commonly awarded to a single vendor, however this can vary dependent upon what is in the best interest of the state. The contract will have a PeopleSoft contract ID number</a:t>
            </a:r>
            <a:r>
              <a:rPr lang="en-US" sz="2400" dirty="0" smtClean="0">
                <a:latin typeface="+mn-lt"/>
              </a:rPr>
              <a:t>.</a:t>
            </a:r>
            <a:endParaRPr lang="en-US" sz="2400" dirty="0">
              <a:latin typeface="+mn-lt"/>
            </a:endParaRPr>
          </a:p>
        </p:txBody>
      </p:sp>
      <p:sp>
        <p:nvSpPr>
          <p:cNvPr id="6" name="Title 4"/>
          <p:cNvSpPr>
            <a:spLocks noGrp="1"/>
          </p:cNvSpPr>
          <p:nvPr>
            <p:ph type="title"/>
          </p:nvPr>
        </p:nvSpPr>
        <p:spPr>
          <a:xfrm>
            <a:off x="628650" y="533400"/>
            <a:ext cx="8439150" cy="1283459"/>
          </a:xfrm>
        </p:spPr>
        <p:txBody>
          <a:bodyPr>
            <a:normAutofit/>
          </a:bodyPr>
          <a:lstStyle/>
          <a:p>
            <a:r>
              <a:rPr lang="en-US" sz="3200" dirty="0" smtClean="0">
                <a:ln w="0"/>
                <a:latin typeface="+mn-lt"/>
              </a:rPr>
              <a:t>Agency-Specific Contracts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74</a:t>
            </a:fld>
            <a:endParaRPr lang="en-US" altLang="en-US" dirty="0"/>
          </a:p>
        </p:txBody>
      </p:sp>
    </p:spTree>
    <p:extLst>
      <p:ext uri="{BB962C8B-B14F-4D97-AF65-F5344CB8AC3E}">
        <p14:creationId xmlns:p14="http://schemas.microsoft.com/office/powerpoint/2010/main" val="24980889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524000"/>
            <a:ext cx="7162800" cy="3973846"/>
          </a:xfrm>
        </p:spPr>
        <p:txBody>
          <a:bodyPr>
            <a:normAutofit/>
          </a:bodyPr>
          <a:lstStyle/>
          <a:p>
            <a:pPr>
              <a:spcBef>
                <a:spcPts val="0"/>
              </a:spcBef>
            </a:pPr>
            <a:r>
              <a:rPr lang="en-US" sz="2400" dirty="0" smtClean="0">
                <a:solidFill>
                  <a:prstClr val="black"/>
                </a:solidFill>
                <a:latin typeface="+mn-lt"/>
              </a:rPr>
              <a:t>The agency/buyer </a:t>
            </a:r>
            <a:r>
              <a:rPr lang="en-US" sz="2400" dirty="0">
                <a:solidFill>
                  <a:prstClr val="black"/>
                </a:solidFill>
                <a:latin typeface="+mn-lt"/>
              </a:rPr>
              <a:t>will be required to submit an </a:t>
            </a:r>
            <a:r>
              <a:rPr lang="en-US" sz="2400" dirty="0" err="1" smtClean="0">
                <a:solidFill>
                  <a:prstClr val="black"/>
                </a:solidFill>
                <a:latin typeface="+mn-lt"/>
              </a:rPr>
              <a:t>ePro</a:t>
            </a:r>
            <a:r>
              <a:rPr lang="en-US" sz="2400" dirty="0" smtClean="0">
                <a:solidFill>
                  <a:prstClr val="black"/>
                </a:solidFill>
                <a:latin typeface="+mn-lt"/>
              </a:rPr>
              <a:t> </a:t>
            </a:r>
            <a:r>
              <a:rPr lang="en-US" sz="2400" dirty="0">
                <a:solidFill>
                  <a:prstClr val="black"/>
                </a:solidFill>
                <a:latin typeface="+mn-lt"/>
              </a:rPr>
              <a:t>requisition for </a:t>
            </a:r>
            <a:r>
              <a:rPr lang="en-US" sz="2400" dirty="0" smtClean="0">
                <a:solidFill>
                  <a:prstClr val="black"/>
                </a:solidFill>
                <a:latin typeface="+mn-lt"/>
              </a:rPr>
              <a:t>change </a:t>
            </a:r>
            <a:r>
              <a:rPr lang="en-US" sz="2400" dirty="0">
                <a:solidFill>
                  <a:prstClr val="black"/>
                </a:solidFill>
                <a:latin typeface="+mn-lt"/>
              </a:rPr>
              <a:t>orders, renewals, etc</a:t>
            </a:r>
            <a:r>
              <a:rPr lang="en-US" sz="2400" dirty="0" smtClean="0">
                <a:solidFill>
                  <a:prstClr val="black"/>
                </a:solidFill>
                <a:latin typeface="+mn-lt"/>
              </a:rPr>
              <a:t>. </a:t>
            </a:r>
            <a:r>
              <a:rPr lang="en-US" sz="2400" dirty="0">
                <a:solidFill>
                  <a:prstClr val="black"/>
                </a:solidFill>
                <a:latin typeface="+mn-lt"/>
              </a:rPr>
              <a:t>The buyer will build the requisition directly from the contract. </a:t>
            </a:r>
            <a:r>
              <a:rPr lang="en-US" sz="2400" dirty="0" smtClean="0">
                <a:solidFill>
                  <a:prstClr val="black"/>
                </a:solidFill>
                <a:latin typeface="+mn-lt"/>
              </a:rPr>
              <a:t>Agency-specific </a:t>
            </a:r>
            <a:r>
              <a:rPr lang="en-US" sz="2400" dirty="0">
                <a:solidFill>
                  <a:prstClr val="black"/>
                </a:solidFill>
                <a:latin typeface="+mn-lt"/>
              </a:rPr>
              <a:t>contracts generally are not associated or tied to an Item </a:t>
            </a:r>
            <a:r>
              <a:rPr lang="en-US" sz="2400" dirty="0" smtClean="0">
                <a:solidFill>
                  <a:prstClr val="black"/>
                </a:solidFill>
                <a:latin typeface="+mn-lt"/>
              </a:rPr>
              <a:t>ID, therefore </a:t>
            </a:r>
            <a:r>
              <a:rPr lang="en-US" sz="2400" dirty="0">
                <a:solidFill>
                  <a:prstClr val="black"/>
                </a:solidFill>
                <a:latin typeface="+mn-lt"/>
              </a:rPr>
              <a:t>the buyer would build the requisition using the item </a:t>
            </a:r>
            <a:r>
              <a:rPr lang="en-US" sz="2400" dirty="0" smtClean="0">
                <a:solidFill>
                  <a:prstClr val="black"/>
                </a:solidFill>
                <a:latin typeface="+mn-lt"/>
              </a:rPr>
              <a:t>description, category code </a:t>
            </a:r>
            <a:r>
              <a:rPr lang="en-US" sz="2400" dirty="0">
                <a:solidFill>
                  <a:prstClr val="black"/>
                </a:solidFill>
                <a:latin typeface="+mn-lt"/>
              </a:rPr>
              <a:t>and vendor ID as shown on the </a:t>
            </a:r>
            <a:r>
              <a:rPr lang="en-US" sz="2400" dirty="0" smtClean="0">
                <a:solidFill>
                  <a:prstClr val="black"/>
                </a:solidFill>
                <a:latin typeface="+mn-lt"/>
              </a:rPr>
              <a:t>agency-specific contract. The </a:t>
            </a:r>
            <a:r>
              <a:rPr lang="en-US" sz="2400" dirty="0">
                <a:solidFill>
                  <a:prstClr val="black"/>
                </a:solidFill>
                <a:latin typeface="+mn-lt"/>
              </a:rPr>
              <a:t>requisition must mirror the contract</a:t>
            </a:r>
            <a:r>
              <a:rPr lang="en-US" sz="2400" dirty="0" smtClean="0">
                <a:solidFill>
                  <a:prstClr val="black"/>
                </a:solidFill>
                <a:latin typeface="+mn-lt"/>
              </a:rPr>
              <a:t>.</a:t>
            </a:r>
            <a:endParaRPr lang="en-US" sz="2400" dirty="0">
              <a:solidFill>
                <a:prstClr val="black"/>
              </a:solidFill>
              <a:latin typeface="+mn-lt"/>
            </a:endParaRPr>
          </a:p>
        </p:txBody>
      </p:sp>
      <p:sp>
        <p:nvSpPr>
          <p:cNvPr id="5" name="Title 4"/>
          <p:cNvSpPr>
            <a:spLocks noGrp="1"/>
          </p:cNvSpPr>
          <p:nvPr>
            <p:ph type="title"/>
          </p:nvPr>
        </p:nvSpPr>
        <p:spPr>
          <a:xfrm>
            <a:off x="628650" y="152401"/>
            <a:ext cx="8439150" cy="1066800"/>
          </a:xfrm>
        </p:spPr>
        <p:txBody>
          <a:bodyPr>
            <a:normAutofit/>
          </a:bodyPr>
          <a:lstStyle/>
          <a:p>
            <a:r>
              <a:rPr lang="en-US" sz="3200" dirty="0" smtClean="0">
                <a:ln w="0"/>
                <a:latin typeface="+mn-lt"/>
              </a:rPr>
              <a:t>Agency-Specific Contract Requirements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75</a:t>
            </a:fld>
            <a:endParaRPr lang="en-US" altLang="en-US" dirty="0"/>
          </a:p>
        </p:txBody>
      </p:sp>
    </p:spTree>
    <p:extLst>
      <p:ext uri="{BB962C8B-B14F-4D97-AF65-F5344CB8AC3E}">
        <p14:creationId xmlns:p14="http://schemas.microsoft.com/office/powerpoint/2010/main" val="205069821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00200"/>
            <a:ext cx="7162800" cy="3973846"/>
          </a:xfrm>
        </p:spPr>
        <p:txBody>
          <a:bodyPr>
            <a:normAutofit/>
          </a:bodyPr>
          <a:lstStyle/>
          <a:p>
            <a:pPr lvl="0">
              <a:spcBef>
                <a:spcPts val="600"/>
              </a:spcBef>
            </a:pPr>
            <a:r>
              <a:rPr lang="en-US" sz="2400" dirty="0" smtClean="0">
                <a:solidFill>
                  <a:prstClr val="black"/>
                </a:solidFill>
                <a:latin typeface="+mn-lt"/>
              </a:rPr>
              <a:t>After </a:t>
            </a:r>
            <a:r>
              <a:rPr lang="en-US" sz="2400" dirty="0">
                <a:solidFill>
                  <a:prstClr val="black"/>
                </a:solidFill>
                <a:latin typeface="+mn-lt"/>
              </a:rPr>
              <a:t>the requisition is </a:t>
            </a:r>
            <a:r>
              <a:rPr lang="en-US" sz="2400" dirty="0" smtClean="0">
                <a:solidFill>
                  <a:prstClr val="black"/>
                </a:solidFill>
                <a:latin typeface="+mn-lt"/>
              </a:rPr>
              <a:t>completed, </a:t>
            </a:r>
            <a:r>
              <a:rPr lang="en-US" sz="2400" dirty="0">
                <a:solidFill>
                  <a:prstClr val="black"/>
                </a:solidFill>
                <a:latin typeface="+mn-lt"/>
              </a:rPr>
              <a:t>the buyer should submit it through </a:t>
            </a:r>
            <a:r>
              <a:rPr lang="en-US" sz="2400" dirty="0" err="1" smtClean="0">
                <a:solidFill>
                  <a:prstClr val="black"/>
                </a:solidFill>
                <a:latin typeface="+mn-lt"/>
              </a:rPr>
              <a:t>ePro</a:t>
            </a:r>
            <a:r>
              <a:rPr lang="en-US" sz="2400" dirty="0" smtClean="0">
                <a:solidFill>
                  <a:prstClr val="black"/>
                </a:solidFill>
                <a:latin typeface="+mn-lt"/>
              </a:rPr>
              <a:t> </a:t>
            </a:r>
            <a:r>
              <a:rPr lang="en-US" sz="2400" dirty="0">
                <a:solidFill>
                  <a:prstClr val="black"/>
                </a:solidFill>
                <a:latin typeface="+mn-lt"/>
              </a:rPr>
              <a:t>along with any required documents for the proper approval</a:t>
            </a:r>
            <a:r>
              <a:rPr lang="en-US" sz="2400" dirty="0" smtClean="0">
                <a:solidFill>
                  <a:prstClr val="black"/>
                </a:solidFill>
                <a:latin typeface="+mn-lt"/>
              </a:rPr>
              <a:t>. After </a:t>
            </a:r>
            <a:r>
              <a:rPr lang="en-US" sz="2400" dirty="0">
                <a:solidFill>
                  <a:prstClr val="black"/>
                </a:solidFill>
                <a:latin typeface="+mn-lt"/>
              </a:rPr>
              <a:t>the requisition process is complete and notification of approval is </a:t>
            </a:r>
            <a:r>
              <a:rPr lang="en-US" sz="2400" dirty="0" smtClean="0">
                <a:solidFill>
                  <a:prstClr val="black"/>
                </a:solidFill>
                <a:latin typeface="+mn-lt"/>
              </a:rPr>
              <a:t>received, </a:t>
            </a:r>
            <a:r>
              <a:rPr lang="en-US" sz="2400" dirty="0">
                <a:solidFill>
                  <a:prstClr val="black"/>
                </a:solidFill>
                <a:latin typeface="+mn-lt"/>
              </a:rPr>
              <a:t>the buyer will be able to generate the </a:t>
            </a:r>
            <a:r>
              <a:rPr lang="en-US" sz="2400" dirty="0" smtClean="0">
                <a:solidFill>
                  <a:prstClr val="black"/>
                </a:solidFill>
                <a:latin typeface="+mn-lt"/>
              </a:rPr>
              <a:t>purchase order </a:t>
            </a:r>
            <a:r>
              <a:rPr lang="en-US" sz="2400" dirty="0">
                <a:solidFill>
                  <a:prstClr val="black"/>
                </a:solidFill>
                <a:latin typeface="+mn-lt"/>
              </a:rPr>
              <a:t>by copying from the approved requisition or the </a:t>
            </a:r>
            <a:r>
              <a:rPr lang="en-US" sz="2400" dirty="0" smtClean="0">
                <a:solidFill>
                  <a:prstClr val="black"/>
                </a:solidFill>
                <a:latin typeface="+mn-lt"/>
              </a:rPr>
              <a:t>agency-specific contract. In </a:t>
            </a:r>
            <a:r>
              <a:rPr lang="en-US" sz="2400" dirty="0">
                <a:solidFill>
                  <a:prstClr val="black"/>
                </a:solidFill>
                <a:latin typeface="+mn-lt"/>
              </a:rPr>
              <a:t>order to achieve better results it is recommended to copy from the requisition</a:t>
            </a:r>
            <a:r>
              <a:rPr lang="en-US" sz="2400" dirty="0" smtClean="0">
                <a:solidFill>
                  <a:prstClr val="black"/>
                </a:solidFill>
                <a:latin typeface="+mn-lt"/>
              </a:rPr>
              <a:t>.</a:t>
            </a:r>
          </a:p>
          <a:p>
            <a:pPr lvl="0">
              <a:spcBef>
                <a:spcPts val="600"/>
              </a:spcBef>
            </a:pPr>
            <a:r>
              <a:rPr lang="en-US" sz="2400" dirty="0" smtClean="0">
                <a:solidFill>
                  <a:prstClr val="black"/>
                </a:solidFill>
                <a:latin typeface="+mn-lt"/>
              </a:rPr>
              <a:t>Enter </a:t>
            </a:r>
            <a:r>
              <a:rPr lang="en-US" sz="2400" dirty="0">
                <a:solidFill>
                  <a:prstClr val="black"/>
                </a:solidFill>
                <a:latin typeface="+mn-lt"/>
              </a:rPr>
              <a:t>the Vendor ID in </a:t>
            </a:r>
            <a:r>
              <a:rPr lang="en-US" sz="2400" dirty="0" smtClean="0">
                <a:solidFill>
                  <a:prstClr val="black"/>
                </a:solidFill>
                <a:latin typeface="+mn-lt"/>
              </a:rPr>
              <a:t>the requisition </a:t>
            </a:r>
            <a:r>
              <a:rPr lang="en-US" sz="2400" dirty="0">
                <a:solidFill>
                  <a:prstClr val="black"/>
                </a:solidFill>
                <a:latin typeface="+mn-lt"/>
              </a:rPr>
              <a:t>default. </a:t>
            </a:r>
            <a:endParaRPr lang="en-US" sz="4000" dirty="0">
              <a:latin typeface="+mn-lt"/>
            </a:endParaRPr>
          </a:p>
        </p:txBody>
      </p:sp>
      <p:sp>
        <p:nvSpPr>
          <p:cNvPr id="5" name="Title 4"/>
          <p:cNvSpPr>
            <a:spLocks noGrp="1"/>
          </p:cNvSpPr>
          <p:nvPr>
            <p:ph type="title"/>
          </p:nvPr>
        </p:nvSpPr>
        <p:spPr>
          <a:xfrm>
            <a:off x="628650" y="152401"/>
            <a:ext cx="8439150" cy="1143000"/>
          </a:xfrm>
        </p:spPr>
        <p:txBody>
          <a:bodyPr>
            <a:normAutofit/>
          </a:bodyPr>
          <a:lstStyle/>
          <a:p>
            <a:r>
              <a:rPr lang="en-US" sz="3200" dirty="0" smtClean="0">
                <a:ln w="0"/>
                <a:latin typeface="+mn-lt"/>
              </a:rPr>
              <a:t>Agency-Specific Contract Requirements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76</a:t>
            </a:fld>
            <a:endParaRPr lang="en-US" altLang="en-US" dirty="0"/>
          </a:p>
        </p:txBody>
      </p:sp>
    </p:spTree>
    <p:extLst>
      <p:ext uri="{BB962C8B-B14F-4D97-AF65-F5344CB8AC3E}">
        <p14:creationId xmlns:p14="http://schemas.microsoft.com/office/powerpoint/2010/main" val="427789999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25927" y="1371600"/>
            <a:ext cx="7579873" cy="5029200"/>
          </a:xfrm>
        </p:spPr>
        <p:txBody>
          <a:bodyPr>
            <a:noAutofit/>
          </a:bodyPr>
          <a:lstStyle/>
          <a:p>
            <a:pPr marL="0" indent="0">
              <a:spcBef>
                <a:spcPts val="600"/>
              </a:spcBef>
              <a:buNone/>
            </a:pPr>
            <a:r>
              <a:rPr lang="en-US" sz="2000" dirty="0">
                <a:latin typeface="+mn-lt"/>
              </a:rPr>
              <a:t>Helpful web links:</a:t>
            </a:r>
          </a:p>
          <a:p>
            <a:pPr>
              <a:spcBef>
                <a:spcPts val="600"/>
              </a:spcBef>
              <a:spcAft>
                <a:spcPts val="600"/>
              </a:spcAft>
            </a:pPr>
            <a:r>
              <a:rPr lang="en-US" sz="2000" u="sng" dirty="0" smtClean="0">
                <a:latin typeface="+mn-lt"/>
                <a:hlinkClick r:id="rId3"/>
              </a:rPr>
              <a:t>http://omes.ok.gov</a:t>
            </a:r>
            <a:endParaRPr lang="en-US" sz="2000" u="sng" dirty="0" smtClean="0">
              <a:latin typeface="+mn-lt"/>
            </a:endParaRPr>
          </a:p>
          <a:p>
            <a:pPr>
              <a:spcBef>
                <a:spcPts val="600"/>
              </a:spcBef>
              <a:spcAft>
                <a:spcPts val="600"/>
              </a:spcAft>
            </a:pPr>
            <a:r>
              <a:rPr lang="en-US" sz="2000" u="sng" dirty="0" smtClean="0">
                <a:latin typeface="+mn-lt"/>
                <a:hlinkClick r:id="rId4"/>
              </a:rPr>
              <a:t>http</a:t>
            </a:r>
            <a:r>
              <a:rPr lang="en-US" sz="2000" u="sng" dirty="0">
                <a:latin typeface="+mn-lt"/>
                <a:hlinkClick r:id="rId4"/>
              </a:rPr>
              <a:t>://</a:t>
            </a:r>
            <a:r>
              <a:rPr lang="en-US" sz="2000" u="sng" dirty="0" smtClean="0">
                <a:latin typeface="+mn-lt"/>
                <a:hlinkClick r:id="rId4"/>
              </a:rPr>
              <a:t>cio.ok.gov</a:t>
            </a:r>
            <a:endParaRPr lang="en-US" sz="2000" u="sng" dirty="0" smtClean="0">
              <a:latin typeface="+mn-lt"/>
            </a:endParaRPr>
          </a:p>
          <a:p>
            <a:pPr>
              <a:spcBef>
                <a:spcPts val="600"/>
              </a:spcBef>
              <a:spcAft>
                <a:spcPts val="600"/>
              </a:spcAft>
            </a:pPr>
            <a:r>
              <a:rPr lang="en-US" sz="2000" u="sng" dirty="0">
                <a:latin typeface="+mn-lt"/>
                <a:hlinkClick r:id="rId5"/>
              </a:rPr>
              <a:t>https://</a:t>
            </a:r>
            <a:r>
              <a:rPr lang="en-US" sz="2000" u="sng" dirty="0" smtClean="0">
                <a:latin typeface="+mn-lt"/>
                <a:hlinkClick r:id="rId5"/>
              </a:rPr>
              <a:t>www.ok.gov/DCS/Central_Purchasing/index.html</a:t>
            </a:r>
            <a:endParaRPr lang="en-US" sz="2000" u="sng" dirty="0" smtClean="0">
              <a:latin typeface="+mn-lt"/>
            </a:endParaRPr>
          </a:p>
          <a:p>
            <a:pPr>
              <a:spcBef>
                <a:spcPts val="600"/>
              </a:spcBef>
              <a:spcAft>
                <a:spcPts val="600"/>
              </a:spcAft>
            </a:pPr>
            <a:r>
              <a:rPr lang="en-US" sz="2000" u="sng" dirty="0" smtClean="0">
                <a:latin typeface="+mn-lt"/>
                <a:hlinkClick r:id="rId6"/>
              </a:rPr>
              <a:t>http</a:t>
            </a:r>
            <a:r>
              <a:rPr lang="en-US" sz="2000" u="sng" dirty="0">
                <a:latin typeface="+mn-lt"/>
                <a:hlinkClick r:id="rId6"/>
              </a:rPr>
              <a:t>://www.ok.gov/cio/Procurement</a:t>
            </a:r>
            <a:r>
              <a:rPr lang="en-US" sz="2000" u="sng" dirty="0" smtClean="0">
                <a:latin typeface="+mn-lt"/>
                <a:hlinkClick r:id="rId6"/>
              </a:rPr>
              <a:t>/</a:t>
            </a:r>
            <a:endParaRPr lang="en-US" sz="2000" u="sng" dirty="0">
              <a:latin typeface="+mn-lt"/>
            </a:endParaRPr>
          </a:p>
          <a:p>
            <a:pPr>
              <a:spcBef>
                <a:spcPts val="600"/>
              </a:spcBef>
              <a:spcAft>
                <a:spcPts val="600"/>
              </a:spcAft>
            </a:pPr>
            <a:r>
              <a:rPr lang="en-US" sz="2000" u="sng" dirty="0">
                <a:latin typeface="+mn-lt"/>
                <a:hlinkClick r:id="rId7"/>
              </a:rPr>
              <a:t>http://</a:t>
            </a:r>
            <a:r>
              <a:rPr lang="en-US" sz="2000" u="sng" dirty="0" smtClean="0">
                <a:latin typeface="+mn-lt"/>
                <a:hlinkClick r:id="rId7"/>
              </a:rPr>
              <a:t>www.ok.gov/cio/documents/Bid_Process.pdf</a:t>
            </a:r>
            <a:endParaRPr lang="en-US" sz="2000" u="sng" dirty="0">
              <a:latin typeface="+mn-lt"/>
            </a:endParaRPr>
          </a:p>
          <a:p>
            <a:pPr>
              <a:spcBef>
                <a:spcPts val="600"/>
              </a:spcBef>
              <a:spcAft>
                <a:spcPts val="600"/>
              </a:spcAft>
            </a:pPr>
            <a:r>
              <a:rPr lang="en-US" sz="2000" u="sng" dirty="0">
                <a:latin typeface="+mn-lt"/>
                <a:hlinkClick r:id="rId8"/>
              </a:rPr>
              <a:t>https://</a:t>
            </a:r>
            <a:r>
              <a:rPr lang="en-US" sz="2000" u="sng" dirty="0" smtClean="0">
                <a:latin typeface="+mn-lt"/>
                <a:hlinkClick r:id="rId8"/>
              </a:rPr>
              <a:t>wiki.ok.gov/display/itprocurement/Home</a:t>
            </a:r>
            <a:endParaRPr lang="en-US" sz="2000" u="sng" dirty="0">
              <a:latin typeface="+mn-lt"/>
            </a:endParaRPr>
          </a:p>
          <a:p>
            <a:pPr>
              <a:spcBef>
                <a:spcPts val="600"/>
              </a:spcBef>
              <a:spcAft>
                <a:spcPts val="600"/>
              </a:spcAft>
            </a:pPr>
            <a:r>
              <a:rPr lang="en-US" sz="2000" u="sng" dirty="0">
                <a:latin typeface="+mn-lt"/>
                <a:hlinkClick r:id="rId9"/>
              </a:rPr>
              <a:t>http://www.ok.gov/cio/Procurement/Solicitations</a:t>
            </a:r>
            <a:r>
              <a:rPr lang="en-US" sz="2000" u="sng" dirty="0" smtClean="0">
                <a:latin typeface="+mn-lt"/>
                <a:hlinkClick r:id="rId9"/>
              </a:rPr>
              <a:t>/</a:t>
            </a:r>
            <a:endParaRPr lang="en-US" sz="2000" u="sng" dirty="0">
              <a:latin typeface="+mn-lt"/>
            </a:endParaRPr>
          </a:p>
          <a:p>
            <a:pPr>
              <a:spcBef>
                <a:spcPts val="600"/>
              </a:spcBef>
              <a:spcAft>
                <a:spcPts val="600"/>
              </a:spcAft>
            </a:pPr>
            <a:r>
              <a:rPr lang="en-US" sz="2000" u="sng" dirty="0">
                <a:latin typeface="+mn-lt"/>
                <a:hlinkClick r:id="rId10"/>
              </a:rPr>
              <a:t>https://</a:t>
            </a:r>
            <a:r>
              <a:rPr lang="en-US" sz="2000" u="sng" dirty="0" smtClean="0">
                <a:latin typeface="+mn-lt"/>
                <a:hlinkClick r:id="rId10"/>
              </a:rPr>
              <a:t>confluence.atlassian.com/display/CONF35/Watching+a+Page+or+Blog+Post</a:t>
            </a:r>
            <a:endParaRPr lang="en-US" sz="2000" u="sng" dirty="0">
              <a:latin typeface="+mn-lt"/>
            </a:endParaRPr>
          </a:p>
          <a:p>
            <a:pPr>
              <a:lnSpc>
                <a:spcPct val="100000"/>
              </a:lnSpc>
              <a:spcBef>
                <a:spcPts val="0"/>
              </a:spcBef>
            </a:pPr>
            <a:endParaRPr lang="en-US" sz="2400" dirty="0">
              <a:latin typeface="+mn-lt"/>
            </a:endParaRPr>
          </a:p>
        </p:txBody>
      </p:sp>
      <p:sp>
        <p:nvSpPr>
          <p:cNvPr id="6" name="Title 4"/>
          <p:cNvSpPr>
            <a:spLocks noGrp="1"/>
          </p:cNvSpPr>
          <p:nvPr>
            <p:ph type="title"/>
          </p:nvPr>
        </p:nvSpPr>
        <p:spPr>
          <a:xfrm>
            <a:off x="628650" y="152400"/>
            <a:ext cx="8439150" cy="990600"/>
          </a:xfrm>
        </p:spPr>
        <p:txBody>
          <a:bodyPr>
            <a:normAutofit/>
          </a:bodyPr>
          <a:lstStyle/>
          <a:p>
            <a:r>
              <a:rPr lang="en-US" sz="3200" dirty="0" smtClean="0">
                <a:ln w="0"/>
                <a:latin typeface="+mn-lt"/>
              </a:rPr>
              <a:t>OMES IS IT Procurement</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77</a:t>
            </a:fld>
            <a:endParaRPr lang="en-US" altLang="en-US" dirty="0"/>
          </a:p>
        </p:txBody>
      </p:sp>
    </p:spTree>
    <p:extLst>
      <p:ext uri="{BB962C8B-B14F-4D97-AF65-F5344CB8AC3E}">
        <p14:creationId xmlns:p14="http://schemas.microsoft.com/office/powerpoint/2010/main" val="11634266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828800"/>
            <a:ext cx="7010400" cy="2511534"/>
          </a:xfrm>
        </p:spPr>
        <p:txBody>
          <a:bodyPr/>
          <a:lstStyle/>
          <a:p>
            <a:r>
              <a:rPr lang="en-US" sz="2400" dirty="0" smtClean="0">
                <a:latin typeface="+mn-lt"/>
              </a:rPr>
              <a:t>For </a:t>
            </a:r>
            <a:r>
              <a:rPr lang="en-US" sz="2400" dirty="0">
                <a:latin typeface="+mn-lt"/>
              </a:rPr>
              <a:t>questions </a:t>
            </a:r>
            <a:r>
              <a:rPr lang="en-US" sz="2400" dirty="0" smtClean="0">
                <a:latin typeface="+mn-lt"/>
              </a:rPr>
              <a:t>regarding IT acquisitions, please </a:t>
            </a:r>
            <a:r>
              <a:rPr lang="en-US" sz="2400" dirty="0">
                <a:latin typeface="+mn-lt"/>
              </a:rPr>
              <a:t>contact </a:t>
            </a:r>
            <a:r>
              <a:rPr lang="en-US" sz="2400" dirty="0" smtClean="0">
                <a:latin typeface="+mn-lt"/>
              </a:rPr>
              <a:t>OMES CP </a:t>
            </a:r>
            <a:r>
              <a:rPr lang="en-US" sz="2400" dirty="0">
                <a:latin typeface="+mn-lt"/>
              </a:rPr>
              <a:t>Procurement </a:t>
            </a:r>
            <a:r>
              <a:rPr lang="en-US" sz="2400" dirty="0" smtClean="0">
                <a:latin typeface="+mn-lt"/>
              </a:rPr>
              <a:t>at </a:t>
            </a:r>
            <a:r>
              <a:rPr lang="en-US" sz="2400" dirty="0" smtClean="0">
                <a:latin typeface="+mn-lt"/>
                <a:hlinkClick r:id="rId3"/>
              </a:rPr>
              <a:t>purchasing@omes.ok.gov</a:t>
            </a:r>
            <a:r>
              <a:rPr lang="en-US" sz="2400" dirty="0" smtClean="0">
                <a:latin typeface="+mn-lt"/>
              </a:rPr>
              <a:t>. </a:t>
            </a:r>
          </a:p>
          <a:p>
            <a:r>
              <a:rPr lang="en-US" sz="2400" dirty="0" smtClean="0">
                <a:latin typeface="+mn-lt"/>
              </a:rPr>
              <a:t>For </a:t>
            </a:r>
            <a:r>
              <a:rPr lang="en-US" sz="2400" dirty="0">
                <a:latin typeface="+mn-lt"/>
              </a:rPr>
              <a:t>more </a:t>
            </a:r>
            <a:r>
              <a:rPr lang="en-US" sz="2400" dirty="0" smtClean="0">
                <a:latin typeface="+mn-lt"/>
              </a:rPr>
              <a:t>information, </a:t>
            </a:r>
            <a:r>
              <a:rPr lang="en-US" sz="2400" dirty="0">
                <a:latin typeface="+mn-lt"/>
              </a:rPr>
              <a:t>visit the </a:t>
            </a:r>
            <a:r>
              <a:rPr lang="en-US" sz="2400" dirty="0" smtClean="0">
                <a:latin typeface="+mn-lt"/>
              </a:rPr>
              <a:t>OMES website </a:t>
            </a:r>
            <a:r>
              <a:rPr lang="en-US" sz="2400" dirty="0">
                <a:latin typeface="+mn-lt"/>
              </a:rPr>
              <a:t>at </a:t>
            </a:r>
            <a:r>
              <a:rPr lang="en-US" sz="2400" u="sng" dirty="0" smtClean="0">
                <a:latin typeface="+mn-lt"/>
                <a:hlinkClick r:id="rId4"/>
              </a:rPr>
              <a:t>www.ok.gov/cio/procurement</a:t>
            </a:r>
            <a:r>
              <a:rPr lang="en-US" sz="2400" dirty="0" smtClean="0">
                <a:latin typeface="+mn-lt"/>
              </a:rPr>
              <a:t>.</a:t>
            </a:r>
            <a:endParaRPr lang="en-US" sz="2400" dirty="0">
              <a:latin typeface="+mn-lt"/>
            </a:endParaRPr>
          </a:p>
        </p:txBody>
      </p:sp>
      <p:sp>
        <p:nvSpPr>
          <p:cNvPr id="8" name="Content Placeholder 3"/>
          <p:cNvSpPr txBox="1">
            <a:spLocks/>
          </p:cNvSpPr>
          <p:nvPr/>
        </p:nvSpPr>
        <p:spPr>
          <a:xfrm>
            <a:off x="314325" y="1588770"/>
            <a:ext cx="8762999" cy="3901440"/>
          </a:xfrm>
          <a:prstGeom prst="rect">
            <a:avLst/>
          </a:prstGeom>
        </p:spPr>
        <p:txBody>
          <a:bodyPr vert="horz" lIns="91440" tIns="45720" rIns="91440" bIns="45720" rtlCol="0" anchor="b">
            <a:normAutofit/>
          </a:bodyPr>
          <a:lstStyle>
            <a:lvl1pPr marL="0" indent="0" algn="ctr" defTabSz="914400" rtl="0" eaLnBrk="1" latinLnBrk="0" hangingPunct="1">
              <a:spcBef>
                <a:spcPct val="20000"/>
              </a:spcBef>
              <a:buClr>
                <a:schemeClr val="accent1"/>
              </a:buClr>
              <a:buSzPct val="100000"/>
              <a:buFont typeface="Wingdings" panose="05000000000000000000" pitchFamily="2" charset="2"/>
              <a:buNone/>
              <a:defRPr lang="en-US" sz="2000" kern="1200">
                <a:solidFill>
                  <a:srgbClr val="FFFFFF"/>
                </a:solidFill>
                <a:latin typeface="+mn-lt"/>
                <a:ea typeface="+mn-ea"/>
                <a:cs typeface="+mn-cs"/>
              </a:defRPr>
            </a:lvl1pPr>
            <a:lvl2pPr marL="457200" indent="0" algn="l" defTabSz="914400" rtl="0" eaLnBrk="1" latinLnBrk="0" hangingPunct="1">
              <a:spcBef>
                <a:spcPct val="20000"/>
              </a:spcBef>
              <a:buClr>
                <a:schemeClr val="accent1"/>
              </a:buClr>
              <a:buSzPct val="100000"/>
              <a:buFont typeface="Wingdings" panose="05000000000000000000" pitchFamily="2" charset="2"/>
              <a:buNone/>
              <a:defRPr lang="en-US" sz="1800" kern="1200">
                <a:solidFill>
                  <a:schemeClr val="tx1">
                    <a:tint val="75000"/>
                  </a:schemeClr>
                </a:solidFill>
                <a:latin typeface="+mn-lt"/>
                <a:ea typeface="+mn-ea"/>
                <a:cs typeface="+mn-cs"/>
              </a:defRPr>
            </a:lvl2pPr>
            <a:lvl3pPr marL="914400" indent="0" algn="l" defTabSz="914400" rtl="0" eaLnBrk="1" latinLnBrk="0" hangingPunct="1">
              <a:spcBef>
                <a:spcPct val="20000"/>
              </a:spcBef>
              <a:buClr>
                <a:schemeClr val="accent1"/>
              </a:buClr>
              <a:buSzPct val="100000"/>
              <a:buFont typeface="Wingdings" panose="05000000000000000000" pitchFamily="2" charset="2"/>
              <a:buNone/>
              <a:defRPr lang="en-US"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Clr>
                <a:schemeClr val="accent1"/>
              </a:buClr>
              <a:buSzPct val="100000"/>
              <a:buFont typeface="Wingdings" panose="05000000000000000000" pitchFamily="2" charset="2"/>
              <a:buNone/>
              <a:defRPr lang="en-US"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Clr>
                <a:schemeClr val="accent1"/>
              </a:buClr>
              <a:buSzPct val="100000"/>
              <a:buFont typeface="Wingdings" panose="05000000000000000000" pitchFamily="2" charset="2"/>
              <a:buNone/>
              <a:defRPr lang="en-US" sz="1400" kern="1200">
                <a:solidFill>
                  <a:schemeClr val="tx1">
                    <a:tint val="75000"/>
                  </a:schemeClr>
                </a:solidFill>
                <a:latin typeface="+mn-lt"/>
                <a:ea typeface="+mn-ea"/>
                <a:cs typeface="+mn-cs"/>
              </a:defRPr>
            </a:lvl5pPr>
            <a:lvl6pPr marL="2286000" indent="0" algn="l" defTabSz="914400" rtl="0" eaLnBrk="1" latinLnBrk="0" hangingPunct="1">
              <a:spcBef>
                <a:spcPts val="384"/>
              </a:spcBef>
              <a:buClr>
                <a:schemeClr val="accent1"/>
              </a:buClr>
              <a:buFont typeface="Symbol" pitchFamily="18" charset="2"/>
              <a:buNone/>
              <a:defRPr sz="1400" kern="1200">
                <a:solidFill>
                  <a:schemeClr val="tx1">
                    <a:tint val="75000"/>
                  </a:schemeClr>
                </a:solidFill>
                <a:latin typeface="+mn-lt"/>
                <a:ea typeface="+mn-ea"/>
                <a:cs typeface="+mn-cs"/>
              </a:defRPr>
            </a:lvl6pPr>
            <a:lvl7pPr marL="2743200" indent="0" algn="l" defTabSz="914400" rtl="0" eaLnBrk="1" latinLnBrk="0" hangingPunct="1">
              <a:spcBef>
                <a:spcPts val="384"/>
              </a:spcBef>
              <a:buClr>
                <a:schemeClr val="accent1"/>
              </a:buClr>
              <a:buFont typeface="Symbol" pitchFamily="18" charset="2"/>
              <a:buNone/>
              <a:defRPr sz="1400" kern="1200">
                <a:solidFill>
                  <a:schemeClr val="tx1">
                    <a:tint val="75000"/>
                  </a:schemeClr>
                </a:solidFill>
                <a:latin typeface="+mn-lt"/>
                <a:ea typeface="+mn-ea"/>
                <a:cs typeface="+mn-cs"/>
              </a:defRPr>
            </a:lvl7pPr>
            <a:lvl8pPr marL="3200400" indent="0" algn="l" defTabSz="914400" rtl="0" eaLnBrk="1" latinLnBrk="0" hangingPunct="1">
              <a:spcBef>
                <a:spcPts val="384"/>
              </a:spcBef>
              <a:buClr>
                <a:schemeClr val="accent1"/>
              </a:buClr>
              <a:buFont typeface="Symbol" pitchFamily="18" charset="2"/>
              <a:buNone/>
              <a:defRPr sz="1400" kern="1200">
                <a:solidFill>
                  <a:schemeClr val="tx1">
                    <a:tint val="75000"/>
                  </a:schemeClr>
                </a:solidFill>
                <a:latin typeface="+mn-lt"/>
                <a:ea typeface="+mn-ea"/>
                <a:cs typeface="+mn-cs"/>
              </a:defRPr>
            </a:lvl8pPr>
            <a:lvl9pPr marL="3657600" indent="0" algn="l" defTabSz="914400" rtl="0" eaLnBrk="1" latinLnBrk="0" hangingPunct="1">
              <a:spcBef>
                <a:spcPts val="384"/>
              </a:spcBef>
              <a:buClr>
                <a:schemeClr val="accent1"/>
              </a:buClr>
              <a:buFont typeface="Symbol" pitchFamily="18" charset="2"/>
              <a:buNone/>
              <a:defRPr sz="1400" kern="1200">
                <a:solidFill>
                  <a:schemeClr val="tx1">
                    <a:tint val="75000"/>
                  </a:schemeClr>
                </a:solidFill>
                <a:latin typeface="+mn-lt"/>
                <a:ea typeface="+mn-ea"/>
                <a:cs typeface="+mn-cs"/>
              </a:defRPr>
            </a:lvl9pPr>
          </a:lstStyle>
          <a:p>
            <a:endParaRPr lang="en-US" dirty="0">
              <a:solidFill>
                <a:schemeClr val="tx2"/>
              </a:solidFill>
            </a:endParaRPr>
          </a:p>
        </p:txBody>
      </p:sp>
      <p:sp>
        <p:nvSpPr>
          <p:cNvPr id="7" name="Title 4"/>
          <p:cNvSpPr>
            <a:spLocks noGrp="1"/>
          </p:cNvSpPr>
          <p:nvPr>
            <p:ph type="title"/>
          </p:nvPr>
        </p:nvSpPr>
        <p:spPr>
          <a:xfrm>
            <a:off x="628650" y="392941"/>
            <a:ext cx="8448674" cy="1283459"/>
          </a:xfrm>
        </p:spPr>
        <p:txBody>
          <a:bodyPr>
            <a:normAutofit/>
          </a:bodyPr>
          <a:lstStyle/>
          <a:p>
            <a:r>
              <a:rPr lang="en-US" sz="3200" dirty="0" smtClean="0">
                <a:ln w="0"/>
                <a:latin typeface="+mn-lt"/>
              </a:rPr>
              <a:t>Questions?</a:t>
            </a:r>
            <a:endParaRPr lang="en-US" sz="3200" dirty="0">
              <a:ln w="0"/>
              <a:latin typeface="+mn-lt"/>
            </a:endParaRPr>
          </a:p>
        </p:txBody>
      </p:sp>
      <p:sp>
        <p:nvSpPr>
          <p:cNvPr id="2" name="Slide Number Placeholder 1"/>
          <p:cNvSpPr>
            <a:spLocks noGrp="1"/>
          </p:cNvSpPr>
          <p:nvPr>
            <p:ph type="sldNum" sz="quarter" idx="4"/>
          </p:nvPr>
        </p:nvSpPr>
        <p:spPr/>
        <p:txBody>
          <a:bodyPr/>
          <a:lstStyle/>
          <a:p>
            <a:pPr>
              <a:defRPr/>
            </a:pPr>
            <a:fld id="{D443CC92-E864-452D-BBFA-A03CFADB9ECB}" type="slidenum">
              <a:rPr lang="en-US" altLang="en-US" smtClean="0"/>
              <a:pPr>
                <a:defRPr/>
              </a:pPr>
              <a:t>78</a:t>
            </a:fld>
            <a:endParaRPr lang="en-US" altLang="en-US" dirty="0"/>
          </a:p>
        </p:txBody>
      </p:sp>
    </p:spTree>
    <p:extLst>
      <p:ext uri="{BB962C8B-B14F-4D97-AF65-F5344CB8AC3E}">
        <p14:creationId xmlns:p14="http://schemas.microsoft.com/office/powerpoint/2010/main" val="6528406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3200"/>
            <a:ext cx="8458200" cy="1143000"/>
          </a:xfrm>
        </p:spPr>
        <p:txBody>
          <a:bodyPr/>
          <a:lstStyle/>
          <a:p>
            <a:r>
              <a:rPr lang="en-US" sz="3200" dirty="0" smtClean="0"/>
              <a:t>CONTINUE TO MODULE 14</a:t>
            </a:r>
            <a:endParaRPr lang="en-US" sz="3200" dirty="0"/>
          </a:p>
        </p:txBody>
      </p:sp>
      <p:sp>
        <p:nvSpPr>
          <p:cNvPr id="3" name="Slide Number Placeholder 2"/>
          <p:cNvSpPr>
            <a:spLocks noGrp="1"/>
          </p:cNvSpPr>
          <p:nvPr>
            <p:ph type="sldNum" sz="quarter" idx="4"/>
          </p:nvPr>
        </p:nvSpPr>
        <p:spPr/>
        <p:txBody>
          <a:bodyPr/>
          <a:lstStyle/>
          <a:p>
            <a:pPr>
              <a:defRPr/>
            </a:pPr>
            <a:fld id="{D443CC92-E864-452D-BBFA-A03CFADB9ECB}" type="slidenum">
              <a:rPr lang="en-US" altLang="en-US" smtClean="0"/>
              <a:pPr>
                <a:defRPr/>
              </a:pPr>
              <a:t>79</a:t>
            </a:fld>
            <a:endParaRPr lang="en-US" altLang="en-US" dirty="0"/>
          </a:p>
        </p:txBody>
      </p:sp>
    </p:spTree>
    <p:extLst>
      <p:ext uri="{BB962C8B-B14F-4D97-AF65-F5344CB8AC3E}">
        <p14:creationId xmlns:p14="http://schemas.microsoft.com/office/powerpoint/2010/main" val="26842718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D846F70AEF9E4F9FF1F348DD0F27FC" ma:contentTypeVersion="13" ma:contentTypeDescription="Create a new document." ma:contentTypeScope="" ma:versionID="4493fc1397c86dac649f7e4a70092c56">
  <xsd:schema xmlns:xsd="http://www.w3.org/2001/XMLSchema" xmlns:xs="http://www.w3.org/2001/XMLSchema" xmlns:p="http://schemas.microsoft.com/office/2006/metadata/properties" xmlns:ns1="http://schemas.microsoft.com/sharepoint/v3" xmlns:ns2="8985f169-47f5-47fd-b95a-603f0b2eae28" xmlns:ns3="be8e71c3-462a-4104-a9c7-a5217e35b11f" targetNamespace="http://schemas.microsoft.com/office/2006/metadata/properties" ma:root="true" ma:fieldsID="9056fde9f0b0fc70c65875358fb08ec0" ns1:_="" ns2:_="" ns3:_="">
    <xsd:import namespace="http://schemas.microsoft.com/sharepoint/v3"/>
    <xsd:import namespace="8985f169-47f5-47fd-b95a-603f0b2eae28"/>
    <xsd:import namespace="be8e71c3-462a-4104-a9c7-a5217e35b11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Date" minOccurs="0"/>
                <xsd:element ref="ns1:_ip_UnifiedCompliancePolicyProperties" minOccurs="0"/>
                <xsd:element ref="ns1:_ip_UnifiedCompliancePolicyUIAction" minOccurs="0"/>
                <xsd:element ref="ns2:MediaServiceAutoTags" minOccurs="0"/>
                <xsd:element ref="ns2:MediaServiceOCR" minOccurs="0"/>
                <xsd:element ref="ns2:MediaServiceDateTaken" minOccurs="0"/>
                <xsd:element ref="ns2:MediaServiceLocation" minOccurs="0"/>
                <xsd:element ref="ns2:MediaServiceEventHashCode" minOccurs="0"/>
                <xsd:element ref="ns2: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3" nillable="true" ma:displayName="Unified Compliance Policy Properties" ma:hidden="true" ma:internalName="_ip_UnifiedCompliancePolicyProperties">
      <xsd:simpleType>
        <xsd:restriction base="dms:Note"/>
      </xsd:simpleType>
    </xsd:element>
    <xsd:element name="_ip_UnifiedCompliancePolicyUIAction" ma:index="1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85f169-47f5-47fd-b95a-603f0b2eae2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Date" ma:index="12" nillable="true" ma:displayName="Date" ma:format="DateOnly" ma:internalName="Date">
      <xsd:simpleType>
        <xsd:restriction base="dms:DateTime"/>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MediaServiceLocation"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e8e71c3-462a-4104-a9c7-a5217e35b11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ate xmlns="8985f169-47f5-47fd-b95a-603f0b2eae28" xsi:nil="true"/>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75BFBD53-069E-4369-B6B2-FD3FE1D60D8C}"/>
</file>

<file path=customXml/itemProps2.xml><?xml version="1.0" encoding="utf-8"?>
<ds:datastoreItem xmlns:ds="http://schemas.openxmlformats.org/officeDocument/2006/customXml" ds:itemID="{190E6CAD-F2EF-4CC0-9386-3EE5C41D0275}"/>
</file>

<file path=customXml/itemProps3.xml><?xml version="1.0" encoding="utf-8"?>
<ds:datastoreItem xmlns:ds="http://schemas.openxmlformats.org/officeDocument/2006/customXml" ds:itemID="{EBD27CEF-54D7-4A56-8FC6-C20B8780C0D1}"/>
</file>

<file path=docProps/app.xml><?xml version="1.0" encoding="utf-8"?>
<Properties xmlns="http://schemas.openxmlformats.org/officeDocument/2006/extended-properties" xmlns:vt="http://schemas.openxmlformats.org/officeDocument/2006/docPropsVTypes">
  <Template/>
  <TotalTime>6495</TotalTime>
  <Words>4168</Words>
  <Application>Microsoft Office PowerPoint</Application>
  <PresentationFormat>On-screen Show (4:3)</PresentationFormat>
  <Paragraphs>555</Paragraphs>
  <Slides>79</Slides>
  <Notes>40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79</vt:i4>
      </vt:variant>
    </vt:vector>
  </HeadingPairs>
  <TitlesOfParts>
    <vt:vector size="86" baseType="lpstr">
      <vt:lpstr>Arial</vt:lpstr>
      <vt:lpstr>Brix Slab Medium</vt:lpstr>
      <vt:lpstr>Calibri</vt:lpstr>
      <vt:lpstr>Proxima Nova Rg</vt:lpstr>
      <vt:lpstr>Times New Roman</vt:lpstr>
      <vt:lpstr>Wingdings</vt:lpstr>
      <vt:lpstr>Office Theme</vt:lpstr>
      <vt:lpstr>OMES Information  Technology Acquisitions Module 13</vt:lpstr>
      <vt:lpstr>Overview</vt:lpstr>
      <vt:lpstr>Learner Outcomes</vt:lpstr>
      <vt:lpstr>Learner Outcomes</vt:lpstr>
      <vt:lpstr>OMES Information Services Mission Statement </vt:lpstr>
      <vt:lpstr> Business Segments and  Business Segment Directors</vt:lpstr>
      <vt:lpstr>Business Segments</vt:lpstr>
      <vt:lpstr>Business Segment Director</vt:lpstr>
      <vt:lpstr>Business Segment Director</vt:lpstr>
      <vt:lpstr>PowerPoint Presentation</vt:lpstr>
      <vt:lpstr>State of Oklahoma Program OpenRange</vt:lpstr>
      <vt:lpstr>State of Oklahoma Program OpenRange</vt:lpstr>
      <vt:lpstr>State of Oklahoma Program OpenRange</vt:lpstr>
      <vt:lpstr>PowerPoint Presentation</vt:lpstr>
      <vt:lpstr>Procurement vs. Purchasing</vt:lpstr>
      <vt:lpstr>Procurement vs. Purchasing</vt:lpstr>
      <vt:lpstr>IT Procurement and Purchasing</vt:lpstr>
      <vt:lpstr>IT Procurement Processes Deployment and Management</vt:lpstr>
      <vt:lpstr>PowerPoint Presentation</vt:lpstr>
      <vt:lpstr>IT Consolidation and Coordination Act HB 1304</vt:lpstr>
      <vt:lpstr>IT Consolidation and Coordination Act HB 1304</vt:lpstr>
      <vt:lpstr>IT Consolidation and Coordination Act HB 1304</vt:lpstr>
      <vt:lpstr>IT Consolidation and Coordination Act HB 1304</vt:lpstr>
      <vt:lpstr>IT Consolidation and Coordination Act HB 1304</vt:lpstr>
      <vt:lpstr>IT Consolidation and Coordination Act HB 1304</vt:lpstr>
      <vt:lpstr>PowerPoint Presentation</vt:lpstr>
      <vt:lpstr>OMES IT Procurement</vt:lpstr>
      <vt:lpstr>OMES IT Procurement</vt:lpstr>
      <vt:lpstr>IT Procurement Flow</vt:lpstr>
      <vt:lpstr>PowerPoint Presentation</vt:lpstr>
      <vt:lpstr>Oklahoma’s 508 Legislation A Model for State Accessible Electronic and Information Technology</vt:lpstr>
      <vt:lpstr>Oklahoma’s 508 Legislation A Model for State Accessible Electronic and Information Technology</vt:lpstr>
      <vt:lpstr>Oklahoma’s 508 Legislation A Model for State Accessible Electronic and Information Technology</vt:lpstr>
      <vt:lpstr>508 Compliance Electronic Information Technology Accessibility</vt:lpstr>
      <vt:lpstr>508 Compliance Electronic Information Technology Accessibility</vt:lpstr>
      <vt:lpstr>Electronic Information Technology Accessibility</vt:lpstr>
      <vt:lpstr>Electronic Information Technology Accessibility</vt:lpstr>
      <vt:lpstr>Electronic Information Technology Accessibility</vt:lpstr>
      <vt:lpstr>Electronic Information Technology Accessibility Procurement</vt:lpstr>
      <vt:lpstr>Electronic Information Technology Accessibility Procurement</vt:lpstr>
      <vt:lpstr>Electronic Information Technology Accessibility</vt:lpstr>
      <vt:lpstr>Voluntary Product Accessibility Template</vt:lpstr>
      <vt:lpstr>VPAT Evaluations</vt:lpstr>
      <vt:lpstr>VPAT Evaluations</vt:lpstr>
      <vt:lpstr>Voluntary Product Accessibility Template</vt:lpstr>
      <vt:lpstr>PowerPoint Presentation</vt:lpstr>
      <vt:lpstr>What is Source Code?</vt:lpstr>
      <vt:lpstr>Source Code Escrow, Title 62 O.S.</vt:lpstr>
      <vt:lpstr>Source Code Escrow, Title 62 O.S.</vt:lpstr>
      <vt:lpstr>Source Code Escrow, Title 62 O.S.</vt:lpstr>
      <vt:lpstr>Source Code Escrow, Title 62 O.S.</vt:lpstr>
      <vt:lpstr>Source Code Escrow, Title 62 O.S.</vt:lpstr>
      <vt:lpstr>PowerPoint Presentation</vt:lpstr>
      <vt:lpstr>OMES IT Information Gems</vt:lpstr>
      <vt:lpstr>IT Solicitation Preplanning  RFP Development</vt:lpstr>
      <vt:lpstr>IT Solicitation Preplanning  RFP Development</vt:lpstr>
      <vt:lpstr>IT Solicitation Preplanning  RFP Development</vt:lpstr>
      <vt:lpstr>IT Solicitation Preplanning  RFP Development</vt:lpstr>
      <vt:lpstr>Benefits of Preplanning</vt:lpstr>
      <vt:lpstr>IT Solicitation Preplanning  What is your solution type?</vt:lpstr>
      <vt:lpstr>IT Solicitation Preplanning  What is your solution type?</vt:lpstr>
      <vt:lpstr>IT Solicitation Preplanning  RFP Determining Language Requirements</vt:lpstr>
      <vt:lpstr>IT Solicitation Preplanning  RFP Determining Language Requirements</vt:lpstr>
      <vt:lpstr>Solicitation (RFP) = Contract</vt:lpstr>
      <vt:lpstr>Exhibit A or Attachment A</vt:lpstr>
      <vt:lpstr>ePro</vt:lpstr>
      <vt:lpstr>Schedule of Reports</vt:lpstr>
      <vt:lpstr>IT Statewide Contracts</vt:lpstr>
      <vt:lpstr>Contracts, Purchase Orders and PeopleSoft</vt:lpstr>
      <vt:lpstr>PowerPoint Presentation</vt:lpstr>
      <vt:lpstr>Agency Multi-Year Contract</vt:lpstr>
      <vt:lpstr>Step 1: How to Access an  Agency-Specific Contract</vt:lpstr>
      <vt:lpstr>PowerPoint Presentation</vt:lpstr>
      <vt:lpstr>Agency-Specific Contracts</vt:lpstr>
      <vt:lpstr>Agency-Specific Contract Requirements</vt:lpstr>
      <vt:lpstr>Agency-Specific Contract Requirements</vt:lpstr>
      <vt:lpstr>OMES IS IT Procurement</vt:lpstr>
      <vt:lpstr>Questions?</vt:lpstr>
      <vt:lpstr>CONTINUE TO MODULE 14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OMES &amp; DCAM Websites, PIMs</dc:title>
  <dc:creator>101049</dc:creator>
  <cp:lastModifiedBy>Louise Terry</cp:lastModifiedBy>
  <cp:revision>477</cp:revision>
  <cp:lastPrinted>2016-04-13T14:51:14Z</cp:lastPrinted>
  <dcterms:created xsi:type="dcterms:W3CDTF">2013-08-12T19:06:44Z</dcterms:created>
  <dcterms:modified xsi:type="dcterms:W3CDTF">2018-03-16T18:06:10Z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0x010100EED846F70AEF9E4F9FF1F348DD0F27FC</vt:lpwstr>
  </property>
</Properties>
</file>