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59" r:id="rId2"/>
    <p:sldId id="289" r:id="rId3"/>
    <p:sldId id="304" r:id="rId4"/>
    <p:sldId id="302" r:id="rId5"/>
    <p:sldId id="293" r:id="rId6"/>
    <p:sldId id="261" r:id="rId7"/>
    <p:sldId id="295" r:id="rId8"/>
    <p:sldId id="298" r:id="rId9"/>
    <p:sldId id="294" r:id="rId10"/>
    <p:sldId id="296" r:id="rId11"/>
    <p:sldId id="299" r:id="rId12"/>
    <p:sldId id="300" r:id="rId13"/>
    <p:sldId id="260" r:id="rId14"/>
    <p:sldId id="266" r:id="rId15"/>
    <p:sldId id="276" r:id="rId16"/>
    <p:sldId id="267" r:id="rId17"/>
    <p:sldId id="268" r:id="rId18"/>
    <p:sldId id="269" r:id="rId19"/>
    <p:sldId id="301" r:id="rId20"/>
    <p:sldId id="271" r:id="rId21"/>
    <p:sldId id="272" r:id="rId22"/>
    <p:sldId id="273" r:id="rId23"/>
    <p:sldId id="275" r:id="rId24"/>
    <p:sldId id="277" r:id="rId25"/>
    <p:sldId id="278" r:id="rId26"/>
    <p:sldId id="279" r:id="rId27"/>
    <p:sldId id="292" r:id="rId28"/>
    <p:sldId id="280" r:id="rId29"/>
    <p:sldId id="283" r:id="rId30"/>
    <p:sldId id="281" r:id="rId31"/>
    <p:sldId id="297" r:id="rId32"/>
    <p:sldId id="305" r:id="rId3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92" autoAdjust="0"/>
    <p:restoredTop sz="92114" autoAdjust="0"/>
  </p:normalViewPr>
  <p:slideViewPr>
    <p:cSldViewPr>
      <p:cViewPr varScale="1">
        <p:scale>
          <a:sx n="80" d="100"/>
          <a:sy n="80" d="100"/>
        </p:scale>
        <p:origin x="86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5662257-AB40-4B7A-AE76-82284DC2F94D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0D45A06-4106-4759-8058-43EB2A6178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58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94B9AE-CAF0-459C-B0E0-9CF43D0811E3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78570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67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69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15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986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Research, benchmarking,</a:t>
            </a:r>
            <a:r>
              <a:rPr lang="en-US" baseline="0" dirty="0" smtClean="0"/>
              <a:t> index trend analysis How do we position ourselves?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093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88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321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406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17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768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4083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366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525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8924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Cash for clunkers $2000???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4011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5A06-4106-4759-8058-43EB2A617859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212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36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688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555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1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449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596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7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738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99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58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42546-80DF-47DA-B239-555AE89DAD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69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40E22-817C-4C41-870D-290F718A5377}" type="datetimeFigureOut">
              <a:rPr lang="en-US" smtClean="0"/>
              <a:pPr/>
              <a:t>3/20/2018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57600" y="6477000"/>
            <a:ext cx="2057400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0FA4B25-D5B7-4FE2-A06E-9CBCF82099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4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hoovers.com/free/tools/bcl/" TargetMode="External"/><Relationship Id="rId3" Type="http://schemas.openxmlformats.org/officeDocument/2006/relationships/hyperlink" Target="http://www.bls.gov/ppi/" TargetMode="External"/><Relationship Id="rId7" Type="http://schemas.openxmlformats.org/officeDocument/2006/relationships/hyperlink" Target="http://www.greenbook.org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bb.com/" TargetMode="External"/><Relationship Id="rId5" Type="http://schemas.openxmlformats.org/officeDocument/2006/relationships/hyperlink" Target="http://www.edmunds.com/" TargetMode="External"/><Relationship Id="rId4" Type="http://schemas.openxmlformats.org/officeDocument/2006/relationships/hyperlink" Target="http://www.crbtrader.com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524000"/>
            <a:ext cx="9144000" cy="2667000"/>
          </a:xfrm>
        </p:spPr>
        <p:txBody>
          <a:bodyPr>
            <a:normAutofit/>
          </a:bodyPr>
          <a:lstStyle/>
          <a:p>
            <a:pPr eaLnBrk="1" hangingPunct="1"/>
            <a:endParaRPr lang="en-US" sz="2400" b="1" dirty="0" smtClean="0">
              <a:solidFill>
                <a:schemeClr val="tx1"/>
              </a:solidFill>
            </a:endParaRPr>
          </a:p>
          <a:p>
            <a:pPr eaLnBrk="1" hangingPunct="1"/>
            <a:endParaRPr lang="en-US" sz="2400" b="1" dirty="0" smtClean="0"/>
          </a:p>
          <a:p>
            <a:r>
              <a:rPr lang="en-US" sz="3600" dirty="0"/>
              <a:t>Common </a:t>
            </a:r>
            <a:r>
              <a:rPr lang="en-US" sz="3600" dirty="0" smtClean="0"/>
              <a:t>Sense Negotiations</a:t>
            </a:r>
          </a:p>
          <a:p>
            <a:r>
              <a:rPr lang="en-US" sz="3600" dirty="0" smtClean="0"/>
              <a:t>Module 11</a:t>
            </a:r>
            <a:endParaRPr lang="en-US" sz="3600" dirty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24600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14400" y="1371600"/>
            <a:ext cx="7086600" cy="33393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dirty="0"/>
              <a:t>Common Sense </a:t>
            </a:r>
            <a:r>
              <a:rPr lang="en-US" sz="2800" dirty="0" smtClean="0"/>
              <a:t>Negotiations</a:t>
            </a:r>
          </a:p>
          <a:p>
            <a:pPr marL="344488" lvl="1" indent="-344488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862013" algn="l"/>
              </a:tabLst>
            </a:pPr>
            <a:r>
              <a:rPr lang="en-US" sz="2400" dirty="0" smtClean="0"/>
              <a:t>Practical </a:t>
            </a:r>
            <a:r>
              <a:rPr lang="en-US" sz="2400" dirty="0"/>
              <a:t>steps in preparing and conducting </a:t>
            </a:r>
            <a:r>
              <a:rPr lang="en-US" sz="2400" dirty="0" smtClean="0"/>
              <a:t>formal negotiation.</a:t>
            </a:r>
            <a:endParaRPr lang="en-US" sz="2400" dirty="0"/>
          </a:p>
          <a:p>
            <a:pPr marL="344488" lvl="1" indent="-3444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Most important negotiation technique with review </a:t>
            </a:r>
            <a:r>
              <a:rPr lang="en-US" sz="2400" dirty="0"/>
              <a:t>of </a:t>
            </a:r>
            <a:r>
              <a:rPr lang="en-US" sz="2400" dirty="0" smtClean="0"/>
              <a:t>other basic </a:t>
            </a:r>
            <a:r>
              <a:rPr lang="en-US" sz="2400" dirty="0"/>
              <a:t>techniques </a:t>
            </a:r>
            <a:r>
              <a:rPr lang="en-US" sz="2400" dirty="0" smtClean="0"/>
              <a:t>to influence reasoning</a:t>
            </a:r>
            <a:r>
              <a:rPr lang="en-US" sz="2400" dirty="0"/>
              <a:t>, power and </a:t>
            </a:r>
            <a:r>
              <a:rPr lang="en-US" sz="2400" dirty="0" smtClean="0"/>
              <a:t>rapport.</a:t>
            </a:r>
            <a:endParaRPr lang="en-US" sz="2400" dirty="0"/>
          </a:p>
          <a:p>
            <a:pPr marL="344488" lvl="1" indent="-3444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ZOPA (zone </a:t>
            </a:r>
            <a:r>
              <a:rPr lang="en-US" sz="2400" dirty="0"/>
              <a:t>of </a:t>
            </a:r>
            <a:r>
              <a:rPr lang="en-US" sz="2400" dirty="0" smtClean="0"/>
              <a:t>possible agreement</a:t>
            </a:r>
            <a:r>
              <a:rPr lang="en-US" sz="2400" dirty="0"/>
              <a:t>) and BATNA </a:t>
            </a:r>
            <a:r>
              <a:rPr lang="en-US" sz="2400" dirty="0" smtClean="0"/>
              <a:t>(best alternative to </a:t>
            </a:r>
            <a:r>
              <a:rPr lang="en-US" sz="2400" dirty="0"/>
              <a:t>a </a:t>
            </a:r>
            <a:r>
              <a:rPr lang="en-US" sz="2400" dirty="0" smtClean="0"/>
              <a:t>Negotiated agreement). 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609600" y="4820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Overview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14399" y="1665744"/>
            <a:ext cx="7162801" cy="32778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400" dirty="0" smtClean="0"/>
              <a:t>Students will:</a:t>
            </a:r>
          </a:p>
          <a:p>
            <a:pPr marL="344488" indent="-3444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Recall the common traits in win/win principled negotiations.</a:t>
            </a:r>
          </a:p>
          <a:p>
            <a:pPr marL="344488" indent="-3444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Recognize in preparation for negotiations, the importance of always providing the </a:t>
            </a:r>
            <a:r>
              <a:rPr lang="en-US" sz="2400" dirty="0"/>
              <a:t>other party with an agenda of items to be </a:t>
            </a:r>
            <a:r>
              <a:rPr lang="en-US" sz="2400" dirty="0" smtClean="0"/>
              <a:t>negotiated. </a:t>
            </a:r>
          </a:p>
          <a:p>
            <a:pPr marL="344488" indent="-3444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Recall the </a:t>
            </a:r>
            <a:r>
              <a:rPr lang="en-US" sz="2400" dirty="0"/>
              <a:t>four important </a:t>
            </a:r>
            <a:r>
              <a:rPr lang="en-US" sz="2400" dirty="0" smtClean="0"/>
              <a:t>points in setting up for negotiations. 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609600" y="4820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Learner Outcome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3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14400" y="2209800"/>
            <a:ext cx="7848600" cy="21184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ln w="10541" cmpd="sng">
                  <a:noFill/>
                  <a:prstDash val="solid"/>
                </a:ln>
                <a:effectLst/>
              </a:rPr>
              <a:t>Bargaining power? 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ln w="10541" cmpd="sng">
                  <a:noFill/>
                  <a:prstDash val="solid"/>
                </a:ln>
                <a:effectLst/>
              </a:rPr>
              <a:t>Aspirations?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ln w="10541" cmpd="sng">
                  <a:noFill/>
                  <a:prstDash val="solid"/>
                </a:ln>
                <a:effectLst/>
              </a:rPr>
              <a:t>Skill of the negotiator? </a:t>
            </a:r>
            <a:endParaRPr lang="en-US" sz="2800" dirty="0">
              <a:ln w="10541" cmpd="sng">
                <a:noFill/>
                <a:prstDash val="solid"/>
              </a:ln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6344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What Matters Most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4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11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447800"/>
            <a:ext cx="7772400" cy="4191000"/>
          </a:xfrm>
        </p:spPr>
        <p:txBody>
          <a:bodyPr>
            <a:noAutofit/>
          </a:bodyPr>
          <a:lstStyle/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Plan carefully.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Gain management support.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Effectively apply bargaining techniques.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Communicate effectively, listen carefully.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Tolerate conflict while searching for agreement.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Project honesty.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Be willing to compromise.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Foster team cooperation.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Apply good business judgment.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344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Negotiation Skills are Still Important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5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524000"/>
            <a:ext cx="77724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800" dirty="0" smtClean="0"/>
              <a:t>Win/Lose (distributive)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Participants adversarial.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Objective is victory.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Distrust.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Demand concessions.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500" dirty="0" smtClean="0"/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800" dirty="0" smtClean="0"/>
              <a:t>Win/Win (principled negotiations)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Participants work cooperatively.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Maximizes value to all parties.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Separates </a:t>
            </a:r>
            <a:r>
              <a:rPr lang="en-US" sz="2400" dirty="0"/>
              <a:t>people from the </a:t>
            </a:r>
            <a:r>
              <a:rPr lang="en-US" sz="2400" dirty="0" smtClean="0"/>
              <a:t>problem. 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Options for mutual gain.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6344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Two Types of Negotiations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6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09725"/>
            <a:ext cx="7772400" cy="3343275"/>
          </a:xfrm>
        </p:spPr>
        <p:txBody>
          <a:bodyPr>
            <a:noAutofit/>
          </a:bodyPr>
          <a:lstStyle/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Rely on power to force the other party.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Use deceptive tactics.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Focus on positions rather than long-term satisfaction.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Are argumentative.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Show reluctance to make meaningful concessions.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Are highly competitive and mistrustful.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Don’t expect additional business.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Win/Lose Negotiators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7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76400"/>
            <a:ext cx="7086600" cy="2365375"/>
          </a:xfrm>
        </p:spPr>
        <p:txBody>
          <a:bodyPr>
            <a:normAutofit/>
          </a:bodyPr>
          <a:lstStyle/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Suppliers may be forced out of business.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High quality suppliers may not want to do business in the future.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As suppliers exit, risk of poor quality and high prices increases.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Consequences of Win/Lose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8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76400"/>
            <a:ext cx="7772400" cy="2514600"/>
          </a:xfrm>
        </p:spPr>
        <p:txBody>
          <a:bodyPr>
            <a:normAutofit/>
          </a:bodyPr>
          <a:lstStyle/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Winning is more perception than result. Never gloat.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 negotiator’s behavior is the primary influence.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Exhibit win/win behavior before, during and after negotiations.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Emphasize Importance of Win/Win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9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00200"/>
            <a:ext cx="77724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Strive for win/win, but: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Understand there is a wide spectrum between win/win and win/lose.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Win/lose traits may be justified.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Negotiators likely find themselves somewhere in between. 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Try to solve problems mutually.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Foster cooperation and trust.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Every move made establishes the negotiation process.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Spectrum of Styles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10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134226"/>
              </p:ext>
            </p:extLst>
          </p:nvPr>
        </p:nvGraphicFramePr>
        <p:xfrm>
          <a:off x="914400" y="1219200"/>
          <a:ext cx="7315200" cy="4114644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3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1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637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Win/Win Style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Characteristic 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Win/Lose style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637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Principled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Distributive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993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Obtain result that is satisfactory to both sides,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including fair and reasonable </a:t>
                      </a: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price-</a:t>
                      </a:r>
                    </a:p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AGREEMENT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Negotiation goal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Obtain the best possible deal for your side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regardless of </a:t>
                      </a: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consequences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to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other side -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VICTORY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057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Solve mutual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problems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focus 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Focus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Defeat the other party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2757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ssues not egos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Focus on positions, not issues 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996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Cooperation and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rust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Environment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Mistrust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and gamesmanship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5816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Negotiators attack the problem, not each other 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Negotiation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process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Tactics designed to increase relative power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7973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Focus on long-term satisfaction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improves or maintains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relationships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Short term gain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valued over long term satisfaction, strains relationships 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494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Positive tactics to resolve issues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Reluctance to make concessions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844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Available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alternatives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considered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10" marR="7610" marT="76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Highly competitive</a:t>
                      </a:r>
                    </a:p>
                  </a:txBody>
                  <a:tcPr marL="7610" marR="7610" marT="76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" name="Left-Right Arrow 12" descr="arrow pointing to both ends of the Win/Win and Win/Lose styles."/>
          <p:cNvSpPr/>
          <p:nvPr/>
        </p:nvSpPr>
        <p:spPr>
          <a:xfrm>
            <a:off x="914400" y="5538316"/>
            <a:ext cx="7315200" cy="426719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09600" y="58674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Style Spectrum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609600" y="4058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Comparison of Styles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11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46237"/>
            <a:ext cx="7772400" cy="2163763"/>
          </a:xfrm>
        </p:spPr>
        <p:txBody>
          <a:bodyPr>
            <a:noAutofit/>
          </a:bodyPr>
          <a:lstStyle/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b="1" dirty="0" smtClean="0"/>
              <a:t>People: </a:t>
            </a:r>
            <a:r>
              <a:rPr lang="en-US" sz="2400" dirty="0" smtClean="0"/>
              <a:t>Separate people from the problem.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b="1" dirty="0" smtClean="0"/>
              <a:t>Interests: </a:t>
            </a:r>
            <a:r>
              <a:rPr lang="en-US" sz="2400" dirty="0" smtClean="0"/>
              <a:t>Focus on interests, not positions.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b="1" dirty="0" smtClean="0"/>
              <a:t>Options: </a:t>
            </a:r>
            <a:r>
              <a:rPr lang="en-US" sz="2400" dirty="0" smtClean="0"/>
              <a:t>Generate variety before deciding.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b="1" dirty="0" smtClean="0"/>
              <a:t>Criteria: </a:t>
            </a:r>
            <a:r>
              <a:rPr lang="en-US" sz="2400" dirty="0" smtClean="0"/>
              <a:t>Tie the result to objective standard.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Principled Negotiations Recap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12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90700"/>
            <a:ext cx="7772400" cy="4000500"/>
          </a:xfrm>
        </p:spPr>
        <p:txBody>
          <a:bodyPr>
            <a:normAutofit/>
          </a:bodyPr>
          <a:lstStyle/>
          <a:p>
            <a:pPr marL="0" lvl="8" indent="0" algn="ctr">
              <a:buNone/>
            </a:pPr>
            <a:r>
              <a:rPr lang="en-US" sz="3200" dirty="0" smtClean="0"/>
              <a:t>Preparation</a:t>
            </a:r>
            <a:endParaRPr lang="en-US" sz="4000" dirty="0" smtClean="0"/>
          </a:p>
          <a:p>
            <a:pPr lvl="8" algn="ctr">
              <a:buNone/>
            </a:pPr>
            <a:endParaRPr lang="en-US" sz="4000" dirty="0" smtClean="0"/>
          </a:p>
          <a:p>
            <a:pPr marL="0" lvl="8" indent="0" algn="ctr">
              <a:buNone/>
            </a:pPr>
            <a:r>
              <a:rPr lang="en-US" sz="3200" dirty="0" smtClean="0"/>
              <a:t>Influencing Techniques</a:t>
            </a:r>
          </a:p>
          <a:p>
            <a:pPr lvl="8" algn="ctr">
              <a:buNone/>
            </a:pPr>
            <a:endParaRPr lang="en-US" sz="4000" dirty="0" smtClean="0"/>
          </a:p>
          <a:p>
            <a:pPr marL="0" lvl="8" indent="0" algn="ctr">
              <a:buNone/>
            </a:pPr>
            <a:r>
              <a:rPr lang="en-US" sz="3200" dirty="0" smtClean="0"/>
              <a:t>Stages of Negotiation</a:t>
            </a:r>
            <a:endParaRPr lang="en-US" sz="3200" dirty="0"/>
          </a:p>
        </p:txBody>
      </p:sp>
      <p:sp>
        <p:nvSpPr>
          <p:cNvPr id="8" name="Down Arrow 7" descr="arrow pointing to next row"/>
          <p:cNvSpPr/>
          <p:nvPr/>
        </p:nvSpPr>
        <p:spPr>
          <a:xfrm>
            <a:off x="4572000" y="3429000"/>
            <a:ext cx="228600" cy="5334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 descr="arrow pointing to next row"/>
          <p:cNvSpPr/>
          <p:nvPr/>
        </p:nvSpPr>
        <p:spPr>
          <a:xfrm>
            <a:off x="4572000" y="2362200"/>
            <a:ext cx="228600" cy="5334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Negotiation Overview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13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00200"/>
            <a:ext cx="7010400" cy="4114800"/>
          </a:xfrm>
        </p:spPr>
        <p:txBody>
          <a:bodyPr>
            <a:normAutofit/>
          </a:bodyPr>
          <a:lstStyle/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Assemble a team.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Identify issues for negotiation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Providing the other party with an agenda of items to be negotiated assures they will have proper representation at the negotiation.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Prioritize issues.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Research.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Establish minimum, target and maximum positions. 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Determine agenda order.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Preparation for Negotiations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14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62000" y="1058862"/>
            <a:ext cx="7086600" cy="511333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9600" b="1" dirty="0" smtClean="0"/>
              <a:t>Team Leader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Who? Contracting officer.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What?</a:t>
            </a:r>
            <a:r>
              <a:rPr lang="en-US" sz="8000" b="1" dirty="0" smtClean="0"/>
              <a:t> </a:t>
            </a:r>
            <a:r>
              <a:rPr lang="en-US" sz="8000" dirty="0" smtClean="0"/>
              <a:t>Leads negotiations, coordinates activities.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9600" b="1" dirty="0" smtClean="0"/>
              <a:t>Technical Analyst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Who? Engineer, end user, technical specialist.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What? Supports with relevant facts, affected by outcome.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9600" b="1" dirty="0" smtClean="0"/>
              <a:t>Pricing Analyst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Who? Strategic sourcing, contracting officer.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What? Determines pricing objectives.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9600" b="1" dirty="0" smtClean="0"/>
              <a:t>Business Term Analyst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Who? Contracting officer, legal council.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What? Assures compliance.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9600" b="1" dirty="0" smtClean="0"/>
              <a:t>Inventor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Who? Any team member.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8000" dirty="0" smtClean="0"/>
              <a:t>What? Develops creative solutions.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3296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Assemble Your Team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15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76400"/>
            <a:ext cx="7772400" cy="4351338"/>
          </a:xfrm>
        </p:spPr>
        <p:txBody>
          <a:bodyPr>
            <a:normAutofit/>
          </a:bodyPr>
          <a:lstStyle/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Cost (total cost).</a:t>
            </a:r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Emergency response time (2 or 8 hours).</a:t>
            </a:r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Delivery frequency (daily or weekly). </a:t>
            </a:r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Freight (minimum order size).</a:t>
            </a:r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Availability (fill rate).</a:t>
            </a:r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Quality.</a:t>
            </a:r>
            <a:endParaRPr lang="en-US" sz="2400" dirty="0" smtClean="0"/>
          </a:p>
          <a:p>
            <a:pPr marL="234950" indent="-234950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Payment and other terms (2% net 10 days).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Identifying Issues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16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481299"/>
              </p:ext>
            </p:extLst>
          </p:nvPr>
        </p:nvGraphicFramePr>
        <p:xfrm>
          <a:off x="990600" y="1676401"/>
          <a:ext cx="7924800" cy="3581399"/>
        </p:xfrm>
        <a:graphic>
          <a:graphicData uri="http://schemas.openxmlformats.org/drawingml/2006/table">
            <a:tbl>
              <a:tblPr/>
              <a:tblGrid>
                <a:gridCol w="1673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4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7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3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253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5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43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158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Priority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Issues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 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Quality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Emergency </a:t>
                      </a:r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response time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Freight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6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Availability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Delivery frequency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2438400" y="33528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2438400" y="38862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2438400" y="44196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2438400" y="48768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2438400" y="22860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2438400" y="2819400"/>
            <a:ext cx="19050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09600" y="558225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Prioritize Issues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17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 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52500" y="1668462"/>
            <a:ext cx="70485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/>
              <a:t>Producer Price Index (PPI) commodities</a:t>
            </a:r>
          </a:p>
          <a:p>
            <a:pPr marL="344488" lvl="2" indent="-344488"/>
            <a:r>
              <a:rPr lang="en-US" sz="2000" dirty="0" smtClean="0">
                <a:hlinkClick r:id="rId3"/>
              </a:rPr>
              <a:t>http://www.bls.gov/ppi/</a:t>
            </a:r>
            <a:endParaRPr lang="en-US" sz="2000" dirty="0" smtClean="0"/>
          </a:p>
          <a:p>
            <a:pPr marL="687388" lvl="3" indent="-342900">
              <a:buFont typeface="Calibri" panose="020F0502020204030204" pitchFamily="34" charset="0"/>
              <a:buChar char="–"/>
            </a:pPr>
            <a:r>
              <a:rPr lang="en-US" sz="2000" dirty="0" smtClean="0"/>
              <a:t>Bureau of Labor Statistics</a:t>
            </a:r>
          </a:p>
          <a:p>
            <a:pPr marL="344488" lvl="2" indent="-344488"/>
            <a:r>
              <a:rPr lang="en-US" sz="2000" dirty="0" smtClean="0">
                <a:hlinkClick r:id="rId4"/>
              </a:rPr>
              <a:t>http://www.crbtrader.com/</a:t>
            </a:r>
            <a:endParaRPr lang="en-US" sz="2000" dirty="0" smtClean="0"/>
          </a:p>
          <a:p>
            <a:pPr marL="687388" lvl="3" indent="-342900">
              <a:buFont typeface="Calibri" panose="020F0502020204030204" pitchFamily="34" charset="0"/>
              <a:buChar char="–"/>
            </a:pPr>
            <a:r>
              <a:rPr lang="en-US" sz="2000" dirty="0" smtClean="0"/>
              <a:t>Commodity Research Bureau 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400" b="1" dirty="0" smtClean="0"/>
              <a:t>Vehicles</a:t>
            </a:r>
          </a:p>
          <a:p>
            <a:pPr marL="344488" lvl="2" indent="-344488"/>
            <a:r>
              <a:rPr lang="en-US" sz="2000" dirty="0" smtClean="0">
                <a:hlinkClick r:id="rId5"/>
              </a:rPr>
              <a:t>http://www.edmunds.com/</a:t>
            </a:r>
            <a:r>
              <a:rPr lang="en-US" sz="2000" dirty="0" smtClean="0"/>
              <a:t> </a:t>
            </a:r>
          </a:p>
          <a:p>
            <a:pPr marL="344488" lvl="2" indent="-344488"/>
            <a:r>
              <a:rPr lang="en-US" sz="2000" dirty="0" smtClean="0">
                <a:hlinkClick r:id="rId6"/>
              </a:rPr>
              <a:t>http://www.kbb.com/</a:t>
            </a:r>
            <a:endParaRPr lang="en-US" sz="2000" dirty="0" smtClean="0"/>
          </a:p>
          <a:p>
            <a:pPr marL="687388" lvl="3" indent="-342900">
              <a:buFont typeface="Calibri" panose="020F0502020204030204" pitchFamily="34" charset="0"/>
              <a:buChar char="–"/>
            </a:pPr>
            <a:r>
              <a:rPr lang="en-US" sz="2000" dirty="0" smtClean="0"/>
              <a:t>Kelley Blue Book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400" b="1" dirty="0" smtClean="0"/>
              <a:t>Companies </a:t>
            </a:r>
          </a:p>
          <a:p>
            <a:pPr marL="344488" lvl="2" indent="-344488"/>
            <a:r>
              <a:rPr lang="en-US" sz="2000" dirty="0" smtClean="0">
                <a:hlinkClick r:id="rId7"/>
              </a:rPr>
              <a:t>http://www.greenbook.org/</a:t>
            </a:r>
            <a:endParaRPr lang="en-US" sz="2000" dirty="0" smtClean="0"/>
          </a:p>
          <a:p>
            <a:pPr marL="344488" lvl="2" indent="-344488"/>
            <a:r>
              <a:rPr lang="en-US" sz="2000" dirty="0" smtClean="0">
                <a:hlinkClick r:id="rId8"/>
              </a:rPr>
              <a:t>http://hoovers.com/free/tools/bcl/</a:t>
            </a:r>
            <a:endParaRPr lang="en-US" sz="20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Research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18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076759"/>
              </p:ext>
            </p:extLst>
          </p:nvPr>
        </p:nvGraphicFramePr>
        <p:xfrm>
          <a:off x="861461" y="1709054"/>
          <a:ext cx="7977739" cy="4005946"/>
        </p:xfrm>
        <a:graphic>
          <a:graphicData uri="http://schemas.openxmlformats.org/drawingml/2006/table">
            <a:tbl>
              <a:tblPr/>
              <a:tblGrid>
                <a:gridCol w="713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5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3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16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1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769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Priority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Issue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Acceptable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Target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Best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9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 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$1.75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/ lb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$1.50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/ lb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$1.25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/ lb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9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Quality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 / 25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 /20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 / 10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9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Emergency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response time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 hour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 hour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 hour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9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Freight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free / $100 min.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free / $50 min.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free / no min.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Availability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90% guaranteed 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95%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guaranteed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backorders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9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Delivery frequency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weekly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 x weekly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8343" marR="8343" marT="83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Set Targets/Set Agenda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19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stellar" pitchFamily="18" charset="0"/>
              </a:rPr>
              <a:t> 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02352" y="2040999"/>
            <a:ext cx="16820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Reasoning</a:t>
            </a:r>
            <a:endParaRPr lang="en-US" sz="2800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Influence Techniques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26517" y="3327159"/>
            <a:ext cx="11074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Power</a:t>
            </a:r>
            <a:endParaRPr lang="en-US" sz="2800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36323" y="465838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Rapport</a:t>
            </a:r>
            <a:endParaRPr lang="en-US" sz="2800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20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676400"/>
            <a:ext cx="7772400" cy="4178491"/>
          </a:xfrm>
        </p:spPr>
        <p:txBody>
          <a:bodyPr>
            <a:normAutofit/>
          </a:bodyPr>
          <a:lstStyle/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Budget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Disclaimer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Professor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Quid Pro Quo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Offer/Counteroffer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  <a:buSzPct val="100000"/>
            </a:pPr>
            <a:r>
              <a:rPr lang="en-US" sz="2400" dirty="0" smtClean="0"/>
              <a:t>Split the Difference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Reasoning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21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798637"/>
            <a:ext cx="7772400" cy="3078163"/>
          </a:xfrm>
        </p:spPr>
        <p:txBody>
          <a:bodyPr>
            <a:normAutofit/>
          </a:bodyPr>
          <a:lstStyle/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Blame the Third Party (statutes)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Limited Authority/Missing Person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Dangle the Carrot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Surprise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Nonnegotiable</a:t>
            </a:r>
          </a:p>
          <a:p>
            <a:pPr marL="344488" indent="-344488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Uproar</a:t>
            </a:r>
          </a:p>
        </p:txBody>
      </p:sp>
      <p:pic>
        <p:nvPicPr>
          <p:cNvPr id="13313" name="Picture 1" descr="C:\Documents and Settings\113284\Local Settings\Temporary Internet Files\Content.IE5\45E7SDIN\MC9004344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01989" y="2639045"/>
            <a:ext cx="140256" cy="131533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Power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22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90600" y="1676400"/>
            <a:ext cx="7696200" cy="2895600"/>
          </a:xfrm>
        </p:spPr>
        <p:txBody>
          <a:bodyPr>
            <a:normAutofit/>
          </a:bodyPr>
          <a:lstStyle/>
          <a:p>
            <a:pPr marL="231775" indent="-231775"/>
            <a:r>
              <a:rPr lang="en-US" sz="2400" dirty="0" smtClean="0"/>
              <a:t>Create an agenda.</a:t>
            </a:r>
          </a:p>
          <a:p>
            <a:pPr marL="231775" indent="-231775"/>
            <a:r>
              <a:rPr lang="en-US" sz="2400" dirty="0" smtClean="0"/>
              <a:t>Identify time and location. </a:t>
            </a:r>
          </a:p>
          <a:p>
            <a:pPr marL="231775" indent="-231775"/>
            <a:r>
              <a:rPr lang="en-US" sz="2400" dirty="0" smtClean="0"/>
              <a:t>Identify participants.</a:t>
            </a:r>
          </a:p>
          <a:p>
            <a:pPr marL="231775" indent="-231775"/>
            <a:r>
              <a:rPr lang="en-US" sz="2400" dirty="0" smtClean="0"/>
              <a:t>Require a decision maker.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609600" y="2286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Setting Up Negotiations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23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341021" y="1944469"/>
            <a:ext cx="24619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dirty="0" smtClean="0">
                <a:effectLst/>
              </a:rPr>
              <a:t>Rapport</a:t>
            </a:r>
            <a:r>
              <a:rPr lang="en-US" sz="2800" b="1" cap="all" spc="0" dirty="0" smtClean="0">
                <a:ln w="0">
                  <a:noFill/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2800" dirty="0" smtClean="0">
                <a:effectLst/>
              </a:rPr>
              <a:t>Setting</a:t>
            </a:r>
            <a:endParaRPr lang="en-US" sz="2800" b="1" cap="all" spc="0" dirty="0"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4448555" y="2514600"/>
            <a:ext cx="304800" cy="3810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4448559" y="4495800"/>
            <a:ext cx="304800" cy="3810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>
            <a:off x="4448556" y="3505200"/>
            <a:ext cx="304800" cy="3810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Stages of Negotiation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680416" y="2895600"/>
            <a:ext cx="18410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dirty="0" smtClean="0">
                <a:effectLst/>
              </a:rPr>
              <a:t>Exploration</a:t>
            </a:r>
            <a:endParaRPr lang="en-US" sz="2800" b="1" cap="all" spc="0" dirty="0"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969967" y="3879852"/>
            <a:ext cx="32619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dirty="0" smtClean="0">
                <a:effectLst/>
              </a:rPr>
              <a:t>Hard Core Bargaining</a:t>
            </a:r>
            <a:endParaRPr lang="en-US" sz="2800" b="1" cap="all" spc="0" dirty="0"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95018" y="4953000"/>
            <a:ext cx="36118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dirty="0" smtClean="0">
                <a:effectLst/>
              </a:rPr>
              <a:t>Closure and Agreement</a:t>
            </a:r>
            <a:endParaRPr lang="en-US" sz="2800" b="1" cap="all" spc="0" dirty="0"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24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90600" y="1612709"/>
            <a:ext cx="7696200" cy="4102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Make introductions.</a:t>
            </a:r>
          </a:p>
          <a:p>
            <a:pPr marL="0" indent="0">
              <a:buNone/>
            </a:pPr>
            <a:r>
              <a:rPr lang="en-US" sz="2400" dirty="0" smtClean="0"/>
              <a:t>Manage tension </a:t>
            </a:r>
          </a:p>
          <a:p>
            <a:pPr marL="0" indent="0">
              <a:buNone/>
            </a:pPr>
            <a:r>
              <a:rPr lang="en-US" sz="2400" dirty="0" smtClean="0"/>
              <a:t>Achieve comfort level/common ground.</a:t>
            </a:r>
          </a:p>
          <a:p>
            <a:pPr marL="0" indent="0">
              <a:buNone/>
            </a:pPr>
            <a:r>
              <a:rPr lang="en-US" sz="2400" dirty="0" smtClean="0"/>
              <a:t>Establish/maintain relationships.</a:t>
            </a:r>
          </a:p>
          <a:p>
            <a:pPr marL="344488" lvl="1" indent="-344488"/>
            <a:r>
              <a:rPr lang="en-US" sz="2400" dirty="0" smtClean="0"/>
              <a:t>Make a connection.</a:t>
            </a:r>
          </a:p>
          <a:p>
            <a:pPr marL="344488" lvl="1" indent="-344488"/>
            <a:r>
              <a:rPr lang="en-US" sz="2400" dirty="0" smtClean="0"/>
              <a:t>Listen carefully.</a:t>
            </a:r>
          </a:p>
          <a:p>
            <a:pPr marL="344488" lvl="1" indent="-344488"/>
            <a:r>
              <a:rPr lang="en-US" sz="2400" dirty="0" smtClean="0"/>
              <a:t>Take notes. </a:t>
            </a:r>
          </a:p>
          <a:p>
            <a:pPr marL="344488" lvl="1" indent="-344488"/>
            <a:r>
              <a:rPr lang="en-US" sz="2400" dirty="0" smtClean="0"/>
              <a:t>Convey fairness/honesty. </a:t>
            </a:r>
          </a:p>
          <a:p>
            <a:pPr marL="344488" lvl="1" indent="-344488"/>
            <a:r>
              <a:rPr lang="en-US" sz="2400" dirty="0" smtClean="0"/>
              <a:t>Be respectful.</a:t>
            </a:r>
          </a:p>
          <a:p>
            <a:pPr marL="0" indent="0">
              <a:buNone/>
            </a:pPr>
            <a:endParaRPr lang="en-US" sz="26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Rapport Setting (Cont.)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25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295400"/>
            <a:ext cx="7010400" cy="4800600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4400" dirty="0" smtClean="0"/>
              <a:t>Emphasize purpose (discovery not negotiation) 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3600" dirty="0" smtClean="0"/>
              <a:t>Complete analysis, get the facts first, be patient.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3600" dirty="0" smtClean="0"/>
              <a:t>Once negotiation begins, fact finding ends.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4400" dirty="0" smtClean="0"/>
              <a:t>Ask questions (open ended, clarifying)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4400" dirty="0" smtClean="0"/>
              <a:t> </a:t>
            </a:r>
            <a:r>
              <a:rPr lang="en-US" sz="3600" dirty="0" smtClean="0"/>
              <a:t>What if; or would you consider?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4400" dirty="0" smtClean="0"/>
              <a:t>Active listening (paraphrase)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4400" dirty="0" smtClean="0"/>
              <a:t> </a:t>
            </a:r>
            <a:r>
              <a:rPr lang="en-US" sz="3600" dirty="0" smtClean="0"/>
              <a:t>Increase value.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4400" dirty="0" smtClean="0"/>
              <a:t>Share information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4400" dirty="0" smtClean="0"/>
              <a:t> </a:t>
            </a:r>
            <a:r>
              <a:rPr lang="en-US" sz="3600" dirty="0" smtClean="0"/>
              <a:t>Identify new options.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4400" dirty="0" smtClean="0"/>
              <a:t>Establish opening needs and positions </a:t>
            </a: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en-US" sz="4400" dirty="0" smtClean="0"/>
              <a:t> </a:t>
            </a:r>
            <a:r>
              <a:rPr lang="en-US" sz="3600" dirty="0" smtClean="0"/>
              <a:t>Zone of Possible Agreement/conflict range.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5334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Exploratio</a:t>
            </a:r>
            <a:r>
              <a:rPr lang="en-US" sz="3200" spc="50" dirty="0">
                <a:ln w="11430">
                  <a:noFill/>
                </a:ln>
              </a:rPr>
              <a:t>n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26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205740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smtClean="0"/>
              <a:t>Seller wants at least </a:t>
            </a:r>
            <a:r>
              <a:rPr lang="en-US" dirty="0" smtClean="0"/>
              <a:t>$1,000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257800" y="2057400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Buyer</a:t>
            </a:r>
            <a:r>
              <a:rPr lang="en-US" dirty="0" smtClean="0"/>
              <a:t> will spend no more than $2,000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801558" y="2893956"/>
            <a:ext cx="2045208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7" name="Left Arrow 6"/>
          <p:cNvSpPr/>
          <p:nvPr/>
        </p:nvSpPr>
        <p:spPr>
          <a:xfrm flipV="1">
            <a:off x="6211758" y="2916368"/>
            <a:ext cx="2057400" cy="30480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257800" y="3667624"/>
            <a:ext cx="284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Seller wants at least </a:t>
            </a:r>
            <a:r>
              <a:rPr lang="en-US" dirty="0" smtClean="0"/>
              <a:t>$2,000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00150" y="3579756"/>
            <a:ext cx="3860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Buyer</a:t>
            </a:r>
            <a:r>
              <a:rPr lang="en-US" dirty="0" smtClean="0"/>
              <a:t> will spend no more than $1,000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>
            <a:off x="6287958" y="4265556"/>
            <a:ext cx="2057400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2" name="Left Arrow 11"/>
          <p:cNvSpPr/>
          <p:nvPr/>
        </p:nvSpPr>
        <p:spPr>
          <a:xfrm flipV="1">
            <a:off x="700150" y="4265556"/>
            <a:ext cx="2057400" cy="30480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" name="Rectangle 13"/>
          <p:cNvSpPr/>
          <p:nvPr/>
        </p:nvSpPr>
        <p:spPr>
          <a:xfrm>
            <a:off x="3316158" y="2171425"/>
            <a:ext cx="2210734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36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en-US" sz="3200" dirty="0" smtClean="0"/>
              <a:t>ZOPA</a:t>
            </a:r>
            <a:endParaRPr lang="en-US" sz="3200" dirty="0"/>
          </a:p>
        </p:txBody>
      </p:sp>
      <p:sp>
        <p:nvSpPr>
          <p:cNvPr id="16" name="Rectangle 15"/>
          <p:cNvSpPr/>
          <p:nvPr/>
        </p:nvSpPr>
        <p:spPr>
          <a:xfrm>
            <a:off x="3201155" y="4125568"/>
            <a:ext cx="27188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cap="none" spc="50" dirty="0" smtClean="0">
                <a:ln w="11430"/>
              </a:rPr>
              <a:t>Conflict Range</a:t>
            </a:r>
            <a:endParaRPr lang="en-US" sz="3200" cap="none" spc="50" dirty="0">
              <a:ln w="1143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spc="50" dirty="0" smtClean="0">
                <a:ln w="11430">
                  <a:noFill/>
                </a:ln>
              </a:rPr>
              <a:t>Zone of Possible Agreement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27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371600"/>
            <a:ext cx="6934200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Exert influence.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000" dirty="0" smtClean="0"/>
              <a:t>Don’t underestimate the power a buyer has, it is influential.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Show assertiveness.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Use silence.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Employ negotiation techniques.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Resolve conflict range.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000" dirty="0" smtClean="0"/>
              <a:t>Pay attention to the bidder’s concerns.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/>
              <a:t>Settle disagreements.</a:t>
            </a:r>
          </a:p>
          <a:p>
            <a:pPr marL="344488" lvl="1" indent="-344488">
              <a:lnSpc>
                <a:spcPct val="100000"/>
              </a:lnSpc>
              <a:spcBef>
                <a:spcPts val="600"/>
              </a:spcBef>
            </a:pPr>
            <a:r>
              <a:rPr lang="en-US" sz="2000" dirty="0" smtClean="0"/>
              <a:t>Look for win/win opportunities.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609600" y="5334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Hard Core Bargaining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28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38200" y="1841480"/>
            <a:ext cx="71628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/>
              <a:t>Have a plan in place should the negotiations fail to result in a contract; for 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Is the item/service available from a federal contract?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Is an alternative solution workable?</a:t>
            </a:r>
          </a:p>
          <a:p>
            <a:endParaRPr lang="en-US" sz="24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609600" y="569893"/>
            <a:ext cx="84582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BATNA</a:t>
            </a:r>
          </a:p>
          <a:p>
            <a:pPr algn="ctr"/>
            <a:r>
              <a:rPr lang="en-US" sz="2400" dirty="0" smtClean="0"/>
              <a:t>Best </a:t>
            </a:r>
            <a:r>
              <a:rPr lang="en-US" sz="2400" dirty="0"/>
              <a:t>Alternative to a Negotiated </a:t>
            </a:r>
            <a:r>
              <a:rPr lang="en-US" sz="2400" dirty="0" smtClean="0"/>
              <a:t>Agreement</a:t>
            </a:r>
            <a:endParaRPr lang="en-US" sz="24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29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752600"/>
            <a:ext cx="7772400" cy="3433763"/>
          </a:xfrm>
        </p:spPr>
        <p:txBody>
          <a:bodyPr>
            <a:normAutofit/>
          </a:bodyPr>
          <a:lstStyle/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Summarizes and documents results.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States expectations.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Defines roles and responsibilities.</a:t>
            </a:r>
          </a:p>
          <a:p>
            <a:pPr marL="231775" indent="-231775"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/>
              <a:t>Reduces implied agreements.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858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Closure and Agreement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30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4400" y="1465451"/>
            <a:ext cx="77724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Negotiating with the wrong people.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Poor preparation or lack of information.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Not providing advanced topics for negotiations.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Not preparing the team. 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Not setting high enough goals and targets.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Focusing on price.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Not uncovering the other side's real needs.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Getting emotional.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 closing or concession strategy.</a:t>
            </a:r>
          </a:p>
          <a:p>
            <a:pPr marL="461963" indent="-461963">
              <a:spcBef>
                <a:spcPts val="600"/>
              </a:spcBef>
              <a:buAutoNum type="arabicPeriod"/>
            </a:pPr>
            <a:r>
              <a:rPr lang="en-US" sz="2400" dirty="0" smtClean="0">
                <a:ea typeface="Calibri" pitchFamily="34" charset="0"/>
                <a:cs typeface="Arial" pitchFamily="34" charset="0"/>
              </a:rPr>
              <a:t>No documentation/agreement of conversation.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09600" y="609600"/>
            <a:ext cx="8458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cap="none" spc="50" dirty="0" smtClean="0">
                <a:ln w="11430">
                  <a:noFill/>
                </a:ln>
              </a:rPr>
              <a:t>Top 10 Negotiation Mistakes</a:t>
            </a:r>
            <a:endParaRPr lang="en-US" sz="3200" cap="none" spc="50" dirty="0">
              <a:ln w="11430">
                <a:noFill/>
              </a:ln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31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36837"/>
            <a:ext cx="8439150" cy="1325563"/>
          </a:xfrm>
        </p:spPr>
        <p:txBody>
          <a:bodyPr/>
          <a:lstStyle/>
          <a:p>
            <a:pPr algn="ctr"/>
            <a:r>
              <a:rPr lang="en-US" sz="3200" b="1" dirty="0" smtClean="0"/>
              <a:t>CONTINUE TO MODULE 12</a:t>
            </a:r>
            <a:endParaRPr lang="en-US" sz="3200" b="1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356351"/>
            <a:ext cx="2057400" cy="365125"/>
          </a:xfrm>
          <a:noFill/>
        </p:spPr>
        <p:txBody>
          <a:bodyPr/>
          <a:lstStyle/>
          <a:p>
            <a:pPr algn="ctr"/>
            <a:fld id="{EBF8F6B7-1F9C-4DE8-BE55-C97C5A56188D}" type="slidenum">
              <a:rPr lang="en-US" smtClean="0">
                <a:solidFill>
                  <a:schemeClr val="tx1"/>
                </a:solidFill>
              </a:rPr>
              <a:pPr algn="ctr"/>
              <a:t>32</a:t>
            </a:fld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25771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2FDAB88-D733-4361-8ADD-5318B5D29348}"/>
</file>

<file path=customXml/itemProps2.xml><?xml version="1.0" encoding="utf-8"?>
<ds:datastoreItem xmlns:ds="http://schemas.openxmlformats.org/officeDocument/2006/customXml" ds:itemID="{4817B236-78E9-410E-B1CF-E34208F3CA92}"/>
</file>

<file path=customXml/itemProps3.xml><?xml version="1.0" encoding="utf-8"?>
<ds:datastoreItem xmlns:ds="http://schemas.openxmlformats.org/officeDocument/2006/customXml" ds:itemID="{10BD0213-DAA5-4955-8D8B-5FCC27B038DF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Presentation1</Template>
  <TotalTime>8731</TotalTime>
  <Words>1317</Words>
  <Application>Microsoft Office PowerPoint</Application>
  <PresentationFormat>On-screen Show (4:3)</PresentationFormat>
  <Paragraphs>355</Paragraphs>
  <Slides>32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Castellar</vt:lpstr>
      <vt:lpstr>Presentation1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CONTINUE TO MODULE 12</vt:lpstr>
    </vt:vector>
  </TitlesOfParts>
  <Company>State of Oklahoma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Sense Negotiations</dc:title>
  <dc:subject>Slideshow of Common Sense Negotiations</dc:subject>
  <dc:creator>jan hall</dc:creator>
  <cp:keywords>common, sense, negotiations, hall, win, lose, practical, ZOPA, BATNA, alternative, communicate, compromise</cp:keywords>
  <cp:lastModifiedBy>Louise Terry</cp:lastModifiedBy>
  <cp:revision>348</cp:revision>
  <dcterms:created xsi:type="dcterms:W3CDTF">2009-07-23T20:28:23Z</dcterms:created>
  <dcterms:modified xsi:type="dcterms:W3CDTF">2018-03-20T20:03:20Z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nguage">
    <vt:lpwstr>English</vt:lpwstr>
  </property>
  <property fmtid="{D5CDD505-2E9C-101B-9397-08002B2CF9AE}" pid="3" name="ContentTypeId">
    <vt:lpwstr>0x010100EED846F70AEF9E4F9FF1F348DD0F27FC</vt:lpwstr>
  </property>
</Properties>
</file>