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81"/>
  </p:notesMasterIdLst>
  <p:handoutMasterIdLst>
    <p:handoutMasterId r:id="rId82"/>
  </p:handoutMasterIdLst>
  <p:sldIdLst>
    <p:sldId id="266" r:id="rId4"/>
    <p:sldId id="269" r:id="rId5"/>
    <p:sldId id="427" r:id="rId6"/>
    <p:sldId id="268" r:id="rId7"/>
    <p:sldId id="403" r:id="rId8"/>
    <p:sldId id="385" r:id="rId9"/>
    <p:sldId id="271" r:id="rId10"/>
    <p:sldId id="293" r:id="rId11"/>
    <p:sldId id="366" r:id="rId12"/>
    <p:sldId id="261" r:id="rId13"/>
    <p:sldId id="363" r:id="rId14"/>
    <p:sldId id="287" r:id="rId15"/>
    <p:sldId id="279" r:id="rId16"/>
    <p:sldId id="280" r:id="rId17"/>
    <p:sldId id="315" r:id="rId18"/>
    <p:sldId id="281" r:id="rId19"/>
    <p:sldId id="264" r:id="rId20"/>
    <p:sldId id="313" r:id="rId21"/>
    <p:sldId id="404" r:id="rId22"/>
    <p:sldId id="278" r:id="rId23"/>
    <p:sldId id="310" r:id="rId24"/>
    <p:sldId id="346" r:id="rId25"/>
    <p:sldId id="423" r:id="rId26"/>
    <p:sldId id="425" r:id="rId27"/>
    <p:sldId id="426" r:id="rId28"/>
    <p:sldId id="347" r:id="rId29"/>
    <p:sldId id="275" r:id="rId30"/>
    <p:sldId id="288" r:id="rId31"/>
    <p:sldId id="381" r:id="rId32"/>
    <p:sldId id="382" r:id="rId33"/>
    <p:sldId id="429" r:id="rId34"/>
    <p:sldId id="262" r:id="rId35"/>
    <p:sldId id="402" r:id="rId36"/>
    <p:sldId id="405" r:id="rId37"/>
    <p:sldId id="340" r:id="rId38"/>
    <p:sldId id="282" r:id="rId39"/>
    <p:sldId id="386" r:id="rId40"/>
    <p:sldId id="395" r:id="rId41"/>
    <p:sldId id="260" r:id="rId42"/>
    <p:sldId id="308" r:id="rId43"/>
    <p:sldId id="392" r:id="rId44"/>
    <p:sldId id="396" r:id="rId45"/>
    <p:sldId id="379" r:id="rId46"/>
    <p:sldId id="311" r:id="rId47"/>
    <p:sldId id="422" r:id="rId48"/>
    <p:sldId id="283" r:id="rId49"/>
    <p:sldId id="259" r:id="rId50"/>
    <p:sldId id="305" r:id="rId51"/>
    <p:sldId id="286" r:id="rId52"/>
    <p:sldId id="318" r:id="rId53"/>
    <p:sldId id="296" r:id="rId54"/>
    <p:sldId id="295" r:id="rId55"/>
    <p:sldId id="314" r:id="rId56"/>
    <p:sldId id="297" r:id="rId57"/>
    <p:sldId id="312" r:id="rId58"/>
    <p:sldId id="299" r:id="rId59"/>
    <p:sldId id="349" r:id="rId60"/>
    <p:sldId id="417" r:id="rId61"/>
    <p:sldId id="400" r:id="rId62"/>
    <p:sldId id="408" r:id="rId63"/>
    <p:sldId id="430" r:id="rId64"/>
    <p:sldId id="433" r:id="rId65"/>
    <p:sldId id="345" r:id="rId66"/>
    <p:sldId id="441" r:id="rId67"/>
    <p:sldId id="444" r:id="rId68"/>
    <p:sldId id="445" r:id="rId69"/>
    <p:sldId id="446" r:id="rId70"/>
    <p:sldId id="447" r:id="rId71"/>
    <p:sldId id="448" r:id="rId72"/>
    <p:sldId id="449" r:id="rId73"/>
    <p:sldId id="431" r:id="rId74"/>
    <p:sldId id="450" r:id="rId75"/>
    <p:sldId id="451" r:id="rId76"/>
    <p:sldId id="452" r:id="rId77"/>
    <p:sldId id="453" r:id="rId78"/>
    <p:sldId id="454" r:id="rId79"/>
    <p:sldId id="42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Card Training" id="{DABE8C37-0364-4985-8181-2D66699449B7}">
          <p14:sldIdLst>
            <p14:sldId id="266"/>
            <p14:sldId id="269"/>
            <p14:sldId id="427"/>
            <p14:sldId id="268"/>
            <p14:sldId id="403"/>
            <p14:sldId id="385"/>
            <p14:sldId id="271"/>
            <p14:sldId id="293"/>
            <p14:sldId id="366"/>
            <p14:sldId id="261"/>
            <p14:sldId id="363"/>
            <p14:sldId id="287"/>
            <p14:sldId id="279"/>
            <p14:sldId id="280"/>
            <p14:sldId id="315"/>
            <p14:sldId id="281"/>
            <p14:sldId id="264"/>
            <p14:sldId id="313"/>
            <p14:sldId id="404"/>
            <p14:sldId id="278"/>
            <p14:sldId id="310"/>
            <p14:sldId id="346"/>
            <p14:sldId id="423"/>
            <p14:sldId id="425"/>
            <p14:sldId id="426"/>
            <p14:sldId id="347"/>
            <p14:sldId id="275"/>
            <p14:sldId id="288"/>
            <p14:sldId id="381"/>
            <p14:sldId id="382"/>
            <p14:sldId id="429"/>
            <p14:sldId id="262"/>
            <p14:sldId id="402"/>
            <p14:sldId id="405"/>
            <p14:sldId id="340"/>
            <p14:sldId id="282"/>
            <p14:sldId id="386"/>
            <p14:sldId id="395"/>
            <p14:sldId id="260"/>
            <p14:sldId id="308"/>
            <p14:sldId id="392"/>
            <p14:sldId id="396"/>
            <p14:sldId id="379"/>
            <p14:sldId id="311"/>
            <p14:sldId id="422"/>
            <p14:sldId id="283"/>
            <p14:sldId id="259"/>
            <p14:sldId id="305"/>
            <p14:sldId id="286"/>
            <p14:sldId id="318"/>
            <p14:sldId id="296"/>
            <p14:sldId id="295"/>
            <p14:sldId id="314"/>
            <p14:sldId id="297"/>
            <p14:sldId id="312"/>
            <p14:sldId id="299"/>
            <p14:sldId id="349"/>
            <p14:sldId id="417"/>
            <p14:sldId id="400"/>
            <p14:sldId id="408"/>
            <p14:sldId id="430"/>
            <p14:sldId id="433"/>
            <p14:sldId id="345"/>
            <p14:sldId id="441"/>
            <p14:sldId id="444"/>
            <p14:sldId id="445"/>
            <p14:sldId id="446"/>
            <p14:sldId id="447"/>
            <p14:sldId id="448"/>
            <p14:sldId id="449"/>
            <p14:sldId id="431"/>
            <p14:sldId id="450"/>
            <p14:sldId id="451"/>
            <p14:sldId id="452"/>
            <p14:sldId id="453"/>
            <p14:sldId id="454"/>
            <p14:sldId id="4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87218"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4689" autoAdjust="0"/>
  </p:normalViewPr>
  <p:slideViewPr>
    <p:cSldViewPr>
      <p:cViewPr varScale="1">
        <p:scale>
          <a:sx n="77" d="100"/>
          <a:sy n="77" d="100"/>
        </p:scale>
        <p:origin x="372" y="96"/>
      </p:cViewPr>
      <p:guideLst>
        <p:guide orient="horz" pos="2160"/>
        <p:guide pos="2880"/>
      </p:guideLst>
    </p:cSldViewPr>
  </p:slideViewPr>
  <p:notesTextViewPr>
    <p:cViewPr>
      <p:scale>
        <a:sx n="3" d="2"/>
        <a:sy n="3" d="2"/>
      </p:scale>
      <p:origin x="0" y="0"/>
    </p:cViewPr>
  </p:notesTextViewPr>
  <p:sorterViewPr>
    <p:cViewPr varScale="1">
      <p:scale>
        <a:sx n="1" d="1"/>
        <a:sy n="1" d="1"/>
      </p:scale>
      <p:origin x="0" y="-21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handoutMaster" Target="handoutMasters/handout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AADFD5-E2C5-4CE6-AB91-E313E37C4128}" type="datetimeFigureOut">
              <a:rPr lang="en-US" smtClean="0"/>
              <a:t>8/8/2016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629EAB-AB37-4043-A5BE-5C03D51DD31C}" type="slidenum">
              <a:rPr lang="en-US" smtClean="0"/>
              <a:t>‹#›</a:t>
            </a:fld>
            <a:endParaRPr lang="en-US"/>
          </a:p>
        </p:txBody>
      </p:sp>
    </p:spTree>
    <p:extLst>
      <p:ext uri="{BB962C8B-B14F-4D97-AF65-F5344CB8AC3E}">
        <p14:creationId xmlns:p14="http://schemas.microsoft.com/office/powerpoint/2010/main" val="1856063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73A254-3F47-4B6B-9E82-31694A2D7C61}" type="datetimeFigureOut">
              <a:rPr lang="en-US" smtClean="0"/>
              <a:pPr/>
              <a:t>8/8/2016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EC1E1-3FB7-4E04-A994-24C80302B533}" type="slidenum">
              <a:rPr lang="en-US" smtClean="0"/>
              <a:pPr/>
              <a:t>‹#›</a:t>
            </a:fld>
            <a:endParaRPr lang="en-US" dirty="0"/>
          </a:p>
        </p:txBody>
      </p:sp>
    </p:spTree>
    <p:extLst>
      <p:ext uri="{BB962C8B-B14F-4D97-AF65-F5344CB8AC3E}">
        <p14:creationId xmlns:p14="http://schemas.microsoft.com/office/powerpoint/2010/main" val="2601959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1</a:t>
            </a:fld>
            <a:endParaRPr lang="en-US" dirty="0"/>
          </a:p>
        </p:txBody>
      </p:sp>
    </p:spTree>
    <p:extLst>
      <p:ext uri="{BB962C8B-B14F-4D97-AF65-F5344CB8AC3E}">
        <p14:creationId xmlns:p14="http://schemas.microsoft.com/office/powerpoint/2010/main" val="2390279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28</a:t>
            </a:fld>
            <a:endParaRPr lang="en-US" dirty="0"/>
          </a:p>
        </p:txBody>
      </p:sp>
    </p:spTree>
    <p:extLst>
      <p:ext uri="{BB962C8B-B14F-4D97-AF65-F5344CB8AC3E}">
        <p14:creationId xmlns:p14="http://schemas.microsoft.com/office/powerpoint/2010/main" val="284355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36</a:t>
            </a:fld>
            <a:endParaRPr lang="en-US" dirty="0"/>
          </a:p>
        </p:txBody>
      </p:sp>
    </p:spTree>
    <p:extLst>
      <p:ext uri="{BB962C8B-B14F-4D97-AF65-F5344CB8AC3E}">
        <p14:creationId xmlns:p14="http://schemas.microsoft.com/office/powerpoint/2010/main" val="428923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42</a:t>
            </a:fld>
            <a:endParaRPr lang="en-US" dirty="0"/>
          </a:p>
        </p:txBody>
      </p:sp>
    </p:spTree>
    <p:extLst>
      <p:ext uri="{BB962C8B-B14F-4D97-AF65-F5344CB8AC3E}">
        <p14:creationId xmlns:p14="http://schemas.microsoft.com/office/powerpoint/2010/main" val="390358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46</a:t>
            </a:fld>
            <a:endParaRPr lang="en-US" dirty="0"/>
          </a:p>
        </p:txBody>
      </p:sp>
    </p:spTree>
    <p:extLst>
      <p:ext uri="{BB962C8B-B14F-4D97-AF65-F5344CB8AC3E}">
        <p14:creationId xmlns:p14="http://schemas.microsoft.com/office/powerpoint/2010/main" val="4130067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P-card administrator’s responsibility to make sure that all cardholders, approving officials, and themselves are trained every</a:t>
            </a:r>
            <a:r>
              <a:rPr lang="en-US" baseline="0" dirty="0" smtClean="0"/>
              <a:t> 2 years either through Skill Soft, the OMES class, or approved agency training.  For questions, email the State P-Card administrator.</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47</a:t>
            </a:fld>
            <a:endParaRPr lang="en-US" dirty="0"/>
          </a:p>
        </p:txBody>
      </p:sp>
    </p:spTree>
    <p:extLst>
      <p:ext uri="{BB962C8B-B14F-4D97-AF65-F5344CB8AC3E}">
        <p14:creationId xmlns:p14="http://schemas.microsoft.com/office/powerpoint/2010/main" val="248775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attempts for resolution with the merchant should be exhausted before a formal dispute to the bank.</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50</a:t>
            </a:fld>
            <a:endParaRPr lang="en-US" dirty="0"/>
          </a:p>
        </p:txBody>
      </p:sp>
    </p:spTree>
    <p:extLst>
      <p:ext uri="{BB962C8B-B14F-4D97-AF65-F5344CB8AC3E}">
        <p14:creationId xmlns:p14="http://schemas.microsoft.com/office/powerpoint/2010/main" val="372861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6EC1E1-3FB7-4E04-A994-24C80302B533}" type="slidenum">
              <a:rPr lang="en-US" smtClean="0"/>
              <a:pPr/>
              <a:t>53</a:t>
            </a:fld>
            <a:endParaRPr lang="en-US" dirty="0"/>
          </a:p>
        </p:txBody>
      </p:sp>
    </p:spTree>
    <p:extLst>
      <p:ext uri="{BB962C8B-B14F-4D97-AF65-F5344CB8AC3E}">
        <p14:creationId xmlns:p14="http://schemas.microsoft.com/office/powerpoint/2010/main" val="141846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in-state</a:t>
            </a:r>
            <a:r>
              <a:rPr lang="en-US" baseline="0" dirty="0" smtClean="0"/>
              <a:t> lodging we recommend that you add the State’s Tax exempt # to this letter.</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63</a:t>
            </a:fld>
            <a:endParaRPr lang="en-US" dirty="0"/>
          </a:p>
        </p:txBody>
      </p:sp>
    </p:spTree>
    <p:extLst>
      <p:ext uri="{BB962C8B-B14F-4D97-AF65-F5344CB8AC3E}">
        <p14:creationId xmlns:p14="http://schemas.microsoft.com/office/powerpoint/2010/main" val="1191617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6EC1E1-3FB7-4E04-A994-24C80302B533}" type="slidenum">
              <a:rPr lang="en-US" smtClean="0"/>
              <a:pPr/>
              <a:t>67</a:t>
            </a:fld>
            <a:endParaRPr lang="en-US" dirty="0"/>
          </a:p>
        </p:txBody>
      </p:sp>
    </p:spTree>
    <p:extLst>
      <p:ext uri="{BB962C8B-B14F-4D97-AF65-F5344CB8AC3E}">
        <p14:creationId xmlns:p14="http://schemas.microsoft.com/office/powerpoint/2010/main" val="3978840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70</a:t>
            </a:fld>
            <a:endParaRPr lang="en-US" dirty="0"/>
          </a:p>
        </p:txBody>
      </p:sp>
    </p:spTree>
    <p:extLst>
      <p:ext uri="{BB962C8B-B14F-4D97-AF65-F5344CB8AC3E}">
        <p14:creationId xmlns:p14="http://schemas.microsoft.com/office/powerpoint/2010/main" val="346365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2</a:t>
            </a:fld>
            <a:endParaRPr lang="en-US" dirty="0"/>
          </a:p>
        </p:txBody>
      </p:sp>
    </p:spTree>
    <p:extLst>
      <p:ext uri="{BB962C8B-B14F-4D97-AF65-F5344CB8AC3E}">
        <p14:creationId xmlns:p14="http://schemas.microsoft.com/office/powerpoint/2010/main" val="149923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110596" name="Slide Number Placeholder 3"/>
          <p:cNvSpPr>
            <a:spLocks noGrp="1"/>
          </p:cNvSpPr>
          <p:nvPr>
            <p:ph type="sldNum" sz="quarter" idx="5"/>
          </p:nvPr>
        </p:nvSpPr>
        <p:spPr>
          <a:noFill/>
        </p:spPr>
        <p:txBody>
          <a:bodyPr/>
          <a:lstStyle>
            <a:lvl1pPr defTabSz="928538">
              <a:defRPr sz="1200">
                <a:solidFill>
                  <a:schemeClr val="tx1"/>
                </a:solidFill>
                <a:latin typeface="Arial" pitchFamily="34" charset="0"/>
                <a:ea typeface="ＭＳ Ｐゴシック" pitchFamily="34" charset="-128"/>
              </a:defRPr>
            </a:lvl1pPr>
            <a:lvl2pPr marL="739272" indent="-284709" defTabSz="928538">
              <a:defRPr sz="1200">
                <a:solidFill>
                  <a:schemeClr val="tx1"/>
                </a:solidFill>
                <a:latin typeface="Arial" pitchFamily="34" charset="0"/>
                <a:ea typeface="ＭＳ Ｐゴシック" pitchFamily="34" charset="-128"/>
              </a:defRPr>
            </a:lvl2pPr>
            <a:lvl3pPr marL="1138834" indent="-226473" defTabSz="928538">
              <a:defRPr sz="1200">
                <a:solidFill>
                  <a:schemeClr val="tx1"/>
                </a:solidFill>
                <a:latin typeface="Arial" pitchFamily="34" charset="0"/>
                <a:ea typeface="ＭＳ Ｐゴシック" pitchFamily="34" charset="-128"/>
              </a:defRPr>
            </a:lvl3pPr>
            <a:lvl4pPr marL="1595015" indent="-226473" defTabSz="928538">
              <a:defRPr sz="1200">
                <a:solidFill>
                  <a:schemeClr val="tx1"/>
                </a:solidFill>
                <a:latin typeface="Arial" pitchFamily="34" charset="0"/>
                <a:ea typeface="ＭＳ Ｐゴシック" pitchFamily="34" charset="-128"/>
              </a:defRPr>
            </a:lvl4pPr>
            <a:lvl5pPr marL="2051196" indent="-226473" defTabSz="928538">
              <a:defRPr sz="1200">
                <a:solidFill>
                  <a:schemeClr val="tx1"/>
                </a:solidFill>
                <a:latin typeface="Arial" pitchFamily="34" charset="0"/>
                <a:ea typeface="ＭＳ Ｐゴシック" pitchFamily="34" charset="-128"/>
              </a:defRPr>
            </a:lvl5pPr>
            <a:lvl6pPr marL="2517083" indent="-226473" defTabSz="92853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82970" indent="-226473" defTabSz="92853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48856" indent="-226473" defTabSz="92853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14743" indent="-226473" defTabSz="92853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fld id="{18C9E4C3-5283-42E6-9578-5A7680A31102}" type="slidenum">
              <a:rPr lang="en-US" altLang="en-US" smtClean="0"/>
              <a:pPr/>
              <a:t>75</a:t>
            </a:fld>
            <a:endParaRPr lang="en-US" altLang="en-US" dirty="0" smtClean="0"/>
          </a:p>
        </p:txBody>
      </p:sp>
    </p:spTree>
    <p:extLst>
      <p:ext uri="{BB962C8B-B14F-4D97-AF65-F5344CB8AC3E}">
        <p14:creationId xmlns:p14="http://schemas.microsoft.com/office/powerpoint/2010/main" val="375251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4</a:t>
            </a:fld>
            <a:endParaRPr lang="en-US" dirty="0"/>
          </a:p>
        </p:txBody>
      </p:sp>
    </p:spTree>
    <p:extLst>
      <p:ext uri="{BB962C8B-B14F-4D97-AF65-F5344CB8AC3E}">
        <p14:creationId xmlns:p14="http://schemas.microsoft.com/office/powerpoint/2010/main" val="94121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Approving</a:t>
            </a:r>
            <a:r>
              <a:rPr lang="en-US" baseline="0" dirty="0" smtClean="0"/>
              <a:t> Officials are one level above the cardholder based on the agency’s organizational chart.</a:t>
            </a:r>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7</a:t>
            </a:fld>
            <a:endParaRPr lang="en-US" dirty="0"/>
          </a:p>
        </p:txBody>
      </p:sp>
    </p:spTree>
    <p:extLst>
      <p:ext uri="{BB962C8B-B14F-4D97-AF65-F5344CB8AC3E}">
        <p14:creationId xmlns:p14="http://schemas.microsoft.com/office/powerpoint/2010/main" val="3013930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12</a:t>
            </a:fld>
            <a:endParaRPr lang="en-US" dirty="0"/>
          </a:p>
        </p:txBody>
      </p:sp>
    </p:spTree>
    <p:extLst>
      <p:ext uri="{BB962C8B-B14F-4D97-AF65-F5344CB8AC3E}">
        <p14:creationId xmlns:p14="http://schemas.microsoft.com/office/powerpoint/2010/main" val="196106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13</a:t>
            </a:fld>
            <a:endParaRPr lang="en-US" dirty="0"/>
          </a:p>
        </p:txBody>
      </p:sp>
    </p:spTree>
    <p:extLst>
      <p:ext uri="{BB962C8B-B14F-4D97-AF65-F5344CB8AC3E}">
        <p14:creationId xmlns:p14="http://schemas.microsoft.com/office/powerpoint/2010/main" val="16658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14</a:t>
            </a:fld>
            <a:endParaRPr lang="en-US" dirty="0"/>
          </a:p>
        </p:txBody>
      </p:sp>
    </p:spTree>
    <p:extLst>
      <p:ext uri="{BB962C8B-B14F-4D97-AF65-F5344CB8AC3E}">
        <p14:creationId xmlns:p14="http://schemas.microsoft.com/office/powerpoint/2010/main" val="78649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EC1E1-3FB7-4E04-A994-24C80302B533}" type="slidenum">
              <a:rPr lang="en-US" smtClean="0"/>
              <a:pPr/>
              <a:t>15</a:t>
            </a:fld>
            <a:endParaRPr lang="en-US" dirty="0"/>
          </a:p>
        </p:txBody>
      </p:sp>
    </p:spTree>
    <p:extLst>
      <p:ext uri="{BB962C8B-B14F-4D97-AF65-F5344CB8AC3E}">
        <p14:creationId xmlns:p14="http://schemas.microsoft.com/office/powerpoint/2010/main" val="351844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11C5F-38EA-444B-B98C-629B280AA44F}" type="slidenum">
              <a:rPr lang="en-US" smtClean="0"/>
              <a:pPr/>
              <a:t>27</a:t>
            </a:fld>
            <a:endParaRPr lang="en-US" dirty="0"/>
          </a:p>
        </p:txBody>
      </p:sp>
    </p:spTree>
    <p:extLst>
      <p:ext uri="{BB962C8B-B14F-4D97-AF65-F5344CB8AC3E}">
        <p14:creationId xmlns:p14="http://schemas.microsoft.com/office/powerpoint/2010/main" val="257305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D54B43-252A-4021-90BB-6B6681E1D06A}" type="datetime1">
              <a:rPr lang="en-US" smtClean="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80545-3C3E-49FB-B36B-EDDB8CF44EAA}" type="datetime1">
              <a:rPr lang="en-US" smtClean="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E8EE8-D6DF-4FFE-B247-3EE09DD9F340}" type="datetime1">
              <a:rPr lang="en-US" smtClean="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7EF9B1-2EBD-4E09-B869-984667A83F93}"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571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46CEF-BED6-4217-AB80-3088DE80F123}"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79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9E908-0F06-4E96-A05D-F53CE2077BCB}"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402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FEA696-16B9-45A2-BFD9-46053B45547B}" type="datetime1">
              <a:rPr lang="en-US" smtClean="0">
                <a:solidFill>
                  <a:prstClr val="black">
                    <a:tint val="75000"/>
                  </a:prstClr>
                </a:solidFill>
              </a:r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914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0F8E4-01A4-4387-9DE9-B965E6296314}" type="datetime1">
              <a:rPr lang="en-US" smtClean="0">
                <a:solidFill>
                  <a:prstClr val="black">
                    <a:tint val="75000"/>
                  </a:prstClr>
                </a:solidFill>
              </a:rPr>
              <a:t>8/8/2016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553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77E3A9-F453-4C47-B131-070660BDB1F9}" type="datetime1">
              <a:rPr lang="en-US" smtClean="0">
                <a:solidFill>
                  <a:prstClr val="black">
                    <a:tint val="75000"/>
                  </a:prstClr>
                </a:solidFill>
              </a:rPr>
              <a:t>8/8/2016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98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A4FA4-071A-4FCC-8769-A66BBF15403B}" type="datetime1">
              <a:rPr lang="en-US" smtClean="0">
                <a:solidFill>
                  <a:prstClr val="black">
                    <a:tint val="75000"/>
                  </a:prstClr>
                </a:solidFill>
              </a:rPr>
              <a:t>8/8/2016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414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BBAB4-7ADC-43C2-A34D-F576A26541C3}" type="datetime1">
              <a:rPr lang="en-US" smtClean="0">
                <a:solidFill>
                  <a:prstClr val="black">
                    <a:tint val="75000"/>
                  </a:prstClr>
                </a:solidFill>
              </a:r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63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F2962-A937-459B-8524-7135806B7C37}" type="datetime1">
              <a:rPr lang="en-US" smtClean="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097AB-18F1-4F17-B24C-3C406B5383CD}" type="datetime1">
              <a:rPr lang="en-US" smtClean="0">
                <a:solidFill>
                  <a:prstClr val="black">
                    <a:tint val="75000"/>
                  </a:prstClr>
                </a:solidFill>
              </a:r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548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C907E-745D-4B92-AA09-D88D37D84B07}"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670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D7A51-C04D-4ACB-99F4-2FE2E5758D27}"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826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5A378-0DC2-483C-89A7-05E5DBF56CEA}"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402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6D4FF-68E0-48AB-B25F-B6B3B90FB53F}"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924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C59EC-3853-41B1-97DE-7BCBED813789}"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69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B7F36F-FA3C-498B-9AE6-16585A3796DA}" type="datetime1">
              <a:rPr lang="en-US" smtClean="0">
                <a:solidFill>
                  <a:prstClr val="black">
                    <a:tint val="75000"/>
                  </a:prstClr>
                </a:solidFill>
              </a:r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173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39DEFA-06C4-4FED-BFD3-05A70F1D19D3}" type="datetime1">
              <a:rPr lang="en-US" smtClean="0">
                <a:solidFill>
                  <a:prstClr val="black">
                    <a:tint val="75000"/>
                  </a:prstClr>
                </a:solidFill>
              </a:rPr>
              <a:t>8/8/2016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771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4FCEF-43DF-4E5C-8BF5-4AC57AF29707}" type="datetime1">
              <a:rPr lang="en-US" smtClean="0">
                <a:solidFill>
                  <a:prstClr val="black">
                    <a:tint val="75000"/>
                  </a:prstClr>
                </a:solidFill>
              </a:rPr>
              <a:t>8/8/2016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777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64AF6-2150-4470-AE30-174025C0039A}" type="datetime1">
              <a:rPr lang="en-US" smtClean="0">
                <a:solidFill>
                  <a:prstClr val="black">
                    <a:tint val="75000"/>
                  </a:prstClr>
                </a:solidFill>
              </a:rPr>
              <a:t>8/8/2016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63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921BC4-E842-46E1-B1E2-6936D1F4186F}" type="datetime1">
              <a:rPr lang="en-US" smtClean="0"/>
              <a:t>8/8/2016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77D16-02C8-4FAC-B233-875B75D02477}" type="datetime1">
              <a:rPr lang="en-US" smtClean="0">
                <a:solidFill>
                  <a:prstClr val="black">
                    <a:tint val="75000"/>
                  </a:prstClr>
                </a:solidFill>
              </a:r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53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37BBA-0A87-4ABA-A58B-B78A05086691}" type="datetime1">
              <a:rPr lang="en-US" smtClean="0">
                <a:solidFill>
                  <a:prstClr val="black">
                    <a:tint val="75000"/>
                  </a:prstClr>
                </a:solidFill>
              </a:rPr>
              <a:t>8/8/2016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779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AEEDE-2CAF-462D-B74A-722615408FCA}"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394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6823D-06F0-486F-BCE6-932322DF1AF2}"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34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61204-FAAC-4641-9A5E-AD5DC7F6B641}" type="datetime1">
              <a:rPr lang="en-US" smtClean="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A0F18B-522D-467B-8CBF-5AB2C5E0B9C0}" type="datetime1">
              <a:rPr lang="en-US" smtClean="0"/>
              <a:t>8/8/2016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6EDE22-E8FE-45B9-960B-A04FFD7E72D1}" type="datetime1">
              <a:rPr lang="en-US" smtClean="0"/>
              <a:t>8/8/2016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BACC0-B3ED-4213-976F-1542A07AE10E}" type="datetime1">
              <a:rPr lang="en-US" smtClean="0"/>
              <a:t>8/8/2016</a:t>
            </a:fld>
            <a:endParaRPr lang="en-US" dirty="0"/>
          </a:p>
        </p:txBody>
      </p:sp>
      <p:sp>
        <p:nvSpPr>
          <p:cNvPr id="4" name="Slide Number Placeholder 3"/>
          <p:cNvSpPr>
            <a:spLocks noGrp="1"/>
          </p:cNvSpPr>
          <p:nvPr>
            <p:ph type="sldNum" sz="quarter" idx="12"/>
          </p:nvPr>
        </p:nvSpPr>
        <p:spPr>
          <a:xfrm>
            <a:off x="4114800" y="6356350"/>
            <a:ext cx="995340" cy="365125"/>
          </a:xfrm>
        </p:spPr>
        <p:txBody>
          <a:bodyPr/>
          <a:lstStyle>
            <a:lvl1pPr algn="ctr">
              <a:defRPr/>
            </a:lvl1pPr>
          </a:lstStyle>
          <a:p>
            <a:fld id="{77C44C80-6D91-4275-810C-3DF0FBBD339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CEC9D-5E65-410D-9ADD-C84756A6642E}" type="datetime1">
              <a:rPr lang="en-US" smtClean="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973F3-3AEA-4160-B21D-85FCD7A170FD}" type="datetime1">
              <a:rPr lang="en-US" smtClean="0"/>
              <a:t>8/8/2016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C44C80-6D91-4275-810C-3DF0FBBD33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06E92-B70A-4C55-9D65-393A681649E7}" type="datetime1">
              <a:rPr lang="en-US" smtClean="0"/>
              <a:t>8/8/2016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44C80-6D91-4275-810C-3DF0FBBD33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D9EAF-70DF-44A5-BAC4-C10093D1837C}"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163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732D8-880A-49A1-A846-024B977E98CC}" type="datetime1">
              <a:rPr lang="en-US" smtClean="0">
                <a:solidFill>
                  <a:prstClr val="black">
                    <a:tint val="75000"/>
                  </a:prstClr>
                </a:solidFill>
              </a:rPr>
              <a:t>8/8/2016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0E4A2-72AF-4DE7-B819-180FF301DB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227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mailto:Teresa.Sherwood@omes.ok.gov" TargetMode="External"/><Relationship Id="rId2" Type="http://schemas.openxmlformats.org/officeDocument/2006/relationships/hyperlink" Target="mailto:Daron.Hoggatt@omes.ok.gov" TargetMode="External"/><Relationship Id="rId1" Type="http://schemas.openxmlformats.org/officeDocument/2006/relationships/slideLayout" Target="../slideLayouts/slideLayout29.xml"/><Relationship Id="rId5" Type="http://schemas.openxmlformats.org/officeDocument/2006/relationships/hyperlink" Target="mailto:Amanda.Wagaman@omes.ok.gov" TargetMode="External"/><Relationship Id="rId4" Type="http://schemas.openxmlformats.org/officeDocument/2006/relationships/hyperlink" Target="mailto:Mary.Brown@omes.ok.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bofaml.com/globalcardacces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omes.ok.gov/"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omes.ok.gov/"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Linda.Powell@omes.ok.go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mailto:pcard@omes.ok.gov" TargetMode="External"/><Relationship Id="rId4" Type="http://schemas.openxmlformats.org/officeDocument/2006/relationships/hyperlink" Target="mailto:Vickie.Rivas@omes.ok.gov"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hyperlink" Target="https://www.ok.gov/dcs/searchdocs/app/index.php?CATEGORY_ID=22&amp;UNIT_ID=8&amp;START_DATE=MM/DD/YYYY&amp;END_DATE=MM/DD/YYYY&amp;DATE_TYPE=0&amp;KEYWORD=&amp;LISTINGS_PER_PAGE=5&amp;button=Search" TargetMode="External"/><Relationship Id="rId3" Type="http://schemas.openxmlformats.org/officeDocument/2006/relationships/hyperlink" Target="http://www.omes.ok.gov/" TargetMode="External"/><Relationship Id="rId7" Type="http://schemas.openxmlformats.org/officeDocument/2006/relationships/hyperlink" Target="https://www.ok.gov/DCS/Central_Purchasing/P-Card_Information/P-Card_Forms/" TargetMode="External"/><Relationship Id="rId2" Type="http://schemas.openxmlformats.org/officeDocument/2006/relationships/hyperlink" Target="https://payment2.works.com/works" TargetMode="External"/><Relationship Id="rId1" Type="http://schemas.openxmlformats.org/officeDocument/2006/relationships/slideLayout" Target="../slideLayouts/slideLayout7.xml"/><Relationship Id="rId6" Type="http://schemas.openxmlformats.org/officeDocument/2006/relationships/hyperlink" Target="https://www.ok.gov/DCS/Central_Purchasing/State_Use_Program/index.html" TargetMode="External"/><Relationship Id="rId5" Type="http://schemas.openxmlformats.org/officeDocument/2006/relationships/hyperlink" Target="https://www.ok.gov/OSF/Comptroller_and_Budget.html" TargetMode="External"/><Relationship Id="rId10" Type="http://schemas.openxmlformats.org/officeDocument/2006/relationships/hyperlink" Target="https://www.sos.ok.gov/gov/default.aspx" TargetMode="External"/><Relationship Id="rId4" Type="http://schemas.openxmlformats.org/officeDocument/2006/relationships/hyperlink" Target="https://www.ok.gov/DCS/Central_Purchasing/P-Card_Information/index.html" TargetMode="External"/><Relationship Id="rId9" Type="http://schemas.openxmlformats.org/officeDocument/2006/relationships/hyperlink" Target="https://www.ok.gov/ethic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mailto:linda.powell@omes.ok.gov" TargetMode="External"/><Relationship Id="rId2" Type="http://schemas.openxmlformats.org/officeDocument/2006/relationships/hyperlink" Target="mailto:richard.williams@omes.ok.gov" TargetMode="External"/><Relationship Id="rId1" Type="http://schemas.openxmlformats.org/officeDocument/2006/relationships/slideLayout" Target="../slideLayouts/slideLayout6.xml"/><Relationship Id="rId4" Type="http://schemas.openxmlformats.org/officeDocument/2006/relationships/hyperlink" Target="mailto:agency.travel@omes.ok.gov"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omes.ok.gov/"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Oklahoma@us.fcm.trave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concursolutions.com/" TargetMode="External"/><Relationship Id="rId4" Type="http://schemas.openxmlformats.org/officeDocument/2006/relationships/hyperlink" Target="mailto:online@corp.fcm.travel"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mailto:pcard@omes.ok.gov"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ervicedesk@omes.ok.go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295400"/>
            <a:ext cx="9144000" cy="1905000"/>
          </a:xfrm>
          <a:prstGeom prst="rect">
            <a:avLst/>
          </a:prstGeom>
        </p:spPr>
        <p:txBody>
          <a:bodyPr>
            <a:normAutofit fontScale="45000" lnSpcReduction="2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6400" dirty="0" smtClean="0">
                <a:solidFill>
                  <a:schemeClr val="tx1"/>
                </a:solidFill>
                <a:latin typeface="Arial" pitchFamily="34" charset="0"/>
                <a:cs typeface="Arial" pitchFamily="34" charset="0"/>
              </a:rPr>
              <a:t>State of Oklahoma</a:t>
            </a:r>
          </a:p>
          <a:p>
            <a:pPr algn="ctr"/>
            <a:r>
              <a:rPr lang="en-US" sz="6400" dirty="0" smtClean="0">
                <a:solidFill>
                  <a:schemeClr val="tx1"/>
                </a:solidFill>
                <a:latin typeface="Arial" pitchFamily="34" charset="0"/>
                <a:cs typeface="Arial" pitchFamily="34" charset="0"/>
              </a:rPr>
              <a:t/>
            </a:r>
            <a:br>
              <a:rPr lang="en-US" sz="6400" dirty="0" smtClean="0">
                <a:solidFill>
                  <a:schemeClr val="tx1"/>
                </a:solidFill>
                <a:latin typeface="Arial" pitchFamily="34" charset="0"/>
                <a:cs typeface="Arial" pitchFamily="34" charset="0"/>
              </a:rPr>
            </a:br>
            <a:r>
              <a:rPr lang="en-US" sz="6400" dirty="0" smtClean="0">
                <a:solidFill>
                  <a:schemeClr val="tx1"/>
                </a:solidFill>
                <a:latin typeface="Arial" pitchFamily="34" charset="0"/>
                <a:cs typeface="Arial" pitchFamily="34" charset="0"/>
              </a:rPr>
              <a:t> Office of Management and Enterprise Services </a:t>
            </a:r>
            <a:r>
              <a:rPr lang="en-US" dirty="0" smtClean="0"/>
              <a:t/>
            </a:r>
            <a:br>
              <a:rPr lang="en-US" dirty="0" smtClean="0"/>
            </a:br>
            <a:r>
              <a:rPr lang="en-US" dirty="0" smtClean="0"/>
              <a:t/>
            </a:r>
            <a:br>
              <a:rPr lang="en-US" dirty="0" smtClean="0"/>
            </a:br>
            <a:endParaRPr lang="en-US" dirty="0"/>
          </a:p>
        </p:txBody>
      </p:sp>
      <p:sp>
        <p:nvSpPr>
          <p:cNvPr id="6" name="Subtitle 2"/>
          <p:cNvSpPr txBox="1">
            <a:spLocks/>
          </p:cNvSpPr>
          <p:nvPr/>
        </p:nvSpPr>
        <p:spPr>
          <a:xfrm>
            <a:off x="1714500" y="2679192"/>
            <a:ext cx="5715000" cy="1499616"/>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ctr">
              <a:buNone/>
            </a:pPr>
            <a:r>
              <a:rPr lang="en-US" dirty="0" smtClean="0"/>
              <a:t>SW Contract 200</a:t>
            </a:r>
          </a:p>
          <a:p>
            <a:pPr algn="ctr">
              <a:buNone/>
            </a:pPr>
            <a:r>
              <a:rPr lang="en-US" dirty="0" smtClean="0"/>
              <a:t>Oklahoma State Purchase Card</a:t>
            </a:r>
          </a:p>
          <a:p>
            <a:pPr algn="ctr">
              <a:buNone/>
            </a:pPr>
            <a:endParaRPr lang="en-US" dirty="0"/>
          </a:p>
          <a:p>
            <a:pPr algn="ctr">
              <a:buNone/>
            </a:pPr>
            <a:endParaRPr lang="en-US" dirty="0" smtClean="0"/>
          </a:p>
        </p:txBody>
      </p:sp>
      <p:sp>
        <p:nvSpPr>
          <p:cNvPr id="2" name="Date Placeholder 1"/>
          <p:cNvSpPr>
            <a:spLocks noGrp="1"/>
          </p:cNvSpPr>
          <p:nvPr>
            <p:ph type="dt" sz="half" idx="10"/>
          </p:nvPr>
        </p:nvSpPr>
        <p:spPr/>
        <p:txBody>
          <a:bodyPr/>
          <a:lstStyle/>
          <a:p>
            <a:fld id="{79F99BDE-A540-442B-AEC0-4E5641A493E2}" type="datetime1">
              <a:rPr lang="en-US" smtClean="0"/>
              <a:t>8/8/2016</a:t>
            </a:fld>
            <a:endParaRPr lang="en-US" dirty="0"/>
          </a:p>
        </p:txBody>
      </p:sp>
      <p:sp>
        <p:nvSpPr>
          <p:cNvPr id="3" name="Slide Number Placeholder 2"/>
          <p:cNvSpPr>
            <a:spLocks noGrp="1"/>
          </p:cNvSpPr>
          <p:nvPr>
            <p:ph type="sldNum" sz="quarter" idx="12"/>
          </p:nvPr>
        </p:nvSpPr>
        <p:spPr>
          <a:xfrm>
            <a:off x="4114800" y="6553200"/>
            <a:ext cx="995340" cy="365125"/>
          </a:xfrm>
        </p:spPr>
        <p:txBody>
          <a:bodyPr/>
          <a:lstStyle/>
          <a:p>
            <a:fld id="{77C44C80-6D91-4275-810C-3DF0FBBD339C}" type="slidenum">
              <a:rPr lang="en-US" smtClean="0"/>
              <a:pPr/>
              <a:t>1</a:t>
            </a:fld>
            <a:endParaRPr lang="en-US" dirty="0"/>
          </a:p>
        </p:txBody>
      </p:sp>
    </p:spTree>
    <p:extLst>
      <p:ext uri="{BB962C8B-B14F-4D97-AF65-F5344CB8AC3E}">
        <p14:creationId xmlns:p14="http://schemas.microsoft.com/office/powerpoint/2010/main" val="1304764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itemaker.umich.edu/yanca.356/files/clipart_moneysymbol.jpg" hidden="1"/>
          <p:cNvPicPr>
            <a:picLocks noChangeAspect="1" noChangeArrowheads="1"/>
          </p:cNvPicPr>
          <p:nvPr/>
        </p:nvPicPr>
        <p:blipFill>
          <a:blip r:embed="rId2" cstate="print"/>
          <a:srcRect/>
          <a:stretch>
            <a:fillRect/>
          </a:stretch>
        </p:blipFill>
        <p:spPr bwMode="auto">
          <a:xfrm flipH="1">
            <a:off x="0" y="-16879"/>
            <a:ext cx="9103968" cy="6741529"/>
          </a:xfrm>
          <a:prstGeom prst="rect">
            <a:avLst/>
          </a:prstGeom>
          <a:noFill/>
        </p:spPr>
      </p:pic>
      <p:sp>
        <p:nvSpPr>
          <p:cNvPr id="3" name="Content Placeholder 2"/>
          <p:cNvSpPr>
            <a:spLocks noGrp="1"/>
          </p:cNvSpPr>
          <p:nvPr>
            <p:ph idx="1"/>
          </p:nvPr>
        </p:nvSpPr>
        <p:spPr/>
        <p:txBody>
          <a:bodyPr/>
          <a:lstStyle/>
          <a:p>
            <a:r>
              <a:rPr lang="en-US" sz="2000" b="1" dirty="0" smtClean="0"/>
              <a:t>Authority Order (AO)</a:t>
            </a:r>
          </a:p>
          <a:p>
            <a:pPr lvl="1"/>
            <a:r>
              <a:rPr lang="en-US" sz="2000" b="1" dirty="0" smtClean="0"/>
              <a:t>AOs </a:t>
            </a:r>
            <a:r>
              <a:rPr lang="en-US" sz="2000" b="1" i="1" u="sng" dirty="0" smtClean="0"/>
              <a:t>must</a:t>
            </a:r>
            <a:r>
              <a:rPr lang="en-US" sz="2000" b="1" dirty="0" smtClean="0"/>
              <a:t> have sufficient encumbrance to cover all transactions before making the transaction (Encumbrance Law § 62-34.62).</a:t>
            </a:r>
          </a:p>
          <a:p>
            <a:pPr lvl="2"/>
            <a:r>
              <a:rPr lang="en-US" sz="1600" b="1" dirty="0" smtClean="0"/>
              <a:t>Change orders to amend the encumbrance may be processed as necessary.</a:t>
            </a:r>
          </a:p>
          <a:p>
            <a:pPr lvl="2"/>
            <a:r>
              <a:rPr lang="en-US" sz="1600" b="1" dirty="0" smtClean="0"/>
              <a:t>A new AO should be issued each new fiscal year.</a:t>
            </a:r>
          </a:p>
          <a:p>
            <a:endParaRPr lang="en-US" sz="2000" dirty="0" smtClean="0"/>
          </a:p>
          <a:p>
            <a:r>
              <a:rPr lang="en-US" sz="2000" dirty="0" smtClean="0"/>
              <a:t>Funds </a:t>
            </a:r>
            <a:r>
              <a:rPr lang="en-US" sz="2000" i="1" u="sng" dirty="0" smtClean="0"/>
              <a:t>cannot</a:t>
            </a:r>
            <a:r>
              <a:rPr lang="en-US" sz="2000" i="1" dirty="0" smtClean="0"/>
              <a:t> </a:t>
            </a:r>
            <a:r>
              <a:rPr lang="en-US" sz="2000" i="1" u="sng" dirty="0" smtClean="0"/>
              <a:t>be</a:t>
            </a:r>
            <a:r>
              <a:rPr lang="en-US" sz="2000" i="1" dirty="0" smtClean="0"/>
              <a:t> </a:t>
            </a:r>
            <a:r>
              <a:rPr lang="en-US" sz="2000" i="1" u="sng" dirty="0" smtClean="0"/>
              <a:t>spent </a:t>
            </a:r>
            <a:r>
              <a:rPr lang="en-US" sz="2000" dirty="0" smtClean="0"/>
              <a:t>without this AO in place before making the purchase.</a:t>
            </a:r>
          </a:p>
          <a:p>
            <a:pPr marL="0" indent="0">
              <a:buNone/>
            </a:pPr>
            <a:endParaRPr lang="en-US" sz="2000" dirty="0"/>
          </a:p>
          <a:p>
            <a:r>
              <a:rPr lang="en-US" sz="2000" dirty="0" smtClean="0"/>
              <a:t>Increases in the encumbrance amount must also be completed </a:t>
            </a:r>
            <a:r>
              <a:rPr lang="en-US" sz="2000" i="1" u="sng" dirty="0" smtClean="0"/>
              <a:t>BEFORE</a:t>
            </a:r>
            <a:r>
              <a:rPr lang="en-US" sz="2000" dirty="0" smtClean="0"/>
              <a:t> a purchase exhausts the funds on a given AO line.</a:t>
            </a:r>
            <a:endParaRPr lang="en-US" sz="2000" dirty="0"/>
          </a:p>
        </p:txBody>
      </p:sp>
      <p:sp>
        <p:nvSpPr>
          <p:cNvPr id="4" name="Date Placeholder 3"/>
          <p:cNvSpPr>
            <a:spLocks noGrp="1"/>
          </p:cNvSpPr>
          <p:nvPr>
            <p:ph type="dt" sz="half" idx="10"/>
          </p:nvPr>
        </p:nvSpPr>
        <p:spPr/>
        <p:txBody>
          <a:bodyPr/>
          <a:lstStyle/>
          <a:p>
            <a:fld id="{8669CEB5-2FA4-44B2-BC1B-F4BDF1930AA2}" type="datetime1">
              <a:rPr lang="en-US" smtClean="0"/>
              <a:t>8/8/2016</a:t>
            </a:fld>
            <a:endParaRPr lang="en-US" dirty="0"/>
          </a:p>
        </p:txBody>
      </p:sp>
      <p:sp>
        <p:nvSpPr>
          <p:cNvPr id="7"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10</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Encumbering funds</a:t>
            </a:r>
            <a:endParaRPr lang="en-US" sz="4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8153400" cy="769441"/>
          </a:xfrm>
          <a:prstGeom prst="rect">
            <a:avLst/>
          </a:prstGeom>
        </p:spPr>
        <p:txBody>
          <a:bodyPr wrap="square">
            <a:spAutoFit/>
          </a:bodyPr>
          <a:lstStyle/>
          <a:p>
            <a:pPr marL="342900" lvl="0" indent="-342900">
              <a:spcBef>
                <a:spcPct val="20000"/>
              </a:spcBef>
              <a:buFont typeface="Arial" pitchFamily="34" charset="0"/>
              <a:buChar char="•"/>
              <a:defRPr/>
            </a:pPr>
            <a:r>
              <a:rPr lang="en-US" sz="2200" i="1" u="sng" dirty="0"/>
              <a:t>All</a:t>
            </a:r>
            <a:r>
              <a:rPr lang="en-US" sz="2200" dirty="0"/>
              <a:t> participants must read and sign the Purchase Card Employee Agreement.</a:t>
            </a:r>
          </a:p>
        </p:txBody>
      </p:sp>
      <p:sp>
        <p:nvSpPr>
          <p:cNvPr id="6" name="Rectangle 5"/>
          <p:cNvSpPr/>
          <p:nvPr/>
        </p:nvSpPr>
        <p:spPr>
          <a:xfrm>
            <a:off x="523240" y="2358479"/>
            <a:ext cx="8153400" cy="769441"/>
          </a:xfrm>
          <a:prstGeom prst="rect">
            <a:avLst/>
          </a:prstGeom>
        </p:spPr>
        <p:txBody>
          <a:bodyPr wrap="square">
            <a:spAutoFit/>
          </a:bodyPr>
          <a:lstStyle/>
          <a:p>
            <a:pPr marL="342900" indent="-342900">
              <a:spcBef>
                <a:spcPct val="20000"/>
              </a:spcBef>
              <a:buFont typeface="Arial" pitchFamily="34" charset="0"/>
              <a:buChar char="•"/>
              <a:defRPr/>
            </a:pPr>
            <a:r>
              <a:rPr lang="en-US" sz="2200" dirty="0"/>
              <a:t>All </a:t>
            </a:r>
            <a:r>
              <a:rPr lang="en-US" sz="2200" dirty="0" smtClean="0"/>
              <a:t>P-card </a:t>
            </a:r>
            <a:r>
              <a:rPr lang="en-US" sz="2200" dirty="0"/>
              <a:t>participants must complete initial training </a:t>
            </a:r>
            <a:r>
              <a:rPr lang="en-US" sz="2200" dirty="0" smtClean="0"/>
              <a:t>conducted </a:t>
            </a:r>
            <a:r>
              <a:rPr lang="en-US" sz="2200" dirty="0"/>
              <a:t>by </a:t>
            </a:r>
            <a:r>
              <a:rPr lang="en-US" sz="2200" i="1" u="sng" dirty="0" smtClean="0"/>
              <a:t>OMES</a:t>
            </a:r>
            <a:r>
              <a:rPr lang="en-US" sz="2200" dirty="0"/>
              <a:t>.</a:t>
            </a:r>
          </a:p>
        </p:txBody>
      </p:sp>
      <p:sp>
        <p:nvSpPr>
          <p:cNvPr id="7" name="Rectangle 6"/>
          <p:cNvSpPr/>
          <p:nvPr/>
        </p:nvSpPr>
        <p:spPr>
          <a:xfrm>
            <a:off x="523240" y="3299082"/>
            <a:ext cx="8001000" cy="1107996"/>
          </a:xfrm>
          <a:prstGeom prst="rect">
            <a:avLst/>
          </a:prstGeom>
        </p:spPr>
        <p:txBody>
          <a:bodyPr wrap="square">
            <a:spAutoFit/>
          </a:bodyPr>
          <a:lstStyle/>
          <a:p>
            <a:pPr marL="342900" lvl="0" indent="-342900">
              <a:spcBef>
                <a:spcPct val="20000"/>
              </a:spcBef>
              <a:buFont typeface="Arial" pitchFamily="34" charset="0"/>
              <a:buChar char="•"/>
              <a:defRPr/>
            </a:pPr>
            <a:r>
              <a:rPr lang="en-US" sz="2200" dirty="0" smtClean="0"/>
              <a:t>Financial report </a:t>
            </a:r>
            <a:r>
              <a:rPr lang="en-US" sz="2200" dirty="0"/>
              <a:t>submitted annually, available on the Oklahoma Ethics Commission </a:t>
            </a:r>
            <a:r>
              <a:rPr lang="en-US" sz="2200" dirty="0" smtClean="0"/>
              <a:t>website (</a:t>
            </a:r>
            <a:r>
              <a:rPr lang="en-US" sz="2200" u="sng" dirty="0" smtClean="0"/>
              <a:t>for cardholders making purchases of $50,000 or higher</a:t>
            </a:r>
            <a:r>
              <a:rPr lang="en-US" sz="2200" dirty="0" smtClean="0"/>
              <a:t>). </a:t>
            </a:r>
            <a:r>
              <a:rPr lang="en-US" dirty="0" smtClean="0"/>
              <a:t>See Links page for link to website.</a:t>
            </a:r>
            <a:endParaRPr lang="en-US" sz="2200" dirty="0"/>
          </a:p>
        </p:txBody>
      </p:sp>
      <p:sp>
        <p:nvSpPr>
          <p:cNvPr id="8" name="Rectangle 7"/>
          <p:cNvSpPr/>
          <p:nvPr/>
        </p:nvSpPr>
        <p:spPr>
          <a:xfrm>
            <a:off x="533400" y="4648200"/>
            <a:ext cx="8153400" cy="1772793"/>
          </a:xfrm>
          <a:prstGeom prst="rect">
            <a:avLst/>
          </a:prstGeom>
        </p:spPr>
        <p:txBody>
          <a:bodyPr wrap="square">
            <a:spAutoFit/>
          </a:bodyPr>
          <a:lstStyle/>
          <a:p>
            <a:pPr marL="342900" lvl="0" indent="-342900">
              <a:spcBef>
                <a:spcPct val="20000"/>
              </a:spcBef>
              <a:buFont typeface="Arial" pitchFamily="34" charset="0"/>
              <a:buChar char="•"/>
              <a:defRPr/>
            </a:pPr>
            <a:r>
              <a:rPr lang="en-US" sz="2200" i="1" u="sng" dirty="0" smtClean="0"/>
              <a:t>Refresher</a:t>
            </a:r>
            <a:r>
              <a:rPr lang="en-US" sz="2200" dirty="0" smtClean="0"/>
              <a:t> training </a:t>
            </a:r>
            <a:r>
              <a:rPr lang="en-US" sz="2200" dirty="0"/>
              <a:t>is </a:t>
            </a:r>
            <a:r>
              <a:rPr lang="en-US" sz="2200" dirty="0" smtClean="0"/>
              <a:t>now </a:t>
            </a:r>
            <a:r>
              <a:rPr lang="en-US" sz="2200" i="1" u="sng" dirty="0" smtClean="0"/>
              <a:t>determined</a:t>
            </a:r>
            <a:r>
              <a:rPr lang="en-US" sz="2200" i="1" dirty="0" smtClean="0"/>
              <a:t> </a:t>
            </a:r>
            <a:r>
              <a:rPr lang="en-US" sz="2200" i="1" u="sng" dirty="0" smtClean="0"/>
              <a:t>and</a:t>
            </a:r>
            <a:r>
              <a:rPr lang="en-US" sz="2200" i="1" dirty="0" smtClean="0"/>
              <a:t> </a:t>
            </a:r>
            <a:r>
              <a:rPr lang="en-US" sz="2200" i="1" u="sng" dirty="0" smtClean="0"/>
              <a:t>conducted</a:t>
            </a:r>
            <a:r>
              <a:rPr lang="en-US" sz="2200" i="1" dirty="0" smtClean="0"/>
              <a:t> </a:t>
            </a:r>
            <a:r>
              <a:rPr lang="en-US" sz="2200" dirty="0" smtClean="0"/>
              <a:t>internally by your agency P-card administrator. You will need to contact them for additional information and guidance specific to your agency.</a:t>
            </a:r>
          </a:p>
          <a:p>
            <a:pPr lvl="0">
              <a:spcBef>
                <a:spcPct val="20000"/>
              </a:spcBef>
              <a:defRPr/>
            </a:pPr>
            <a:r>
              <a:rPr lang="en-US" dirty="0"/>
              <a:t> </a:t>
            </a:r>
            <a:r>
              <a:rPr lang="en-US" dirty="0" smtClean="0"/>
              <a:t>     </a:t>
            </a:r>
          </a:p>
          <a:p>
            <a:pPr lvl="0">
              <a:spcBef>
                <a:spcPct val="20000"/>
              </a:spcBef>
              <a:defRPr/>
            </a:pPr>
            <a:r>
              <a:rPr lang="en-US" dirty="0"/>
              <a:t> </a:t>
            </a:r>
            <a:r>
              <a:rPr lang="en-US" dirty="0" smtClean="0"/>
              <a:t>     Training is still required at least once every two years.</a:t>
            </a:r>
            <a:endParaRPr lang="en-US" dirty="0"/>
          </a:p>
        </p:txBody>
      </p:sp>
      <p:sp>
        <p:nvSpPr>
          <p:cNvPr id="3" name="Date Placeholder 2"/>
          <p:cNvSpPr>
            <a:spLocks noGrp="1"/>
          </p:cNvSpPr>
          <p:nvPr>
            <p:ph type="dt" sz="half" idx="10"/>
          </p:nvPr>
        </p:nvSpPr>
        <p:spPr/>
        <p:txBody>
          <a:bodyPr/>
          <a:lstStyle/>
          <a:p>
            <a:fld id="{13F03AA5-49AF-4796-ABF8-68D9E797C7B7}" type="datetime1">
              <a:rPr lang="en-US" smtClean="0"/>
              <a:t>8/8/2016</a:t>
            </a:fld>
            <a:endParaRPr lang="en-US" dirty="0"/>
          </a:p>
        </p:txBody>
      </p:sp>
      <p:sp>
        <p:nvSpPr>
          <p:cNvPr id="9"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11</a:t>
            </a:fld>
            <a:endParaRPr lang="en-US" dirty="0"/>
          </a:p>
        </p:txBody>
      </p:sp>
      <p:sp>
        <p:nvSpPr>
          <p:cNvPr id="10" name="TextBox 9"/>
          <p:cNvSpPr txBox="1"/>
          <p:nvPr/>
        </p:nvSpPr>
        <p:spPr>
          <a:xfrm>
            <a:off x="0" y="533400"/>
            <a:ext cx="9144000" cy="707886"/>
          </a:xfrm>
          <a:prstGeom prst="rect">
            <a:avLst/>
          </a:prstGeom>
          <a:noFill/>
        </p:spPr>
        <p:txBody>
          <a:bodyPr wrap="square" rtlCol="0">
            <a:spAutoFit/>
          </a:bodyPr>
          <a:lstStyle/>
          <a:p>
            <a:pPr algn="ctr"/>
            <a:r>
              <a:rPr lang="en-US" sz="4000" b="1" dirty="0" smtClean="0"/>
              <a:t>Employee participation</a:t>
            </a:r>
            <a:endParaRPr lang="en-US" sz="4000" b="1" dirty="0"/>
          </a:p>
        </p:txBody>
      </p:sp>
    </p:spTree>
    <p:extLst>
      <p:ext uri="{BB962C8B-B14F-4D97-AF65-F5344CB8AC3E}">
        <p14:creationId xmlns:p14="http://schemas.microsoft.com/office/powerpoint/2010/main" val="3846769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selfstoragedeals.com/wp-content/uploads/2013/03/chain-lock.jpg" hidden="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09" r="-389"/>
          <a:stretch/>
        </p:blipFill>
        <p:spPr bwMode="auto">
          <a:xfrm>
            <a:off x="-38138" y="1513684"/>
            <a:ext cx="9182138" cy="54205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077200" cy="4648200"/>
          </a:xfrm>
        </p:spPr>
        <p:txBody>
          <a:bodyPr>
            <a:normAutofit/>
          </a:bodyPr>
          <a:lstStyle/>
          <a:p>
            <a:r>
              <a:rPr lang="en-US" dirty="0" smtClean="0"/>
              <a:t>Each agency </a:t>
            </a:r>
            <a:r>
              <a:rPr lang="en-US" i="1" u="sng" dirty="0" smtClean="0"/>
              <a:t>appoints</a:t>
            </a:r>
            <a:r>
              <a:rPr lang="en-US" dirty="0" smtClean="0">
                <a:solidFill>
                  <a:srgbClr val="0070C0"/>
                </a:solidFill>
              </a:rPr>
              <a:t> </a:t>
            </a:r>
            <a:r>
              <a:rPr lang="en-US" dirty="0" smtClean="0"/>
              <a:t>cardholders.</a:t>
            </a:r>
          </a:p>
          <a:p>
            <a:r>
              <a:rPr lang="en-US" dirty="0" smtClean="0"/>
              <a:t>Each agency sets </a:t>
            </a:r>
            <a:r>
              <a:rPr lang="en-US" i="1" u="sng" dirty="0" smtClean="0"/>
              <a:t>limits</a:t>
            </a:r>
            <a:r>
              <a:rPr lang="en-US" dirty="0" smtClean="0">
                <a:solidFill>
                  <a:srgbClr val="0070C0"/>
                </a:solidFill>
              </a:rPr>
              <a:t> </a:t>
            </a:r>
            <a:r>
              <a:rPr lang="en-US" dirty="0" smtClean="0"/>
              <a:t>on each card.</a:t>
            </a:r>
          </a:p>
          <a:p>
            <a:r>
              <a:rPr lang="en-US" dirty="0" smtClean="0"/>
              <a:t>Approving official </a:t>
            </a:r>
            <a:r>
              <a:rPr lang="en-US" i="1" u="sng" dirty="0" smtClean="0"/>
              <a:t>review</a:t>
            </a:r>
            <a:r>
              <a:rPr lang="en-US" dirty="0" smtClean="0"/>
              <a:t>.</a:t>
            </a:r>
          </a:p>
          <a:p>
            <a:r>
              <a:rPr lang="en-US" dirty="0" smtClean="0"/>
              <a:t>Each agency determines </a:t>
            </a:r>
            <a:r>
              <a:rPr lang="en-US" i="1" u="sng" dirty="0" smtClean="0"/>
              <a:t>disciplinary</a:t>
            </a:r>
            <a:r>
              <a:rPr lang="en-US" dirty="0" smtClean="0"/>
              <a:t> </a:t>
            </a:r>
            <a:r>
              <a:rPr lang="en-US" i="1" u="sng" dirty="0" smtClean="0"/>
              <a:t>actions</a:t>
            </a:r>
            <a:r>
              <a:rPr lang="en-US" dirty="0" smtClean="0"/>
              <a:t>.</a:t>
            </a:r>
          </a:p>
          <a:p>
            <a:r>
              <a:rPr lang="en-US" dirty="0" smtClean="0"/>
              <a:t>Performance and Efficiency Auditing tracks fraud and </a:t>
            </a:r>
            <a:r>
              <a:rPr lang="en-US" i="1" u="sng" dirty="0" smtClean="0"/>
              <a:t>misuse</a:t>
            </a:r>
            <a:r>
              <a:rPr lang="en-US" dirty="0" smtClean="0"/>
              <a:t>.</a:t>
            </a:r>
            <a:endParaRPr lang="en-US" b="1" dirty="0" smtClean="0">
              <a:solidFill>
                <a:srgbClr val="0070C0"/>
              </a:solidFill>
            </a:endParaRPr>
          </a:p>
        </p:txBody>
      </p:sp>
      <p:sp>
        <p:nvSpPr>
          <p:cNvPr id="5" name="Date Placeholder 4"/>
          <p:cNvSpPr>
            <a:spLocks noGrp="1"/>
          </p:cNvSpPr>
          <p:nvPr>
            <p:ph type="dt" sz="half" idx="10"/>
          </p:nvPr>
        </p:nvSpPr>
        <p:spPr/>
        <p:txBody>
          <a:bodyPr/>
          <a:lstStyle/>
          <a:p>
            <a:fld id="{EC3A70D2-4429-46FA-99B0-81C253AFB121}" type="datetime1">
              <a:rPr lang="en-US" smtClean="0"/>
              <a:t>8/8/2016</a:t>
            </a:fld>
            <a:endParaRPr lang="en-US" dirty="0"/>
          </a:p>
        </p:txBody>
      </p:sp>
      <p:sp>
        <p:nvSpPr>
          <p:cNvPr id="8"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12</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Safeguards</a:t>
            </a:r>
            <a:endParaRPr lang="en-US" sz="4000" b="1" dirty="0"/>
          </a:p>
        </p:txBody>
      </p:sp>
    </p:spTree>
    <p:extLst>
      <p:ext uri="{BB962C8B-B14F-4D97-AF65-F5344CB8AC3E}">
        <p14:creationId xmlns:p14="http://schemas.microsoft.com/office/powerpoint/2010/main" val="864042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447800"/>
            <a:ext cx="8229600" cy="4555093"/>
          </a:xfrm>
          <a:prstGeom prst="rect">
            <a:avLst/>
          </a:prstGeom>
          <a:noFill/>
        </p:spPr>
        <p:txBody>
          <a:bodyPr wrap="square" rtlCol="0">
            <a:spAutoFit/>
          </a:bodyPr>
          <a:lstStyle/>
          <a:p>
            <a:pPr marL="365760" indent="-283464">
              <a:buFont typeface="Wingdings 2"/>
              <a:buChar char=""/>
              <a:defRPr/>
            </a:pPr>
            <a:r>
              <a:rPr lang="en-US" sz="2200" dirty="0" smtClean="0"/>
              <a:t>Purchases can only be made within your </a:t>
            </a:r>
            <a:r>
              <a:rPr lang="en-US" sz="2200" i="1" u="sng" dirty="0"/>
              <a:t>s</a:t>
            </a:r>
            <a:r>
              <a:rPr lang="en-US" sz="2200" i="1" u="sng" dirty="0" smtClean="0"/>
              <a:t>ingle</a:t>
            </a:r>
            <a:r>
              <a:rPr lang="en-US" sz="2200" i="1" dirty="0" smtClean="0"/>
              <a:t> </a:t>
            </a:r>
            <a:r>
              <a:rPr lang="en-US" sz="2200" i="1" u="sng" dirty="0"/>
              <a:t>t</a:t>
            </a:r>
            <a:r>
              <a:rPr lang="en-US" sz="2200" i="1" u="sng" dirty="0" smtClean="0"/>
              <a:t>ransaction</a:t>
            </a:r>
            <a:r>
              <a:rPr lang="en-US" sz="2200" i="1" dirty="0" smtClean="0"/>
              <a:t> </a:t>
            </a:r>
            <a:r>
              <a:rPr lang="en-US" sz="2200" dirty="0"/>
              <a:t>l</a:t>
            </a:r>
            <a:r>
              <a:rPr lang="en-US" sz="2200" dirty="0" smtClean="0"/>
              <a:t>imit and credit </a:t>
            </a:r>
            <a:r>
              <a:rPr lang="en-US" sz="2200" dirty="0"/>
              <a:t>l</a:t>
            </a:r>
            <a:r>
              <a:rPr lang="en-US" sz="2200" dirty="0" smtClean="0"/>
              <a:t>imit assigned to your card.</a:t>
            </a:r>
          </a:p>
          <a:p>
            <a:pPr marL="365760" indent="-283464">
              <a:defRPr/>
            </a:pPr>
            <a:endParaRPr lang="en-US" sz="1200" dirty="0" smtClean="0"/>
          </a:p>
          <a:p>
            <a:pPr marL="365760" indent="-283464">
              <a:buFont typeface="Wingdings 2"/>
              <a:buChar char=""/>
              <a:defRPr/>
            </a:pPr>
            <a:r>
              <a:rPr lang="en-US" sz="2200" i="1" u="sng" dirty="0" smtClean="0"/>
              <a:t>You</a:t>
            </a:r>
            <a:r>
              <a:rPr lang="en-US" sz="2200" dirty="0" smtClean="0"/>
              <a:t> are responsible for reconciling all transactions.</a:t>
            </a:r>
          </a:p>
          <a:p>
            <a:pPr marL="365760" indent="-283464">
              <a:defRPr/>
            </a:pPr>
            <a:endParaRPr lang="en-US" sz="1200" dirty="0" smtClean="0"/>
          </a:p>
          <a:p>
            <a:pPr marL="365760" indent="-283464">
              <a:buFont typeface="Wingdings 2"/>
              <a:buChar char=""/>
              <a:defRPr/>
            </a:pPr>
            <a:r>
              <a:rPr lang="en-US" sz="2200" dirty="0" smtClean="0"/>
              <a:t>P-cards </a:t>
            </a:r>
            <a:r>
              <a:rPr lang="en-US" sz="2200" i="1" u="sng" dirty="0" smtClean="0"/>
              <a:t>cannot</a:t>
            </a:r>
            <a:r>
              <a:rPr lang="en-US" sz="2200" dirty="0" smtClean="0">
                <a:solidFill>
                  <a:srgbClr val="0070C0"/>
                </a:solidFill>
              </a:rPr>
              <a:t> </a:t>
            </a:r>
            <a:r>
              <a:rPr lang="en-US" sz="2200" dirty="0" smtClean="0"/>
              <a:t>be used to avoid or bypass appropriate purchasing or payment procedures.</a:t>
            </a:r>
          </a:p>
          <a:p>
            <a:pPr marL="365760" indent="-283464">
              <a:defRPr/>
            </a:pPr>
            <a:endParaRPr lang="en-US" sz="1200" dirty="0" smtClean="0"/>
          </a:p>
          <a:p>
            <a:pPr marL="365760" indent="-283464">
              <a:buFont typeface="Wingdings 2"/>
              <a:buChar char=""/>
              <a:defRPr/>
            </a:pPr>
            <a:r>
              <a:rPr lang="en-US" sz="2200" dirty="0" smtClean="0"/>
              <a:t>P-card is not for </a:t>
            </a:r>
            <a:r>
              <a:rPr lang="en-US" sz="2200" i="1" u="sng" dirty="0" smtClean="0"/>
              <a:t>personal</a:t>
            </a:r>
            <a:r>
              <a:rPr lang="en-US" sz="2200" i="1" dirty="0" smtClean="0"/>
              <a:t> </a:t>
            </a:r>
            <a:r>
              <a:rPr lang="en-US" sz="2200" i="1" u="sng" dirty="0" smtClean="0"/>
              <a:t>use</a:t>
            </a:r>
            <a:r>
              <a:rPr lang="en-US" sz="2200" i="1" dirty="0" smtClean="0"/>
              <a:t>.</a:t>
            </a:r>
            <a:endParaRPr lang="en-US" sz="2200" i="1" u="sng" dirty="0" smtClean="0"/>
          </a:p>
          <a:p>
            <a:pPr marL="365760" indent="-283464">
              <a:defRPr/>
            </a:pPr>
            <a:endParaRPr lang="en-US" sz="1200" dirty="0" smtClean="0"/>
          </a:p>
          <a:p>
            <a:pPr marL="365760" indent="-283464">
              <a:buFont typeface="Wingdings 2"/>
              <a:buChar char=""/>
              <a:defRPr/>
            </a:pPr>
            <a:r>
              <a:rPr lang="en-US" sz="2200" dirty="0" smtClean="0"/>
              <a:t>You must  ensure prices paid are fair and </a:t>
            </a:r>
            <a:r>
              <a:rPr lang="en-US" sz="2200" i="1" u="sng" dirty="0" smtClean="0"/>
              <a:t>reasonable</a:t>
            </a:r>
            <a:r>
              <a:rPr lang="en-US" sz="2200" i="1" dirty="0" smtClean="0"/>
              <a:t>.</a:t>
            </a:r>
          </a:p>
          <a:p>
            <a:pPr marL="365760" indent="-283464">
              <a:buFont typeface="Wingdings 2"/>
              <a:buChar char=""/>
              <a:defRPr/>
            </a:pPr>
            <a:endParaRPr lang="en-US" sz="1200" b="1" dirty="0">
              <a:solidFill>
                <a:srgbClr val="0070C0"/>
              </a:solidFill>
            </a:endParaRPr>
          </a:p>
          <a:p>
            <a:pPr marL="365760" indent="-283464">
              <a:buSzPct val="155000"/>
              <a:buFont typeface="Arial" panose="020B0604020202020204" pitchFamily="34" charset="0"/>
              <a:buChar char="•"/>
              <a:defRPr/>
            </a:pPr>
            <a:r>
              <a:rPr lang="en-US" sz="2200" dirty="0" smtClean="0"/>
              <a:t>You should ask the merchants if they accept </a:t>
            </a:r>
            <a:r>
              <a:rPr lang="en-US" sz="2200" u="sng" dirty="0" smtClean="0"/>
              <a:t>Visa</a:t>
            </a:r>
            <a:r>
              <a:rPr lang="en-US" sz="2200" dirty="0" smtClean="0">
                <a:solidFill>
                  <a:srgbClr val="0070C0"/>
                </a:solidFill>
              </a:rPr>
              <a:t> </a:t>
            </a:r>
            <a:r>
              <a:rPr lang="en-US" sz="2200" dirty="0" smtClean="0"/>
              <a:t>rather than if they accept the P-cards, since many of them do not know what a P-card is.</a:t>
            </a:r>
            <a:endParaRPr lang="en-US" dirty="0"/>
          </a:p>
        </p:txBody>
      </p:sp>
      <p:sp>
        <p:nvSpPr>
          <p:cNvPr id="2" name="Date Placeholder 1"/>
          <p:cNvSpPr>
            <a:spLocks noGrp="1"/>
          </p:cNvSpPr>
          <p:nvPr>
            <p:ph type="dt" sz="half" idx="10"/>
          </p:nvPr>
        </p:nvSpPr>
        <p:spPr/>
        <p:txBody>
          <a:bodyPr/>
          <a:lstStyle/>
          <a:p>
            <a:fld id="{396C3552-9F5A-4A0F-B9C0-BC1AC41B7B26}"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13</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Using the card</a:t>
            </a:r>
            <a:endParaRPr lang="en-US" sz="4000" b="1" dirty="0"/>
          </a:p>
        </p:txBody>
      </p:sp>
    </p:spTree>
    <p:extLst>
      <p:ext uri="{BB962C8B-B14F-4D97-AF65-F5344CB8AC3E}">
        <p14:creationId xmlns:p14="http://schemas.microsoft.com/office/powerpoint/2010/main" val="188330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198" y="3035587"/>
            <a:ext cx="4109587" cy="584775"/>
          </a:xfrm>
          <a:prstGeom prst="rect">
            <a:avLst/>
          </a:prstGeom>
        </p:spPr>
        <p:txBody>
          <a:bodyPr wrap="none">
            <a:spAutoFit/>
          </a:bodyPr>
          <a:lstStyle/>
          <a:p>
            <a:r>
              <a:rPr lang="en-US" sz="3200" b="1" dirty="0" smtClean="0">
                <a:solidFill>
                  <a:schemeClr val="bg1"/>
                </a:solidFill>
                <a:latin typeface="Arial" pitchFamily="34" charset="0"/>
                <a:cs typeface="Arial" pitchFamily="34" charset="0"/>
              </a:rPr>
              <a:t>SW 670 – Aggregate</a:t>
            </a:r>
            <a:endParaRPr lang="en-US" sz="3200" b="1" dirty="0">
              <a:solidFill>
                <a:schemeClr val="bg1"/>
              </a:solidFill>
              <a:latin typeface="Arial" pitchFamily="34" charset="0"/>
              <a:cs typeface="Arial" pitchFamily="34" charset="0"/>
            </a:endParaRPr>
          </a:p>
        </p:txBody>
      </p:sp>
      <p:sp>
        <p:nvSpPr>
          <p:cNvPr id="3" name="Rectangle 2"/>
          <p:cNvSpPr/>
          <p:nvPr/>
        </p:nvSpPr>
        <p:spPr>
          <a:xfrm>
            <a:off x="5486400" y="2920425"/>
            <a:ext cx="3585405" cy="584775"/>
          </a:xfrm>
          <a:prstGeom prst="rect">
            <a:avLst/>
          </a:prstGeom>
        </p:spPr>
        <p:txBody>
          <a:bodyPr wrap="none">
            <a:spAutoFit/>
          </a:bodyPr>
          <a:lstStyle/>
          <a:p>
            <a:r>
              <a:rPr lang="en-US" sz="3200" b="1" dirty="0">
                <a:solidFill>
                  <a:schemeClr val="bg1"/>
                </a:solidFill>
                <a:latin typeface="Arial" pitchFamily="34" charset="0"/>
                <a:cs typeface="Arial" pitchFamily="34" charset="0"/>
              </a:rPr>
              <a:t>SW 081 – Asphalt</a:t>
            </a:r>
          </a:p>
        </p:txBody>
      </p:sp>
      <p:sp>
        <p:nvSpPr>
          <p:cNvPr id="4" name="Rectangle 3"/>
          <p:cNvSpPr/>
          <p:nvPr/>
        </p:nvSpPr>
        <p:spPr>
          <a:xfrm>
            <a:off x="808846" y="2539425"/>
            <a:ext cx="3783408" cy="584775"/>
          </a:xfrm>
          <a:prstGeom prst="rect">
            <a:avLst/>
          </a:prstGeom>
        </p:spPr>
        <p:txBody>
          <a:bodyPr wrap="none">
            <a:spAutoFit/>
          </a:bodyPr>
          <a:lstStyle/>
          <a:p>
            <a:r>
              <a:rPr lang="en-US" sz="3200" b="1" dirty="0">
                <a:solidFill>
                  <a:schemeClr val="bg1"/>
                </a:solidFill>
                <a:latin typeface="Arial" pitchFamily="34" charset="0"/>
                <a:cs typeface="Arial" pitchFamily="34" charset="0"/>
              </a:rPr>
              <a:t>SW 690 – Road Oil</a:t>
            </a:r>
          </a:p>
        </p:txBody>
      </p:sp>
      <p:sp>
        <p:nvSpPr>
          <p:cNvPr id="10" name="Content Placeholder 2"/>
          <p:cNvSpPr txBox="1">
            <a:spLocks/>
          </p:cNvSpPr>
          <p:nvPr/>
        </p:nvSpPr>
        <p:spPr>
          <a:xfrm>
            <a:off x="457200" y="1600200"/>
            <a:ext cx="8229600" cy="3276600"/>
          </a:xfrm>
          <a:prstGeom prst="rect">
            <a:avLst/>
          </a:prstGeom>
        </p:spPr>
        <p:txBody>
          <a:bodyPr/>
          <a:lstStyle/>
          <a:p>
            <a:pPr marL="0" lvl="5">
              <a:defRPr/>
            </a:pPr>
            <a:r>
              <a:rPr lang="en-US" sz="2800" b="1" i="1" u="sng" dirty="0"/>
              <a:t>Telephone</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1" u="sng" strike="noStrike" kern="1200" cap="none" spc="0" normalizeH="0" baseline="0" noProof="0" dirty="0" smtClean="0">
                <a:ln>
                  <a:noFill/>
                </a:ln>
                <a:solidFill>
                  <a:schemeClr val="tx1"/>
                </a:solidFill>
                <a:effectLst/>
                <a:uLnTx/>
                <a:uFillTx/>
                <a:latin typeface="+mn-lt"/>
                <a:ea typeface="+mn-ea"/>
                <a:cs typeface="+mn-cs"/>
              </a:rPr>
              <a:t>Walk-in</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p>
          <a:p>
            <a:pPr marR="0" lvl="0" algn="l" defTabSz="914400" rtl="0" eaLnBrk="1" fontAlgn="auto" latinLnBrk="0" hangingPunct="1">
              <a:lnSpc>
                <a:spcPct val="100000"/>
              </a:lnSpc>
              <a:spcAft>
                <a:spcPts val="120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smtClean="0">
                <a:ln>
                  <a:noFill/>
                </a:ln>
                <a:solidFill>
                  <a:schemeClr val="tx1"/>
                </a:solidFill>
                <a:effectLst/>
                <a:uLnTx/>
                <a:uFillTx/>
                <a:latin typeface="+mn-lt"/>
                <a:ea typeface="+mn-ea"/>
                <a:cs typeface="+mn-cs"/>
              </a:rPr>
              <a:t>(POS or face-to-face)</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Aft>
                <a:spcPts val="0"/>
              </a:spcAft>
              <a:buClrTx/>
              <a:buSzTx/>
              <a:tabLst/>
              <a:defRPr/>
            </a:pPr>
            <a:r>
              <a:rPr kumimoji="0" lang="en-US" sz="2800" b="1" i="1" u="sng" strike="noStrike" kern="1200" cap="none" spc="0" normalizeH="0" baseline="0" noProof="0" dirty="0" smtClean="0">
                <a:ln>
                  <a:noFill/>
                </a:ln>
                <a:solidFill>
                  <a:schemeClr val="tx1"/>
                </a:solidFill>
                <a:effectLst/>
                <a:uLnTx/>
                <a:uFillTx/>
                <a:latin typeface="+mn-lt"/>
                <a:ea typeface="+mn-ea"/>
                <a:cs typeface="+mn-cs"/>
              </a:rPr>
              <a:t>Internet</a:t>
            </a:r>
          </a:p>
          <a:p>
            <a:pPr marL="8001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smtClean="0">
                <a:ln>
                  <a:noFill/>
                </a:ln>
                <a:solidFill>
                  <a:schemeClr val="tx1"/>
                </a:solidFill>
                <a:effectLst/>
                <a:uLnTx/>
                <a:uFillTx/>
              </a:rPr>
              <a:t>Make certain internet site is secure, for example:</a:t>
            </a:r>
          </a:p>
          <a:p>
            <a:pPr marL="12573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i="0" u="none" strike="noStrike" kern="1200" cap="none" spc="0" normalizeH="0" baseline="0" noProof="0" dirty="0" smtClean="0">
                <a:ln>
                  <a:noFill/>
                </a:ln>
                <a:solidFill>
                  <a:schemeClr val="tx1"/>
                </a:solidFill>
                <a:effectLst/>
                <a:uLnTx/>
                <a:uFillTx/>
              </a:rPr>
              <a:t>“s” on the end of https means it is a secure site.</a:t>
            </a:r>
          </a:p>
          <a:p>
            <a:pPr marL="1257300" marR="0" lvl="2"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i="0" u="none" strike="noStrike" kern="1200" cap="none" spc="0" normalizeH="0" baseline="0" noProof="0" dirty="0" smtClean="0">
                <a:ln>
                  <a:noFill/>
                </a:ln>
                <a:solidFill>
                  <a:schemeClr val="tx1"/>
                </a:solidFill>
                <a:effectLst/>
                <a:uLnTx/>
                <a:uFillTx/>
              </a:rPr>
              <a:t>Padlock will appear on the site.</a:t>
            </a:r>
          </a:p>
          <a:p>
            <a:pPr marR="0" lvl="0" algn="l" defTabSz="914400" rtl="0" eaLnBrk="1" fontAlgn="auto" latinLnBrk="0" hangingPunct="1">
              <a:lnSpc>
                <a:spcPct val="100000"/>
              </a:lnSpc>
              <a:spcBef>
                <a:spcPct val="20000"/>
              </a:spcBef>
              <a:spcAft>
                <a:spcPts val="0"/>
              </a:spcAft>
              <a:buClrTx/>
              <a:buSzTx/>
              <a:tabLst/>
              <a:defRPr/>
            </a:pPr>
            <a:endParaRPr lang="en-US" sz="2800" b="1" dirty="0" smtClean="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50" y="4419600"/>
            <a:ext cx="42717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974" y="5062537"/>
            <a:ext cx="1524000" cy="4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2BE60224-5773-4E55-8B58-4640106EAFF6}" type="datetime1">
              <a:rPr lang="en-US" smtClean="0"/>
              <a:t>8/8/2016</a:t>
            </a:fld>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14</a:t>
            </a:fld>
            <a:endParaRPr lang="en-US" dirty="0"/>
          </a:p>
        </p:txBody>
      </p:sp>
      <p:sp>
        <p:nvSpPr>
          <p:cNvPr id="11" name="TextBox 10"/>
          <p:cNvSpPr txBox="1"/>
          <p:nvPr/>
        </p:nvSpPr>
        <p:spPr>
          <a:xfrm>
            <a:off x="0" y="533400"/>
            <a:ext cx="9144000" cy="707886"/>
          </a:xfrm>
          <a:prstGeom prst="rect">
            <a:avLst/>
          </a:prstGeom>
          <a:noFill/>
        </p:spPr>
        <p:txBody>
          <a:bodyPr wrap="square" rtlCol="0">
            <a:spAutoFit/>
          </a:bodyPr>
          <a:lstStyle/>
          <a:p>
            <a:pPr algn="ctr"/>
            <a:r>
              <a:rPr lang="en-US" sz="4000" b="1" dirty="0" smtClean="0"/>
              <a:t>Methods of purchase</a:t>
            </a:r>
            <a:endParaRPr lang="en-US" sz="4000" b="1" dirty="0"/>
          </a:p>
        </p:txBody>
      </p:sp>
    </p:spTree>
    <p:extLst>
      <p:ext uri="{BB962C8B-B14F-4D97-AF65-F5344CB8AC3E}">
        <p14:creationId xmlns:p14="http://schemas.microsoft.com/office/powerpoint/2010/main" val="3023408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05800" cy="4038600"/>
          </a:xfrm>
        </p:spPr>
        <p:txBody>
          <a:bodyPr>
            <a:normAutofit/>
          </a:bodyPr>
          <a:lstStyle/>
          <a:p>
            <a:r>
              <a:rPr lang="en-US" sz="2400" dirty="0" smtClean="0"/>
              <a:t>Return item to merchant in manner agreed upon.</a:t>
            </a:r>
          </a:p>
          <a:p>
            <a:r>
              <a:rPr lang="en-US" sz="2400" dirty="0" smtClean="0"/>
              <a:t>Credits</a:t>
            </a:r>
            <a:r>
              <a:rPr lang="en-US" sz="2400" b="1" dirty="0" smtClean="0"/>
              <a:t> –</a:t>
            </a:r>
            <a:r>
              <a:rPr lang="en-US" sz="2400" dirty="0" smtClean="0"/>
              <a:t> </a:t>
            </a:r>
            <a:r>
              <a:rPr lang="en-US" sz="2400" dirty="0"/>
              <a:t>If the agency is credited for any items or services that were originally paid for with the purchase card, then the credit </a:t>
            </a:r>
            <a:r>
              <a:rPr lang="en-US" sz="2400" b="1" i="1" u="sng" dirty="0" smtClean="0"/>
              <a:t>needs</a:t>
            </a:r>
            <a:r>
              <a:rPr lang="en-US" sz="2400" dirty="0" smtClean="0"/>
              <a:t> to be </a:t>
            </a:r>
            <a:r>
              <a:rPr lang="en-US" sz="2400" dirty="0"/>
              <a:t>processed through the merchant system. The vendor should </a:t>
            </a:r>
            <a:r>
              <a:rPr lang="en-US" sz="2400" i="1" u="sng" dirty="0"/>
              <a:t>not</a:t>
            </a:r>
            <a:r>
              <a:rPr lang="en-US" sz="2400" dirty="0"/>
              <a:t> be allowed to maintain </a:t>
            </a:r>
            <a:r>
              <a:rPr lang="en-US" sz="2400" dirty="0" smtClean="0"/>
              <a:t>an in-store </a:t>
            </a:r>
            <a:r>
              <a:rPr lang="en-US" sz="2400" dirty="0"/>
              <a:t>credit or use the credit toward other invoices. </a:t>
            </a:r>
            <a:endParaRPr lang="en-US" sz="2400" dirty="0" smtClean="0"/>
          </a:p>
          <a:p>
            <a:r>
              <a:rPr lang="en-US" sz="2400" dirty="0" smtClean="0"/>
              <a:t>Merchant provides credit receipt documentation.</a:t>
            </a:r>
          </a:p>
          <a:p>
            <a:pPr lvl="1">
              <a:buFont typeface="Arial" panose="020B0604020202020204" pitchFamily="34" charset="0"/>
              <a:buChar char="•"/>
            </a:pPr>
            <a:r>
              <a:rPr lang="en-US" sz="2000" dirty="0" smtClean="0"/>
              <a:t>Place with end-of-cycle transaction documentation for reconciling.</a:t>
            </a:r>
          </a:p>
          <a:p>
            <a:r>
              <a:rPr lang="en-US" sz="2400" dirty="0" smtClean="0"/>
              <a:t>Include with the payment at end of month.</a:t>
            </a:r>
          </a:p>
          <a:p>
            <a:pPr lvl="1">
              <a:buFont typeface="Arial" panose="020B0604020202020204" pitchFamily="34" charset="0"/>
              <a:buChar char="•"/>
            </a:pPr>
            <a:r>
              <a:rPr lang="en-US" sz="2000" dirty="0" smtClean="0"/>
              <a:t>Credit may not appear until subsequent statement.</a:t>
            </a:r>
          </a:p>
          <a:p>
            <a:endParaRPr lang="en-US" dirty="0"/>
          </a:p>
        </p:txBody>
      </p:sp>
      <p:sp>
        <p:nvSpPr>
          <p:cNvPr id="90114" name="AutoShape 2" descr="data:image/jpeg;base64,/9j/4AAQSkZJRgABAQAAAQABAAD/2wCEAAkGBxQTERUUEhQUFRUUFxgXFBUUFxUVFBcZFRcYFxgXFRgYHCggGRsmHRgYITIhJSkrLy4uFx80ODMsNyktLiwBCgoKDg0OGxAQGiwkHyQ0LCwsLCwsLCwsLCwsLCwsLCwsLCwsLCwsLCwsLCwsLCwsLCwsLCwsLCwsLCwsLCwsLP/AABEIAO4A0wMBIgACEQEDEQH/xAAbAAABBQEBAAAAAAAAAAAAAAAAAQMEBQYCB//EAEQQAAIBAgQDBQMKBAMHBQAAAAECAwARBBIhMQVBUQYTIjJhcYGRFCMzQlJikqGxwSRyorKDwtE0Q1Njc4LwBxWT4fH/xAAYAQEBAQEBAAAAAAAAAAAAAAAAAQIDBP/EACIRAQEBAQACAgICAwAAAAAAAAABAhEhMRJBUXEyYQMTIv/aAAwDAQACEQMRAD8A9xooooCiiigKKKKAoprEy5UZvsqT8BesKO1YhlaJ2m8FgXIWRScisbAnObXscoO1Y1vl4N/RWVwXbKF7ATQsTsCxhc+xZN/dV0vF0+sHX1K3HxW9P9mRYUlMw4tH8rK3sIJp69b6FoqLj8TkQ6gHXU7ADUsfQDWqjgnaSOZMyvnUbsAQy3+2h1HttrWLuS8GhormOQMLggg7EbV1WwUUUUBRRRQFFFFAUUUUBRRRQFFFFAUUUUBRRRQFFFFBX8ae0dj9ZlHuvmP5A15XxGK5ndV+dzlo7gr4s4IAJFiCzFdLjna5vXoHbDGBEJY2VI3dv+7wD/NWH4XAjYiAZR3ksiyTEeG/cgzsxAsGvKiAG2tzqda42/8AVRssBwCGOPuwin7TEDMzc2J9pOmwpiXs7GLmJpIT1icgc9xz3HwqPNxRhiQgkBzSxokICtZAQJXkJAYHVrAMfJfWzAaCTauV7BlcfhcQm0sctr2EsYBG9hmSx6ak/wCtUeP7V4qDQLIDey924mB3AARxz009R7a0nG8RlBqi7PxKWkxk30WHvk088luQ55bi33mHMUzRccfxcpw8cWIYd7LlWUqAqi/iycx0B66aeKs9w3hE0kriCR0aFlzTM7eHOiuYzbzk3BtsBa+92MXN39pGGaZ2ywoptmMlh3ZNiDGd2JBCr0IrX4OeLCAQlmZlUyzSBSQDIxLSS2v3YZg1r6ALuAK35kEeDiU+GP8AEZR/zo1Pct/1E3Q76joToK1HD+LpJYGysdRqCreqMNGqPOoYEMARzB1B9DVBiOCtGS2GIsdWhfVG5kr0YknbXblWc7s9DcA0tZDhPaMg93ICHG8Tn5wcvm22kGh3sdOVaXBY+OVS0bBgN+q+jDcH213zuVUqiszxztPHEBeURqxADnUtqLlB9gXuX2A91XeAxeca+Ybj9x6Gk3LeCXRRRWwUUUUBRRRQFFFFAUUUUBRRRQFFFIxsLnlQYXt3iQEkLEBcyAm6r4UZAbFiFuGcGxIBIsd6rOy8cbYqTEqtlTDLcjKSS8ku5BIYhIQL3OhGtJ2l4jlxEdywABdraXMokWwJsCwzKbE6gczYFng3Eysb3UL8olkAkdsgQQKY+YC5SIJGIzqRn5XvXnnbP2hx5MskTHSQtI+fDujGQqvdgMshcZx3jk+EEZGsN7aPhOIZoC7lzndyuchiFU5BYr4bHJm0sPHWXRzG05KLGyIA6QDCqpNjNd4pHfvAS6jvFu11tbcVbcSxq4aFIvExjRVOVS2qixY26m599Nir4znnlWGPzSGwO4Ublj6AAn3U72gxMcSxYaJGaGFgGtsWHN2XVWZiTe1iVa5XMDTnDXMOGOKIInxIy4cOLFUYizEX0zGx3H1NtaocMJiRCAQTdpHjbO3doirI8bJ4izEBVJVGFybHITTMF9wLAqsk2NZOXd4dQNWyDK76dWUqD9hSb2OnKOZZVLSvLCbTMI45WHiDIqOqBioa3UoVD2C5lNN47i6mKFu7lhiCr3XctCq5kbIojeRbFTZMuUqctyQAQC1Hg2eVQ7P3j3kmZSypbQGSKSNsrK9lVPrAE3vlsL+xsYcUHUOpzK2oOov66inZJwBrVW+LVBYWAAsANAANAAOQAqmmx0k791CMzHfWyqPtOeQ/M8r1x4F7TYmOWyFc7E2TL5wfun/znULA4QYNTLiZS8pW1rmyobeF7G8h5kn26AZqsGRcN4YiJMQ97ysPCLebKL2sOl/xEECkwQdp3hVDNPYZ3ewjAdVzNK+th4j4cutso0C10zOjnGFpSrkuZZXVURM2bQ+NLLowRcxuFA8u4bxX3Z3HT4dlixCMmpGGdgLMvKGQqSAbAWvry10qdwiCDCuI2fPOyqHkykBQSQkY3EMZIIVSdTa5Zjc3XEsCksZVtjztqPUf6c7U1qIucJiA6hh8DuCNwafrHcB4g8chilv3ijXn3qDaQdWHPr+mvjcEAg3vqCK7Y11p1RRRWwUUUUBRRRQFFFFAUUUUBUTislom9RlH/ccv71Lqn7RYgKq32XM59iKT+pFY3eZo854hxdRiZmvcITcDMbJAAeQtdtQF59361JwmDA7uNg0owsAaRAZZFaQgAGVBGQgushIQEsGB5kHPcMg76WIWIaSQZyQShzmIyt6Huy2Xe+p0rQ8chdGlKnDyNoFvHEJFZgFjcKSGBEjgGRTqZL5fDricnhmGoWIKR99GVaXO0S+jtOGUMl8hjXKCrbKmpBIriGJsbjjHmIggs+J10YbqpPLMdD6I/pUdsfeTKjKyRoESOOV5gGYhFFyzDP4HWy20YX5VYcdcYPDDCprNOQ+IZbDzbi/K4UqDbZSQCdKlKrePcZafEhwLRWyxGzk92GGZ1y7AlVN+hUaXNSooCSUIcSyeObKr97HEo8KRsp8fgZ0K5SCzSuOlRuyeBWVjK4Jhhyv4gLNIRmBDDVsq921tgVW17m3eLmO0TBw5ICOQZIzFlAYPI1g0YNlZTbOQCCS1X+lOmURsHSOQQqylSsgJzrGcsykG2cp3cYjtkOYgabyPlK4aOzGONpDrZQEBA8MahbDwi+g0Jzm3iquSVVa+TIsICgEjOxQAIHK2VwihSCQTmI18NMYHgLY0ticW4iwS3Ia5VpFUn6Mnyody/PlyKxKl8IOIx0jKuURL9JiBcRj7oVtS/psOZGl7DiXElgj7nBqcl7SzWJZ2KnLmOnhY2Ba4sGGihg1V3G+Od5EIMKgjw6HKIlHicanxLcWB10JB819dzBx5l+ddo4tGcoQs0md1DCBFsVUl+XjY5ggGhNmQ9gcD8pm/h9CnhlnbxKAhJy2P0sisxsFsq52DaWQ30eIhgjaPCi6KQ2IlV1MlnLBpWfYkFWu+uU20VfEtRHg2Vou9jMC933MSw30Ywv4hAjM2V8pXugQoykkllVq7WMvlacOzEBY0Aj75w4zxOrgAYh42WxQ2CC5JNsxc6vFlwfCl3ySzSCMMWjicmMzKXLZguVbx6ocoBN7gkA2bW2qk4HwERANJqQ2ZIgzNFE1rZgGJu9uew5a3ZrzNXHd7fAquN8M71QynLLGc0T8weh9Dtz59aXs5xi4KuMpVssinTu36j7jbjpqOtWdqouO8OYH5RCAZFFnU7SoN1Pu2PLfU0zrg2INLVJ2e4qsiKLmxHhLaNpujfeH5j41d16s67OqKKKK0CiiigKKKKAooooCsX/6hYvLDL6hIvX5xvF/TWzNeZdv585jTMFzyNJe9tFZY1APWzG3s9K57+olVXYSENiwzMS0SFr+KwYr3VyWAvfO52FvF1pvi3EkcqR3Td5JnJVVWdcmdtTIFDASlLHMeduQqb2ZOXCzyWyu+WG4DDVV8w1ZiAZhrucl7VSLFNicSIM12cBVOhRE80pyWC2UKn1Rc5RvWfvqLjscgVZsbOSY4WKxFhZ3ZAENxc3KtnX1Zidxc0c7S4meS/wBM8gGU3IHisFNxlAVRntroL2uQRa9s+IRoEwcF1igUDwnXPcKCTzILb8ySbi1Q+B8QihzTPnLkFIyUIyxg7m51YgKL72T1pPyq74pOsMawL4kQEyvnijctbNmAbdrnPlAt5RcWscxjMYz+JiTI5yWYBwY18IWb6wcBw5Vrgta1yBXEmLWWZAgd5GPlCkmV9CPDrlW4zkZsoIvYXatZHgYOHAT4m0uLK/Nx3LCMXHl3O9hmt0A5Xeg3gOCxwRLPjfBGv0eHNsz6XvKOu5y+0tzFU3HeOyYplJIRNTHFmULoLLcg2JzW29ANjXOLxMuLlJPzrOMsYjAJDLZsqhmsgB0uRutzYAitTw/hKYRVlmXvcQAAqrd1Qm58wGrXzAORc7LqSS9exF4T2eCIZcaBlGqwXPjCkyF5VNhe/iIOgCjMbXFLNLaVcwD94AcKGYNbM7lkYOir3fmR812W4ta6iu5cdI8imI99JnBidc0SKShvDIkjANdfGiBvFcgsAbsvB8E0hdYmR42ZC0zRqUdGTRGQj6RDayeERknQA5Tf7o4Xh2Y5AimYrG10NstmUssjAnKtspWYXLAAWYixvo5IcM3zkqtO5s75dQWGY2jTyKxUG27HUkmuZHTD4WT5OL922WQ3u+bys7nmQSD0sLCwtWRxEAFmkfNC5bK98xRjs7fWOtjYHoTuAc/yY1rniNzg+MAyd25XMb5HQ3jkA6fZb7pqyD3rzHDmxCOcrJY3GlxvmFwL2GoNvhrXoHC52ZSJBaSNskg5EjUMPQgg1z1nhnXVlypCKQGuMTiFjUu5sq6k/sBzPpWG2d4lhvk0hmjDd25+eRdSGvpKg6j4m/strOE48SqNQTYG42ZTs6+hrMjtBmmEUkWVXIUEkN59FzACxVr8id+dVy4z5HjBCCe6cK6HQ908juMrfcYqfTn1rrm2XpK9GopjCYgOtxodiOh6U/Xol6ooooqgooooCkZrC52G9VfFuMdyyqELFgSDcKotyJ1N/dVYeItOxjYolgHygswYEsurabFdrc6vEtccf4yzFY4iVWRlTMLhmBNjl6La+u5/XCdtcRmxmRVDlAigG+hWzNYAi5yyE26L63GpJzY5QSuWJHckX9EG4+8T7qzMzKrSzN55WLHqAT4EX2C3tPoBbn/k/kzFJjsdJFh1iL5Aobwx+FdSTv5jYWF78qv+yOC+R4QztYYrGC8YYEmOIaqWB1vqGI01ZByvVPwPhHy3GXlP8PBaSYfVbfJGTzuQSfuqdNRVj2g42JC0wNw9u7/k+pbqDfNf7xrF/DSG8ccQ0OZzclms0jEm5Y2GlyBsAKqsPFNi5xBBEzMdSTYRqNs0jX8K78rnkDVhwLhEuNciM5YwfnpzqoPNV+21uXLckaX0Y4jFCPkeA0UG+InuDI2mpB3ZiLDNay5hYW0p0PcKwUOAUpBaWcjLLiWGg1+jjHQG/hvoRqSRaoM3D4yzO5LykglpHJa4ZSNAQANL6ACpUSZ2yqbBbBjb2eEa9CPiKsDCIxoLen/3zqIpMNgY1YmIKCBlLRmxC6EDMp0GpqWMZJYh27wEWObKJMt7gCSxNueoNja1jrScQwglGaMWcWs18p9hI1+HWqjCcSu2SS175Q3IkG2VuQPQjQ+h3vBuMGuHni7pAYwlgY1OR1AYNrY6+LXONb6gg1bQxqqhVAVVACqosABsAOQrCISrBlJVgbgjcensrUcK4p3i+LRl0YD9fZ/rWNSqb4pgMuaWNbhlKzxDaRCDdlttILk+tZF4Wgubd5h5LEN9Rsp0F/qHTY9La2vXoymq+Ph5SVsmXuZBd42FwHJ1KDkCNT61M64zrPWN4Twx8QQpD5E2k00U5r3a1nbS1ugXQC9ehxixJOpNrnQXtttXCKFAAFhsB7Nq7FTV6ZzxH4lxARIWNiRbw3APiNlv0F76+hrOY3GSyskbMCkxGTIoAGov63XXMCdvcQ5xXhT99dWD96GMgc5QoW1yxXZBpY7ggb1XHEqpMWEIB/3mIYtZb5FJj0Pdr4lHeEdNgQ4uc9PNPYiRcM0cd1xGJDFYI9lRmuwztudrhOV76XBrO8WcyFkka+Ici9mj7si+YLmFpCbBbLlBQqdCp1cwMjzHJhwxLxr3lyrxhhckoSuiFzmzixBDZb3D1tOzvZoR2N88lrNMw0GtyEHtJ9TfU1v14+1kJ2VlxKL86LsXbIn+87ktdBJyDKDprtYHW9bZTTGFwioLLz3J3PtqRXTGbPbQooorYKKKKCn4iitIyOLqVU+oPi1HrWP4vDJhcQshuYmQIJBtfMxyt0bXnvyrX4/6c/yL+r1y5BUo6hkYWZWFwR0Ircc/tiY8SO7xMl9ZMsQ15HQ2/wDk/prKcUxpZ1VAWJ8qjcuxyqB11tV92+4HJh8NnwoeSBXEjgeOSMK2fUbulwBfcDfQE1l+C8QRCcW5vlUrCu9y2mYetvCP5m9K4al7a1Fx2ixS4HBjCRkF2GfEuNL5vNc9DbKPupTHZzs02NRJ8QTBhFCnN5XmAXLZOapf6+5t4eoXhHAlLHGcSuSSWTDect0MiDfSwEY5ebmtWvF+LS4iJnLLDGLZFa4DHbujYFrtfL4AWzAAAjQ5/Sue0HGsyjDYZfk+HXRRlyq4BGYMb+BRrcam5GYi+rXDY7OWy2DhSqjS+a5JCiwC3Gh/a1WqYAu6ho/KvgicDIgJW8mIIupclFtEpOXLrfUU5xaMrIuZi5KKS5UAkqxBPhsBuKeJBX8Ax4ZQCfEWb4sxcf3f01p8yshZmFlFyTyA3v7q8weV45H1IKueugUjuzfoQRWw4PjxMhBtmsQ63GoPP301ENcM4lHiTJGM0auGCM3mbLuVCnSwud7jLtvWel4RKhELkK26NrlnDHMX7xuVrAJuDrrfNWswnB8jpIzHMuQKDY5FUWKIehuSTzvy1pnjEbyxtCigoG0Z/KhTKwy882p25D2Ul8+Bn4ONPCxjmHeBdA97MLcmB0Y79NufLQYXGhrSxG+X8xuVas1jInYBJLF1Ng9hdhuM2m+xB0Ou1NcBx5jcA6LqGubABtiT6MNCeta4PWcDiQwBB0YXHv5VKBrNdnpvOg5eNbbWbp6A1oZmbITH5hY201sRca23FxuN9xXHU8hriGL7saec+RbEkmx+qup22HryBIgPxYK2eUZUXTKL2UsDYEkXkmI0EaA5QWuTcGq7H8SMQHeZzI+oiQs0rd6blY13hjBNr2LtlNhYWrOYjGi6nECJmsUjwwAWKMXIysDqqZowpTLds6spktprOFTeN8bfEo2UhIk8QiJuZjlZkSQA3sxUqbA5SBowOam+HcKfGWWJUjwdybMm92bXTKJGK5Lk+E5VuCQTTnCOCs5E+NdrZQiRsSXK5coRzck3AAIJLPlFzyGzgkctEEHdKsiqVsA2UqzWK/V0F7HXn0rclvjKJXBuApEgVQQvMkku56ux1q8RABYAC3SlFLW85kaFFFFaBRRRQFFFFBR8Qb+J/wANf7np5orio3E/9p/w1/uepsW1b+nP7QlcqaxvafsdqcTgkBdbk4YWC35vAOTfd/DY6HfTRXqHYqalkpHimF4o8siGQFr5gIdnzKTuGsANgS3kIPUir3gcBaQyDIZCxLYhRpHfwmLCX1uFGUym29xqTWq7U9jo8WWmhyx4gjxmwCYgAEBJtPXzey9xtkMJinjkMUilHQ2ZG0K/tboRoeVcdZ402mDZUFkAAvfTmTuT1J60zx1M0Yk/4Z8VreRtG+Byn3VBw+I9as8PMCCDqDoR1B0IrnRlcbFZ0cC51UgW8V7FR8djUVMeqyZwBH9VgtytiRrp7RoKseK4bKrISTlGZG+0ov8AmBp7gapeJZnW4J7wPm8NgWFyQwtzGYbfZrpPQ2C4k2Gpt1v+vtFLlLNrolybDRjoLG99uWmunvrL8L4tIZAkrEswyAFQuYg38QHM3Nm/W9XJUr5i6ejeEewZtLfCsWB7F8NXRj4QMuVQALchqepO3U1iZsPY3XUkjW217AW+A+NXPFMZdsrFrHbkmmuhtraoBuI2cFhksQV0uDcG1t7AX261uehrOyxKNCLeaNgRvtdh7Nal8b7TlFZcNZ3GjOBnVDqAoA0ZyQFsdLnZj4aw+Cx80rBQzZWDKCtsx8OoQKMzdDYfa3tatNg+xs8+kr/JITe4UK2JdTYlXygKBcDzXPhFxyEmOigm4mrOI8OXxEsmVjKt8+bzWUHz3VkBBHhaMeJwAo2PZjsXKuWTEtZ98z+Nxe18oO3tYk6bVoeCcHw2DXLh4wGPmkbxStz1Y8vQWA5AVPMjNXT4flOmmhjhF4x4rH5xvE/uPL3WqD2bF8pO7Tyvrzyx5P8ANUvHiyGmuyieGH+SZve8qgfkprpzk8JPbTUUUVh0FFFFAUUUUBRRRQZ/ig/if8Nf7pKmw7VF4mP4n/DX+56lR7Vv6cvunL1xIl66ooqE6EGq3jvBIsWoz+GRPo5VHiX7rfaQ/ZPusdavmW9RZIrUs6PHuJticLKI5iVJPg7tcyOL+ZSRdhytuOYGlWfCeNksI5coci6svla24sdmtrb27EVueK8OixEZinXMh1HJlPJkP1TXmvHOzkuEmjOrxd7mSUe66yD6rED2Hcb2HLWWmomtItj7jzB/09KyvFcGUIBXQakC5tvdl6rrtyvrbU1a4TGg86myToy2exHwI9QeRrnLwY3AyXsBsjdSTqDYgAXA1GvpW0wfaIqlm1y/aJU+8kEHfoapv/bC8hGHQyueSjxgfePlt6m1aHBdhC4BxkmUf8GEjN7Gk5exdfvVvnRX4jjazOESLO/1VRFdulxre2u9hVhhOyrya4l+7U/7tcpk16lRlU+9vdWlw2Ghw6d3h41jXnlHib1dj4mPqSa7iQsa3nEidcYHh2HwsYTDxKlgFzatIQNszt4jT0Fyacli2qVhIrC/Wto5jgqQqAV0KQmgquOvaNvYf0p/sylgv3YIvi5dj+1V3aZ7RN7Ku+CJbP6d2n4Yk/cml9LPa0ooorDYooooCiiigKKKKCi4l/tP+Gv9z1LTao/EB/ED/pj+5qkit/Tn9koopKBaQmkJpmSWg4xMV9qiOFKlXAZWFmVhcEdCKdEjMbIL9TyHtNKcOBrfM35e4fvQee9o+ykqMGwfjVzYKzKpQnqzkBl9d/bvVrwDsRZQ2NmztuYoSVQX5GQ+Jh7Le01qGc8/z2NRXBTUXKfWXcr6r93qOXLoM/GL1YwqkSZIkWNPsoAB7T1Pqa4Zr03EQdRYg7U+i32rRw0sXWp8EQUfrRFFbU704aIjIMx/WpdcKttqWg6rljRSMaDP9o9Qq/aZR8WFaThPlc9ZZP6WyfotZzies8C9ZF/I3rScG+hQ/aBb8bFv3pr0ufadRSUVhstFF6KAooooCiiigp+ID+IH8g/uNP0xxA/Pj+Qf3GnSa3PTnfZa5Y03JMBXBUnVzlHT6x93L30Dcs2thqTyFJ8n5yG/3VOn/cR+g+NdCXkgsOfU+086VIjzoEz30GgGwGgFOxxV2qAV3Qc5BUeSAXuBUqkYUFS+H7s50F13eMakdXjHP1X3jpVjhpwygqQQdQRsa4cWNRHiKkvEL31eMc+rx/e6rz9u5FpS1GwuIDqGU3B2NSKKWikooCuX2rquJDpQZ7GyfxKH7Idvwqa12AjyxRr0RR8FFYrE64h/+mw/Gcv71vAKaXIvS3pKKw26pKWigSloooEvReuTTMrmgreKN88P5P8AMaUAkdB9o7e7rVTxPFSrNmMTOgAClCGPUlkuGOvJQdqbXj8TsFaQKx+o943/AANY/lW56c77WxnCnwC7faO/u6UiwltWogZORFSQ1AiR2pykvS3oCiiigKKKKDllqM6W2qXXDregr5IyGLxjxHzx7B/VeQf8jz61LwuJDrcHT4EEaEEciOlcOlMSREtnjtn+sp0WQDr0fo3uPIgLGlqJhsSGFxfQ2IOhBG4YcjUoNQLTU50py9MYo2BoM7g/Fim/miH9YY/kK3V6wnAjfEk/8z+2Nj+tq2SzVNLhKvRTIkroPWWzopabzV0DQdUUl6KAtXJSu6KCNJhQag4rg6OCGUEHkQCPgdKt6Qigx83ZKMaxgx2/4TNGPwoQp94qM3DsVH5Jy3pKiv8AmmT871uMtctEKvanIw44tio/PAH9YnF/hIFA+Jp5O1UQ+lDxdTIjKv47ZfzrVS4JTyqDNwdTsKvyT4o2E4rFILo6sOqkEflUxZAedUWN7JxscxRc32rWf8Y8Q+NQG4DNH9FNMtuRbvB7+9DN/VTsT41rgaKyAxWMj37qT2h4j+WcH8qfi7Tsv0sEq+qgSj4Rkt8QKqcrUUVS4XtNh3NhIub7JOVvwmx/KrRMUp2Iqh1hTMkfSng4oqCDNCWOdLCS1tfLIB9V/Xo3L2U5hcSGHMEGzKdGU9CP/L7088dMz4fNZlIWRRYE+Vh9h7cuh3HxBCUpqLxBrKa6w2IzXBBVl0dDup/cdCNDUTjElkPsqpVDweWxLdWf9hV/FjayuEeyL63P51YwS1nXtvPppI8VUiPEVSYdr1ZQIay0skkp9TUaJKkoKDqilpKDuiiigKKKKAooooEtRalooOStNtCDT1FBCkwKnlUObg6nlVxai1BlcZ2dVxZlDDowDD4HSqmTssF1jzR227t3QfgBy/lW/K1y0Qp0effJsXH5Zsw/5qBj8YylvgacTjWJT6SAN6xOCfhIF/Imtw2FB5UxJw5Tyq/Kp8Yy6dq4h9Lni9ZUZF/GRlPuNWeG4nFILo6sOqkEfEVJl4KvKqrFdkYmObu1zfaAyv8AjWzfnV+SfFNxVmsykB18rciPsP1U/luPWo4xjg0TciNGU7qf3HMHnSP2ZkX6OaZR0LCQe/vAx/Oo0nZ/EE+J0fS18hjYDoTmYMPTKPQirLGbmqoMTlUclF/adf0tVxgMGxqy4fwCxzNbMdTYWF/QG9hV/BggOVZt7W5ORAwWCtVpFBTyqBpTgFRXCpXYFLaloEtRS0UBRRRQFFFFAUUUUBRRRQFFFFAUUUUBRRRQFJalooEtUfvx7vFc2P1bbdRUmmGw176nUEDbQHe2n60HJlXS+l7aEEHU2H/5SqVJ99vf0ruWG+oNj1sD+tBh1vfne2nQ+nr+VBwkqnbnY7HmbD40rzAXGum+hty0vbfXakGGAsLnZRy+ob0qw2B1JJNyTb0t6chQMSLdswOW4NyQQbLa9hyqSswvb2ciNxfn6U38m0tc7Nc6fW3O1d9zre/O/wDTloFjnDbG/Ou70z3GhF9DysOluXu+FcHCevT8gR+9BKvRXMa2AG9hakoP/9k="/>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0116" name="AutoShape 4" descr="data:image/jpeg;base64,/9j/4AAQSkZJRgABAQAAAQABAAD/2wCEAAkGBxQTERUUEhQUFRUUFxgXFBUUFxUVFBcZFRcYFxgXFRgYHCggGRsmHRgYITIhJSkrLy4uFx80ODMsNyktLiwBCgoKDg0OGxAQGiwkHyQ0LCwsLCwsLCwsLCwsLCwsLCwsLCwsLCwsLCwsLCwsLCwsLCwsLCwsLCwsLCwsLCwsLP/AABEIAO4A0wMBIgACEQEDEQH/xAAbAAABBQEBAAAAAAAAAAAAAAAAAQMEBQYCB//EAEQQAAIBAgQDBQMKBAMHBQAAAAECAwARBBIhMQVBUQYTIjJhcYGRFCMzQlJikqGxwSRyorKDwtE0Q1Njc4LwBxWT4fH/xAAYAQEBAQEBAAAAAAAAAAAAAAAAAQIDBP/EACIRAQEBAQACAgICAwAAAAAAAAABAhEhMRJBUXEyYQMTIv/aAAwDAQACEQMRAD8A9xooooCiiigKKKKAoprEy5UZvsqT8BesKO1YhlaJ2m8FgXIWRScisbAnObXscoO1Y1vl4N/RWVwXbKF7ATQsTsCxhc+xZN/dV0vF0+sHX1K3HxW9P9mRYUlMw4tH8rK3sIJp69b6FoqLj8TkQ6gHXU7ADUsfQDWqjgnaSOZMyvnUbsAQy3+2h1HttrWLuS8GhormOQMLggg7EbV1WwUUUUBRRRQFFFFAUUUUBRRRQFFFFAUUUUBRRRQFFFFBX8ae0dj9ZlHuvmP5A15XxGK5ndV+dzlo7gr4s4IAJFiCzFdLjna5vXoHbDGBEJY2VI3dv+7wD/NWH4XAjYiAZR3ksiyTEeG/cgzsxAsGvKiAG2tzqda42/8AVRssBwCGOPuwin7TEDMzc2J9pOmwpiXs7GLmJpIT1icgc9xz3HwqPNxRhiQgkBzSxokICtZAQJXkJAYHVrAMfJfWzAaCTauV7BlcfhcQm0sctr2EsYBG9hmSx6ak/wCtUeP7V4qDQLIDey924mB3AARxz009R7a0nG8RlBqi7PxKWkxk30WHvk088luQ55bi33mHMUzRccfxcpw8cWIYd7LlWUqAqi/iycx0B66aeKs9w3hE0kriCR0aFlzTM7eHOiuYzbzk3BtsBa+92MXN39pGGaZ2ywoptmMlh3ZNiDGd2JBCr0IrX4OeLCAQlmZlUyzSBSQDIxLSS2v3YZg1r6ALuAK35kEeDiU+GP8AEZR/zo1Pct/1E3Q76joToK1HD+LpJYGysdRqCreqMNGqPOoYEMARzB1B9DVBiOCtGS2GIsdWhfVG5kr0YknbXblWc7s9DcA0tZDhPaMg93ICHG8Tn5wcvm22kGh3sdOVaXBY+OVS0bBgN+q+jDcH213zuVUqiszxztPHEBeURqxADnUtqLlB9gXuX2A91XeAxeca+Ybj9x6Gk3LeCXRRRWwUUUUBRRRQFFFFAUUUUBRRRQFFFIxsLnlQYXt3iQEkLEBcyAm6r4UZAbFiFuGcGxIBIsd6rOy8cbYqTEqtlTDLcjKSS8ku5BIYhIQL3OhGtJ2l4jlxEdywABdraXMokWwJsCwzKbE6gczYFng3Eysb3UL8olkAkdsgQQKY+YC5SIJGIzqRn5XvXnnbP2hx5MskTHSQtI+fDujGQqvdgMshcZx3jk+EEZGsN7aPhOIZoC7lzndyuchiFU5BYr4bHJm0sPHWXRzG05KLGyIA6QDCqpNjNd4pHfvAS6jvFu11tbcVbcSxq4aFIvExjRVOVS2qixY26m599Nir4znnlWGPzSGwO4Ublj6AAn3U72gxMcSxYaJGaGFgGtsWHN2XVWZiTe1iVa5XMDTnDXMOGOKIInxIy4cOLFUYizEX0zGx3H1NtaocMJiRCAQTdpHjbO3doirI8bJ4izEBVJVGFybHITTMF9wLAqsk2NZOXd4dQNWyDK76dWUqD9hSb2OnKOZZVLSvLCbTMI45WHiDIqOqBioa3UoVD2C5lNN47i6mKFu7lhiCr3XctCq5kbIojeRbFTZMuUqctyQAQC1Hg2eVQ7P3j3kmZSypbQGSKSNsrK9lVPrAE3vlsL+xsYcUHUOpzK2oOov66inZJwBrVW+LVBYWAAsANAANAAOQAqmmx0k791CMzHfWyqPtOeQ/M8r1x4F7TYmOWyFc7E2TL5wfun/znULA4QYNTLiZS8pW1rmyobeF7G8h5kn26AZqsGRcN4YiJMQ97ysPCLebKL2sOl/xEECkwQdp3hVDNPYZ3ewjAdVzNK+th4j4cutso0C10zOjnGFpSrkuZZXVURM2bQ+NLLowRcxuFA8u4bxX3Z3HT4dlixCMmpGGdgLMvKGQqSAbAWvry10qdwiCDCuI2fPOyqHkykBQSQkY3EMZIIVSdTa5Zjc3XEsCksZVtjztqPUf6c7U1qIucJiA6hh8DuCNwafrHcB4g8chilv3ijXn3qDaQdWHPr+mvjcEAg3vqCK7Y11p1RRRWwUUUUBRRRQFFFFAUUUUBUTislom9RlH/ccv71Lqn7RYgKq32XM59iKT+pFY3eZo854hxdRiZmvcITcDMbJAAeQtdtQF59361JwmDA7uNg0owsAaRAZZFaQgAGVBGQgushIQEsGB5kHPcMg76WIWIaSQZyQShzmIyt6Huy2Xe+p0rQ8chdGlKnDyNoFvHEJFZgFjcKSGBEjgGRTqZL5fDricnhmGoWIKR99GVaXO0S+jtOGUMl8hjXKCrbKmpBIriGJsbjjHmIggs+J10YbqpPLMdD6I/pUdsfeTKjKyRoESOOV5gGYhFFyzDP4HWy20YX5VYcdcYPDDCprNOQ+IZbDzbi/K4UqDbZSQCdKlKrePcZafEhwLRWyxGzk92GGZ1y7AlVN+hUaXNSooCSUIcSyeObKr97HEo8KRsp8fgZ0K5SCzSuOlRuyeBWVjK4Jhhyv4gLNIRmBDDVsq921tgVW17m3eLmO0TBw5ICOQZIzFlAYPI1g0YNlZTbOQCCS1X+lOmURsHSOQQqylSsgJzrGcsykG2cp3cYjtkOYgabyPlK4aOzGONpDrZQEBA8MahbDwi+g0Jzm3iquSVVa+TIsICgEjOxQAIHK2VwihSCQTmI18NMYHgLY0ticW4iwS3Ia5VpFUn6Mnyody/PlyKxKl8IOIx0jKuURL9JiBcRj7oVtS/psOZGl7DiXElgj7nBqcl7SzWJZ2KnLmOnhY2Ba4sGGihg1V3G+Od5EIMKgjw6HKIlHicanxLcWB10JB819dzBx5l+ddo4tGcoQs0md1DCBFsVUl+XjY5ggGhNmQ9gcD8pm/h9CnhlnbxKAhJy2P0sisxsFsq52DaWQ30eIhgjaPCi6KQ2IlV1MlnLBpWfYkFWu+uU20VfEtRHg2Vou9jMC933MSw30Ywv4hAjM2V8pXugQoykkllVq7WMvlacOzEBY0Aj75w4zxOrgAYh42WxQ2CC5JNsxc6vFlwfCl3ySzSCMMWjicmMzKXLZguVbx6ocoBN7gkA2bW2qk4HwERANJqQ2ZIgzNFE1rZgGJu9uew5a3ZrzNXHd7fAquN8M71QynLLGc0T8weh9Dtz59aXs5xi4KuMpVssinTu36j7jbjpqOtWdqouO8OYH5RCAZFFnU7SoN1Pu2PLfU0zrg2INLVJ2e4qsiKLmxHhLaNpujfeH5j41d16s67OqKKKK0CiiigKKKKAooooCsX/6hYvLDL6hIvX5xvF/TWzNeZdv585jTMFzyNJe9tFZY1APWzG3s9K57+olVXYSENiwzMS0SFr+KwYr3VyWAvfO52FvF1pvi3EkcqR3Td5JnJVVWdcmdtTIFDASlLHMeduQqb2ZOXCzyWyu+WG4DDVV8w1ZiAZhrucl7VSLFNicSIM12cBVOhRE80pyWC2UKn1Rc5RvWfvqLjscgVZsbOSY4WKxFhZ3ZAENxc3KtnX1Zidxc0c7S4meS/wBM8gGU3IHisFNxlAVRntroL2uQRa9s+IRoEwcF1igUDwnXPcKCTzILb8ySbi1Q+B8QihzTPnLkFIyUIyxg7m51YgKL72T1pPyq74pOsMawL4kQEyvnijctbNmAbdrnPlAt5RcWscxjMYz+JiTI5yWYBwY18IWb6wcBw5Vrgta1yBXEmLWWZAgd5GPlCkmV9CPDrlW4zkZsoIvYXatZHgYOHAT4m0uLK/Nx3LCMXHl3O9hmt0A5Xeg3gOCxwRLPjfBGv0eHNsz6XvKOu5y+0tzFU3HeOyYplJIRNTHFmULoLLcg2JzW29ANjXOLxMuLlJPzrOMsYjAJDLZsqhmsgB0uRutzYAitTw/hKYRVlmXvcQAAqrd1Qm58wGrXzAORc7LqSS9exF4T2eCIZcaBlGqwXPjCkyF5VNhe/iIOgCjMbXFLNLaVcwD94AcKGYNbM7lkYOir3fmR812W4ta6iu5cdI8imI99JnBidc0SKShvDIkjANdfGiBvFcgsAbsvB8E0hdYmR42ZC0zRqUdGTRGQj6RDayeERknQA5Tf7o4Xh2Y5AimYrG10NstmUssjAnKtspWYXLAAWYixvo5IcM3zkqtO5s75dQWGY2jTyKxUG27HUkmuZHTD4WT5OL922WQ3u+bys7nmQSD0sLCwtWRxEAFmkfNC5bK98xRjs7fWOtjYHoTuAc/yY1rniNzg+MAyd25XMb5HQ3jkA6fZb7pqyD3rzHDmxCOcrJY3GlxvmFwL2GoNvhrXoHC52ZSJBaSNskg5EjUMPQgg1z1nhnXVlypCKQGuMTiFjUu5sq6k/sBzPpWG2d4lhvk0hmjDd25+eRdSGvpKg6j4m/strOE48SqNQTYG42ZTs6+hrMjtBmmEUkWVXIUEkN59FzACxVr8id+dVy4z5HjBCCe6cK6HQ908juMrfcYqfTn1rrm2XpK9GopjCYgOtxodiOh6U/Xol6ooooqgooooCkZrC52G9VfFuMdyyqELFgSDcKotyJ1N/dVYeItOxjYolgHygswYEsurabFdrc6vEtccf4yzFY4iVWRlTMLhmBNjl6La+u5/XCdtcRmxmRVDlAigG+hWzNYAi5yyE26L63GpJzY5QSuWJHckX9EG4+8T7qzMzKrSzN55WLHqAT4EX2C3tPoBbn/k/kzFJjsdJFh1iL5Aobwx+FdSTv5jYWF78qv+yOC+R4QztYYrGC8YYEmOIaqWB1vqGI01ZByvVPwPhHy3GXlP8PBaSYfVbfJGTzuQSfuqdNRVj2g42JC0wNw9u7/k+pbqDfNf7xrF/DSG8ccQ0OZzclms0jEm5Y2GlyBsAKqsPFNi5xBBEzMdSTYRqNs0jX8K78rnkDVhwLhEuNciM5YwfnpzqoPNV+21uXLckaX0Y4jFCPkeA0UG+InuDI2mpB3ZiLDNay5hYW0p0PcKwUOAUpBaWcjLLiWGg1+jjHQG/hvoRqSRaoM3D4yzO5LykglpHJa4ZSNAQANL6ACpUSZ2yqbBbBjb2eEa9CPiKsDCIxoLen/3zqIpMNgY1YmIKCBlLRmxC6EDMp0GpqWMZJYh27wEWObKJMt7gCSxNueoNja1jrScQwglGaMWcWs18p9hI1+HWqjCcSu2SS175Q3IkG2VuQPQjQ+h3vBuMGuHni7pAYwlgY1OR1AYNrY6+LXONb6gg1bQxqqhVAVVACqosABsAOQrCISrBlJVgbgjcensrUcK4p3i+LRl0YD9fZ/rWNSqb4pgMuaWNbhlKzxDaRCDdlttILk+tZF4Wgubd5h5LEN9Rsp0F/qHTY9La2vXoymq+Ph5SVsmXuZBd42FwHJ1KDkCNT61M64zrPWN4Twx8QQpD5E2k00U5r3a1nbS1ugXQC9ehxixJOpNrnQXtttXCKFAAFhsB7Nq7FTV6ZzxH4lxARIWNiRbw3APiNlv0F76+hrOY3GSyskbMCkxGTIoAGov63XXMCdvcQ5xXhT99dWD96GMgc5QoW1yxXZBpY7ggb1XHEqpMWEIB/3mIYtZb5FJj0Pdr4lHeEdNgQ4uc9PNPYiRcM0cd1xGJDFYI9lRmuwztudrhOV76XBrO8WcyFkka+Ici9mj7si+YLmFpCbBbLlBQqdCp1cwMjzHJhwxLxr3lyrxhhckoSuiFzmzixBDZb3D1tOzvZoR2N88lrNMw0GtyEHtJ9TfU1v14+1kJ2VlxKL86LsXbIn+87ktdBJyDKDprtYHW9bZTTGFwioLLz3J3PtqRXTGbPbQooorYKKKKCn4iitIyOLqVU+oPi1HrWP4vDJhcQshuYmQIJBtfMxyt0bXnvyrX4/6c/yL+r1y5BUo6hkYWZWFwR0Ircc/tiY8SO7xMl9ZMsQ15HQ2/wDk/prKcUxpZ1VAWJ8qjcuxyqB11tV92+4HJh8NnwoeSBXEjgeOSMK2fUbulwBfcDfQE1l+C8QRCcW5vlUrCu9y2mYetvCP5m9K4al7a1Fx2ixS4HBjCRkF2GfEuNL5vNc9DbKPupTHZzs02NRJ8QTBhFCnN5XmAXLZOapf6+5t4eoXhHAlLHGcSuSSWTDect0MiDfSwEY5ebmtWvF+LS4iJnLLDGLZFa4DHbujYFrtfL4AWzAAAjQ5/Sue0HGsyjDYZfk+HXRRlyq4BGYMb+BRrcam5GYi+rXDY7OWy2DhSqjS+a5JCiwC3Gh/a1WqYAu6ho/KvgicDIgJW8mIIupclFtEpOXLrfUU5xaMrIuZi5KKS5UAkqxBPhsBuKeJBX8Ax4ZQCfEWb4sxcf3f01p8yshZmFlFyTyA3v7q8weV45H1IKueugUjuzfoQRWw4PjxMhBtmsQ63GoPP301ENcM4lHiTJGM0auGCM3mbLuVCnSwud7jLtvWel4RKhELkK26NrlnDHMX7xuVrAJuDrrfNWswnB8jpIzHMuQKDY5FUWKIehuSTzvy1pnjEbyxtCigoG0Z/KhTKwy882p25D2Ul8+Bn4ONPCxjmHeBdA97MLcmB0Y79NufLQYXGhrSxG+X8xuVas1jInYBJLF1Ng9hdhuM2m+xB0Ou1NcBx5jcA6LqGubABtiT6MNCeta4PWcDiQwBB0YXHv5VKBrNdnpvOg5eNbbWbp6A1oZmbITH5hY201sRca23FxuN9xXHU8hriGL7saec+RbEkmx+qup22HryBIgPxYK2eUZUXTKL2UsDYEkXkmI0EaA5QWuTcGq7H8SMQHeZzI+oiQs0rd6blY13hjBNr2LtlNhYWrOYjGi6nECJmsUjwwAWKMXIysDqqZowpTLds6spktprOFTeN8bfEo2UhIk8QiJuZjlZkSQA3sxUqbA5SBowOam+HcKfGWWJUjwdybMm92bXTKJGK5Lk+E5VuCQTTnCOCs5E+NdrZQiRsSXK5coRzck3AAIJLPlFzyGzgkctEEHdKsiqVsA2UqzWK/V0F7HXn0rclvjKJXBuApEgVQQvMkku56ux1q8RABYAC3SlFLW85kaFFFFaBRRRQFFFFBR8Qb+J/wANf7np5orio3E/9p/w1/uepsW1b+nP7QlcqaxvafsdqcTgkBdbk4YWC35vAOTfd/DY6HfTRXqHYqalkpHimF4o8siGQFr5gIdnzKTuGsANgS3kIPUir3gcBaQyDIZCxLYhRpHfwmLCX1uFGUym29xqTWq7U9jo8WWmhyx4gjxmwCYgAEBJtPXzey9xtkMJinjkMUilHQ2ZG0K/tboRoeVcdZ402mDZUFkAAvfTmTuT1J60zx1M0Yk/4Z8VreRtG+Byn3VBw+I9as8PMCCDqDoR1B0IrnRlcbFZ0cC51UgW8V7FR8djUVMeqyZwBH9VgtytiRrp7RoKseK4bKrISTlGZG+0ov8AmBp7gapeJZnW4J7wPm8NgWFyQwtzGYbfZrpPQ2C4k2Gpt1v+vtFLlLNrolybDRjoLG99uWmunvrL8L4tIZAkrEswyAFQuYg38QHM3Nm/W9XJUr5i6ejeEewZtLfCsWB7F8NXRj4QMuVQALchqepO3U1iZsPY3XUkjW217AW+A+NXPFMZdsrFrHbkmmuhtraoBuI2cFhksQV0uDcG1t7AX261uehrOyxKNCLeaNgRvtdh7Nal8b7TlFZcNZ3GjOBnVDqAoA0ZyQFsdLnZj4aw+Cx80rBQzZWDKCtsx8OoQKMzdDYfa3tatNg+xs8+kr/JITe4UK2JdTYlXygKBcDzXPhFxyEmOigm4mrOI8OXxEsmVjKt8+bzWUHz3VkBBHhaMeJwAo2PZjsXKuWTEtZ98z+Nxe18oO3tYk6bVoeCcHw2DXLh4wGPmkbxStz1Y8vQWA5AVPMjNXT4flOmmhjhF4x4rH5xvE/uPL3WqD2bF8pO7Tyvrzyx5P8ANUvHiyGmuyieGH+SZve8qgfkprpzk8JPbTUUUVh0FFFFAUUUUBRRRQZ/ig/if8Nf7pKmw7VF4mP4n/DX+56lR7Vv6cvunL1xIl66ooqE6EGq3jvBIsWoz+GRPo5VHiX7rfaQ/ZPusdavmW9RZIrUs6PHuJticLKI5iVJPg7tcyOL+ZSRdhytuOYGlWfCeNksI5coci6svla24sdmtrb27EVueK8OixEZinXMh1HJlPJkP1TXmvHOzkuEmjOrxd7mSUe66yD6rED2Hcb2HLWWmomtItj7jzB/09KyvFcGUIBXQakC5tvdl6rrtyvrbU1a4TGg86myToy2exHwI9QeRrnLwY3AyXsBsjdSTqDYgAXA1GvpW0wfaIqlm1y/aJU+8kEHfoapv/bC8hGHQyueSjxgfePlt6m1aHBdhC4BxkmUf8GEjN7Gk5exdfvVvnRX4jjazOESLO/1VRFdulxre2u9hVhhOyrya4l+7U/7tcpk16lRlU+9vdWlw2Ghw6d3h41jXnlHib1dj4mPqSa7iQsa3nEidcYHh2HwsYTDxKlgFzatIQNszt4jT0Fyacli2qVhIrC/Wto5jgqQqAV0KQmgquOvaNvYf0p/sylgv3YIvi5dj+1V3aZ7RN7Ku+CJbP6d2n4Yk/cml9LPa0ooorDYooooCiiigKKKKCi4l/tP+Gv9z1LTao/EB/ED/pj+5qkit/Tn9koopKBaQmkJpmSWg4xMV9qiOFKlXAZWFmVhcEdCKdEjMbIL9TyHtNKcOBrfM35e4fvQee9o+ykqMGwfjVzYKzKpQnqzkBl9d/bvVrwDsRZQ2NmztuYoSVQX5GQ+Jh7Le01qGc8/z2NRXBTUXKfWXcr6r93qOXLoM/GL1YwqkSZIkWNPsoAB7T1Pqa4Zr03EQdRYg7U+i32rRw0sXWp8EQUfrRFFbU704aIjIMx/WpdcKttqWg6rljRSMaDP9o9Qq/aZR8WFaThPlc9ZZP6WyfotZzies8C9ZF/I3rScG+hQ/aBb8bFv3pr0ufadRSUVhstFF6KAooooCiiigp+ID+IH8g/uNP0xxA/Pj+Qf3GnSa3PTnfZa5Y03JMBXBUnVzlHT6x93L30Dcs2thqTyFJ8n5yG/3VOn/cR+g+NdCXkgsOfU+086VIjzoEz30GgGwGgFOxxV2qAV3Qc5BUeSAXuBUqkYUFS+H7s50F13eMakdXjHP1X3jpVjhpwygqQQdQRsa4cWNRHiKkvEL31eMc+rx/e6rz9u5FpS1GwuIDqGU3B2NSKKWikooCuX2rquJDpQZ7GyfxKH7Idvwqa12AjyxRr0RR8FFYrE64h/+mw/Gcv71vAKaXIvS3pKKw26pKWigSloooEvReuTTMrmgreKN88P5P8AMaUAkdB9o7e7rVTxPFSrNmMTOgAClCGPUlkuGOvJQdqbXj8TsFaQKx+o943/AANY/lW56c77WxnCnwC7faO/u6UiwltWogZORFSQ1AiR2pykvS3oCiiigKKKKDllqM6W2qXXDregr5IyGLxjxHzx7B/VeQf8jz61LwuJDrcHT4EEaEEciOlcOlMSREtnjtn+sp0WQDr0fo3uPIgLGlqJhsSGFxfQ2IOhBG4YcjUoNQLTU50py9MYo2BoM7g/Fim/miH9YY/kK3V6wnAjfEk/8z+2Nj+tq2SzVNLhKvRTIkroPWWzopabzV0DQdUUl6KAtXJSu6KCNJhQag4rg6OCGUEHkQCPgdKt6Qigx83ZKMaxgx2/4TNGPwoQp94qM3DsVH5Jy3pKiv8AmmT871uMtctEKvanIw44tio/PAH9YnF/hIFA+Jp5O1UQ+lDxdTIjKv47ZfzrVS4JTyqDNwdTsKvyT4o2E4rFILo6sOqkEflUxZAedUWN7JxscxRc32rWf8Y8Q+NQG4DNH9FNMtuRbvB7+9DN/VTsT41rgaKyAxWMj37qT2h4j+WcH8qfi7Tsv0sEq+qgSj4Rkt8QKqcrUUVS4XtNh3NhIub7JOVvwmx/KrRMUp2Iqh1hTMkfSng4oqCDNCWOdLCS1tfLIB9V/Xo3L2U5hcSGHMEGzKdGU9CP/L7088dMz4fNZlIWRRYE+Vh9h7cuh3HxBCUpqLxBrKa6w2IzXBBVl0dDup/cdCNDUTjElkPsqpVDweWxLdWf9hV/FjayuEeyL63P51YwS1nXtvPppI8VUiPEVSYdr1ZQIay0skkp9TUaJKkoKDqilpKDuiiigKKKKAooooEtRalooOStNtCDT1FBCkwKnlUObg6nlVxai1BlcZ2dVxZlDDowDD4HSqmTssF1jzR227t3QfgBy/lW/K1y0Qp0effJsXH5Zsw/5qBj8YylvgacTjWJT6SAN6xOCfhIF/Imtw2FB5UxJw5Tyq/Kp8Yy6dq4h9Lni9ZUZF/GRlPuNWeG4nFILo6sOqkEfEVJl4KvKqrFdkYmObu1zfaAyv8AjWzfnV+SfFNxVmsykB18rciPsP1U/luPWo4xjg0TciNGU7qf3HMHnSP2ZkX6OaZR0LCQe/vAx/Oo0nZ/EE+J0fS18hjYDoTmYMPTKPQirLGbmqoMTlUclF/adf0tVxgMGxqy4fwCxzNbMdTYWF/QG9hV/BggOVZt7W5ORAwWCtVpFBTyqBpTgFRXCpXYFLaloEtRS0UBRRRQFFFFAUUUUBRRRQFFFFAUUUUBRRRQFJalooEtUfvx7vFc2P1bbdRUmmGw176nUEDbQHe2n60HJlXS+l7aEEHU2H/5SqVJ99vf0ruWG+oNj1sD+tBh1vfne2nQ+nr+VBwkqnbnY7HmbD40rzAXGum+hty0vbfXakGGAsLnZRy+ob0qw2B1JJNyTb0t6chQMSLdswOW4NyQQbLa9hyqSswvb2ciNxfn6U38m0tc7Nc6fW3O1d9zre/O/wDTloFjnDbG/Ou70z3GhF9DysOluXu+FcHCevT8gR+9BKvRXMa2AG9hakoP/9k="/>
          <p:cNvSpPr>
            <a:spLocks noChangeAspect="1" noChangeArrowheads="1"/>
          </p:cNvSpPr>
          <p:nvPr/>
        </p:nvSpPr>
        <p:spPr bwMode="auto">
          <a:xfrm>
            <a:off x="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p:cNvSpPr>
            <a:spLocks noGrp="1"/>
          </p:cNvSpPr>
          <p:nvPr>
            <p:ph type="dt" sz="half" idx="10"/>
          </p:nvPr>
        </p:nvSpPr>
        <p:spPr/>
        <p:txBody>
          <a:bodyPr/>
          <a:lstStyle/>
          <a:p>
            <a:fld id="{1B79A059-92FB-4E4E-BF6C-75B1805FB86F}" type="datetime1">
              <a:rPr lang="en-US" smtClean="0"/>
              <a:t>8/8/2016</a:t>
            </a:fld>
            <a:endParaRPr lang="en-US" dirty="0"/>
          </a:p>
        </p:txBody>
      </p:sp>
      <p:sp>
        <p:nvSpPr>
          <p:cNvPr id="8"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15</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Refunds and returns</a:t>
            </a:r>
            <a:endParaRPr lang="en-US" sz="4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roselawgroupreporter.com/wp-content/uploads/2012/08/prohibited.gif" hidden="1"/>
          <p:cNvPicPr>
            <a:picLocks noChangeAspect="1" noChangeArrowheads="1"/>
          </p:cNvPicPr>
          <p:nvPr/>
        </p:nvPicPr>
        <p:blipFill>
          <a:blip r:embed="rId2" cstate="print"/>
          <a:srcRect/>
          <a:stretch>
            <a:fillRect/>
          </a:stretch>
        </p:blipFill>
        <p:spPr bwMode="auto">
          <a:xfrm>
            <a:off x="1219200" y="152400"/>
            <a:ext cx="6543675" cy="6543677"/>
          </a:xfrm>
          <a:prstGeom prst="rect">
            <a:avLst/>
          </a:prstGeom>
          <a:noFill/>
        </p:spPr>
      </p:pic>
      <p:sp>
        <p:nvSpPr>
          <p:cNvPr id="2" name="TextBox 1"/>
          <p:cNvSpPr txBox="1"/>
          <p:nvPr/>
        </p:nvSpPr>
        <p:spPr>
          <a:xfrm>
            <a:off x="533400" y="1219200"/>
            <a:ext cx="8077200" cy="5447645"/>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Split purchasing.</a:t>
            </a:r>
          </a:p>
          <a:p>
            <a:pPr marL="457200" indent="-457200">
              <a:buFont typeface="Arial" panose="020B0604020202020204" pitchFamily="34" charset="0"/>
              <a:buChar char="•"/>
            </a:pPr>
            <a:r>
              <a:rPr lang="en-US" sz="2600" i="1" u="sng" dirty="0" smtClean="0"/>
              <a:t>Entertainment</a:t>
            </a:r>
            <a:r>
              <a:rPr lang="en-US" sz="2600" dirty="0" smtClean="0"/>
              <a:t>.				</a:t>
            </a:r>
          </a:p>
          <a:p>
            <a:pPr marL="457200" indent="-457200">
              <a:buFont typeface="Arial" panose="020B0604020202020204" pitchFamily="34" charset="0"/>
              <a:buChar char="•"/>
            </a:pPr>
            <a:r>
              <a:rPr lang="en-US" sz="2600" dirty="0" smtClean="0"/>
              <a:t>Per Diem food.</a:t>
            </a:r>
          </a:p>
          <a:p>
            <a:pPr marL="457200" indent="-457200">
              <a:buFont typeface="Arial" panose="020B0604020202020204" pitchFamily="34" charset="0"/>
              <a:buChar char="•"/>
            </a:pPr>
            <a:r>
              <a:rPr lang="en-US" sz="2600" dirty="0" smtClean="0"/>
              <a:t>Cash or cash advances.</a:t>
            </a:r>
          </a:p>
          <a:p>
            <a:pPr marL="457200" indent="-457200">
              <a:buFont typeface="Arial" panose="020B0604020202020204" pitchFamily="34" charset="0"/>
              <a:buChar char="•"/>
            </a:pPr>
            <a:r>
              <a:rPr lang="en-US" sz="2600" dirty="0" smtClean="0"/>
              <a:t>Purchase of goods or services for personal use or not for official state use.</a:t>
            </a:r>
          </a:p>
          <a:p>
            <a:pPr marL="457200" indent="-457200">
              <a:buFont typeface="Arial" panose="020B0604020202020204" pitchFamily="34" charset="0"/>
              <a:buChar char="•"/>
            </a:pPr>
            <a:r>
              <a:rPr lang="en-US" sz="2600" dirty="0" smtClean="0"/>
              <a:t>Any transaction or </a:t>
            </a:r>
            <a:r>
              <a:rPr lang="en-US" sz="2600" i="1" u="sng" dirty="0" smtClean="0"/>
              <a:t>series</a:t>
            </a:r>
            <a:r>
              <a:rPr lang="en-US" sz="2600" i="1" dirty="0" smtClean="0"/>
              <a:t> </a:t>
            </a:r>
            <a:r>
              <a:rPr lang="en-US" sz="2600" i="1" u="sng" dirty="0" smtClean="0"/>
              <a:t>of</a:t>
            </a:r>
            <a:r>
              <a:rPr lang="en-US" sz="2600" i="1" dirty="0" smtClean="0"/>
              <a:t> </a:t>
            </a:r>
            <a:r>
              <a:rPr lang="en-US" sz="2600" i="1" u="sng" dirty="0" smtClean="0"/>
              <a:t>transactions</a:t>
            </a:r>
            <a:r>
              <a:rPr lang="en-US" sz="2800" i="1" dirty="0" smtClean="0"/>
              <a:t> </a:t>
            </a:r>
            <a:r>
              <a:rPr lang="en-US" dirty="0" smtClean="0"/>
              <a:t>exceeding</a:t>
            </a:r>
            <a:r>
              <a:rPr lang="en-US" sz="2800" dirty="0" smtClean="0"/>
              <a:t> </a:t>
            </a:r>
            <a:r>
              <a:rPr lang="en-US" sz="2600" dirty="0" smtClean="0"/>
              <a:t>your P-card limits.</a:t>
            </a:r>
          </a:p>
          <a:p>
            <a:pPr marL="457200" indent="-457200">
              <a:buFont typeface="Arial" panose="020B0604020202020204" pitchFamily="34" charset="0"/>
              <a:buChar char="•"/>
            </a:pPr>
            <a:r>
              <a:rPr lang="en-US" sz="2600" i="1" u="sng" dirty="0" smtClean="0"/>
              <a:t>Motor</a:t>
            </a:r>
            <a:r>
              <a:rPr lang="en-US" sz="2600" i="1" dirty="0" smtClean="0"/>
              <a:t> </a:t>
            </a:r>
            <a:r>
              <a:rPr lang="en-US" sz="2600" i="1" u="sng" dirty="0" smtClean="0"/>
              <a:t>fuel</a:t>
            </a:r>
            <a:r>
              <a:rPr lang="en-US" sz="2600" dirty="0" smtClean="0">
                <a:solidFill>
                  <a:srgbClr val="0070C0"/>
                </a:solidFill>
              </a:rPr>
              <a:t> </a:t>
            </a:r>
            <a:r>
              <a:rPr lang="en-US" dirty="0" smtClean="0"/>
              <a:t>(for state-owned and personal vehicles and equipment) </a:t>
            </a:r>
            <a:r>
              <a:rPr lang="en-US" sz="2600" dirty="0" smtClean="0"/>
              <a:t>and automotive general maintenance.</a:t>
            </a:r>
          </a:p>
          <a:p>
            <a:pPr marL="457200" indent="-457200">
              <a:buFont typeface="Arial" panose="020B0604020202020204" pitchFamily="34" charset="0"/>
              <a:buChar char="•"/>
            </a:pPr>
            <a:r>
              <a:rPr lang="en-US" sz="2600" dirty="0" smtClean="0"/>
              <a:t>Automatic drafts </a:t>
            </a:r>
            <a:r>
              <a:rPr lang="en-US" dirty="0" smtClean="0"/>
              <a:t>(we do not want them to have the card number on file). </a:t>
            </a:r>
          </a:p>
          <a:p>
            <a:pPr marL="457200" indent="-457200">
              <a:buFont typeface="Arial" panose="020B0604020202020204" pitchFamily="34" charset="0"/>
              <a:buChar char="•"/>
            </a:pPr>
            <a:r>
              <a:rPr lang="en-US" sz="2600" dirty="0" smtClean="0"/>
              <a:t>Gift certificates. </a:t>
            </a:r>
          </a:p>
          <a:p>
            <a:endParaRPr lang="en-US" sz="1600" dirty="0" smtClean="0"/>
          </a:p>
        </p:txBody>
      </p:sp>
      <p:sp>
        <p:nvSpPr>
          <p:cNvPr id="3" name="Date Placeholder 2"/>
          <p:cNvSpPr>
            <a:spLocks noGrp="1"/>
          </p:cNvSpPr>
          <p:nvPr>
            <p:ph type="dt" sz="half" idx="10"/>
          </p:nvPr>
        </p:nvSpPr>
        <p:spPr/>
        <p:txBody>
          <a:bodyPr/>
          <a:lstStyle/>
          <a:p>
            <a:fld id="{22D06524-A45A-4819-B38F-C9566AAF5A61}"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16</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Prohibited purchases</a:t>
            </a:r>
            <a:endParaRPr lang="en-US" sz="4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4525963"/>
          </a:xfrm>
        </p:spPr>
        <p:txBody>
          <a:bodyPr/>
          <a:lstStyle/>
          <a:p>
            <a:r>
              <a:rPr lang="en-US" sz="2400" dirty="0" smtClean="0"/>
              <a:t>A request for exception form can be completed requesting to make a purchase, even if the </a:t>
            </a:r>
            <a:r>
              <a:rPr lang="en-US" sz="2400" i="1" u="sng" dirty="0" smtClean="0"/>
              <a:t>MCC</a:t>
            </a:r>
            <a:r>
              <a:rPr lang="en-US" sz="2400" dirty="0" smtClean="0"/>
              <a:t> is blocked.</a:t>
            </a:r>
          </a:p>
          <a:p>
            <a:r>
              <a:rPr lang="en-US" sz="2400" dirty="0" smtClean="0"/>
              <a:t>Contact your entity P-card administrator with the pertinent details of your need.</a:t>
            </a:r>
          </a:p>
          <a:p>
            <a:r>
              <a:rPr lang="en-US" sz="2400" dirty="0" smtClean="0"/>
              <a:t>Your </a:t>
            </a:r>
            <a:r>
              <a:rPr lang="en-US" sz="2400" i="1" u="sng" dirty="0" smtClean="0"/>
              <a:t>P-card</a:t>
            </a:r>
            <a:r>
              <a:rPr lang="en-US" sz="2400" i="1" dirty="0" smtClean="0"/>
              <a:t> </a:t>
            </a:r>
            <a:r>
              <a:rPr lang="en-US" sz="2400" i="1" u="sng" dirty="0" smtClean="0"/>
              <a:t>administrator</a:t>
            </a:r>
            <a:r>
              <a:rPr lang="en-US" sz="2400" i="1" dirty="0" smtClean="0"/>
              <a:t> </a:t>
            </a:r>
            <a:r>
              <a:rPr lang="en-US" sz="2400" dirty="0" smtClean="0"/>
              <a:t>will complete the request for exception form and send to our office. If approved, your administrator will be notified and they in turn will notify you.</a:t>
            </a:r>
          </a:p>
          <a:p>
            <a:r>
              <a:rPr lang="en-US" sz="2400" dirty="0" smtClean="0"/>
              <a:t>Your card will be moved into an </a:t>
            </a:r>
            <a:r>
              <a:rPr lang="en-US" sz="2400" i="1" u="sng" dirty="0" smtClean="0"/>
              <a:t>exception</a:t>
            </a:r>
            <a:r>
              <a:rPr lang="en-US" sz="2400" dirty="0" smtClean="0"/>
              <a:t> </a:t>
            </a:r>
            <a:r>
              <a:rPr lang="en-US" sz="2400" i="1" u="sng" dirty="0" smtClean="0"/>
              <a:t>profile</a:t>
            </a:r>
            <a:r>
              <a:rPr lang="en-US" sz="2400" dirty="0" smtClean="0">
                <a:solidFill>
                  <a:srgbClr val="0070C0"/>
                </a:solidFill>
              </a:rPr>
              <a:t> </a:t>
            </a:r>
            <a:r>
              <a:rPr lang="en-US" sz="2400" dirty="0" smtClean="0"/>
              <a:t>for a short period of time to allow the transaction to be processed.</a:t>
            </a:r>
          </a:p>
          <a:p>
            <a:endParaRPr lang="en-US" sz="2400" dirty="0"/>
          </a:p>
        </p:txBody>
      </p:sp>
      <p:sp>
        <p:nvSpPr>
          <p:cNvPr id="4" name="Date Placeholder 3"/>
          <p:cNvSpPr>
            <a:spLocks noGrp="1"/>
          </p:cNvSpPr>
          <p:nvPr>
            <p:ph type="dt" sz="half" idx="10"/>
          </p:nvPr>
        </p:nvSpPr>
        <p:spPr/>
        <p:txBody>
          <a:bodyPr/>
          <a:lstStyle/>
          <a:p>
            <a:fld id="{6BE8AAC7-397F-49C4-A00D-D984875C0EA8}" type="datetime1">
              <a:rPr lang="en-US" smtClean="0"/>
              <a:t>8/8/2016</a:t>
            </a:fld>
            <a:endParaRPr lang="en-US" dirty="0"/>
          </a:p>
        </p:txBody>
      </p:sp>
      <p:sp>
        <p:nvSpPr>
          <p:cNvPr id="6"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17</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Request for exception</a:t>
            </a:r>
            <a:endParaRPr lang="en-US" sz="4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314182"/>
            <a:ext cx="8686800" cy="3170099"/>
          </a:xfrm>
          <a:prstGeom prst="rect">
            <a:avLst/>
          </a:prstGeom>
          <a:noFill/>
        </p:spPr>
        <p:txBody>
          <a:bodyPr wrap="square" rtlCol="0">
            <a:spAutoFit/>
          </a:bodyPr>
          <a:lstStyle/>
          <a:p>
            <a:r>
              <a:rPr lang="en-US" sz="2000" b="1" u="sng" dirty="0" smtClean="0"/>
              <a:t>Convenience fee</a:t>
            </a:r>
            <a:r>
              <a:rPr lang="en-US" sz="2000" dirty="0" smtClean="0"/>
              <a:t>: A fee charged to the cardholder for the </a:t>
            </a:r>
            <a:r>
              <a:rPr lang="en-US" sz="2000" b="1" dirty="0" smtClean="0"/>
              <a:t>convenience</a:t>
            </a:r>
            <a:r>
              <a:rPr lang="en-US" sz="2000" dirty="0" smtClean="0"/>
              <a:t> of </a:t>
            </a:r>
          </a:p>
          <a:p>
            <a:r>
              <a:rPr lang="en-US" sz="2000" dirty="0"/>
              <a:t>p</a:t>
            </a:r>
            <a:r>
              <a:rPr lang="en-US" sz="2000" dirty="0" smtClean="0"/>
              <a:t>aying online or by phone - the price of the product doesn’t change.</a:t>
            </a:r>
          </a:p>
          <a:p>
            <a:endParaRPr lang="en-US" sz="2000" dirty="0"/>
          </a:p>
          <a:p>
            <a:r>
              <a:rPr lang="en-US" sz="2000" b="1" u="sng" dirty="0" smtClean="0"/>
              <a:t>Surcharge</a:t>
            </a:r>
            <a:r>
              <a:rPr lang="en-US" sz="2000" b="1" dirty="0" smtClean="0"/>
              <a:t>: </a:t>
            </a:r>
            <a:r>
              <a:rPr lang="en-US" sz="2000" dirty="0" smtClean="0"/>
              <a:t>A fee assessed by the merchant when using a credit card for</a:t>
            </a:r>
          </a:p>
          <a:p>
            <a:r>
              <a:rPr lang="en-US" sz="2000" dirty="0" smtClean="0"/>
              <a:t>payment to recoup the merchant fees charged by the card processing company.</a:t>
            </a:r>
          </a:p>
          <a:p>
            <a:endParaRPr lang="en-US" sz="2000" dirty="0"/>
          </a:p>
          <a:p>
            <a:r>
              <a:rPr lang="en-US" sz="2000" dirty="0" smtClean="0"/>
              <a:t>Surcharges are </a:t>
            </a:r>
            <a:r>
              <a:rPr lang="en-US" sz="2000" i="1" u="sng" dirty="0" smtClean="0"/>
              <a:t>prohibited</a:t>
            </a:r>
            <a:r>
              <a:rPr lang="en-US" sz="2000" dirty="0" smtClean="0">
                <a:solidFill>
                  <a:srgbClr val="0070C0"/>
                </a:solidFill>
              </a:rPr>
              <a:t> </a:t>
            </a:r>
            <a:r>
              <a:rPr lang="en-US" sz="2000" dirty="0" smtClean="0"/>
              <a:t>in Oklahoma by law, though convenience fees are not prohibited. If a utility company utilizes a </a:t>
            </a:r>
            <a:r>
              <a:rPr lang="en-US" sz="2000" i="1" u="sng" dirty="0" smtClean="0"/>
              <a:t>third-party</a:t>
            </a:r>
            <a:r>
              <a:rPr lang="en-US" sz="2000" dirty="0" smtClean="0">
                <a:solidFill>
                  <a:srgbClr val="0070C0"/>
                </a:solidFill>
              </a:rPr>
              <a:t> </a:t>
            </a:r>
            <a:r>
              <a:rPr lang="en-US" sz="2000" dirty="0" smtClean="0"/>
              <a:t>processor for credit card payment processing, this is a </a:t>
            </a:r>
            <a:r>
              <a:rPr lang="en-US" sz="2000" b="1" dirty="0" smtClean="0"/>
              <a:t>convenience </a:t>
            </a:r>
            <a:r>
              <a:rPr lang="en-US" sz="2000" dirty="0" smtClean="0"/>
              <a:t>fee (not prohibited per OMES legal team).  </a:t>
            </a:r>
            <a:endParaRPr lang="en-US" sz="2000" dirty="0"/>
          </a:p>
        </p:txBody>
      </p:sp>
      <p:sp>
        <p:nvSpPr>
          <p:cNvPr id="5" name="TextBox 4"/>
          <p:cNvSpPr txBox="1"/>
          <p:nvPr/>
        </p:nvSpPr>
        <p:spPr>
          <a:xfrm>
            <a:off x="304800" y="4618732"/>
            <a:ext cx="8198144" cy="2554545"/>
          </a:xfrm>
          <a:prstGeom prst="rect">
            <a:avLst/>
          </a:prstGeom>
          <a:noFill/>
        </p:spPr>
        <p:txBody>
          <a:bodyPr wrap="square" rtlCol="0">
            <a:spAutoFit/>
          </a:bodyPr>
          <a:lstStyle/>
          <a:p>
            <a:r>
              <a:rPr lang="en-US" sz="2000" dirty="0" smtClean="0"/>
              <a:t>To avoid convenience fees, agencies may opt to pay companies charging these fees by PO. If a company </a:t>
            </a:r>
            <a:r>
              <a:rPr lang="en-US" sz="2000" i="1" u="sng" dirty="0" smtClean="0"/>
              <a:t>limits</a:t>
            </a:r>
            <a:r>
              <a:rPr lang="en-US" sz="2000" dirty="0" smtClean="0">
                <a:solidFill>
                  <a:srgbClr val="0070C0"/>
                </a:solidFill>
              </a:rPr>
              <a:t> </a:t>
            </a:r>
            <a:r>
              <a:rPr lang="en-US" sz="2000" dirty="0" smtClean="0"/>
              <a:t>the amount of payment accepted</a:t>
            </a:r>
          </a:p>
          <a:p>
            <a:r>
              <a:rPr lang="en-US" sz="2000" dirty="0" smtClean="0"/>
              <a:t>per transaction, you could incur more than one convenience fee to pay the </a:t>
            </a:r>
            <a:r>
              <a:rPr lang="en-US" sz="2000" i="1" u="sng" dirty="0" smtClean="0"/>
              <a:t>entire</a:t>
            </a:r>
            <a:r>
              <a:rPr lang="en-US" sz="2000" i="1" dirty="0" smtClean="0"/>
              <a:t> </a:t>
            </a:r>
            <a:r>
              <a:rPr lang="en-US" sz="2000" i="1" u="sng" dirty="0" smtClean="0"/>
              <a:t>invoice</a:t>
            </a:r>
            <a:r>
              <a:rPr lang="en-US" sz="2000" i="1" dirty="0" smtClean="0"/>
              <a:t>.</a:t>
            </a:r>
          </a:p>
          <a:p>
            <a:endParaRPr lang="en-US" sz="2000" dirty="0"/>
          </a:p>
          <a:p>
            <a:endParaRPr lang="en-US" sz="2000" dirty="0" smtClean="0"/>
          </a:p>
          <a:p>
            <a:endParaRPr lang="en-US" sz="2000" dirty="0"/>
          </a:p>
          <a:p>
            <a:endParaRPr lang="en-US" sz="2000" dirty="0"/>
          </a:p>
        </p:txBody>
      </p:sp>
      <p:sp>
        <p:nvSpPr>
          <p:cNvPr id="3" name="Date Placeholder 2"/>
          <p:cNvSpPr>
            <a:spLocks noGrp="1"/>
          </p:cNvSpPr>
          <p:nvPr>
            <p:ph type="dt" sz="half" idx="10"/>
          </p:nvPr>
        </p:nvSpPr>
        <p:spPr/>
        <p:txBody>
          <a:bodyPr/>
          <a:lstStyle/>
          <a:p>
            <a:fld id="{A2530C04-B89A-4A26-98D1-E2DC753C7A35}" type="datetime1">
              <a:rPr lang="en-US" smtClean="0"/>
              <a:t>8/8/2016</a:t>
            </a:fld>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18</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Convenience fees vs. surcharges</a:t>
            </a:r>
            <a:endParaRPr lang="en-US"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610600" cy="5293757"/>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Title 14A O.S. </a:t>
            </a:r>
            <a:r>
              <a:rPr lang="en-US" dirty="0" smtClean="0">
                <a:latin typeface="Calibri" panose="020F0502020204030204" pitchFamily="34" charset="0"/>
                <a:ea typeface="Calibri" panose="020F0502020204030204" pitchFamily="34" charset="0"/>
                <a:cs typeface="Times New Roman" panose="02020603050405020304" pitchFamily="18" charset="0"/>
              </a:rPr>
              <a:t>§ 2-417 </a:t>
            </a:r>
            <a:r>
              <a:rPr lang="en-US" dirty="0">
                <a:latin typeface="Calibri" panose="020F0502020204030204" pitchFamily="34" charset="0"/>
                <a:ea typeface="Calibri" panose="020F0502020204030204" pitchFamily="34" charset="0"/>
                <a:cs typeface="Times New Roman" panose="02020603050405020304" pitchFamily="18" charset="0"/>
              </a:rPr>
              <a:t>of the Oklahoma </a:t>
            </a:r>
            <a:r>
              <a:rPr lang="en-US" dirty="0" smtClean="0">
                <a:latin typeface="Calibri" panose="020F0502020204030204" pitchFamily="34" charset="0"/>
                <a:ea typeface="Calibri" panose="020F0502020204030204" pitchFamily="34" charset="0"/>
                <a:cs typeface="Times New Roman" panose="02020603050405020304" pitchFamily="18" charset="0"/>
              </a:rPr>
              <a:t>Statutes </a:t>
            </a:r>
            <a:r>
              <a:rPr lang="en-US" dirty="0">
                <a:latin typeface="Calibri" panose="020F0502020204030204" pitchFamily="34" charset="0"/>
                <a:ea typeface="Calibri" panose="020F0502020204030204" pitchFamily="34" charset="0"/>
                <a:cs typeface="Times New Roman" panose="02020603050405020304" pitchFamily="18" charset="0"/>
              </a:rPr>
              <a:t>states:</a:t>
            </a:r>
          </a:p>
          <a:p>
            <a:pPr marL="342900" marR="0" lvl="0" indent="-342900">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No seller in any sales transaction may impose a surcharge on a cardholder who elects to use a credit card or debit card in lieu of payment by cash, </a:t>
            </a:r>
            <a:r>
              <a:rPr lang="en-US" b="1" dirty="0" smtClean="0">
                <a:latin typeface="Calibri" panose="020F0502020204030204" pitchFamily="34" charset="0"/>
                <a:ea typeface="Calibri" panose="020F0502020204030204" pitchFamily="34" charset="0"/>
                <a:cs typeface="Times New Roman" panose="02020603050405020304" pitchFamily="18" charset="0"/>
              </a:rPr>
              <a:t>check </a:t>
            </a:r>
            <a:r>
              <a:rPr lang="en-US" b="1" dirty="0">
                <a:latin typeface="Calibri" panose="020F0502020204030204" pitchFamily="34" charset="0"/>
                <a:ea typeface="Calibri" panose="020F0502020204030204" pitchFamily="34" charset="0"/>
                <a:cs typeface="Times New Roman" panose="02020603050405020304" pitchFamily="18" charset="0"/>
              </a:rPr>
              <a:t>or similar means.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As used in this section, “debit card” means any instrument or device, whether known as a debit card or by any other name, issued with or without fee by an issuer for the use of the cardholder in depositing, obtaining or transferring </a:t>
            </a:r>
            <a:r>
              <a:rPr lang="en-US" dirty="0" smtClean="0">
                <a:latin typeface="Calibri" panose="020F0502020204030204" pitchFamily="34" charset="0"/>
                <a:ea typeface="Calibri" panose="020F0502020204030204" pitchFamily="34" charset="0"/>
                <a:cs typeface="Times New Roman" panose="02020603050405020304" pitchFamily="18" charset="0"/>
              </a:rPr>
              <a:t>funds </a:t>
            </a:r>
            <a:r>
              <a:rPr lang="en-US" dirty="0">
                <a:latin typeface="Calibri" panose="020F0502020204030204" pitchFamily="34" charset="0"/>
                <a:ea typeface="Calibri" panose="020F0502020204030204" pitchFamily="34" charset="0"/>
                <a:cs typeface="Times New Roman" panose="02020603050405020304" pitchFamily="18" charset="0"/>
              </a:rPr>
              <a:t>from consumer banking electronic facility.</a:t>
            </a:r>
          </a:p>
          <a:p>
            <a:pPr marL="342900" marR="0" lvl="0" indent="-342900">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For </a:t>
            </a:r>
            <a:r>
              <a:rPr lang="en-US" dirty="0" smtClean="0">
                <a:latin typeface="Calibri" panose="020F0502020204030204" pitchFamily="34" charset="0"/>
                <a:ea typeface="Calibri" panose="020F0502020204030204" pitchFamily="34" charset="0"/>
                <a:cs typeface="Times New Roman" panose="02020603050405020304" pitchFamily="18" charset="0"/>
              </a:rPr>
              <a:t>purposes </a:t>
            </a:r>
            <a:r>
              <a:rPr lang="en-US" dirty="0">
                <a:latin typeface="Calibri" panose="020F0502020204030204" pitchFamily="34" charset="0"/>
                <a:ea typeface="Calibri" panose="020F0502020204030204" pitchFamily="34" charset="0"/>
                <a:cs typeface="Times New Roman" panose="02020603050405020304" pitchFamily="18" charset="0"/>
              </a:rPr>
              <a:t>of this section, a private educational institution as defined in paragraph (e) of section 3102 of Title 70 of the Oklahoma Statutes may charge a convenience fee. The convenience fee shall be limited to bank processing fees and financial transaction fees, the cost of providing for secure transaction portal fees, and fees necessary to compensate for increased bandwidth incurred as a result of providing for an online transaction.</a:t>
            </a:r>
          </a:p>
          <a:p>
            <a:pPr marL="22860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While convenience fees are allowable, Okla. Stat. tit. 14A. </a:t>
            </a:r>
            <a:r>
              <a:rPr lang="en-US" dirty="0" smtClean="0">
                <a:latin typeface="Calibri" panose="020F0502020204030204" pitchFamily="34" charset="0"/>
                <a:ea typeface="Calibri" panose="020F0502020204030204" pitchFamily="34" charset="0"/>
                <a:cs typeface="Times New Roman" panose="02020603050405020304" pitchFamily="18" charset="0"/>
              </a:rPr>
              <a:t>§ 2-211 </a:t>
            </a:r>
            <a:r>
              <a:rPr lang="en-US" dirty="0">
                <a:latin typeface="Calibri" panose="020F0502020204030204" pitchFamily="34" charset="0"/>
                <a:ea typeface="Calibri" panose="020F0502020204030204" pitchFamily="34" charset="0"/>
                <a:cs typeface="Times New Roman" panose="02020603050405020304" pitchFamily="18" charset="0"/>
              </a:rPr>
              <a:t>holds that the seller has to be registered with the United States Treasury Department as a money transmitter pursuant to 31 CFR, </a:t>
            </a:r>
            <a:r>
              <a:rPr lang="en-US" dirty="0" smtClean="0">
                <a:latin typeface="Calibri" panose="020F0502020204030204" pitchFamily="34" charset="0"/>
                <a:ea typeface="Calibri" panose="020F0502020204030204" pitchFamily="34" charset="0"/>
                <a:cs typeface="Times New Roman" panose="02020603050405020304" pitchFamily="18" charset="0"/>
              </a:rPr>
              <a:t>§ 103.41</a:t>
            </a:r>
            <a:r>
              <a:rPr lang="en-US" dirty="0">
                <a:latin typeface="Calibri" panose="020F0502020204030204" pitchFamily="34" charset="0"/>
                <a:ea typeface="Calibri" panose="020F0502020204030204" pitchFamily="34" charset="0"/>
                <a:cs typeface="Times New Roman" panose="02020603050405020304" pitchFamily="18" charset="0"/>
              </a:rPr>
              <a:t>. You are usually going to see these with an entity providing an electronic funds transmission service, including service by telephone and the </a:t>
            </a:r>
            <a:r>
              <a:rPr lang="en-US" dirty="0" smtClean="0">
                <a:latin typeface="Calibri" panose="020F0502020204030204" pitchFamily="34" charset="0"/>
                <a:ea typeface="Calibri" panose="020F0502020204030204" pitchFamily="34" charset="0"/>
                <a:cs typeface="Times New Roman" panose="02020603050405020304" pitchFamily="18" charset="0"/>
              </a:rPr>
              <a:t>internet. </a:t>
            </a:r>
            <a:r>
              <a:rPr lang="en-US" sz="1400" dirty="0">
                <a:latin typeface="Calibri" panose="020F0502020204030204" pitchFamily="34" charset="0"/>
                <a:ea typeface="Calibri" panose="020F0502020204030204" pitchFamily="34" charset="0"/>
                <a:cs typeface="Times New Roman" panose="02020603050405020304" pitchFamily="18" charset="0"/>
              </a:rPr>
              <a:t>(Ex: I pay my cable bill over the phone. My bill doesn’t change. I’m paying a convenience fee for not mailing anything, etc. and doing it over the phone while I’m still in my pajamas.)</a:t>
            </a:r>
          </a:p>
        </p:txBody>
      </p:sp>
      <p:sp>
        <p:nvSpPr>
          <p:cNvPr id="4" name="Date Placeholder 3"/>
          <p:cNvSpPr>
            <a:spLocks noGrp="1"/>
          </p:cNvSpPr>
          <p:nvPr>
            <p:ph type="dt" sz="half" idx="10"/>
          </p:nvPr>
        </p:nvSpPr>
        <p:spPr/>
        <p:txBody>
          <a:bodyPr/>
          <a:lstStyle/>
          <a:p>
            <a:fld id="{46E7F179-FFBE-430A-BCF9-855EBEA06487}"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19</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Convenience fees vs. surcharges (cont.)</a:t>
            </a:r>
            <a:endParaRPr lang="en-US" sz="4000" b="1" dirty="0"/>
          </a:p>
        </p:txBody>
      </p:sp>
    </p:spTree>
    <p:extLst>
      <p:ext uri="{BB962C8B-B14F-4D97-AF65-F5344CB8AC3E}">
        <p14:creationId xmlns:p14="http://schemas.microsoft.com/office/powerpoint/2010/main" val="1632949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781800" y="3429000"/>
            <a:ext cx="1295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81800" y="3581400"/>
            <a:ext cx="1295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https://www.wibank.com/images/photos/persSavings.jpg" hidden="1"/>
          <p:cNvPicPr>
            <a:picLocks noChangeAspect="1" noChangeArrowheads="1"/>
          </p:cNvPicPr>
          <p:nvPr/>
        </p:nvPicPr>
        <p:blipFill>
          <a:blip r:embed="rId3" cstate="print"/>
          <a:srcRect/>
          <a:stretch>
            <a:fillRect/>
          </a:stretch>
        </p:blipFill>
        <p:spPr bwMode="auto">
          <a:xfrm>
            <a:off x="56672" y="0"/>
            <a:ext cx="9087328" cy="6858000"/>
          </a:xfrm>
          <a:prstGeom prst="rect">
            <a:avLst/>
          </a:prstGeom>
          <a:noFill/>
        </p:spPr>
      </p:pic>
      <p:sp>
        <p:nvSpPr>
          <p:cNvPr id="4" name="Title 3"/>
          <p:cNvSpPr>
            <a:spLocks noGrp="1"/>
          </p:cNvSpPr>
          <p:nvPr>
            <p:ph type="title" idx="4294967295"/>
          </p:nvPr>
        </p:nvSpPr>
        <p:spPr>
          <a:xfrm>
            <a:off x="609600" y="1119485"/>
            <a:ext cx="8229600" cy="1143000"/>
          </a:xfrm>
        </p:spPr>
        <p:txBody>
          <a:bodyPr>
            <a:noAutofit/>
          </a:bodyPr>
          <a:lstStyle/>
          <a:p>
            <a:r>
              <a:rPr lang="en-US" b="1" dirty="0"/>
              <a:t/>
            </a:r>
            <a:br>
              <a:rPr lang="en-US" b="1" dirty="0"/>
            </a:br>
            <a:endParaRPr lang="en-US" b="1" dirty="0">
              <a:solidFill>
                <a:schemeClr val="tx1">
                  <a:lumMod val="85000"/>
                  <a:lumOff val="15000"/>
                </a:schemeClr>
              </a:solidFill>
            </a:endParaRPr>
          </a:p>
        </p:txBody>
      </p:sp>
      <p:sp>
        <p:nvSpPr>
          <p:cNvPr id="2" name="TextBox 1"/>
          <p:cNvSpPr txBox="1"/>
          <p:nvPr/>
        </p:nvSpPr>
        <p:spPr>
          <a:xfrm>
            <a:off x="0" y="533400"/>
            <a:ext cx="9144000" cy="707886"/>
          </a:xfrm>
          <a:prstGeom prst="rect">
            <a:avLst/>
          </a:prstGeom>
          <a:noFill/>
        </p:spPr>
        <p:txBody>
          <a:bodyPr wrap="square" rtlCol="0">
            <a:spAutoFit/>
          </a:bodyPr>
          <a:lstStyle/>
          <a:p>
            <a:pPr algn="ctr"/>
            <a:r>
              <a:rPr lang="en-US" sz="4000" b="1" dirty="0" smtClean="0"/>
              <a:t>Why P-card rather than purchase order?</a:t>
            </a:r>
            <a:endParaRPr lang="en-US" sz="4000" b="1" dirty="0"/>
          </a:p>
        </p:txBody>
      </p:sp>
      <p:sp>
        <p:nvSpPr>
          <p:cNvPr id="5" name="Date Placeholder 4"/>
          <p:cNvSpPr>
            <a:spLocks noGrp="1"/>
          </p:cNvSpPr>
          <p:nvPr>
            <p:ph type="dt" sz="half" idx="10"/>
          </p:nvPr>
        </p:nvSpPr>
        <p:spPr/>
        <p:txBody>
          <a:bodyPr/>
          <a:lstStyle/>
          <a:p>
            <a:fld id="{492E141E-C667-479D-843F-123E56BDCD66}" type="datetime1">
              <a:rPr lang="en-US" smtClean="0"/>
              <a:t>8/8/2016</a:t>
            </a:fld>
            <a:endParaRPr lang="en-US" dirty="0"/>
          </a:p>
        </p:txBody>
      </p:sp>
      <p:sp>
        <p:nvSpPr>
          <p:cNvPr id="8" name="Slide Number Placeholder 7"/>
          <p:cNvSpPr>
            <a:spLocks noGrp="1"/>
          </p:cNvSpPr>
          <p:nvPr>
            <p:ph type="sldNum" sz="quarter" idx="12"/>
          </p:nvPr>
        </p:nvSpPr>
        <p:spPr/>
        <p:txBody>
          <a:bodyPr/>
          <a:lstStyle/>
          <a:p>
            <a:fld id="{77C44C80-6D91-4275-810C-3DF0FBBD339C}" type="slidenum">
              <a:rPr lang="en-US" smtClean="0"/>
              <a:pPr/>
              <a:t>2</a:t>
            </a:fld>
            <a:endParaRPr lang="en-US" dirty="0"/>
          </a:p>
        </p:txBody>
      </p:sp>
      <p:sp>
        <p:nvSpPr>
          <p:cNvPr id="14" name="Content Placeholder 2"/>
          <p:cNvSpPr txBox="1">
            <a:spLocks/>
          </p:cNvSpPr>
          <p:nvPr/>
        </p:nvSpPr>
        <p:spPr>
          <a:xfrm>
            <a:off x="461584" y="1981200"/>
            <a:ext cx="8534400" cy="2819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i="1" dirty="0" smtClean="0"/>
              <a:t>Saves agencies money.</a:t>
            </a:r>
          </a:p>
          <a:p>
            <a:r>
              <a:rPr lang="en-US" sz="3600" i="1" dirty="0" smtClean="0"/>
              <a:t>Quicker payment to the supplier.</a:t>
            </a:r>
          </a:p>
          <a:p>
            <a:r>
              <a:rPr lang="en-US" sz="3600" i="1" dirty="0" smtClean="0"/>
              <a:t>Rebate to agencies.</a:t>
            </a:r>
          </a:p>
          <a:p>
            <a:r>
              <a:rPr lang="en-US" sz="3600" i="1" dirty="0" smtClean="0"/>
              <a:t>Better transparency.</a:t>
            </a:r>
          </a:p>
          <a:p>
            <a:pPr marL="0" indent="0">
              <a:buFont typeface="Arial" pitchFamily="34" charset="0"/>
              <a:buNone/>
            </a:pPr>
            <a:endParaRPr lang="en-US" sz="2800" dirty="0" smtClean="0"/>
          </a:p>
          <a:p>
            <a:pPr marL="118872" indent="0" algn="ctr">
              <a:buFont typeface="Arial" pitchFamily="34" charset="0"/>
              <a:buNone/>
            </a:pPr>
            <a:endPar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5111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03_dollarsignstresstoy_nologo.jpg" hidden="1"/>
          <p:cNvPicPr>
            <a:picLocks noChangeAspect="1"/>
          </p:cNvPicPr>
          <p:nvPr/>
        </p:nvPicPr>
        <p:blipFill>
          <a:blip r:embed="rId2" cstate="print"/>
          <a:stretch>
            <a:fillRect/>
          </a:stretch>
        </p:blipFill>
        <p:spPr>
          <a:xfrm>
            <a:off x="4971851" y="-76200"/>
            <a:ext cx="5086549" cy="5086549"/>
          </a:xfrm>
          <a:prstGeom prst="rect">
            <a:avLst/>
          </a:prstGeom>
        </p:spPr>
      </p:pic>
      <p:sp>
        <p:nvSpPr>
          <p:cNvPr id="3" name="TextBox 2"/>
          <p:cNvSpPr txBox="1"/>
          <p:nvPr/>
        </p:nvSpPr>
        <p:spPr>
          <a:xfrm>
            <a:off x="342900" y="1360714"/>
            <a:ext cx="8077200" cy="2954655"/>
          </a:xfrm>
          <a:prstGeom prst="rect">
            <a:avLst/>
          </a:prstGeom>
          <a:noFill/>
        </p:spPr>
        <p:txBody>
          <a:bodyPr wrap="square" rtlCol="0">
            <a:spAutoFit/>
          </a:bodyPr>
          <a:lstStyle/>
          <a:p>
            <a:r>
              <a:rPr lang="en-US" sz="2800" dirty="0" smtClean="0"/>
              <a:t>There is no limit on the amount of a P-card transaction for the following:</a:t>
            </a:r>
          </a:p>
          <a:p>
            <a:pPr marL="914400" lvl="1" indent="-457200">
              <a:buFont typeface="Arial" panose="020B0604020202020204" pitchFamily="34" charset="0"/>
              <a:buChar char="•"/>
            </a:pPr>
            <a:r>
              <a:rPr lang="en-US" sz="2800" dirty="0" smtClean="0"/>
              <a:t>Statewide Contract purchases.</a:t>
            </a:r>
          </a:p>
          <a:p>
            <a:pPr marL="914400" lvl="1" indent="-457200">
              <a:buFont typeface="Arial" panose="020B0604020202020204" pitchFamily="34" charset="0"/>
              <a:buChar char="•"/>
            </a:pPr>
            <a:r>
              <a:rPr lang="en-US" sz="2800" dirty="0" smtClean="0"/>
              <a:t>Utilities (water, electric, gas, sewage). </a:t>
            </a:r>
          </a:p>
          <a:p>
            <a:pPr marL="914400" lvl="1" indent="-457200">
              <a:buFont typeface="Arial" panose="020B0604020202020204" pitchFamily="34" charset="0"/>
              <a:buChar char="•"/>
            </a:pPr>
            <a:r>
              <a:rPr lang="en-US" sz="2800" dirty="0" smtClean="0"/>
              <a:t>Interagency payments.</a:t>
            </a:r>
          </a:p>
          <a:p>
            <a:pPr marL="914400" lvl="1" indent="-457200">
              <a:buFont typeface="Arial" panose="020B0604020202020204" pitchFamily="34" charset="0"/>
              <a:buChar char="•"/>
            </a:pPr>
            <a:r>
              <a:rPr lang="en-US" sz="2800" dirty="0" smtClean="0"/>
              <a:t>Professional services as defined in 18 O.S. § 803.</a:t>
            </a:r>
            <a:endParaRPr lang="en-US" sz="2000" dirty="0" smtClean="0"/>
          </a:p>
          <a:p>
            <a:endParaRPr lang="en-US" dirty="0"/>
          </a:p>
        </p:txBody>
      </p:sp>
      <p:sp>
        <p:nvSpPr>
          <p:cNvPr id="5" name="Rectangle 4"/>
          <p:cNvSpPr/>
          <p:nvPr/>
        </p:nvSpPr>
        <p:spPr>
          <a:xfrm>
            <a:off x="342900" y="4191000"/>
            <a:ext cx="8077200" cy="1569660"/>
          </a:xfrm>
          <a:prstGeom prst="rect">
            <a:avLst/>
          </a:prstGeom>
        </p:spPr>
        <p:txBody>
          <a:bodyPr wrap="square">
            <a:spAutoFit/>
          </a:bodyPr>
          <a:lstStyle/>
          <a:p>
            <a:r>
              <a:rPr lang="en-US" sz="3200" i="1" dirty="0"/>
              <a:t>For </a:t>
            </a:r>
            <a:r>
              <a:rPr lang="en-US" sz="3200" i="1" u="sng" dirty="0" smtClean="0"/>
              <a:t>all</a:t>
            </a:r>
            <a:r>
              <a:rPr lang="en-US" sz="3200" i="1" dirty="0" smtClean="0"/>
              <a:t> </a:t>
            </a:r>
            <a:r>
              <a:rPr lang="en-US" sz="3200" i="1" dirty="0"/>
              <a:t>other </a:t>
            </a:r>
            <a:r>
              <a:rPr lang="en-US" sz="3200" i="1" dirty="0" smtClean="0"/>
              <a:t>transactions </a:t>
            </a:r>
            <a:r>
              <a:rPr lang="en-US" sz="3200" i="1" dirty="0"/>
              <a:t>with a state purchase card, </a:t>
            </a:r>
            <a:r>
              <a:rPr lang="en-US" sz="3200" i="1" dirty="0" smtClean="0"/>
              <a:t>each </a:t>
            </a:r>
            <a:r>
              <a:rPr lang="en-US" sz="3200" i="1" dirty="0"/>
              <a:t>transaction </a:t>
            </a:r>
            <a:r>
              <a:rPr lang="en-US" sz="3200" i="1" u="sng" dirty="0"/>
              <a:t>shall</a:t>
            </a:r>
            <a:r>
              <a:rPr lang="en-US" sz="3200" i="1" dirty="0"/>
              <a:t> </a:t>
            </a:r>
            <a:r>
              <a:rPr lang="en-US" sz="3200" i="1" u="sng" dirty="0"/>
              <a:t>not</a:t>
            </a:r>
            <a:r>
              <a:rPr lang="en-US" sz="3200" i="1" dirty="0"/>
              <a:t> exceed </a:t>
            </a:r>
            <a:r>
              <a:rPr lang="en-US" sz="3200" i="1" u="sng" dirty="0"/>
              <a:t>$</a:t>
            </a:r>
            <a:r>
              <a:rPr lang="en-US" sz="3200" i="1" u="sng" dirty="0" smtClean="0"/>
              <a:t>5,000.00.</a:t>
            </a:r>
            <a:endParaRPr lang="en-US" sz="3200" i="1" u="sng" dirty="0"/>
          </a:p>
        </p:txBody>
      </p:sp>
      <p:sp>
        <p:nvSpPr>
          <p:cNvPr id="6" name="Date Placeholder 5"/>
          <p:cNvSpPr>
            <a:spLocks noGrp="1"/>
          </p:cNvSpPr>
          <p:nvPr>
            <p:ph type="dt" sz="half" idx="10"/>
          </p:nvPr>
        </p:nvSpPr>
        <p:spPr/>
        <p:txBody>
          <a:bodyPr/>
          <a:lstStyle/>
          <a:p>
            <a:fld id="{CC0F3757-E67C-42E1-AB7B-74C334070D5A}" type="datetime1">
              <a:rPr lang="en-US" smtClean="0"/>
              <a:t>8/8/2016</a:t>
            </a:fld>
            <a:endParaRPr lang="en-US" dirty="0"/>
          </a:p>
        </p:txBody>
      </p:sp>
      <p:sp>
        <p:nvSpPr>
          <p:cNvPr id="7" name="Slide Number Placeholder 6"/>
          <p:cNvSpPr>
            <a:spLocks noGrp="1"/>
          </p:cNvSpPr>
          <p:nvPr>
            <p:ph type="sldNum" sz="quarter" idx="12"/>
          </p:nvPr>
        </p:nvSpPr>
        <p:spPr/>
        <p:txBody>
          <a:bodyPr/>
          <a:lstStyle/>
          <a:p>
            <a:fld id="{77C44C80-6D91-4275-810C-3DF0FBBD339C}" type="slidenum">
              <a:rPr lang="en-US" smtClean="0"/>
              <a:pPr/>
              <a:t>20</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Card limits</a:t>
            </a:r>
            <a:endParaRPr lang="en-US" sz="4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www.lhcinteragency.org/images/InterLogo.jpg" hidden="1"/>
          <p:cNvPicPr>
            <a:picLocks noChangeAspect="1" noChangeArrowheads="1"/>
          </p:cNvPicPr>
          <p:nvPr/>
        </p:nvPicPr>
        <p:blipFill>
          <a:blip r:embed="rId2" cstate="print">
            <a:lum bright="50000" contrast="-70000"/>
          </a:blip>
          <a:srcRect/>
          <a:stretch>
            <a:fillRect/>
          </a:stretch>
        </p:blipFill>
        <p:spPr bwMode="auto">
          <a:xfrm>
            <a:off x="1219200" y="228600"/>
            <a:ext cx="6477000" cy="6256193"/>
          </a:xfrm>
          <a:prstGeom prst="rect">
            <a:avLst/>
          </a:prstGeom>
          <a:noFill/>
        </p:spPr>
      </p:pic>
      <p:sp>
        <p:nvSpPr>
          <p:cNvPr id="3" name="Content Placeholder 2"/>
          <p:cNvSpPr>
            <a:spLocks noGrp="1"/>
          </p:cNvSpPr>
          <p:nvPr>
            <p:ph idx="1"/>
          </p:nvPr>
        </p:nvSpPr>
        <p:spPr>
          <a:xfrm>
            <a:off x="457200" y="1828800"/>
            <a:ext cx="8229600" cy="4343400"/>
          </a:xfrm>
        </p:spPr>
        <p:txBody>
          <a:bodyPr>
            <a:normAutofit fontScale="92500" lnSpcReduction="20000"/>
          </a:bodyPr>
          <a:lstStyle/>
          <a:p>
            <a:pPr marL="365760" indent="-283464">
              <a:buFont typeface="Wingdings 2"/>
              <a:buChar char=""/>
              <a:defRPr/>
            </a:pPr>
            <a:r>
              <a:rPr lang="en-US" sz="2400" dirty="0"/>
              <a:t>Interagency is defined according to 74 O.S. § 1003 (Inter-local Cooperation Act) and includes, but </a:t>
            </a:r>
            <a:r>
              <a:rPr lang="en-US" sz="2400" dirty="0" smtClean="0"/>
              <a:t>is not </a:t>
            </a:r>
            <a:r>
              <a:rPr lang="en-US" sz="2400" dirty="0"/>
              <a:t>limited to:</a:t>
            </a:r>
          </a:p>
          <a:p>
            <a:pPr marL="640080" lvl="1" indent="-237744">
              <a:buFont typeface="Verdana"/>
              <a:buChar char="◦"/>
              <a:defRPr/>
            </a:pPr>
            <a:r>
              <a:rPr lang="en-US" sz="2000" dirty="0"/>
              <a:t>Political </a:t>
            </a:r>
            <a:r>
              <a:rPr lang="en-US" sz="2000" dirty="0" smtClean="0"/>
              <a:t>subdivisions.</a:t>
            </a:r>
            <a:endParaRPr lang="en-US" sz="2000" dirty="0"/>
          </a:p>
          <a:p>
            <a:pPr marL="640080" lvl="1" indent="-237744">
              <a:buFont typeface="Verdana"/>
              <a:buChar char="◦"/>
              <a:defRPr/>
            </a:pPr>
            <a:r>
              <a:rPr lang="en-US" sz="2000" dirty="0"/>
              <a:t>Federal </a:t>
            </a:r>
            <a:r>
              <a:rPr lang="en-US" sz="2000" dirty="0" smtClean="0"/>
              <a:t>government.</a:t>
            </a:r>
            <a:endParaRPr lang="en-US" sz="2000" dirty="0"/>
          </a:p>
          <a:p>
            <a:pPr marL="640080" lvl="1" indent="-237744">
              <a:buFont typeface="Verdana"/>
              <a:buChar char="◦"/>
              <a:defRPr/>
            </a:pPr>
            <a:r>
              <a:rPr lang="en-US" sz="2000" dirty="0"/>
              <a:t>Public </a:t>
            </a:r>
            <a:r>
              <a:rPr lang="en-US" sz="2000" dirty="0" smtClean="0"/>
              <a:t>trusts.</a:t>
            </a:r>
            <a:endParaRPr lang="en-US" sz="2000" dirty="0"/>
          </a:p>
          <a:p>
            <a:pPr marL="640080" lvl="1" indent="-237744">
              <a:buNone/>
              <a:defRPr/>
            </a:pPr>
            <a:endParaRPr lang="en-US" sz="2000" dirty="0"/>
          </a:p>
          <a:p>
            <a:pPr marL="365760" indent="-283464">
              <a:buFont typeface="Wingdings 2"/>
              <a:buChar char=""/>
              <a:defRPr/>
            </a:pPr>
            <a:r>
              <a:rPr lang="en-US" sz="2400" dirty="0"/>
              <a:t>Interagency payments between </a:t>
            </a:r>
            <a:r>
              <a:rPr lang="en-US" sz="2400" dirty="0" smtClean="0"/>
              <a:t>state </a:t>
            </a:r>
            <a:r>
              <a:rPr lang="en-US" sz="2400" dirty="0"/>
              <a:t>a</a:t>
            </a:r>
            <a:r>
              <a:rPr lang="en-US" sz="2400" dirty="0" smtClean="0"/>
              <a:t>gencies</a:t>
            </a:r>
            <a:r>
              <a:rPr lang="en-US" sz="2400" dirty="0"/>
              <a:t>, u</a:t>
            </a:r>
            <a:r>
              <a:rPr lang="en-US" sz="2400" dirty="0" smtClean="0"/>
              <a:t>niversities and </a:t>
            </a:r>
            <a:r>
              <a:rPr lang="en-US" sz="2400" dirty="0"/>
              <a:t>c</a:t>
            </a:r>
            <a:r>
              <a:rPr lang="en-US" sz="2400" dirty="0" smtClean="0"/>
              <a:t>olleges</a:t>
            </a:r>
            <a:r>
              <a:rPr lang="en-US" sz="2400" dirty="0"/>
              <a:t>:</a:t>
            </a:r>
          </a:p>
          <a:p>
            <a:pPr marL="640080" lvl="1" indent="-237744">
              <a:buFont typeface="Verdana"/>
              <a:buChar char="◦"/>
              <a:defRPr/>
            </a:pPr>
            <a:r>
              <a:rPr lang="en-US" sz="2000" dirty="0"/>
              <a:t>Should be made by voucher, selecting the payment method “</a:t>
            </a:r>
            <a:r>
              <a:rPr lang="en-US" sz="2000" dirty="0" smtClean="0"/>
              <a:t>WIR.”</a:t>
            </a:r>
            <a:endParaRPr lang="en-US" sz="2000" dirty="0"/>
          </a:p>
          <a:p>
            <a:pPr marL="640080" lvl="1" indent="-237744">
              <a:buFont typeface="Verdana"/>
              <a:buChar char="◦"/>
              <a:defRPr/>
            </a:pPr>
            <a:r>
              <a:rPr lang="en-US" sz="2000" dirty="0"/>
              <a:t>DCAR Newsletter, Vol. 21, No. 7, dated </a:t>
            </a:r>
            <a:r>
              <a:rPr lang="en-US" sz="2000" dirty="0" smtClean="0"/>
              <a:t>Feb. </a:t>
            </a:r>
            <a:r>
              <a:rPr lang="en-US" sz="2000" dirty="0"/>
              <a:t>18, 2011 </a:t>
            </a:r>
            <a:r>
              <a:rPr lang="en-US" sz="2000" dirty="0" smtClean="0"/>
              <a:t>(Page </a:t>
            </a:r>
            <a:r>
              <a:rPr lang="en-US" sz="2000" dirty="0"/>
              <a:t>3</a:t>
            </a:r>
            <a:r>
              <a:rPr lang="en-US" sz="2000" dirty="0" smtClean="0"/>
              <a:t>).</a:t>
            </a:r>
            <a:endParaRPr lang="en-US" sz="2000" dirty="0"/>
          </a:p>
          <a:p>
            <a:pPr marL="640080" lvl="1" indent="-237744">
              <a:buFont typeface="Verdana"/>
              <a:buChar char="◦"/>
              <a:defRPr/>
            </a:pPr>
            <a:r>
              <a:rPr lang="en-US" sz="2000" dirty="0" smtClean="0"/>
              <a:t>Although “WIR” is the preferred method of payment, agencies </a:t>
            </a:r>
            <a:r>
              <a:rPr lang="en-US" sz="2000" dirty="0"/>
              <a:t>can </a:t>
            </a:r>
            <a:r>
              <a:rPr lang="en-US" sz="2000" i="1" u="sng" dirty="0"/>
              <a:t>choose</a:t>
            </a:r>
            <a:r>
              <a:rPr lang="en-US" sz="2000" dirty="0"/>
              <a:t> to </a:t>
            </a:r>
            <a:r>
              <a:rPr lang="en-US" sz="2000" dirty="0" smtClean="0"/>
              <a:t>accept P-card </a:t>
            </a:r>
            <a:r>
              <a:rPr lang="en-US" sz="2000" dirty="0"/>
              <a:t>payments from other </a:t>
            </a:r>
            <a:r>
              <a:rPr lang="en-US" sz="2000" dirty="0" smtClean="0"/>
              <a:t>agencies, so be sure and ask the agency if they accept the card and what the limits are they’ve placed on interagency payments.</a:t>
            </a:r>
            <a:endParaRPr lang="en-US" dirty="0"/>
          </a:p>
        </p:txBody>
      </p:sp>
      <p:sp>
        <p:nvSpPr>
          <p:cNvPr id="4" name="Date Placeholder 3"/>
          <p:cNvSpPr>
            <a:spLocks noGrp="1"/>
          </p:cNvSpPr>
          <p:nvPr>
            <p:ph type="dt" sz="half" idx="10"/>
          </p:nvPr>
        </p:nvSpPr>
        <p:spPr/>
        <p:txBody>
          <a:bodyPr/>
          <a:lstStyle/>
          <a:p>
            <a:fld id="{28D59AB3-BB21-4A7A-A7E0-A40E45BD85A7}" type="datetime1">
              <a:rPr lang="en-US" smtClean="0"/>
              <a:t>8/8/2016</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Interagency payments</a:t>
            </a:r>
            <a:endParaRPr lang="en-US" sz="4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295400"/>
            <a:ext cx="8153400" cy="4955203"/>
          </a:xfrm>
          <a:prstGeom prst="rect">
            <a:avLst/>
          </a:prstGeom>
          <a:noFill/>
        </p:spPr>
        <p:txBody>
          <a:bodyPr wrap="square" rtlCol="0">
            <a:spAutoFit/>
          </a:bodyPr>
          <a:lstStyle/>
          <a:p>
            <a:pPr marL="742950" indent="-742950">
              <a:buFont typeface="+mj-lt"/>
              <a:buAutoNum type="arabicPeriod"/>
            </a:pPr>
            <a:r>
              <a:rPr lang="en-US" sz="3600" dirty="0" smtClean="0"/>
              <a:t>State Use Contract</a:t>
            </a:r>
            <a:br>
              <a:rPr lang="en-US" sz="3600" dirty="0" smtClean="0"/>
            </a:br>
            <a:r>
              <a:rPr lang="en-US" sz="2000" dirty="0"/>
              <a:t>If not selected obtain an exception from </a:t>
            </a:r>
            <a:r>
              <a:rPr lang="en-US" sz="2000" dirty="0" smtClean="0"/>
              <a:t>State Use </a:t>
            </a:r>
            <a:r>
              <a:rPr lang="en-US" sz="2000" u="sng" dirty="0"/>
              <a:t>before</a:t>
            </a:r>
            <a:r>
              <a:rPr lang="en-US" sz="2000" dirty="0"/>
              <a:t> purchase</a:t>
            </a:r>
            <a:r>
              <a:rPr lang="en-US" sz="2000" dirty="0" smtClean="0"/>
              <a:t>.</a:t>
            </a:r>
            <a:endParaRPr lang="en-US" sz="2000" dirty="0"/>
          </a:p>
          <a:p>
            <a:pPr marL="742950" indent="-742950">
              <a:buFont typeface="+mj-lt"/>
              <a:buAutoNum type="arabicPeriod"/>
            </a:pPr>
            <a:r>
              <a:rPr lang="en-US" sz="3600" dirty="0" smtClean="0"/>
              <a:t>OCI</a:t>
            </a:r>
            <a:br>
              <a:rPr lang="en-US" sz="3600" dirty="0" smtClean="0"/>
            </a:br>
            <a:r>
              <a:rPr lang="en-US" sz="2000" dirty="0" smtClean="0"/>
              <a:t>If not selected obtain an exception from OCI </a:t>
            </a:r>
            <a:r>
              <a:rPr lang="en-US" sz="2000" u="sng" dirty="0" smtClean="0"/>
              <a:t>before</a:t>
            </a:r>
            <a:r>
              <a:rPr lang="en-US" sz="2000" dirty="0" smtClean="0"/>
              <a:t> purchase.</a:t>
            </a:r>
          </a:p>
          <a:p>
            <a:pPr marL="742950" indent="-742950">
              <a:buFont typeface="+mj-lt"/>
              <a:buAutoNum type="arabicPeriod"/>
            </a:pPr>
            <a:r>
              <a:rPr lang="en-US" sz="3600" dirty="0" smtClean="0"/>
              <a:t>Statewide Mandatory Contract</a:t>
            </a:r>
            <a:br>
              <a:rPr lang="en-US" sz="3600" dirty="0" smtClean="0"/>
            </a:br>
            <a:r>
              <a:rPr lang="en-US" sz="2000" dirty="0" smtClean="0"/>
              <a:t>If </a:t>
            </a:r>
            <a:r>
              <a:rPr lang="en-US" sz="2000" dirty="0"/>
              <a:t>not selected obtain an </a:t>
            </a:r>
            <a:r>
              <a:rPr lang="en-US" sz="2000" dirty="0" smtClean="0"/>
              <a:t>exception </a:t>
            </a:r>
            <a:r>
              <a:rPr lang="en-US" sz="2000" dirty="0"/>
              <a:t>from Central </a:t>
            </a:r>
            <a:r>
              <a:rPr lang="en-US" sz="2000" dirty="0" smtClean="0"/>
              <a:t>Purchasing </a:t>
            </a:r>
            <a:r>
              <a:rPr lang="en-US" sz="2000" u="sng" dirty="0" smtClean="0"/>
              <a:t>before</a:t>
            </a:r>
            <a:r>
              <a:rPr lang="en-US" sz="2000" dirty="0" smtClean="0"/>
              <a:t> purchase.  Exception to this is </a:t>
            </a:r>
            <a:r>
              <a:rPr lang="en-US" sz="2000" i="1" u="sng" dirty="0" smtClean="0"/>
              <a:t>SW817 and SW817-P.</a:t>
            </a:r>
            <a:endParaRPr lang="en-US" sz="2000" dirty="0"/>
          </a:p>
          <a:p>
            <a:pPr marL="742950" indent="-742950">
              <a:buFont typeface="+mj-lt"/>
              <a:buAutoNum type="arabicPeriod"/>
            </a:pPr>
            <a:r>
              <a:rPr lang="en-US" sz="3600" dirty="0" smtClean="0"/>
              <a:t>Statewide Non-mandatory Contract.</a:t>
            </a:r>
            <a:endParaRPr lang="en-US" sz="2000" dirty="0" smtClean="0"/>
          </a:p>
          <a:p>
            <a:pPr marL="457200" indent="-457200">
              <a:buFont typeface="+mj-lt"/>
              <a:buAutoNum type="arabicPeriod"/>
            </a:pPr>
            <a:endParaRPr lang="en-US" sz="2000" dirty="0" smtClean="0"/>
          </a:p>
          <a:p>
            <a:pPr marL="742950" indent="-742950">
              <a:buFont typeface="+mj-lt"/>
              <a:buAutoNum type="arabicPeriod"/>
            </a:pPr>
            <a:r>
              <a:rPr lang="en-US" sz="3600" dirty="0" smtClean="0"/>
              <a:t>Open market – best price (fair and reasonable).</a:t>
            </a:r>
            <a:endParaRPr lang="en-US" sz="3600" dirty="0"/>
          </a:p>
        </p:txBody>
      </p:sp>
      <p:sp>
        <p:nvSpPr>
          <p:cNvPr id="4" name="Date Placeholder 3"/>
          <p:cNvSpPr>
            <a:spLocks noGrp="1"/>
          </p:cNvSpPr>
          <p:nvPr>
            <p:ph type="dt" sz="half" idx="10"/>
          </p:nvPr>
        </p:nvSpPr>
        <p:spPr/>
        <p:txBody>
          <a:bodyPr/>
          <a:lstStyle/>
          <a:p>
            <a:fld id="{2546F9C3-B8DC-4AA5-ABC4-2F9891165799}"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22</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At the time of need, check:</a:t>
            </a:r>
            <a:endParaRPr lang="en-US" sz="4000" b="1" dirty="0"/>
          </a:p>
        </p:txBody>
      </p:sp>
    </p:spTree>
    <p:extLst>
      <p:ext uri="{BB962C8B-B14F-4D97-AF65-F5344CB8AC3E}">
        <p14:creationId xmlns:p14="http://schemas.microsoft.com/office/powerpoint/2010/main" val="258194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142591\Desktop\NewView Pic.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762000"/>
            <a:ext cx="1524000" cy="22748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62201" y="1371600"/>
            <a:ext cx="4419599" cy="707886"/>
          </a:xfrm>
          <a:prstGeom prst="rect">
            <a:avLst/>
          </a:prstGeom>
        </p:spPr>
        <p:txBody>
          <a:bodyPr wrap="square">
            <a:spAutoFit/>
          </a:bodyPr>
          <a:lstStyle/>
          <a:p>
            <a:pPr algn="ctr"/>
            <a:r>
              <a:rPr lang="en-US" sz="2000" dirty="0"/>
              <a:t>Utilizing </a:t>
            </a:r>
            <a:r>
              <a:rPr lang="en-US" sz="2000" dirty="0" smtClean="0"/>
              <a:t>Talents/Satisfying Needs/</a:t>
            </a:r>
            <a:endParaRPr lang="en-US" sz="2000" dirty="0"/>
          </a:p>
          <a:p>
            <a:pPr algn="ctr"/>
            <a:r>
              <a:rPr lang="en-US" sz="2000" dirty="0"/>
              <a:t>Empowering Individuals</a:t>
            </a:r>
          </a:p>
        </p:txBody>
      </p:sp>
      <p:sp>
        <p:nvSpPr>
          <p:cNvPr id="7" name="Rectangle 6"/>
          <p:cNvSpPr/>
          <p:nvPr/>
        </p:nvSpPr>
        <p:spPr>
          <a:xfrm>
            <a:off x="2286000" y="2184055"/>
            <a:ext cx="4572000" cy="584775"/>
          </a:xfrm>
          <a:prstGeom prst="rect">
            <a:avLst/>
          </a:prstGeom>
        </p:spPr>
        <p:txBody>
          <a:bodyPr>
            <a:spAutoFit/>
          </a:bodyPr>
          <a:lstStyle/>
          <a:p>
            <a:pPr algn="ctr"/>
            <a:r>
              <a:rPr lang="en-US" sz="1600" dirty="0">
                <a:solidFill>
                  <a:prstClr val="black"/>
                </a:solidFill>
              </a:rPr>
              <a:t>Oklahoma Statute Title 74, </a:t>
            </a:r>
            <a:br>
              <a:rPr lang="en-US" sz="1600" dirty="0">
                <a:solidFill>
                  <a:prstClr val="black"/>
                </a:solidFill>
              </a:rPr>
            </a:br>
            <a:r>
              <a:rPr lang="en-US" sz="1600" dirty="0">
                <a:solidFill>
                  <a:prstClr val="black"/>
                </a:solidFill>
              </a:rPr>
              <a:t>Chapter 48, Sections 3001-3010</a:t>
            </a:r>
          </a:p>
        </p:txBody>
      </p:sp>
      <p:sp>
        <p:nvSpPr>
          <p:cNvPr id="2" name="Date Placeholder 1"/>
          <p:cNvSpPr>
            <a:spLocks noGrp="1"/>
          </p:cNvSpPr>
          <p:nvPr>
            <p:ph type="dt" sz="half" idx="10"/>
          </p:nvPr>
        </p:nvSpPr>
        <p:spPr/>
        <p:txBody>
          <a:bodyPr/>
          <a:lstStyle/>
          <a:p>
            <a:fld id="{50F0714E-B9AA-43F1-8FB8-0B71CCC4BECE}" type="datetime1">
              <a:rPr lang="en-US" smtClean="0">
                <a:solidFill>
                  <a:prstClr val="black">
                    <a:tint val="75000"/>
                  </a:prstClr>
                </a:solidFill>
              </a:rPr>
              <a:t>8/8/2016</a:t>
            </a:fld>
            <a:endParaRPr lang="en-US">
              <a:solidFill>
                <a:prstClr val="black">
                  <a:tint val="75000"/>
                </a:prstClr>
              </a:solidFill>
            </a:endParaRPr>
          </a:p>
        </p:txBody>
      </p:sp>
      <p:sp>
        <p:nvSpPr>
          <p:cNvPr id="3" name="TextBox 2"/>
          <p:cNvSpPr txBox="1"/>
          <p:nvPr/>
        </p:nvSpPr>
        <p:spPr>
          <a:xfrm>
            <a:off x="464288" y="3352800"/>
            <a:ext cx="8657626" cy="2246769"/>
          </a:xfrm>
          <a:prstGeom prst="rect">
            <a:avLst/>
          </a:prstGeom>
          <a:noFill/>
        </p:spPr>
        <p:txBody>
          <a:bodyPr wrap="none" rtlCol="0">
            <a:spAutoFit/>
          </a:bodyPr>
          <a:lstStyle/>
          <a:p>
            <a:r>
              <a:rPr lang="en-US" sz="2000" dirty="0" smtClean="0"/>
              <a:t>What is State Use? </a:t>
            </a:r>
          </a:p>
          <a:p>
            <a:r>
              <a:rPr lang="en-US" sz="2000" dirty="0" smtClean="0"/>
              <a:t> </a:t>
            </a:r>
          </a:p>
          <a:p>
            <a:pPr marL="285750" indent="-285750">
              <a:buFont typeface="Arial" panose="020B0604020202020204" pitchFamily="34" charset="0"/>
              <a:buChar char="•"/>
            </a:pPr>
            <a:r>
              <a:rPr lang="en-US" sz="2000" dirty="0" smtClean="0"/>
              <a:t>Set-aside program established in 1974 to provide </a:t>
            </a:r>
            <a:r>
              <a:rPr lang="en-US" sz="2000" i="1" u="sng" dirty="0" smtClean="0"/>
              <a:t>employment</a:t>
            </a:r>
            <a:r>
              <a:rPr lang="en-US" sz="2000" i="1" dirty="0" smtClean="0"/>
              <a:t> </a:t>
            </a:r>
            <a:r>
              <a:rPr lang="en-US" sz="2000" i="1" u="sng" dirty="0" smtClean="0"/>
              <a:t>opportunities</a:t>
            </a:r>
            <a:r>
              <a:rPr lang="en-US" sz="2000" dirty="0" smtClean="0"/>
              <a:t> to</a:t>
            </a:r>
          </a:p>
          <a:p>
            <a:r>
              <a:rPr lang="en-US" sz="2000" dirty="0"/>
              <a:t> </a:t>
            </a:r>
            <a:r>
              <a:rPr lang="en-US" sz="2000" dirty="0" smtClean="0"/>
              <a:t>    persons with severe disabilities.</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Operated through qualified, nonprofit organizations that supply products</a:t>
            </a:r>
          </a:p>
          <a:p>
            <a:r>
              <a:rPr lang="en-US" sz="2000" dirty="0"/>
              <a:t> </a:t>
            </a:r>
            <a:r>
              <a:rPr lang="en-US" sz="2000" dirty="0" smtClean="0"/>
              <a:t>    and services to the state.</a:t>
            </a:r>
            <a:endParaRPr lang="en-US" sz="2000" dirty="0"/>
          </a:p>
        </p:txBody>
      </p:sp>
      <p:sp>
        <p:nvSpPr>
          <p:cNvPr id="9"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23</a:t>
            </a:fld>
            <a:endParaRPr lang="en-US" dirty="0"/>
          </a:p>
        </p:txBody>
      </p:sp>
      <p:sp>
        <p:nvSpPr>
          <p:cNvPr id="10" name="TextBox 9"/>
          <p:cNvSpPr txBox="1"/>
          <p:nvPr/>
        </p:nvSpPr>
        <p:spPr>
          <a:xfrm>
            <a:off x="0" y="533400"/>
            <a:ext cx="9144000" cy="707886"/>
          </a:xfrm>
          <a:prstGeom prst="rect">
            <a:avLst/>
          </a:prstGeom>
          <a:noFill/>
        </p:spPr>
        <p:txBody>
          <a:bodyPr wrap="square" rtlCol="0">
            <a:spAutoFit/>
          </a:bodyPr>
          <a:lstStyle/>
          <a:p>
            <a:pPr algn="ctr"/>
            <a:r>
              <a:rPr lang="en-US" sz="4000" b="1" dirty="0" smtClean="0"/>
              <a:t>State Use</a:t>
            </a:r>
            <a:endParaRPr lang="en-US" sz="4000" b="1" dirty="0"/>
          </a:p>
        </p:txBody>
      </p:sp>
    </p:spTree>
    <p:extLst>
      <p:ext uri="{BB962C8B-B14F-4D97-AF65-F5344CB8AC3E}">
        <p14:creationId xmlns:p14="http://schemas.microsoft.com/office/powerpoint/2010/main" val="3792210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47800"/>
            <a:ext cx="8153400" cy="3323987"/>
          </a:xfrm>
          <a:prstGeom prst="rect">
            <a:avLst/>
          </a:prstGeom>
        </p:spPr>
        <p:txBody>
          <a:bodyPr wrap="square">
            <a:spAutoFit/>
          </a:bodyPr>
          <a:lstStyle/>
          <a:p>
            <a:pPr marL="398463" indent="-342900">
              <a:lnSpc>
                <a:spcPct val="125000"/>
              </a:lnSpc>
              <a:spcBef>
                <a:spcPts val="0"/>
              </a:spcBef>
              <a:buSzPct val="100000"/>
              <a:buFont typeface="Arial" panose="020B0604020202020204" pitchFamily="34" charset="0"/>
              <a:buChar char="•"/>
            </a:pPr>
            <a:r>
              <a:rPr lang="en-US" sz="2400" i="1" u="sng" dirty="0">
                <a:solidFill>
                  <a:prstClr val="black"/>
                </a:solidFill>
                <a:cs typeface="Arial" panose="020B0604020202020204" pitchFamily="34" charset="0"/>
              </a:rPr>
              <a:t>First</a:t>
            </a:r>
            <a:r>
              <a:rPr lang="en-US" sz="2400" dirty="0">
                <a:solidFill>
                  <a:prstClr val="black"/>
                </a:solidFill>
                <a:cs typeface="Arial" panose="020B0604020202020204" pitchFamily="34" charset="0"/>
              </a:rPr>
              <a:t> source when searching for goods and services.</a:t>
            </a:r>
          </a:p>
          <a:p>
            <a:pPr marL="398463" indent="-342900">
              <a:lnSpc>
                <a:spcPct val="125000"/>
              </a:lnSpc>
              <a:spcBef>
                <a:spcPts val="0"/>
              </a:spcBef>
              <a:buSzPct val="100000"/>
              <a:buFont typeface="Arial" panose="020B0604020202020204" pitchFamily="34" charset="0"/>
              <a:buChar char="•"/>
            </a:pPr>
            <a:r>
              <a:rPr lang="en-US" sz="2400" dirty="0">
                <a:solidFill>
                  <a:prstClr val="black"/>
                </a:solidFill>
                <a:cs typeface="Arial" panose="020B0604020202020204" pitchFamily="34" charset="0"/>
              </a:rPr>
              <a:t>All registered vendors in the State Use Program listed.</a:t>
            </a:r>
          </a:p>
          <a:p>
            <a:pPr marL="398463" indent="-342900">
              <a:lnSpc>
                <a:spcPct val="125000"/>
              </a:lnSpc>
              <a:spcBef>
                <a:spcPts val="0"/>
              </a:spcBef>
              <a:buSzPct val="100000"/>
              <a:buFont typeface="Arial" panose="020B0604020202020204" pitchFamily="34" charset="0"/>
              <a:buChar char="•"/>
            </a:pPr>
            <a:r>
              <a:rPr lang="en-US" sz="2400" dirty="0">
                <a:solidFill>
                  <a:prstClr val="black"/>
                </a:solidFill>
                <a:cs typeface="Arial" panose="020B0604020202020204" pitchFamily="34" charset="0"/>
              </a:rPr>
              <a:t>All products and services provided by State Use vendors listed.</a:t>
            </a:r>
          </a:p>
          <a:p>
            <a:pPr marL="398463" indent="-342900">
              <a:lnSpc>
                <a:spcPct val="125000"/>
              </a:lnSpc>
              <a:spcBef>
                <a:spcPts val="0"/>
              </a:spcBef>
              <a:buSzPct val="100000"/>
              <a:buFont typeface="Arial" panose="020B0604020202020204" pitchFamily="34" charset="0"/>
              <a:buChar char="•"/>
            </a:pPr>
            <a:r>
              <a:rPr lang="en-US" sz="2400" dirty="0">
                <a:solidFill>
                  <a:prstClr val="black"/>
                </a:solidFill>
                <a:cs typeface="Arial" panose="020B0604020202020204" pitchFamily="34" charset="0"/>
              </a:rPr>
              <a:t>Statewide contract number and price. </a:t>
            </a:r>
          </a:p>
          <a:p>
            <a:pPr marL="398463" indent="-342900">
              <a:lnSpc>
                <a:spcPct val="125000"/>
              </a:lnSpc>
              <a:spcBef>
                <a:spcPts val="0"/>
              </a:spcBef>
              <a:buSzPct val="100000"/>
              <a:buFont typeface="Arial" panose="020B0604020202020204" pitchFamily="34" charset="0"/>
              <a:buChar char="•"/>
            </a:pPr>
            <a:r>
              <a:rPr lang="en-US" sz="2400" dirty="0">
                <a:solidFill>
                  <a:prstClr val="black"/>
                </a:solidFill>
                <a:cs typeface="Arial" panose="020B0604020202020204" pitchFamily="34" charset="0"/>
              </a:rPr>
              <a:t>Remaining items (suitable to procure list) – </a:t>
            </a:r>
            <a:r>
              <a:rPr lang="en-US" sz="2400" dirty="0" smtClean="0">
                <a:solidFill>
                  <a:prstClr val="black"/>
                </a:solidFill>
                <a:cs typeface="Arial" panose="020B0604020202020204" pitchFamily="34" charset="0"/>
              </a:rPr>
              <a:t>State Use </a:t>
            </a:r>
            <a:r>
              <a:rPr lang="en-US" sz="2400" dirty="0">
                <a:solidFill>
                  <a:prstClr val="black"/>
                </a:solidFill>
                <a:cs typeface="Arial" panose="020B0604020202020204" pitchFamily="34" charset="0"/>
              </a:rPr>
              <a:t>vendors </a:t>
            </a:r>
            <a:r>
              <a:rPr lang="en-US" sz="2400" b="1" i="1" u="sng" dirty="0">
                <a:solidFill>
                  <a:prstClr val="black"/>
                </a:solidFill>
                <a:cs typeface="Arial" panose="020B0604020202020204" pitchFamily="34" charset="0"/>
              </a:rPr>
              <a:t>must</a:t>
            </a:r>
            <a:r>
              <a:rPr lang="en-US" sz="2400" dirty="0">
                <a:solidFill>
                  <a:prstClr val="black"/>
                </a:solidFill>
                <a:cs typeface="Arial" panose="020B0604020202020204" pitchFamily="34" charset="0"/>
              </a:rPr>
              <a:t> be included in any bid or quote.</a:t>
            </a:r>
          </a:p>
        </p:txBody>
      </p:sp>
      <p:sp>
        <p:nvSpPr>
          <p:cNvPr id="4" name="Date Placeholder 3"/>
          <p:cNvSpPr>
            <a:spLocks noGrp="1"/>
          </p:cNvSpPr>
          <p:nvPr>
            <p:ph type="dt" sz="half" idx="10"/>
          </p:nvPr>
        </p:nvSpPr>
        <p:spPr/>
        <p:txBody>
          <a:bodyPr/>
          <a:lstStyle/>
          <a:p>
            <a:fld id="{F255A563-7E00-4B91-A4D8-B3DDC3748A82}" type="datetime1">
              <a:rPr lang="en-US" smtClean="0">
                <a:solidFill>
                  <a:prstClr val="black">
                    <a:tint val="75000"/>
                  </a:prstClr>
                </a:solidFill>
              </a:rPr>
              <a:t>8/8/2016</a:t>
            </a:fld>
            <a:endParaRPr lang="en-US">
              <a:solidFill>
                <a:prstClr val="black">
                  <a:tint val="75000"/>
                </a:prstClr>
              </a:solidFill>
            </a:endParaRPr>
          </a:p>
        </p:txBody>
      </p:sp>
      <p:sp>
        <p:nvSpPr>
          <p:cNvPr id="6"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24</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State Use procurement schedule</a:t>
            </a:r>
            <a:endParaRPr lang="en-US" sz="4000" b="1" dirty="0"/>
          </a:p>
        </p:txBody>
      </p:sp>
    </p:spTree>
    <p:extLst>
      <p:ext uri="{BB962C8B-B14F-4D97-AF65-F5344CB8AC3E}">
        <p14:creationId xmlns:p14="http://schemas.microsoft.com/office/powerpoint/2010/main" val="2831224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7" y="1567016"/>
            <a:ext cx="7707086" cy="4376583"/>
          </a:xfrm>
          <a:prstGeom prst="rect">
            <a:avLst/>
          </a:prstGeom>
        </p:spPr>
        <p:txBody>
          <a:bodyPr wrap="square">
            <a:spAutoFit/>
          </a:bodyPr>
          <a:lstStyle/>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Daron Hoggatt – State Use </a:t>
            </a:r>
            <a:r>
              <a:rPr lang="en-US" sz="1200" dirty="0" smtClean="0">
                <a:solidFill>
                  <a:prstClr val="black"/>
                </a:solidFill>
                <a:cs typeface="Arial" panose="020B0604020202020204" pitchFamily="34" charset="0"/>
              </a:rPr>
              <a:t>administrator </a:t>
            </a: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405-521-4474</a:t>
            </a: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Cell 405-568-6108</a:t>
            </a: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hlinkClick r:id="rId2"/>
              </a:rPr>
              <a:t>Daron.Hoggatt@omes.ok.gov</a:t>
            </a:r>
            <a:r>
              <a:rPr lang="en-US" sz="1200" dirty="0">
                <a:solidFill>
                  <a:prstClr val="black"/>
                </a:solidFill>
                <a:cs typeface="Arial" panose="020B0604020202020204" pitchFamily="34" charset="0"/>
              </a:rPr>
              <a:t> </a:t>
            </a:r>
          </a:p>
          <a:p>
            <a:pPr algn="ctr">
              <a:lnSpc>
                <a:spcPct val="145000"/>
              </a:lnSpc>
              <a:spcBef>
                <a:spcPts val="0"/>
              </a:spcBef>
              <a:buFont typeface="Arial" panose="020B0604020202020204" pitchFamily="34" charset="0"/>
              <a:buNone/>
            </a:pP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Teresa </a:t>
            </a:r>
            <a:r>
              <a:rPr lang="en-US" sz="1200" dirty="0" smtClean="0">
                <a:solidFill>
                  <a:prstClr val="black"/>
                </a:solidFill>
                <a:cs typeface="Arial" panose="020B0604020202020204" pitchFamily="34" charset="0"/>
              </a:rPr>
              <a:t>Sherwood – administrative assistant</a:t>
            </a: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405-522-3367</a:t>
            </a: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hlinkClick r:id="rId3"/>
              </a:rPr>
              <a:t>Teresa.Sherwood@omes.ok.gov</a:t>
            </a: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Mary Brown – </a:t>
            </a:r>
            <a:r>
              <a:rPr lang="en-US" sz="1200" dirty="0" smtClean="0">
                <a:solidFill>
                  <a:prstClr val="black"/>
                </a:solidFill>
                <a:cs typeface="Arial" panose="020B0604020202020204" pitchFamily="34" charset="0"/>
              </a:rPr>
              <a:t>procurement officer</a:t>
            </a: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405-521-2128</a:t>
            </a: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hlinkClick r:id="rId4"/>
              </a:rPr>
              <a:t>Mary.Brown@omes.ok.gov</a:t>
            </a: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Amanda Wagaman – State Use </a:t>
            </a:r>
            <a:r>
              <a:rPr lang="en-US" sz="1200" dirty="0" smtClean="0">
                <a:solidFill>
                  <a:prstClr val="black"/>
                </a:solidFill>
                <a:cs typeface="Arial" panose="020B0604020202020204" pitchFamily="34" charset="0"/>
              </a:rPr>
              <a:t>liaison</a:t>
            </a:r>
            <a:endParaRPr lang="en-US" sz="1200" dirty="0">
              <a:solidFill>
                <a:prstClr val="black"/>
              </a:solidFill>
              <a:cs typeface="Arial" panose="020B0604020202020204" pitchFamily="34" charset="0"/>
            </a:endParaRPr>
          </a:p>
          <a:p>
            <a:pPr algn="ctr">
              <a:lnSpc>
                <a:spcPct val="145000"/>
              </a:lnSpc>
              <a:spcBef>
                <a:spcPts val="0"/>
              </a:spcBef>
              <a:buFont typeface="Arial" panose="020B0604020202020204" pitchFamily="34" charset="0"/>
              <a:buNone/>
            </a:pPr>
            <a:r>
              <a:rPr lang="en-US" sz="1200" dirty="0">
                <a:solidFill>
                  <a:prstClr val="black"/>
                </a:solidFill>
                <a:cs typeface="Arial" panose="020B0604020202020204" pitchFamily="34" charset="0"/>
              </a:rPr>
              <a:t>Cell 405-626-0973</a:t>
            </a:r>
          </a:p>
          <a:p>
            <a:pPr algn="ctr">
              <a:lnSpc>
                <a:spcPct val="145000"/>
              </a:lnSpc>
              <a:spcBef>
                <a:spcPts val="0"/>
              </a:spcBef>
              <a:buFont typeface="Arial" panose="020B0604020202020204" pitchFamily="34" charset="0"/>
              <a:buNone/>
            </a:pPr>
            <a:r>
              <a:rPr lang="en-US" sz="1200" dirty="0" smtClean="0">
                <a:solidFill>
                  <a:prstClr val="black"/>
                </a:solidFill>
                <a:cs typeface="Arial" panose="020B0604020202020204" pitchFamily="34" charset="0"/>
                <a:hlinkClick r:id="rId5"/>
              </a:rPr>
              <a:t>Amanda.Wagaman@omes.ok.gov</a:t>
            </a:r>
            <a:endParaRPr lang="en-US" sz="1200" dirty="0">
              <a:solidFill>
                <a:prstClr val="black"/>
              </a:solidFill>
            </a:endParaRPr>
          </a:p>
        </p:txBody>
      </p:sp>
      <p:sp>
        <p:nvSpPr>
          <p:cNvPr id="4" name="Date Placeholder 3"/>
          <p:cNvSpPr>
            <a:spLocks noGrp="1"/>
          </p:cNvSpPr>
          <p:nvPr>
            <p:ph type="dt" sz="half" idx="10"/>
          </p:nvPr>
        </p:nvSpPr>
        <p:spPr/>
        <p:txBody>
          <a:bodyPr/>
          <a:lstStyle/>
          <a:p>
            <a:fld id="{00FABFCD-981F-41E8-BE3E-9F0FF95F092C}" type="datetime1">
              <a:rPr lang="en-US" smtClean="0">
                <a:solidFill>
                  <a:prstClr val="black">
                    <a:tint val="75000"/>
                  </a:prstClr>
                </a:solidFill>
              </a:rPr>
              <a:t>8/8/2016</a:t>
            </a:fld>
            <a:endParaRPr lang="en-US">
              <a:solidFill>
                <a:prstClr val="black">
                  <a:tint val="75000"/>
                </a:prstClr>
              </a:solidFill>
            </a:endParaRPr>
          </a:p>
        </p:txBody>
      </p:sp>
      <p:sp>
        <p:nvSpPr>
          <p:cNvPr id="5" name="TextBox 4"/>
          <p:cNvSpPr txBox="1"/>
          <p:nvPr/>
        </p:nvSpPr>
        <p:spPr>
          <a:xfrm>
            <a:off x="3266450" y="1197685"/>
            <a:ext cx="2611099" cy="369332"/>
          </a:xfrm>
          <a:prstGeom prst="rect">
            <a:avLst/>
          </a:prstGeom>
          <a:noFill/>
        </p:spPr>
        <p:txBody>
          <a:bodyPr wrap="none" rtlCol="0">
            <a:spAutoFit/>
          </a:bodyPr>
          <a:lstStyle/>
          <a:p>
            <a:r>
              <a:rPr lang="en-US" dirty="0" smtClean="0"/>
              <a:t>Not included in workbook</a:t>
            </a:r>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25</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State Use contacts</a:t>
            </a:r>
            <a:endParaRPr lang="en-US" sz="4000" b="1" dirty="0"/>
          </a:p>
        </p:txBody>
      </p:sp>
    </p:spTree>
    <p:extLst>
      <p:ext uri="{BB962C8B-B14F-4D97-AF65-F5344CB8AC3E}">
        <p14:creationId xmlns:p14="http://schemas.microsoft.com/office/powerpoint/2010/main" val="1821724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09066\AppData\Local\Microsoft\Windows\Temporary Internet Files\Content.Outlook\T8PB830L\CP-Procurement-Flow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41286"/>
            <a:ext cx="8283343" cy="463449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F268C9A9-22DC-4377-A5F5-4DDA1C8ADA25}" type="datetime1">
              <a:rPr lang="en-US" smtClean="0"/>
              <a:t>8/8/2016</a:t>
            </a:fld>
            <a:endParaRPr lang="en-US" dirty="0"/>
          </a:p>
        </p:txBody>
      </p:sp>
      <p:sp>
        <p:nvSpPr>
          <p:cNvPr id="4" name="TextBox 3"/>
          <p:cNvSpPr txBox="1"/>
          <p:nvPr/>
        </p:nvSpPr>
        <p:spPr>
          <a:xfrm>
            <a:off x="3048000" y="6019800"/>
            <a:ext cx="2611099" cy="369332"/>
          </a:xfrm>
          <a:prstGeom prst="rect">
            <a:avLst/>
          </a:prstGeom>
          <a:noFill/>
        </p:spPr>
        <p:txBody>
          <a:bodyPr wrap="none" rtlCol="0">
            <a:spAutoFit/>
          </a:bodyPr>
          <a:lstStyle/>
          <a:p>
            <a:r>
              <a:rPr lang="en-US" dirty="0" smtClean="0"/>
              <a:t>Not included in workbook</a:t>
            </a:r>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26</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Central Purchasing procurement flow</a:t>
            </a:r>
            <a:endParaRPr lang="en-US" sz="4000" b="1" dirty="0"/>
          </a:p>
        </p:txBody>
      </p:sp>
    </p:spTree>
    <p:extLst>
      <p:ext uri="{BB962C8B-B14F-4D97-AF65-F5344CB8AC3E}">
        <p14:creationId xmlns:p14="http://schemas.microsoft.com/office/powerpoint/2010/main" val="3307120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ocu-source.com/Assets/Images/secure-cloud-computing2.jpg" hidden="1"/>
          <p:cNvPicPr>
            <a:picLocks noChangeAspect="1" noChangeArrowheads="1"/>
          </p:cNvPicPr>
          <p:nvPr/>
        </p:nvPicPr>
        <p:blipFill>
          <a:blip r:embed="rId3" cstate="print"/>
          <a:srcRect/>
          <a:stretch>
            <a:fillRect/>
          </a:stretch>
        </p:blipFill>
        <p:spPr bwMode="auto">
          <a:xfrm>
            <a:off x="2438400" y="152400"/>
            <a:ext cx="6553200" cy="6553200"/>
          </a:xfrm>
          <a:prstGeom prst="rect">
            <a:avLst/>
          </a:prstGeom>
          <a:noFill/>
        </p:spPr>
      </p:pic>
      <p:sp>
        <p:nvSpPr>
          <p:cNvPr id="7" name="Content Placeholder 2"/>
          <p:cNvSpPr txBox="1">
            <a:spLocks/>
          </p:cNvSpPr>
          <p:nvPr/>
        </p:nvSpPr>
        <p:spPr>
          <a:xfrm>
            <a:off x="381000" y="14478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rPr>
              <a:t>P-card is </a:t>
            </a:r>
            <a:r>
              <a:rPr lang="en-US" sz="2400" dirty="0" smtClean="0"/>
              <a:t>only for</a:t>
            </a:r>
            <a:r>
              <a:rPr kumimoji="0" lang="en-US" sz="2400" i="0" u="none" strike="noStrike" kern="1200" cap="none" spc="0" normalizeH="0" baseline="0" noProof="0" dirty="0" smtClean="0">
                <a:ln>
                  <a:noFill/>
                </a:ln>
                <a:solidFill>
                  <a:schemeClr val="tx1"/>
                </a:solidFill>
                <a:effectLst/>
                <a:uLnTx/>
                <a:uFillTx/>
              </a:rPr>
              <a:t> use by the </a:t>
            </a:r>
            <a:r>
              <a:rPr kumimoji="0" lang="en-US" sz="2400" i="1" u="sng" strike="noStrike" kern="1200" cap="none" spc="0" normalizeH="0" baseline="0" noProof="0" dirty="0" smtClean="0">
                <a:ln>
                  <a:noFill/>
                </a:ln>
                <a:effectLst/>
                <a:uLnTx/>
                <a:uFillTx/>
              </a:rPr>
              <a:t>person</a:t>
            </a:r>
            <a:r>
              <a:rPr kumimoji="0" lang="en-US" sz="2400" i="1" u="none" strike="noStrike" kern="1200" cap="none" spc="0" normalizeH="0" baseline="0" noProof="0" dirty="0" smtClean="0">
                <a:ln>
                  <a:noFill/>
                </a:ln>
                <a:effectLst/>
                <a:uLnTx/>
                <a:uFillTx/>
              </a:rPr>
              <a:t> </a:t>
            </a:r>
            <a:r>
              <a:rPr kumimoji="0" lang="en-US" sz="2400" i="1" u="sng" strike="noStrike" kern="1200" cap="none" spc="0" normalizeH="0" baseline="0" noProof="0" dirty="0" smtClean="0">
                <a:ln>
                  <a:noFill/>
                </a:ln>
                <a:effectLst/>
                <a:uLnTx/>
                <a:uFillTx/>
              </a:rPr>
              <a:t>whose</a:t>
            </a:r>
            <a:r>
              <a:rPr kumimoji="0" lang="en-US" sz="2400" i="1" u="none" strike="noStrike" kern="1200" cap="none" spc="0" normalizeH="0" baseline="0" noProof="0" dirty="0" smtClean="0">
                <a:ln>
                  <a:noFill/>
                </a:ln>
                <a:effectLst/>
                <a:uLnTx/>
                <a:uFillTx/>
              </a:rPr>
              <a:t> </a:t>
            </a:r>
            <a:r>
              <a:rPr kumimoji="0" lang="en-US" sz="2400" i="1" u="sng" strike="noStrike" kern="1200" cap="none" spc="0" normalizeH="0" baseline="0" noProof="0" dirty="0" smtClean="0">
                <a:ln>
                  <a:noFill/>
                </a:ln>
                <a:effectLst/>
                <a:uLnTx/>
                <a:uFillTx/>
              </a:rPr>
              <a:t>name</a:t>
            </a:r>
            <a:r>
              <a:rPr kumimoji="0" lang="en-US" sz="2400" i="0" u="none" strike="noStrike" kern="1200" cap="none" spc="0" normalizeH="0" baseline="0" noProof="0" dirty="0" smtClean="0">
                <a:ln>
                  <a:noFill/>
                </a:ln>
                <a:solidFill>
                  <a:schemeClr val="tx1"/>
                </a:solidFill>
                <a:effectLst/>
                <a:uLnTx/>
                <a:uFillTx/>
              </a:rPr>
              <a:t> is on the card.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rPr>
              <a:t>Do not </a:t>
            </a:r>
            <a:r>
              <a:rPr kumimoji="0" lang="en-US" sz="2400" i="1" u="sng" strike="noStrike" kern="1200" cap="none" spc="0" normalizeH="0" baseline="0" noProof="0" dirty="0" smtClean="0">
                <a:ln>
                  <a:noFill/>
                </a:ln>
                <a:effectLst/>
                <a:uLnTx/>
                <a:uFillTx/>
              </a:rPr>
              <a:t>loan</a:t>
            </a:r>
            <a:r>
              <a:rPr kumimoji="0" lang="en-US" sz="2400" i="0" u="none" strike="noStrike" kern="1200" cap="none" spc="0" normalizeH="0" baseline="0" noProof="0" dirty="0" smtClean="0">
                <a:ln>
                  <a:noFill/>
                </a:ln>
                <a:solidFill>
                  <a:srgbClr val="0070C0"/>
                </a:solidFill>
                <a:effectLst/>
                <a:uLnTx/>
                <a:uFillTx/>
              </a:rPr>
              <a:t> </a:t>
            </a:r>
            <a:r>
              <a:rPr kumimoji="0" lang="en-US" sz="2400" i="0" u="none" strike="noStrike" kern="1200" cap="none" spc="0" normalizeH="0" baseline="0" noProof="0" dirty="0" smtClean="0">
                <a:ln>
                  <a:noFill/>
                </a:ln>
                <a:solidFill>
                  <a:schemeClr val="tx1"/>
                </a:solidFill>
                <a:effectLst/>
                <a:uLnTx/>
                <a:uFillTx/>
              </a:rPr>
              <a:t>your card to anyone.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rPr>
              <a:t>Do not use another person’s card.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rPr>
              <a:t>If possible, file card in a secure, locked place when not in use.</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1" u="sng" strike="noStrike" kern="1200" cap="none" spc="0" normalizeH="0" baseline="0" noProof="0" dirty="0" smtClean="0">
                <a:ln>
                  <a:noFill/>
                </a:ln>
                <a:effectLst/>
                <a:uLnTx/>
                <a:uFillTx/>
              </a:rPr>
              <a:t>Immediately</a:t>
            </a:r>
            <a:r>
              <a:rPr kumimoji="0" lang="en-US" sz="2400" i="0" u="none" strike="noStrike" kern="1200" cap="none" spc="0" normalizeH="0" baseline="0" noProof="0" dirty="0" smtClean="0">
                <a:ln>
                  <a:noFill/>
                </a:ln>
                <a:solidFill>
                  <a:schemeClr val="tx1"/>
                </a:solidFill>
                <a:effectLst/>
                <a:uLnTx/>
                <a:uFillTx/>
              </a:rPr>
              <a:t> report any lost, stolen or compromised cards to BOA at 888-449-2273. </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1" u="sng" strike="noStrike" kern="1200" cap="none" spc="0" normalizeH="0" baseline="0" noProof="0" dirty="0" smtClean="0">
                <a:ln>
                  <a:noFill/>
                </a:ln>
                <a:solidFill>
                  <a:schemeClr val="tx1"/>
                </a:solidFill>
                <a:effectLst/>
                <a:uLnTx/>
                <a:uFillTx/>
              </a:rPr>
              <a:t>Entity</a:t>
            </a:r>
            <a:r>
              <a:rPr kumimoji="0" lang="en-US" sz="2400" i="1" u="none" strike="noStrike" kern="1200" cap="none" spc="0" normalizeH="0" baseline="0" noProof="0" dirty="0" smtClean="0">
                <a:ln>
                  <a:noFill/>
                </a:ln>
                <a:solidFill>
                  <a:schemeClr val="tx1"/>
                </a:solidFill>
                <a:effectLst/>
                <a:uLnTx/>
                <a:uFillTx/>
              </a:rPr>
              <a:t> </a:t>
            </a:r>
            <a:r>
              <a:rPr kumimoji="0" lang="en-US" sz="2000" i="1" u="none" strike="noStrike" kern="1200" cap="none" spc="0" normalizeH="0" baseline="0" noProof="0" dirty="0" smtClean="0">
                <a:ln>
                  <a:noFill/>
                </a:ln>
                <a:solidFill>
                  <a:schemeClr val="tx1"/>
                </a:solidFill>
                <a:effectLst/>
                <a:uLnTx/>
                <a:uFillTx/>
              </a:rPr>
              <a:t>is responsible for purchases on lost, stolen or compromised P-</a:t>
            </a:r>
            <a:r>
              <a:rPr kumimoji="0" lang="en-US" sz="2000" i="1" u="none" strike="noStrike" kern="1200" cap="none" spc="0" normalizeH="0" noProof="0" dirty="0" smtClean="0">
                <a:ln>
                  <a:noFill/>
                </a:ln>
                <a:solidFill>
                  <a:schemeClr val="tx1"/>
                </a:solidFill>
                <a:effectLst/>
                <a:uLnTx/>
                <a:uFillTx/>
              </a:rPr>
              <a:t> </a:t>
            </a:r>
          </a:p>
          <a:p>
            <a:pPr marL="0" marR="0" lvl="1" algn="l" defTabSz="914400" rtl="0" eaLnBrk="1" fontAlgn="auto" latinLnBrk="0" hangingPunct="1">
              <a:lnSpc>
                <a:spcPct val="100000"/>
              </a:lnSpc>
              <a:spcBef>
                <a:spcPct val="20000"/>
              </a:spcBef>
              <a:spcAft>
                <a:spcPts val="0"/>
              </a:spcAft>
              <a:buClrTx/>
              <a:buSzTx/>
              <a:tabLst/>
              <a:defRPr/>
            </a:pPr>
            <a:r>
              <a:rPr lang="en-US" sz="2000" i="1" dirty="0"/>
              <a:t> </a:t>
            </a:r>
            <a:r>
              <a:rPr lang="en-US" sz="2000" i="1" dirty="0" smtClean="0"/>
              <a:t>     </a:t>
            </a:r>
            <a:r>
              <a:rPr kumimoji="0" lang="en-US" sz="2000" i="1" u="none" strike="noStrike" kern="1200" cap="none" spc="0" normalizeH="0" baseline="0" noProof="0" dirty="0" smtClean="0">
                <a:ln>
                  <a:noFill/>
                </a:ln>
                <a:solidFill>
                  <a:schemeClr val="tx1"/>
                </a:solidFill>
                <a:effectLst/>
                <a:uLnTx/>
                <a:uFillTx/>
              </a:rPr>
              <a:t>cards until Bank</a:t>
            </a:r>
            <a:r>
              <a:rPr kumimoji="0" lang="en-US" sz="2000" i="1" u="none" strike="noStrike" kern="1200" cap="none" spc="0" normalizeH="0" noProof="0" dirty="0" smtClean="0">
                <a:ln>
                  <a:noFill/>
                </a:ln>
                <a:solidFill>
                  <a:schemeClr val="tx1"/>
                </a:solidFill>
                <a:effectLst/>
                <a:uLnTx/>
                <a:uFillTx/>
              </a:rPr>
              <a:t> of America</a:t>
            </a:r>
            <a:r>
              <a:rPr kumimoji="0" lang="en-US" sz="2000" i="1" u="none" strike="noStrike" kern="1200" cap="none" spc="0" normalizeH="0" baseline="0" noProof="0" dirty="0" smtClean="0">
                <a:ln>
                  <a:noFill/>
                </a:ln>
                <a:solidFill>
                  <a:schemeClr val="tx1"/>
                </a:solidFill>
                <a:effectLst/>
                <a:uLnTx/>
                <a:uFillTx/>
              </a:rPr>
              <a:t> is notified.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Date Placeholder 2"/>
          <p:cNvSpPr>
            <a:spLocks noGrp="1"/>
          </p:cNvSpPr>
          <p:nvPr>
            <p:ph type="dt" sz="half" idx="10"/>
          </p:nvPr>
        </p:nvSpPr>
        <p:spPr/>
        <p:txBody>
          <a:bodyPr/>
          <a:lstStyle/>
          <a:p>
            <a:fld id="{06E5E26B-15A4-4701-A596-B46F62FD5A36}" type="datetime1">
              <a:rPr lang="en-US" smtClean="0"/>
              <a:t>8/8/2016</a:t>
            </a:fld>
            <a:endParaRPr lang="en-US" dirty="0"/>
          </a:p>
        </p:txBody>
      </p:sp>
      <p:sp>
        <p:nvSpPr>
          <p:cNvPr id="8"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27</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Card security</a:t>
            </a:r>
            <a:endParaRPr lang="en-US" sz="4000" b="1" dirty="0"/>
          </a:p>
        </p:txBody>
      </p:sp>
    </p:spTree>
    <p:extLst>
      <p:ext uri="{BB962C8B-B14F-4D97-AF65-F5344CB8AC3E}">
        <p14:creationId xmlns:p14="http://schemas.microsoft.com/office/powerpoint/2010/main" val="1991823996"/>
      </p:ext>
    </p:extLst>
  </p:cSld>
  <p:clrMapOvr>
    <a:masterClrMapping/>
  </p:clrMapOvr>
  <p:transition advTm="1569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Pj03999120000[1]" hidden="1"/>
          <p:cNvPicPr>
            <a:picLocks noChangeAspect="1" noChangeArrowheads="1"/>
          </p:cNvPicPr>
          <p:nvPr/>
        </p:nvPicPr>
        <p:blipFill>
          <a:blip r:embed="rId3" cstate="print"/>
          <a:srcRect r="11717"/>
          <a:stretch>
            <a:fillRect/>
          </a:stretch>
        </p:blipFill>
        <p:spPr bwMode="auto">
          <a:xfrm>
            <a:off x="0" y="0"/>
            <a:ext cx="9144000" cy="6742625"/>
          </a:xfrm>
          <a:prstGeom prst="rect">
            <a:avLst/>
          </a:prstGeom>
          <a:noFill/>
          <a:ln w="9525">
            <a:noFill/>
            <a:miter lim="800000"/>
            <a:headEnd/>
            <a:tailEnd/>
          </a:ln>
        </p:spPr>
      </p:pic>
      <p:sp>
        <p:nvSpPr>
          <p:cNvPr id="4" name="Content Placeholder 2"/>
          <p:cNvSpPr txBox="1">
            <a:spLocks/>
          </p:cNvSpPr>
          <p:nvPr/>
        </p:nvSpPr>
        <p:spPr>
          <a:xfrm>
            <a:off x="381000" y="1295400"/>
            <a:ext cx="8229600" cy="4648200"/>
          </a:xfrm>
          <a:prstGeom prst="rect">
            <a:avLst/>
          </a:prstGeom>
        </p:spPr>
        <p:txBody>
          <a:bodyPr>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500" i="0" u="none" strike="noStrike" kern="1200" cap="none" spc="0" normalizeH="0" baseline="0" noProof="0" dirty="0" smtClean="0">
                <a:ln>
                  <a:noFill/>
                </a:ln>
                <a:effectLst/>
                <a:uLnTx/>
                <a:uFillTx/>
                <a:latin typeface="+mn-lt"/>
                <a:ea typeface="+mn-ea"/>
                <a:cs typeface="+mn-cs"/>
              </a:rPr>
              <a:t>What happens if I am gone for a </a:t>
            </a:r>
            <a:br>
              <a:rPr kumimoji="0" lang="en-US" sz="4500" i="0" u="none" strike="noStrike" kern="1200" cap="none" spc="0" normalizeH="0" baseline="0" noProof="0" dirty="0" smtClean="0">
                <a:ln>
                  <a:noFill/>
                </a:ln>
                <a:effectLst/>
                <a:uLnTx/>
                <a:uFillTx/>
                <a:latin typeface="+mn-lt"/>
                <a:ea typeface="+mn-ea"/>
                <a:cs typeface="+mn-cs"/>
              </a:rPr>
            </a:br>
            <a:r>
              <a:rPr kumimoji="0" lang="en-US" sz="4500" i="0" u="none" strike="noStrike" kern="1200" cap="none" spc="0" normalizeH="0" baseline="0" noProof="0" dirty="0" smtClean="0">
                <a:ln>
                  <a:noFill/>
                </a:ln>
                <a:effectLst/>
                <a:uLnTx/>
                <a:uFillTx/>
                <a:latin typeface="+mn-lt"/>
                <a:ea typeface="+mn-ea"/>
                <a:cs typeface="+mn-cs"/>
              </a:rPr>
              <a:t>period of time from work?</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800" b="0" i="0" u="none" strike="noStrike" kern="1200" cap="none" spc="0" normalizeH="0" baseline="0" noProof="0" dirty="0" smtClean="0">
                <a:ln>
                  <a:noFill/>
                </a:ln>
                <a:effectLst/>
                <a:uLnTx/>
                <a:uFillTx/>
              </a:rPr>
              <a:t>The P-card administrator can put your card in “</a:t>
            </a:r>
            <a:r>
              <a:rPr kumimoji="0" lang="en-US" sz="3800" b="0" i="1" u="sng" strike="noStrike" kern="1200" cap="none" spc="0" normalizeH="0" baseline="0" noProof="0" dirty="0" smtClean="0">
                <a:ln>
                  <a:noFill/>
                </a:ln>
                <a:effectLst/>
                <a:uLnTx/>
                <a:uFillTx/>
              </a:rPr>
              <a:t>suspense</a:t>
            </a:r>
            <a:r>
              <a:rPr kumimoji="0" lang="en-US" sz="3800" b="0" i="0" u="none" strike="noStrike" kern="1200" cap="none" spc="0" normalizeH="0" baseline="0" noProof="0" dirty="0" smtClean="0">
                <a:ln>
                  <a:noFill/>
                </a:ln>
                <a:effectLst/>
                <a:uLnTx/>
                <a:uFillTx/>
              </a:rPr>
              <a:t>” $0.00 available while you are away.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800" dirty="0" smtClean="0"/>
              <a:t>You should leave your card locked up at the office.</a:t>
            </a:r>
            <a:endParaRPr kumimoji="0" lang="en-US" sz="3800" b="0"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800" dirty="0" smtClean="0"/>
              <a:t>If the end-of-cycle statement option is selected, y</a:t>
            </a:r>
            <a:r>
              <a:rPr kumimoji="0" lang="en-US" sz="3800" b="0" i="0" u="none" strike="noStrike" kern="1200" cap="none" spc="0" normalizeH="0" baseline="0" noProof="0" dirty="0" smtClean="0">
                <a:ln>
                  <a:noFill/>
                </a:ln>
                <a:effectLst/>
                <a:uLnTx/>
                <a:uFillTx/>
              </a:rPr>
              <a:t>our cardholder </a:t>
            </a:r>
            <a:r>
              <a:rPr kumimoji="0" lang="en-US" sz="3800" b="0" i="1" u="sng" strike="noStrike" kern="1200" cap="none" spc="0" normalizeH="0" baseline="0" noProof="0" dirty="0" smtClean="0">
                <a:ln>
                  <a:noFill/>
                </a:ln>
                <a:effectLst/>
                <a:uLnTx/>
                <a:uFillTx/>
              </a:rPr>
              <a:t>statement</a:t>
            </a:r>
            <a:r>
              <a:rPr kumimoji="0" lang="en-US" sz="3800" b="0" i="0" u="none" strike="noStrike" kern="1200" cap="none" spc="0" normalizeH="0" baseline="0" noProof="0" dirty="0" smtClean="0">
                <a:ln>
                  <a:noFill/>
                </a:ln>
                <a:effectLst/>
                <a:uLnTx/>
                <a:uFillTx/>
              </a:rPr>
              <a:t> must still be signed and turned in at the end of the month.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800" b="0" i="0" u="none" strike="noStrike" kern="1200" cap="none" spc="0" normalizeH="0" baseline="0" noProof="0" dirty="0" smtClean="0">
                <a:ln>
                  <a:noFill/>
                </a:ln>
                <a:effectLst/>
                <a:uLnTx/>
                <a:uFillTx/>
              </a:rPr>
              <a:t>P-card holder is </a:t>
            </a:r>
            <a:r>
              <a:rPr kumimoji="0" lang="en-US" sz="3800" b="0" i="1" u="sng" strike="noStrike" kern="1200" cap="none" spc="0" normalizeH="0" baseline="0" noProof="0" dirty="0" smtClean="0">
                <a:ln>
                  <a:noFill/>
                </a:ln>
                <a:effectLst/>
                <a:uLnTx/>
                <a:uFillTx/>
              </a:rPr>
              <a:t>responsible</a:t>
            </a:r>
            <a:r>
              <a:rPr kumimoji="0" lang="en-US" sz="3800" b="0" i="0" u="none" strike="noStrike" kern="1200" cap="none" spc="0" normalizeH="0" baseline="0" noProof="0" dirty="0" smtClean="0">
                <a:ln>
                  <a:noFill/>
                </a:ln>
                <a:effectLst/>
                <a:uLnTx/>
                <a:uFillTx/>
              </a:rPr>
              <a:t> for making sure the statement is complete with all required documentation.</a:t>
            </a:r>
            <a:endParaRPr lang="en-US" sz="3800" dirty="0"/>
          </a:p>
          <a:p>
            <a:pPr marR="0" lvl="0" algn="l" defTabSz="914400" rtl="0" eaLnBrk="1" fontAlgn="auto" latinLnBrk="0" hangingPunct="1">
              <a:lnSpc>
                <a:spcPct val="100000"/>
              </a:lnSpc>
              <a:spcBef>
                <a:spcPct val="20000"/>
              </a:spcBef>
              <a:spcAft>
                <a:spcPts val="0"/>
              </a:spcAft>
              <a:buClrTx/>
              <a:buSzTx/>
              <a:tabLst/>
              <a:defRPr/>
            </a:pPr>
            <a:endParaRPr lang="en-US" sz="2900" dirty="0" smtClean="0"/>
          </a:p>
          <a:p>
            <a:pPr marR="0" lvl="0" algn="l" defTabSz="914400" rtl="0" eaLnBrk="1" fontAlgn="auto" latinLnBrk="0" hangingPunct="1">
              <a:lnSpc>
                <a:spcPct val="100000"/>
              </a:lnSpc>
              <a:spcBef>
                <a:spcPct val="20000"/>
              </a:spcBef>
              <a:spcAft>
                <a:spcPts val="0"/>
              </a:spcAft>
              <a:buClrTx/>
              <a:buSzTx/>
              <a:tabLst/>
              <a:defRPr/>
            </a:pPr>
            <a:r>
              <a:rPr lang="en-US" sz="2900" dirty="0" smtClean="0"/>
              <a:t>Contact your P-card administrator to arrange end-of-cycle process if away during the end-of-cycle timeframe.</a:t>
            </a:r>
            <a:endParaRPr kumimoji="0" lang="en-US" sz="4000" b="0" i="0" u="none" strike="noStrike" kern="1200" cap="none" spc="0" normalizeH="0" baseline="0" noProof="0" dirty="0">
              <a:ln>
                <a:noFill/>
              </a:ln>
              <a:effectLst/>
              <a:uLnTx/>
              <a:uFillTx/>
            </a:endParaRPr>
          </a:p>
        </p:txBody>
      </p:sp>
      <p:sp>
        <p:nvSpPr>
          <p:cNvPr id="2" name="Date Placeholder 1"/>
          <p:cNvSpPr>
            <a:spLocks noGrp="1"/>
          </p:cNvSpPr>
          <p:nvPr>
            <p:ph type="dt" sz="half" idx="10"/>
          </p:nvPr>
        </p:nvSpPr>
        <p:spPr/>
        <p:txBody>
          <a:bodyPr/>
          <a:lstStyle/>
          <a:p>
            <a:fld id="{F868BCED-DAF4-496F-B0F0-D725E6632477}"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28</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Temporarily gone from work</a:t>
            </a:r>
            <a:endParaRPr lang="en-US" sz="4000" b="1" dirty="0"/>
          </a:p>
        </p:txBody>
      </p:sp>
    </p:spTree>
    <p:extLst>
      <p:ext uri="{BB962C8B-B14F-4D97-AF65-F5344CB8AC3E}">
        <p14:creationId xmlns:p14="http://schemas.microsoft.com/office/powerpoint/2010/main" val="2366260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395973" y="1524000"/>
            <a:ext cx="8229600" cy="4525963"/>
          </a:xfrm>
        </p:spPr>
        <p:txBody>
          <a:bodyPr>
            <a:normAutofit/>
          </a:bodyPr>
          <a:lstStyle/>
          <a:p>
            <a:r>
              <a:rPr lang="en-US" sz="2400" dirty="0" smtClean="0"/>
              <a:t>How does fraud happen?</a:t>
            </a:r>
            <a:br>
              <a:rPr lang="en-US" sz="2400" dirty="0" smtClean="0"/>
            </a:br>
            <a:r>
              <a:rPr lang="en-US" sz="2400" dirty="0" smtClean="0"/>
              <a:t> </a:t>
            </a:r>
            <a:r>
              <a:rPr lang="en-US" sz="1800" dirty="0" smtClean="0"/>
              <a:t>An outside entity uses my card information for personal use.</a:t>
            </a:r>
            <a:endParaRPr lang="en-US" sz="2800" dirty="0"/>
          </a:p>
          <a:p>
            <a:r>
              <a:rPr lang="en-US" sz="2400" dirty="0" smtClean="0"/>
              <a:t>How do I know it’s happened to my card? </a:t>
            </a:r>
            <a:r>
              <a:rPr lang="en-US" sz="2400" dirty="0"/>
              <a:t> </a:t>
            </a:r>
            <a:r>
              <a:rPr lang="en-US" sz="2400" dirty="0" smtClean="0"/>
              <a:t>                               </a:t>
            </a:r>
            <a:r>
              <a:rPr lang="en-US" sz="1800" dirty="0" smtClean="0"/>
              <a:t>The bank will call or email the cardholder or you will see the charge in Works.                   </a:t>
            </a:r>
            <a:endParaRPr lang="en-US" sz="2800" dirty="0"/>
          </a:p>
          <a:p>
            <a:r>
              <a:rPr lang="en-US" sz="2400" dirty="0" smtClean="0"/>
              <a:t>What do I do about it? </a:t>
            </a:r>
            <a:r>
              <a:rPr lang="en-US" sz="1800" dirty="0" smtClean="0"/>
              <a:t>Contact the bank and your P-card administrator to have your card closed, the charge credited and a new card issued.</a:t>
            </a:r>
            <a:endParaRPr lang="en-US" sz="2800" dirty="0"/>
          </a:p>
          <a:p>
            <a:r>
              <a:rPr lang="en-US" sz="2400" dirty="0" smtClean="0"/>
              <a:t>How long does card replacement take? </a:t>
            </a:r>
            <a:r>
              <a:rPr lang="en-US" sz="1800" dirty="0" smtClean="0"/>
              <a:t>Replacement cards can be overnighted; however, regular delivery time is about four days. </a:t>
            </a:r>
            <a:endParaRPr lang="en-US" sz="1800" dirty="0"/>
          </a:p>
          <a:p>
            <a:r>
              <a:rPr lang="en-US" sz="2400" dirty="0" smtClean="0"/>
              <a:t>Misuse </a:t>
            </a:r>
            <a:r>
              <a:rPr lang="en-US" sz="1800" dirty="0" smtClean="0"/>
              <a:t>– A violation of procedures/policies for </a:t>
            </a:r>
            <a:r>
              <a:rPr lang="en-US" sz="1800" i="1" u="sng" dirty="0" smtClean="0"/>
              <a:t>personal</a:t>
            </a:r>
            <a:r>
              <a:rPr lang="en-US" sz="1800" i="1" dirty="0" smtClean="0"/>
              <a:t> </a:t>
            </a:r>
            <a:r>
              <a:rPr lang="en-US" sz="1800" i="1" u="sng" dirty="0" smtClean="0"/>
              <a:t>gain</a:t>
            </a:r>
            <a:r>
              <a:rPr lang="en-US" sz="1800" dirty="0" smtClean="0"/>
              <a:t>.</a:t>
            </a:r>
          </a:p>
          <a:p>
            <a:r>
              <a:rPr lang="en-US" sz="2400" dirty="0" smtClean="0"/>
              <a:t>Abuse </a:t>
            </a:r>
            <a:r>
              <a:rPr lang="en-US" sz="1800" dirty="0" smtClean="0"/>
              <a:t>– A violation of </a:t>
            </a:r>
            <a:r>
              <a:rPr lang="en-US" sz="1800" i="1" u="sng" dirty="0" smtClean="0"/>
              <a:t>procedures/policies</a:t>
            </a:r>
            <a:r>
              <a:rPr lang="en-US" sz="1800" dirty="0" smtClean="0">
                <a:solidFill>
                  <a:srgbClr val="0070C0"/>
                </a:solidFill>
              </a:rPr>
              <a:t> </a:t>
            </a:r>
            <a:r>
              <a:rPr lang="en-US" sz="1800" dirty="0" smtClean="0"/>
              <a:t>for work-related gain.</a:t>
            </a:r>
            <a:endParaRPr lang="en-US" sz="2800" dirty="0" smtClean="0"/>
          </a:p>
        </p:txBody>
      </p:sp>
      <p:sp>
        <p:nvSpPr>
          <p:cNvPr id="5" name="Date Placeholder 4"/>
          <p:cNvSpPr>
            <a:spLocks noGrp="1"/>
          </p:cNvSpPr>
          <p:nvPr>
            <p:ph type="dt" sz="half" idx="10"/>
          </p:nvPr>
        </p:nvSpPr>
        <p:spPr/>
        <p:txBody>
          <a:bodyPr/>
          <a:lstStyle/>
          <a:p>
            <a:fld id="{064BFB8B-E695-404F-8CE1-87F8A4634C5A}"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29</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Fraud vs. misuse/abuse</a:t>
            </a:r>
            <a:endParaRPr lang="en-US" sz="4000" b="1" dirty="0"/>
          </a:p>
        </p:txBody>
      </p:sp>
    </p:spTree>
    <p:extLst>
      <p:ext uri="{BB962C8B-B14F-4D97-AF65-F5344CB8AC3E}">
        <p14:creationId xmlns:p14="http://schemas.microsoft.com/office/powerpoint/2010/main" val="629798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3271" y="1295400"/>
            <a:ext cx="8252130" cy="5078314"/>
          </a:xfrm>
          <a:prstGeom prst="rect">
            <a:avLst/>
          </a:prstGeom>
          <a:noFill/>
        </p:spPr>
        <p:txBody>
          <a:bodyPr wrap="square" rtlCol="0">
            <a:spAutoFit/>
          </a:bodyPr>
          <a:lstStyle/>
          <a:p>
            <a:r>
              <a:rPr lang="en-US" dirty="0" smtClean="0"/>
              <a:t>AO – Authority Order (very similar to purchase order, PO).</a:t>
            </a:r>
          </a:p>
          <a:p>
            <a:endParaRPr lang="en-US" dirty="0"/>
          </a:p>
          <a:p>
            <a:r>
              <a:rPr lang="en-US" dirty="0" smtClean="0"/>
              <a:t>EMV – Stands for </a:t>
            </a:r>
            <a:r>
              <a:rPr lang="en-US" b="1" dirty="0" err="1" smtClean="0"/>
              <a:t>E</a:t>
            </a:r>
            <a:r>
              <a:rPr lang="en-US" dirty="0" err="1" smtClean="0"/>
              <a:t>uropay</a:t>
            </a:r>
            <a:r>
              <a:rPr lang="en-US" dirty="0" smtClean="0"/>
              <a:t>, </a:t>
            </a:r>
            <a:r>
              <a:rPr lang="en-US" b="1" dirty="0" smtClean="0"/>
              <a:t>M</a:t>
            </a:r>
            <a:r>
              <a:rPr lang="en-US" dirty="0" smtClean="0"/>
              <a:t>asterCard and </a:t>
            </a:r>
            <a:r>
              <a:rPr lang="en-US" b="1" dirty="0" smtClean="0"/>
              <a:t>V</a:t>
            </a:r>
            <a:r>
              <a:rPr lang="en-US" dirty="0" smtClean="0"/>
              <a:t>isa. Also called Chip and PIN card,</a:t>
            </a:r>
          </a:p>
          <a:p>
            <a:r>
              <a:rPr lang="en-US" dirty="0" smtClean="0"/>
              <a:t>EMV and Chip and PIN are used interchangeably.</a:t>
            </a:r>
          </a:p>
          <a:p>
            <a:endParaRPr lang="en-US" dirty="0"/>
          </a:p>
          <a:p>
            <a:r>
              <a:rPr lang="en-US" dirty="0" smtClean="0"/>
              <a:t>IT – Information technology. Refers to computers and telephones and all related </a:t>
            </a:r>
          </a:p>
          <a:p>
            <a:r>
              <a:rPr lang="en-US" dirty="0"/>
              <a:t>s</a:t>
            </a:r>
            <a:r>
              <a:rPr lang="en-US" dirty="0" smtClean="0"/>
              <a:t>ervices and equipment.</a:t>
            </a:r>
          </a:p>
          <a:p>
            <a:endParaRPr lang="en-US" dirty="0"/>
          </a:p>
          <a:p>
            <a:r>
              <a:rPr lang="en-US" dirty="0" smtClean="0"/>
              <a:t>MCC – Merchant Category Code. This code is assigned by the credit card industry</a:t>
            </a:r>
          </a:p>
          <a:p>
            <a:r>
              <a:rPr lang="en-US" dirty="0"/>
              <a:t>b</a:t>
            </a:r>
            <a:r>
              <a:rPr lang="en-US" dirty="0" smtClean="0"/>
              <a:t>ased on the main type of business a merchant conducts.</a:t>
            </a:r>
          </a:p>
          <a:p>
            <a:endParaRPr lang="en-US" dirty="0"/>
          </a:p>
          <a:p>
            <a:r>
              <a:rPr lang="en-US" dirty="0" smtClean="0"/>
              <a:t>P-card – Purchase card.</a:t>
            </a:r>
          </a:p>
          <a:p>
            <a:endParaRPr lang="en-US" dirty="0"/>
          </a:p>
          <a:p>
            <a:r>
              <a:rPr lang="en-US" dirty="0" smtClean="0"/>
              <a:t>PIN – Personal Identification Number. Four numeric digits assigned for use with </a:t>
            </a:r>
          </a:p>
          <a:p>
            <a:r>
              <a:rPr lang="en-US" dirty="0" smtClean="0"/>
              <a:t>EMV/Chip and PIN cards.</a:t>
            </a:r>
          </a:p>
          <a:p>
            <a:endParaRPr lang="en-US" dirty="0"/>
          </a:p>
          <a:p>
            <a:r>
              <a:rPr lang="en-US" dirty="0" smtClean="0"/>
              <a:t>Works – The bank’s web-based transaction system for online reconciliation of purchases.</a:t>
            </a:r>
            <a:endParaRPr lang="en-US" dirty="0"/>
          </a:p>
        </p:txBody>
      </p:sp>
      <p:sp>
        <p:nvSpPr>
          <p:cNvPr id="4" name="Date Placeholder 3"/>
          <p:cNvSpPr>
            <a:spLocks noGrp="1"/>
          </p:cNvSpPr>
          <p:nvPr>
            <p:ph type="dt" sz="half" idx="10"/>
          </p:nvPr>
        </p:nvSpPr>
        <p:spPr>
          <a:xfrm>
            <a:off x="152400" y="6400800"/>
            <a:ext cx="2133600" cy="365125"/>
          </a:xfrm>
        </p:spPr>
        <p:txBody>
          <a:bodyPr/>
          <a:lstStyle/>
          <a:p>
            <a:fld id="{EB869489-241F-4B13-9CBA-0F9B1CB0B442}"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3</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Definitions</a:t>
            </a:r>
            <a:endParaRPr lang="en-US" sz="4000" b="1" dirty="0"/>
          </a:p>
        </p:txBody>
      </p:sp>
    </p:spTree>
    <p:extLst>
      <p:ext uri="{BB962C8B-B14F-4D97-AF65-F5344CB8AC3E}">
        <p14:creationId xmlns:p14="http://schemas.microsoft.com/office/powerpoint/2010/main" val="347260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41487"/>
            <a:ext cx="8493154" cy="5078313"/>
          </a:xfrm>
          <a:prstGeom prst="rect">
            <a:avLst/>
          </a:prstGeom>
          <a:noFill/>
        </p:spPr>
        <p:txBody>
          <a:bodyPr wrap="square" rtlCol="0">
            <a:spAutoFit/>
          </a:bodyPr>
          <a:lstStyle/>
          <a:p>
            <a:r>
              <a:rPr lang="en-US" sz="2400" dirty="0" smtClean="0"/>
              <a:t>When fraud is identified by the bank, Bank of America may send an email to the cardholder, if there is an email address listed in Works, or call the cardholder.</a:t>
            </a:r>
          </a:p>
          <a:p>
            <a:endParaRPr lang="en-US" sz="2400" dirty="0"/>
          </a:p>
          <a:p>
            <a:r>
              <a:rPr lang="en-US" sz="2400" dirty="0" smtClean="0"/>
              <a:t>The agency P-card administrator may receive a phone call.</a:t>
            </a:r>
          </a:p>
          <a:p>
            <a:endParaRPr lang="en-US" sz="2400" dirty="0"/>
          </a:p>
          <a:p>
            <a:r>
              <a:rPr lang="en-US" sz="2400" dirty="0" smtClean="0"/>
              <a:t>The bank will </a:t>
            </a:r>
            <a:r>
              <a:rPr lang="en-US" sz="2400" i="1" u="sng" dirty="0" smtClean="0"/>
              <a:t>confirm</a:t>
            </a:r>
            <a:r>
              <a:rPr lang="en-US" sz="2400" dirty="0" smtClean="0"/>
              <a:t> which transactions are allowed to be paid vs. those that they will reject.</a:t>
            </a:r>
          </a:p>
          <a:p>
            <a:endParaRPr lang="en-US" sz="2400" dirty="0"/>
          </a:p>
          <a:p>
            <a:r>
              <a:rPr lang="en-US" sz="2400" dirty="0" smtClean="0"/>
              <a:t>The bank will </a:t>
            </a:r>
            <a:r>
              <a:rPr lang="en-US" sz="2400" i="1" u="sng" dirty="0" smtClean="0"/>
              <a:t>close</a:t>
            </a:r>
            <a:r>
              <a:rPr lang="en-US" sz="2400" dirty="0" smtClean="0"/>
              <a:t> the card and reissue a new card.</a:t>
            </a:r>
          </a:p>
          <a:p>
            <a:endParaRPr lang="en-US" sz="2400" dirty="0"/>
          </a:p>
          <a:p>
            <a:r>
              <a:rPr lang="en-US" sz="2000" b="1" dirty="0" smtClean="0"/>
              <a:t>Note:</a:t>
            </a:r>
            <a:r>
              <a:rPr lang="en-US" sz="2000" dirty="0" smtClean="0"/>
              <a:t>  Accurate information is required to be in Works since if the bank calls the state P-card office, the card will automatically be closed and reissued. This could be a problem for frequent travelers or travel arrangers.</a:t>
            </a:r>
            <a:endParaRPr lang="en-US" sz="2000" dirty="0"/>
          </a:p>
        </p:txBody>
      </p:sp>
      <p:sp>
        <p:nvSpPr>
          <p:cNvPr id="2" name="Date Placeholder 1"/>
          <p:cNvSpPr>
            <a:spLocks noGrp="1"/>
          </p:cNvSpPr>
          <p:nvPr>
            <p:ph type="dt" sz="half" idx="10"/>
          </p:nvPr>
        </p:nvSpPr>
        <p:spPr/>
        <p:txBody>
          <a:bodyPr/>
          <a:lstStyle/>
          <a:p>
            <a:fld id="{0F9C9836-01E8-4363-AE45-D80971C31728}"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30</a:t>
            </a:fld>
            <a:endParaRPr lang="en-US" dirty="0"/>
          </a:p>
        </p:txBody>
      </p:sp>
    </p:spTree>
    <p:extLst>
      <p:ext uri="{BB962C8B-B14F-4D97-AF65-F5344CB8AC3E}">
        <p14:creationId xmlns:p14="http://schemas.microsoft.com/office/powerpoint/2010/main" val="1932411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2501" y="1169554"/>
            <a:ext cx="2611099" cy="369332"/>
          </a:xfrm>
          <a:prstGeom prst="rect">
            <a:avLst/>
          </a:prstGeom>
          <a:noFill/>
        </p:spPr>
        <p:txBody>
          <a:bodyPr wrap="none" rtlCol="0">
            <a:spAutoFit/>
          </a:bodyPr>
          <a:lstStyle/>
          <a:p>
            <a:r>
              <a:rPr lang="en-US" dirty="0" smtClean="0"/>
              <a:t>Not included in workbook</a:t>
            </a:r>
            <a:endParaRPr lang="en-US" dirty="0"/>
          </a:p>
        </p:txBody>
      </p:sp>
      <p:sp>
        <p:nvSpPr>
          <p:cNvPr id="3" name="TextBox 2"/>
          <p:cNvSpPr txBox="1"/>
          <p:nvPr/>
        </p:nvSpPr>
        <p:spPr>
          <a:xfrm>
            <a:off x="636852" y="1676400"/>
            <a:ext cx="8126148" cy="4401205"/>
          </a:xfrm>
          <a:prstGeom prst="rect">
            <a:avLst/>
          </a:prstGeom>
          <a:noFill/>
        </p:spPr>
        <p:txBody>
          <a:bodyPr wrap="square" rtlCol="0">
            <a:spAutoFit/>
          </a:bodyPr>
          <a:lstStyle/>
          <a:p>
            <a:r>
              <a:rPr lang="en-US" sz="2000" dirty="0"/>
              <a:t>Data breaches are different than fraudulent transactions as they generally</a:t>
            </a:r>
          </a:p>
          <a:p>
            <a:r>
              <a:rPr lang="en-US" sz="2000" dirty="0"/>
              <a:t>do not result in an immediate fraudulent transaction on the </a:t>
            </a:r>
            <a:r>
              <a:rPr lang="en-US" sz="2000" dirty="0" smtClean="0"/>
              <a:t>P-card. </a:t>
            </a:r>
            <a:endParaRPr lang="en-US" sz="2000" dirty="0"/>
          </a:p>
          <a:p>
            <a:endParaRPr lang="en-US" sz="2000" dirty="0"/>
          </a:p>
          <a:p>
            <a:r>
              <a:rPr lang="en-US" sz="2000" dirty="0" smtClean="0"/>
              <a:t>Data breaches happen when a merchant’s database is infiltrated by a</a:t>
            </a:r>
          </a:p>
          <a:p>
            <a:r>
              <a:rPr lang="en-US" sz="2000" dirty="0"/>
              <a:t>h</a:t>
            </a:r>
            <a:r>
              <a:rPr lang="en-US" sz="2000" dirty="0" smtClean="0"/>
              <a:t>acker. Usually a cardholder doesn’t see a purchase as a result of a</a:t>
            </a:r>
          </a:p>
          <a:p>
            <a:r>
              <a:rPr lang="en-US" sz="2000" dirty="0"/>
              <a:t>d</a:t>
            </a:r>
            <a:r>
              <a:rPr lang="en-US" sz="2000" dirty="0" smtClean="0"/>
              <a:t>ata breach for several months or even years. Those who acquire card</a:t>
            </a:r>
          </a:p>
          <a:p>
            <a:r>
              <a:rPr lang="en-US" sz="2000" dirty="0"/>
              <a:t>i</a:t>
            </a:r>
            <a:r>
              <a:rPr lang="en-US" sz="2000" dirty="0" smtClean="0"/>
              <a:t>nformation this way will ‘sit’ on the information for a while and then </a:t>
            </a:r>
          </a:p>
          <a:p>
            <a:r>
              <a:rPr lang="en-US" sz="2000" dirty="0"/>
              <a:t>b</a:t>
            </a:r>
            <a:r>
              <a:rPr lang="en-US" sz="2000" dirty="0" smtClean="0"/>
              <a:t>egin using it after the ‘panic’ has subsided. Bank of America is proactive</a:t>
            </a:r>
          </a:p>
          <a:p>
            <a:r>
              <a:rPr lang="en-US" sz="2000" dirty="0"/>
              <a:t>i</a:t>
            </a:r>
            <a:r>
              <a:rPr lang="en-US" sz="2000" dirty="0" smtClean="0"/>
              <a:t>n these situations and will issue a new card. Along with the receipt of the</a:t>
            </a:r>
          </a:p>
          <a:p>
            <a:r>
              <a:rPr lang="en-US" sz="2000" dirty="0"/>
              <a:t>n</a:t>
            </a:r>
            <a:r>
              <a:rPr lang="en-US" sz="2000" dirty="0" smtClean="0"/>
              <a:t>ew card, a notice of the deactivation date for the card involved in the</a:t>
            </a:r>
          </a:p>
          <a:p>
            <a:r>
              <a:rPr lang="en-US" sz="2000" dirty="0"/>
              <a:t>d</a:t>
            </a:r>
            <a:r>
              <a:rPr lang="en-US" sz="2000" dirty="0" smtClean="0"/>
              <a:t>ata breach will be received.</a:t>
            </a:r>
          </a:p>
          <a:p>
            <a:endParaRPr lang="en-US" sz="2000" dirty="0"/>
          </a:p>
          <a:p>
            <a:r>
              <a:rPr lang="en-US" sz="2000" dirty="0" smtClean="0"/>
              <a:t>You should take action to activate and register the new card before the </a:t>
            </a:r>
          </a:p>
          <a:p>
            <a:r>
              <a:rPr lang="en-US" sz="2000" dirty="0"/>
              <a:t>s</a:t>
            </a:r>
            <a:r>
              <a:rPr lang="en-US" sz="2000" dirty="0" smtClean="0"/>
              <a:t>pecified deactivation date of the old card.  </a:t>
            </a:r>
          </a:p>
        </p:txBody>
      </p:sp>
      <p:sp>
        <p:nvSpPr>
          <p:cNvPr id="4" name="Date Placeholder 3"/>
          <p:cNvSpPr>
            <a:spLocks noGrp="1"/>
          </p:cNvSpPr>
          <p:nvPr>
            <p:ph type="dt" sz="half" idx="10"/>
          </p:nvPr>
        </p:nvSpPr>
        <p:spPr/>
        <p:txBody>
          <a:bodyPr/>
          <a:lstStyle/>
          <a:p>
            <a:fld id="{45EF355D-EABE-492D-9BDA-B777DF45CBB2}"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31</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Data breaches</a:t>
            </a:r>
            <a:endParaRPr lang="en-US" sz="4000" b="1" dirty="0"/>
          </a:p>
        </p:txBody>
      </p:sp>
    </p:spTree>
    <p:extLst>
      <p:ext uri="{BB962C8B-B14F-4D97-AF65-F5344CB8AC3E}">
        <p14:creationId xmlns:p14="http://schemas.microsoft.com/office/powerpoint/2010/main" val="4029992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mavensplanet.com/wp-content/uploads/2013/03/Quality-Audit.png" hidden="1"/>
          <p:cNvPicPr>
            <a:picLocks noChangeAspect="1" noChangeArrowheads="1"/>
          </p:cNvPicPr>
          <p:nvPr/>
        </p:nvPicPr>
        <p:blipFill>
          <a:blip r:embed="rId2" cstate="print"/>
          <a:srcRect/>
          <a:stretch>
            <a:fillRect/>
          </a:stretch>
        </p:blipFill>
        <p:spPr bwMode="auto">
          <a:xfrm>
            <a:off x="2438400" y="228600"/>
            <a:ext cx="6229350" cy="6229350"/>
          </a:xfrm>
          <a:prstGeom prst="rect">
            <a:avLst/>
          </a:prstGeom>
          <a:noFill/>
        </p:spPr>
      </p:pic>
      <p:sp>
        <p:nvSpPr>
          <p:cNvPr id="3" name="Content Placeholder 2"/>
          <p:cNvSpPr>
            <a:spLocks noGrp="1"/>
          </p:cNvSpPr>
          <p:nvPr>
            <p:ph idx="1"/>
          </p:nvPr>
        </p:nvSpPr>
        <p:spPr>
          <a:xfrm>
            <a:off x="0" y="1219200"/>
            <a:ext cx="8229600" cy="4953000"/>
          </a:xfrm>
        </p:spPr>
        <p:txBody>
          <a:bodyPr>
            <a:normAutofit/>
          </a:bodyPr>
          <a:lstStyle/>
          <a:p>
            <a:pPr lvl="1"/>
            <a:r>
              <a:rPr lang="en-US" sz="2400" dirty="0" smtClean="0"/>
              <a:t>All transactions are subject to audit by</a:t>
            </a:r>
          </a:p>
          <a:p>
            <a:pPr lvl="2"/>
            <a:r>
              <a:rPr lang="en-US" sz="2000" dirty="0" smtClean="0"/>
              <a:t>State  Auditor and Inspector.</a:t>
            </a:r>
          </a:p>
          <a:p>
            <a:pPr lvl="2"/>
            <a:r>
              <a:rPr lang="en-US" sz="2000" dirty="0" smtClean="0"/>
              <a:t>OMES </a:t>
            </a:r>
            <a:r>
              <a:rPr lang="en-US" sz="2000" i="1" u="sng" dirty="0" smtClean="0"/>
              <a:t>Performance</a:t>
            </a:r>
            <a:r>
              <a:rPr lang="en-US" sz="2000" i="1" dirty="0" smtClean="0"/>
              <a:t> </a:t>
            </a:r>
            <a:r>
              <a:rPr lang="en-US" sz="2000" i="1" u="sng" dirty="0" smtClean="0"/>
              <a:t>and</a:t>
            </a:r>
            <a:r>
              <a:rPr lang="en-US" sz="2000" i="1" dirty="0" smtClean="0"/>
              <a:t> </a:t>
            </a:r>
            <a:r>
              <a:rPr lang="en-US" sz="2000" i="1" u="sng" dirty="0" smtClean="0"/>
              <a:t>Efficiency</a:t>
            </a:r>
            <a:r>
              <a:rPr lang="en-US" sz="2000" i="1" dirty="0" smtClean="0"/>
              <a:t> </a:t>
            </a:r>
            <a:r>
              <a:rPr lang="en-US" sz="2000" dirty="0" smtClean="0"/>
              <a:t>Audit unit.</a:t>
            </a:r>
          </a:p>
          <a:p>
            <a:pPr lvl="2"/>
            <a:r>
              <a:rPr lang="en-US" sz="2000" dirty="0" smtClean="0"/>
              <a:t>OMES – Comptroller’s Office.</a:t>
            </a:r>
          </a:p>
          <a:p>
            <a:pPr lvl="2"/>
            <a:endParaRPr lang="en-US" sz="2000" dirty="0" smtClean="0"/>
          </a:p>
          <a:p>
            <a:pPr lvl="1"/>
            <a:r>
              <a:rPr lang="en-US" sz="2400" i="1" u="sng" dirty="0" smtClean="0"/>
              <a:t>Detailed</a:t>
            </a:r>
            <a:r>
              <a:rPr lang="en-US" sz="2400" dirty="0" smtClean="0"/>
              <a:t> transaction documentation supporting P-card transactions shall be retained by the state entity and made available upon request.</a:t>
            </a:r>
          </a:p>
          <a:p>
            <a:pPr marL="457200" lvl="1" indent="0">
              <a:buNone/>
            </a:pPr>
            <a:endParaRPr lang="en-US" sz="1400" dirty="0" smtClean="0"/>
          </a:p>
          <a:p>
            <a:pPr lvl="1"/>
            <a:r>
              <a:rPr lang="en-US" sz="1600" dirty="0" smtClean="0"/>
              <a:t>OMES Performance and Efficiency Audit unit conducts continuous monitoring of transactions. Emails are sent to the entity P-card administrators from the Visa </a:t>
            </a:r>
            <a:r>
              <a:rPr lang="en-US" sz="1600" dirty="0" err="1" smtClean="0"/>
              <a:t>Intellilink</a:t>
            </a:r>
            <a:r>
              <a:rPr lang="en-US" sz="1600" dirty="0" smtClean="0"/>
              <a:t> Compliance Management (VICM) System. Requested information should be provided to the Audit unit within five business days.</a:t>
            </a:r>
          </a:p>
          <a:p>
            <a:pPr lvl="1"/>
            <a:endParaRPr lang="en-US" sz="2400" b="1" dirty="0" smtClean="0"/>
          </a:p>
          <a:p>
            <a:pPr marL="0" indent="0">
              <a:buNone/>
            </a:pPr>
            <a:endParaRPr lang="en-US" dirty="0"/>
          </a:p>
        </p:txBody>
      </p:sp>
      <p:sp>
        <p:nvSpPr>
          <p:cNvPr id="4" name="Date Placeholder 3"/>
          <p:cNvSpPr>
            <a:spLocks noGrp="1"/>
          </p:cNvSpPr>
          <p:nvPr>
            <p:ph type="dt" sz="half" idx="10"/>
          </p:nvPr>
        </p:nvSpPr>
        <p:spPr/>
        <p:txBody>
          <a:bodyPr/>
          <a:lstStyle/>
          <a:p>
            <a:fld id="{FBE36706-4552-4FD3-B1CF-3AC19916BD7B}" type="datetime1">
              <a:rPr lang="en-US" smtClean="0"/>
              <a:t>8/8/2016</a:t>
            </a:fld>
            <a:endParaRPr lang="en-US" dirty="0"/>
          </a:p>
        </p:txBody>
      </p:sp>
      <p:sp>
        <p:nvSpPr>
          <p:cNvPr id="5" name="Rectangle 4"/>
          <p:cNvSpPr/>
          <p:nvPr/>
        </p:nvSpPr>
        <p:spPr>
          <a:xfrm rot="1849535">
            <a:off x="6653422" y="1191359"/>
            <a:ext cx="1930337"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Audit!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525963"/>
          </a:xfrm>
        </p:spPr>
        <p:txBody>
          <a:bodyPr>
            <a:normAutofit fontScale="92500" lnSpcReduction="10000"/>
          </a:bodyPr>
          <a:lstStyle/>
          <a:p>
            <a:r>
              <a:rPr lang="en-US" dirty="0"/>
              <a:t>All </a:t>
            </a:r>
            <a:r>
              <a:rPr lang="en-US" dirty="0" smtClean="0"/>
              <a:t>invoices/receipts </a:t>
            </a:r>
            <a:r>
              <a:rPr lang="en-US" i="1" u="sng" dirty="0"/>
              <a:t>signed</a:t>
            </a:r>
            <a:r>
              <a:rPr lang="en-US" dirty="0"/>
              <a:t> and </a:t>
            </a:r>
            <a:r>
              <a:rPr lang="en-US" i="1" u="sng" dirty="0" smtClean="0"/>
              <a:t>dated</a:t>
            </a:r>
            <a:r>
              <a:rPr lang="en-US" dirty="0" smtClean="0">
                <a:solidFill>
                  <a:srgbClr val="0070C0"/>
                </a:solidFill>
              </a:rPr>
              <a:t> </a:t>
            </a:r>
            <a:r>
              <a:rPr lang="en-US" sz="1800" dirty="0" smtClean="0"/>
              <a:t>(if receipt contains a Chip </a:t>
            </a:r>
            <a:r>
              <a:rPr lang="en-US" sz="1800" dirty="0"/>
              <a:t>R</a:t>
            </a:r>
            <a:r>
              <a:rPr lang="en-US" sz="1800" dirty="0" smtClean="0"/>
              <a:t>ef ID, signature isn’t required).</a:t>
            </a:r>
            <a:endParaRPr lang="en-US" u="sng" dirty="0">
              <a:solidFill>
                <a:srgbClr val="0070C0"/>
              </a:solidFill>
            </a:endParaRPr>
          </a:p>
          <a:p>
            <a:r>
              <a:rPr lang="en-US" dirty="0"/>
              <a:t>Packing </a:t>
            </a:r>
            <a:r>
              <a:rPr lang="en-US" dirty="0" smtClean="0"/>
              <a:t>slips for </a:t>
            </a:r>
            <a:r>
              <a:rPr lang="en-US" dirty="0"/>
              <a:t>items shipped </a:t>
            </a:r>
            <a:r>
              <a:rPr lang="en-US" dirty="0" smtClean="0"/>
              <a:t>as proof of receipt.</a:t>
            </a:r>
            <a:endParaRPr lang="en-US" dirty="0"/>
          </a:p>
          <a:p>
            <a:r>
              <a:rPr lang="en-US" dirty="0"/>
              <a:t>Asset numbers for items over the </a:t>
            </a:r>
            <a:r>
              <a:rPr lang="en-US" i="1" u="sng" dirty="0" smtClean="0"/>
              <a:t>asset</a:t>
            </a:r>
            <a:r>
              <a:rPr lang="en-US" dirty="0" smtClean="0"/>
              <a:t> dollar thresholds </a:t>
            </a:r>
            <a:r>
              <a:rPr lang="en-US" sz="2400" dirty="0" smtClean="0"/>
              <a:t>(IT $500; non-IT $2,500).</a:t>
            </a:r>
            <a:r>
              <a:rPr lang="en-US" dirty="0" smtClean="0"/>
              <a:t> </a:t>
            </a:r>
            <a:endParaRPr lang="en-US" dirty="0"/>
          </a:p>
          <a:p>
            <a:r>
              <a:rPr lang="en-US" dirty="0"/>
              <a:t>Cross-referenced credits to original purchase (</a:t>
            </a:r>
            <a:r>
              <a:rPr lang="en-US" sz="2800" dirty="0"/>
              <a:t>list TXN of credit transactions on original </a:t>
            </a:r>
            <a:r>
              <a:rPr lang="en-US" sz="2800" dirty="0" smtClean="0"/>
              <a:t>purchase).</a:t>
            </a:r>
            <a:endParaRPr lang="en-US" dirty="0"/>
          </a:p>
          <a:p>
            <a:r>
              <a:rPr lang="en-US" dirty="0" smtClean="0"/>
              <a:t>Training </a:t>
            </a:r>
            <a:r>
              <a:rPr lang="en-US" dirty="0"/>
              <a:t>is </a:t>
            </a:r>
            <a:r>
              <a:rPr lang="en-US" dirty="0" smtClean="0"/>
              <a:t>current.</a:t>
            </a:r>
            <a:endParaRPr lang="en-US" dirty="0"/>
          </a:p>
          <a:p>
            <a:r>
              <a:rPr lang="en-US" dirty="0"/>
              <a:t>You are aware of your internal </a:t>
            </a:r>
            <a:r>
              <a:rPr lang="en-US" i="1" u="sng" dirty="0"/>
              <a:t>policies</a:t>
            </a:r>
            <a:r>
              <a:rPr lang="en-US" dirty="0"/>
              <a:t> and </a:t>
            </a:r>
            <a:r>
              <a:rPr lang="en-US" i="1" u="sng" dirty="0" smtClean="0"/>
              <a:t>procedures.</a:t>
            </a:r>
            <a:endParaRPr lang="en-US" i="1" u="sng" dirty="0"/>
          </a:p>
          <a:p>
            <a:endParaRPr lang="en-US" dirty="0"/>
          </a:p>
        </p:txBody>
      </p:sp>
      <p:sp>
        <p:nvSpPr>
          <p:cNvPr id="4" name="Date Placeholder 3"/>
          <p:cNvSpPr>
            <a:spLocks noGrp="1"/>
          </p:cNvSpPr>
          <p:nvPr>
            <p:ph type="dt" sz="half" idx="10"/>
          </p:nvPr>
        </p:nvSpPr>
        <p:spPr/>
        <p:txBody>
          <a:bodyPr/>
          <a:lstStyle/>
          <a:p>
            <a:fld id="{5A4FC93E-E264-4B2C-A500-EF974F1F1854}" type="datetime1">
              <a:rPr lang="en-US" smtClean="0"/>
              <a:t>8/8/2016</a:t>
            </a:fld>
            <a:endParaRPr lang="en-US" dirty="0"/>
          </a:p>
        </p:txBody>
      </p:sp>
      <p:sp>
        <p:nvSpPr>
          <p:cNvPr id="6"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33</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What an auditor looks for</a:t>
            </a:r>
            <a:endParaRPr lang="en-US" sz="4000" b="1" dirty="0"/>
          </a:p>
        </p:txBody>
      </p:sp>
    </p:spTree>
    <p:extLst>
      <p:ext uri="{BB962C8B-B14F-4D97-AF65-F5344CB8AC3E}">
        <p14:creationId xmlns:p14="http://schemas.microsoft.com/office/powerpoint/2010/main" val="2451450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0"/>
            <a:ext cx="8382000" cy="40072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Approvers must be at least one level </a:t>
            </a:r>
            <a:r>
              <a:rPr lang="en-US" sz="2400" i="1" u="sng" dirty="0" smtClean="0"/>
              <a:t>above</a:t>
            </a:r>
            <a:r>
              <a:rPr lang="en-US" sz="2400" dirty="0" smtClean="0"/>
              <a:t> cardholder based on the agency’s organizational chart.</a:t>
            </a:r>
          </a:p>
          <a:p>
            <a:pPr marL="342900" indent="-342900">
              <a:buFont typeface="Arial" panose="020B0604020202020204" pitchFamily="34" charset="0"/>
              <a:buChar char="•"/>
            </a:pPr>
            <a:r>
              <a:rPr lang="en-US" sz="2400" dirty="0" smtClean="0"/>
              <a:t>Employees listed in Works as users can actually </a:t>
            </a:r>
            <a:r>
              <a:rPr lang="en-US" sz="2400" i="1" u="sng" dirty="0" smtClean="0"/>
              <a:t>sign</a:t>
            </a:r>
            <a:r>
              <a:rPr lang="en-US" sz="2400" dirty="0" smtClean="0"/>
              <a:t> into Works.</a:t>
            </a:r>
          </a:p>
          <a:p>
            <a:pPr marL="342900" indent="-342900">
              <a:lnSpc>
                <a:spcPct val="90000"/>
              </a:lnSpc>
              <a:spcBef>
                <a:spcPts val="24"/>
              </a:spcBef>
              <a:buFont typeface="Arial" panose="020B0604020202020204" pitchFamily="34" charset="0"/>
              <a:buChar char="•"/>
            </a:pPr>
            <a:r>
              <a:rPr lang="en-US" sz="2400" i="1" u="sng" dirty="0" smtClean="0"/>
              <a:t>Multiple</a:t>
            </a:r>
            <a:r>
              <a:rPr lang="en-US" sz="2400" dirty="0" smtClean="0"/>
              <a:t> transactions to the same supplier in a short period of time totaling more than $5000 to a non-contract supplier.</a:t>
            </a:r>
          </a:p>
          <a:p>
            <a:pPr marL="342900" indent="-342900">
              <a:lnSpc>
                <a:spcPct val="90000"/>
              </a:lnSpc>
              <a:spcBef>
                <a:spcPts val="24"/>
              </a:spcBef>
              <a:buFont typeface="Arial" panose="020B0604020202020204" pitchFamily="34" charset="0"/>
              <a:buChar char="•"/>
            </a:pPr>
            <a:r>
              <a:rPr lang="en-US" sz="2400" dirty="0" smtClean="0"/>
              <a:t>They will ask for:</a:t>
            </a:r>
          </a:p>
          <a:p>
            <a:pPr marL="800100" lvl="1" indent="-342900">
              <a:buFont typeface="Arial" panose="020B0604020202020204" pitchFamily="34" charset="0"/>
              <a:buChar char="•"/>
            </a:pPr>
            <a:r>
              <a:rPr lang="en-US" sz="2400" dirty="0" smtClean="0"/>
              <a:t>Signed/dated employee agreements </a:t>
            </a:r>
            <a:r>
              <a:rPr lang="en-US" sz="2000" dirty="0" smtClean="0"/>
              <a:t>(</a:t>
            </a:r>
            <a:r>
              <a:rPr lang="en-US" sz="2000" i="1" u="sng" dirty="0" smtClean="0"/>
              <a:t>you</a:t>
            </a:r>
            <a:r>
              <a:rPr lang="en-US" sz="2000" i="1" dirty="0" smtClean="0"/>
              <a:t> </a:t>
            </a:r>
            <a:r>
              <a:rPr lang="en-US" sz="2000" i="1" u="sng" dirty="0" smtClean="0"/>
              <a:t>should</a:t>
            </a:r>
            <a:r>
              <a:rPr lang="en-US" sz="2000" i="1" dirty="0" smtClean="0"/>
              <a:t> </a:t>
            </a:r>
            <a:r>
              <a:rPr lang="en-US" sz="2000" i="1" u="sng" dirty="0" smtClean="0"/>
              <a:t>have</a:t>
            </a:r>
            <a:r>
              <a:rPr lang="en-US" sz="2000" i="1" dirty="0" smtClean="0"/>
              <a:t> </a:t>
            </a:r>
            <a:r>
              <a:rPr lang="en-US" sz="2000" i="1" u="sng" dirty="0" smtClean="0"/>
              <a:t>a</a:t>
            </a:r>
            <a:r>
              <a:rPr lang="en-US" sz="2000" i="1" dirty="0" smtClean="0"/>
              <a:t> </a:t>
            </a:r>
            <a:r>
              <a:rPr lang="en-US" sz="2000" i="1" u="sng" dirty="0" smtClean="0"/>
              <a:t>copy</a:t>
            </a:r>
            <a:r>
              <a:rPr lang="en-US" sz="2000" dirty="0" smtClean="0"/>
              <a:t>).</a:t>
            </a:r>
          </a:p>
          <a:p>
            <a:pPr marL="800100" lvl="1" indent="-342900">
              <a:buFont typeface="Arial" panose="020B0604020202020204" pitchFamily="34" charset="0"/>
              <a:buChar char="•"/>
            </a:pPr>
            <a:r>
              <a:rPr lang="en-US" sz="2400" dirty="0" smtClean="0"/>
              <a:t>Internal purchasing and P-card procedures.</a:t>
            </a:r>
          </a:p>
          <a:p>
            <a:pPr marL="800100" lvl="1" indent="-342900">
              <a:buFont typeface="Arial" panose="020B0604020202020204" pitchFamily="34" charset="0"/>
              <a:buChar char="•"/>
            </a:pPr>
            <a:r>
              <a:rPr lang="en-US" sz="2400" dirty="0" smtClean="0"/>
              <a:t>Copies of exceptions granted during the audit period.</a:t>
            </a:r>
          </a:p>
          <a:p>
            <a:pPr marL="347472" indent="-347472">
              <a:lnSpc>
                <a:spcPct val="90000"/>
              </a:lnSpc>
              <a:spcBef>
                <a:spcPts val="24"/>
              </a:spcBef>
            </a:pPr>
            <a:endParaRPr lang="en-US" sz="2400" dirty="0" smtClean="0"/>
          </a:p>
          <a:p>
            <a:endParaRPr lang="en-US" sz="2400" dirty="0"/>
          </a:p>
        </p:txBody>
      </p:sp>
      <p:sp>
        <p:nvSpPr>
          <p:cNvPr id="2" name="Date Placeholder 1"/>
          <p:cNvSpPr>
            <a:spLocks noGrp="1"/>
          </p:cNvSpPr>
          <p:nvPr>
            <p:ph type="dt" sz="half" idx="10"/>
          </p:nvPr>
        </p:nvSpPr>
        <p:spPr/>
        <p:txBody>
          <a:bodyPr/>
          <a:lstStyle/>
          <a:p>
            <a:fld id="{FEF2E482-C42A-40D2-B593-A880DEB21AFD}"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34</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What an auditor looks for (cont.)</a:t>
            </a:r>
            <a:endParaRPr lang="en-US" sz="4000" b="1" dirty="0"/>
          </a:p>
        </p:txBody>
      </p:sp>
    </p:spTree>
    <p:extLst>
      <p:ext uri="{BB962C8B-B14F-4D97-AF65-F5344CB8AC3E}">
        <p14:creationId xmlns:p14="http://schemas.microsoft.com/office/powerpoint/2010/main" val="1197849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610600" cy="4800600"/>
          </a:xfrm>
        </p:spPr>
        <p:txBody>
          <a:bodyPr>
            <a:normAutofit fontScale="77500" lnSpcReduction="20000"/>
          </a:bodyPr>
          <a:lstStyle/>
          <a:p>
            <a:endParaRPr lang="en-US" sz="1500" dirty="0" smtClean="0"/>
          </a:p>
          <a:p>
            <a:r>
              <a:rPr lang="en-US" sz="2900" dirty="0" smtClean="0"/>
              <a:t>Goods or services received at the time of purchase – The receipt for purchase shall serve as the receiving document. </a:t>
            </a:r>
            <a:r>
              <a:rPr lang="en-US" sz="2900" b="1" dirty="0" smtClean="0"/>
              <a:t>The receipt must contain the P-card holder’s signature and date if receipt does not indicate the transaction was processed using a Chip and PIN card. </a:t>
            </a:r>
            <a:r>
              <a:rPr lang="en-US" sz="2900" dirty="0" smtClean="0"/>
              <a:t>A </a:t>
            </a:r>
            <a:r>
              <a:rPr lang="en-US" sz="2900" i="1" u="sng" dirty="0" smtClean="0"/>
              <a:t>carbon</a:t>
            </a:r>
            <a:r>
              <a:rPr lang="en-US" sz="2900" dirty="0" smtClean="0"/>
              <a:t> copy of the receipt containing the P-card holder signature meets this requirement</a:t>
            </a:r>
            <a:r>
              <a:rPr lang="en-US" sz="2100" dirty="0" smtClean="0"/>
              <a:t> (the date is already printed on the receipt).</a:t>
            </a:r>
          </a:p>
          <a:p>
            <a:pPr marL="0" indent="0">
              <a:buNone/>
            </a:pPr>
            <a:endParaRPr lang="en-US" sz="2900" dirty="0" smtClean="0"/>
          </a:p>
          <a:p>
            <a:r>
              <a:rPr lang="en-US" sz="2900" dirty="0" smtClean="0"/>
              <a:t>All remaining transactions – The receiving employee </a:t>
            </a:r>
            <a:r>
              <a:rPr lang="en-US" sz="2900" i="1" u="sng" dirty="0" smtClean="0"/>
              <a:t>must</a:t>
            </a:r>
            <a:r>
              <a:rPr lang="en-US" sz="2900" dirty="0" smtClean="0"/>
              <a:t> provide the packing slip to the cardholder.</a:t>
            </a:r>
          </a:p>
          <a:p>
            <a:pPr marL="0" indent="0">
              <a:buNone/>
            </a:pPr>
            <a:r>
              <a:rPr lang="en-US" sz="2900" dirty="0" smtClean="0"/>
              <a:t>  </a:t>
            </a:r>
          </a:p>
          <a:p>
            <a:r>
              <a:rPr lang="en-US" sz="2900" dirty="0" smtClean="0"/>
              <a:t>The cardholder’s and approving official’s signatures on the cardholder’s statement indicate that these products and services were received and approved to be paid with the </a:t>
            </a:r>
            <a:r>
              <a:rPr lang="en-US" sz="2900" i="1" u="sng" dirty="0" smtClean="0"/>
              <a:t>purchase</a:t>
            </a:r>
            <a:r>
              <a:rPr lang="en-US" sz="2900" i="1" dirty="0" smtClean="0"/>
              <a:t> </a:t>
            </a:r>
            <a:r>
              <a:rPr lang="en-US" sz="2900" i="1" u="sng" dirty="0" smtClean="0"/>
              <a:t>card</a:t>
            </a:r>
            <a:r>
              <a:rPr lang="en-US" sz="2900" dirty="0" smtClean="0"/>
              <a:t>. </a:t>
            </a:r>
          </a:p>
          <a:p>
            <a:pPr marL="344488" indent="0">
              <a:buNone/>
            </a:pPr>
            <a:r>
              <a:rPr lang="en-US" sz="2100" dirty="0" smtClean="0"/>
              <a:t>(Example: An email containing a download link for software. A copy of the email should be placed with the statement documentation.)</a:t>
            </a:r>
          </a:p>
          <a:p>
            <a:pPr marL="0" indent="0">
              <a:buNone/>
            </a:pPr>
            <a:endParaRPr lang="en-US" sz="2900" dirty="0"/>
          </a:p>
        </p:txBody>
      </p:sp>
      <p:sp>
        <p:nvSpPr>
          <p:cNvPr id="1026" name="AutoShape 2" descr="data:image/jpeg;base64,/9j/4AAQSkZJRgABAQAAAQABAAD/2wCEAAkGBxQTEhQUExMWFhQXGB4YFhgYGB4cGxoeGhgcHB8eHyMcHyggHRwmHh8dITEhJiorLi4uGh8zODMsNygtMCwBCgoKDg0OGxAQGi4mICYsLCwsLywvLCwsLCw3LCw0LCwsLCwsLCwsLCwsLCwsLCwsLCwsNCwsLCwsLCwsLCwsLP/AABEIANgAwAMBIgACEQEDEQH/xAAcAAACAwEBAQEAAAAAAAAAAAAABgQFBwMCAQj/xABMEAACAQMCAwUFBAYECgsBAAABAgMABBESIQUGMRMiQVFhBzJxgZEUI0KCFVJykqGxVGLB0RYXJDNTc5OUorI0Q1WDs9LT4ePw8Qj/xAAZAQEAAwEBAAAAAAAAAAAAAAAAAQIDBAX/xAAlEQACAgEEAgICAwAAAAAAAAAAAQIRAxIhMVEEQSJhE1IycYH/2gAMAwEAAhEDEQA/ANxooooAooooAooooAooooArnO+FYjqAT9BXSudznQ2CAcHBYZA28RkZHpmgM54Dx3jFzbxz4s4+0GoI6yagMnBOCeo3+BFTHl4wxA+0WUQ8WWJ3PTbZiB19aXeC8c4rcx9rFFa9nqZUJ1gMEOnUuPwnBx8Kmm74wP8Aq7T6yVzucr5NVGJb9lxX/tGD/c//AJK4ScFv3Op+Lyqx6iKCNUHwDEkbevXNVpvuLjqln9ZK+fpHi36tl+89V1z7J0x6LEcu3RyJOL3bKQQQqxxtuPBgCR8qg3XJwjRnbifFdKjJxcsSfQALkk9AB1rx+kOLfq2X7z1y5V5publrgS9kqRP2YaLV3nzvjP4R0+dNU+bJqPRz9jfGrj7de2V00+oKJY0nkMjquRsWJxnDocADqa1+sZvWFtxqwuiQBNqt3JIG5GAd/iBWzV0RdqzGSphRRRViAooooAooooAooooAooooAooooAoornPOqKWdlVR1LEAD5mgOlUHOs7fZmhjJEtwewQg4K6wdbj9hAzfIVKueZbSManuoAOme0X++lvjPPPDg6sbyE4BAw2euM9PhiqzdImKtlnZWqxRpFGMIihVHkAMCu1L6c5WrFRGZpdQyDFBI4I38QuPCpMfG2ZgFs7oqRnWVRAOuxEjq4O2Pd8q46Z0Wi3oqFDdTM29vpXOMtKurHnpVSPlqqTCXwdYUHO2kk7eGcgb1AFL2n8xCys20YE833cXTIz7zfIfxIrjylwf7NZxQn3tOqT9t92+hOPlVPzXy7PPxqCSXDWqprTCnC6OqNnbUXIOfEeG1OVXeySRC5FbnSIzcPMq7SQMJ19HhYhh5j8WPHpWn2vMEH2OK7lkSOKSJJNTsAAGUHx8d8YpHgCrPNCekq9qB5g4STA+Okk+b0rWvBZ1s2e3iFxcWkjWgjfB7MdrqSRARtqDAnpkEHO1bYX6M8i9mtcK5utp+jMgwWRpVMauq9SpbGQNj8CD0Oah2/PttJKEhWWWLUEe4VPuEY9AWJGcnbKggHGcVmvE7l4gLTjECxiVcrIDmJyPJvwSL5+vrvecixpFCsZkSWNQVjdSCrJ4agPHScEHyrqUE+GYSk0jWKKziNRZTWQtXcRz3PZurSvImkxythVdiE7wB7uOlaPVGqdExkpK0FFFFQWCiiigCiiigCiiigCs09tV63ZQQOkotHkDXcqIWCopyF26FmHjt0860uqbnHjS2dlPcPjuIdIPRmIwq+uWIFAYqeZOXogWSzMh6aTFn/nbAqWvtasolzbcPfV092OMY/aUMflirn2XcvD7CJpQDJcu0zdxdgThcfIatse96U5x8OVRhSVHkMAfwrlk43RukzPT7U7p1HZ8In3xpLO5XB+EQ+ua7Nzlxd8KnC0Q/rM5I6fEU+fo8frGj9Hr5n+FV1Lomn2IZ41xxwQILWI7d4nPy6mqO65/4jZ3cUV6YCjAM/Zr0ViVznwIIz8q1g8OHmaWuI8uxSPdF+8Z0ERJ/CijYL5d7L7Y3+FSpL2iGn6ZeJKZEK51EjUh8/T51FRsgEdDvSp7PL+RVkspj9/aNpGerR/gPwxgfArTNI4WXH4ZsuvkHGNa/POsD1byqrVOiyZWcxv2RguegikCyHzjl7jfINob8tXPKpMXEJ0BwtzAJR1wJISI2PlurR+P4aW/aBelLRokUvNcnsIkHUl+p+Q/iRXPhvDL2K2e54h9057GzVM40QySRrK4KE9+Q6RnbABOfCtcSfJnNrguOWeJ/pCWeSeaKYxaoOwWPCJ95kv3mbtA5RSG2wF+NVftTvbeztMw9nFcmRDGIwqscE51hcZTSW67ZK+OKfba3WNFjjULGg0qo6ADyqs4xy1bXLxvNEDJGyujjZsqcgEjqPQ01fKzbR8aKDlkT/arBOIwqpbXLAYnyO1WMA9opGVIVjgAkZJ9K1el3h/BFa8+1mTUyRdiqZJCEtqkPXAY90dPA/JirotvdnK0k9gooooQFFFFAFFFFAFFFcL4yCN+yCmXSezDkhS2NskAkDNAKvHOc5I7pra0s/tbRoGmImEYjLE4U5U5bG+PUUpc+2fE+Kwxw/Z4raLWGkDXGtjjI3wgAA67ZrN4ua+LWktxCB972paf7oMxdvEkDyxj0qanOfHZUOhJMdNSwbg+m3Ws5OV7UXWk1m1tb9VVFaziRFVVUJJJ0GOuUx4bYqVFY3WoF7tceKx26r4eDMzHGd9waxy34hzE4JBuNv1lRf+YCvZ4Zx+YZeeVMbY7bQT+4d/nWOj7RfV9M2ePhrgsTcztk5GdAC+g0oNvjmu8HDwh1Aynb8UjMPoTisTg5R4ywOq9dfQ3Mh/ka8xezG9bJe7VTn9Z2z600r9ibfRsvErlbW3llRCdClwi5JZvAbnxOKXOCiWImCd+0cqJlc/iDnLj8khIx4KUrHeIWlxw+77kxmNuFklK6tK6mACtnz1Afm+NbFNci4tobqHJMf3yAZ7yEYlj9TpzgfrIKONIJ2UfPFu1vNBxKMbwkJOB1aNjjPyzj5imefE8AaFgSQJYG8NQGVPwYEqfRjXR1SaIjZ45U+TK6/wAiDSnyPObaWXhkhJaIl4GP442OfqM5x8fKq8r+ieGSuSH+38Ve7kHZ29imlQ+2JXGGznYae94+C0y81852d1FJZQEXLSoyuUOI4x01O+DjfoACScdOtJYsYLm7upCC8aygaGYmIyqmJHCe7noud91NLHMfLX2SNTBcyp206xldWlO+G3IXGwx9M1f8y/gtmYtbmkcDveK/Z4j2VtcAoCJWlaJmB6ZXR1x4+O1WE3OJs9rgRvcyD7q0g3YHc9528NjvgAeRr3w9rq0tl+1R2whhiA7SOcjuooAwrJ+qPBvKsZ4VzMwvJ7+a3Yxzlh2gU4THQA4wdtKn/wDas1JK6NJSVcmoctWFxFGiy8Q+y9rJJIltCIy33ra8FpAxbGfBfnTFcW/EUA7C+R8eFzCCW+Lxlduv4aQuU7EIouiP8om+8ZuuAx1BR5L02pgkuXZtRY6vA56fDyrmfkSTKUO/BeYe1fsJ07G50a+z1alYdC0bYGsA9dsjIyNxV5WZ3NyJ0CSkq6HXDOo78Tjo23UeBHiMg5ps5W5kW51RSaUuogO1jBJBB6OhIGqNuoPh0O9dWLKpr7KtDBRRRWxAUUUUAVwvrpYo5JXOEjVnY+QUEk/QV3ql5rg7WIQfhkYdp+wpDMPzYC/mJqG6VhKxS5P4ORE9xLqE905nlGfd1e6mcbhVwPiTV6bFfNvrUsg+VGk+VcTduzpSoh/o9fM0fo9fM1M0HyNfdB8jUEkL9Hr5mqnmq8jsrWW4bJ0Durn3mOyr08T19AT4Ux6D5Gso5xuDxHikdgufs1t95ceRYDJB+oTHmW8qtFWyrdErkPg/+SvNcKGlvCZJQR+Fs6V+GDn81c+Tg1lcyWDnKHM1qx/EpPeX9oeXxNONVPMvCjPGpjOJ4WEkDf1h+E/1WGx+VTqt7iqOnDvupJIPw7yw/wCrY95fyOSPgyeeKS+crky8UtorY6J4lJeXGdAYZwRnfAP/ABCmu8umlto7qFMyxAyLGTgnAKyxE74OxH7SCkbk23ljK304BW+kaMN+JWBZh+VtLD8oqd0nIrLovbO3NhZHAM7JqdtPdLEkknfOPXr06VV2HGZ+JIyQ2WFyCZJJCIwVOobhPeyBtUjl3h13e3EtoxaKCGZ3uJ0JBYMxYRqdsZB33O3X1Y+YLCKYw21rEkccJUmQAakVGB0jG+pyPHwyT4UWGoPJOuzOLuelIX+ZmuLyVLCZPs6qO1lIcOJVB2ERwMrnc+R69KY7eFUUIgCqowFHQAVd/ogXSMmwkjHaQOfwvsMdR3WzgjxpPbmKJJnhuP8AJ5E3PaMuk5O2ls71jllLIlJGkoaG0TeJ3giQN5uiD4u4X+3PyqDxjmOOCRYQrSztjRFGMsSegPlmonMXEoprWYQXEZkQB10upOUYOPHzWmb2X8srbW4uWYSXFyBI8uc4DbhVPz38z8BUY8SauREYuTpFHzDyXxie27ZWji7ur7NGzdp54LYwW9AceFcvYXyxPNN+kLiRykWqOJWdixbo2QTsoydj1PwrWUmYHIJqs5VJi4hfQdI5gl3EPIvqSYfvqrdOrMfGu3Hp4SoicHEcaKKK1MwooooCn5s5hisLWS4lOyjugdWY+6o9SazHhHKD3UKXFzf3sc02ZGjjn0omslgoBBIABG1OntR5dtLmzllutY+zxvIjK2CpCnoCdJJOBg9dqxPgfK/FZbeKSO7aONxlFMzjYnyG2/X51nk45LRNFX2dIenEuIf7wP8Ay19/xcJ/2jxH/eB/5az6blTjQOBcyMPMXDf2moknBOOIww9w2MHInyP4tv8ADFZ0/wBi9/RoN57IbaVtUt1eSNjGXkRjjyyY+lcP8Stl/prn96P/ANOki5vePoQG+0b791Fb/lBxUSfmTjUeNb3K56Zjxn/hqal+wuPRoX+JWy/01z+9H/6dVsPIEcfaTcIupHubd9DLIVKPgAsgKqM9ceIyCNjuEK9514ppKyXMyhgRuAuQdjg4B+lPPsi5iQRLaHKTKWdM/wDWBu9t8B4eIGaNTSuwnFsaOV+YkvEO3ZzRnTNEfeRgcfNc+Pyq7qh5q5caZxe2REd/H7w/DOoGCreuPPyx5EeOC82RTW8kr/dvAD9oiPvIV6/EEjAPy61k1e6Lp9nqbjENverblgpuFMhyQFVlGMnPTWB9V9aWucOK3UVnFDDbFrWV1mgnOTpXt9SIdtKgnTpyfcZflx5Bt0v5L26uoo5jKRHGkuVUKCCQGGdDABQGx4HzNNs3FBxC9trRYJIIrEhpI3A/zoGmNRgkMqrqYHx2I2NdMMPFmMsvJ35gvDwrhAUnMxUlz01SSHLH95voKTvZTxDVEYzLGWyzlQGMhLH3mYnA8RjHiN6++0+9F9xBLQE9nEC7kHptgfDrn84qutob63hMFvPGI9WVJXEig+GcYNU8pprQPGej5MbLnm+Nbx7UadShe8zaVDHJbLHYaVxt1JOK68vBbri7zwy4FpEI3K4PbGXUdOemlcZ+OKTH5XgZMOGZySzSE99idySfHNWXBHm4euLIhlL6pIpT3XGANiBlW2Az61zQUIu0bvM5bS4Nd4hZxzrpmjSVd9nRWxnrjI2+VceHcLigGIlKJjZAx0LvnuqchfgMCqflznOC5wjA28/QxSkZJ2zobo438N/SmTFbWzRKL3QVSCZjxm0RQcLbTNIdsaXdAPX3l/lVxNKqKzOwVVGWYnAAHUmovIbpcGe+UHTNpjiJ6mOHUA2D01OzH1AXxq2NblMz+NDdRRRW5yhRRUabiESnS0sakdQXAP8AE0Bnnts4iWjtuHxE9reSqpAztGGGSceGcfIHypoggCIqL7qqFHwAxWf8JkPEeP3F0Bqhs07GIjcatxkHcZ3c/StGKHyP0rmzPejbGtrODW6nqork1gvqKl4r5WJoQG4d5N9RXI2bjp/A1aUUBkPO/DWvuJ21qdXZxJ2kx/VDHOM+BIUAD1zTJzByzHcKhUmKeIDsJV6pjoD5r6epqfZ8P0TXMzD72eTLb5wqDQig4G2kA/E1Oq7lxRVIoeVuPGYNFMNF5DtMnTOOjr/VIwfTPwqv9ofJovUeeHCXQXv+CzquDhv64wCCeuAPIj7zvy88mm7tTou4O8pA3kUDdfjjpnr08ai8uc8i5tZtYC3UUTsyHYPpU7jx+I8Ksr/lEh9Mq+DcvXEPCE4jZXeIwjPNBOBp1I7IxQjzI2Xqdt8nFXXLH+Q2Zml/zhVppieupwT9QCB8aruX7tpuHcLsV/zY7S6uD6LcSCNDt4vv+X0qF7U+JHs0tY8l5DrdQMnQvT+Iz+Wu6Oys52U1n2kVrJxFiheaXGlsksC3RSOh6+HRafbGyUorMDkgEg+Gd8fKlDlW0jmW1R5HkMa9qEZgVTwG2Mj0GdsGn0OCSM7jGR5Z6V5nkzTl8f8AS6K/iNoANSjA8QP51R3V+Ij94NKE4D9V/N+r/Km0jNLXM3Df8mnyRoCEjPp0+eaxxtXTJPMsaSJhgHQ7jxHxH99VfG+M3tkoltrmXRqw6SN2gGcYPfycbY6+NeuVrRUt42XPfQMwLEjJ8QD0+VXfELBfs0zTe72bEj8uxrVS0SAzf4D3nEUt3vL8G2dUkeCGLs9YIDAE6j6b/TBrS7O1SJFjjUIiAKqqMAAdAKhcs/8AQ7X/AFEf/hrVnXoVRVtvkKKKKEBWGcOS34lxbiUvYLNEuhEZl1DK5UkeWcfQVtXE7MTQyRFmQSIU1IcMNQxkHwNfme/4zf8AA5HsEaMKrFw2gZkDdHO53IAGPDGKrNNqkTFpPc1IcnWn9Ag/2dSrTli3ibVHZwo2MZQFTjyyDmsktvbDxBQdQhf4p0+hqVB7abwHvQwMPLDD+RrD8czXXE1x+DIzA9nIpHTRcSL67gNg/OpK8NHiZ/8Abv8A31ksXtvmyNVpER44dgfkTkD6GpI9uJ/oI/2//wAdR+OZOuJsK9P76+1lf+Oy3/o0v1X++qWX2hvxDiNnGo7K2WVTpJ3Zh4uemx6Dw69aj8chrRqV53HCno/ut4E9dP7WN8eNfK9OiSIYpRqjb6qQcgjyIO4I6Gq63uSkv2aY5lC6kfGBMn6y/wBYdGXwO/QiqFjnzJxdbS2lnb8A7o82Oyj6/wAM1kfJrWqie84lay3ETNpXswMK5OolsuuBvgfGrb2vcXMs0VlH3ipDMB4u+yr8QD/xV5k4TdxyW/B7iNEQYmd0JOuPLPv+YFfDcD0rqww2McjtjLyXw9IoXmCCMTsZQngkf4B+7ufjVbypYm8bivEnHcjgkig8t0K59cIPq/pUr2icU7C07NB35vu1HkuN/wCG3zq35S4mvD4Lbh08IeK67jMpGsSSDvhlIwyb4DDcY6GuifFIzE/2dQCKASHGX1MflsBTBypcmVJpT+OViPgvdH8Bmk/tDZQ3tuT37eVo1/M2kH+2nDk637O2jQ9Qoz8SMn+Jry80atvs0ReUu8/ylbGXSMliqdM+8wFMVcL61WWN43911Kn51zwdSTJInDOF9mqBjkqoA28gBn41Qe0TmGOKF7cd6WQYIB91T4n4+VSeEce7K1m7fd7Q9k/9fGyY9T0qz9j/ACKl1r4lfJ2jSPqhRh3cA7uQeu+wHQBfHO3ThxOU7l6Ktmt8s/8AQ7X/AFEf/hrVlRRXeVCiiigCsJsuHRcZ4pxC4lUSQwlYYwTjOCQDsendJ+fhWqe0Ljf2Ph9zN+IIVT9p+6v0Jz8qT/ZHwvsOGxZGGlJlb82y/wDCBWeWVRLwVshSezyxXraj95v768f4BcP/AKMP3m/vrQq4yWqnw+lc2t9mtIQ/8AuH/wBGH7zf30f4BcP/AKMP3m/vpxk4efwnPx2qLJEV6jFNT7FISOP8o8Pt7aaY2w7kZI7zdcYUfNiBSDH7O7h7KO5iIdnGoxdG0/hIOcEkb42+daLz2pna1sVxmeTXJ6Rxbk9f/wBxTYigAADAAwB5AdKuptIrpTZlnIftCKlba9OAO6szdRjor5+mr6+daRxfh63MQXVpdSHglG5jfqGGDup6EeINUfOHJMN6C20c/hKBnPowyNW22eo/hShwTj9zwmVbW+Um3OdDjfSM9VP4lz1XqM/AGaUt48jdbM7ezPl+WTjkr3hAa1LTSknGW/CQDuV3DZ6YA8xll4PP9quLq/I3nkKRb5xFEdC4+JGagc9ok5sZLaQi4lYpFLG+Puira+hGRgkfMjxqZzLxBbKyYphSqiOIeuNI+g3+VdeF2tRlJU6F6Lg78Z4u0McpiitlJ7TTqwVYdBkDJc7b9Fz4YrTOXvZiIbqO6ubt7togeyV0ChSfxdTnHh671H9g/L5t+H9u+e0uj2hz10gkL9R3vzVpVQ3ZBgPtb5dK8XjZdoroLJIB0LQ7E/TH1PnV3wxMJnzNefaNKW4s2ojTFarj/vHJJz4e5/GvfDP82Pif515/lPei0SVXxmAGT0G5+VfaQOeucwoNvbMCx2kkG+B+qvr5nwrnhBzdItZT8ocOl4rem21YiklNxMRuQqnff82kepFfqm0tliRI41CoihVUdAFGAPpSB7E+UPsVmJpFxcXADtnqqdUX02OT6n0rRa9ZJLgzCiiipAUVjHMPtxNveSxR2qywodIYuUZ8D3hlSAM9NjkfGrHhHtytZR37a4QgZbSBIAfLIwT8cCgK/wBu/Emnms+GRbtK4eTG5GTpUEeA95j8BWhwQhFVF91VCj4AYrCuAczwXHHHvbuXs0BbstedttKA7d0Bcn41u0UgZQykMp3BByD8COtc2Z7muPg9UUUViahRRUbiVwY4pHUZZVOlf1m6KPHq2BQCnbQCS+urnHdXFtD8E3kI+MhI/L6VcVHsLURRqnkNz5sd2PxLEn51IqWyEFVvMMcBtpTcqrQqpZgfTxHkfLFWVZ/7U74ydhYRnvzOGfHgue7kfHf8tWgrdESdIXvZvwqYXAmZJFtxG7Q6jlfvCBt8VzuP1RUjneU3d/b2K7qpBfHmRk/RP5+lO1zMlpbFvwQx7D9kYA+ZwPnVB7IeRouIi4vbxWIaTEemRlIb3mOVIPiB8jXov4qjmHHk3j8g4p9hRmeFbcvIrHPZFSoXTnfcEArnHeBGMb6dVByxyda2DSNbIytLjWWdnJxnHvE+Zq/rNu2SYP7absx3c4X35IoUQDqSTJnHy/mKurKLTGgPUKNXxxv/ABqj5lEd/wAdklTvQ2qqjN1VpFJwB54JP7p9KYq87yWtVIujzI+kFvIE79Nhmsc5e4VJJKl1gCNbmIfEtKM4+GR9a1Dme+EVrI3UsNCD9Zn2AFUlxYdjwlkXZo015XYh1YNqBG+x3z6VGCWhX20gz9EUUrez/mFrq3CTbXUSJ2w6Z1LlXx4at8/1lYeFNNegne6KBRRRUgh8R4VBOpWaGORT4OobqMeI22pN4p7IuGynUkb279Q0L6SDtuAcgdPLxp+ooDJLr2WXS7C4gvI/BLqLD4z07RSTnpvjc+FU3EODXvD4JHtLWeCXIJSJu2hfPvEDwIG2dIPhvit0oqW7VMH5o4VzvxOVmR76KCQHTomQKc/NcZz4VdPd8fB2nhI8Dhdx+7Wuc1cl2fEFIuIQXxgSL3ZF8sEdceRyKzHiPs34lw/LcOuPtMX+hkGGHwBOk9Oo0/DaoUYe0TqfZY8F9oRR1g4nH9nlPuyj/Mv08fwn6j4U28RkV0TBDKSHUg5Bx0Ixsd9/kKyKPnmGTNvf2zRHo4YEgH1UgMv9lev0HcW47fhVyXhJyYdWpT54ySCfQ4PrWc/HT3gXWTs0+ikPgntC1sI5YiJOjKSEcHbbDYDeO+VO3u702cN41BOSscg1jrG2VkHxVsNXPKElyjRSTJs0qorMxwqgsxPgAMk/Ssn5QP27ic962dKHuA+o0qPkozjzxV/7XeNCK1EAOHnO+OoRSCfkTgfWvXIVh9msUMndLZlfO2AemfygH510+NDezPI/RT+1HiJYQ2ce7yMGYfPCj5tv8q3Xk3gS2VlBbLv2ad44xqY95j82JrE/ZXw9uI8ZkvXz2UB1rttn3Y19MDvfl9a/QrMACTsBuTWsnbMz7RWL8W9qjS3cqW13Db28fcR3j7VpWzuwGV0p4Dc9M+O3fmjne4WwuEmw2uL7q6twy4fK6Q6gkx58HDEdBWeuN0W0OrKW4mNhxO7tZI9CTSNPA2fe1nONvn8NOPKmJTkZ8xSJzXPeNJaS3Mgmht9hIFw4DY3k8zt71N3DrgaMEgY6ZPhXB5Ci3qj7LU1szOLfjLy3FtbSgqLdmXGfeZcgZ+A2rQbeMSwvE3Qgg+OzVysuX45ry4i0gNeWxMUoO6SwMrDG/Q90n9j1NUnAuMyJK9vcJ2d1H3XVttWPEfz+ByNqvkjqgpRKobZLx7aRLuJS7xAhkBx2kbY1L5ZGAwz4j1rT+A8ahvIEngcPG42PiD4gjwI8RWF8zczBEESlUmlIRWY91AxwXbbYAf8A3atf9n/KkXDrRYom7Qt35JPB2IG48lxjHpWvjalHchjLRRRXSQFFFFAFFFFAFFFFAZ17Zbuwhgja7gSWVm0xDA1YBGs5xnCg9PMisX5d4fLHeyw2waQhDJGVl0M0YGruDdXcqdgykbdKuv8A+h5AeKIM5xboD6d+Q/yIPzq85y4V9iXhvELRSWt4UWRc4zGF2JOep1MviTkdcVZFZOtin4Gq8auJLZ7ZiUVis5wsqhdgHwNOrO2Nht0qDx7gt3w8aLmEXdsg2LAh4xsBhveQdOmVpl9hPHLa3acT3EYknVZNTsBuHkBQlurYAf8ANW0XQhuIyodGBGxBBxnoaX2SfmSXgw4ge1trkytGqjsLjaRVB93V0Zdzv64zTJHfXvEFksYrMwzAKsrl+5Gh8TtnvAYGM7Zqq5p4e3CeJrOi/dOxyq7DcYZfLB94f+1aJ7JGVLC4vXOTLLJI5PULH0GT5AGrLorkk0rDkZk4HH9nu4WRZGy14CGhLHOlTjvRgAADV1JPStOvxrhk0HdkbSRv1U4x51m1rdT8U4ddvcJHHbTRP2KqS0nd7ysegGCAceJHhV57GeIyT8Jt2kOpl1Rg+OlGIXPqBgfKqyVCEm9mZTyUEe0ETqC8bMkiOu6nWSAcj/7irBITbyIEANs/ceM9EJBxjyRvdIO2SDTr7RuUGEn6QtFHaKD9pjG3bJj3vLWoG2evnS5byB1V03VgCpHiDXnZouEr9M9DFJSjXtEOaz0W8kXvqFcJkZyhBKj1IUhfiKoLK+uQYLf7HI87qAgDrliq7nA90eO/Sm0+nXwpm9kHBHSKW8nA+0XDEbHZEjYqFHpkE/SpwR1t2VzpJIr/AGfcq3jXa3d9H2CwJoghDBsswwzkg46bfP03sPa1yOl5GLpZRBPbqW7QjZkG5BxvkdQfl45F5zzzelhENKdtcSHEUAOGbfdjgHCDxJ+HjWVce4/xm6jeKXsBDL3XSPGtVPUAnxrruEFRzKMpcIqeTeGloXe5i1SO5OZFGorpAHXoOtah7MJmhmurBnJjiWOW3B3KpIGDKDn3FYbfteVJLyR2luNTns4xgFjlj5D1PpTl7M7FnuJr0HMUsKRrk/q4IC4HugdSepb0rmwybm36OjLFKCXs0aiiiuw5QooooAooooAoqPcmUe4EPoSQaprvjM6bGEKfPcigKn2qcirxK37mlbmPeNyOo8UY4zpPX0NZ7wXjHEY1+z3VhJM8eFV9SqpUDYHUMHHmPptWpJxu4b3YwfgpNeWlupBvEGHqg/tqU2uAL/BuW+H9nIbyKKaaZ+1k+77qHAARD10qPHxJJ2yAId57PuDMcos0LDOGjZgQfAjOdx4VZSdTkY9BXmoAoca9ngkRo04pcNDkMEmiEhyBudesHr07o/tqr9n/ADIp4ddcN1Rq+mURtI2kN2mRn0wfD1FaJSTzP7OYrqQzRuYWb38JqQnzxkYJqU6IaTPEXMxs+FtZO8ZneIwQJBLrbU+V1sQAEG+wyc4p05IZ7CxhtgBqUFnY795m1HHoM4+WaU+UuQYrN+1d+2lHuErpCeoGT3vXwpwo3YSo4c3XtzNayokzIWGCyjcL+LABGTjPjWXcP5DUMj/aTJHs2kJgMOvXWdj8K1jNLd9wiWN3e2EbI/eaJ2KYYncoQpAB6kHxz51jlU2vizXG4X8kcDdqrOrEKFXXn+r0J+R/mPOnbkrmJVsYfu2ywZ1GR0d2cZPhsQelZlwnlG4maI3pVIolKCNGy0gJyFYjbTsPjp6eWgqAAAOg2HyquHFo3ZbLk17C1zxcXr3izwWqzDsuzPeC4GvVgEnx28D0FVcV1f573DWA9JkJ/jT1RV5YoSdtFY5JRVJidwuwnmvIpZ7doY4o3wHdWDOxAGy+mevlTrBMyboSvw2rnX0CrxioqkUlJydsuLXmKRfeAcfQ0xcOvRKmsAjfGD6UpQcImbohHx2/nTXwi1MUQU4zvnFSQTKKKKAKKKKAKKKKAK4XsDOhVW052Jxnb60UUAuTctyD3WVv4VGXgcxONGPXIxXyigLqy5eRcFzrP0H/AL1cKgAwAMeXhRRQHL7FH/o0/dFAso/9Gn7ooooDr2Y8h9KOzHkPpRRQB2Y8h9K8SWyN1RT8QDRRQEd+FQnP3a7+W1cH4BCfAj4GvlFAfYuAwg+6T8TU+G3VNlUD4CiigOtFFFAf/9k="/>
          <p:cNvSpPr>
            <a:spLocks noChangeAspect="1" noChangeArrowheads="1"/>
          </p:cNvSpPr>
          <p:nvPr/>
        </p:nvSpPr>
        <p:spPr bwMode="auto">
          <a:xfrm>
            <a:off x="0" y="-1220788"/>
            <a:ext cx="1828800" cy="20574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79F29133-0DE8-42EC-8D25-3DA6F20E0851}"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35</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Receiving goods and services</a:t>
            </a:r>
            <a:endParaRPr lang="en-US" sz="4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971800" y="1676400"/>
            <a:ext cx="6096000" cy="4800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Itemized receipt must be obtained for all purchases.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Name of merchant.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Date of purchase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1" u="sng" strike="noStrike" kern="1200" cap="none" spc="0" normalizeH="0" baseline="0" noProof="0" dirty="0" smtClean="0">
                <a:ln>
                  <a:noFill/>
                </a:ln>
                <a:effectLst/>
                <a:uLnTx/>
                <a:uFillTx/>
                <a:latin typeface="+mn-lt"/>
                <a:ea typeface="+mn-ea"/>
                <a:cs typeface="+mn-cs"/>
              </a:rPr>
              <a:t>Description.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1" u="sng" strike="noStrike" kern="1200" cap="none" spc="0" normalizeH="0" baseline="0" noProof="0" dirty="0" smtClean="0">
                <a:ln>
                  <a:noFill/>
                </a:ln>
                <a:effectLst/>
                <a:uLnTx/>
                <a:uFillTx/>
                <a:latin typeface="+mn-lt"/>
                <a:ea typeface="+mn-ea"/>
                <a:cs typeface="+mn-cs"/>
              </a:rPr>
              <a:t>Unit</a:t>
            </a:r>
            <a:r>
              <a:rPr kumimoji="0" lang="en-US" sz="2000" b="0" i="1" strike="noStrike" kern="1200" cap="none" spc="0" normalizeH="0" baseline="0" noProof="0" dirty="0" smtClean="0">
                <a:ln>
                  <a:noFill/>
                </a:ln>
                <a:effectLst/>
                <a:uLnTx/>
                <a:uFillTx/>
                <a:latin typeface="+mn-lt"/>
                <a:ea typeface="+mn-ea"/>
                <a:cs typeface="+mn-cs"/>
              </a:rPr>
              <a:t> </a:t>
            </a:r>
            <a:r>
              <a:rPr kumimoji="0" lang="en-US" sz="2000" b="0" i="1" u="sng" strike="noStrike" kern="1200" cap="none" spc="0" normalizeH="0" baseline="0" noProof="0" dirty="0" smtClean="0">
                <a:ln>
                  <a:noFill/>
                </a:ln>
                <a:effectLst/>
                <a:uLnTx/>
                <a:uFillTx/>
                <a:latin typeface="+mn-lt"/>
                <a:ea typeface="+mn-ea"/>
                <a:cs typeface="+mn-cs"/>
              </a:rPr>
              <a:t>price</a:t>
            </a:r>
            <a:r>
              <a:rPr kumimoji="0" lang="en-US" sz="2000" b="0" i="1" strike="noStrike" kern="1200" cap="none" spc="0" normalizeH="0" baseline="0" noProof="0" dirty="0" smtClean="0">
                <a:ln>
                  <a:noFill/>
                </a:ln>
                <a:effectLst/>
                <a:uLnTx/>
                <a:uFillTx/>
                <a:latin typeface="+mn-lt"/>
                <a:ea typeface="+mn-ea"/>
                <a:cs typeface="+mn-cs"/>
              </a:rPr>
              <a:t> </a:t>
            </a:r>
            <a:r>
              <a:rPr kumimoji="0" lang="en-US" sz="2000" b="0" i="1" u="sng" strike="noStrike" kern="1200" cap="none" spc="0" normalizeH="0" baseline="0" noProof="0" dirty="0" smtClean="0">
                <a:ln>
                  <a:noFill/>
                </a:ln>
                <a:effectLst/>
                <a:uLnTx/>
                <a:uFillTx/>
                <a:latin typeface="+mn-lt"/>
                <a:ea typeface="+mn-ea"/>
                <a:cs typeface="+mn-cs"/>
              </a:rPr>
              <a:t>and</a:t>
            </a:r>
            <a:r>
              <a:rPr kumimoji="0" lang="en-US" sz="2000" b="0" i="1" strike="noStrike" kern="1200" cap="none" spc="0" normalizeH="0" baseline="0" noProof="0" dirty="0" smtClean="0">
                <a:ln>
                  <a:noFill/>
                </a:ln>
                <a:effectLst/>
                <a:uLnTx/>
                <a:uFillTx/>
                <a:latin typeface="+mn-lt"/>
                <a:ea typeface="+mn-ea"/>
                <a:cs typeface="+mn-cs"/>
              </a:rPr>
              <a:t> </a:t>
            </a:r>
            <a:r>
              <a:rPr kumimoji="0" lang="en-US" sz="2000" b="0" i="1" u="sng" strike="noStrike" kern="1200" cap="none" spc="0" normalizeH="0" baseline="0" noProof="0" dirty="0" smtClean="0">
                <a:ln>
                  <a:noFill/>
                </a:ln>
                <a:effectLst/>
                <a:uLnTx/>
                <a:uFillTx/>
                <a:latin typeface="+mn-lt"/>
                <a:ea typeface="+mn-ea"/>
                <a:cs typeface="+mn-cs"/>
              </a:rPr>
              <a:t>quantity.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Transaction total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(make sure no tax is charged for in-state</a:t>
            </a:r>
            <a:r>
              <a:rPr kumimoji="0" lang="en-US" sz="1600" b="0" i="0" u="none" strike="noStrike" kern="1200" cap="none" spc="0" normalizeH="0" noProof="0" dirty="0" smtClean="0">
                <a:ln>
                  <a:noFill/>
                </a:ln>
                <a:solidFill>
                  <a:schemeClr val="tx1"/>
                </a:solidFill>
                <a:effectLst/>
                <a:uLnTx/>
                <a:uFillTx/>
                <a:latin typeface="+mn-lt"/>
                <a:ea typeface="+mn-ea"/>
                <a:cs typeface="+mn-cs"/>
              </a:rPr>
              <a:t> purchases).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Sign each receipt that </a:t>
            </a:r>
            <a:r>
              <a:rPr kumimoji="0" lang="en-US" sz="2400" b="0" i="1" u="sng" strike="noStrike" kern="1200" cap="none" spc="0" normalizeH="0" baseline="0" noProof="0" dirty="0" smtClean="0">
                <a:ln>
                  <a:noFill/>
                </a:ln>
                <a:solidFill>
                  <a:schemeClr val="tx1"/>
                </a:solidFill>
                <a:effectLst/>
                <a:uLnTx/>
                <a:uFillTx/>
                <a:latin typeface="+mn-lt"/>
                <a:ea typeface="+mn-ea"/>
                <a:cs typeface="+mn-cs"/>
              </a:rPr>
              <a:t>doesn’t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have a</a:t>
            </a:r>
            <a:r>
              <a:rPr kumimoji="0" lang="en-US" sz="2400" b="0" i="0" u="none" strike="noStrike" kern="1200" cap="none" spc="0" normalizeH="0" noProof="0" dirty="0" smtClean="0">
                <a:ln>
                  <a:noFill/>
                </a:ln>
                <a:solidFill>
                  <a:schemeClr val="tx1"/>
                </a:solidFill>
                <a:effectLst/>
                <a:uLnTx/>
                <a:uFillTx/>
                <a:latin typeface="+mn-lt"/>
                <a:ea typeface="+mn-ea"/>
                <a:cs typeface="+mn-cs"/>
              </a:rPr>
              <a:t> Chip ID or Chip Ref ID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and include with the</a:t>
            </a:r>
            <a:r>
              <a:rPr kumimoji="0" lang="en-US" sz="2400" b="0" i="0" u="none" strike="noStrike" kern="1200" cap="none" spc="0" normalizeH="0" noProof="0" dirty="0" smtClean="0">
                <a:ln>
                  <a:noFill/>
                </a:ln>
                <a:solidFill>
                  <a:schemeClr val="tx1"/>
                </a:solidFill>
                <a:effectLst/>
                <a:uLnTx/>
                <a:uFillTx/>
                <a:latin typeface="+mn-lt"/>
                <a:ea typeface="+mn-ea"/>
                <a:cs typeface="+mn-cs"/>
              </a:rPr>
              <a:t> cardholder 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tatement at the end of the cycle.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77" y="1022844"/>
            <a:ext cx="2627523" cy="507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1981200" y="1219200"/>
            <a:ext cx="13716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295400" y="1828800"/>
            <a:ext cx="21336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819400" y="3810000"/>
            <a:ext cx="609600" cy="266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057400" y="3559422"/>
            <a:ext cx="1371600" cy="1743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914400" y="2971800"/>
            <a:ext cx="2438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828800" y="5334000"/>
            <a:ext cx="1524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DC85164C-EF3C-4156-85DF-7DF9396B9FF7}" type="datetime1">
              <a:rPr lang="en-US" smtClean="0"/>
              <a:t>8/8/2016</a:t>
            </a:fld>
            <a:endParaRPr lang="en-US" dirty="0"/>
          </a:p>
        </p:txBody>
      </p:sp>
      <p:sp>
        <p:nvSpPr>
          <p:cNvPr id="4" name="Slide Number Placeholder 3"/>
          <p:cNvSpPr>
            <a:spLocks noGrp="1"/>
          </p:cNvSpPr>
          <p:nvPr>
            <p:ph type="sldNum" sz="quarter" idx="12"/>
          </p:nvPr>
        </p:nvSpPr>
        <p:spPr/>
        <p:txBody>
          <a:bodyPr/>
          <a:lstStyle/>
          <a:p>
            <a:fld id="{77C44C80-6D91-4275-810C-3DF0FBBD339C}" type="slidenum">
              <a:rPr lang="en-US" smtClean="0"/>
              <a:pPr/>
              <a:t>36</a:t>
            </a:fld>
            <a:endParaRPr lang="en-US" dirty="0"/>
          </a:p>
        </p:txBody>
      </p:sp>
      <p:sp>
        <p:nvSpPr>
          <p:cNvPr id="13" name="TextBox 12"/>
          <p:cNvSpPr txBox="1"/>
          <p:nvPr/>
        </p:nvSpPr>
        <p:spPr>
          <a:xfrm>
            <a:off x="0" y="533400"/>
            <a:ext cx="9144000" cy="707886"/>
          </a:xfrm>
          <a:prstGeom prst="rect">
            <a:avLst/>
          </a:prstGeom>
          <a:noFill/>
        </p:spPr>
        <p:txBody>
          <a:bodyPr wrap="square" rtlCol="0">
            <a:spAutoFit/>
          </a:bodyPr>
          <a:lstStyle/>
          <a:p>
            <a:pPr algn="ctr"/>
            <a:r>
              <a:rPr lang="en-US" sz="4000" b="1" dirty="0" smtClean="0"/>
              <a:t>Receipts</a:t>
            </a:r>
            <a:endParaRPr lang="en-US" sz="4000" b="1" dirty="0"/>
          </a:p>
        </p:txBody>
      </p:sp>
    </p:spTree>
    <p:extLst>
      <p:ext uri="{BB962C8B-B14F-4D97-AF65-F5344CB8AC3E}">
        <p14:creationId xmlns:p14="http://schemas.microsoft.com/office/powerpoint/2010/main" val="460602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1719" y="1109246"/>
            <a:ext cx="1580561" cy="338554"/>
          </a:xfrm>
          <a:prstGeom prst="rect">
            <a:avLst/>
          </a:prstGeom>
          <a:noFill/>
        </p:spPr>
        <p:txBody>
          <a:bodyPr wrap="none" rtlCol="0">
            <a:spAutoFit/>
          </a:bodyPr>
          <a:lstStyle/>
          <a:p>
            <a:pPr algn="ctr"/>
            <a:r>
              <a:rPr lang="en-US" sz="1600" dirty="0" smtClean="0"/>
              <a:t>Not in workbook</a:t>
            </a:r>
            <a:endParaRPr lang="en-US" sz="16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12847"/>
            <a:ext cx="30480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75877" y="1902240"/>
            <a:ext cx="1515030" cy="3539430"/>
          </a:xfrm>
          <a:prstGeom prst="rect">
            <a:avLst/>
          </a:prstGeom>
          <a:noFill/>
          <a:ln>
            <a:noFill/>
          </a:ln>
        </p:spPr>
        <p:txBody>
          <a:bodyPr wrap="none" rtlCol="0">
            <a:spAutoFit/>
          </a:bodyPr>
          <a:lstStyle/>
          <a:p>
            <a:r>
              <a:rPr lang="en-US" sz="1600" u="sng" dirty="0" smtClean="0"/>
              <a:t>Required</a:t>
            </a:r>
          </a:p>
          <a:p>
            <a:r>
              <a:rPr lang="en-US" sz="1600" dirty="0" smtClean="0"/>
              <a:t>Merchant name</a:t>
            </a:r>
          </a:p>
          <a:p>
            <a:endParaRPr lang="en-US" sz="1600" dirty="0"/>
          </a:p>
          <a:p>
            <a:r>
              <a:rPr lang="en-US" sz="1600" dirty="0" smtClean="0"/>
              <a:t>Date</a:t>
            </a:r>
          </a:p>
          <a:p>
            <a:endParaRPr lang="en-US" sz="1600" dirty="0"/>
          </a:p>
          <a:p>
            <a:r>
              <a:rPr lang="en-US" sz="1600" dirty="0" smtClean="0"/>
              <a:t>Description</a:t>
            </a:r>
          </a:p>
          <a:p>
            <a:endParaRPr lang="en-US" sz="1600" dirty="0"/>
          </a:p>
          <a:p>
            <a:r>
              <a:rPr lang="en-US" sz="1600" dirty="0" smtClean="0"/>
              <a:t>Quantity</a:t>
            </a:r>
          </a:p>
          <a:p>
            <a:endParaRPr lang="en-US" sz="1600" dirty="0"/>
          </a:p>
          <a:p>
            <a:r>
              <a:rPr lang="en-US" sz="1600" dirty="0" smtClean="0"/>
              <a:t>Item price</a:t>
            </a:r>
          </a:p>
          <a:p>
            <a:endParaRPr lang="en-US" sz="1600" dirty="0"/>
          </a:p>
          <a:p>
            <a:r>
              <a:rPr lang="en-US" sz="1600" dirty="0" smtClean="0"/>
              <a:t>Extended price</a:t>
            </a:r>
          </a:p>
          <a:p>
            <a:endParaRPr lang="en-US" sz="1600" dirty="0"/>
          </a:p>
          <a:p>
            <a:r>
              <a:rPr lang="en-US" sz="1600" dirty="0" smtClean="0"/>
              <a:t>Total amount</a:t>
            </a:r>
            <a:endParaRPr lang="en-US" sz="1600" dirty="0"/>
          </a:p>
        </p:txBody>
      </p:sp>
      <p:sp>
        <p:nvSpPr>
          <p:cNvPr id="5" name="Date Placeholder 4"/>
          <p:cNvSpPr>
            <a:spLocks noGrp="1"/>
          </p:cNvSpPr>
          <p:nvPr>
            <p:ph type="dt" sz="half" idx="10"/>
          </p:nvPr>
        </p:nvSpPr>
        <p:spPr/>
        <p:txBody>
          <a:bodyPr/>
          <a:lstStyle/>
          <a:p>
            <a:fld id="{38760DEA-9E66-4716-97E3-EB9379DC37CB}" type="datetime1">
              <a:rPr lang="en-US" smtClean="0"/>
              <a:t>8/8/2016</a:t>
            </a:fld>
            <a:endParaRPr lang="en-US" dirty="0"/>
          </a:p>
        </p:txBody>
      </p:sp>
      <p:sp>
        <p:nvSpPr>
          <p:cNvPr id="8" name="TextBox 7"/>
          <p:cNvSpPr txBox="1"/>
          <p:nvPr/>
        </p:nvSpPr>
        <p:spPr>
          <a:xfrm>
            <a:off x="6553200" y="1447800"/>
            <a:ext cx="2286000" cy="3493264"/>
          </a:xfrm>
          <a:prstGeom prst="rect">
            <a:avLst/>
          </a:prstGeom>
          <a:noFill/>
        </p:spPr>
        <p:txBody>
          <a:bodyPr wrap="square" rtlCol="0">
            <a:spAutoFit/>
          </a:bodyPr>
          <a:lstStyle/>
          <a:p>
            <a:r>
              <a:rPr lang="en-US" dirty="0" smtClean="0"/>
              <a:t>This receipt is</a:t>
            </a:r>
          </a:p>
          <a:p>
            <a:r>
              <a:rPr lang="en-US" dirty="0" smtClean="0"/>
              <a:t>invalid and would</a:t>
            </a:r>
          </a:p>
          <a:p>
            <a:r>
              <a:rPr lang="en-US" dirty="0"/>
              <a:t>n</a:t>
            </a:r>
            <a:r>
              <a:rPr lang="en-US" dirty="0" smtClean="0"/>
              <a:t>ot be accepted.</a:t>
            </a:r>
          </a:p>
          <a:p>
            <a:pPr>
              <a:spcBef>
                <a:spcPts val="600"/>
              </a:spcBef>
            </a:pPr>
            <a:r>
              <a:rPr lang="en-US" dirty="0" smtClean="0"/>
              <a:t>Items missing are</a:t>
            </a:r>
          </a:p>
          <a:p>
            <a:pPr marL="285750" indent="-285750">
              <a:buFont typeface="Arial" panose="020B0604020202020204" pitchFamily="34" charset="0"/>
              <a:buChar char="•"/>
            </a:pPr>
            <a:r>
              <a:rPr lang="en-US" dirty="0" smtClean="0"/>
              <a:t>Description.</a:t>
            </a:r>
          </a:p>
          <a:p>
            <a:pPr marL="285750" indent="-285750">
              <a:buFont typeface="Arial" panose="020B0604020202020204" pitchFamily="34" charset="0"/>
              <a:buChar char="•"/>
            </a:pPr>
            <a:r>
              <a:rPr lang="en-US" dirty="0" smtClean="0"/>
              <a:t>Quantity.</a:t>
            </a:r>
          </a:p>
          <a:p>
            <a:pPr marL="285750" indent="-285750">
              <a:buFont typeface="Arial" panose="020B0604020202020204" pitchFamily="34" charset="0"/>
              <a:buChar char="•"/>
            </a:pPr>
            <a:r>
              <a:rPr lang="en-US" dirty="0" smtClean="0"/>
              <a:t>Item price.</a:t>
            </a:r>
          </a:p>
          <a:p>
            <a:pPr marL="285750" indent="-285750">
              <a:buFont typeface="Arial" panose="020B0604020202020204" pitchFamily="34" charset="0"/>
              <a:buChar char="•"/>
            </a:pPr>
            <a:r>
              <a:rPr lang="en-US" dirty="0" smtClean="0"/>
              <a:t>Extended amount.</a:t>
            </a:r>
          </a:p>
          <a:p>
            <a:endParaRPr lang="en-US" dirty="0"/>
          </a:p>
          <a:p>
            <a:r>
              <a:rPr lang="en-US" dirty="0" smtClean="0"/>
              <a:t>This is sometimes</a:t>
            </a:r>
          </a:p>
          <a:p>
            <a:r>
              <a:rPr lang="en-US" dirty="0"/>
              <a:t>c</a:t>
            </a:r>
            <a:r>
              <a:rPr lang="en-US" dirty="0" smtClean="0"/>
              <a:t>alled a batch slip or</a:t>
            </a:r>
          </a:p>
          <a:p>
            <a:r>
              <a:rPr lang="en-US" dirty="0"/>
              <a:t>t</a:t>
            </a:r>
            <a:r>
              <a:rPr lang="en-US" dirty="0" smtClean="0"/>
              <a:t>erminal receipt.</a:t>
            </a:r>
            <a:endParaRPr lang="en-US" dirty="0"/>
          </a:p>
        </p:txBody>
      </p:sp>
      <p:sp>
        <p:nvSpPr>
          <p:cNvPr id="4" name="Slide Number Placeholder 3"/>
          <p:cNvSpPr>
            <a:spLocks noGrp="1"/>
          </p:cNvSpPr>
          <p:nvPr>
            <p:ph type="sldNum" sz="quarter" idx="12"/>
          </p:nvPr>
        </p:nvSpPr>
        <p:spPr/>
        <p:txBody>
          <a:bodyPr/>
          <a:lstStyle/>
          <a:p>
            <a:fld id="{77C44C80-6D91-4275-810C-3DF0FBBD339C}" type="slidenum">
              <a:rPr lang="en-US" smtClean="0"/>
              <a:pPr/>
              <a:t>37</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Valid or invalid?</a:t>
            </a:r>
            <a:endParaRPr lang="en-US" sz="4000" b="1" dirty="0"/>
          </a:p>
        </p:txBody>
      </p:sp>
    </p:spTree>
    <p:extLst>
      <p:ext uri="{BB962C8B-B14F-4D97-AF65-F5344CB8AC3E}">
        <p14:creationId xmlns:p14="http://schemas.microsoft.com/office/powerpoint/2010/main" val="1740192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05400" y="609600"/>
            <a:ext cx="3679939" cy="5029200"/>
          </a:xfrm>
          <a:prstGeom prst="rect">
            <a:avLst/>
          </a:prstGeom>
        </p:spPr>
      </p:pic>
      <p:pic>
        <p:nvPicPr>
          <p:cNvPr id="4" name="Picture 3"/>
          <p:cNvPicPr>
            <a:picLocks noChangeAspect="1"/>
          </p:cNvPicPr>
          <p:nvPr/>
        </p:nvPicPr>
        <p:blipFill>
          <a:blip r:embed="rId3"/>
          <a:stretch>
            <a:fillRect/>
          </a:stretch>
        </p:blipFill>
        <p:spPr>
          <a:xfrm>
            <a:off x="296959" y="642257"/>
            <a:ext cx="4073184" cy="4927283"/>
          </a:xfrm>
          <a:prstGeom prst="rect">
            <a:avLst/>
          </a:prstGeom>
        </p:spPr>
      </p:pic>
      <p:sp>
        <p:nvSpPr>
          <p:cNvPr id="2" name="TextBox 1"/>
          <p:cNvSpPr txBox="1"/>
          <p:nvPr/>
        </p:nvSpPr>
        <p:spPr>
          <a:xfrm>
            <a:off x="1597932" y="1752600"/>
            <a:ext cx="1471237" cy="369332"/>
          </a:xfrm>
          <a:prstGeom prst="rect">
            <a:avLst/>
          </a:prstGeom>
          <a:noFill/>
        </p:spPr>
        <p:txBody>
          <a:bodyPr wrap="none" rtlCol="0">
            <a:spAutoFit/>
          </a:bodyPr>
          <a:lstStyle/>
          <a:p>
            <a:r>
              <a:rPr lang="en-US" u="sng" dirty="0" smtClean="0"/>
              <a:t>Unacceptable</a:t>
            </a:r>
            <a:endParaRPr lang="en-US" u="sng" dirty="0"/>
          </a:p>
        </p:txBody>
      </p:sp>
      <p:sp>
        <p:nvSpPr>
          <p:cNvPr id="5" name="TextBox 4"/>
          <p:cNvSpPr txBox="1"/>
          <p:nvPr/>
        </p:nvSpPr>
        <p:spPr>
          <a:xfrm>
            <a:off x="5791200" y="1752600"/>
            <a:ext cx="1224374" cy="369332"/>
          </a:xfrm>
          <a:prstGeom prst="rect">
            <a:avLst/>
          </a:prstGeom>
          <a:noFill/>
        </p:spPr>
        <p:txBody>
          <a:bodyPr wrap="none" rtlCol="0">
            <a:spAutoFit/>
          </a:bodyPr>
          <a:lstStyle/>
          <a:p>
            <a:r>
              <a:rPr lang="en-US" u="sng" dirty="0" smtClean="0"/>
              <a:t>Acceptable</a:t>
            </a:r>
            <a:endParaRPr lang="en-US" u="sng" dirty="0"/>
          </a:p>
        </p:txBody>
      </p:sp>
      <p:sp>
        <p:nvSpPr>
          <p:cNvPr id="6" name="TextBox 5"/>
          <p:cNvSpPr txBox="1"/>
          <p:nvPr/>
        </p:nvSpPr>
        <p:spPr>
          <a:xfrm>
            <a:off x="457201" y="5459849"/>
            <a:ext cx="8229600" cy="954107"/>
          </a:xfrm>
          <a:prstGeom prst="rect">
            <a:avLst/>
          </a:prstGeom>
          <a:noFill/>
        </p:spPr>
        <p:txBody>
          <a:bodyPr wrap="square" rtlCol="0">
            <a:spAutoFit/>
          </a:bodyPr>
          <a:lstStyle/>
          <a:p>
            <a:r>
              <a:rPr lang="en-US" sz="1400" dirty="0" smtClean="0"/>
              <a:t>Invoices and receipts cannot be manually modified. The merchant </a:t>
            </a:r>
            <a:r>
              <a:rPr lang="en-US" sz="1400" b="1" u="sng" dirty="0" smtClean="0"/>
              <a:t>must</a:t>
            </a:r>
            <a:r>
              <a:rPr lang="en-US" sz="1400" dirty="0" smtClean="0"/>
              <a:t> be contacted for a corrected invoice </a:t>
            </a:r>
          </a:p>
          <a:p>
            <a:r>
              <a:rPr lang="en-US" sz="1400" dirty="0" smtClean="0"/>
              <a:t>or receipt. The invoice on the left was received for the incorrect amount. The receipt on the right is the corrected invoice received from the merchant after contacting them. </a:t>
            </a:r>
            <a:endParaRPr lang="en-US" sz="1400" dirty="0"/>
          </a:p>
          <a:p>
            <a:r>
              <a:rPr lang="en-US" sz="1400" dirty="0" smtClean="0"/>
              <a:t>			            Not in workbook </a:t>
            </a:r>
            <a:endParaRPr lang="en-US" sz="1400" dirty="0"/>
          </a:p>
        </p:txBody>
      </p:sp>
      <p:sp>
        <p:nvSpPr>
          <p:cNvPr id="7" name="Date Placeholder 6"/>
          <p:cNvSpPr>
            <a:spLocks noGrp="1"/>
          </p:cNvSpPr>
          <p:nvPr>
            <p:ph type="dt" sz="half" idx="10"/>
          </p:nvPr>
        </p:nvSpPr>
        <p:spPr/>
        <p:txBody>
          <a:bodyPr/>
          <a:lstStyle/>
          <a:p>
            <a:fld id="{484D1135-F3E0-4A9D-B83F-819146A80FE1}" type="datetime1">
              <a:rPr lang="en-US" smtClean="0"/>
              <a:t>8/8/2016</a:t>
            </a:fld>
            <a:endParaRPr lang="en-US" dirty="0"/>
          </a:p>
        </p:txBody>
      </p:sp>
      <p:sp>
        <p:nvSpPr>
          <p:cNvPr id="8" name="Slide Number Placeholder 7"/>
          <p:cNvSpPr>
            <a:spLocks noGrp="1"/>
          </p:cNvSpPr>
          <p:nvPr>
            <p:ph type="sldNum" sz="quarter" idx="12"/>
          </p:nvPr>
        </p:nvSpPr>
        <p:spPr/>
        <p:txBody>
          <a:bodyPr/>
          <a:lstStyle/>
          <a:p>
            <a:fld id="{77C44C80-6D91-4275-810C-3DF0FBBD339C}" type="slidenum">
              <a:rPr lang="en-US" smtClean="0"/>
              <a:pPr/>
              <a:t>38</a:t>
            </a:fld>
            <a:endParaRPr lang="en-US" dirty="0"/>
          </a:p>
        </p:txBody>
      </p:sp>
    </p:spTree>
    <p:extLst>
      <p:ext uri="{BB962C8B-B14F-4D97-AF65-F5344CB8AC3E}">
        <p14:creationId xmlns:p14="http://schemas.microsoft.com/office/powerpoint/2010/main" val="80783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219200"/>
            <a:ext cx="8229600" cy="2590800"/>
          </a:xfrm>
        </p:spPr>
        <p:txBody>
          <a:bodyPr>
            <a:normAutofit/>
          </a:bodyPr>
          <a:lstStyle/>
          <a:p>
            <a:pPr lvl="1"/>
            <a:r>
              <a:rPr lang="en-US" sz="2000" dirty="0" smtClean="0"/>
              <a:t>All transactions made with the P-card are public record and are listed on the State of Oklahoma Open Books website, with:</a:t>
            </a:r>
          </a:p>
          <a:p>
            <a:pPr lvl="2"/>
            <a:r>
              <a:rPr lang="en-US" sz="1800" dirty="0" smtClean="0"/>
              <a:t>Cardholder’s last name, first initial.</a:t>
            </a:r>
          </a:p>
          <a:p>
            <a:pPr lvl="2"/>
            <a:r>
              <a:rPr lang="en-US" sz="1800" dirty="0" smtClean="0"/>
              <a:t>Agency name.</a:t>
            </a:r>
          </a:p>
          <a:p>
            <a:pPr lvl="2"/>
            <a:r>
              <a:rPr lang="en-US" sz="1800" dirty="0" smtClean="0"/>
              <a:t>Merchant name.</a:t>
            </a:r>
          </a:p>
          <a:p>
            <a:pPr lvl="2"/>
            <a:r>
              <a:rPr lang="en-US" sz="1800" dirty="0" smtClean="0"/>
              <a:t>Amount of transaction.</a:t>
            </a:r>
          </a:p>
          <a:p>
            <a:pPr marL="914400" lvl="2" indent="0">
              <a:buNone/>
            </a:pPr>
            <a:r>
              <a:rPr lang="en-US" sz="1600" dirty="0" smtClean="0"/>
              <a:t>Descriptions are provided through tiered-level reporting, which, if not available, shows as general purchase.</a:t>
            </a:r>
          </a:p>
          <a:p>
            <a:endParaRPr lang="en-US" dirty="0"/>
          </a:p>
        </p:txBody>
      </p:sp>
      <p:pic>
        <p:nvPicPr>
          <p:cNvPr id="1026" name="Picture 2" descr="C:\Users\164294\AppData\Local\Temp\SNAGHTML3a7f266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38" y="3810000"/>
            <a:ext cx="8239991"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B400602-8F1F-4371-A848-46476AAB64FB}" type="datetime1">
              <a:rPr lang="en-US" smtClean="0"/>
              <a:t>8/8/2016</a:t>
            </a:fld>
            <a:endParaRPr lang="en-US" dirty="0"/>
          </a:p>
        </p:txBody>
      </p:sp>
      <p:sp>
        <p:nvSpPr>
          <p:cNvPr id="5" name="TextBox 4"/>
          <p:cNvSpPr txBox="1"/>
          <p:nvPr/>
        </p:nvSpPr>
        <p:spPr>
          <a:xfrm>
            <a:off x="3581755" y="5802868"/>
            <a:ext cx="1751890" cy="369332"/>
          </a:xfrm>
          <a:prstGeom prst="rect">
            <a:avLst/>
          </a:prstGeom>
          <a:noFill/>
        </p:spPr>
        <p:txBody>
          <a:bodyPr wrap="none" rtlCol="0">
            <a:spAutoFit/>
          </a:bodyPr>
          <a:lstStyle/>
          <a:p>
            <a:r>
              <a:rPr lang="en-US" dirty="0" smtClean="0"/>
              <a:t>Not in workbook</a:t>
            </a:r>
            <a:endParaRPr lang="en-US" dirty="0"/>
          </a:p>
        </p:txBody>
      </p:sp>
      <p:sp>
        <p:nvSpPr>
          <p:cNvPr id="8"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39</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Open books</a:t>
            </a:r>
            <a:endParaRPr lang="en-US" sz="4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480" y="2667000"/>
            <a:ext cx="8534400" cy="3352800"/>
          </a:xfrm>
        </p:spPr>
        <p:txBody>
          <a:bodyPr>
            <a:noAutofit/>
          </a:bodyPr>
          <a:lstStyle/>
          <a:p>
            <a:r>
              <a:rPr lang="en-US" sz="2400" dirty="0" smtClean="0"/>
              <a:t>The State of Oklahoma authorized P-card is a </a:t>
            </a:r>
            <a:r>
              <a:rPr lang="en-US" sz="2400" dirty="0"/>
              <a:t>corporate liability card Visa </a:t>
            </a:r>
            <a:r>
              <a:rPr lang="en-US" sz="2400" dirty="0" smtClean="0"/>
              <a:t>purchasing card issued by the Bank of America (BOA).</a:t>
            </a:r>
          </a:p>
          <a:p>
            <a:r>
              <a:rPr lang="en-US" sz="2400" dirty="0" smtClean="0"/>
              <a:t>The P-card is now an EMV or Chip and PIN card (PIN numbers mailed separately); the chips are encrypted and create a unique transaction code that cannot be used again.</a:t>
            </a:r>
          </a:p>
          <a:p>
            <a:r>
              <a:rPr lang="en-US" sz="2400" dirty="0" smtClean="0"/>
              <a:t>Zero liability for unauthorized charges or for lost or stolen cards. (</a:t>
            </a:r>
            <a:r>
              <a:rPr lang="en-US" sz="2400" b="1" i="1" u="sng" dirty="0" smtClean="0"/>
              <a:t>Bank must be notified within 24 hours</a:t>
            </a:r>
            <a:r>
              <a:rPr lang="en-US" sz="2400" dirty="0" smtClean="0"/>
              <a:t>).</a:t>
            </a:r>
          </a:p>
          <a:p>
            <a:pPr marL="0" indent="0">
              <a:buNone/>
            </a:pPr>
            <a:endParaRPr lang="en-US" sz="2800" dirty="0" smtClean="0"/>
          </a:p>
          <a:p>
            <a:pPr marL="118872" indent="0" algn="ctr">
              <a:buNone/>
            </a:pPr>
            <a:endParaRPr lang="en-US" sz="28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8" name="Picture 4" descr="https://encrypted-tbn2.gstatic.com/images?q=tbn:ANd9GcTGpeWW15jAHRwmSeKV4yami5AIGXCQ2Q0MUGw6Nk_h9_GHGz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014" y="911645"/>
            <a:ext cx="28098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57816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370EA996-977C-43D6-A9FA-01E2379A647B}" type="datetime1">
              <a:rPr lang="en-US" smtClean="0"/>
              <a:t>8/8/2016</a:t>
            </a:fld>
            <a:endParaRPr lang="en-US" dirty="0"/>
          </a:p>
        </p:txBody>
      </p:sp>
      <p:sp>
        <p:nvSpPr>
          <p:cNvPr id="7"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4</a:t>
            </a:fld>
            <a:endParaRPr lang="en-US" dirty="0"/>
          </a:p>
        </p:txBody>
      </p:sp>
    </p:spTree>
    <p:extLst>
      <p:ext uri="{BB962C8B-B14F-4D97-AF65-F5344CB8AC3E}">
        <p14:creationId xmlns:p14="http://schemas.microsoft.com/office/powerpoint/2010/main" val="2011097392"/>
      </p:ext>
    </p:extLst>
  </p:cSld>
  <p:clrMapOvr>
    <a:masterClrMapping/>
  </p:clrMapOvr>
  <p:transition advTm="30139"/>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trustforgeneral.com/wp-content/uploads/2013/01/en_construction.jpg" hidden="1"/>
          <p:cNvPicPr>
            <a:picLocks noChangeAspect="1" noChangeArrowheads="1"/>
          </p:cNvPicPr>
          <p:nvPr/>
        </p:nvPicPr>
        <p:blipFill>
          <a:blip r:embed="rId2" cstate="print"/>
          <a:srcRect/>
          <a:stretch>
            <a:fillRect/>
          </a:stretch>
        </p:blipFill>
        <p:spPr bwMode="auto">
          <a:xfrm>
            <a:off x="3733800" y="1447800"/>
            <a:ext cx="5276850" cy="5276851"/>
          </a:xfrm>
          <a:prstGeom prst="rect">
            <a:avLst/>
          </a:prstGeom>
          <a:noFill/>
        </p:spPr>
      </p:pic>
      <p:sp>
        <p:nvSpPr>
          <p:cNvPr id="3" name="Content Placeholder 2"/>
          <p:cNvSpPr>
            <a:spLocks noGrp="1"/>
          </p:cNvSpPr>
          <p:nvPr>
            <p:ph idx="1"/>
          </p:nvPr>
        </p:nvSpPr>
        <p:spPr>
          <a:xfrm>
            <a:off x="381000" y="1371600"/>
            <a:ext cx="8229600" cy="4800600"/>
          </a:xfrm>
        </p:spPr>
        <p:txBody>
          <a:bodyPr>
            <a:normAutofit/>
          </a:bodyPr>
          <a:lstStyle/>
          <a:p>
            <a:pPr marL="0" indent="0" fontAlgn="t">
              <a:buNone/>
            </a:pPr>
            <a:r>
              <a:rPr lang="en-US" sz="2800" b="1" dirty="0" smtClean="0"/>
              <a:t>Q. </a:t>
            </a:r>
            <a:r>
              <a:rPr lang="en-US" sz="2800" dirty="0" smtClean="0"/>
              <a:t>Is there a maximum dollar project amount where an agency is not required to go through CAP to enter into a contract and pay by P-card? </a:t>
            </a:r>
            <a:endParaRPr lang="en-US" sz="2800" dirty="0"/>
          </a:p>
          <a:p>
            <a:pPr marL="0" indent="0" fontAlgn="t">
              <a:buNone/>
            </a:pPr>
            <a:r>
              <a:rPr lang="en-US" sz="2800" b="1" dirty="0" smtClean="0"/>
              <a:t>A. </a:t>
            </a:r>
            <a:r>
              <a:rPr lang="en-US" sz="2400" dirty="0" smtClean="0"/>
              <a:t>Yes, public construction contracts for less than $5,000.00 for </a:t>
            </a:r>
            <a:r>
              <a:rPr lang="en-US" sz="2400" i="1" u="sng" dirty="0" smtClean="0"/>
              <a:t>minor</a:t>
            </a:r>
            <a:r>
              <a:rPr lang="en-US" sz="2400" dirty="0" smtClean="0"/>
              <a:t> maintenance or minor repair work may be negotiated with a </a:t>
            </a:r>
            <a:r>
              <a:rPr lang="en-US" sz="2400" i="1" u="sng" dirty="0" smtClean="0"/>
              <a:t>qualified</a:t>
            </a:r>
            <a:r>
              <a:rPr lang="en-US" sz="2400" dirty="0" smtClean="0"/>
              <a:t> contractor by the agency. However, no work shall be started until a written contract is executed and proof of </a:t>
            </a:r>
            <a:r>
              <a:rPr lang="en-US" sz="2400" i="1" u="sng" dirty="0" smtClean="0"/>
              <a:t>insurance</a:t>
            </a:r>
            <a:r>
              <a:rPr lang="en-US" sz="2400" dirty="0" smtClean="0"/>
              <a:t> has been provided by the contractor to the awarding public agency. DCAM-FORM-CAP-M601 is available for use.</a:t>
            </a:r>
          </a:p>
          <a:p>
            <a:pPr marL="0" indent="0">
              <a:buNone/>
            </a:pPr>
            <a:r>
              <a:rPr lang="en-US" dirty="0"/>
              <a:t> </a:t>
            </a:r>
            <a:r>
              <a:rPr lang="en-US" dirty="0" smtClean="0"/>
              <a:t>              Questions</a:t>
            </a:r>
            <a:r>
              <a:rPr lang="en-US" dirty="0"/>
              <a:t>?</a:t>
            </a:r>
            <a:r>
              <a:rPr lang="en-US" dirty="0" smtClean="0"/>
              <a:t> Call 405-521-2112</a:t>
            </a:r>
            <a:endParaRPr lang="en-US" dirty="0"/>
          </a:p>
        </p:txBody>
      </p:sp>
      <p:sp>
        <p:nvSpPr>
          <p:cNvPr id="4" name="Date Placeholder 3"/>
          <p:cNvSpPr>
            <a:spLocks noGrp="1"/>
          </p:cNvSpPr>
          <p:nvPr>
            <p:ph type="dt" sz="half" idx="10"/>
          </p:nvPr>
        </p:nvSpPr>
        <p:spPr/>
        <p:txBody>
          <a:bodyPr/>
          <a:lstStyle/>
          <a:p>
            <a:fld id="{BDCFBF82-5924-4035-BFB0-EED1A1841491}"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40</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Construction and Properties (CAP)</a:t>
            </a:r>
            <a:endParaRPr lang="en-US" sz="4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676400"/>
            <a:ext cx="8069453" cy="3046988"/>
          </a:xfrm>
          <a:prstGeom prst="rect">
            <a:avLst/>
          </a:prstGeom>
          <a:noFill/>
        </p:spPr>
        <p:txBody>
          <a:bodyPr wrap="none" rtlCol="0">
            <a:spAutoFit/>
          </a:bodyPr>
          <a:lstStyle/>
          <a:p>
            <a:r>
              <a:rPr lang="en-US" sz="2400" dirty="0" smtClean="0"/>
              <a:t>Each agency has an </a:t>
            </a:r>
            <a:r>
              <a:rPr lang="en-US" sz="2400" i="1" u="sng" dirty="0" smtClean="0"/>
              <a:t>asset</a:t>
            </a:r>
            <a:r>
              <a:rPr lang="en-US" sz="2400" dirty="0" smtClean="0"/>
              <a:t> or inventory manager.</a:t>
            </a:r>
          </a:p>
          <a:p>
            <a:endParaRPr lang="en-US" sz="2400" dirty="0"/>
          </a:p>
          <a:p>
            <a:r>
              <a:rPr lang="en-US" sz="2400" dirty="0" smtClean="0"/>
              <a:t>Please check with them for the specifics of your agency</a:t>
            </a:r>
          </a:p>
          <a:p>
            <a:r>
              <a:rPr lang="en-US" sz="2400" dirty="0"/>
              <a:t>f</a:t>
            </a:r>
            <a:r>
              <a:rPr lang="en-US" sz="2400" dirty="0" smtClean="0"/>
              <a:t>or reporting </a:t>
            </a:r>
            <a:r>
              <a:rPr lang="en-US" sz="2400" i="1" u="sng" dirty="0" smtClean="0"/>
              <a:t>assets.</a:t>
            </a:r>
          </a:p>
          <a:p>
            <a:endParaRPr lang="en-US" sz="2400" dirty="0"/>
          </a:p>
          <a:p>
            <a:r>
              <a:rPr lang="en-US" sz="2400" dirty="0" smtClean="0"/>
              <a:t>Many agencies currently utilize the asset management module </a:t>
            </a:r>
          </a:p>
          <a:p>
            <a:r>
              <a:rPr lang="en-US" sz="2400" dirty="0" smtClean="0"/>
              <a:t>in PeopleSoft; </a:t>
            </a:r>
            <a:r>
              <a:rPr lang="en-US" sz="2400" b="1" u="sng" dirty="0" smtClean="0"/>
              <a:t>for those that do</a:t>
            </a:r>
            <a:r>
              <a:rPr lang="en-US" sz="2400" dirty="0" smtClean="0"/>
              <a:t>, the following information</a:t>
            </a:r>
          </a:p>
          <a:p>
            <a:r>
              <a:rPr lang="en-US" sz="2400" dirty="0" smtClean="0"/>
              <a:t>is required to be entered into the Works transaction:</a:t>
            </a:r>
            <a:endParaRPr lang="en-US" sz="2400" dirty="0"/>
          </a:p>
        </p:txBody>
      </p:sp>
      <p:sp>
        <p:nvSpPr>
          <p:cNvPr id="2" name="Date Placeholder 1"/>
          <p:cNvSpPr>
            <a:spLocks noGrp="1"/>
          </p:cNvSpPr>
          <p:nvPr>
            <p:ph type="dt" sz="half" idx="10"/>
          </p:nvPr>
        </p:nvSpPr>
        <p:spPr/>
        <p:txBody>
          <a:bodyPr/>
          <a:lstStyle/>
          <a:p>
            <a:fld id="{CE0C5476-191A-4287-BF4C-188678B3AD5E}"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41</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Agency assets</a:t>
            </a:r>
            <a:endParaRPr lang="en-US" sz="4000" b="1" dirty="0"/>
          </a:p>
        </p:txBody>
      </p:sp>
    </p:spTree>
    <p:extLst>
      <p:ext uri="{BB962C8B-B14F-4D97-AF65-F5344CB8AC3E}">
        <p14:creationId xmlns:p14="http://schemas.microsoft.com/office/powerpoint/2010/main" val="24474546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05000"/>
            <a:ext cx="8610600" cy="1631216"/>
          </a:xfrm>
          <a:prstGeom prst="rect">
            <a:avLst/>
          </a:prstGeom>
          <a:noFill/>
        </p:spPr>
        <p:txBody>
          <a:bodyPr wrap="square" rtlCol="0">
            <a:spAutoFit/>
          </a:bodyPr>
          <a:lstStyle/>
          <a:p>
            <a:r>
              <a:rPr lang="en-US" sz="2000" dirty="0" smtClean="0"/>
              <a:t>For assets costing less than $25,000, use a profile ending in 01 in the GL09 field.</a:t>
            </a:r>
          </a:p>
          <a:p>
            <a:r>
              <a:rPr lang="en-US" sz="2000" dirty="0" smtClean="0"/>
              <a:t>For assets costing $25,000 or more, use a profile ending in 05 or higher in the GL09 field.</a:t>
            </a:r>
          </a:p>
          <a:p>
            <a:r>
              <a:rPr lang="en-US" sz="2000" b="1" dirty="0" smtClean="0"/>
              <a:t>Reporting </a:t>
            </a:r>
            <a:r>
              <a:rPr lang="en-US" sz="2000" b="1" dirty="0"/>
              <a:t>threshold for non-IT assets is $</a:t>
            </a:r>
            <a:r>
              <a:rPr lang="en-US" sz="2000" b="1" i="1" u="sng" dirty="0" smtClean="0"/>
              <a:t>2,500.00.</a:t>
            </a:r>
            <a:endParaRPr lang="en-US" sz="2000" b="1" i="1" u="sng" dirty="0"/>
          </a:p>
          <a:p>
            <a:endParaRPr lang="en-US" sz="2000" dirty="0"/>
          </a:p>
        </p:txBody>
      </p:sp>
      <p:sp>
        <p:nvSpPr>
          <p:cNvPr id="4" name="TextBox 3"/>
          <p:cNvSpPr txBox="1"/>
          <p:nvPr/>
        </p:nvSpPr>
        <p:spPr>
          <a:xfrm>
            <a:off x="228600" y="1228413"/>
            <a:ext cx="8382000" cy="707886"/>
          </a:xfrm>
          <a:prstGeom prst="rect">
            <a:avLst/>
          </a:prstGeom>
          <a:noFill/>
        </p:spPr>
        <p:txBody>
          <a:bodyPr wrap="square" rtlCol="0">
            <a:spAutoFit/>
          </a:bodyPr>
          <a:lstStyle/>
          <a:p>
            <a:r>
              <a:rPr lang="en-US" sz="2000" dirty="0" smtClean="0"/>
              <a:t>Asset account codes begin with 541 (refer to the Statewide Accounting Manual Appendix 4).</a:t>
            </a:r>
            <a:endParaRPr lang="en-US" sz="2000" dirty="0"/>
          </a:p>
        </p:txBody>
      </p:sp>
      <p:pic>
        <p:nvPicPr>
          <p:cNvPr id="6" name="Picture 5"/>
          <p:cNvPicPr>
            <a:picLocks noChangeAspect="1"/>
          </p:cNvPicPr>
          <p:nvPr/>
        </p:nvPicPr>
        <p:blipFill>
          <a:blip r:embed="rId3"/>
          <a:stretch>
            <a:fillRect/>
          </a:stretch>
        </p:blipFill>
        <p:spPr>
          <a:xfrm>
            <a:off x="4952999" y="3505200"/>
            <a:ext cx="1981201" cy="2766498"/>
          </a:xfrm>
          <a:prstGeom prst="rect">
            <a:avLst/>
          </a:prstGeom>
        </p:spPr>
      </p:pic>
      <p:pic>
        <p:nvPicPr>
          <p:cNvPr id="7" name="Picture 6"/>
          <p:cNvPicPr>
            <a:picLocks noChangeAspect="1"/>
          </p:cNvPicPr>
          <p:nvPr/>
        </p:nvPicPr>
        <p:blipFill>
          <a:blip r:embed="rId4"/>
          <a:stretch>
            <a:fillRect/>
          </a:stretch>
        </p:blipFill>
        <p:spPr>
          <a:xfrm>
            <a:off x="1981200" y="3505200"/>
            <a:ext cx="1981200" cy="2766498"/>
          </a:xfrm>
          <a:prstGeom prst="rect">
            <a:avLst/>
          </a:prstGeom>
        </p:spPr>
      </p:pic>
      <p:sp>
        <p:nvSpPr>
          <p:cNvPr id="5" name="Date Placeholder 4"/>
          <p:cNvSpPr>
            <a:spLocks noGrp="1"/>
          </p:cNvSpPr>
          <p:nvPr>
            <p:ph type="dt" sz="half" idx="10"/>
          </p:nvPr>
        </p:nvSpPr>
        <p:spPr/>
        <p:txBody>
          <a:bodyPr/>
          <a:lstStyle/>
          <a:p>
            <a:fld id="{B50CEE3A-6431-416E-859C-B5480B8BE359}" type="datetime1">
              <a:rPr lang="en-US" smtClean="0"/>
              <a:t>8/8/2016</a:t>
            </a:fld>
            <a:endParaRPr lang="en-US" dirty="0"/>
          </a:p>
        </p:txBody>
      </p:sp>
      <p:sp>
        <p:nvSpPr>
          <p:cNvPr id="8" name="Slide Number Placeholder 7"/>
          <p:cNvSpPr>
            <a:spLocks noGrp="1"/>
          </p:cNvSpPr>
          <p:nvPr>
            <p:ph type="sldNum" sz="quarter" idx="12"/>
          </p:nvPr>
        </p:nvSpPr>
        <p:spPr/>
        <p:txBody>
          <a:bodyPr/>
          <a:lstStyle/>
          <a:p>
            <a:fld id="{77C44C80-6D91-4275-810C-3DF0FBBD339C}" type="slidenum">
              <a:rPr lang="en-US" smtClean="0"/>
              <a:pPr/>
              <a:t>42</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Non-IT assets</a:t>
            </a:r>
            <a:endParaRPr lang="en-US" sz="4000" b="1" dirty="0"/>
          </a:p>
        </p:txBody>
      </p:sp>
    </p:spTree>
    <p:extLst>
      <p:ext uri="{BB962C8B-B14F-4D97-AF65-F5344CB8AC3E}">
        <p14:creationId xmlns:p14="http://schemas.microsoft.com/office/powerpoint/2010/main" val="3592535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4" y="2026640"/>
            <a:ext cx="87344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263" y="1182913"/>
            <a:ext cx="8928578" cy="923330"/>
          </a:xfrm>
          <a:prstGeom prst="rect">
            <a:avLst/>
          </a:prstGeom>
          <a:noFill/>
        </p:spPr>
        <p:txBody>
          <a:bodyPr wrap="square" rtlCol="0">
            <a:spAutoFit/>
          </a:bodyPr>
          <a:lstStyle/>
          <a:p>
            <a:r>
              <a:rPr lang="en-US" dirty="0" smtClean="0"/>
              <a:t>IT asset account numbers also begin with 541 (refer to </a:t>
            </a:r>
            <a:r>
              <a:rPr lang="en-US" dirty="0"/>
              <a:t>the Statewide </a:t>
            </a:r>
            <a:r>
              <a:rPr lang="en-US" dirty="0" smtClean="0"/>
              <a:t>Accounting Manual </a:t>
            </a:r>
            <a:r>
              <a:rPr lang="en-US" dirty="0"/>
              <a:t>Appendix 4</a:t>
            </a:r>
            <a:r>
              <a:rPr lang="en-US" dirty="0" smtClean="0"/>
              <a:t>). CORRECT account codes are very important as all IT purchases are reported to IS each month. </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15" y="3376273"/>
            <a:ext cx="16764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4600" y="3276600"/>
            <a:ext cx="5670078" cy="1477328"/>
          </a:xfrm>
          <a:prstGeom prst="rect">
            <a:avLst/>
          </a:prstGeom>
          <a:noFill/>
        </p:spPr>
        <p:txBody>
          <a:bodyPr wrap="none" rtlCol="0">
            <a:spAutoFit/>
          </a:bodyPr>
          <a:lstStyle/>
          <a:p>
            <a:r>
              <a:rPr lang="en-US" dirty="0" smtClean="0"/>
              <a:t>For assets costing less than $25,000, use HARDWARE01 or </a:t>
            </a:r>
          </a:p>
          <a:p>
            <a:r>
              <a:rPr lang="en-US" dirty="0" smtClean="0"/>
              <a:t>SOFTWARE01 in the GL09 field.</a:t>
            </a:r>
          </a:p>
          <a:p>
            <a:endParaRPr lang="en-US" dirty="0"/>
          </a:p>
          <a:p>
            <a:r>
              <a:rPr lang="en-US" dirty="0" smtClean="0"/>
              <a:t>For assets costing $25,000, or more use HARDWARE05 or</a:t>
            </a:r>
          </a:p>
          <a:p>
            <a:r>
              <a:rPr lang="en-US" dirty="0" smtClean="0"/>
              <a:t>SOFTWARE05 in the GL09 field.</a:t>
            </a:r>
            <a:endParaRPr lang="en-US" dirty="0"/>
          </a:p>
        </p:txBody>
      </p:sp>
      <p:sp>
        <p:nvSpPr>
          <p:cNvPr id="8" name="TextBox 7"/>
          <p:cNvSpPr txBox="1"/>
          <p:nvPr/>
        </p:nvSpPr>
        <p:spPr>
          <a:xfrm>
            <a:off x="78263" y="5433673"/>
            <a:ext cx="8454174" cy="646331"/>
          </a:xfrm>
          <a:prstGeom prst="rect">
            <a:avLst/>
          </a:prstGeom>
          <a:noFill/>
        </p:spPr>
        <p:txBody>
          <a:bodyPr wrap="none" rtlCol="0">
            <a:spAutoFit/>
          </a:bodyPr>
          <a:lstStyle/>
          <a:p>
            <a:r>
              <a:rPr lang="en-US" dirty="0" smtClean="0"/>
              <a:t>An accurate description of the item purchased, such as software, laptop, network switch,</a:t>
            </a:r>
          </a:p>
          <a:p>
            <a:r>
              <a:rPr lang="en-US" dirty="0" smtClean="0"/>
              <a:t>etc., will help IS verify the GL09 field information.</a:t>
            </a:r>
            <a:endParaRPr lang="en-US" dirty="0"/>
          </a:p>
        </p:txBody>
      </p:sp>
      <p:sp>
        <p:nvSpPr>
          <p:cNvPr id="2" name="TextBox 1"/>
          <p:cNvSpPr txBox="1"/>
          <p:nvPr/>
        </p:nvSpPr>
        <p:spPr>
          <a:xfrm>
            <a:off x="2505419" y="4899035"/>
            <a:ext cx="4360681" cy="369332"/>
          </a:xfrm>
          <a:prstGeom prst="rect">
            <a:avLst/>
          </a:prstGeom>
          <a:noFill/>
        </p:spPr>
        <p:txBody>
          <a:bodyPr wrap="none" rtlCol="0">
            <a:spAutoFit/>
          </a:bodyPr>
          <a:lstStyle/>
          <a:p>
            <a:r>
              <a:rPr lang="en-US" b="1" dirty="0" smtClean="0"/>
              <a:t>Reporting threshold for IT assets is $</a:t>
            </a:r>
            <a:r>
              <a:rPr lang="en-US" b="1" i="1" u="sng" dirty="0" smtClean="0"/>
              <a:t>500.00.</a:t>
            </a:r>
            <a:endParaRPr lang="en-US" b="1" i="1" u="sng" dirty="0"/>
          </a:p>
        </p:txBody>
      </p:sp>
      <p:sp>
        <p:nvSpPr>
          <p:cNvPr id="3" name="Date Placeholder 2"/>
          <p:cNvSpPr>
            <a:spLocks noGrp="1"/>
          </p:cNvSpPr>
          <p:nvPr>
            <p:ph type="dt" sz="half" idx="10"/>
          </p:nvPr>
        </p:nvSpPr>
        <p:spPr/>
        <p:txBody>
          <a:bodyPr/>
          <a:lstStyle/>
          <a:p>
            <a:fld id="{950F7EDD-A0EE-40A0-931D-DE5E561F47E7}"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43</a:t>
            </a:fld>
            <a:endParaRPr lang="en-US" dirty="0"/>
          </a:p>
        </p:txBody>
      </p:sp>
      <p:sp>
        <p:nvSpPr>
          <p:cNvPr id="11" name="TextBox 10"/>
          <p:cNvSpPr txBox="1"/>
          <p:nvPr/>
        </p:nvSpPr>
        <p:spPr>
          <a:xfrm>
            <a:off x="0" y="533400"/>
            <a:ext cx="9144000" cy="707886"/>
          </a:xfrm>
          <a:prstGeom prst="rect">
            <a:avLst/>
          </a:prstGeom>
          <a:noFill/>
        </p:spPr>
        <p:txBody>
          <a:bodyPr wrap="square" rtlCol="0">
            <a:spAutoFit/>
          </a:bodyPr>
          <a:lstStyle/>
          <a:p>
            <a:pPr algn="ctr"/>
            <a:r>
              <a:rPr lang="en-US" sz="4000" b="1" dirty="0" smtClean="0"/>
              <a:t>IT assets</a:t>
            </a:r>
            <a:endParaRPr lang="en-US" sz="4000" b="1" dirty="0"/>
          </a:p>
        </p:txBody>
      </p:sp>
    </p:spTree>
    <p:extLst>
      <p:ext uri="{BB962C8B-B14F-4D97-AF65-F5344CB8AC3E}">
        <p14:creationId xmlns:p14="http://schemas.microsoft.com/office/powerpoint/2010/main" val="4151173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eeba.org/images/register_now_button.jpg" hidden="1"/>
          <p:cNvPicPr>
            <a:picLocks noChangeAspect="1" noChangeArrowheads="1"/>
          </p:cNvPicPr>
          <p:nvPr/>
        </p:nvPicPr>
        <p:blipFill>
          <a:blip r:embed="rId2" cstate="print">
            <a:lum bright="42000" contrast="16000"/>
          </a:blip>
          <a:srcRect/>
          <a:stretch>
            <a:fillRect/>
          </a:stretch>
        </p:blipFill>
        <p:spPr bwMode="auto">
          <a:xfrm>
            <a:off x="533400" y="-384051"/>
            <a:ext cx="7543800" cy="7242051"/>
          </a:xfrm>
          <a:prstGeom prst="rect">
            <a:avLst/>
          </a:prstGeom>
          <a:noFill/>
        </p:spPr>
      </p:pic>
      <p:sp>
        <p:nvSpPr>
          <p:cNvPr id="3" name="Content Placeholder 2"/>
          <p:cNvSpPr>
            <a:spLocks noGrp="1"/>
          </p:cNvSpPr>
          <p:nvPr>
            <p:ph idx="1"/>
          </p:nvPr>
        </p:nvSpPr>
        <p:spPr>
          <a:xfrm>
            <a:off x="342900" y="838200"/>
            <a:ext cx="8458200" cy="5334000"/>
          </a:xfrm>
        </p:spPr>
        <p:txBody>
          <a:bodyPr>
            <a:normAutofit fontScale="92500" lnSpcReduction="10000"/>
          </a:bodyPr>
          <a:lstStyle/>
          <a:p>
            <a:endParaRPr lang="en-US" sz="2400" b="1" dirty="0"/>
          </a:p>
          <a:p>
            <a:r>
              <a:rPr lang="en-US" sz="2400" dirty="0" smtClean="0"/>
              <a:t>P-card </a:t>
            </a:r>
            <a:r>
              <a:rPr lang="en-US" sz="2400" dirty="0"/>
              <a:t>purchases are subject to </a:t>
            </a:r>
            <a:r>
              <a:rPr lang="en-US" sz="2400" dirty="0" smtClean="0"/>
              <a:t>the Statewide Accounting Manual, </a:t>
            </a:r>
            <a:r>
              <a:rPr lang="en-US" sz="2400" i="1" u="sng" dirty="0" smtClean="0"/>
              <a:t>Chapter</a:t>
            </a:r>
            <a:r>
              <a:rPr lang="en-US" sz="2400" i="1" dirty="0" smtClean="0"/>
              <a:t> </a:t>
            </a:r>
            <a:r>
              <a:rPr lang="en-US" sz="2400" i="1" u="sng" dirty="0" smtClean="0"/>
              <a:t>50.10.06,</a:t>
            </a:r>
            <a:r>
              <a:rPr lang="en-US" sz="2400" i="1" dirty="0" smtClean="0"/>
              <a:t> </a:t>
            </a:r>
            <a:r>
              <a:rPr lang="en-US" sz="2400" i="1" u="sng" dirty="0" smtClean="0"/>
              <a:t>Section</a:t>
            </a:r>
            <a:r>
              <a:rPr lang="en-US" sz="2400" i="1" dirty="0" smtClean="0"/>
              <a:t> </a:t>
            </a:r>
            <a:r>
              <a:rPr lang="en-US" sz="2400" i="1" u="sng" dirty="0" smtClean="0"/>
              <a:t>J </a:t>
            </a:r>
            <a:r>
              <a:rPr lang="en-US" sz="2400" dirty="0" smtClean="0"/>
              <a:t>Advance (Pre-) Payments</a:t>
            </a:r>
          </a:p>
          <a:p>
            <a:endParaRPr lang="en-US" sz="2400" dirty="0"/>
          </a:p>
          <a:p>
            <a:r>
              <a:rPr lang="en-US" sz="2400" dirty="0" smtClean="0"/>
              <a:t>Can use P-card for advance conference registration when:</a:t>
            </a:r>
          </a:p>
          <a:p>
            <a:pPr lvl="1"/>
            <a:r>
              <a:rPr lang="en-US" sz="2000" dirty="0" smtClean="0"/>
              <a:t>Discount is provided for paying in advance;</a:t>
            </a:r>
          </a:p>
          <a:p>
            <a:pPr lvl="1"/>
            <a:r>
              <a:rPr lang="en-US" sz="2000" dirty="0" smtClean="0"/>
              <a:t>Can substitute a participant; </a:t>
            </a:r>
            <a:r>
              <a:rPr lang="en-US" sz="2000" i="1" u="sng" dirty="0" smtClean="0"/>
              <a:t>AND</a:t>
            </a:r>
          </a:p>
          <a:p>
            <a:pPr lvl="1"/>
            <a:r>
              <a:rPr lang="en-US" sz="2000" dirty="0" smtClean="0"/>
              <a:t>If event is canceled, cardholder receives a full refund.</a:t>
            </a:r>
          </a:p>
          <a:p>
            <a:pPr lvl="1"/>
            <a:endParaRPr lang="en-US" sz="2000" dirty="0" smtClean="0"/>
          </a:p>
          <a:p>
            <a:pPr marL="342900" lvl="1" indent="-342900">
              <a:buFont typeface="Arial" pitchFamily="34" charset="0"/>
              <a:buChar char="•"/>
            </a:pPr>
            <a:r>
              <a:rPr lang="en-US" sz="2400" dirty="0" smtClean="0"/>
              <a:t>Registration </a:t>
            </a:r>
            <a:r>
              <a:rPr lang="en-US" sz="2400" dirty="0"/>
              <a:t>fees for conferences, meetings, </a:t>
            </a:r>
            <a:r>
              <a:rPr lang="en-US" sz="2400" dirty="0" smtClean="0"/>
              <a:t>seminars </a:t>
            </a:r>
            <a:r>
              <a:rPr lang="en-US" sz="2400" dirty="0"/>
              <a:t>and similar events whereby in special situations an organization requires </a:t>
            </a:r>
            <a:r>
              <a:rPr lang="en-US" sz="2400" dirty="0" smtClean="0"/>
              <a:t>pre-registration </a:t>
            </a:r>
            <a:r>
              <a:rPr lang="en-US" sz="2400" dirty="0"/>
              <a:t>along with payment and by standard policy will not accept a state purchase order/contract in lieu of payment, documentation on the vendor's stationary describing this fact must be sent together with the claim to OMES </a:t>
            </a:r>
            <a:r>
              <a:rPr lang="en-US" sz="2400" dirty="0" smtClean="0"/>
              <a:t>for </a:t>
            </a:r>
            <a:r>
              <a:rPr lang="en-US" sz="2400" dirty="0"/>
              <a:t>consideration </a:t>
            </a:r>
            <a:r>
              <a:rPr lang="en-US" sz="2400" dirty="0" smtClean="0"/>
              <a:t>and </a:t>
            </a:r>
            <a:r>
              <a:rPr lang="en-US" sz="2400" dirty="0"/>
              <a:t>approval or disapproval.</a:t>
            </a:r>
          </a:p>
          <a:p>
            <a:pPr lvl="1">
              <a:buNone/>
            </a:pPr>
            <a:endParaRPr lang="en-US" sz="2000" dirty="0" smtClean="0"/>
          </a:p>
          <a:p>
            <a:endParaRPr lang="en-US" dirty="0"/>
          </a:p>
        </p:txBody>
      </p:sp>
      <p:sp>
        <p:nvSpPr>
          <p:cNvPr id="4" name="Date Placeholder 3"/>
          <p:cNvSpPr>
            <a:spLocks noGrp="1"/>
          </p:cNvSpPr>
          <p:nvPr>
            <p:ph type="dt" sz="half" idx="10"/>
          </p:nvPr>
        </p:nvSpPr>
        <p:spPr/>
        <p:txBody>
          <a:bodyPr/>
          <a:lstStyle/>
          <a:p>
            <a:fld id="{8A5ECE75-BD0D-4901-9451-6B75B57660E6}"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44</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Registration payments</a:t>
            </a:r>
            <a:endParaRPr lang="en-US" sz="40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524000"/>
            <a:ext cx="7848600" cy="4401205"/>
          </a:xfrm>
          <a:prstGeom prst="rect">
            <a:avLst/>
          </a:prstGeom>
          <a:noFill/>
        </p:spPr>
        <p:txBody>
          <a:bodyPr wrap="square" rtlCol="0">
            <a:spAutoFit/>
          </a:bodyPr>
          <a:lstStyle/>
          <a:p>
            <a:r>
              <a:rPr lang="en-US" sz="2000" dirty="0" smtClean="0"/>
              <a:t>Cardholder responsibilities will vary by agency. Agencies that use the </a:t>
            </a:r>
            <a:r>
              <a:rPr lang="en-US" sz="2000" i="1" u="sng" dirty="0" smtClean="0"/>
              <a:t>purchase</a:t>
            </a:r>
            <a:r>
              <a:rPr lang="en-US" sz="2000" i="1" dirty="0" smtClean="0"/>
              <a:t> </a:t>
            </a:r>
            <a:r>
              <a:rPr lang="en-US" sz="2000" i="1" u="sng" dirty="0" smtClean="0"/>
              <a:t>request</a:t>
            </a:r>
            <a:r>
              <a:rPr lang="en-US" sz="2000" i="1" dirty="0" smtClean="0"/>
              <a:t> </a:t>
            </a:r>
            <a:r>
              <a:rPr lang="en-US" sz="2000" i="1" u="sng" dirty="0" smtClean="0"/>
              <a:t>feature</a:t>
            </a:r>
            <a:r>
              <a:rPr lang="en-US" sz="2000" dirty="0" smtClean="0">
                <a:solidFill>
                  <a:srgbClr val="0070C0"/>
                </a:solidFill>
              </a:rPr>
              <a:t> </a:t>
            </a:r>
            <a:r>
              <a:rPr lang="en-US" sz="2000" dirty="0" smtClean="0"/>
              <a:t>must also be trained internally by their P-card administrator.</a:t>
            </a:r>
          </a:p>
          <a:p>
            <a:endParaRPr lang="en-US" sz="2000" dirty="0"/>
          </a:p>
          <a:p>
            <a:r>
              <a:rPr lang="en-US" sz="2000" dirty="0" smtClean="0"/>
              <a:t>These responsibilities </a:t>
            </a:r>
            <a:r>
              <a:rPr lang="en-US" sz="2000" u="sng" dirty="0" smtClean="0"/>
              <a:t>may</a:t>
            </a:r>
            <a:r>
              <a:rPr lang="en-US" sz="2000" dirty="0" smtClean="0"/>
              <a:t> include:</a:t>
            </a:r>
          </a:p>
          <a:p>
            <a:endParaRPr lang="en-US" sz="2000" dirty="0" smtClean="0"/>
          </a:p>
          <a:p>
            <a:pPr marL="342900" indent="-342900">
              <a:buFont typeface="Arial" panose="020B0604020202020204" pitchFamily="34" charset="0"/>
              <a:buChar char="•"/>
            </a:pPr>
            <a:r>
              <a:rPr lang="en-US" sz="2000" i="1" u="sng" dirty="0" smtClean="0"/>
              <a:t>Editing</a:t>
            </a:r>
            <a:r>
              <a:rPr lang="en-US" sz="2000" dirty="0" smtClean="0"/>
              <a:t> in Works to include verifying the funding information and providing an accurate description of goods/services purchased.</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i="1" u="sng" dirty="0" smtClean="0"/>
              <a:t>Attaching</a:t>
            </a:r>
            <a:r>
              <a:rPr lang="en-US" sz="2000" dirty="0" smtClean="0">
                <a:solidFill>
                  <a:srgbClr val="0070C0"/>
                </a:solidFill>
              </a:rPr>
              <a:t> </a:t>
            </a:r>
            <a:r>
              <a:rPr lang="en-US" sz="2000" dirty="0" smtClean="0"/>
              <a:t>invoices/receipts.</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i="1" u="sng" dirty="0" smtClean="0"/>
              <a:t>Assembling</a:t>
            </a:r>
            <a:r>
              <a:rPr lang="en-US" sz="2000" dirty="0" smtClean="0">
                <a:solidFill>
                  <a:srgbClr val="0070C0"/>
                </a:solidFill>
              </a:rPr>
              <a:t> </a:t>
            </a:r>
            <a:r>
              <a:rPr lang="en-US" sz="2000" dirty="0" smtClean="0"/>
              <a:t>end-of-cycle statements or moving all documentation to a specified electronic file.</a:t>
            </a:r>
          </a:p>
          <a:p>
            <a:endParaRPr lang="en-US" sz="2000" dirty="0"/>
          </a:p>
        </p:txBody>
      </p:sp>
      <p:sp>
        <p:nvSpPr>
          <p:cNvPr id="2" name="Date Placeholder 1"/>
          <p:cNvSpPr>
            <a:spLocks noGrp="1"/>
          </p:cNvSpPr>
          <p:nvPr>
            <p:ph type="dt" sz="half" idx="10"/>
          </p:nvPr>
        </p:nvSpPr>
        <p:spPr/>
        <p:txBody>
          <a:bodyPr/>
          <a:lstStyle/>
          <a:p>
            <a:fld id="{58F94E5B-2767-40E9-A781-94270E7F6F16}"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45</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Additional cardholder responsibilities</a:t>
            </a:r>
            <a:endParaRPr lang="en-US" sz="4000" b="1" dirty="0"/>
          </a:p>
        </p:txBody>
      </p:sp>
    </p:spTree>
    <p:extLst>
      <p:ext uri="{BB962C8B-B14F-4D97-AF65-F5344CB8AC3E}">
        <p14:creationId xmlns:p14="http://schemas.microsoft.com/office/powerpoint/2010/main" val="3524953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2.gstatic.com/images?q=tbn:ANd9GcTUGpg95hmByR5f7rD6WQgjt_0cigUYxnrKXQqS-C92Fb-JFNluvvqojpC8" hidden="1"/>
          <p:cNvPicPr>
            <a:picLocks noChangeAspect="1" noChangeArrowheads="1"/>
          </p:cNvPicPr>
          <p:nvPr/>
        </p:nvPicPr>
        <p:blipFill>
          <a:blip r:embed="rId3" cstate="print"/>
          <a:srcRect/>
          <a:stretch>
            <a:fillRect/>
          </a:stretch>
        </p:blipFill>
        <p:spPr bwMode="auto">
          <a:xfrm>
            <a:off x="0" y="40583"/>
            <a:ext cx="9084035" cy="6665017"/>
          </a:xfrm>
          <a:prstGeom prst="rect">
            <a:avLst/>
          </a:prstGeom>
          <a:noFill/>
        </p:spPr>
      </p:pic>
      <p:sp>
        <p:nvSpPr>
          <p:cNvPr id="6" name="Content Placeholder 2"/>
          <p:cNvSpPr txBox="1">
            <a:spLocks/>
          </p:cNvSpPr>
          <p:nvPr/>
        </p:nvSpPr>
        <p:spPr>
          <a:xfrm>
            <a:off x="304800" y="1524000"/>
            <a:ext cx="8229600" cy="4525963"/>
          </a:xfrm>
          <a:prstGeom prst="rect">
            <a:avLst/>
          </a:prstGeom>
        </p:spPr>
        <p:txBody>
          <a:bodyPr>
            <a:normAutofit fontScale="77500" lnSpcReduction="20000"/>
          </a:bodyPr>
          <a:lstStyle/>
          <a:p>
            <a:pPr marL="539496"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approving official </a:t>
            </a:r>
            <a:r>
              <a:rPr kumimoji="0" lang="en-US" sz="3200" b="0" i="1" u="sng" strike="noStrike" kern="1200" cap="none" spc="0" normalizeH="0" baseline="0" noProof="0" dirty="0" smtClean="0">
                <a:ln>
                  <a:noFill/>
                </a:ln>
                <a:effectLst/>
                <a:uLnTx/>
                <a:uFillTx/>
                <a:latin typeface="+mn-lt"/>
                <a:ea typeface="+mn-ea"/>
                <a:cs typeface="+mn-cs"/>
              </a:rPr>
              <a:t>reviews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cardholder’s reconciled statement and transaction documentation for:</a:t>
            </a:r>
          </a:p>
          <a:p>
            <a:pPr marL="886968" marR="0" lvl="2" indent="-228600" algn="l" defTabSz="914400" rtl="0" eaLnBrk="1" fontAlgn="auto" latinLnBrk="0" hangingPunct="1">
              <a:lnSpc>
                <a:spcPct val="100000"/>
              </a:lnSpc>
              <a:spcBef>
                <a:spcPct val="20000"/>
              </a:spcBef>
              <a:spcAft>
                <a:spcPts val="0"/>
              </a:spcAft>
              <a:buClrTx/>
              <a:buSzTx/>
              <a:buFont typeface="Wingdings 2"/>
              <a:buChar char=""/>
              <a:tabLst/>
              <a:defRPr/>
            </a:pPr>
            <a:r>
              <a:rPr kumimoji="0" lang="en-US" sz="2900" i="0" u="none" strike="noStrike" kern="1200" cap="none" spc="0" normalizeH="0" baseline="0" noProof="0" dirty="0" smtClean="0">
                <a:ln>
                  <a:noFill/>
                </a:ln>
                <a:effectLst/>
                <a:uLnTx/>
                <a:uFillTx/>
              </a:rPr>
              <a:t>Accuracy.</a:t>
            </a:r>
          </a:p>
          <a:p>
            <a:pPr marL="886968" marR="0" lvl="2" indent="-228600" algn="l" defTabSz="914400" rtl="0" eaLnBrk="1" fontAlgn="auto" latinLnBrk="0" hangingPunct="1">
              <a:lnSpc>
                <a:spcPct val="100000"/>
              </a:lnSpc>
              <a:spcBef>
                <a:spcPct val="20000"/>
              </a:spcBef>
              <a:spcAft>
                <a:spcPts val="0"/>
              </a:spcAft>
              <a:buClrTx/>
              <a:buSzTx/>
              <a:buFont typeface="Wingdings 2"/>
              <a:buChar char=""/>
              <a:tabLst/>
              <a:defRPr/>
            </a:pPr>
            <a:r>
              <a:rPr kumimoji="0" lang="en-US" sz="2900" i="0" u="none" strike="noStrike" kern="1200" cap="none" spc="0" normalizeH="0" baseline="0" noProof="0" dirty="0" smtClean="0">
                <a:ln>
                  <a:noFill/>
                </a:ln>
                <a:effectLst/>
                <a:uLnTx/>
                <a:uFillTx/>
              </a:rPr>
              <a:t>Completeness.</a:t>
            </a:r>
          </a:p>
          <a:p>
            <a:pPr marL="886968" marR="0" lvl="2" indent="-228600" algn="l" defTabSz="914400" rtl="0" eaLnBrk="1" fontAlgn="auto" latinLnBrk="0" hangingPunct="1">
              <a:lnSpc>
                <a:spcPct val="100000"/>
              </a:lnSpc>
              <a:spcBef>
                <a:spcPct val="20000"/>
              </a:spcBef>
              <a:spcAft>
                <a:spcPts val="0"/>
              </a:spcAft>
              <a:buClrTx/>
              <a:buSzTx/>
              <a:buFont typeface="Wingdings 2"/>
              <a:buChar char=""/>
              <a:tabLst/>
              <a:defRPr/>
            </a:pPr>
            <a:r>
              <a:rPr kumimoji="0" lang="en-US" sz="2900" i="0" u="none" strike="noStrike" kern="1200" cap="none" spc="0" normalizeH="0" baseline="0" noProof="0" dirty="0" smtClean="0">
                <a:ln>
                  <a:noFill/>
                </a:ln>
                <a:effectLst/>
                <a:uLnTx/>
                <a:uFillTx/>
              </a:rPr>
              <a:t>Appropriateness of the purchase.</a:t>
            </a:r>
          </a:p>
          <a:p>
            <a:pPr marL="886968" marR="0" lvl="2" indent="-228600" algn="l" defTabSz="914400" rtl="0" eaLnBrk="1" fontAlgn="auto" latinLnBrk="0" hangingPunct="1">
              <a:lnSpc>
                <a:spcPct val="100000"/>
              </a:lnSpc>
              <a:spcBef>
                <a:spcPct val="20000"/>
              </a:spcBef>
              <a:spcAft>
                <a:spcPts val="0"/>
              </a:spcAft>
              <a:buClrTx/>
              <a:buSzTx/>
              <a:buFont typeface="Wingdings 2"/>
              <a:buChar char=""/>
              <a:tabLst/>
              <a:defRPr/>
            </a:pPr>
            <a:r>
              <a:rPr kumimoji="0" lang="en-US" sz="2900" i="0" u="none" strike="noStrike" kern="1200" cap="none" spc="0" normalizeH="0" baseline="0" noProof="0" dirty="0" smtClean="0">
                <a:ln>
                  <a:noFill/>
                </a:ln>
                <a:effectLst/>
                <a:uLnTx/>
                <a:uFillTx/>
              </a:rPr>
              <a:t>Verifying transactions were conducted according to </a:t>
            </a:r>
            <a:r>
              <a:rPr kumimoji="0" lang="en-US" sz="2900" i="1" u="sng" strike="noStrike" kern="1200" cap="none" spc="0" normalizeH="0" baseline="0" noProof="0" dirty="0" smtClean="0">
                <a:ln>
                  <a:noFill/>
                </a:ln>
                <a:effectLst/>
                <a:uLnTx/>
                <a:uFillTx/>
              </a:rPr>
              <a:t>statutes</a:t>
            </a:r>
            <a:r>
              <a:rPr kumimoji="0" lang="en-US" sz="2900" i="1" u="none" strike="noStrike" kern="1200" cap="none" spc="0" normalizeH="0" baseline="0" noProof="0" dirty="0" smtClean="0">
                <a:ln>
                  <a:noFill/>
                </a:ln>
                <a:effectLst/>
                <a:uLnTx/>
                <a:uFillTx/>
              </a:rPr>
              <a:t>, </a:t>
            </a:r>
            <a:r>
              <a:rPr kumimoji="0" lang="en-US" sz="2900" i="1" u="sng" strike="noStrike" kern="1200" cap="none" spc="0" normalizeH="0" baseline="0" noProof="0" dirty="0" smtClean="0">
                <a:ln>
                  <a:noFill/>
                </a:ln>
                <a:effectLst/>
                <a:uLnTx/>
                <a:uFillTx/>
              </a:rPr>
              <a:t>rules</a:t>
            </a:r>
            <a:r>
              <a:rPr lang="en-US" sz="2900" i="1" dirty="0"/>
              <a:t>,</a:t>
            </a:r>
            <a:r>
              <a:rPr kumimoji="0" lang="en-US" sz="2900" i="1" u="none" strike="noStrike" kern="1200" cap="none" spc="0" normalizeH="0" baseline="0" noProof="0" dirty="0" smtClean="0">
                <a:ln>
                  <a:noFill/>
                </a:ln>
                <a:effectLst/>
                <a:uLnTx/>
                <a:uFillTx/>
              </a:rPr>
              <a:t> </a:t>
            </a:r>
            <a:r>
              <a:rPr lang="en-US" sz="2900" i="1" u="sng" dirty="0" smtClean="0"/>
              <a:t>State</a:t>
            </a:r>
            <a:r>
              <a:rPr lang="en-US" sz="2900" i="1" dirty="0" smtClean="0"/>
              <a:t> </a:t>
            </a:r>
            <a:r>
              <a:rPr lang="en-US" sz="2900" i="1" u="sng" dirty="0" smtClean="0"/>
              <a:t>P-card</a:t>
            </a:r>
            <a:r>
              <a:rPr lang="en-US" sz="2900" i="1" dirty="0" smtClean="0"/>
              <a:t> </a:t>
            </a:r>
            <a:r>
              <a:rPr kumimoji="0" lang="en-US" sz="2900" i="1" u="sng" strike="noStrike" kern="1200" cap="none" spc="0" normalizeH="0" baseline="0" noProof="0" dirty="0" smtClean="0">
                <a:ln>
                  <a:noFill/>
                </a:ln>
                <a:effectLst/>
                <a:uLnTx/>
                <a:uFillTx/>
              </a:rPr>
              <a:t>Procedures</a:t>
            </a:r>
            <a:r>
              <a:rPr lang="en-US" sz="2900" i="1" dirty="0" smtClean="0"/>
              <a:t> </a:t>
            </a:r>
            <a:r>
              <a:rPr lang="en-US" sz="2900" dirty="0" smtClean="0"/>
              <a:t>and the agency’s</a:t>
            </a:r>
            <a:r>
              <a:rPr lang="en-US" sz="2900" i="1" dirty="0" smtClean="0"/>
              <a:t> </a:t>
            </a:r>
            <a:r>
              <a:rPr lang="en-US" sz="2900" i="1" u="sng" dirty="0" smtClean="0"/>
              <a:t>internal</a:t>
            </a:r>
            <a:r>
              <a:rPr lang="en-US" sz="2900" i="1" dirty="0" smtClean="0"/>
              <a:t> </a:t>
            </a:r>
            <a:r>
              <a:rPr lang="en-US" sz="2900" i="1" u="sng" dirty="0" smtClean="0"/>
              <a:t>purchasing</a:t>
            </a:r>
            <a:r>
              <a:rPr lang="en-US" sz="2900" i="1" dirty="0" smtClean="0"/>
              <a:t> </a:t>
            </a:r>
            <a:r>
              <a:rPr lang="en-US" sz="2900" i="1" u="sng" dirty="0" smtClean="0"/>
              <a:t>procedures</a:t>
            </a:r>
            <a:r>
              <a:rPr lang="en-US" sz="2900" i="1" dirty="0" smtClean="0"/>
              <a:t>.</a:t>
            </a:r>
            <a:endParaRPr kumimoji="0" lang="en-US" sz="2900" i="1" strike="noStrike" kern="1200" cap="none" spc="0" normalizeH="0" baseline="0" noProof="0" dirty="0" smtClean="0">
              <a:ln>
                <a:noFill/>
              </a:ln>
              <a:effectLst/>
              <a:uLnTx/>
              <a:uFillTx/>
            </a:endParaRPr>
          </a:p>
          <a:p>
            <a:pPr marL="859536"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indicate concurrence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and</a:t>
            </a:r>
            <a:r>
              <a:rPr kumimoji="0" lang="en-US" sz="3200" b="0" i="0" strike="noStrike" kern="1200" cap="none" spc="0" normalizeH="0" noProof="0" dirty="0" smtClean="0">
                <a:ln>
                  <a:noFill/>
                </a:ln>
                <a:solidFill>
                  <a:schemeClr val="tx1"/>
                </a:solidFill>
                <a:effectLst/>
                <a:uLnTx/>
                <a:uFillTx/>
                <a:latin typeface="+mn-lt"/>
                <a:ea typeface="+mn-ea"/>
                <a:cs typeface="+mn-cs"/>
              </a:rPr>
              <a:t> that all required documentation is included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approving official shall sign and date the statement and forward the statement and documentation to entity </a:t>
            </a:r>
            <a:r>
              <a:rPr kumimoji="0" lang="en-US" sz="3200" b="0" i="0" u="none" strike="noStrike" kern="1200" cap="none" spc="0" normalizeH="0" noProof="0" dirty="0" smtClean="0">
                <a:ln>
                  <a:noFill/>
                </a:ln>
                <a:solidFill>
                  <a:schemeClr val="tx1"/>
                </a:solidFill>
                <a:effectLst/>
                <a:uLnTx/>
                <a:uFillTx/>
                <a:latin typeface="+mn-lt"/>
                <a:ea typeface="+mn-ea"/>
                <a:cs typeface="+mn-cs"/>
              </a:rPr>
              <a:t>P-card administrator.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fld id="{7D436B05-DAF3-4F82-B4B0-B4559A8811BC}"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46</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Approving official responsibilities</a:t>
            </a:r>
            <a:endParaRPr lang="en-US" sz="4000" b="1" dirty="0"/>
          </a:p>
        </p:txBody>
      </p:sp>
    </p:spTree>
    <p:extLst>
      <p:ext uri="{BB962C8B-B14F-4D97-AF65-F5344CB8AC3E}">
        <p14:creationId xmlns:p14="http://schemas.microsoft.com/office/powerpoint/2010/main" val="4028119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puregoodness.net/wp-content/uploads/2013/04/responsibility.jpg" hidden="1"/>
          <p:cNvPicPr>
            <a:picLocks noChangeAspect="1" noChangeArrowheads="1"/>
          </p:cNvPicPr>
          <p:nvPr/>
        </p:nvPicPr>
        <p:blipFill>
          <a:blip r:embed="rId3" cstate="print"/>
          <a:srcRect/>
          <a:stretch>
            <a:fillRect/>
          </a:stretch>
        </p:blipFill>
        <p:spPr bwMode="auto">
          <a:xfrm>
            <a:off x="0" y="-838201"/>
            <a:ext cx="9165465" cy="7696201"/>
          </a:xfrm>
          <a:prstGeom prst="rect">
            <a:avLst/>
          </a:prstGeom>
          <a:noFill/>
        </p:spPr>
      </p:pic>
      <p:sp>
        <p:nvSpPr>
          <p:cNvPr id="3" name="Content Placeholder 2"/>
          <p:cNvSpPr>
            <a:spLocks noGrp="1"/>
          </p:cNvSpPr>
          <p:nvPr>
            <p:ph idx="1"/>
          </p:nvPr>
        </p:nvSpPr>
        <p:spPr>
          <a:xfrm>
            <a:off x="457200" y="1524000"/>
            <a:ext cx="8229600" cy="4525963"/>
          </a:xfrm>
        </p:spPr>
        <p:txBody>
          <a:bodyPr>
            <a:normAutofit fontScale="92500"/>
          </a:bodyPr>
          <a:lstStyle/>
          <a:p>
            <a:r>
              <a:rPr lang="en-US" sz="2400" dirty="0" smtClean="0"/>
              <a:t>State entity P-card administrator is responsible for performance or appropriate delegation of the following duties:</a:t>
            </a:r>
          </a:p>
          <a:p>
            <a:pPr lvl="1">
              <a:buFont typeface="Arial" panose="020B0604020202020204" pitchFamily="34" charset="0"/>
              <a:buChar char="•"/>
            </a:pPr>
            <a:r>
              <a:rPr lang="en-US" sz="2200" dirty="0" smtClean="0"/>
              <a:t>Processing and retaining P-card program reports:</a:t>
            </a:r>
          </a:p>
          <a:p>
            <a:pPr lvl="2"/>
            <a:r>
              <a:rPr lang="en-US" sz="2200" dirty="0" smtClean="0"/>
              <a:t>Monthly invoice.</a:t>
            </a:r>
          </a:p>
          <a:p>
            <a:pPr lvl="2"/>
            <a:r>
              <a:rPr lang="en-US" sz="2200" dirty="0" smtClean="0"/>
              <a:t>Monthly cardholder statements.</a:t>
            </a:r>
          </a:p>
          <a:p>
            <a:pPr lvl="2"/>
            <a:r>
              <a:rPr lang="en-US" sz="2200" dirty="0" smtClean="0"/>
              <a:t>Other reports are available in Works and we urge P-card administrators to utilize these as well.</a:t>
            </a:r>
          </a:p>
          <a:p>
            <a:pPr lvl="1">
              <a:buFont typeface="Arial" panose="020B0604020202020204" pitchFamily="34" charset="0"/>
              <a:buChar char="•"/>
            </a:pPr>
            <a:r>
              <a:rPr lang="en-US" sz="2200" i="1" u="sng" dirty="0" smtClean="0"/>
              <a:t>Scheduling</a:t>
            </a:r>
            <a:r>
              <a:rPr lang="en-US" sz="2200" i="1" dirty="0" smtClean="0"/>
              <a:t> </a:t>
            </a:r>
            <a:r>
              <a:rPr lang="en-US" sz="2200" i="1" u="sng" dirty="0" smtClean="0"/>
              <a:t>and</a:t>
            </a:r>
            <a:r>
              <a:rPr lang="en-US" sz="2200" i="1" dirty="0" smtClean="0"/>
              <a:t> </a:t>
            </a:r>
            <a:r>
              <a:rPr lang="en-US" sz="2200" i="1" u="sng" dirty="0" smtClean="0"/>
              <a:t>monitoring</a:t>
            </a:r>
            <a:r>
              <a:rPr lang="en-US" sz="2200" dirty="0" smtClean="0">
                <a:solidFill>
                  <a:srgbClr val="0070C0"/>
                </a:solidFill>
              </a:rPr>
              <a:t> </a:t>
            </a:r>
            <a:r>
              <a:rPr lang="en-US" sz="2200" dirty="0" smtClean="0"/>
              <a:t>participant training.</a:t>
            </a:r>
            <a:endParaRPr lang="en-US" sz="800" dirty="0" smtClean="0"/>
          </a:p>
          <a:p>
            <a:pPr lvl="1">
              <a:buFont typeface="Arial" panose="020B0604020202020204" pitchFamily="34" charset="0"/>
              <a:buChar char="•"/>
            </a:pPr>
            <a:r>
              <a:rPr lang="en-US" sz="2200" dirty="0" smtClean="0"/>
              <a:t>Processing and retaining P-card employee agreements.</a:t>
            </a:r>
            <a:endParaRPr lang="en-US" sz="800" dirty="0" smtClean="0"/>
          </a:p>
          <a:p>
            <a:pPr lvl="1">
              <a:buFont typeface="Arial" panose="020B0604020202020204" pitchFamily="34" charset="0"/>
              <a:buChar char="•"/>
            </a:pPr>
            <a:r>
              <a:rPr lang="en-US" sz="2200" dirty="0" smtClean="0"/>
              <a:t>Establishing written agency P-card program policies and procedures.</a:t>
            </a:r>
          </a:p>
          <a:p>
            <a:pPr lvl="1">
              <a:buFont typeface="Arial" panose="020B0604020202020204" pitchFamily="34" charset="0"/>
              <a:buChar char="•"/>
            </a:pPr>
            <a:r>
              <a:rPr lang="en-US" sz="2200" dirty="0" smtClean="0"/>
              <a:t>Ordering new </a:t>
            </a:r>
            <a:r>
              <a:rPr lang="en-US" sz="2200" i="1" u="sng" dirty="0" smtClean="0"/>
              <a:t>cards</a:t>
            </a:r>
            <a:r>
              <a:rPr lang="en-US" sz="2200" dirty="0" smtClean="0">
                <a:solidFill>
                  <a:srgbClr val="0070C0"/>
                </a:solidFill>
              </a:rPr>
              <a:t> </a:t>
            </a:r>
            <a:r>
              <a:rPr lang="en-US" sz="2200" dirty="0" smtClean="0"/>
              <a:t>and deactivating cards no longer needed.</a:t>
            </a:r>
            <a:endParaRPr lang="en-US" sz="2200" dirty="0"/>
          </a:p>
        </p:txBody>
      </p:sp>
      <p:sp>
        <p:nvSpPr>
          <p:cNvPr id="4" name="Date Placeholder 3"/>
          <p:cNvSpPr>
            <a:spLocks noGrp="1"/>
          </p:cNvSpPr>
          <p:nvPr>
            <p:ph type="dt" sz="half" idx="10"/>
          </p:nvPr>
        </p:nvSpPr>
        <p:spPr/>
        <p:txBody>
          <a:bodyPr/>
          <a:lstStyle/>
          <a:p>
            <a:fld id="{F8FE5CE2-5D56-469C-94C7-2CC91CC96297}"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47</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P-card administrator responsibilities</a:t>
            </a:r>
            <a:endParaRPr lang="en-US" sz="40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puregoodness.net/wp-content/uploads/2013/04/responsibility.jpg" hidden="1"/>
          <p:cNvPicPr>
            <a:picLocks noChangeAspect="1" noChangeArrowheads="1"/>
          </p:cNvPicPr>
          <p:nvPr/>
        </p:nvPicPr>
        <p:blipFill>
          <a:blip r:embed="rId2" cstate="print"/>
          <a:srcRect/>
          <a:stretch>
            <a:fillRect/>
          </a:stretch>
        </p:blipFill>
        <p:spPr bwMode="auto">
          <a:xfrm>
            <a:off x="14489" y="-1524000"/>
            <a:ext cx="9129511" cy="8382000"/>
          </a:xfrm>
          <a:prstGeom prst="rect">
            <a:avLst/>
          </a:prstGeom>
          <a:noFill/>
        </p:spPr>
      </p:pic>
      <p:sp>
        <p:nvSpPr>
          <p:cNvPr id="3" name="Content Placeholder 2"/>
          <p:cNvSpPr>
            <a:spLocks noGrp="1"/>
          </p:cNvSpPr>
          <p:nvPr>
            <p:ph idx="1"/>
          </p:nvPr>
        </p:nvSpPr>
        <p:spPr>
          <a:xfrm>
            <a:off x="31728" y="1371600"/>
            <a:ext cx="8229600" cy="4953000"/>
          </a:xfrm>
        </p:spPr>
        <p:txBody>
          <a:bodyPr>
            <a:normAutofit lnSpcReduction="10000"/>
          </a:bodyPr>
          <a:lstStyle/>
          <a:p>
            <a:pPr marL="745236" lvl="1" indent="-342900">
              <a:buFont typeface="Arial" panose="020B0604020202020204" pitchFamily="34" charset="0"/>
              <a:buChar char="•"/>
              <a:defRPr/>
            </a:pPr>
            <a:r>
              <a:rPr lang="en-US" sz="2000" dirty="0" smtClean="0"/>
              <a:t>Establishing </a:t>
            </a:r>
            <a:r>
              <a:rPr lang="en-US" sz="2000" dirty="0"/>
              <a:t>and maintaining usage controls and determining cardholder’s need for the </a:t>
            </a:r>
            <a:r>
              <a:rPr lang="en-US" sz="2000" dirty="0" smtClean="0"/>
              <a:t>P-card.</a:t>
            </a:r>
          </a:p>
          <a:p>
            <a:pPr marL="402336" lvl="1" indent="0">
              <a:buNone/>
              <a:defRPr/>
            </a:pPr>
            <a:endParaRPr lang="en-US" sz="1100" dirty="0"/>
          </a:p>
          <a:p>
            <a:pPr marL="745236" lvl="1" indent="-342900">
              <a:buFont typeface="Arial" panose="020B0604020202020204" pitchFamily="34" charset="0"/>
              <a:buChar char="•"/>
              <a:defRPr/>
            </a:pPr>
            <a:r>
              <a:rPr lang="en-US" sz="2000" i="1" u="sng" dirty="0" smtClean="0"/>
              <a:t>Review</a:t>
            </a:r>
            <a:r>
              <a:rPr lang="en-US" sz="2000" dirty="0" smtClean="0"/>
              <a:t> </a:t>
            </a:r>
            <a:r>
              <a:rPr lang="en-US" sz="2000" dirty="0"/>
              <a:t>of </a:t>
            </a:r>
            <a:r>
              <a:rPr lang="en-US" sz="2000" dirty="0" smtClean="0"/>
              <a:t>statements </a:t>
            </a:r>
            <a:r>
              <a:rPr lang="en-US" sz="2000" dirty="0"/>
              <a:t>and transactions to identify unauthorized </a:t>
            </a:r>
            <a:r>
              <a:rPr lang="en-US" sz="2000" dirty="0" smtClean="0"/>
              <a:t>use.</a:t>
            </a:r>
          </a:p>
          <a:p>
            <a:pPr marL="402336" lvl="1" indent="0">
              <a:buNone/>
              <a:defRPr/>
            </a:pPr>
            <a:endParaRPr lang="en-US" sz="1100" dirty="0"/>
          </a:p>
          <a:p>
            <a:pPr marL="745236" lvl="1" indent="-342900">
              <a:buFont typeface="Arial" panose="020B0604020202020204" pitchFamily="34" charset="0"/>
              <a:buChar char="•"/>
              <a:defRPr/>
            </a:pPr>
            <a:r>
              <a:rPr lang="en-US" sz="2000" dirty="0"/>
              <a:t>Auditing a random selection of cardholder’s monthly statements for </a:t>
            </a:r>
            <a:r>
              <a:rPr lang="en-US" sz="2000" dirty="0" smtClean="0"/>
              <a:t>accuracy.</a:t>
            </a:r>
          </a:p>
          <a:p>
            <a:pPr marL="402336" lvl="1" indent="0">
              <a:buNone/>
              <a:defRPr/>
            </a:pPr>
            <a:endParaRPr lang="en-US" sz="1100" dirty="0"/>
          </a:p>
          <a:p>
            <a:pPr marL="745236" lvl="1" indent="-342900">
              <a:buFont typeface="Arial" panose="020B0604020202020204" pitchFamily="34" charset="0"/>
              <a:buChar char="•"/>
              <a:defRPr/>
            </a:pPr>
            <a:r>
              <a:rPr lang="en-US" sz="2000" dirty="0"/>
              <a:t>Setting </a:t>
            </a:r>
            <a:r>
              <a:rPr lang="en-US" sz="2000" dirty="0" smtClean="0"/>
              <a:t>lodging- or travel-only P-cards </a:t>
            </a:r>
            <a:r>
              <a:rPr lang="en-US" sz="2000" dirty="0"/>
              <a:t>in </a:t>
            </a:r>
            <a:r>
              <a:rPr lang="en-US" sz="2000" dirty="0" smtClean="0"/>
              <a:t>“</a:t>
            </a:r>
            <a:r>
              <a:rPr lang="en-US" sz="2000" i="1" u="sng" dirty="0" smtClean="0"/>
              <a:t>suspense</a:t>
            </a:r>
            <a:r>
              <a:rPr lang="en-US" sz="2000" dirty="0"/>
              <a:t>” status in Works with </a:t>
            </a:r>
            <a:r>
              <a:rPr lang="en-US" sz="2000" dirty="0" smtClean="0"/>
              <a:t>credit </a:t>
            </a:r>
            <a:r>
              <a:rPr lang="en-US" sz="2000" dirty="0"/>
              <a:t>l</a:t>
            </a:r>
            <a:r>
              <a:rPr lang="en-US" sz="2000" dirty="0" smtClean="0"/>
              <a:t>imits </a:t>
            </a:r>
            <a:r>
              <a:rPr lang="en-US" sz="2000" dirty="0"/>
              <a:t>at $0.00 when not in </a:t>
            </a:r>
            <a:r>
              <a:rPr lang="en-US" sz="2000" dirty="0" smtClean="0"/>
              <a:t>use.</a:t>
            </a:r>
          </a:p>
          <a:p>
            <a:pPr marL="402336" lvl="1" indent="0">
              <a:buNone/>
              <a:defRPr/>
            </a:pPr>
            <a:endParaRPr lang="en-US" sz="1000" dirty="0"/>
          </a:p>
          <a:p>
            <a:pPr marL="745236" lvl="1" indent="-342900">
              <a:buFont typeface="Arial" panose="020B0604020202020204" pitchFamily="34" charset="0"/>
              <a:buChar char="•"/>
              <a:defRPr/>
            </a:pPr>
            <a:r>
              <a:rPr lang="en-US" sz="2000" dirty="0" smtClean="0"/>
              <a:t>Establishing </a:t>
            </a:r>
            <a:r>
              <a:rPr lang="en-US" sz="2000" i="1" u="sng" dirty="0" smtClean="0"/>
              <a:t>internal</a:t>
            </a:r>
            <a:r>
              <a:rPr lang="en-US" sz="2000" i="1" dirty="0" smtClean="0"/>
              <a:t> </a:t>
            </a:r>
            <a:r>
              <a:rPr lang="en-US" sz="2000" i="1" u="sng" dirty="0" smtClean="0"/>
              <a:t>procedures</a:t>
            </a:r>
            <a:r>
              <a:rPr lang="en-US" sz="2000" dirty="0" smtClean="0"/>
              <a:t> </a:t>
            </a:r>
            <a:r>
              <a:rPr lang="en-US" sz="2000" dirty="0"/>
              <a:t>for maintaining necessary data before </a:t>
            </a:r>
            <a:r>
              <a:rPr lang="en-US" sz="2000" dirty="0" smtClean="0"/>
              <a:t>card </a:t>
            </a:r>
            <a:r>
              <a:rPr lang="en-US" sz="2000" dirty="0"/>
              <a:t>is removed from </a:t>
            </a:r>
            <a:r>
              <a:rPr lang="en-US" sz="2000" dirty="0" smtClean="0"/>
              <a:t>Works.</a:t>
            </a:r>
            <a:endParaRPr lang="en-US" sz="2000" dirty="0"/>
          </a:p>
          <a:p>
            <a:pPr lvl="2"/>
            <a:r>
              <a:rPr lang="en-US" sz="1800" dirty="0"/>
              <a:t>Paper </a:t>
            </a:r>
            <a:r>
              <a:rPr lang="en-US" sz="1800" dirty="0" smtClean="0"/>
              <a:t>copies.</a:t>
            </a:r>
            <a:endParaRPr lang="en-US" sz="1800" dirty="0"/>
          </a:p>
          <a:p>
            <a:pPr lvl="2"/>
            <a:r>
              <a:rPr lang="en-US" sz="1800" dirty="0"/>
              <a:t>Electronic </a:t>
            </a:r>
            <a:r>
              <a:rPr lang="en-US" sz="1800" dirty="0" smtClean="0"/>
              <a:t>copies, </a:t>
            </a:r>
            <a:r>
              <a:rPr lang="en-US" sz="1800" dirty="0"/>
              <a:t>must meet:</a:t>
            </a:r>
          </a:p>
          <a:p>
            <a:pPr lvl="3">
              <a:buFont typeface="Calibri" panose="020F0502020204030204" pitchFamily="34" charset="0"/>
              <a:buChar char="─"/>
            </a:pPr>
            <a:r>
              <a:rPr lang="en-US" sz="1600" dirty="0"/>
              <a:t>OMES Information Security </a:t>
            </a:r>
            <a:r>
              <a:rPr lang="en-US" sz="1600" dirty="0" smtClean="0"/>
              <a:t>policies</a:t>
            </a:r>
            <a:r>
              <a:rPr lang="en-US" sz="1600" dirty="0"/>
              <a:t>, </a:t>
            </a:r>
            <a:r>
              <a:rPr lang="en-US" sz="1600" dirty="0" smtClean="0"/>
              <a:t>procedures </a:t>
            </a:r>
            <a:r>
              <a:rPr lang="en-US" sz="1600" dirty="0"/>
              <a:t>and </a:t>
            </a:r>
            <a:r>
              <a:rPr lang="en-US" sz="1600" dirty="0" smtClean="0"/>
              <a:t>guidelines.</a:t>
            </a:r>
            <a:endParaRPr lang="en-US" sz="1600" dirty="0"/>
          </a:p>
          <a:p>
            <a:pPr lvl="3">
              <a:buFont typeface="Calibri" panose="020F0502020204030204" pitchFamily="34" charset="0"/>
              <a:buChar char="─"/>
            </a:pPr>
            <a:r>
              <a:rPr lang="en-US" sz="1600" dirty="0"/>
              <a:t>Oklahoma Archive Commission </a:t>
            </a:r>
            <a:r>
              <a:rPr lang="en-US" sz="1600" dirty="0" smtClean="0"/>
              <a:t>Rules.</a:t>
            </a:r>
            <a:endParaRPr lang="en-US" sz="1600" dirty="0"/>
          </a:p>
          <a:p>
            <a:pPr marL="0" indent="0">
              <a:buNone/>
            </a:pPr>
            <a:endParaRPr lang="en-US" dirty="0"/>
          </a:p>
        </p:txBody>
      </p:sp>
      <p:sp>
        <p:nvSpPr>
          <p:cNvPr id="2" name="Date Placeholder 1"/>
          <p:cNvSpPr>
            <a:spLocks noGrp="1"/>
          </p:cNvSpPr>
          <p:nvPr>
            <p:ph type="dt" sz="half" idx="10"/>
          </p:nvPr>
        </p:nvSpPr>
        <p:spPr>
          <a:xfrm>
            <a:off x="381000" y="6400800"/>
            <a:ext cx="2133600" cy="365125"/>
          </a:xfrm>
        </p:spPr>
        <p:txBody>
          <a:bodyPr/>
          <a:lstStyle/>
          <a:p>
            <a:fld id="{9707652B-8FB1-4EBB-BD9E-E89CD6C229EF}"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48</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P-card administrator responsibilities </a:t>
            </a:r>
            <a:r>
              <a:rPr lang="en-US" sz="2000" b="1" dirty="0" smtClean="0"/>
              <a:t>(cont.)</a:t>
            </a:r>
            <a:endParaRPr lang="en-US" sz="20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371600"/>
            <a:ext cx="8229600" cy="4724400"/>
          </a:xfrm>
        </p:spPr>
        <p:txBody>
          <a:bodyPr>
            <a:normAutofit/>
          </a:bodyPr>
          <a:lstStyle/>
          <a:p>
            <a:r>
              <a:rPr lang="en-US" sz="2200" dirty="0" smtClean="0"/>
              <a:t>Records include any transaction documentation, such as statements, </a:t>
            </a:r>
            <a:r>
              <a:rPr lang="en-US" sz="2200" i="1" u="sng" dirty="0" smtClean="0"/>
              <a:t>receipts</a:t>
            </a:r>
            <a:r>
              <a:rPr lang="en-US" sz="2200" dirty="0" smtClean="0"/>
              <a:t>, disputes, correspondence, etc.</a:t>
            </a:r>
          </a:p>
          <a:p>
            <a:endParaRPr lang="en-US" sz="2200" dirty="0" smtClean="0"/>
          </a:p>
          <a:p>
            <a:r>
              <a:rPr lang="en-US" sz="2200" dirty="0" smtClean="0"/>
              <a:t>Includes documentation in paper or </a:t>
            </a:r>
            <a:r>
              <a:rPr lang="en-US" sz="2200" i="1" u="sng" dirty="0" smtClean="0"/>
              <a:t>electronic</a:t>
            </a:r>
            <a:r>
              <a:rPr lang="en-US" sz="2200" dirty="0" smtClean="0"/>
              <a:t> form and must meet:</a:t>
            </a:r>
          </a:p>
          <a:p>
            <a:pPr lvl="1">
              <a:buFont typeface="Arial" panose="020B0604020202020204" pitchFamily="34" charset="0"/>
              <a:buChar char="•"/>
            </a:pPr>
            <a:r>
              <a:rPr lang="en-US" sz="2000" dirty="0" smtClean="0"/>
              <a:t>OMES Information Services policies, procedures and guidelines.</a:t>
            </a:r>
          </a:p>
          <a:p>
            <a:pPr lvl="1">
              <a:buFont typeface="Arial" panose="020B0604020202020204" pitchFamily="34" charset="0"/>
              <a:buChar char="•"/>
            </a:pPr>
            <a:r>
              <a:rPr lang="en-US" sz="2000" dirty="0" smtClean="0"/>
              <a:t>Oklahoma Archive Commission Rules.</a:t>
            </a:r>
          </a:p>
          <a:p>
            <a:endParaRPr lang="en-US" sz="2200" dirty="0" smtClean="0"/>
          </a:p>
          <a:p>
            <a:r>
              <a:rPr lang="en-US" sz="2200" dirty="0" smtClean="0"/>
              <a:t>Must be maintained for </a:t>
            </a:r>
            <a:r>
              <a:rPr lang="en-US" sz="2200" i="1" u="sng" dirty="0" smtClean="0"/>
              <a:t>seven</a:t>
            </a:r>
            <a:r>
              <a:rPr lang="en-US" sz="2200" dirty="0" smtClean="0"/>
              <a:t> years or </a:t>
            </a:r>
          </a:p>
          <a:p>
            <a:pPr lvl="1">
              <a:buFont typeface="Arial" panose="020B0604020202020204" pitchFamily="34" charset="0"/>
              <a:buChar char="•"/>
            </a:pPr>
            <a:r>
              <a:rPr lang="en-US" sz="2000" dirty="0" smtClean="0"/>
              <a:t>If audit occurs, the records are required to be retained for two years after issues are resolved or until the end of the seven-year period, whichever is longer.</a:t>
            </a:r>
          </a:p>
          <a:p>
            <a:pPr lvl="1">
              <a:buFont typeface="Arial" panose="020B0604020202020204" pitchFamily="34" charset="0"/>
              <a:buChar char="•"/>
            </a:pPr>
            <a:r>
              <a:rPr lang="en-US" sz="2000" dirty="0" smtClean="0"/>
              <a:t>If litigation occurs, records must be kept indefinitely.</a:t>
            </a:r>
          </a:p>
        </p:txBody>
      </p:sp>
      <p:sp>
        <p:nvSpPr>
          <p:cNvPr id="4" name="Date Placeholder 3"/>
          <p:cNvSpPr>
            <a:spLocks noGrp="1"/>
          </p:cNvSpPr>
          <p:nvPr>
            <p:ph type="dt" sz="half" idx="10"/>
          </p:nvPr>
        </p:nvSpPr>
        <p:spPr/>
        <p:txBody>
          <a:bodyPr/>
          <a:lstStyle/>
          <a:p>
            <a:fld id="{1976EA41-2F9A-4864-B1C9-8B837AD063F5}" type="datetime1">
              <a:rPr lang="en-US" smtClean="0"/>
              <a:t>8/8/2016</a:t>
            </a:fld>
            <a:endParaRPr lang="en-US" dirty="0"/>
          </a:p>
        </p:txBody>
      </p:sp>
      <p:sp>
        <p:nvSpPr>
          <p:cNvPr id="6"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49</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Records retention</a:t>
            </a:r>
            <a:endParaRPr lang="en-U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302841"/>
            <a:ext cx="8534400" cy="4524315"/>
          </a:xfrm>
          <a:prstGeom prst="rect">
            <a:avLst/>
          </a:prstGeom>
        </p:spPr>
        <p:txBody>
          <a:bodyPr wrap="square">
            <a:spAutoFit/>
          </a:bodyPr>
          <a:lstStyle/>
          <a:p>
            <a:r>
              <a:rPr lang="en-US" sz="2400" dirty="0"/>
              <a:t>When you receive your card there is a sticker across the</a:t>
            </a:r>
          </a:p>
          <a:p>
            <a:r>
              <a:rPr lang="en-US" sz="2400" dirty="0"/>
              <a:t>front with a phone number</a:t>
            </a:r>
            <a:r>
              <a:rPr lang="en-US" sz="2400" dirty="0" smtClean="0"/>
              <a:t>. Call </a:t>
            </a:r>
            <a:r>
              <a:rPr lang="en-US" sz="2400" dirty="0"/>
              <a:t>the number and key in your </a:t>
            </a:r>
            <a:r>
              <a:rPr lang="en-US" sz="2400" i="1" u="sng" dirty="0"/>
              <a:t>16-digit</a:t>
            </a:r>
            <a:r>
              <a:rPr lang="en-US" sz="2400" i="1" dirty="0"/>
              <a:t> </a:t>
            </a:r>
            <a:r>
              <a:rPr lang="en-US" sz="2400" i="1" u="sng" dirty="0"/>
              <a:t>card</a:t>
            </a:r>
            <a:r>
              <a:rPr lang="en-US" sz="2400" i="1" dirty="0"/>
              <a:t> </a:t>
            </a:r>
            <a:r>
              <a:rPr lang="en-US" sz="2400" i="1" u="sng" dirty="0" smtClean="0"/>
              <a:t>number</a:t>
            </a:r>
            <a:r>
              <a:rPr lang="en-US" sz="2400" dirty="0" smtClean="0"/>
              <a:t>. Provide </a:t>
            </a:r>
            <a:r>
              <a:rPr lang="en-US" sz="2400" dirty="0"/>
              <a:t>the </a:t>
            </a:r>
            <a:r>
              <a:rPr lang="en-US" sz="2400" i="1" u="sng" dirty="0"/>
              <a:t>verification</a:t>
            </a:r>
            <a:r>
              <a:rPr lang="en-US" sz="2400" i="1" dirty="0"/>
              <a:t> </a:t>
            </a:r>
            <a:r>
              <a:rPr lang="en-US" sz="2400" i="1" u="sng" dirty="0" smtClean="0"/>
              <a:t>ID</a:t>
            </a:r>
            <a:r>
              <a:rPr lang="en-US" sz="2400" i="1" dirty="0" smtClean="0"/>
              <a:t> </a:t>
            </a:r>
            <a:r>
              <a:rPr lang="en-US" sz="2400" dirty="0" smtClean="0"/>
              <a:t>that </a:t>
            </a:r>
            <a:r>
              <a:rPr lang="en-US" sz="2400" dirty="0"/>
              <a:t>has been provided to </a:t>
            </a:r>
            <a:r>
              <a:rPr lang="en-US" sz="2400" dirty="0" smtClean="0"/>
              <a:t>you by </a:t>
            </a:r>
            <a:r>
              <a:rPr lang="en-US" sz="2400" dirty="0"/>
              <a:t>your </a:t>
            </a:r>
            <a:r>
              <a:rPr lang="en-US" sz="2400" dirty="0" smtClean="0"/>
              <a:t>P-card administrator.</a:t>
            </a:r>
            <a:endParaRPr lang="en-US" sz="2400" dirty="0"/>
          </a:p>
          <a:p>
            <a:endParaRPr lang="en-US" sz="2400" dirty="0"/>
          </a:p>
          <a:p>
            <a:r>
              <a:rPr lang="en-US" sz="2400" b="1" dirty="0"/>
              <a:t>Your purchases will be </a:t>
            </a:r>
            <a:r>
              <a:rPr lang="en-US" sz="2400" b="1" i="1" u="sng" dirty="0"/>
              <a:t>declined</a:t>
            </a:r>
            <a:r>
              <a:rPr lang="en-US" sz="2400" b="1" dirty="0"/>
              <a:t> until your card has been </a:t>
            </a:r>
          </a:p>
          <a:p>
            <a:r>
              <a:rPr lang="en-US" sz="2400" b="1" dirty="0" smtClean="0"/>
              <a:t>activated</a:t>
            </a:r>
            <a:r>
              <a:rPr lang="en-US" sz="2400" b="1" dirty="0"/>
              <a:t>! </a:t>
            </a:r>
            <a:endParaRPr lang="en-US" sz="2400" b="1" dirty="0" smtClean="0"/>
          </a:p>
          <a:p>
            <a:r>
              <a:rPr lang="en-US" sz="2400" dirty="0"/>
              <a:t>Once your card has been </a:t>
            </a:r>
            <a:r>
              <a:rPr lang="en-US" sz="2400" i="1" u="sng" dirty="0"/>
              <a:t>activated</a:t>
            </a:r>
            <a:r>
              <a:rPr lang="en-US" sz="2400" i="1" dirty="0"/>
              <a:t> </a:t>
            </a:r>
            <a:r>
              <a:rPr lang="en-US" sz="2400" i="1" u="sng" dirty="0"/>
              <a:t>and</a:t>
            </a:r>
            <a:r>
              <a:rPr lang="en-US" sz="2400" i="1" dirty="0"/>
              <a:t> </a:t>
            </a:r>
            <a:r>
              <a:rPr lang="en-US" sz="2400" i="1" u="sng" dirty="0"/>
              <a:t>registered</a:t>
            </a:r>
            <a:r>
              <a:rPr lang="en-US" sz="2400" dirty="0"/>
              <a:t>, you may begin to use your card. </a:t>
            </a:r>
            <a:r>
              <a:rPr lang="en-US" sz="2400" dirty="0" smtClean="0"/>
              <a:t>You </a:t>
            </a:r>
            <a:r>
              <a:rPr lang="en-US" sz="2400" dirty="0"/>
              <a:t>will insert the card into the machine and it will prompt you for </a:t>
            </a:r>
            <a:r>
              <a:rPr lang="en-US" sz="2400" dirty="0" smtClean="0"/>
              <a:t>your </a:t>
            </a:r>
            <a:r>
              <a:rPr lang="en-US" sz="2400" dirty="0"/>
              <a:t>PIN. </a:t>
            </a:r>
            <a:r>
              <a:rPr lang="en-US" sz="2400" dirty="0" smtClean="0"/>
              <a:t>The </a:t>
            </a:r>
            <a:r>
              <a:rPr lang="en-US" sz="2400" dirty="0"/>
              <a:t>card will </a:t>
            </a:r>
            <a:r>
              <a:rPr lang="en-US" sz="2400" i="1" u="sng" dirty="0"/>
              <a:t>remain</a:t>
            </a:r>
            <a:r>
              <a:rPr lang="en-US" sz="2400" dirty="0"/>
              <a:t> in the machine throughout the </a:t>
            </a:r>
            <a:r>
              <a:rPr lang="en-US" sz="2400" dirty="0" smtClean="0"/>
              <a:t>checkout </a:t>
            </a:r>
            <a:r>
              <a:rPr lang="en-US" sz="2400" dirty="0"/>
              <a:t>process. </a:t>
            </a:r>
            <a:r>
              <a:rPr lang="en-US" sz="2400" dirty="0" smtClean="0"/>
              <a:t>Using </a:t>
            </a:r>
            <a:r>
              <a:rPr lang="en-US" sz="2400" dirty="0"/>
              <a:t>the Chip </a:t>
            </a:r>
            <a:r>
              <a:rPr lang="en-US" sz="2400" dirty="0" smtClean="0"/>
              <a:t>and PIN </a:t>
            </a:r>
            <a:r>
              <a:rPr lang="en-US" sz="2400" dirty="0"/>
              <a:t>card is </a:t>
            </a:r>
            <a:r>
              <a:rPr lang="en-US" sz="2400" i="1" u="sng" dirty="0"/>
              <a:t>slower</a:t>
            </a:r>
            <a:r>
              <a:rPr lang="en-US" sz="2400" dirty="0"/>
              <a:t> than the </a:t>
            </a:r>
            <a:r>
              <a:rPr lang="en-US" sz="2400" dirty="0" smtClean="0"/>
              <a:t>quick swipe </a:t>
            </a:r>
            <a:r>
              <a:rPr lang="en-US" sz="2400" dirty="0"/>
              <a:t>of a card without the embedded chip</a:t>
            </a:r>
            <a:r>
              <a:rPr lang="en-US" sz="2400" dirty="0" smtClean="0"/>
              <a:t>.</a:t>
            </a:r>
            <a:endParaRPr lang="en-US" sz="2400" b="1" dirty="0"/>
          </a:p>
        </p:txBody>
      </p:sp>
      <p:sp>
        <p:nvSpPr>
          <p:cNvPr id="2" name="Date Placeholder 1"/>
          <p:cNvSpPr>
            <a:spLocks noGrp="1"/>
          </p:cNvSpPr>
          <p:nvPr>
            <p:ph type="dt" sz="half" idx="10"/>
          </p:nvPr>
        </p:nvSpPr>
        <p:spPr/>
        <p:txBody>
          <a:bodyPr/>
          <a:lstStyle/>
          <a:p>
            <a:fld id="{32D1C70A-0E62-451B-8B5E-E2C75718A441}"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5</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Activating and using your card</a:t>
            </a:r>
            <a:endParaRPr lang="en-US" sz="4000" b="1" dirty="0"/>
          </a:p>
        </p:txBody>
      </p:sp>
    </p:spTree>
    <p:extLst>
      <p:ext uri="{BB962C8B-B14F-4D97-AF65-F5344CB8AC3E}">
        <p14:creationId xmlns:p14="http://schemas.microsoft.com/office/powerpoint/2010/main" val="28055080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7924800"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Disputes may be reported by the entity P-card  administrator to BOA who will assist the state in resolving  the dispute.</a:t>
            </a:r>
          </a:p>
          <a:p>
            <a:pPr marL="342900" indent="-342900">
              <a:buFont typeface="Arial" panose="020B0604020202020204" pitchFamily="34" charset="0"/>
              <a:buChar char="•"/>
            </a:pPr>
            <a:r>
              <a:rPr lang="en-US" sz="2400" dirty="0" smtClean="0"/>
              <a:t>Must be initiated within </a:t>
            </a:r>
            <a:r>
              <a:rPr lang="en-US" sz="2400" b="1" u="sng" dirty="0" smtClean="0"/>
              <a:t>30</a:t>
            </a:r>
            <a:r>
              <a:rPr lang="en-US" sz="2400" dirty="0" smtClean="0"/>
              <a:t> days of the transaction post date.</a:t>
            </a:r>
          </a:p>
          <a:p>
            <a:pPr marL="342900" indent="-342900">
              <a:buFont typeface="Arial" panose="020B0604020202020204" pitchFamily="34" charset="0"/>
              <a:buChar char="•"/>
            </a:pPr>
            <a:r>
              <a:rPr lang="en-US" sz="2400" dirty="0" smtClean="0"/>
              <a:t>Always try to resolve with the </a:t>
            </a:r>
            <a:r>
              <a:rPr lang="en-US" sz="2400" i="1" u="sng" dirty="0" smtClean="0"/>
              <a:t>merchant</a:t>
            </a:r>
            <a:r>
              <a:rPr lang="en-US" sz="2400" dirty="0" smtClean="0">
                <a:solidFill>
                  <a:srgbClr val="0070C0"/>
                </a:solidFill>
              </a:rPr>
              <a:t> </a:t>
            </a:r>
            <a:r>
              <a:rPr lang="en-US" sz="2400" dirty="0" smtClean="0"/>
              <a:t>first before contacting the bank if possible.</a:t>
            </a:r>
          </a:p>
          <a:p>
            <a:pPr marL="342900" indent="-342900">
              <a:buFont typeface="Arial" panose="020B0604020202020204" pitchFamily="34" charset="0"/>
              <a:buChar char="•"/>
            </a:pPr>
            <a:r>
              <a:rPr lang="en-US" sz="2400" dirty="0" smtClean="0"/>
              <a:t>Disputed amount will be paid at the end of the month and a credit will appear on a </a:t>
            </a:r>
            <a:r>
              <a:rPr lang="en-US" sz="2400" i="1" u="sng" dirty="0" smtClean="0"/>
              <a:t>subsequent</a:t>
            </a:r>
            <a:r>
              <a:rPr lang="en-US" sz="2400" dirty="0" smtClean="0">
                <a:solidFill>
                  <a:srgbClr val="0070C0"/>
                </a:solidFill>
              </a:rPr>
              <a:t> </a:t>
            </a:r>
            <a:r>
              <a:rPr lang="en-US" sz="2400" dirty="0" smtClean="0"/>
              <a:t>statement if credit  process is not completed prior to the end of the cycle in which the original purchase was made.</a:t>
            </a:r>
          </a:p>
          <a:p>
            <a:pPr>
              <a:buFont typeface="Arial" pitchFamily="34" charset="0"/>
              <a:buChar char="•"/>
            </a:pPr>
            <a:endParaRPr lang="en-US" dirty="0"/>
          </a:p>
        </p:txBody>
      </p:sp>
      <p:sp>
        <p:nvSpPr>
          <p:cNvPr id="4" name="Date Placeholder 3"/>
          <p:cNvSpPr>
            <a:spLocks noGrp="1"/>
          </p:cNvSpPr>
          <p:nvPr>
            <p:ph type="dt" sz="half" idx="10"/>
          </p:nvPr>
        </p:nvSpPr>
        <p:spPr/>
        <p:txBody>
          <a:bodyPr/>
          <a:lstStyle/>
          <a:p>
            <a:fld id="{5FA00B01-3505-4CFF-8B46-7A1D3D7C3FA9}"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50</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Charge disputes</a:t>
            </a:r>
            <a:endParaRPr lang="en-US" sz="40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thumbs.dreamstime.com/z/fork-knife-spoon-silverware-2435565.jpg" hidden="1"/>
          <p:cNvPicPr>
            <a:picLocks noChangeAspect="1" noChangeArrowheads="1"/>
          </p:cNvPicPr>
          <p:nvPr/>
        </p:nvPicPr>
        <p:blipFill>
          <a:blip r:embed="rId2" cstate="print"/>
          <a:srcRect/>
          <a:stretch>
            <a:fillRect/>
          </a:stretch>
        </p:blipFill>
        <p:spPr bwMode="auto">
          <a:xfrm>
            <a:off x="6172200" y="1905000"/>
            <a:ext cx="3495675" cy="4752976"/>
          </a:xfrm>
          <a:prstGeom prst="rect">
            <a:avLst/>
          </a:prstGeom>
          <a:noFill/>
        </p:spPr>
      </p:pic>
      <p:sp>
        <p:nvSpPr>
          <p:cNvPr id="8" name="Content Placeholder 2"/>
          <p:cNvSpPr>
            <a:spLocks noGrp="1"/>
          </p:cNvSpPr>
          <p:nvPr>
            <p:ph sz="quarter" idx="1"/>
          </p:nvPr>
        </p:nvSpPr>
        <p:spPr>
          <a:xfrm>
            <a:off x="381000" y="1447800"/>
            <a:ext cx="8553450" cy="4572000"/>
          </a:xfrm>
        </p:spPr>
        <p:txBody>
          <a:bodyPr>
            <a:normAutofit lnSpcReduction="10000"/>
          </a:bodyPr>
          <a:lstStyle/>
          <a:p>
            <a:pPr eaLnBrk="1" hangingPunct="1"/>
            <a:r>
              <a:rPr lang="en-US" sz="2400" b="1" dirty="0" smtClean="0"/>
              <a:t>Except for airfare, lodging, taxi, shuttle, parking and rental car, </a:t>
            </a:r>
            <a:r>
              <a:rPr lang="en-US" sz="2400" b="1" i="1" u="sng" dirty="0" smtClean="0"/>
              <a:t>all</a:t>
            </a:r>
            <a:r>
              <a:rPr lang="en-US" sz="2400" b="1" i="1" dirty="0" smtClean="0"/>
              <a:t> </a:t>
            </a:r>
            <a:r>
              <a:rPr lang="en-US" sz="2400" b="1" dirty="0" smtClean="0"/>
              <a:t>other travel-related expenses are prohibited on the P-card</a:t>
            </a:r>
            <a:r>
              <a:rPr lang="en-US" sz="2400" dirty="0" smtClean="0"/>
              <a:t>, such as:</a:t>
            </a:r>
          </a:p>
          <a:p>
            <a:pPr lvl="1" eaLnBrk="1" hangingPunct="1">
              <a:buFont typeface="Arial" panose="020B0604020202020204" pitchFamily="34" charset="0"/>
              <a:buChar char="•"/>
            </a:pPr>
            <a:r>
              <a:rPr lang="en-US" sz="2000" dirty="0" smtClean="0"/>
              <a:t>Meals, including room service.</a:t>
            </a:r>
          </a:p>
          <a:p>
            <a:pPr lvl="1" eaLnBrk="1" hangingPunct="1">
              <a:buFont typeface="Arial" panose="020B0604020202020204" pitchFamily="34" charset="0"/>
              <a:buChar char="•"/>
            </a:pPr>
            <a:r>
              <a:rPr lang="en-US" sz="2000" dirty="0" smtClean="0"/>
              <a:t>Hotel telephone (not business-related).</a:t>
            </a:r>
          </a:p>
          <a:p>
            <a:pPr lvl="1">
              <a:buFont typeface="Arial" panose="020B0604020202020204" pitchFamily="34" charset="0"/>
              <a:buChar char="•"/>
            </a:pPr>
            <a:r>
              <a:rPr lang="en-US" sz="2000" dirty="0" smtClean="0"/>
              <a:t>Internet (not business-related).</a:t>
            </a:r>
            <a:endParaRPr lang="en-US" sz="2400" dirty="0" smtClean="0"/>
          </a:p>
          <a:p>
            <a:pPr eaLnBrk="1" hangingPunct="1"/>
            <a:r>
              <a:rPr lang="en-US" sz="2400" dirty="0" smtClean="0"/>
              <a:t>Traveler must pay </a:t>
            </a:r>
            <a:r>
              <a:rPr lang="en-US" sz="2400" i="1" u="sng" dirty="0" smtClean="0"/>
              <a:t>out</a:t>
            </a:r>
            <a:r>
              <a:rPr lang="en-US" sz="2400" i="1" dirty="0" smtClean="0"/>
              <a:t> </a:t>
            </a:r>
            <a:r>
              <a:rPr lang="en-US" sz="2400" i="1" u="sng" dirty="0" smtClean="0"/>
              <a:t>of</a:t>
            </a:r>
            <a:r>
              <a:rPr lang="en-US" sz="2400" i="1" dirty="0" smtClean="0"/>
              <a:t> </a:t>
            </a:r>
            <a:r>
              <a:rPr lang="en-US" sz="2400" i="1" u="sng" dirty="0" smtClean="0"/>
              <a:t>pocket</a:t>
            </a:r>
            <a:r>
              <a:rPr lang="en-US" sz="2400" dirty="0" smtClean="0">
                <a:solidFill>
                  <a:srgbClr val="0070C0"/>
                </a:solidFill>
              </a:rPr>
              <a:t> </a:t>
            </a:r>
            <a:r>
              <a:rPr lang="en-US" sz="2400" dirty="0" smtClean="0"/>
              <a:t>for all other travel-related expenses.</a:t>
            </a:r>
          </a:p>
          <a:p>
            <a:pPr eaLnBrk="1" hangingPunct="1"/>
            <a:r>
              <a:rPr lang="en-US" sz="2400" dirty="0" smtClean="0"/>
              <a:t>Travel claim may be submitted by the traveler for reimbursement of travel-related purchases prohibited on the P-card using the OMES Reimbursement Form 19, available on the OMES website.</a:t>
            </a:r>
          </a:p>
        </p:txBody>
      </p:sp>
      <p:sp>
        <p:nvSpPr>
          <p:cNvPr id="2" name="Date Placeholder 1"/>
          <p:cNvSpPr>
            <a:spLocks noGrp="1"/>
          </p:cNvSpPr>
          <p:nvPr>
            <p:ph type="dt" sz="half" idx="10"/>
          </p:nvPr>
        </p:nvSpPr>
        <p:spPr/>
        <p:txBody>
          <a:bodyPr/>
          <a:lstStyle/>
          <a:p>
            <a:fld id="{F6175AC1-C137-475A-A5A0-03E57FD299B6}" type="datetime1">
              <a:rPr lang="en-US" smtClean="0"/>
              <a:t>8/8/2016</a:t>
            </a:fld>
            <a:endParaRPr lang="en-US" dirty="0"/>
          </a:p>
        </p:txBody>
      </p:sp>
      <p:sp>
        <p:nvSpPr>
          <p:cNvPr id="9"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51</a:t>
            </a:fld>
            <a:endParaRPr lang="en-US" dirty="0"/>
          </a:p>
        </p:txBody>
      </p:sp>
      <p:sp>
        <p:nvSpPr>
          <p:cNvPr id="10" name="TextBox 9"/>
          <p:cNvSpPr txBox="1"/>
          <p:nvPr/>
        </p:nvSpPr>
        <p:spPr>
          <a:xfrm>
            <a:off x="0" y="533400"/>
            <a:ext cx="9144000" cy="707886"/>
          </a:xfrm>
          <a:prstGeom prst="rect">
            <a:avLst/>
          </a:prstGeom>
          <a:noFill/>
        </p:spPr>
        <p:txBody>
          <a:bodyPr wrap="square" rtlCol="0">
            <a:spAutoFit/>
          </a:bodyPr>
          <a:lstStyle/>
          <a:p>
            <a:pPr algn="ctr"/>
            <a:r>
              <a:rPr lang="en-US" sz="4000" b="1" dirty="0" smtClean="0"/>
              <a:t>Travel purchases on the P-card</a:t>
            </a:r>
            <a:endParaRPr lang="en-US" sz="40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www.eurotourshawaii.com/steve%202.jpg" hidden="1"/>
          <p:cNvPicPr>
            <a:picLocks noChangeAspect="1" noChangeArrowheads="1"/>
          </p:cNvPicPr>
          <p:nvPr/>
        </p:nvPicPr>
        <p:blipFill>
          <a:blip r:embed="rId2" cstate="print"/>
          <a:srcRect/>
          <a:stretch>
            <a:fillRect/>
          </a:stretch>
        </p:blipFill>
        <p:spPr bwMode="auto">
          <a:xfrm>
            <a:off x="0" y="0"/>
            <a:ext cx="9144000" cy="6734176"/>
          </a:xfrm>
          <a:prstGeom prst="rect">
            <a:avLst/>
          </a:prstGeom>
          <a:noFill/>
        </p:spPr>
      </p:pic>
      <p:sp>
        <p:nvSpPr>
          <p:cNvPr id="3" name="Content Placeholder 2"/>
          <p:cNvSpPr>
            <a:spLocks noGrp="1"/>
          </p:cNvSpPr>
          <p:nvPr>
            <p:ph idx="1"/>
          </p:nvPr>
        </p:nvSpPr>
        <p:spPr>
          <a:xfrm>
            <a:off x="228600" y="838200"/>
            <a:ext cx="8763000" cy="4800600"/>
          </a:xfrm>
        </p:spPr>
        <p:txBody>
          <a:bodyPr>
            <a:normAutofit/>
          </a:bodyPr>
          <a:lstStyle/>
          <a:p>
            <a:pPr marL="82296" indent="0">
              <a:buNone/>
              <a:defRPr/>
            </a:pPr>
            <a:r>
              <a:rPr lang="en-US" sz="4000" b="1" dirty="0" smtClean="0"/>
              <a:t>  </a:t>
            </a:r>
            <a:endParaRPr lang="en-US" sz="2000" b="1" dirty="0" smtClean="0"/>
          </a:p>
          <a:p>
            <a:pPr marL="425196">
              <a:defRPr/>
            </a:pPr>
            <a:r>
              <a:rPr lang="en-US" sz="2000" dirty="0" smtClean="0"/>
              <a:t>Airfare and lodging are considered </a:t>
            </a:r>
            <a:r>
              <a:rPr lang="en-US" sz="2000" i="1" u="sng" dirty="0" smtClean="0"/>
              <a:t>separate</a:t>
            </a:r>
            <a:r>
              <a:rPr lang="en-US" sz="2000" dirty="0" smtClean="0">
                <a:solidFill>
                  <a:srgbClr val="FF0000"/>
                </a:solidFill>
              </a:rPr>
              <a:t> </a:t>
            </a:r>
            <a:r>
              <a:rPr lang="en-US" sz="2000" dirty="0" smtClean="0"/>
              <a:t>transactions ($5,000.00 limit on each).  </a:t>
            </a:r>
          </a:p>
          <a:p>
            <a:pPr marL="425196">
              <a:defRPr/>
            </a:pPr>
            <a:r>
              <a:rPr lang="en-US" sz="2000" dirty="0" smtClean="0"/>
              <a:t>Travel can be purchased for:</a:t>
            </a:r>
          </a:p>
          <a:p>
            <a:pPr marL="768096" lvl="1">
              <a:buFont typeface="Arial" panose="020B0604020202020204" pitchFamily="34" charset="0"/>
              <a:buChar char="•"/>
              <a:defRPr/>
            </a:pPr>
            <a:r>
              <a:rPr lang="en-US" sz="1800" dirty="0" smtClean="0"/>
              <a:t>Active </a:t>
            </a:r>
            <a:r>
              <a:rPr lang="en-US" sz="1800" i="1" u="sng" dirty="0"/>
              <a:t>s</a:t>
            </a:r>
            <a:r>
              <a:rPr lang="en-US" sz="1800" i="1" u="sng" dirty="0" smtClean="0"/>
              <a:t>tate</a:t>
            </a:r>
            <a:r>
              <a:rPr lang="en-US" sz="1800" i="1" dirty="0" smtClean="0"/>
              <a:t> </a:t>
            </a:r>
            <a:r>
              <a:rPr lang="en-US" sz="1800" i="1" u="sng" dirty="0"/>
              <a:t>e</a:t>
            </a:r>
            <a:r>
              <a:rPr lang="en-US" sz="1800" i="1" u="sng" dirty="0" smtClean="0"/>
              <a:t>mployees</a:t>
            </a:r>
            <a:r>
              <a:rPr lang="en-US" sz="1800" i="1" dirty="0" smtClean="0"/>
              <a:t> </a:t>
            </a:r>
            <a:r>
              <a:rPr lang="en-US" sz="1800" dirty="0" smtClean="0"/>
              <a:t>or officials of the state.</a:t>
            </a:r>
          </a:p>
          <a:p>
            <a:pPr marL="768096" lvl="1">
              <a:buFont typeface="Arial" panose="020B0604020202020204" pitchFamily="34" charset="0"/>
              <a:buChar char="•"/>
              <a:defRPr/>
            </a:pPr>
            <a:r>
              <a:rPr lang="en-US" sz="1800" dirty="0" smtClean="0"/>
              <a:t>Non-state </a:t>
            </a:r>
            <a:r>
              <a:rPr lang="en-US" sz="1800" dirty="0"/>
              <a:t>e</a:t>
            </a:r>
            <a:r>
              <a:rPr lang="en-US" sz="1800" dirty="0" smtClean="0"/>
              <a:t>mployees (as allowed by STRA) when:</a:t>
            </a:r>
          </a:p>
          <a:p>
            <a:pPr marL="1088136" lvl="2" indent="-285750">
              <a:defRPr/>
            </a:pPr>
            <a:r>
              <a:rPr lang="en-US" sz="1600" dirty="0" smtClean="0"/>
              <a:t>Performing substantial and necessary services to the state; and</a:t>
            </a:r>
          </a:p>
          <a:p>
            <a:pPr marL="1088136" lvl="2" indent="-285750">
              <a:defRPr/>
            </a:pPr>
            <a:r>
              <a:rPr lang="en-US" sz="1600" dirty="0" smtClean="0"/>
              <a:t>Directed or approved by appropriate department official.</a:t>
            </a:r>
          </a:p>
          <a:p>
            <a:pPr marL="425196">
              <a:defRPr/>
            </a:pPr>
            <a:r>
              <a:rPr lang="en-US" sz="2000" dirty="0" smtClean="0"/>
              <a:t>Must follow the STRA statutes and OMES state travel procedures:</a:t>
            </a:r>
          </a:p>
          <a:p>
            <a:pPr marL="768096" lvl="1">
              <a:buFont typeface="Arial" panose="020B0604020202020204" pitchFamily="34" charset="0"/>
              <a:buChar char="•"/>
              <a:defRPr/>
            </a:pPr>
            <a:r>
              <a:rPr lang="en-US" sz="1800" dirty="0" smtClean="0"/>
              <a:t>OMES may audit travel documentation (</a:t>
            </a:r>
            <a:r>
              <a:rPr lang="en-US" sz="1800" i="1" u="sng" dirty="0" smtClean="0"/>
              <a:t>100</a:t>
            </a:r>
            <a:r>
              <a:rPr lang="en-US" sz="1800" dirty="0" smtClean="0"/>
              <a:t> percent audited at this time).</a:t>
            </a:r>
          </a:p>
          <a:p>
            <a:pPr marL="768096" lvl="1">
              <a:buFont typeface="Arial" panose="020B0604020202020204" pitchFamily="34" charset="0"/>
              <a:buChar char="•"/>
              <a:defRPr/>
            </a:pPr>
            <a:r>
              <a:rPr lang="en-US" sz="1800" dirty="0" smtClean="0"/>
              <a:t>Non-compliance may result in loss of P-card travel privileges and/or additional travel training being required.</a:t>
            </a:r>
          </a:p>
          <a:p>
            <a:r>
              <a:rPr lang="en-US" sz="2000" dirty="0" smtClean="0"/>
              <a:t>Travel for contractors and/or their agents </a:t>
            </a:r>
            <a:r>
              <a:rPr lang="en-US" sz="2000" i="1" u="sng" dirty="0" smtClean="0"/>
              <a:t>cannot</a:t>
            </a:r>
            <a:r>
              <a:rPr lang="en-US" sz="2000" dirty="0" smtClean="0"/>
              <a:t> be booked with the P-card.</a:t>
            </a:r>
            <a:endParaRPr lang="en-US" sz="2000" dirty="0"/>
          </a:p>
        </p:txBody>
      </p:sp>
      <p:sp>
        <p:nvSpPr>
          <p:cNvPr id="2" name="Date Placeholder 1"/>
          <p:cNvSpPr>
            <a:spLocks noGrp="1"/>
          </p:cNvSpPr>
          <p:nvPr>
            <p:ph type="dt" sz="half" idx="10"/>
          </p:nvPr>
        </p:nvSpPr>
        <p:spPr/>
        <p:txBody>
          <a:bodyPr/>
          <a:lstStyle/>
          <a:p>
            <a:fld id="{305A5B6F-29FE-412A-9D9A-02D70306D927}" type="datetime1">
              <a:rPr lang="en-US" smtClean="0"/>
              <a:t>8/8/2016</a:t>
            </a:fld>
            <a:endParaRPr lang="en-US" dirty="0"/>
          </a:p>
        </p:txBody>
      </p:sp>
      <p:sp>
        <p:nvSpPr>
          <p:cNvPr id="6"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52</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Travel purchases on the P-card (cont.)</a:t>
            </a:r>
            <a:endParaRPr lang="en-US" sz="40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343400"/>
            <a:ext cx="8229600" cy="1981200"/>
          </a:xfrm>
        </p:spPr>
        <p:txBody>
          <a:bodyPr>
            <a:normAutofit/>
          </a:bodyPr>
          <a:lstStyle/>
          <a:p>
            <a:pPr>
              <a:spcBef>
                <a:spcPts val="0"/>
              </a:spcBef>
            </a:pPr>
            <a:r>
              <a:rPr lang="en-US" sz="2800" dirty="0" smtClean="0"/>
              <a:t>  Traveler Information </a:t>
            </a:r>
            <a:r>
              <a:rPr lang="en-US" sz="2800" i="1" u="sng" dirty="0" smtClean="0"/>
              <a:t>required</a:t>
            </a:r>
            <a:r>
              <a:rPr lang="en-US" sz="2800" dirty="0" smtClean="0">
                <a:solidFill>
                  <a:srgbClr val="0070C0"/>
                </a:solidFill>
              </a:rPr>
              <a:t> </a:t>
            </a:r>
            <a:r>
              <a:rPr lang="en-US" sz="2800" dirty="0" smtClean="0"/>
              <a:t>to be entered in</a:t>
            </a:r>
          </a:p>
          <a:p>
            <a:pPr marL="0" indent="0">
              <a:spcBef>
                <a:spcPts val="0"/>
              </a:spcBef>
              <a:buNone/>
            </a:pPr>
            <a:r>
              <a:rPr lang="en-US" sz="2800" dirty="0"/>
              <a:t> </a:t>
            </a:r>
            <a:r>
              <a:rPr lang="en-US" sz="2800" dirty="0" smtClean="0"/>
              <a:t>     Works for travel transactions is listed in the State</a:t>
            </a:r>
          </a:p>
          <a:p>
            <a:pPr marL="0" indent="0">
              <a:spcBef>
                <a:spcPts val="0"/>
              </a:spcBef>
              <a:buNone/>
            </a:pPr>
            <a:r>
              <a:rPr lang="en-US" sz="2800" dirty="0"/>
              <a:t> </a:t>
            </a:r>
            <a:r>
              <a:rPr lang="en-US" sz="2800" dirty="0" smtClean="0"/>
              <a:t>     Purchase Card Procedures, </a:t>
            </a:r>
            <a:r>
              <a:rPr lang="en-US" sz="2800" i="1" u="sng" dirty="0" smtClean="0"/>
              <a:t>section</a:t>
            </a:r>
            <a:r>
              <a:rPr lang="en-US" sz="2800" i="1" dirty="0" smtClean="0"/>
              <a:t> </a:t>
            </a:r>
            <a:r>
              <a:rPr lang="en-US" sz="2800" i="1" u="sng" dirty="0" smtClean="0"/>
              <a:t>5.13</a:t>
            </a:r>
            <a:r>
              <a:rPr lang="en-US" sz="2800" dirty="0" smtClean="0"/>
              <a:t>.</a:t>
            </a:r>
          </a:p>
          <a:p>
            <a:pPr>
              <a:spcBef>
                <a:spcPts val="0"/>
              </a:spcBef>
            </a:pPr>
            <a:endParaRPr lang="en-US" dirty="0"/>
          </a:p>
        </p:txBody>
      </p:sp>
      <p:sp>
        <p:nvSpPr>
          <p:cNvPr id="4" name="Rectangle 3"/>
          <p:cNvSpPr/>
          <p:nvPr/>
        </p:nvSpPr>
        <p:spPr>
          <a:xfrm>
            <a:off x="381000" y="1295400"/>
            <a:ext cx="8229600" cy="2677656"/>
          </a:xfrm>
          <a:prstGeom prst="rect">
            <a:avLst/>
          </a:prstGeom>
        </p:spPr>
        <p:txBody>
          <a:bodyPr wrap="square">
            <a:spAutoFit/>
          </a:bodyPr>
          <a:lstStyle/>
          <a:p>
            <a:pPr marL="457200" indent="-457200">
              <a:buFont typeface="Arial" panose="020B0604020202020204" pitchFamily="34" charset="0"/>
              <a:buChar char="•"/>
            </a:pPr>
            <a:r>
              <a:rPr lang="en-US" sz="2800" dirty="0"/>
              <a:t>Title 74-500.9 now allows the OMES </a:t>
            </a:r>
            <a:r>
              <a:rPr lang="en-US" sz="2800" dirty="0" smtClean="0"/>
              <a:t>director </a:t>
            </a:r>
            <a:r>
              <a:rPr lang="en-US" sz="2800" dirty="0"/>
              <a:t>to approve an </a:t>
            </a:r>
            <a:r>
              <a:rPr lang="en-US" sz="2800" b="1" dirty="0"/>
              <a:t>in-state</a:t>
            </a:r>
            <a:r>
              <a:rPr lang="en-US" sz="2800" dirty="0"/>
              <a:t> lodging stay up to </a:t>
            </a:r>
            <a:r>
              <a:rPr lang="en-US" sz="2800" dirty="0" smtClean="0"/>
              <a:t>150 percent </a:t>
            </a:r>
            <a:r>
              <a:rPr lang="en-US" sz="2800" dirty="0"/>
              <a:t>of the current </a:t>
            </a:r>
            <a:r>
              <a:rPr lang="en-US" sz="2800" dirty="0" smtClean="0"/>
              <a:t>GSA </a:t>
            </a:r>
            <a:r>
              <a:rPr lang="en-US" sz="2800" dirty="0"/>
              <a:t>rate if it is determined that no lodging is available at the current maximum rate. Request for exception </a:t>
            </a:r>
            <a:r>
              <a:rPr lang="en-US" sz="2800" dirty="0" smtClean="0"/>
              <a:t>(</a:t>
            </a:r>
            <a:r>
              <a:rPr lang="en-US" sz="2800" i="1" u="sng" dirty="0" smtClean="0"/>
              <a:t>OMES</a:t>
            </a:r>
            <a:r>
              <a:rPr lang="en-US" sz="2800" i="1" dirty="0" smtClean="0"/>
              <a:t> </a:t>
            </a:r>
            <a:r>
              <a:rPr lang="en-US" sz="2800" i="1" u="sng" dirty="0" smtClean="0"/>
              <a:t>Form</a:t>
            </a:r>
            <a:r>
              <a:rPr lang="en-US" sz="2800" i="1" dirty="0" smtClean="0"/>
              <a:t> </a:t>
            </a:r>
            <a:r>
              <a:rPr lang="en-US" sz="2800" i="1" u="sng" dirty="0" smtClean="0"/>
              <a:t>035</a:t>
            </a:r>
            <a:r>
              <a:rPr lang="en-US" sz="2800" dirty="0" smtClean="0"/>
              <a:t>) </a:t>
            </a:r>
            <a:r>
              <a:rPr lang="en-US" sz="2800" dirty="0"/>
              <a:t>must be approved </a:t>
            </a:r>
            <a:r>
              <a:rPr lang="en-US" sz="2800" b="1" dirty="0" smtClean="0"/>
              <a:t>before</a:t>
            </a:r>
            <a:r>
              <a:rPr lang="en-US" sz="2800" dirty="0" smtClean="0"/>
              <a:t> </a:t>
            </a:r>
            <a:r>
              <a:rPr lang="en-US" sz="2800" dirty="0"/>
              <a:t>booking the lodging.   </a:t>
            </a:r>
          </a:p>
        </p:txBody>
      </p:sp>
      <p:sp>
        <p:nvSpPr>
          <p:cNvPr id="5" name="Date Placeholder 4"/>
          <p:cNvSpPr>
            <a:spLocks noGrp="1"/>
          </p:cNvSpPr>
          <p:nvPr>
            <p:ph type="dt" sz="half" idx="10"/>
          </p:nvPr>
        </p:nvSpPr>
        <p:spPr/>
        <p:txBody>
          <a:bodyPr/>
          <a:lstStyle/>
          <a:p>
            <a:fld id="{469D06EC-99B9-4B50-9C4A-1D4603DB8C39}"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53</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Notes</a:t>
            </a:r>
            <a:endParaRPr lang="en-US" sz="40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http://t1.gstatic.com/images?q=tbn:ANd9GcStNmp-fXyrIDJsBhWkWdBbMdD5xXHjvsSny0VvGFvBoGNheJwB" hidden="1"/>
          <p:cNvPicPr>
            <a:picLocks noChangeAspect="1" noChangeArrowheads="1"/>
          </p:cNvPicPr>
          <p:nvPr/>
        </p:nvPicPr>
        <p:blipFill>
          <a:blip r:embed="rId2" cstate="print"/>
          <a:srcRect/>
          <a:stretch>
            <a:fillRect/>
          </a:stretch>
        </p:blipFill>
        <p:spPr bwMode="auto">
          <a:xfrm>
            <a:off x="0" y="0"/>
            <a:ext cx="9144000" cy="7315200"/>
          </a:xfrm>
          <a:prstGeom prst="rect">
            <a:avLst/>
          </a:prstGeom>
          <a:noFill/>
        </p:spPr>
      </p:pic>
      <p:sp>
        <p:nvSpPr>
          <p:cNvPr id="3" name="Content Placeholder 2"/>
          <p:cNvSpPr>
            <a:spLocks noGrp="1"/>
          </p:cNvSpPr>
          <p:nvPr>
            <p:ph idx="1"/>
          </p:nvPr>
        </p:nvSpPr>
        <p:spPr>
          <a:xfrm>
            <a:off x="511629" y="1371600"/>
            <a:ext cx="8229600" cy="4862053"/>
          </a:xfrm>
        </p:spPr>
        <p:txBody>
          <a:bodyPr>
            <a:normAutofit/>
          </a:bodyPr>
          <a:lstStyle/>
          <a:p>
            <a:pPr marL="82296" indent="0">
              <a:buNone/>
              <a:defRPr/>
            </a:pPr>
            <a:r>
              <a:rPr lang="en-US" dirty="0" smtClean="0"/>
              <a:t>Reservations may be made by:</a:t>
            </a:r>
          </a:p>
          <a:p>
            <a:pPr marL="402336" lvl="1" indent="0">
              <a:buNone/>
              <a:defRPr/>
            </a:pPr>
            <a:r>
              <a:rPr lang="en-US" dirty="0" smtClean="0"/>
              <a:t>Agency </a:t>
            </a:r>
            <a:r>
              <a:rPr lang="en-US" i="1" u="sng" dirty="0"/>
              <a:t>t</a:t>
            </a:r>
            <a:r>
              <a:rPr lang="en-US" i="1" u="sng" dirty="0" smtClean="0"/>
              <a:t>ravel</a:t>
            </a:r>
            <a:r>
              <a:rPr lang="en-US" i="1" dirty="0" smtClean="0"/>
              <a:t> </a:t>
            </a:r>
            <a:r>
              <a:rPr lang="en-US" i="1" u="sng" dirty="0" smtClean="0"/>
              <a:t>arranger</a:t>
            </a:r>
          </a:p>
          <a:p>
            <a:pPr marL="1001268" lvl="2" indent="-342900">
              <a:defRPr/>
            </a:pPr>
            <a:r>
              <a:rPr lang="en-US" dirty="0" smtClean="0"/>
              <a:t>Card is in travel </a:t>
            </a:r>
            <a:r>
              <a:rPr lang="en-US" dirty="0"/>
              <a:t>a</a:t>
            </a:r>
            <a:r>
              <a:rPr lang="en-US" dirty="0" smtClean="0"/>
              <a:t>rranger’s name.</a:t>
            </a:r>
          </a:p>
          <a:p>
            <a:pPr marL="1001268" lvl="2" indent="-342900">
              <a:defRPr/>
            </a:pPr>
            <a:r>
              <a:rPr lang="en-US" dirty="0" smtClean="0"/>
              <a:t>Must complete lodging </a:t>
            </a:r>
            <a:r>
              <a:rPr lang="en-US" dirty="0"/>
              <a:t>l</a:t>
            </a:r>
            <a:r>
              <a:rPr lang="en-US" dirty="0" smtClean="0"/>
              <a:t>etter and send to hotel  </a:t>
            </a:r>
            <a:r>
              <a:rPr lang="en-US" sz="1800" dirty="0" smtClean="0"/>
              <a:t>(</a:t>
            </a:r>
            <a:r>
              <a:rPr lang="en-US" sz="1900" dirty="0" smtClean="0"/>
              <a:t>Lodging letter template is located on the P-card page of the OMES website under P-card Forms).</a:t>
            </a:r>
          </a:p>
          <a:p>
            <a:pPr marL="402336" lvl="1" indent="0">
              <a:buNone/>
              <a:defRPr/>
            </a:pPr>
            <a:r>
              <a:rPr lang="en-US" dirty="0" smtClean="0"/>
              <a:t>Traveler</a:t>
            </a:r>
          </a:p>
          <a:p>
            <a:pPr marL="1001268" lvl="2" indent="-342900">
              <a:defRPr/>
            </a:pPr>
            <a:r>
              <a:rPr lang="en-US" dirty="0" smtClean="0"/>
              <a:t>Card is in the traveler’s name.</a:t>
            </a:r>
            <a:endParaRPr lang="en-US" sz="1800" dirty="0"/>
          </a:p>
          <a:p>
            <a:pPr marL="1027113" lvl="2" indent="-369888">
              <a:defRPr/>
            </a:pPr>
            <a:r>
              <a:rPr lang="en-US" dirty="0" smtClean="0"/>
              <a:t>NOTE:  </a:t>
            </a:r>
            <a:r>
              <a:rPr lang="en-US" sz="1800" dirty="0" smtClean="0"/>
              <a:t>FCM is the mandatory contracted travel agent. The online booking tool is Concur.</a:t>
            </a:r>
          </a:p>
          <a:p>
            <a:pPr marL="658368" lvl="2" indent="0">
              <a:buNone/>
              <a:defRPr/>
            </a:pPr>
            <a:r>
              <a:rPr lang="en-US" sz="1800" dirty="0" smtClean="0"/>
              <a:t>              </a:t>
            </a:r>
          </a:p>
          <a:p>
            <a:pPr marL="658368" lvl="2" indent="0">
              <a:buNone/>
              <a:defRPr/>
            </a:pPr>
            <a:endParaRPr lang="en-US" sz="2800" b="1" dirty="0" smtClean="0"/>
          </a:p>
          <a:p>
            <a:pPr>
              <a:buNone/>
            </a:pPr>
            <a:endParaRPr lang="en-US" dirty="0"/>
          </a:p>
        </p:txBody>
      </p:sp>
      <p:sp>
        <p:nvSpPr>
          <p:cNvPr id="2" name="Date Placeholder 1"/>
          <p:cNvSpPr>
            <a:spLocks noGrp="1"/>
          </p:cNvSpPr>
          <p:nvPr>
            <p:ph type="dt" sz="half" idx="10"/>
          </p:nvPr>
        </p:nvSpPr>
        <p:spPr/>
        <p:txBody>
          <a:bodyPr/>
          <a:lstStyle/>
          <a:p>
            <a:fld id="{B77A83A9-8CDE-4E8F-A066-88702DB752C9}"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54</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Reservations</a:t>
            </a:r>
            <a:endParaRPr lang="en-US" sz="40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95800"/>
          </a:xfrm>
        </p:spPr>
        <p:txBody>
          <a:bodyPr>
            <a:normAutofit/>
          </a:bodyPr>
          <a:lstStyle/>
          <a:p>
            <a:pPr marL="365760" indent="-283464">
              <a:buFont typeface="Wingdings 2"/>
              <a:buChar char=""/>
              <a:defRPr/>
            </a:pPr>
            <a:r>
              <a:rPr lang="en-US" sz="2400" dirty="0"/>
              <a:t>State of Oklahoma is exempt from </a:t>
            </a:r>
            <a:r>
              <a:rPr lang="en-US" sz="2400" b="1" u="sng" dirty="0"/>
              <a:t>Oklahoma State Sales </a:t>
            </a:r>
            <a:r>
              <a:rPr lang="en-US" sz="2400" b="1" u="sng" dirty="0" smtClean="0"/>
              <a:t>Tax.</a:t>
            </a:r>
            <a:endParaRPr lang="en-US" sz="2400" b="1" u="sng" dirty="0"/>
          </a:p>
          <a:p>
            <a:pPr marL="365760" indent="-283464">
              <a:buFont typeface="Wingdings 2"/>
              <a:buChar char=""/>
              <a:defRPr/>
            </a:pPr>
            <a:r>
              <a:rPr lang="en-US" sz="2400" dirty="0" smtClean="0"/>
              <a:t>State TAX ID # </a:t>
            </a:r>
            <a:r>
              <a:rPr lang="en-US" sz="2400" u="sng" dirty="0" smtClean="0"/>
              <a:t>73-6017987</a:t>
            </a:r>
            <a:r>
              <a:rPr lang="en-US" sz="2400" dirty="0" smtClean="0"/>
              <a:t>.</a:t>
            </a:r>
            <a:endParaRPr lang="en-US" sz="2400" dirty="0"/>
          </a:p>
          <a:p>
            <a:pPr marL="365760" indent="-283464">
              <a:buFont typeface="Wingdings 2"/>
              <a:buChar char=""/>
              <a:defRPr/>
            </a:pPr>
            <a:r>
              <a:rPr lang="en-US" sz="2400" dirty="0"/>
              <a:t>State </a:t>
            </a:r>
            <a:r>
              <a:rPr lang="en-US" sz="2400" dirty="0" smtClean="0"/>
              <a:t>entities </a:t>
            </a:r>
            <a:r>
              <a:rPr lang="en-US" sz="2400" dirty="0"/>
              <a:t>also have immunity from taxes imposed by Oklahoma municipalities, which includes, but </a:t>
            </a:r>
            <a:r>
              <a:rPr lang="en-US" sz="2400" dirty="0" smtClean="0"/>
              <a:t>is not </a:t>
            </a:r>
            <a:r>
              <a:rPr lang="en-US" sz="2400" dirty="0"/>
              <a:t>limited to:</a:t>
            </a:r>
          </a:p>
          <a:p>
            <a:pPr marL="640080" lvl="1" indent="-237744">
              <a:buFont typeface="Verdana"/>
              <a:buChar char="◦"/>
              <a:defRPr/>
            </a:pPr>
            <a:r>
              <a:rPr lang="en-US" sz="2000" i="1" u="sng" dirty="0"/>
              <a:t>City</a:t>
            </a:r>
            <a:r>
              <a:rPr lang="en-US" sz="2000" i="1" dirty="0"/>
              <a:t> </a:t>
            </a:r>
            <a:r>
              <a:rPr lang="en-US" sz="2000" i="1" u="sng" dirty="0" smtClean="0"/>
              <a:t>sales</a:t>
            </a:r>
            <a:r>
              <a:rPr lang="en-US" sz="2000" dirty="0" smtClean="0"/>
              <a:t> tax.</a:t>
            </a:r>
            <a:endParaRPr lang="en-US" sz="2000" dirty="0"/>
          </a:p>
          <a:p>
            <a:pPr marL="640080" lvl="1" indent="-237744">
              <a:buFont typeface="Verdana"/>
              <a:buChar char="◦"/>
              <a:defRPr/>
            </a:pPr>
            <a:r>
              <a:rPr lang="en-US" sz="2000" i="1" u="sng" dirty="0"/>
              <a:t>Occupancy</a:t>
            </a:r>
            <a:r>
              <a:rPr lang="en-US" sz="2000" dirty="0">
                <a:solidFill>
                  <a:srgbClr val="0070C0"/>
                </a:solidFill>
              </a:rPr>
              <a:t> </a:t>
            </a:r>
            <a:r>
              <a:rPr lang="en-US" sz="2000" dirty="0" smtClean="0"/>
              <a:t>tax.</a:t>
            </a:r>
            <a:endParaRPr lang="en-US" sz="2000" dirty="0"/>
          </a:p>
          <a:p>
            <a:pPr marL="640080" lvl="1" indent="-237744">
              <a:buFont typeface="Verdana"/>
              <a:buChar char="◦"/>
              <a:defRPr/>
            </a:pPr>
            <a:r>
              <a:rPr lang="en-US" sz="2000" i="1" u="sng" dirty="0"/>
              <a:t>Tourism</a:t>
            </a:r>
            <a:r>
              <a:rPr lang="en-US" sz="2000" dirty="0">
                <a:solidFill>
                  <a:srgbClr val="0070C0"/>
                </a:solidFill>
              </a:rPr>
              <a:t> </a:t>
            </a:r>
            <a:r>
              <a:rPr lang="en-US" sz="2000" dirty="0" smtClean="0"/>
              <a:t>tax.</a:t>
            </a:r>
            <a:endParaRPr lang="en-US" sz="2000" dirty="0"/>
          </a:p>
          <a:p>
            <a:pPr marL="365760" indent="-283464">
              <a:buNone/>
              <a:defRPr/>
            </a:pPr>
            <a:r>
              <a:rPr lang="en-US" sz="2400" dirty="0"/>
              <a:t>	</a:t>
            </a:r>
            <a:r>
              <a:rPr lang="en-US" sz="2400" dirty="0" smtClean="0"/>
              <a:t>See DCAR </a:t>
            </a:r>
            <a:r>
              <a:rPr lang="en-US" sz="2400" dirty="0"/>
              <a:t>Newsletter Vol 20, No. 6, dated 03/11/2010 regarding immunity from local </a:t>
            </a:r>
            <a:r>
              <a:rPr lang="en-US" sz="2400" dirty="0" smtClean="0"/>
              <a:t>taxes.</a:t>
            </a:r>
          </a:p>
          <a:p>
            <a:pPr marL="365760" indent="-283464">
              <a:buNone/>
              <a:defRPr/>
            </a:pPr>
            <a:r>
              <a:rPr lang="en-US" sz="2400" b="1" dirty="0" smtClean="0"/>
              <a:t>    The </a:t>
            </a:r>
            <a:r>
              <a:rPr lang="en-US" sz="2400" b="1" dirty="0"/>
              <a:t>State of Oklahoma is </a:t>
            </a:r>
            <a:r>
              <a:rPr lang="en-US" sz="2400" b="1" u="sng" dirty="0"/>
              <a:t>not</a:t>
            </a:r>
            <a:r>
              <a:rPr lang="en-US" sz="2400" b="1" dirty="0"/>
              <a:t> exempt from </a:t>
            </a:r>
            <a:r>
              <a:rPr lang="en-US" sz="2400" b="1" i="1" u="sng" dirty="0" smtClean="0"/>
              <a:t>tribal</a:t>
            </a:r>
            <a:r>
              <a:rPr lang="en-US" sz="2400" b="1" dirty="0" smtClean="0"/>
              <a:t> taxes.</a:t>
            </a:r>
            <a:endParaRPr lang="en-US" sz="2400" b="1" dirty="0"/>
          </a:p>
          <a:p>
            <a:endParaRPr lang="en-US" dirty="0"/>
          </a:p>
        </p:txBody>
      </p:sp>
      <p:sp>
        <p:nvSpPr>
          <p:cNvPr id="4" name="Date Placeholder 3"/>
          <p:cNvSpPr>
            <a:spLocks noGrp="1"/>
          </p:cNvSpPr>
          <p:nvPr>
            <p:ph type="dt" sz="half" idx="10"/>
          </p:nvPr>
        </p:nvSpPr>
        <p:spPr/>
        <p:txBody>
          <a:bodyPr/>
          <a:lstStyle/>
          <a:p>
            <a:fld id="{17E85427-3160-4F09-94E0-20C6EEC822A7}" type="datetime1">
              <a:rPr lang="en-US" smtClean="0"/>
              <a:t>8/8/2016</a:t>
            </a:fld>
            <a:endParaRPr lang="en-US" dirty="0"/>
          </a:p>
        </p:txBody>
      </p:sp>
      <p:sp>
        <p:nvSpPr>
          <p:cNvPr id="6"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55</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Sales tax</a:t>
            </a:r>
            <a:endParaRPr lang="en-US" sz="40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www.mortgagedaily.tv/wp-content/uploads/2009/04/fha_down_payment.png" hidden="1"/>
          <p:cNvPicPr>
            <a:picLocks noChangeAspect="1" noChangeArrowheads="1"/>
          </p:cNvPicPr>
          <p:nvPr/>
        </p:nvPicPr>
        <p:blipFill>
          <a:blip r:embed="rId2" cstate="print"/>
          <a:srcRect/>
          <a:stretch>
            <a:fillRect/>
          </a:stretch>
        </p:blipFill>
        <p:spPr bwMode="auto">
          <a:xfrm>
            <a:off x="5486400" y="381000"/>
            <a:ext cx="3429000" cy="6353176"/>
          </a:xfrm>
          <a:prstGeom prst="rect">
            <a:avLst/>
          </a:prstGeom>
          <a:noFill/>
        </p:spPr>
      </p:pic>
      <p:sp>
        <p:nvSpPr>
          <p:cNvPr id="3" name="Content Placeholder 2"/>
          <p:cNvSpPr>
            <a:spLocks noGrp="1"/>
          </p:cNvSpPr>
          <p:nvPr>
            <p:ph idx="1"/>
          </p:nvPr>
        </p:nvSpPr>
        <p:spPr>
          <a:xfrm>
            <a:off x="457200" y="1752600"/>
            <a:ext cx="8229600" cy="4525963"/>
          </a:xfrm>
        </p:spPr>
        <p:txBody>
          <a:bodyPr>
            <a:normAutofit lnSpcReduction="10000"/>
          </a:bodyPr>
          <a:lstStyle/>
          <a:p>
            <a:r>
              <a:rPr lang="en-US" dirty="0" smtClean="0"/>
              <a:t>If an employee is signed up to attend a conference, stay at a hotel or has scheduled a flight and does not show up for the event, it is up to the employee to </a:t>
            </a:r>
            <a:r>
              <a:rPr lang="en-US" i="1" u="sng" dirty="0" smtClean="0"/>
              <a:t>pay</a:t>
            </a:r>
            <a:r>
              <a:rPr lang="en-US" i="1" dirty="0" smtClean="0"/>
              <a:t> </a:t>
            </a:r>
            <a:r>
              <a:rPr lang="en-US" i="1" u="sng" dirty="0" smtClean="0"/>
              <a:t>back</a:t>
            </a:r>
            <a:r>
              <a:rPr lang="en-US" dirty="0" smtClean="0">
                <a:solidFill>
                  <a:srgbClr val="0070C0"/>
                </a:solidFill>
              </a:rPr>
              <a:t> </a:t>
            </a:r>
            <a:r>
              <a:rPr lang="en-US" dirty="0" smtClean="0"/>
              <a:t>the money to the agency.</a:t>
            </a:r>
          </a:p>
          <a:p>
            <a:endParaRPr lang="en-US" dirty="0" smtClean="0"/>
          </a:p>
          <a:p>
            <a:r>
              <a:rPr lang="en-US" u="sng" dirty="0" smtClean="0"/>
              <a:t>Please check the Statewide </a:t>
            </a:r>
            <a:r>
              <a:rPr lang="en-US" u="sng" dirty="0"/>
              <a:t>A</a:t>
            </a:r>
            <a:r>
              <a:rPr lang="en-US" u="sng" dirty="0" smtClean="0"/>
              <a:t>ccounting </a:t>
            </a:r>
            <a:r>
              <a:rPr lang="en-US" u="sng" dirty="0"/>
              <a:t>M</a:t>
            </a:r>
            <a:r>
              <a:rPr lang="en-US" u="sng" dirty="0" smtClean="0"/>
              <a:t>anual and your agency’s internal purchasing procedures</a:t>
            </a:r>
            <a:r>
              <a:rPr lang="en-US" dirty="0" smtClean="0"/>
              <a:t>.</a:t>
            </a:r>
          </a:p>
          <a:p>
            <a:endParaRPr lang="en-US" dirty="0"/>
          </a:p>
        </p:txBody>
      </p:sp>
      <p:sp>
        <p:nvSpPr>
          <p:cNvPr id="4" name="Date Placeholder 3"/>
          <p:cNvSpPr>
            <a:spLocks noGrp="1"/>
          </p:cNvSpPr>
          <p:nvPr>
            <p:ph type="dt" sz="half" idx="10"/>
          </p:nvPr>
        </p:nvSpPr>
        <p:spPr/>
        <p:txBody>
          <a:bodyPr/>
          <a:lstStyle/>
          <a:p>
            <a:fld id="{1A54CF5C-113E-4E3F-AD5E-FD62D40E2F5A}"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56</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Travel no-shows</a:t>
            </a:r>
            <a:endParaRPr lang="en-US" sz="40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536" y="603105"/>
            <a:ext cx="8318928" cy="5111896"/>
          </a:xfrm>
          <a:prstGeom prst="rect">
            <a:avLst/>
          </a:prstGeom>
        </p:spPr>
      </p:pic>
      <p:sp>
        <p:nvSpPr>
          <p:cNvPr id="3" name="Date Placeholder 2"/>
          <p:cNvSpPr>
            <a:spLocks noGrp="1"/>
          </p:cNvSpPr>
          <p:nvPr>
            <p:ph type="dt" sz="half" idx="10"/>
          </p:nvPr>
        </p:nvSpPr>
        <p:spPr/>
        <p:txBody>
          <a:bodyPr/>
          <a:lstStyle/>
          <a:p>
            <a:r>
              <a:rPr lang="en-US" smtClean="0"/>
              <a:t> </a:t>
            </a:r>
            <a:fld id="{BCA2183E-4E14-4BB3-AF89-847533C7ECCB}" type="datetime1">
              <a:rPr lang="en-US" smtClean="0"/>
              <a:t>8/8/2016</a:t>
            </a:fld>
            <a:endParaRPr lang="en-US" dirty="0"/>
          </a:p>
        </p:txBody>
      </p:sp>
      <p:sp>
        <p:nvSpPr>
          <p:cNvPr id="6" name="TextBox 5"/>
          <p:cNvSpPr txBox="1"/>
          <p:nvPr/>
        </p:nvSpPr>
        <p:spPr>
          <a:xfrm>
            <a:off x="3276600" y="5791200"/>
            <a:ext cx="2611099" cy="369332"/>
          </a:xfrm>
          <a:prstGeom prst="rect">
            <a:avLst/>
          </a:prstGeom>
          <a:noFill/>
        </p:spPr>
        <p:txBody>
          <a:bodyPr wrap="none" rtlCol="0">
            <a:spAutoFit/>
          </a:bodyPr>
          <a:lstStyle/>
          <a:p>
            <a:r>
              <a:rPr lang="en-US" dirty="0" smtClean="0"/>
              <a:t>Not included in workbook</a:t>
            </a:r>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57</a:t>
            </a:fld>
            <a:endParaRPr lang="en-US" dirty="0"/>
          </a:p>
        </p:txBody>
      </p:sp>
    </p:spTree>
    <p:extLst>
      <p:ext uri="{BB962C8B-B14F-4D97-AF65-F5344CB8AC3E}">
        <p14:creationId xmlns:p14="http://schemas.microsoft.com/office/powerpoint/2010/main" val="1993183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710" y="1371600"/>
            <a:ext cx="8229600" cy="4525963"/>
          </a:xfrm>
        </p:spPr>
        <p:txBody>
          <a:bodyPr>
            <a:normAutofit fontScale="92500"/>
          </a:bodyPr>
          <a:lstStyle/>
          <a:p>
            <a:r>
              <a:rPr lang="en-US" sz="2000" dirty="0" smtClean="0"/>
              <a:t>Deadline schedule on website is the final editing deadline for completion of all changes to Works transactions, which means that all transactions are to be </a:t>
            </a:r>
            <a:r>
              <a:rPr lang="en-US" sz="2000" b="1" i="1" u="sng" dirty="0" smtClean="0"/>
              <a:t>CLOSED</a:t>
            </a:r>
            <a:r>
              <a:rPr lang="en-US" sz="2000" dirty="0" smtClean="0"/>
              <a:t> by the posted deadline.  (This is done by the Works accountant.)</a:t>
            </a:r>
          </a:p>
          <a:p>
            <a:r>
              <a:rPr lang="en-US" sz="2000" dirty="0" smtClean="0"/>
              <a:t>Agencies should set </a:t>
            </a:r>
            <a:r>
              <a:rPr lang="en-US" sz="2000" i="1" u="sng" dirty="0" smtClean="0"/>
              <a:t>internal</a:t>
            </a:r>
            <a:r>
              <a:rPr lang="en-US" sz="2000" dirty="0" smtClean="0">
                <a:solidFill>
                  <a:srgbClr val="0070C0"/>
                </a:solidFill>
              </a:rPr>
              <a:t> </a:t>
            </a:r>
            <a:r>
              <a:rPr lang="en-US" sz="2000" dirty="0" smtClean="0"/>
              <a:t>deadlines in order to meet the posted deadline.</a:t>
            </a:r>
          </a:p>
          <a:p>
            <a:r>
              <a:rPr lang="en-US" sz="2000" dirty="0" smtClean="0"/>
              <a:t>This includes closing </a:t>
            </a:r>
            <a:r>
              <a:rPr lang="en-US" sz="2000" u="sng" dirty="0" smtClean="0"/>
              <a:t>all</a:t>
            </a:r>
            <a:r>
              <a:rPr lang="en-US" sz="2000" dirty="0" smtClean="0"/>
              <a:t> </a:t>
            </a:r>
            <a:r>
              <a:rPr lang="en-US" sz="2000" i="1" u="sng" dirty="0" smtClean="0"/>
              <a:t>flagged</a:t>
            </a:r>
            <a:r>
              <a:rPr lang="en-US" sz="2000" dirty="0" smtClean="0">
                <a:solidFill>
                  <a:srgbClr val="0070C0"/>
                </a:solidFill>
              </a:rPr>
              <a:t> </a:t>
            </a:r>
            <a:r>
              <a:rPr lang="en-US" sz="2000" dirty="0" smtClean="0"/>
              <a:t>transactions.</a:t>
            </a:r>
          </a:p>
          <a:p>
            <a:r>
              <a:rPr lang="en-US" sz="2000" dirty="0" smtClean="0"/>
              <a:t>This also means that all authority orders (AOs) must be approved and dispatched.</a:t>
            </a:r>
          </a:p>
          <a:p>
            <a:r>
              <a:rPr lang="en-US" sz="2000" dirty="0" smtClean="0"/>
              <a:t>The state P-card office </a:t>
            </a:r>
            <a:r>
              <a:rPr lang="en-US" sz="2000" i="1" u="sng" dirty="0" smtClean="0"/>
              <a:t>must</a:t>
            </a:r>
            <a:r>
              <a:rPr lang="en-US" sz="2000" dirty="0" smtClean="0">
                <a:solidFill>
                  <a:srgbClr val="0070C0"/>
                </a:solidFill>
              </a:rPr>
              <a:t> </a:t>
            </a:r>
            <a:r>
              <a:rPr lang="en-US" sz="2000" dirty="0" smtClean="0"/>
              <a:t>be advised of any emergency AO revisions that may conflict with the posted schedule.</a:t>
            </a:r>
          </a:p>
          <a:p>
            <a:r>
              <a:rPr lang="en-US" sz="2000" dirty="0"/>
              <a:t>It is extremely important that </a:t>
            </a:r>
            <a:r>
              <a:rPr lang="en-US" sz="2000" u="sng" dirty="0"/>
              <a:t>ALL</a:t>
            </a:r>
            <a:r>
              <a:rPr lang="en-US" sz="2000" dirty="0"/>
              <a:t> editing be completed </a:t>
            </a:r>
            <a:r>
              <a:rPr lang="en-US" sz="2000" u="sng" dirty="0"/>
              <a:t>PRIOR</a:t>
            </a:r>
            <a:r>
              <a:rPr lang="en-US" sz="2000" dirty="0"/>
              <a:t> to the deadline date/time listed here.  </a:t>
            </a:r>
          </a:p>
          <a:p>
            <a:r>
              <a:rPr lang="en-US" sz="2000" dirty="0"/>
              <a:t>Do </a:t>
            </a:r>
            <a:r>
              <a:rPr lang="en-US" sz="2000" u="sng" dirty="0"/>
              <a:t>NOT</a:t>
            </a:r>
            <a:r>
              <a:rPr lang="en-US" sz="2000" dirty="0"/>
              <a:t> edit in Works or process a change order on the date next to the red arrow. </a:t>
            </a:r>
            <a:r>
              <a:rPr lang="en-US" sz="2000" dirty="0" smtClean="0"/>
              <a:t>Any </a:t>
            </a:r>
            <a:r>
              <a:rPr lang="en-US" sz="2000" dirty="0"/>
              <a:t>changes made in Works will not be transferred to </a:t>
            </a:r>
            <a:r>
              <a:rPr lang="en-US" sz="2000" dirty="0" smtClean="0"/>
              <a:t>PeopleSoft. Changes </a:t>
            </a:r>
            <a:r>
              <a:rPr lang="en-US" sz="2000" dirty="0"/>
              <a:t>to the AO will cause the load from Works to </a:t>
            </a:r>
            <a:r>
              <a:rPr lang="en-US" sz="2000" dirty="0" smtClean="0"/>
              <a:t>PeopleSoft </a:t>
            </a:r>
            <a:r>
              <a:rPr lang="en-US" sz="2000" dirty="0"/>
              <a:t>to fail.</a:t>
            </a:r>
          </a:p>
          <a:p>
            <a:endParaRPr lang="en-US" sz="2000" dirty="0"/>
          </a:p>
        </p:txBody>
      </p:sp>
      <p:sp>
        <p:nvSpPr>
          <p:cNvPr id="4" name="Date Placeholder 3"/>
          <p:cNvSpPr>
            <a:spLocks noGrp="1"/>
          </p:cNvSpPr>
          <p:nvPr>
            <p:ph type="dt" sz="half" idx="10"/>
          </p:nvPr>
        </p:nvSpPr>
        <p:spPr/>
        <p:txBody>
          <a:bodyPr/>
          <a:lstStyle/>
          <a:p>
            <a:fld id="{BA5A9993-6F66-4541-B9E8-D789F51F4E4C}" type="datetime1">
              <a:rPr lang="en-US" smtClean="0"/>
              <a:t>8/8/2016</a:t>
            </a:fld>
            <a:endParaRPr lang="en-US" dirty="0"/>
          </a:p>
        </p:txBody>
      </p:sp>
      <p:sp>
        <p:nvSpPr>
          <p:cNvPr id="6"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58</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End-of-cycle deadlines</a:t>
            </a:r>
            <a:endParaRPr lang="en-US" sz="4000" b="1" dirty="0"/>
          </a:p>
        </p:txBody>
      </p:sp>
    </p:spTree>
    <p:extLst>
      <p:ext uri="{BB962C8B-B14F-4D97-AF65-F5344CB8AC3E}">
        <p14:creationId xmlns:p14="http://schemas.microsoft.com/office/powerpoint/2010/main" val="19582318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600200"/>
            <a:ext cx="8094058" cy="3416320"/>
          </a:xfrm>
          <a:prstGeom prst="rect">
            <a:avLst/>
          </a:prstGeom>
          <a:noFill/>
        </p:spPr>
        <p:txBody>
          <a:bodyPr wrap="square" rtlCol="0">
            <a:spAutoFit/>
          </a:bodyPr>
          <a:lstStyle/>
          <a:p>
            <a:r>
              <a:rPr lang="en-US" sz="2400" i="1" u="sng" dirty="0" smtClean="0"/>
              <a:t>All</a:t>
            </a:r>
            <a:r>
              <a:rPr lang="en-US" sz="2400" dirty="0" smtClean="0"/>
              <a:t> transactions </a:t>
            </a:r>
            <a:r>
              <a:rPr lang="en-US" sz="2400" dirty="0"/>
              <a:t>require the </a:t>
            </a:r>
            <a:r>
              <a:rPr lang="en-US" sz="2400" dirty="0" smtClean="0"/>
              <a:t>five-digit </a:t>
            </a:r>
            <a:r>
              <a:rPr lang="en-US" sz="2400" dirty="0"/>
              <a:t>program </a:t>
            </a:r>
            <a:r>
              <a:rPr lang="en-US" sz="2400" dirty="0" smtClean="0"/>
              <a:t>code at the end of the department code.  </a:t>
            </a:r>
            <a:endParaRPr lang="en-US" sz="2400" dirty="0"/>
          </a:p>
          <a:p>
            <a:endParaRPr lang="en-US" sz="2400" dirty="0"/>
          </a:p>
          <a:p>
            <a:r>
              <a:rPr lang="en-US" sz="2400" dirty="0"/>
              <a:t>The </a:t>
            </a:r>
            <a:r>
              <a:rPr lang="en-US" sz="2400" dirty="0" smtClean="0"/>
              <a:t>governor </a:t>
            </a:r>
            <a:r>
              <a:rPr lang="en-US" sz="2400" dirty="0"/>
              <a:t>identified </a:t>
            </a:r>
            <a:r>
              <a:rPr lang="en-US" sz="2400" dirty="0" smtClean="0"/>
              <a:t>five </a:t>
            </a:r>
            <a:r>
              <a:rPr lang="en-US" sz="2400" dirty="0"/>
              <a:t>major programs and all purchases are related to either one of these programs or are unrelated to </a:t>
            </a:r>
            <a:r>
              <a:rPr lang="en-US" sz="2400" u="sng" dirty="0"/>
              <a:t>any</a:t>
            </a:r>
            <a:r>
              <a:rPr lang="en-US" sz="2400" dirty="0"/>
              <a:t> </a:t>
            </a:r>
            <a:r>
              <a:rPr lang="en-US" sz="2400" dirty="0" smtClean="0"/>
              <a:t>specific program, </a:t>
            </a:r>
            <a:r>
              <a:rPr lang="en-US" sz="2400" dirty="0"/>
              <a:t>in which case the program code will be NP000</a:t>
            </a:r>
            <a:r>
              <a:rPr lang="en-US" sz="2400" dirty="0" smtClean="0"/>
              <a:t>.</a:t>
            </a:r>
          </a:p>
          <a:p>
            <a:endParaRPr lang="en-US" sz="2400" dirty="0"/>
          </a:p>
          <a:p>
            <a:r>
              <a:rPr lang="en-US" sz="2400" dirty="0" smtClean="0"/>
              <a:t>Format example:  1010000-B0100 or 1010000-NP000</a:t>
            </a:r>
            <a:endParaRPr lang="en-US" sz="2400" dirty="0"/>
          </a:p>
        </p:txBody>
      </p:sp>
      <p:sp>
        <p:nvSpPr>
          <p:cNvPr id="2" name="TextBox 1"/>
          <p:cNvSpPr txBox="1"/>
          <p:nvPr/>
        </p:nvSpPr>
        <p:spPr>
          <a:xfrm>
            <a:off x="609600" y="5694879"/>
            <a:ext cx="5217326" cy="369332"/>
          </a:xfrm>
          <a:prstGeom prst="rect">
            <a:avLst/>
          </a:prstGeom>
          <a:noFill/>
        </p:spPr>
        <p:txBody>
          <a:bodyPr wrap="none" rtlCol="0">
            <a:spAutoFit/>
          </a:bodyPr>
          <a:lstStyle/>
          <a:p>
            <a:r>
              <a:rPr lang="en-US" dirty="0" smtClean="0"/>
              <a:t>See CAR Newsletter, June 2015, for more information.</a:t>
            </a:r>
          </a:p>
        </p:txBody>
      </p:sp>
      <p:sp>
        <p:nvSpPr>
          <p:cNvPr id="3" name="Date Placeholder 2"/>
          <p:cNvSpPr>
            <a:spLocks noGrp="1"/>
          </p:cNvSpPr>
          <p:nvPr>
            <p:ph type="dt" sz="half" idx="10"/>
          </p:nvPr>
        </p:nvSpPr>
        <p:spPr/>
        <p:txBody>
          <a:bodyPr/>
          <a:lstStyle/>
          <a:p>
            <a:fld id="{43807AFD-A943-44F9-A378-B3F779AB5B2E}" type="datetime1">
              <a:rPr lang="en-US" smtClean="0"/>
              <a:t>8/8/2016</a:t>
            </a:fld>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59</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Program codes</a:t>
            </a:r>
            <a:endParaRPr lang="en-US" sz="4000" b="1" dirty="0"/>
          </a:p>
        </p:txBody>
      </p:sp>
    </p:spTree>
    <p:extLst>
      <p:ext uri="{BB962C8B-B14F-4D97-AF65-F5344CB8AC3E}">
        <p14:creationId xmlns:p14="http://schemas.microsoft.com/office/powerpoint/2010/main" val="4268873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lnSpcReduction="10000"/>
          </a:bodyPr>
          <a:lstStyle/>
          <a:p>
            <a:r>
              <a:rPr lang="en-US" dirty="0" smtClean="0"/>
              <a:t>Card numbers </a:t>
            </a:r>
            <a:r>
              <a:rPr lang="en-US" b="1" i="1" u="sng" dirty="0" smtClean="0"/>
              <a:t>must</a:t>
            </a:r>
            <a:r>
              <a:rPr lang="en-US" dirty="0" smtClean="0"/>
              <a:t> be registered online at </a:t>
            </a:r>
            <a:r>
              <a:rPr lang="en-US" dirty="0" smtClean="0">
                <a:hlinkClick r:id="rId2"/>
              </a:rPr>
              <a:t>www.bofaml.com/globalcardaccess</a:t>
            </a:r>
            <a:r>
              <a:rPr lang="en-US" dirty="0" smtClean="0"/>
              <a:t>.</a:t>
            </a:r>
          </a:p>
          <a:p>
            <a:r>
              <a:rPr lang="en-US" dirty="0" smtClean="0"/>
              <a:t>If you forget your PIN you may retrieve it from this website.</a:t>
            </a:r>
          </a:p>
          <a:p>
            <a:r>
              <a:rPr lang="en-US" dirty="0" smtClean="0"/>
              <a:t>If you don’t have access to the internet, you can contact customer service to request a PIN reminder mailer. PINs cannot be provided over the phone. Your PIN can only be </a:t>
            </a:r>
            <a:r>
              <a:rPr lang="en-US" i="1" u="sng" dirty="0" smtClean="0"/>
              <a:t>retrieved</a:t>
            </a:r>
            <a:r>
              <a:rPr lang="en-US" dirty="0" smtClean="0"/>
              <a:t> if the card has been registered.</a:t>
            </a:r>
          </a:p>
        </p:txBody>
      </p:sp>
      <p:sp>
        <p:nvSpPr>
          <p:cNvPr id="4" name="Date Placeholder 3"/>
          <p:cNvSpPr>
            <a:spLocks noGrp="1"/>
          </p:cNvSpPr>
          <p:nvPr>
            <p:ph type="dt" sz="half" idx="10"/>
          </p:nvPr>
        </p:nvSpPr>
        <p:spPr/>
        <p:txBody>
          <a:bodyPr/>
          <a:lstStyle/>
          <a:p>
            <a:fld id="{1AE793AE-A050-4030-B8CD-6F94E627024B}" type="datetime1">
              <a:rPr lang="en-US" smtClean="0"/>
              <a:t>8/8/2016</a:t>
            </a:fld>
            <a:endParaRPr lang="en-US" dirty="0"/>
          </a:p>
        </p:txBody>
      </p:sp>
      <p:sp>
        <p:nvSpPr>
          <p:cNvPr id="6"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6</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Card registration and PINs</a:t>
            </a:r>
            <a:endParaRPr lang="en-US" sz="4000" b="1" dirty="0"/>
          </a:p>
        </p:txBody>
      </p:sp>
    </p:spTree>
    <p:extLst>
      <p:ext uri="{BB962C8B-B14F-4D97-AF65-F5344CB8AC3E}">
        <p14:creationId xmlns:p14="http://schemas.microsoft.com/office/powerpoint/2010/main" val="12723672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600200"/>
            <a:ext cx="7414530" cy="3416320"/>
          </a:xfrm>
          <a:prstGeom prst="rect">
            <a:avLst/>
          </a:prstGeom>
          <a:noFill/>
        </p:spPr>
        <p:txBody>
          <a:bodyPr wrap="none" rtlCol="0">
            <a:spAutoFit/>
          </a:bodyPr>
          <a:lstStyle/>
          <a:p>
            <a:r>
              <a:rPr lang="en-US" sz="2400" dirty="0" smtClean="0"/>
              <a:t>All agencies (if using the operating unit field) will need</a:t>
            </a:r>
          </a:p>
          <a:p>
            <a:r>
              <a:rPr lang="en-US" sz="2400" dirty="0" smtClean="0"/>
              <a:t>-N/A at the end.  </a:t>
            </a:r>
          </a:p>
          <a:p>
            <a:endParaRPr lang="en-US" sz="2400" dirty="0"/>
          </a:p>
          <a:p>
            <a:r>
              <a:rPr lang="en-US" sz="2400" dirty="0" smtClean="0"/>
              <a:t>Example:  7215000-N/A  </a:t>
            </a:r>
          </a:p>
          <a:p>
            <a:endParaRPr lang="en-US" sz="2400" dirty="0"/>
          </a:p>
          <a:p>
            <a:r>
              <a:rPr lang="en-US" sz="2400" dirty="0" smtClean="0"/>
              <a:t>Only the Department of Education will see an actual value</a:t>
            </a:r>
          </a:p>
          <a:p>
            <a:r>
              <a:rPr lang="en-US" sz="2400" dirty="0"/>
              <a:t>f</a:t>
            </a:r>
            <a:r>
              <a:rPr lang="en-US" sz="2400" dirty="0" smtClean="0"/>
              <a:t>ollowing the operating unit.</a:t>
            </a:r>
          </a:p>
          <a:p>
            <a:endParaRPr lang="en-US" sz="2400" dirty="0"/>
          </a:p>
          <a:p>
            <a:r>
              <a:rPr lang="en-US" sz="2400" dirty="0" smtClean="0"/>
              <a:t>Example:  0015000-391</a:t>
            </a:r>
            <a:endParaRPr lang="en-US" sz="2400" dirty="0"/>
          </a:p>
        </p:txBody>
      </p:sp>
      <p:sp>
        <p:nvSpPr>
          <p:cNvPr id="4" name="Date Placeholder 3"/>
          <p:cNvSpPr>
            <a:spLocks noGrp="1"/>
          </p:cNvSpPr>
          <p:nvPr>
            <p:ph type="dt" sz="half" idx="10"/>
          </p:nvPr>
        </p:nvSpPr>
        <p:spPr/>
        <p:txBody>
          <a:bodyPr/>
          <a:lstStyle/>
          <a:p>
            <a:fld id="{CF89DA4D-7738-45F0-854C-F26E73E8C5BF}"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60</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GL06: Operating unit field</a:t>
            </a:r>
            <a:endParaRPr lang="en-US" sz="4000" b="1" dirty="0"/>
          </a:p>
        </p:txBody>
      </p:sp>
    </p:spTree>
    <p:extLst>
      <p:ext uri="{BB962C8B-B14F-4D97-AF65-F5344CB8AC3E}">
        <p14:creationId xmlns:p14="http://schemas.microsoft.com/office/powerpoint/2010/main" val="4238681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9900" y="1045339"/>
            <a:ext cx="3124200" cy="338554"/>
          </a:xfrm>
          <a:prstGeom prst="rect">
            <a:avLst/>
          </a:prstGeom>
          <a:noFill/>
        </p:spPr>
        <p:txBody>
          <a:bodyPr wrap="square" rtlCol="0">
            <a:spAutoFit/>
          </a:bodyPr>
          <a:lstStyle/>
          <a:p>
            <a:r>
              <a:rPr lang="en-US" sz="1600" dirty="0" smtClean="0"/>
              <a:t>     (Object of expenditure codes)</a:t>
            </a:r>
            <a:endParaRPr lang="en-US" sz="1600" dirty="0"/>
          </a:p>
        </p:txBody>
      </p:sp>
      <p:sp>
        <p:nvSpPr>
          <p:cNvPr id="4" name="TextBox 3"/>
          <p:cNvSpPr txBox="1"/>
          <p:nvPr/>
        </p:nvSpPr>
        <p:spPr>
          <a:xfrm>
            <a:off x="228600" y="1383893"/>
            <a:ext cx="8763000" cy="2308324"/>
          </a:xfrm>
          <a:prstGeom prst="rect">
            <a:avLst/>
          </a:prstGeom>
          <a:noFill/>
        </p:spPr>
        <p:txBody>
          <a:bodyPr wrap="square" rtlCol="0">
            <a:spAutoFit/>
          </a:bodyPr>
          <a:lstStyle/>
          <a:p>
            <a:r>
              <a:rPr lang="en-US" dirty="0" smtClean="0"/>
              <a:t>If you will be editing your P-card transactions in Works, you will need to check the account code (GL01 field) for accuracy. While the account code defaults based on the MCC of the merchant, this code may not be accurate for all purchases from that merchant.</a:t>
            </a:r>
          </a:p>
          <a:p>
            <a:endParaRPr lang="en-US" dirty="0"/>
          </a:p>
          <a:p>
            <a:r>
              <a:rPr lang="en-US" dirty="0" smtClean="0"/>
              <a:t>Valid account codes can be found in the </a:t>
            </a:r>
            <a:r>
              <a:rPr lang="en-US" i="1" u="sng" dirty="0" smtClean="0"/>
              <a:t>Statewide</a:t>
            </a:r>
            <a:r>
              <a:rPr lang="en-US" i="1" dirty="0" smtClean="0"/>
              <a:t> </a:t>
            </a:r>
            <a:r>
              <a:rPr lang="en-US" i="1" u="sng" dirty="0" smtClean="0"/>
              <a:t>Accounting</a:t>
            </a:r>
            <a:r>
              <a:rPr lang="en-US" i="1" dirty="0" smtClean="0"/>
              <a:t> </a:t>
            </a:r>
            <a:r>
              <a:rPr lang="en-US" i="1" u="sng" dirty="0" smtClean="0"/>
              <a:t>Manual</a:t>
            </a:r>
            <a:r>
              <a:rPr lang="en-US" dirty="0" smtClean="0"/>
              <a:t>, </a:t>
            </a:r>
            <a:r>
              <a:rPr lang="en-US" i="1" u="sng" dirty="0" smtClean="0"/>
              <a:t>Appendix 4</a:t>
            </a:r>
            <a:r>
              <a:rPr lang="en-US" dirty="0" smtClean="0"/>
              <a:t> located at </a:t>
            </a:r>
            <a:r>
              <a:rPr lang="en-US" dirty="0" smtClean="0">
                <a:hlinkClick r:id="rId2"/>
              </a:rPr>
              <a:t>www.omes.ok.gov</a:t>
            </a:r>
            <a:r>
              <a:rPr lang="en-US" dirty="0" smtClean="0"/>
              <a:t> under Comptroller and Budget. Updates to this manual, including new or revised account codes, can be found in the CAR newsletters also available at this same location.  </a:t>
            </a:r>
            <a:endParaRPr lang="en-US" dirty="0"/>
          </a:p>
        </p:txBody>
      </p:sp>
      <p:pic>
        <p:nvPicPr>
          <p:cNvPr id="1026" name="Picture 2" descr="C:\Users\164294\AppData\Local\Temp\SNAGHTML826649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81400"/>
            <a:ext cx="3605269"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4038600"/>
            <a:ext cx="2525884" cy="1200329"/>
          </a:xfrm>
          <a:prstGeom prst="rect">
            <a:avLst/>
          </a:prstGeom>
          <a:noFill/>
        </p:spPr>
        <p:txBody>
          <a:bodyPr wrap="none" rtlCol="0">
            <a:spAutoFit/>
          </a:bodyPr>
          <a:lstStyle/>
          <a:p>
            <a:r>
              <a:rPr lang="en-US" dirty="0" smtClean="0"/>
              <a:t>Account codes can also </a:t>
            </a:r>
          </a:p>
          <a:p>
            <a:r>
              <a:rPr lang="en-US" dirty="0"/>
              <a:t>b</a:t>
            </a:r>
            <a:r>
              <a:rPr lang="en-US" dirty="0" smtClean="0"/>
              <a:t>e accessed in Works by</a:t>
            </a:r>
          </a:p>
          <a:p>
            <a:r>
              <a:rPr lang="en-US" dirty="0"/>
              <a:t>u</a:t>
            </a:r>
            <a:r>
              <a:rPr lang="en-US" dirty="0" smtClean="0"/>
              <a:t>sing the drop-down list </a:t>
            </a:r>
            <a:endParaRPr lang="en-US" dirty="0"/>
          </a:p>
          <a:p>
            <a:r>
              <a:rPr lang="en-US" dirty="0"/>
              <a:t>i</a:t>
            </a:r>
            <a:r>
              <a:rPr lang="en-US" dirty="0" smtClean="0"/>
              <a:t>n the GL01 field.</a:t>
            </a:r>
            <a:endParaRPr lang="en-US" dirty="0"/>
          </a:p>
        </p:txBody>
      </p:sp>
      <p:sp>
        <p:nvSpPr>
          <p:cNvPr id="2" name="Date Placeholder 1"/>
          <p:cNvSpPr>
            <a:spLocks noGrp="1"/>
          </p:cNvSpPr>
          <p:nvPr>
            <p:ph type="dt" sz="half" idx="10"/>
          </p:nvPr>
        </p:nvSpPr>
        <p:spPr/>
        <p:txBody>
          <a:bodyPr/>
          <a:lstStyle/>
          <a:p>
            <a:fld id="{245071A9-8B12-4DEA-9BAF-C32B2ABED90A}" type="datetime1">
              <a:rPr lang="en-US" smtClean="0"/>
              <a:t>8/8/2016</a:t>
            </a:fld>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61</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Account codes</a:t>
            </a:r>
            <a:endParaRPr lang="en-US" sz="4000" b="1" dirty="0"/>
          </a:p>
        </p:txBody>
      </p:sp>
    </p:spTree>
    <p:extLst>
      <p:ext uri="{BB962C8B-B14F-4D97-AF65-F5344CB8AC3E}">
        <p14:creationId xmlns:p14="http://schemas.microsoft.com/office/powerpoint/2010/main" val="11368094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239000" cy="3970318"/>
          </a:xfrm>
          <a:prstGeom prst="rect">
            <a:avLst/>
          </a:prstGeom>
        </p:spPr>
        <p:txBody>
          <a:bodyPr wrap="square">
            <a:spAutoFit/>
          </a:bodyPr>
          <a:lstStyle/>
          <a:p>
            <a:pPr algn="ctr"/>
            <a:r>
              <a:rPr lang="en-US" sz="2800" dirty="0"/>
              <a:t>The following </a:t>
            </a:r>
            <a:r>
              <a:rPr lang="en-US" sz="2800" dirty="0" smtClean="0"/>
              <a:t>slides </a:t>
            </a:r>
            <a:r>
              <a:rPr lang="en-US" sz="2800" dirty="0"/>
              <a:t>are additional information </a:t>
            </a:r>
            <a:r>
              <a:rPr lang="en-US" sz="2800" dirty="0" smtClean="0"/>
              <a:t>and screenshots </a:t>
            </a:r>
            <a:r>
              <a:rPr lang="en-US" sz="2800" dirty="0"/>
              <a:t>of the OMES website and Works, as well </a:t>
            </a:r>
            <a:r>
              <a:rPr lang="en-US" sz="2800" dirty="0" smtClean="0"/>
              <a:t>as </a:t>
            </a:r>
            <a:r>
              <a:rPr lang="en-US" sz="2800" dirty="0"/>
              <a:t>the travel </a:t>
            </a:r>
            <a:r>
              <a:rPr lang="en-US" sz="2800" dirty="0" smtClean="0"/>
              <a:t>contact </a:t>
            </a:r>
            <a:r>
              <a:rPr lang="en-US" sz="2800" dirty="0"/>
              <a:t>information for reference.</a:t>
            </a:r>
          </a:p>
          <a:p>
            <a:pPr algn="ctr"/>
            <a:endParaRPr lang="en-US" sz="2800" dirty="0"/>
          </a:p>
          <a:p>
            <a:pPr algn="ctr"/>
            <a:r>
              <a:rPr lang="en-US" sz="2800" dirty="0"/>
              <a:t>This information is not on the test.</a:t>
            </a:r>
          </a:p>
          <a:p>
            <a:pPr algn="ctr"/>
            <a:endParaRPr lang="en-US" sz="2800" dirty="0"/>
          </a:p>
          <a:p>
            <a:pPr algn="ctr"/>
            <a:r>
              <a:rPr lang="en-US" sz="2800" dirty="0"/>
              <a:t>If you have any questions, please contact your</a:t>
            </a:r>
          </a:p>
          <a:p>
            <a:pPr algn="ctr"/>
            <a:r>
              <a:rPr lang="en-US" sz="2800" dirty="0" smtClean="0"/>
              <a:t>agency P-card administrator.</a:t>
            </a:r>
          </a:p>
        </p:txBody>
      </p:sp>
      <p:sp>
        <p:nvSpPr>
          <p:cNvPr id="3" name="Date Placeholder 2"/>
          <p:cNvSpPr>
            <a:spLocks noGrp="1"/>
          </p:cNvSpPr>
          <p:nvPr>
            <p:ph type="dt" sz="half" idx="10"/>
          </p:nvPr>
        </p:nvSpPr>
        <p:spPr/>
        <p:txBody>
          <a:bodyPr/>
          <a:lstStyle/>
          <a:p>
            <a:fld id="{B86F0E04-3A44-42B7-B60E-14683EA31B38}" type="datetime1">
              <a:rPr lang="en-US" smtClean="0"/>
              <a:t>8/8/2016</a:t>
            </a:fld>
            <a:endParaRPr lang="en-US" dirty="0"/>
          </a:p>
        </p:txBody>
      </p:sp>
      <p:sp>
        <p:nvSpPr>
          <p:cNvPr id="4" name="Slide Number Placeholder 3"/>
          <p:cNvSpPr>
            <a:spLocks noGrp="1"/>
          </p:cNvSpPr>
          <p:nvPr>
            <p:ph type="sldNum" sz="quarter" idx="12"/>
          </p:nvPr>
        </p:nvSpPr>
        <p:spPr/>
        <p:txBody>
          <a:bodyPr/>
          <a:lstStyle/>
          <a:p>
            <a:fld id="{77C44C80-6D91-4275-810C-3DF0FBBD339C}" type="slidenum">
              <a:rPr lang="en-US" smtClean="0"/>
              <a:pPr/>
              <a:t>62</a:t>
            </a:fld>
            <a:endParaRPr lang="en-US" dirty="0"/>
          </a:p>
        </p:txBody>
      </p:sp>
    </p:spTree>
    <p:extLst>
      <p:ext uri="{BB962C8B-B14F-4D97-AF65-F5344CB8AC3E}">
        <p14:creationId xmlns:p14="http://schemas.microsoft.com/office/powerpoint/2010/main" val="8588987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2000" y="1241286"/>
            <a:ext cx="6019800" cy="5177191"/>
          </a:xfrm>
          <a:prstGeom prst="rect">
            <a:avLst/>
          </a:prstGeom>
        </p:spPr>
      </p:pic>
      <p:sp>
        <p:nvSpPr>
          <p:cNvPr id="6" name="TextBox 5"/>
          <p:cNvSpPr txBox="1"/>
          <p:nvPr/>
        </p:nvSpPr>
        <p:spPr>
          <a:xfrm>
            <a:off x="6781800" y="2057400"/>
            <a:ext cx="2122376" cy="1077218"/>
          </a:xfrm>
          <a:prstGeom prst="rect">
            <a:avLst/>
          </a:prstGeom>
          <a:noFill/>
        </p:spPr>
        <p:txBody>
          <a:bodyPr wrap="none" rtlCol="0">
            <a:spAutoFit/>
          </a:bodyPr>
          <a:lstStyle/>
          <a:p>
            <a:r>
              <a:rPr lang="en-US" dirty="0" smtClean="0"/>
              <a:t>Template is available</a:t>
            </a:r>
          </a:p>
          <a:p>
            <a:r>
              <a:rPr lang="en-US" dirty="0"/>
              <a:t>o</a:t>
            </a:r>
            <a:r>
              <a:rPr lang="en-US" dirty="0" smtClean="0"/>
              <a:t>nline for use with</a:t>
            </a:r>
          </a:p>
          <a:p>
            <a:r>
              <a:rPr lang="en-US" dirty="0"/>
              <a:t>a</a:t>
            </a:r>
            <a:r>
              <a:rPr lang="en-US" dirty="0" smtClean="0"/>
              <a:t>gency letterhead.</a:t>
            </a:r>
          </a:p>
          <a:p>
            <a:pPr algn="ctr"/>
            <a:r>
              <a:rPr lang="en-US" sz="1000" dirty="0"/>
              <a:t>(not included in Workbook)</a:t>
            </a:r>
          </a:p>
        </p:txBody>
      </p:sp>
      <p:sp>
        <p:nvSpPr>
          <p:cNvPr id="3" name="Date Placeholder 2"/>
          <p:cNvSpPr>
            <a:spLocks noGrp="1"/>
          </p:cNvSpPr>
          <p:nvPr>
            <p:ph type="dt" sz="half" idx="10"/>
          </p:nvPr>
        </p:nvSpPr>
        <p:spPr/>
        <p:txBody>
          <a:bodyPr/>
          <a:lstStyle/>
          <a:p>
            <a:fld id="{62A2B987-C688-464F-A74B-19643C9AF7AA}"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63</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smtClean="0"/>
              <a:t>Lodging letter OMES CP Form 032</a:t>
            </a:r>
            <a:endParaRPr lang="en-US" sz="4000" b="1" dirty="0"/>
          </a:p>
        </p:txBody>
      </p:sp>
    </p:spTree>
    <p:extLst>
      <p:ext uri="{BB962C8B-B14F-4D97-AF65-F5344CB8AC3E}">
        <p14:creationId xmlns:p14="http://schemas.microsoft.com/office/powerpoint/2010/main" val="12819688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64294\AppData\Local\Temp\SNAGHTML812e3f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560364" cy="530956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9637C724-C9E4-4FAA-98D0-F9DA9892459E}"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64</a:t>
            </a:fld>
            <a:endParaRPr lang="en-US" dirty="0"/>
          </a:p>
        </p:txBody>
      </p:sp>
    </p:spTree>
    <p:extLst>
      <p:ext uri="{BB962C8B-B14F-4D97-AF65-F5344CB8AC3E}">
        <p14:creationId xmlns:p14="http://schemas.microsoft.com/office/powerpoint/2010/main" val="5621508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772400"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2895600"/>
            <a:ext cx="7541745" cy="646331"/>
          </a:xfrm>
          <a:prstGeom prst="rect">
            <a:avLst/>
          </a:prstGeom>
          <a:noFill/>
        </p:spPr>
        <p:txBody>
          <a:bodyPr wrap="none" rtlCol="0">
            <a:spAutoFit/>
          </a:bodyPr>
          <a:lstStyle/>
          <a:p>
            <a:r>
              <a:rPr lang="en-US" dirty="0" smtClean="0"/>
              <a:t>If your agency utilizes electronic signature they are acceptable for statements,</a:t>
            </a:r>
          </a:p>
          <a:p>
            <a:r>
              <a:rPr lang="en-US" dirty="0"/>
              <a:t>s</a:t>
            </a:r>
            <a:r>
              <a:rPr lang="en-US" dirty="0" smtClean="0"/>
              <a:t>igning electronic invoices and other P-card-related documents.</a:t>
            </a:r>
            <a:endParaRPr lang="en-US" dirty="0"/>
          </a:p>
        </p:txBody>
      </p:sp>
      <p:sp>
        <p:nvSpPr>
          <p:cNvPr id="5" name="Date Placeholder 4"/>
          <p:cNvSpPr>
            <a:spLocks noGrp="1"/>
          </p:cNvSpPr>
          <p:nvPr>
            <p:ph type="dt" sz="half" idx="10"/>
          </p:nvPr>
        </p:nvSpPr>
        <p:spPr/>
        <p:txBody>
          <a:bodyPr/>
          <a:lstStyle/>
          <a:p>
            <a:fld id="{545A7C53-0E95-4DCF-BF3F-D0F5285D3AA6}" type="datetime1">
              <a:rPr lang="en-US" smtClean="0"/>
              <a:t>8/8/2016</a:t>
            </a:fld>
            <a:endParaRPr lang="en-US" dirty="0"/>
          </a:p>
        </p:txBody>
      </p:sp>
      <p:sp>
        <p:nvSpPr>
          <p:cNvPr id="6" name="Slide Number Placeholder 5"/>
          <p:cNvSpPr>
            <a:spLocks noGrp="1"/>
          </p:cNvSpPr>
          <p:nvPr>
            <p:ph type="sldNum" sz="quarter" idx="12"/>
          </p:nvPr>
        </p:nvSpPr>
        <p:spPr/>
        <p:txBody>
          <a:bodyPr/>
          <a:lstStyle/>
          <a:p>
            <a:fld id="{77C44C80-6D91-4275-810C-3DF0FBBD339C}" type="slidenum">
              <a:rPr lang="en-US" smtClean="0"/>
              <a:pPr/>
              <a:t>65</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Statement electronic signature page</a:t>
            </a:r>
            <a:endParaRPr lang="en-US" sz="4000" b="1" dirty="0"/>
          </a:p>
        </p:txBody>
      </p:sp>
    </p:spTree>
    <p:extLst>
      <p:ext uri="{BB962C8B-B14F-4D97-AF65-F5344CB8AC3E}">
        <p14:creationId xmlns:p14="http://schemas.microsoft.com/office/powerpoint/2010/main" val="32188378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14400"/>
            <a:ext cx="4648201" cy="533400"/>
          </a:xfrm>
        </p:spPr>
        <p:txBody>
          <a:bodyPr>
            <a:normAutofit fontScale="90000"/>
          </a:bodyPr>
          <a:lstStyle/>
          <a:p>
            <a:r>
              <a:rPr lang="en-US" dirty="0" smtClean="0">
                <a:hlinkClick r:id="rId2"/>
              </a:rPr>
              <a:t>www.omes.ok.gov</a:t>
            </a:r>
            <a:r>
              <a:rPr lang="en-US" dirty="0" smtClean="0"/>
              <a:t> </a:t>
            </a:r>
            <a:endParaRPr lang="en-US" dirty="0"/>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6414" y="1524000"/>
            <a:ext cx="73111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39306" y="485392"/>
            <a:ext cx="6093987" cy="461665"/>
          </a:xfrm>
          <a:prstGeom prst="rect">
            <a:avLst/>
          </a:prstGeom>
          <a:noFill/>
        </p:spPr>
        <p:txBody>
          <a:bodyPr wrap="square" rtlCol="0">
            <a:spAutoFit/>
          </a:bodyPr>
          <a:lstStyle/>
          <a:p>
            <a:r>
              <a:rPr lang="en-US" sz="2400" dirty="0" smtClean="0"/>
              <a:t>Locating information on the OMES home page</a:t>
            </a:r>
            <a:endParaRPr lang="en-US" sz="2400" dirty="0"/>
          </a:p>
        </p:txBody>
      </p:sp>
      <p:sp>
        <p:nvSpPr>
          <p:cNvPr id="4" name="Date Placeholder 3"/>
          <p:cNvSpPr>
            <a:spLocks noGrp="1"/>
          </p:cNvSpPr>
          <p:nvPr>
            <p:ph type="dt" sz="half" idx="10"/>
          </p:nvPr>
        </p:nvSpPr>
        <p:spPr/>
        <p:txBody>
          <a:bodyPr/>
          <a:lstStyle/>
          <a:p>
            <a:fld id="{B4B3D518-5703-4DCC-B361-C1D41E486532}" type="datetime1">
              <a:rPr lang="en-US" smtClean="0"/>
              <a:t>8/8/2016</a:t>
            </a:fld>
            <a:endParaRPr lang="en-US" dirty="0"/>
          </a:p>
        </p:txBody>
      </p:sp>
      <p:sp>
        <p:nvSpPr>
          <p:cNvPr id="8"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66</a:t>
            </a:fld>
            <a:endParaRPr lang="en-US" dirty="0"/>
          </a:p>
        </p:txBody>
      </p:sp>
    </p:spTree>
    <p:extLst>
      <p:ext uri="{BB962C8B-B14F-4D97-AF65-F5344CB8AC3E}">
        <p14:creationId xmlns:p14="http://schemas.microsoft.com/office/powerpoint/2010/main" val="12348930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5093" r="17293"/>
          <a:stretch>
            <a:fillRect/>
          </a:stretch>
        </p:blipFill>
        <p:spPr bwMode="auto">
          <a:xfrm>
            <a:off x="990600" y="609601"/>
            <a:ext cx="7543799" cy="5105400"/>
          </a:xfrm>
          <a:prstGeom prst="rect">
            <a:avLst/>
          </a:prstGeom>
          <a:noFill/>
          <a:ln w="9525" algn="in">
            <a:noFill/>
            <a:miter lim="800000"/>
            <a:headEnd/>
            <a:tailEnd/>
          </a:ln>
          <a:effectLst/>
        </p:spPr>
      </p:pic>
      <p:cxnSp>
        <p:nvCxnSpPr>
          <p:cNvPr id="11" name="Straight Arrow Connector 10"/>
          <p:cNvCxnSpPr/>
          <p:nvPr/>
        </p:nvCxnSpPr>
        <p:spPr>
          <a:xfrm>
            <a:off x="381000" y="2590800"/>
            <a:ext cx="60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 y="4267200"/>
            <a:ext cx="60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5772834"/>
            <a:ext cx="7339702" cy="646331"/>
          </a:xfrm>
          <a:prstGeom prst="rect">
            <a:avLst/>
          </a:prstGeom>
          <a:noFill/>
        </p:spPr>
        <p:txBody>
          <a:bodyPr wrap="none" rtlCol="0">
            <a:spAutoFit/>
          </a:bodyPr>
          <a:lstStyle/>
          <a:p>
            <a:r>
              <a:rPr lang="en-US" dirty="0" smtClean="0"/>
              <a:t>Statewide Contracts, Central Purchasing Rules and Central Purchasing forms</a:t>
            </a:r>
          </a:p>
          <a:p>
            <a:r>
              <a:rPr lang="en-US" dirty="0"/>
              <a:t>a</a:t>
            </a:r>
            <a:r>
              <a:rPr lang="en-US" dirty="0" smtClean="0"/>
              <a:t>re all available from this page.</a:t>
            </a:r>
            <a:endParaRPr lang="en-US" dirty="0"/>
          </a:p>
        </p:txBody>
      </p:sp>
      <p:sp>
        <p:nvSpPr>
          <p:cNvPr id="2" name="Date Placeholder 1"/>
          <p:cNvSpPr>
            <a:spLocks noGrp="1"/>
          </p:cNvSpPr>
          <p:nvPr>
            <p:ph type="dt" sz="half" idx="10"/>
          </p:nvPr>
        </p:nvSpPr>
        <p:spPr/>
        <p:txBody>
          <a:bodyPr/>
          <a:lstStyle/>
          <a:p>
            <a:fld id="{6B76BD0B-5FDA-45C5-B091-E3277F141259}"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67</a:t>
            </a:fld>
            <a:endParaRPr lang="en-US" dirty="0"/>
          </a:p>
        </p:txBody>
      </p:sp>
      <p:cxnSp>
        <p:nvCxnSpPr>
          <p:cNvPr id="9" name="Straight Arrow Connector 8"/>
          <p:cNvCxnSpPr/>
          <p:nvPr/>
        </p:nvCxnSpPr>
        <p:spPr>
          <a:xfrm>
            <a:off x="381000" y="3733800"/>
            <a:ext cx="60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1604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52206" t="27611" r="2859"/>
          <a:stretch>
            <a:fillRect/>
          </a:stretch>
        </p:blipFill>
        <p:spPr bwMode="auto">
          <a:xfrm>
            <a:off x="457201" y="533400"/>
            <a:ext cx="6019800" cy="5723672"/>
          </a:xfrm>
          <a:prstGeom prst="rect">
            <a:avLst/>
          </a:prstGeom>
          <a:noFill/>
          <a:ln w="9525" algn="in">
            <a:noFill/>
            <a:miter lim="800000"/>
            <a:headEnd/>
            <a:tailEnd/>
          </a:ln>
          <a:effectLst/>
        </p:spPr>
      </p:pic>
      <p:sp>
        <p:nvSpPr>
          <p:cNvPr id="4" name="TextBox 3"/>
          <p:cNvSpPr txBox="1"/>
          <p:nvPr/>
        </p:nvSpPr>
        <p:spPr>
          <a:xfrm>
            <a:off x="6477000" y="1981200"/>
            <a:ext cx="2638607" cy="2062103"/>
          </a:xfrm>
          <a:prstGeom prst="rect">
            <a:avLst/>
          </a:prstGeom>
          <a:noFill/>
        </p:spPr>
        <p:txBody>
          <a:bodyPr wrap="none" rtlCol="0">
            <a:spAutoFit/>
          </a:bodyPr>
          <a:lstStyle/>
          <a:p>
            <a:r>
              <a:rPr lang="en-US" sz="1600" dirty="0" smtClean="0"/>
              <a:t>The list on the left side </a:t>
            </a:r>
          </a:p>
          <a:p>
            <a:r>
              <a:rPr lang="en-US" sz="1600" dirty="0" smtClean="0"/>
              <a:t>of this page provides access </a:t>
            </a:r>
          </a:p>
          <a:p>
            <a:r>
              <a:rPr lang="en-US" sz="1600" dirty="0" smtClean="0"/>
              <a:t>to all P-card forms, training </a:t>
            </a:r>
          </a:p>
          <a:p>
            <a:r>
              <a:rPr lang="en-US" sz="1600" dirty="0" smtClean="0"/>
              <a:t>schedule, Tax Exempt letters, </a:t>
            </a:r>
          </a:p>
          <a:p>
            <a:r>
              <a:rPr lang="en-US" sz="1600" dirty="0" smtClean="0"/>
              <a:t>and the procedures and </a:t>
            </a:r>
          </a:p>
          <a:p>
            <a:r>
              <a:rPr lang="en-US" sz="1600" dirty="0" smtClean="0"/>
              <a:t>cardholder training </a:t>
            </a:r>
          </a:p>
          <a:p>
            <a:r>
              <a:rPr lang="en-US" sz="1600" dirty="0" smtClean="0"/>
              <a:t>presentation and </a:t>
            </a:r>
          </a:p>
          <a:p>
            <a:r>
              <a:rPr lang="en-US" sz="1600" dirty="0" smtClean="0"/>
              <a:t>workbook.</a:t>
            </a:r>
            <a:endParaRPr lang="en-US" sz="1600" dirty="0"/>
          </a:p>
        </p:txBody>
      </p:sp>
      <p:sp>
        <p:nvSpPr>
          <p:cNvPr id="2" name="Date Placeholder 1"/>
          <p:cNvSpPr>
            <a:spLocks noGrp="1"/>
          </p:cNvSpPr>
          <p:nvPr>
            <p:ph type="dt" sz="half" idx="10"/>
          </p:nvPr>
        </p:nvSpPr>
        <p:spPr/>
        <p:txBody>
          <a:bodyPr/>
          <a:lstStyle/>
          <a:p>
            <a:fld id="{4A5F231D-DC96-46FA-A156-4C027753F4EA}"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68</a:t>
            </a:fld>
            <a:endParaRPr lang="en-US" dirty="0"/>
          </a:p>
        </p:txBody>
      </p:sp>
    </p:spTree>
    <p:extLst>
      <p:ext uri="{BB962C8B-B14F-4D97-AF65-F5344CB8AC3E}">
        <p14:creationId xmlns:p14="http://schemas.microsoft.com/office/powerpoint/2010/main" val="2537244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6423" y="533400"/>
            <a:ext cx="8194953" cy="5181600"/>
          </a:xfrm>
          <a:prstGeom prst="rect">
            <a:avLst/>
          </a:prstGeom>
        </p:spPr>
      </p:pic>
      <p:sp>
        <p:nvSpPr>
          <p:cNvPr id="5" name="TextBox 4"/>
          <p:cNvSpPr txBox="1"/>
          <p:nvPr/>
        </p:nvSpPr>
        <p:spPr>
          <a:xfrm>
            <a:off x="4114800" y="4038600"/>
            <a:ext cx="4500784" cy="1477328"/>
          </a:xfrm>
          <a:prstGeom prst="rect">
            <a:avLst/>
          </a:prstGeom>
          <a:noFill/>
        </p:spPr>
        <p:txBody>
          <a:bodyPr wrap="none" rtlCol="0">
            <a:spAutoFit/>
          </a:bodyPr>
          <a:lstStyle/>
          <a:p>
            <a:r>
              <a:rPr lang="en-US" dirty="0" smtClean="0"/>
              <a:t>To access the procedures, click on .pdf to</a:t>
            </a:r>
          </a:p>
          <a:p>
            <a:r>
              <a:rPr lang="en-US" dirty="0"/>
              <a:t>o</a:t>
            </a:r>
            <a:r>
              <a:rPr lang="en-US" dirty="0" smtClean="0"/>
              <a:t>pen the document under P-card Procedures.</a:t>
            </a:r>
          </a:p>
          <a:p>
            <a:endParaRPr lang="en-US" dirty="0"/>
          </a:p>
          <a:p>
            <a:r>
              <a:rPr lang="en-US" dirty="0" smtClean="0"/>
              <a:t>Tax letters are located at the bottom</a:t>
            </a:r>
          </a:p>
          <a:p>
            <a:r>
              <a:rPr lang="en-US" dirty="0"/>
              <a:t>o</a:t>
            </a:r>
            <a:r>
              <a:rPr lang="en-US" dirty="0" smtClean="0"/>
              <a:t>f the list under Tax Exemptions.</a:t>
            </a:r>
            <a:endParaRPr lang="en-US" dirty="0"/>
          </a:p>
        </p:txBody>
      </p:sp>
      <p:sp>
        <p:nvSpPr>
          <p:cNvPr id="6" name="TextBox 5"/>
          <p:cNvSpPr txBox="1"/>
          <p:nvPr/>
        </p:nvSpPr>
        <p:spPr>
          <a:xfrm>
            <a:off x="436423" y="5725886"/>
            <a:ext cx="7543800" cy="646331"/>
          </a:xfrm>
          <a:prstGeom prst="rect">
            <a:avLst/>
          </a:prstGeom>
          <a:noFill/>
        </p:spPr>
        <p:txBody>
          <a:bodyPr wrap="square" rtlCol="0">
            <a:spAutoFit/>
          </a:bodyPr>
          <a:lstStyle/>
          <a:p>
            <a:r>
              <a:rPr lang="en-US" dirty="0" smtClean="0"/>
              <a:t>State Use Program information is also available from the Central Purchasing and P-card pages. </a:t>
            </a:r>
            <a:endParaRPr lang="en-US" dirty="0"/>
          </a:p>
        </p:txBody>
      </p:sp>
      <p:sp>
        <p:nvSpPr>
          <p:cNvPr id="2" name="Date Placeholder 1"/>
          <p:cNvSpPr>
            <a:spLocks noGrp="1"/>
          </p:cNvSpPr>
          <p:nvPr>
            <p:ph type="dt" sz="half" idx="10"/>
          </p:nvPr>
        </p:nvSpPr>
        <p:spPr/>
        <p:txBody>
          <a:bodyPr/>
          <a:lstStyle/>
          <a:p>
            <a:fld id="{3CD8909C-EA51-4710-97FF-C1976476A205}"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69</a:t>
            </a:fld>
            <a:endParaRPr lang="en-US" dirty="0"/>
          </a:p>
        </p:txBody>
      </p:sp>
    </p:spTree>
    <p:extLst>
      <p:ext uri="{BB962C8B-B14F-4D97-AF65-F5344CB8AC3E}">
        <p14:creationId xmlns:p14="http://schemas.microsoft.com/office/powerpoint/2010/main" val="2366834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152400" y="889218"/>
            <a:ext cx="3429000" cy="2246769"/>
          </a:xfrm>
          <a:prstGeom prst="rect">
            <a:avLst/>
          </a:prstGeom>
          <a:noFill/>
        </p:spPr>
        <p:txBody>
          <a:bodyPr wrap="square" rtlCol="0">
            <a:spAutoFit/>
          </a:bodyPr>
          <a:lstStyle/>
          <a:p>
            <a:pPr algn="ctr"/>
            <a:r>
              <a:rPr lang="en-US" sz="2800" dirty="0" smtClean="0"/>
              <a:t>The agency decides who has a card, who the approvers are,</a:t>
            </a:r>
          </a:p>
          <a:p>
            <a:pPr algn="ctr"/>
            <a:r>
              <a:rPr lang="en-US" sz="2800" dirty="0" smtClean="0"/>
              <a:t>and appoints the</a:t>
            </a:r>
          </a:p>
          <a:p>
            <a:pPr algn="ctr"/>
            <a:r>
              <a:rPr lang="en-US" sz="2800" dirty="0" smtClean="0"/>
              <a:t>administrator. </a:t>
            </a:r>
            <a:endParaRPr lang="en-US" sz="2800" dirty="0"/>
          </a:p>
        </p:txBody>
      </p:sp>
      <p:sp>
        <p:nvSpPr>
          <p:cNvPr id="18" name="Rectangle 17"/>
          <p:cNvSpPr/>
          <p:nvPr/>
        </p:nvSpPr>
        <p:spPr>
          <a:xfrm>
            <a:off x="3679175" y="741366"/>
            <a:ext cx="1905000" cy="6477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Executive  </a:t>
            </a:r>
            <a:r>
              <a:rPr lang="en-US" sz="1600" dirty="0" smtClean="0">
                <a:solidFill>
                  <a:schemeClr val="tx1"/>
                </a:solidFill>
              </a:rPr>
              <a:t>Advisory </a:t>
            </a:r>
            <a:r>
              <a:rPr lang="en-US" sz="1600" dirty="0">
                <a:solidFill>
                  <a:schemeClr val="tx1"/>
                </a:solidFill>
              </a:rPr>
              <a:t>Group</a:t>
            </a:r>
          </a:p>
        </p:txBody>
      </p:sp>
      <p:sp>
        <p:nvSpPr>
          <p:cNvPr id="19" name="Rectangle 18"/>
          <p:cNvSpPr/>
          <p:nvPr/>
        </p:nvSpPr>
        <p:spPr>
          <a:xfrm>
            <a:off x="3679175" y="1475580"/>
            <a:ext cx="1905000" cy="6477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State Purchasing Director</a:t>
            </a:r>
          </a:p>
        </p:txBody>
      </p:sp>
      <p:sp>
        <p:nvSpPr>
          <p:cNvPr id="20" name="Rectangle 19"/>
          <p:cNvSpPr/>
          <p:nvPr/>
        </p:nvSpPr>
        <p:spPr>
          <a:xfrm>
            <a:off x="3682848" y="2228757"/>
            <a:ext cx="1905000" cy="62865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State </a:t>
            </a:r>
            <a:r>
              <a:rPr lang="en-US" sz="1600" dirty="0" smtClean="0">
                <a:solidFill>
                  <a:schemeClr val="tx1"/>
                </a:solidFill>
              </a:rPr>
              <a:t>P-card Administrator</a:t>
            </a:r>
            <a:endParaRPr lang="en-US" sz="1600" dirty="0">
              <a:solidFill>
                <a:schemeClr val="tx1"/>
              </a:solidFill>
            </a:endParaRPr>
          </a:p>
        </p:txBody>
      </p:sp>
      <p:sp>
        <p:nvSpPr>
          <p:cNvPr id="21" name="Rectangle 20"/>
          <p:cNvSpPr/>
          <p:nvPr/>
        </p:nvSpPr>
        <p:spPr>
          <a:xfrm>
            <a:off x="3682848" y="2971817"/>
            <a:ext cx="1925318" cy="117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i="1" u="sng" dirty="0" smtClean="0">
                <a:solidFill>
                  <a:schemeClr val="tx1"/>
                </a:solidFill>
              </a:rPr>
              <a:t>Agency</a:t>
            </a:r>
            <a:r>
              <a:rPr lang="en-US" i="1" dirty="0" smtClean="0">
                <a:solidFill>
                  <a:schemeClr val="tx1"/>
                </a:solidFill>
              </a:rPr>
              <a:t> </a:t>
            </a:r>
            <a:r>
              <a:rPr lang="en-US" i="1" u="sng" dirty="0" smtClean="0">
                <a:solidFill>
                  <a:schemeClr val="tx1"/>
                </a:solidFill>
              </a:rPr>
              <a:t>P-card Administrator</a:t>
            </a:r>
            <a:endParaRPr lang="en-US" i="1" u="sng" dirty="0">
              <a:solidFill>
                <a:schemeClr val="tx1"/>
              </a:solidFill>
            </a:endParaRPr>
          </a:p>
        </p:txBody>
      </p:sp>
      <p:sp>
        <p:nvSpPr>
          <p:cNvPr id="22" name="Rectangle 21"/>
          <p:cNvSpPr/>
          <p:nvPr/>
        </p:nvSpPr>
        <p:spPr>
          <a:xfrm>
            <a:off x="2031695" y="4056279"/>
            <a:ext cx="1905000" cy="61626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Agency</a:t>
            </a:r>
            <a:endParaRPr lang="en-US" sz="1600" dirty="0">
              <a:solidFill>
                <a:schemeClr val="tx1"/>
              </a:solidFill>
            </a:endParaRPr>
          </a:p>
          <a:p>
            <a:pPr algn="ctr" fontAlgn="auto">
              <a:spcBef>
                <a:spcPts val="0"/>
              </a:spcBef>
              <a:spcAft>
                <a:spcPts val="0"/>
              </a:spcAft>
              <a:defRPr/>
            </a:pPr>
            <a:r>
              <a:rPr lang="en-US" sz="1600" dirty="0">
                <a:solidFill>
                  <a:schemeClr val="tx1"/>
                </a:solidFill>
              </a:rPr>
              <a:t>Approving Officials</a:t>
            </a:r>
          </a:p>
        </p:txBody>
      </p:sp>
      <p:sp>
        <p:nvSpPr>
          <p:cNvPr id="23" name="Rectangle 22"/>
          <p:cNvSpPr/>
          <p:nvPr/>
        </p:nvSpPr>
        <p:spPr>
          <a:xfrm>
            <a:off x="5410200" y="4056279"/>
            <a:ext cx="1905000" cy="61626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Agency</a:t>
            </a:r>
            <a:endParaRPr lang="en-US" sz="1600" dirty="0">
              <a:solidFill>
                <a:schemeClr val="tx1"/>
              </a:solidFill>
            </a:endParaRPr>
          </a:p>
          <a:p>
            <a:pPr algn="ctr" fontAlgn="auto">
              <a:spcBef>
                <a:spcPts val="0"/>
              </a:spcBef>
              <a:spcAft>
                <a:spcPts val="0"/>
              </a:spcAft>
              <a:defRPr/>
            </a:pPr>
            <a:r>
              <a:rPr lang="en-US" sz="1600" dirty="0">
                <a:solidFill>
                  <a:schemeClr val="tx1"/>
                </a:solidFill>
              </a:rPr>
              <a:t>Approving Officials</a:t>
            </a:r>
          </a:p>
        </p:txBody>
      </p:sp>
      <p:cxnSp>
        <p:nvCxnSpPr>
          <p:cNvPr id="24" name="Straight Connector 23"/>
          <p:cNvCxnSpPr>
            <a:stCxn id="19" idx="0"/>
            <a:endCxn id="18" idx="2"/>
          </p:cNvCxnSpPr>
          <p:nvPr/>
        </p:nvCxnSpPr>
        <p:spPr>
          <a:xfrm flipV="1">
            <a:off x="4631675" y="1389066"/>
            <a:ext cx="0" cy="86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0"/>
            <a:endCxn id="19" idx="2"/>
          </p:cNvCxnSpPr>
          <p:nvPr/>
        </p:nvCxnSpPr>
        <p:spPr>
          <a:xfrm flipH="1" flipV="1">
            <a:off x="4631675" y="2123280"/>
            <a:ext cx="3673" cy="105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0"/>
            <a:endCxn id="20" idx="2"/>
          </p:cNvCxnSpPr>
          <p:nvPr/>
        </p:nvCxnSpPr>
        <p:spPr>
          <a:xfrm flipH="1" flipV="1">
            <a:off x="4635348" y="2857408"/>
            <a:ext cx="10159" cy="114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6200000" flipV="1">
            <a:off x="7277100" y="5067300"/>
            <a:ext cx="304800" cy="228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274058" y="4914900"/>
            <a:ext cx="1474880"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P-card Holders</a:t>
            </a:r>
            <a:endParaRPr lang="en-US" sz="1600" dirty="0">
              <a:solidFill>
                <a:schemeClr val="tx1"/>
              </a:solidFill>
            </a:endParaRPr>
          </a:p>
        </p:txBody>
      </p:sp>
      <p:sp>
        <p:nvSpPr>
          <p:cNvPr id="41" name="Rectangle 40"/>
          <p:cNvSpPr/>
          <p:nvPr/>
        </p:nvSpPr>
        <p:spPr>
          <a:xfrm>
            <a:off x="4798075" y="4914900"/>
            <a:ext cx="1409700" cy="8207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P-card Holders</a:t>
            </a:r>
            <a:endParaRPr lang="en-US" sz="1600" dirty="0">
              <a:solidFill>
                <a:schemeClr val="tx1"/>
              </a:solidFill>
            </a:endParaRPr>
          </a:p>
        </p:txBody>
      </p:sp>
      <p:sp>
        <p:nvSpPr>
          <p:cNvPr id="42" name="Rectangle 41"/>
          <p:cNvSpPr/>
          <p:nvPr/>
        </p:nvSpPr>
        <p:spPr>
          <a:xfrm>
            <a:off x="3054195" y="4914900"/>
            <a:ext cx="1445967"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P-card Holders</a:t>
            </a:r>
            <a:endParaRPr lang="en-US" sz="1600" dirty="0">
              <a:solidFill>
                <a:schemeClr val="tx1"/>
              </a:solidFill>
            </a:endParaRPr>
          </a:p>
        </p:txBody>
      </p:sp>
      <p:sp>
        <p:nvSpPr>
          <p:cNvPr id="43" name="Rectangle 42"/>
          <p:cNvSpPr/>
          <p:nvPr/>
        </p:nvSpPr>
        <p:spPr>
          <a:xfrm>
            <a:off x="6522566" y="4914900"/>
            <a:ext cx="1447800" cy="838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P-card Holders</a:t>
            </a:r>
            <a:endParaRPr lang="en-US" sz="1600" dirty="0">
              <a:solidFill>
                <a:schemeClr val="tx1"/>
              </a:solidFill>
            </a:endParaRPr>
          </a:p>
        </p:txBody>
      </p:sp>
      <p:cxnSp>
        <p:nvCxnSpPr>
          <p:cNvPr id="30" name="Straight Connector 29"/>
          <p:cNvCxnSpPr/>
          <p:nvPr/>
        </p:nvCxnSpPr>
        <p:spPr>
          <a:xfrm>
            <a:off x="5608166" y="3795312"/>
            <a:ext cx="685800" cy="22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792316" y="3792540"/>
            <a:ext cx="888695" cy="2341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209800" y="4672540"/>
            <a:ext cx="152400" cy="242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352800" y="4672540"/>
            <a:ext cx="189237" cy="228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1" idx="0"/>
          </p:cNvCxnSpPr>
          <p:nvPr/>
        </p:nvCxnSpPr>
        <p:spPr>
          <a:xfrm flipH="1">
            <a:off x="5502925" y="4672540"/>
            <a:ext cx="231248" cy="242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43" idx="0"/>
          </p:cNvCxnSpPr>
          <p:nvPr/>
        </p:nvCxnSpPr>
        <p:spPr>
          <a:xfrm>
            <a:off x="6934200" y="4672540"/>
            <a:ext cx="312266" cy="242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E201763D-BDC9-4C44-AAD6-C7EA37041523}" type="datetime1">
              <a:rPr lang="en-US" smtClean="0"/>
              <a:t>8/8/2016</a:t>
            </a:fld>
            <a:endParaRPr lang="en-US" dirty="0"/>
          </a:p>
        </p:txBody>
      </p:sp>
      <p:sp>
        <p:nvSpPr>
          <p:cNvPr id="27"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1371600"/>
            <a:ext cx="8229600" cy="4495800"/>
          </a:xfrm>
          <a:prstGeom prst="rect">
            <a:avLst/>
          </a:prstGeom>
        </p:spPr>
        <p:txBody>
          <a:bodyPr>
            <a:normAutofit lnSpcReduction="10000"/>
          </a:bodyPr>
          <a:lstStyle/>
          <a:p>
            <a:pPr marR="0" lvl="0" algn="l" defTabSz="914400" rtl="0" eaLnBrk="1" fontAlgn="auto" latinLnBrk="0" hangingPunct="1">
              <a:lnSpc>
                <a:spcPct val="100000"/>
              </a:lnSpc>
              <a:spcBef>
                <a:spcPct val="20000"/>
              </a:spcBef>
              <a:spcAft>
                <a:spcPts val="0"/>
              </a:spcAft>
              <a:buClrTx/>
              <a:buSzTx/>
              <a:tabLst/>
              <a:defRPr/>
            </a:pPr>
            <a:r>
              <a:rPr lang="en-US" sz="3000" dirty="0" smtClean="0"/>
              <a:t>P-card administrator – </a:t>
            </a:r>
            <a:r>
              <a:rPr lang="en-US" sz="2400" dirty="0" smtClean="0"/>
              <a:t>Linda Powell, CPO</a:t>
            </a:r>
            <a:endParaRPr lang="en-US" sz="2800" dirty="0"/>
          </a:p>
          <a:p>
            <a:pPr marL="742950" lvl="1" indent="-285750">
              <a:spcBef>
                <a:spcPct val="20000"/>
              </a:spcBef>
              <a:buFont typeface="Arial" pitchFamily="34" charset="0"/>
              <a:buChar char="–"/>
              <a:defRPr/>
            </a:pPr>
            <a:r>
              <a:rPr lang="en-US" sz="2400" dirty="0" smtClean="0">
                <a:hlinkClick r:id="rId3"/>
              </a:rPr>
              <a:t>Linda.Powell@omes.ok.gov</a:t>
            </a:r>
            <a:endParaRPr lang="en-US" sz="2400" dirty="0"/>
          </a:p>
          <a:p>
            <a:pPr marL="742950" lvl="1" indent="-285750">
              <a:spcBef>
                <a:spcPct val="20000"/>
              </a:spcBef>
              <a:buFont typeface="Arial" pitchFamily="34" charset="0"/>
              <a:buChar char="–"/>
              <a:defRPr/>
            </a:pPr>
            <a:r>
              <a:rPr lang="en-US" sz="2400" dirty="0" smtClean="0"/>
              <a:t>405-522-1654</a:t>
            </a:r>
            <a:endParaRPr lang="en-US" sz="2400" dirty="0"/>
          </a:p>
          <a:p>
            <a:pPr marR="0" lvl="0" algn="l" defTabSz="914400" rtl="0" eaLnBrk="1" fontAlgn="auto" latinLnBrk="0" hangingPunct="1">
              <a:lnSpc>
                <a:spcPct val="100000"/>
              </a:lnSpc>
              <a:spcBef>
                <a:spcPct val="20000"/>
              </a:spcBef>
              <a:spcAft>
                <a:spcPts val="0"/>
              </a:spcAft>
              <a:buClrTx/>
              <a:buSzTx/>
              <a:tabLst/>
              <a:defRPr/>
            </a:pPr>
            <a:endParaRPr lang="en-US" sz="2800" noProof="0" dirty="0" smtClean="0"/>
          </a:p>
          <a:p>
            <a:pPr marR="0" lvl="0" algn="l" defTabSz="914400" rtl="0" eaLnBrk="1" fontAlgn="auto" latinLnBrk="0" hangingPunct="1">
              <a:lnSpc>
                <a:spcPct val="100000"/>
              </a:lnSpc>
              <a:spcBef>
                <a:spcPct val="20000"/>
              </a:spcBef>
              <a:spcAft>
                <a:spcPts val="0"/>
              </a:spcAft>
              <a:buClrTx/>
              <a:buSzTx/>
              <a:tabLst/>
              <a:defRPr/>
            </a:pPr>
            <a:r>
              <a:rPr lang="en-US" sz="2800" noProof="0" dirty="0" smtClean="0"/>
              <a:t>Back-up P-card administrator - </a:t>
            </a:r>
            <a:r>
              <a:rPr lang="en-US" sz="2400" noProof="0" dirty="0" smtClean="0"/>
              <a:t>Vickie Rivas</a:t>
            </a:r>
            <a:r>
              <a:rPr kumimoji="0" lang="en-US" sz="2400" i="0" u="none" strike="noStrike" kern="1200" cap="none" spc="0" normalizeH="0" baseline="0" noProof="0" dirty="0" smtClean="0">
                <a:ln>
                  <a:noFill/>
                </a:ln>
                <a:solidFill>
                  <a:schemeClr val="tx1"/>
                </a:solidFill>
                <a:effectLst/>
                <a:uLnTx/>
                <a:uFillTx/>
              </a:rPr>
              <a:t>, CPO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err="1" smtClean="0">
                <a:hlinkClick r:id="rId4"/>
              </a:rPr>
              <a:t>Vickie.Rivas</a:t>
            </a:r>
            <a:r>
              <a:rPr kumimoji="0" lang="en-US" sz="2400" i="0" u="none" strike="noStrike" kern="1200" cap="none" spc="0" normalizeH="0" baseline="0" noProof="0" dirty="0" smtClean="0">
                <a:ln>
                  <a:noFill/>
                </a:ln>
                <a:solidFill>
                  <a:schemeClr val="tx1"/>
                </a:solidFill>
                <a:effectLst/>
                <a:uLnTx/>
                <a:uFillTx/>
                <a:hlinkClick r:id="rId4"/>
              </a:rPr>
              <a:t>@omes.ok.gov</a:t>
            </a:r>
            <a:endParaRPr kumimoji="0" lang="en-US" sz="2400" i="0" u="none" strike="noStrike" kern="1200" cap="none" spc="0" normalizeH="0" baseline="0" noProof="0" dirty="0" smtClean="0">
              <a:ln>
                <a:noFill/>
              </a:ln>
              <a:solidFill>
                <a:schemeClr val="tx1"/>
              </a:solidFill>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1"/>
                </a:solidFill>
                <a:effectLst/>
                <a:uLnTx/>
                <a:uFillTx/>
              </a:rPr>
              <a:t>405-522-4970</a:t>
            </a:r>
            <a:endParaRPr lang="en-US" sz="2400" dirty="0"/>
          </a:p>
          <a:p>
            <a:pPr algn="ctr"/>
            <a:endParaRPr lang="en-US" sz="3200" dirty="0">
              <a:solidFill>
                <a:srgbClr val="FF0000"/>
              </a:solidFill>
            </a:endParaRPr>
          </a:p>
          <a:p>
            <a:pPr algn="ctr"/>
            <a:r>
              <a:rPr lang="en-US" sz="3200" dirty="0"/>
              <a:t>Central </a:t>
            </a:r>
            <a:r>
              <a:rPr lang="en-US" sz="3200" dirty="0" smtClean="0"/>
              <a:t>P-card </a:t>
            </a:r>
            <a:r>
              <a:rPr lang="en-US" sz="3200" dirty="0"/>
              <a:t>Office </a:t>
            </a:r>
            <a:r>
              <a:rPr lang="en-US" sz="3200" dirty="0" smtClean="0"/>
              <a:t>email</a:t>
            </a:r>
          </a:p>
          <a:p>
            <a:pPr algn="ctr"/>
            <a:r>
              <a:rPr lang="en-US" sz="3200" dirty="0" smtClean="0">
                <a:solidFill>
                  <a:srgbClr val="FF0000"/>
                </a:solidFill>
                <a:hlinkClick r:id="rId5"/>
              </a:rPr>
              <a:t>pcard@omes.ok.gov</a:t>
            </a:r>
            <a:r>
              <a:rPr lang="en-US" sz="3200" dirty="0" smtClean="0">
                <a:solidFill>
                  <a:srgbClr val="FF0000"/>
                </a:solidFill>
              </a:rPr>
              <a:t> </a:t>
            </a:r>
            <a:endParaRPr lang="en-US" sz="3200" b="1" dirty="0"/>
          </a:p>
          <a:p>
            <a:pPr marR="0" lvl="1"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fld id="{F1ADA536-6E07-43D9-9AAA-0079C07D982D}"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70</a:t>
            </a:fld>
            <a:endParaRPr lang="en-US" dirty="0"/>
          </a:p>
        </p:txBody>
      </p:sp>
      <p:sp>
        <p:nvSpPr>
          <p:cNvPr id="5" name="TextBox 4"/>
          <p:cNvSpPr txBox="1"/>
          <p:nvPr/>
        </p:nvSpPr>
        <p:spPr>
          <a:xfrm>
            <a:off x="0" y="533400"/>
            <a:ext cx="9144000" cy="707886"/>
          </a:xfrm>
          <a:prstGeom prst="rect">
            <a:avLst/>
          </a:prstGeom>
          <a:noFill/>
        </p:spPr>
        <p:txBody>
          <a:bodyPr wrap="square" rtlCol="0">
            <a:spAutoFit/>
          </a:bodyPr>
          <a:lstStyle/>
          <a:p>
            <a:pPr algn="ctr"/>
            <a:r>
              <a:rPr lang="en-US" sz="4000" b="1" dirty="0" smtClean="0"/>
              <a:t>State P-card team</a:t>
            </a:r>
            <a:endParaRPr lang="en-US" sz="4000" b="1" dirty="0"/>
          </a:p>
        </p:txBody>
      </p:sp>
    </p:spTree>
    <p:extLst>
      <p:ext uri="{BB962C8B-B14F-4D97-AF65-F5344CB8AC3E}">
        <p14:creationId xmlns:p14="http://schemas.microsoft.com/office/powerpoint/2010/main" val="9166474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676400"/>
            <a:ext cx="8749062" cy="3416320"/>
          </a:xfrm>
          <a:prstGeom prst="rect">
            <a:avLst/>
          </a:prstGeom>
          <a:noFill/>
        </p:spPr>
        <p:txBody>
          <a:bodyPr wrap="none" rtlCol="0">
            <a:spAutoFit/>
          </a:bodyPr>
          <a:lstStyle/>
          <a:p>
            <a:r>
              <a:rPr lang="en-US" sz="2400" u="sng" dirty="0" smtClean="0"/>
              <a:t>Works:</a:t>
            </a:r>
          </a:p>
          <a:p>
            <a:r>
              <a:rPr lang="en-US" sz="2400" dirty="0" smtClean="0"/>
              <a:t>If you require Works training, you will either attend a hands-on class</a:t>
            </a:r>
          </a:p>
          <a:p>
            <a:r>
              <a:rPr lang="en-US" sz="2400" dirty="0"/>
              <a:t>p</a:t>
            </a:r>
            <a:r>
              <a:rPr lang="en-US" sz="2400" dirty="0" smtClean="0"/>
              <a:t>rovided by OMES or attend agency-specific training with your</a:t>
            </a:r>
          </a:p>
          <a:p>
            <a:r>
              <a:rPr lang="en-US" sz="2400" dirty="0" smtClean="0"/>
              <a:t>agency P-card administrator or designated Works trainer.  </a:t>
            </a:r>
          </a:p>
          <a:p>
            <a:endParaRPr lang="en-US" sz="2400" dirty="0"/>
          </a:p>
          <a:p>
            <a:r>
              <a:rPr lang="en-US" sz="2400" u="sng" dirty="0" smtClean="0"/>
              <a:t>Travel Arranger:</a:t>
            </a:r>
          </a:p>
          <a:p>
            <a:r>
              <a:rPr lang="en-US" sz="2400" dirty="0" smtClean="0"/>
              <a:t>If you are designated as a travel </a:t>
            </a:r>
            <a:r>
              <a:rPr lang="en-US" sz="2400" dirty="0"/>
              <a:t>a</a:t>
            </a:r>
            <a:r>
              <a:rPr lang="en-US" sz="2400" dirty="0" smtClean="0"/>
              <a:t>rranger for your agency, hands-on</a:t>
            </a:r>
          </a:p>
          <a:p>
            <a:r>
              <a:rPr lang="en-US" sz="2400" dirty="0"/>
              <a:t>t</a:t>
            </a:r>
            <a:r>
              <a:rPr lang="en-US" sz="2400" dirty="0" smtClean="0"/>
              <a:t>raining in the Concur online booking tool (OBT) is available through</a:t>
            </a:r>
          </a:p>
          <a:p>
            <a:r>
              <a:rPr lang="en-US" sz="2400" dirty="0" smtClean="0"/>
              <a:t>OMES. Contact your P-card administrator for additional information.</a:t>
            </a:r>
            <a:endParaRPr lang="en-US" sz="2400" dirty="0"/>
          </a:p>
        </p:txBody>
      </p:sp>
      <p:sp>
        <p:nvSpPr>
          <p:cNvPr id="4" name="Date Placeholder 3"/>
          <p:cNvSpPr>
            <a:spLocks noGrp="1"/>
          </p:cNvSpPr>
          <p:nvPr>
            <p:ph type="dt" sz="half" idx="10"/>
          </p:nvPr>
        </p:nvSpPr>
        <p:spPr/>
        <p:txBody>
          <a:bodyPr/>
          <a:lstStyle/>
          <a:p>
            <a:fld id="{CDA39AA7-A377-45F1-AF0B-D131B1565418}"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71</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Additional training</a:t>
            </a:r>
            <a:endParaRPr lang="en-US" sz="4000" b="1" dirty="0"/>
          </a:p>
        </p:txBody>
      </p:sp>
    </p:spTree>
    <p:extLst>
      <p:ext uri="{BB962C8B-B14F-4D97-AF65-F5344CB8AC3E}">
        <p14:creationId xmlns:p14="http://schemas.microsoft.com/office/powerpoint/2010/main" val="23616490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384786"/>
            <a:ext cx="8686800" cy="4939814"/>
          </a:xfrm>
          <a:prstGeom prst="rect">
            <a:avLst/>
          </a:prstGeom>
          <a:noFill/>
        </p:spPr>
        <p:txBody>
          <a:bodyPr wrap="square" rtlCol="0">
            <a:spAutoFit/>
          </a:bodyPr>
          <a:lstStyle/>
          <a:p>
            <a:pPr>
              <a:spcAft>
                <a:spcPts val="1000"/>
              </a:spcAft>
            </a:pPr>
            <a:r>
              <a:rPr lang="en-US" sz="1500" dirty="0" smtClean="0"/>
              <a:t>Works: </a:t>
            </a:r>
            <a:r>
              <a:rPr lang="en-US" sz="1500" dirty="0">
                <a:hlinkClick r:id="rId2"/>
              </a:rPr>
              <a:t>https://</a:t>
            </a:r>
            <a:r>
              <a:rPr lang="en-US" sz="1500" dirty="0" smtClean="0">
                <a:hlinkClick r:id="rId2"/>
              </a:rPr>
              <a:t>payment2.works.com/works</a:t>
            </a:r>
            <a:r>
              <a:rPr lang="en-US" sz="1500" dirty="0" smtClean="0"/>
              <a:t> </a:t>
            </a:r>
            <a:endParaRPr lang="en-US" sz="1500" dirty="0"/>
          </a:p>
          <a:p>
            <a:pPr>
              <a:spcAft>
                <a:spcPts val="1000"/>
              </a:spcAft>
            </a:pPr>
            <a:r>
              <a:rPr lang="en-US" sz="1500" dirty="0" smtClean="0"/>
              <a:t>OMES website: </a:t>
            </a:r>
            <a:r>
              <a:rPr lang="en-US" sz="1500" dirty="0" smtClean="0">
                <a:hlinkClick r:id="rId3"/>
              </a:rPr>
              <a:t>www.omes.ok.gov</a:t>
            </a:r>
            <a:r>
              <a:rPr lang="en-US" sz="1500" dirty="0" smtClean="0"/>
              <a:t> </a:t>
            </a:r>
            <a:endParaRPr lang="en-US" sz="1500" dirty="0"/>
          </a:p>
          <a:p>
            <a:pPr>
              <a:spcAft>
                <a:spcPts val="1000"/>
              </a:spcAft>
            </a:pPr>
            <a:r>
              <a:rPr lang="en-US" sz="1500" dirty="0" smtClean="0"/>
              <a:t>P-card site: </a:t>
            </a:r>
            <a:r>
              <a:rPr lang="en-US" sz="1500" dirty="0">
                <a:hlinkClick r:id="rId4"/>
              </a:rPr>
              <a:t>https://</a:t>
            </a:r>
            <a:r>
              <a:rPr lang="en-US" sz="1500" dirty="0" smtClean="0">
                <a:hlinkClick r:id="rId4"/>
              </a:rPr>
              <a:t>www.ok.gov/DCS/Central_Purchasing/P-Card_Information/index.html</a:t>
            </a:r>
            <a:endParaRPr lang="en-US" sz="1500" dirty="0"/>
          </a:p>
          <a:p>
            <a:pPr>
              <a:spcAft>
                <a:spcPts val="1000"/>
              </a:spcAft>
            </a:pPr>
            <a:r>
              <a:rPr lang="en-US" sz="1500" dirty="0" smtClean="0"/>
              <a:t>Statewide Accounting Manual and </a:t>
            </a:r>
            <a:r>
              <a:rPr lang="en-US" sz="1500" dirty="0"/>
              <a:t>accounting information: </a:t>
            </a:r>
            <a:r>
              <a:rPr lang="en-US" sz="1500" dirty="0">
                <a:hlinkClick r:id="rId5"/>
              </a:rPr>
              <a:t>https://</a:t>
            </a:r>
            <a:r>
              <a:rPr lang="en-US" sz="1500" dirty="0" smtClean="0">
                <a:hlinkClick r:id="rId5"/>
              </a:rPr>
              <a:t>www.ok.gov/OSF/Comptroller_and_Budget.html</a:t>
            </a:r>
            <a:r>
              <a:rPr lang="en-US" sz="1500" dirty="0" smtClean="0"/>
              <a:t> </a:t>
            </a:r>
            <a:endParaRPr lang="en-US" sz="1500" dirty="0"/>
          </a:p>
          <a:p>
            <a:pPr>
              <a:spcAft>
                <a:spcPts val="1000"/>
              </a:spcAft>
            </a:pPr>
            <a:r>
              <a:rPr lang="en-US" sz="1500" dirty="0"/>
              <a:t>State Use: </a:t>
            </a:r>
            <a:r>
              <a:rPr lang="en-US" sz="1500" dirty="0">
                <a:hlinkClick r:id="rId6"/>
              </a:rPr>
              <a:t>https://</a:t>
            </a:r>
            <a:r>
              <a:rPr lang="en-US" sz="1500" dirty="0" smtClean="0">
                <a:hlinkClick r:id="rId6"/>
              </a:rPr>
              <a:t>www.ok.gov/DCS/Central_Purchasing/State_Use_Program/index.html</a:t>
            </a:r>
            <a:r>
              <a:rPr lang="en-US" sz="1500" dirty="0" smtClean="0"/>
              <a:t> </a:t>
            </a:r>
          </a:p>
          <a:p>
            <a:pPr>
              <a:spcAft>
                <a:spcPts val="1000"/>
              </a:spcAft>
            </a:pPr>
            <a:r>
              <a:rPr lang="en-US" sz="1500" dirty="0" smtClean="0"/>
              <a:t>P-card </a:t>
            </a:r>
            <a:r>
              <a:rPr lang="en-US" sz="1500" dirty="0"/>
              <a:t>Forms: </a:t>
            </a:r>
            <a:r>
              <a:rPr lang="en-US" sz="1500" dirty="0">
                <a:hlinkClick r:id="rId7"/>
              </a:rPr>
              <a:t>https://www.ok.gov/DCS/Central_Purchasing/P-Card_Information/P-Card_Forms</a:t>
            </a:r>
            <a:r>
              <a:rPr lang="en-US" sz="1500" dirty="0" smtClean="0">
                <a:hlinkClick r:id="rId7"/>
              </a:rPr>
              <a:t>/</a:t>
            </a:r>
            <a:r>
              <a:rPr lang="en-US" sz="1500" dirty="0" smtClean="0"/>
              <a:t> </a:t>
            </a:r>
            <a:endParaRPr lang="en-US" sz="1500" dirty="0"/>
          </a:p>
          <a:p>
            <a:pPr>
              <a:spcAft>
                <a:spcPts val="1000"/>
              </a:spcAft>
            </a:pPr>
            <a:r>
              <a:rPr lang="en-US" sz="1500" dirty="0" smtClean="0"/>
              <a:t>PIMS</a:t>
            </a:r>
            <a:r>
              <a:rPr lang="en-US" sz="1500" dirty="0"/>
              <a:t>:  </a:t>
            </a:r>
            <a:r>
              <a:rPr lang="en-US" sz="1500" dirty="0">
                <a:hlinkClick r:id="rId8"/>
              </a:rPr>
              <a:t>https://www.ok.gov/dcs/searchdocs/app/index.php?CATEGORY_ID=</a:t>
            </a:r>
            <a:r>
              <a:rPr lang="en-US" sz="1500" dirty="0" smtClean="0">
                <a:hlinkClick r:id="rId8"/>
              </a:rPr>
              <a:t>22andUNIT_ID</a:t>
            </a:r>
            <a:r>
              <a:rPr lang="en-US" sz="1500" dirty="0">
                <a:hlinkClick r:id="rId8"/>
              </a:rPr>
              <a:t>=</a:t>
            </a:r>
            <a:r>
              <a:rPr lang="en-US" sz="1500" dirty="0" smtClean="0">
                <a:hlinkClick r:id="rId8"/>
              </a:rPr>
              <a:t>8andSTART_DATE</a:t>
            </a:r>
            <a:r>
              <a:rPr lang="en-US" sz="1500" dirty="0">
                <a:hlinkClick r:id="rId8"/>
              </a:rPr>
              <a:t>=MM%2FDD%</a:t>
            </a:r>
            <a:r>
              <a:rPr lang="en-US" sz="1500" dirty="0" smtClean="0">
                <a:hlinkClick r:id="rId8"/>
              </a:rPr>
              <a:t>2FYYYYandEND_DATE</a:t>
            </a:r>
            <a:r>
              <a:rPr lang="en-US" sz="1500" dirty="0">
                <a:hlinkClick r:id="rId8"/>
              </a:rPr>
              <a:t>=MM%2FDD%</a:t>
            </a:r>
            <a:r>
              <a:rPr lang="en-US" sz="1500" dirty="0" smtClean="0">
                <a:hlinkClick r:id="rId8"/>
              </a:rPr>
              <a:t>2FYYYYandDATE_TYPE</a:t>
            </a:r>
            <a:r>
              <a:rPr lang="en-US" sz="1500" dirty="0">
                <a:hlinkClick r:id="rId8"/>
              </a:rPr>
              <a:t>=</a:t>
            </a:r>
            <a:r>
              <a:rPr lang="en-US" sz="1500" dirty="0" smtClean="0">
                <a:hlinkClick r:id="rId8"/>
              </a:rPr>
              <a:t>0andKEYWORD=andLISTINGS_PER_PAGE=5andbutton=Search</a:t>
            </a:r>
            <a:r>
              <a:rPr lang="en-US" sz="1500" dirty="0" smtClean="0"/>
              <a:t> </a:t>
            </a:r>
          </a:p>
          <a:p>
            <a:pPr>
              <a:spcAft>
                <a:spcPts val="1000"/>
              </a:spcAft>
            </a:pPr>
            <a:r>
              <a:rPr lang="en-US" sz="1500" dirty="0" smtClean="0"/>
              <a:t>Ethics Commission website:  Financial Disclosure</a:t>
            </a:r>
            <a:br>
              <a:rPr lang="en-US" sz="1500" dirty="0" smtClean="0"/>
            </a:br>
            <a:r>
              <a:rPr lang="en-US" sz="1500" dirty="0" smtClean="0">
                <a:hlinkClick r:id="rId9"/>
              </a:rPr>
              <a:t>https</a:t>
            </a:r>
            <a:r>
              <a:rPr lang="en-US" sz="1500" dirty="0">
                <a:hlinkClick r:id="rId9"/>
              </a:rPr>
              <a:t>://www.ok.gov/ethics</a:t>
            </a:r>
            <a:r>
              <a:rPr lang="en-US" sz="1500" dirty="0" smtClean="0">
                <a:hlinkClick r:id="rId9"/>
              </a:rPr>
              <a:t>/</a:t>
            </a:r>
            <a:r>
              <a:rPr lang="en-US" sz="1500" dirty="0" smtClean="0"/>
              <a:t> </a:t>
            </a:r>
            <a:endParaRPr lang="en-US" sz="1500" dirty="0"/>
          </a:p>
          <a:p>
            <a:pPr>
              <a:spcAft>
                <a:spcPts val="1000"/>
              </a:spcAft>
            </a:pPr>
            <a:r>
              <a:rPr lang="en-US" sz="1500" dirty="0" smtClean="0"/>
              <a:t>Secretary of State website:  Executive Legislation</a:t>
            </a:r>
            <a:br>
              <a:rPr lang="en-US" sz="1500" dirty="0" smtClean="0"/>
            </a:br>
            <a:r>
              <a:rPr lang="en-US" sz="1500" dirty="0" smtClean="0">
                <a:hlinkClick r:id="rId10"/>
              </a:rPr>
              <a:t>https</a:t>
            </a:r>
            <a:r>
              <a:rPr lang="en-US" sz="1500" dirty="0">
                <a:hlinkClick r:id="rId10"/>
              </a:rPr>
              <a:t>://</a:t>
            </a:r>
            <a:r>
              <a:rPr lang="en-US" sz="1500" dirty="0" smtClean="0">
                <a:hlinkClick r:id="rId10"/>
              </a:rPr>
              <a:t>www.sos.ok.gov/gov/default.aspx</a:t>
            </a:r>
            <a:r>
              <a:rPr lang="en-US" sz="1500" dirty="0" smtClean="0"/>
              <a:t> </a:t>
            </a:r>
            <a:endParaRPr lang="en-US" sz="1500" dirty="0"/>
          </a:p>
          <a:p>
            <a:endParaRPr lang="en-US" sz="1500" dirty="0" smtClean="0"/>
          </a:p>
        </p:txBody>
      </p:sp>
      <p:sp>
        <p:nvSpPr>
          <p:cNvPr id="4" name="Date Placeholder 3"/>
          <p:cNvSpPr>
            <a:spLocks noGrp="1"/>
          </p:cNvSpPr>
          <p:nvPr>
            <p:ph type="dt" sz="half" idx="10"/>
          </p:nvPr>
        </p:nvSpPr>
        <p:spPr/>
        <p:txBody>
          <a:bodyPr/>
          <a:lstStyle/>
          <a:p>
            <a:fld id="{B160B6C7-1E42-41D9-940A-5CBDEF77BE5D}" type="datetime1">
              <a:rPr lang="en-US" smtClean="0"/>
              <a:t>8/8/2016</a:t>
            </a:fld>
            <a:endParaRPr lang="en-US" dirty="0"/>
          </a:p>
        </p:txBody>
      </p:sp>
      <p:sp>
        <p:nvSpPr>
          <p:cNvPr id="5" name="Slide Number Placeholder 4"/>
          <p:cNvSpPr>
            <a:spLocks noGrp="1"/>
          </p:cNvSpPr>
          <p:nvPr>
            <p:ph type="sldNum" sz="quarter" idx="12"/>
          </p:nvPr>
        </p:nvSpPr>
        <p:spPr/>
        <p:txBody>
          <a:bodyPr/>
          <a:lstStyle/>
          <a:p>
            <a:fld id="{77C44C80-6D91-4275-810C-3DF0FBBD339C}" type="slidenum">
              <a:rPr lang="en-US" smtClean="0"/>
              <a:pPr/>
              <a:t>72</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Additional information and links</a:t>
            </a:r>
            <a:endParaRPr lang="en-US" sz="4000" b="1" dirty="0"/>
          </a:p>
        </p:txBody>
      </p:sp>
    </p:spTree>
    <p:extLst>
      <p:ext uri="{BB962C8B-B14F-4D97-AF65-F5344CB8AC3E}">
        <p14:creationId xmlns:p14="http://schemas.microsoft.com/office/powerpoint/2010/main" val="42641011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516082"/>
            <a:ext cx="7519012" cy="3139321"/>
          </a:xfrm>
          <a:prstGeom prst="rect">
            <a:avLst/>
          </a:prstGeom>
          <a:noFill/>
        </p:spPr>
        <p:txBody>
          <a:bodyPr wrap="square" rtlCol="0">
            <a:spAutoFit/>
          </a:bodyPr>
          <a:lstStyle/>
          <a:p>
            <a:r>
              <a:rPr lang="en-US" b="1" dirty="0" smtClean="0"/>
              <a:t>STATE </a:t>
            </a:r>
            <a:r>
              <a:rPr lang="en-US" b="1" dirty="0"/>
              <a:t>TRAVEL </a:t>
            </a:r>
            <a:r>
              <a:rPr lang="en-US" b="1" dirty="0" smtClean="0"/>
              <a:t>MANAGER			TRAVEL PROGRAM ADMINISTRATOR</a:t>
            </a:r>
            <a:endParaRPr lang="en-US" b="1" dirty="0"/>
          </a:p>
          <a:p>
            <a:r>
              <a:rPr lang="en-US" dirty="0" smtClean="0"/>
              <a:t>Richard Williams				Linda Powell</a:t>
            </a:r>
          </a:p>
          <a:p>
            <a:r>
              <a:rPr lang="en-US" dirty="0" smtClean="0"/>
              <a:t>405-522-4812				405-522-1654</a:t>
            </a:r>
          </a:p>
          <a:p>
            <a:r>
              <a:rPr lang="en-US" dirty="0" smtClean="0">
                <a:hlinkClick r:id="rId2"/>
              </a:rPr>
              <a:t>richard.williams@omes.ok.gov</a:t>
            </a:r>
            <a:r>
              <a:rPr lang="en-US" dirty="0" smtClean="0"/>
              <a:t>		</a:t>
            </a:r>
            <a:r>
              <a:rPr lang="en-US" dirty="0" smtClean="0">
                <a:hlinkClick r:id="rId3"/>
              </a:rPr>
              <a:t>linda.powell@omes.ok.gov</a:t>
            </a:r>
            <a:endParaRPr lang="en-US" dirty="0" smtClean="0"/>
          </a:p>
          <a:p>
            <a:endParaRPr lang="en-US" dirty="0" smtClean="0"/>
          </a:p>
          <a:p>
            <a:endParaRPr lang="en-US" dirty="0"/>
          </a:p>
          <a:p>
            <a:r>
              <a:rPr lang="en-US" b="1" dirty="0" smtClean="0"/>
              <a:t>CENTRAL TRAVEL MAILBOX</a:t>
            </a:r>
            <a:br>
              <a:rPr lang="en-US" b="1" dirty="0" smtClean="0"/>
            </a:br>
            <a:r>
              <a:rPr lang="en-US" dirty="0" smtClean="0">
                <a:hlinkClick r:id="rId4"/>
              </a:rPr>
              <a:t>agency.travel@omes.ok.gov</a:t>
            </a:r>
            <a:r>
              <a:rPr lang="en-US" dirty="0" smtClean="0"/>
              <a:t> </a:t>
            </a:r>
            <a:endParaRPr lang="en-US" dirty="0"/>
          </a:p>
          <a:p>
            <a:endParaRPr lang="en-US" dirty="0"/>
          </a:p>
          <a:p>
            <a:endParaRPr lang="en-US" dirty="0"/>
          </a:p>
        </p:txBody>
      </p:sp>
      <p:sp>
        <p:nvSpPr>
          <p:cNvPr id="3" name="Date Placeholder 2"/>
          <p:cNvSpPr>
            <a:spLocks noGrp="1"/>
          </p:cNvSpPr>
          <p:nvPr>
            <p:ph type="dt" sz="half" idx="10"/>
          </p:nvPr>
        </p:nvSpPr>
        <p:spPr/>
        <p:txBody>
          <a:bodyPr/>
          <a:lstStyle/>
          <a:p>
            <a:fld id="{08CA43ED-DA5A-4505-A300-D04D5FB08C3C}" type="datetime1">
              <a:rPr lang="en-US" smtClean="0"/>
              <a:t>8/8/2016</a:t>
            </a:fld>
            <a:endParaRPr lang="en-US" dirty="0"/>
          </a:p>
        </p:txBody>
      </p:sp>
      <p:sp>
        <p:nvSpPr>
          <p:cNvPr id="6"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73</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State Travel contact information</a:t>
            </a:r>
            <a:endParaRPr lang="en-US" sz="4000" b="1" dirty="0"/>
          </a:p>
        </p:txBody>
      </p:sp>
    </p:spTree>
    <p:extLst>
      <p:ext uri="{BB962C8B-B14F-4D97-AF65-F5344CB8AC3E}">
        <p14:creationId xmlns:p14="http://schemas.microsoft.com/office/powerpoint/2010/main" val="41743088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343"/>
            <a:ext cx="8229600" cy="967581"/>
          </a:xfrm>
        </p:spPr>
        <p:txBody>
          <a:bodyPr>
            <a:normAutofit/>
          </a:bodyPr>
          <a:lstStyle/>
          <a:p>
            <a:r>
              <a:rPr lang="en-US" dirty="0" smtClean="0">
                <a:hlinkClick r:id="rId2"/>
              </a:rPr>
              <a:t>www.omes.ok.gov</a:t>
            </a:r>
            <a:r>
              <a:rPr lang="en-US" dirty="0" smtClean="0"/>
              <a:t> </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3692" y="1600200"/>
            <a:ext cx="7015908" cy="429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8415FF10-75FD-4C68-85C0-2BE2586DED33}" type="datetime1">
              <a:rPr lang="en-US" smtClean="0"/>
              <a:t>8/8/2016</a:t>
            </a:fld>
            <a:endParaRPr lang="en-US" dirty="0"/>
          </a:p>
        </p:txBody>
      </p:sp>
      <p:sp>
        <p:nvSpPr>
          <p:cNvPr id="6"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74</a:t>
            </a:fld>
            <a:endParaRPr lang="en-US" dirty="0"/>
          </a:p>
        </p:txBody>
      </p:sp>
      <p:sp>
        <p:nvSpPr>
          <p:cNvPr id="7" name="TextBox 6"/>
          <p:cNvSpPr txBox="1"/>
          <p:nvPr/>
        </p:nvSpPr>
        <p:spPr>
          <a:xfrm>
            <a:off x="0" y="533400"/>
            <a:ext cx="9144000" cy="707886"/>
          </a:xfrm>
          <a:prstGeom prst="rect">
            <a:avLst/>
          </a:prstGeom>
          <a:noFill/>
        </p:spPr>
        <p:txBody>
          <a:bodyPr wrap="square" rtlCol="0">
            <a:spAutoFit/>
          </a:bodyPr>
          <a:lstStyle/>
          <a:p>
            <a:pPr algn="ctr"/>
            <a:r>
              <a:rPr lang="en-US" sz="4000" b="1" dirty="0" smtClean="0"/>
              <a:t>State Travel website</a:t>
            </a:r>
            <a:endParaRPr lang="en-US" sz="4000" b="1" dirty="0"/>
          </a:p>
        </p:txBody>
      </p:sp>
    </p:spTree>
    <p:extLst>
      <p:ext uri="{BB962C8B-B14F-4D97-AF65-F5344CB8AC3E}">
        <p14:creationId xmlns:p14="http://schemas.microsoft.com/office/powerpoint/2010/main" val="1995915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438400" y="1104580"/>
            <a:ext cx="4267200" cy="495620"/>
          </a:xfrm>
        </p:spPr>
        <p:txBody>
          <a:bodyPr>
            <a:noAutofit/>
          </a:bodyPr>
          <a:lstStyle/>
          <a:p>
            <a:r>
              <a:rPr lang="en-US" altLang="en-US" sz="1800" dirty="0" smtClean="0"/>
              <a:t>Mandatory Contract SW210 </a:t>
            </a:r>
          </a:p>
        </p:txBody>
      </p:sp>
      <p:sp>
        <p:nvSpPr>
          <p:cNvPr id="6" name="Rectangle 5"/>
          <p:cNvSpPr/>
          <p:nvPr/>
        </p:nvSpPr>
        <p:spPr>
          <a:xfrm>
            <a:off x="647700" y="1828800"/>
            <a:ext cx="7505700" cy="4862870"/>
          </a:xfrm>
          <a:prstGeom prst="rect">
            <a:avLst/>
          </a:prstGeom>
        </p:spPr>
        <p:txBody>
          <a:bodyPr wrap="square" numCol="2">
            <a:spAutoFit/>
          </a:bodyPr>
          <a:lstStyle/>
          <a:p>
            <a:r>
              <a:rPr lang="en-US" sz="1600" b="1" dirty="0" smtClean="0"/>
              <a:t>Your </a:t>
            </a:r>
            <a:r>
              <a:rPr lang="en-US" sz="1600" b="1" dirty="0"/>
              <a:t>designated FCm team</a:t>
            </a:r>
          </a:p>
          <a:p>
            <a:endParaRPr lang="en-US" sz="1400" b="1" dirty="0" smtClean="0"/>
          </a:p>
          <a:p>
            <a:r>
              <a:rPr lang="en-US" sz="1400" b="1" dirty="0" smtClean="0"/>
              <a:t>Hours</a:t>
            </a:r>
            <a:r>
              <a:rPr lang="en-US" sz="1400" dirty="0"/>
              <a:t>: Monday - Friday</a:t>
            </a:r>
            <a:endParaRPr lang="en-US" sz="1400" b="1" dirty="0"/>
          </a:p>
          <a:p>
            <a:r>
              <a:rPr lang="en-US" sz="1400" dirty="0" smtClean="0"/>
              <a:t>8:00am </a:t>
            </a:r>
            <a:r>
              <a:rPr lang="en-US" sz="1400" dirty="0"/>
              <a:t>to 5:30pm CST</a:t>
            </a:r>
            <a:endParaRPr lang="en-US" sz="1400" b="1" dirty="0"/>
          </a:p>
          <a:p>
            <a:r>
              <a:rPr lang="en-US" sz="1400" b="1" dirty="0" smtClean="0"/>
              <a:t>T:</a:t>
            </a:r>
            <a:r>
              <a:rPr lang="en-US" sz="1400" dirty="0" smtClean="0"/>
              <a:t>  855-763-9257</a:t>
            </a:r>
            <a:endParaRPr lang="en-US" sz="1400" dirty="0"/>
          </a:p>
          <a:p>
            <a:r>
              <a:rPr lang="en-US" sz="1400" dirty="0"/>
              <a:t>T:  </a:t>
            </a:r>
            <a:r>
              <a:rPr lang="en-US" sz="1400" dirty="0" smtClean="0"/>
              <a:t>713-300-1641</a:t>
            </a:r>
            <a:endParaRPr lang="en-US" sz="1400" dirty="0"/>
          </a:p>
          <a:p>
            <a:r>
              <a:rPr lang="en-US" sz="1400" b="1" dirty="0"/>
              <a:t>E: </a:t>
            </a:r>
            <a:r>
              <a:rPr lang="en-US" sz="1400" u="sng" dirty="0" smtClean="0">
                <a:hlinkClick r:id="rId3"/>
              </a:rPr>
              <a:t>Oklahoma@us.fcm.travel</a:t>
            </a:r>
            <a:endParaRPr lang="en-US" sz="1400" b="1" dirty="0"/>
          </a:p>
          <a:p>
            <a:r>
              <a:rPr lang="en-US" sz="1400" dirty="0"/>
              <a:t>8 Greenway Plaza</a:t>
            </a:r>
            <a:br>
              <a:rPr lang="en-US" sz="1400" dirty="0"/>
            </a:br>
            <a:r>
              <a:rPr lang="en-US" sz="1400" dirty="0"/>
              <a:t>Suite 615 </a:t>
            </a:r>
            <a:r>
              <a:rPr lang="en-US" sz="1400" dirty="0" smtClean="0"/>
              <a:t>Houston, </a:t>
            </a:r>
            <a:r>
              <a:rPr lang="en-US" sz="1400" dirty="0"/>
              <a:t>TX 77046</a:t>
            </a:r>
          </a:p>
          <a:p>
            <a:endParaRPr lang="en-US" sz="1400" b="1" dirty="0"/>
          </a:p>
          <a:p>
            <a:r>
              <a:rPr lang="en-US" sz="1400" b="1" dirty="0" smtClean="0"/>
              <a:t>Team </a:t>
            </a:r>
            <a:r>
              <a:rPr lang="en-US" sz="1400" b="1" dirty="0"/>
              <a:t>Leader</a:t>
            </a:r>
            <a:r>
              <a:rPr lang="en-US" sz="1400" dirty="0"/>
              <a:t/>
            </a:r>
            <a:br>
              <a:rPr lang="en-US" sz="1400" dirty="0"/>
            </a:br>
            <a:r>
              <a:rPr lang="en-US" sz="1400" dirty="0" err="1"/>
              <a:t>Alisia</a:t>
            </a:r>
            <a:r>
              <a:rPr lang="en-US" sz="1400" dirty="0"/>
              <a:t> Coetzee</a:t>
            </a:r>
            <a:br>
              <a:rPr lang="en-US" sz="1400" dirty="0"/>
            </a:br>
            <a:endParaRPr lang="en-US" sz="1400" dirty="0"/>
          </a:p>
          <a:p>
            <a:r>
              <a:rPr lang="en-US" sz="1400" b="1" dirty="0"/>
              <a:t>Team Members</a:t>
            </a:r>
            <a:r>
              <a:rPr lang="en-US" sz="1400" dirty="0"/>
              <a:t/>
            </a:r>
            <a:br>
              <a:rPr lang="en-US" sz="1400" dirty="0"/>
            </a:br>
            <a:r>
              <a:rPr lang="en-US" sz="1400" dirty="0" err="1" smtClean="0"/>
              <a:t>Chantalle</a:t>
            </a:r>
            <a:r>
              <a:rPr lang="en-US" sz="1400" dirty="0" smtClean="0"/>
              <a:t> </a:t>
            </a:r>
            <a:r>
              <a:rPr lang="en-US" sz="1400" dirty="0"/>
              <a:t>Oyardo</a:t>
            </a:r>
          </a:p>
          <a:p>
            <a:r>
              <a:rPr lang="en-US" sz="1400" dirty="0"/>
              <a:t>Mari Soto </a:t>
            </a:r>
          </a:p>
          <a:p>
            <a:endParaRPr lang="en-US" sz="1400" b="1" dirty="0"/>
          </a:p>
          <a:p>
            <a:endParaRPr lang="en-US" sz="1400" b="1" dirty="0" smtClean="0"/>
          </a:p>
          <a:p>
            <a:endParaRPr lang="en-US" sz="1400" b="1" dirty="0" smtClean="0"/>
          </a:p>
          <a:p>
            <a:endParaRPr lang="en-US" sz="1600" b="1" dirty="0" smtClean="0"/>
          </a:p>
          <a:p>
            <a:endParaRPr lang="en-US" sz="1600" b="1" dirty="0"/>
          </a:p>
          <a:p>
            <a:r>
              <a:rPr lang="en-US" sz="1600" b="1" dirty="0" smtClean="0"/>
              <a:t>After-hours </a:t>
            </a:r>
            <a:r>
              <a:rPr lang="en-US" sz="1600" b="1" dirty="0"/>
              <a:t>Emergency Travel Center (ETC)</a:t>
            </a:r>
          </a:p>
          <a:p>
            <a:endParaRPr lang="en-US" sz="1400" b="1" dirty="0" smtClean="0"/>
          </a:p>
          <a:p>
            <a:r>
              <a:rPr lang="en-US" sz="1400" b="1" dirty="0" smtClean="0"/>
              <a:t>Calling </a:t>
            </a:r>
            <a:r>
              <a:rPr lang="en-US" sz="1400" b="1" dirty="0"/>
              <a:t>from within USA: </a:t>
            </a:r>
            <a:br>
              <a:rPr lang="en-US" sz="1400" b="1" dirty="0"/>
            </a:br>
            <a:r>
              <a:rPr lang="en-US" sz="1400" b="1" dirty="0"/>
              <a:t>855-763-9257</a:t>
            </a:r>
          </a:p>
          <a:p>
            <a:r>
              <a:rPr lang="en-US" sz="1400" b="1" dirty="0"/>
              <a:t>Calling from overseas: </a:t>
            </a:r>
            <a:br>
              <a:rPr lang="en-US" sz="1400" b="1" dirty="0"/>
            </a:br>
            <a:r>
              <a:rPr lang="en-US" sz="1400" dirty="0"/>
              <a:t>+1-847-597-6195</a:t>
            </a:r>
            <a:endParaRPr lang="en-US" sz="1400" b="1" dirty="0"/>
          </a:p>
          <a:p>
            <a:endParaRPr lang="en-US" sz="1400" b="1" dirty="0" smtClean="0"/>
          </a:p>
          <a:p>
            <a:r>
              <a:rPr lang="en-US" sz="1400" b="1" dirty="0" smtClean="0"/>
              <a:t>FCm </a:t>
            </a:r>
            <a:r>
              <a:rPr lang="en-US" sz="1400" b="1" dirty="0"/>
              <a:t>Online </a:t>
            </a:r>
            <a:r>
              <a:rPr lang="en-US" sz="1400" b="1" dirty="0" smtClean="0"/>
              <a:t>Helpdesk, Concur </a:t>
            </a:r>
            <a:r>
              <a:rPr lang="en-US" sz="1400" b="1" dirty="0"/>
              <a:t>Helpdesk</a:t>
            </a:r>
            <a:r>
              <a:rPr lang="en-US" sz="1400" dirty="0"/>
              <a:t/>
            </a:r>
            <a:br>
              <a:rPr lang="en-US" sz="1400" dirty="0"/>
            </a:br>
            <a:r>
              <a:rPr lang="en-US" sz="1400" dirty="0"/>
              <a:t>For technical assistance, please contact the Concur helpdesk</a:t>
            </a:r>
          </a:p>
          <a:p>
            <a:r>
              <a:rPr lang="en-US" sz="1400" b="1" dirty="0"/>
              <a:t>Hours:</a:t>
            </a:r>
            <a:r>
              <a:rPr lang="en-US" sz="1400" dirty="0"/>
              <a:t> Monday - Friday</a:t>
            </a:r>
          </a:p>
          <a:p>
            <a:r>
              <a:rPr lang="en-US" sz="1400" dirty="0"/>
              <a:t>8:00am to 8:00pm ET</a:t>
            </a:r>
          </a:p>
          <a:p>
            <a:r>
              <a:rPr lang="en-US" sz="1400" b="1" dirty="0"/>
              <a:t>T: </a:t>
            </a:r>
            <a:r>
              <a:rPr lang="en-US" sz="1400" dirty="0"/>
              <a:t>888-308-3288</a:t>
            </a:r>
          </a:p>
          <a:p>
            <a:r>
              <a:rPr lang="en-US" sz="1400" b="1" dirty="0"/>
              <a:t>E:</a:t>
            </a:r>
            <a:r>
              <a:rPr lang="en-US" sz="1400" b="1" dirty="0">
                <a:solidFill>
                  <a:srgbClr val="00457C"/>
                </a:solidFill>
              </a:rPr>
              <a:t> </a:t>
            </a:r>
            <a:r>
              <a:rPr lang="en-US" sz="1400" u="sng" dirty="0">
                <a:solidFill>
                  <a:srgbClr val="00457C"/>
                </a:solidFill>
                <a:hlinkClick r:id="rId4"/>
              </a:rPr>
              <a:t>online@corp.fcm.travel</a:t>
            </a:r>
            <a:endParaRPr lang="en-US" sz="1400" dirty="0">
              <a:solidFill>
                <a:srgbClr val="00457C"/>
              </a:solidFill>
            </a:endParaRPr>
          </a:p>
          <a:p>
            <a:r>
              <a:rPr lang="en-US" sz="1400" dirty="0">
                <a:solidFill>
                  <a:srgbClr val="00457C"/>
                </a:solidFill>
              </a:rPr>
              <a:t> </a:t>
            </a:r>
          </a:p>
          <a:p>
            <a:r>
              <a:rPr lang="en-US" sz="1400" b="1" dirty="0"/>
              <a:t>Concur</a:t>
            </a:r>
            <a:endParaRPr lang="en-US" sz="1400" dirty="0"/>
          </a:p>
          <a:p>
            <a:r>
              <a:rPr lang="en-US" sz="1400" u="sng" dirty="0" smtClean="0">
                <a:solidFill>
                  <a:srgbClr val="00457C"/>
                </a:solidFill>
                <a:hlinkClick r:id="rId5"/>
              </a:rPr>
              <a:t>www.concursolutions.com</a:t>
            </a:r>
            <a:endParaRPr lang="en-US" sz="1400" dirty="0">
              <a:solidFill>
                <a:srgbClr val="00457C"/>
              </a:solidFill>
            </a:endParaRPr>
          </a:p>
        </p:txBody>
      </p:sp>
      <p:sp>
        <p:nvSpPr>
          <p:cNvPr id="2" name="Date Placeholder 1"/>
          <p:cNvSpPr>
            <a:spLocks noGrp="1"/>
          </p:cNvSpPr>
          <p:nvPr>
            <p:ph type="dt" sz="half" idx="10"/>
          </p:nvPr>
        </p:nvSpPr>
        <p:spPr/>
        <p:txBody>
          <a:bodyPr/>
          <a:lstStyle/>
          <a:p>
            <a:fld id="{BB0F3716-2424-467F-85F5-A368E7C13924}" type="datetime1">
              <a:rPr lang="en-US" smtClean="0"/>
              <a:t>8/8/2016</a:t>
            </a:fld>
            <a:endParaRPr lang="en-US" dirty="0"/>
          </a:p>
        </p:txBody>
      </p:sp>
      <p:sp>
        <p:nvSpPr>
          <p:cNvPr id="7" name="Slide Number Placeholder 2"/>
          <p:cNvSpPr>
            <a:spLocks noGrp="1"/>
          </p:cNvSpPr>
          <p:nvPr>
            <p:ph type="sldNum" sz="quarter" idx="12"/>
          </p:nvPr>
        </p:nvSpPr>
        <p:spPr>
          <a:xfrm>
            <a:off x="4114800" y="6356350"/>
            <a:ext cx="995340" cy="365125"/>
          </a:xfrm>
        </p:spPr>
        <p:txBody>
          <a:bodyPr/>
          <a:lstStyle/>
          <a:p>
            <a:pPr algn="ctr"/>
            <a:fld id="{77C44C80-6D91-4275-810C-3DF0FBBD339C}" type="slidenum">
              <a:rPr lang="en-US" smtClean="0"/>
              <a:pPr algn="ctr"/>
              <a:t>75</a:t>
            </a:fld>
            <a:endParaRPr lang="en-US" dirty="0"/>
          </a:p>
        </p:txBody>
      </p:sp>
      <p:sp>
        <p:nvSpPr>
          <p:cNvPr id="8" name="TextBox 7"/>
          <p:cNvSpPr txBox="1"/>
          <p:nvPr/>
        </p:nvSpPr>
        <p:spPr>
          <a:xfrm>
            <a:off x="0" y="533400"/>
            <a:ext cx="9144000" cy="707886"/>
          </a:xfrm>
          <a:prstGeom prst="rect">
            <a:avLst/>
          </a:prstGeom>
          <a:noFill/>
        </p:spPr>
        <p:txBody>
          <a:bodyPr wrap="square" rtlCol="0">
            <a:spAutoFit/>
          </a:bodyPr>
          <a:lstStyle/>
          <a:p>
            <a:pPr algn="ctr"/>
            <a:r>
              <a:rPr lang="en-US" sz="4000" b="1" dirty="0" err="1" smtClean="0"/>
              <a:t>FCm</a:t>
            </a:r>
            <a:r>
              <a:rPr lang="en-US" sz="4000" b="1" dirty="0" smtClean="0"/>
              <a:t> travel solutions</a:t>
            </a:r>
            <a:endParaRPr lang="en-US" sz="4000" b="1" dirty="0"/>
          </a:p>
        </p:txBody>
      </p:sp>
    </p:spTree>
    <p:extLst>
      <p:ext uri="{BB962C8B-B14F-4D97-AF65-F5344CB8AC3E}">
        <p14:creationId xmlns:p14="http://schemas.microsoft.com/office/powerpoint/2010/main" val="181077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24000"/>
            <a:ext cx="8229600" cy="3970318"/>
          </a:xfrm>
          <a:prstGeom prst="rect">
            <a:avLst/>
          </a:prstGeom>
          <a:noFill/>
        </p:spPr>
        <p:txBody>
          <a:bodyPr wrap="square" rtlCol="0">
            <a:spAutoFit/>
          </a:bodyPr>
          <a:lstStyle/>
          <a:p>
            <a:r>
              <a:rPr lang="en-US" dirty="0" smtClean="0"/>
              <a:t>Online booking tool (OBT) with NO agent assist			$9</a:t>
            </a:r>
          </a:p>
          <a:p>
            <a:endParaRPr lang="en-US" dirty="0"/>
          </a:p>
          <a:p>
            <a:r>
              <a:rPr lang="en-US" dirty="0" smtClean="0"/>
              <a:t>Agent assistance with booking flight				$25</a:t>
            </a:r>
          </a:p>
          <a:p>
            <a:endParaRPr lang="en-US" dirty="0"/>
          </a:p>
          <a:p>
            <a:r>
              <a:rPr lang="en-US" dirty="0" smtClean="0"/>
              <a:t>Agent assistance after 5:30 p.m., weekends, holidays 		$20</a:t>
            </a:r>
          </a:p>
          <a:p>
            <a:endParaRPr lang="en-US" dirty="0"/>
          </a:p>
          <a:p>
            <a:r>
              <a:rPr lang="en-US" dirty="0" smtClean="0"/>
              <a:t>Emergency after-hours assistance				$20</a:t>
            </a:r>
          </a:p>
          <a:p>
            <a:endParaRPr lang="en-US" dirty="0"/>
          </a:p>
          <a:p>
            <a:r>
              <a:rPr lang="en-US" dirty="0" smtClean="0"/>
              <a:t>If booking is started through the OBT, and </a:t>
            </a:r>
            <a:r>
              <a:rPr lang="en-US" u="sng" dirty="0" smtClean="0"/>
              <a:t>any</a:t>
            </a:r>
            <a:r>
              <a:rPr lang="en-US" dirty="0" smtClean="0"/>
              <a:t> required information is missing from the profile, an agent may complete the booking and then charge the difference of $16, bringing the cost up to an agent fee.</a:t>
            </a:r>
          </a:p>
          <a:p>
            <a:endParaRPr lang="en-US" dirty="0"/>
          </a:p>
          <a:p>
            <a:r>
              <a:rPr lang="en-US" dirty="0" smtClean="0"/>
              <a:t>Calling an agent after 5:30 p.m. or before 8:00 a.m., weekends, or any time on holidays will incur not only the $25 agent fee, but also the after-hours fee of $20.</a:t>
            </a:r>
            <a:endParaRPr lang="en-US" dirty="0"/>
          </a:p>
        </p:txBody>
      </p:sp>
      <p:sp>
        <p:nvSpPr>
          <p:cNvPr id="2" name="Date Placeholder 1"/>
          <p:cNvSpPr>
            <a:spLocks noGrp="1"/>
          </p:cNvSpPr>
          <p:nvPr>
            <p:ph type="dt" sz="half" idx="10"/>
          </p:nvPr>
        </p:nvSpPr>
        <p:spPr/>
        <p:txBody>
          <a:bodyPr/>
          <a:lstStyle/>
          <a:p>
            <a:fld id="{43C1880B-ABEC-49D3-9563-5957319EA797}" type="datetime1">
              <a:rPr lang="en-US" smtClean="0"/>
              <a:t>8/8/2016</a:t>
            </a:fld>
            <a:endParaRPr lang="en-US" dirty="0"/>
          </a:p>
        </p:txBody>
      </p:sp>
      <p:sp>
        <p:nvSpPr>
          <p:cNvPr id="3" name="Slide Number Placeholder 2"/>
          <p:cNvSpPr>
            <a:spLocks noGrp="1"/>
          </p:cNvSpPr>
          <p:nvPr>
            <p:ph type="sldNum" sz="quarter" idx="12"/>
          </p:nvPr>
        </p:nvSpPr>
        <p:spPr/>
        <p:txBody>
          <a:bodyPr/>
          <a:lstStyle/>
          <a:p>
            <a:fld id="{77C44C80-6D91-4275-810C-3DF0FBBD339C}" type="slidenum">
              <a:rPr lang="en-US" smtClean="0"/>
              <a:pPr/>
              <a:t>76</a:t>
            </a:fld>
            <a:endParaRPr lang="en-US" dirty="0"/>
          </a:p>
        </p:txBody>
      </p:sp>
      <p:sp>
        <p:nvSpPr>
          <p:cNvPr id="6" name="TextBox 5"/>
          <p:cNvSpPr txBox="1"/>
          <p:nvPr/>
        </p:nvSpPr>
        <p:spPr>
          <a:xfrm>
            <a:off x="0" y="533400"/>
            <a:ext cx="9144000" cy="707886"/>
          </a:xfrm>
          <a:prstGeom prst="rect">
            <a:avLst/>
          </a:prstGeom>
          <a:noFill/>
        </p:spPr>
        <p:txBody>
          <a:bodyPr wrap="square" rtlCol="0">
            <a:spAutoFit/>
          </a:bodyPr>
          <a:lstStyle/>
          <a:p>
            <a:pPr algn="ctr"/>
            <a:r>
              <a:rPr lang="en-US" sz="4000" b="1" dirty="0" smtClean="0"/>
              <a:t>Fees</a:t>
            </a:r>
            <a:endParaRPr lang="en-US" sz="4000" b="1" dirty="0"/>
          </a:p>
        </p:txBody>
      </p:sp>
    </p:spTree>
    <p:extLst>
      <p:ext uri="{BB962C8B-B14F-4D97-AF65-F5344CB8AC3E}">
        <p14:creationId xmlns:p14="http://schemas.microsoft.com/office/powerpoint/2010/main" val="16967203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7268208" cy="4708981"/>
          </a:xfrm>
          <a:prstGeom prst="rect">
            <a:avLst/>
          </a:prstGeom>
          <a:noFill/>
        </p:spPr>
        <p:txBody>
          <a:bodyPr wrap="none" rtlCol="0">
            <a:spAutoFit/>
          </a:bodyPr>
          <a:lstStyle/>
          <a:p>
            <a:endParaRPr lang="en-US" sz="2000" dirty="0"/>
          </a:p>
          <a:p>
            <a:r>
              <a:rPr lang="en-US" sz="2000" dirty="0" smtClean="0"/>
              <a:t>All questions or comments about this training material should be </a:t>
            </a:r>
          </a:p>
          <a:p>
            <a:r>
              <a:rPr lang="en-US" sz="2000" dirty="0" smtClean="0"/>
              <a:t>directed to the P-card team at </a:t>
            </a:r>
            <a:r>
              <a:rPr lang="en-US" sz="2000" dirty="0" smtClean="0">
                <a:hlinkClick r:id="rId2"/>
              </a:rPr>
              <a:t>pcard@omes.ok.gov</a:t>
            </a:r>
            <a:r>
              <a:rPr lang="en-US" sz="2000" dirty="0" smtClean="0"/>
              <a:t>.</a:t>
            </a:r>
          </a:p>
          <a:p>
            <a:endParaRPr lang="en-US" sz="2000" dirty="0"/>
          </a:p>
          <a:p>
            <a:r>
              <a:rPr lang="en-US" sz="2000" dirty="0" smtClean="0"/>
              <a:t>This presentation, accompanying workbook and test, along with</a:t>
            </a:r>
          </a:p>
          <a:p>
            <a:r>
              <a:rPr lang="en-US" sz="2000" dirty="0"/>
              <a:t>r</a:t>
            </a:r>
            <a:r>
              <a:rPr lang="en-US" sz="2000" dirty="0" smtClean="0"/>
              <a:t>eading the current State Purchase Card Procedures, has been </a:t>
            </a:r>
          </a:p>
          <a:p>
            <a:r>
              <a:rPr lang="en-US" sz="2000" dirty="0"/>
              <a:t>a</a:t>
            </a:r>
            <a:r>
              <a:rPr lang="en-US" sz="2000" dirty="0" smtClean="0"/>
              <a:t>pproved for two CEUs for the Certified Procurement Officer (CPO)</a:t>
            </a:r>
          </a:p>
          <a:p>
            <a:r>
              <a:rPr lang="en-US" sz="2000" dirty="0" smtClean="0"/>
              <a:t>program.</a:t>
            </a:r>
          </a:p>
          <a:p>
            <a:endParaRPr lang="en-US" sz="2000" dirty="0"/>
          </a:p>
          <a:p>
            <a:r>
              <a:rPr lang="en-US" sz="2000" dirty="0" smtClean="0"/>
              <a:t>Works class has been approved for two CEUs for the CPO program. </a:t>
            </a:r>
          </a:p>
          <a:p>
            <a:endParaRPr lang="en-US" sz="2000" dirty="0"/>
          </a:p>
          <a:p>
            <a:r>
              <a:rPr lang="en-US" sz="2000" dirty="0" smtClean="0"/>
              <a:t>Travel training has been approved for one CEU for the CPO program.</a:t>
            </a:r>
          </a:p>
          <a:p>
            <a:endParaRPr lang="en-US" sz="2000" dirty="0"/>
          </a:p>
          <a:p>
            <a:r>
              <a:rPr lang="en-US" sz="2000" dirty="0" smtClean="0"/>
              <a:t>No printed certificates are provided, all classes and training are </a:t>
            </a:r>
          </a:p>
          <a:p>
            <a:r>
              <a:rPr lang="en-US" sz="2000" dirty="0" smtClean="0"/>
              <a:t>listed on the CPO CEU Report (OMES-Form-CP-006).</a:t>
            </a:r>
            <a:endParaRPr lang="en-US" sz="2000" dirty="0"/>
          </a:p>
        </p:txBody>
      </p:sp>
      <p:sp>
        <p:nvSpPr>
          <p:cNvPr id="3" name="Date Placeholder 2"/>
          <p:cNvSpPr>
            <a:spLocks noGrp="1"/>
          </p:cNvSpPr>
          <p:nvPr>
            <p:ph type="dt" sz="half" idx="10"/>
          </p:nvPr>
        </p:nvSpPr>
        <p:spPr/>
        <p:txBody>
          <a:bodyPr/>
          <a:lstStyle/>
          <a:p>
            <a:fld id="{95601A69-E14E-4B97-A3BA-0F8AED7175B6}" type="datetime1">
              <a:rPr lang="en-US" smtClean="0"/>
              <a:t>8/8/2016</a:t>
            </a:fld>
            <a:endParaRPr lang="en-US" dirty="0"/>
          </a:p>
        </p:txBody>
      </p:sp>
      <p:sp>
        <p:nvSpPr>
          <p:cNvPr id="4" name="Slide Number Placeholder 3"/>
          <p:cNvSpPr>
            <a:spLocks noGrp="1"/>
          </p:cNvSpPr>
          <p:nvPr>
            <p:ph type="sldNum" sz="quarter" idx="12"/>
          </p:nvPr>
        </p:nvSpPr>
        <p:spPr/>
        <p:txBody>
          <a:bodyPr/>
          <a:lstStyle/>
          <a:p>
            <a:fld id="{77C44C80-6D91-4275-810C-3DF0FBBD339C}" type="slidenum">
              <a:rPr lang="en-US" smtClean="0"/>
              <a:pPr/>
              <a:t>77</a:t>
            </a:fld>
            <a:endParaRPr lang="en-US" dirty="0"/>
          </a:p>
        </p:txBody>
      </p:sp>
    </p:spTree>
    <p:extLst>
      <p:ext uri="{BB962C8B-B14F-4D97-AF65-F5344CB8AC3E}">
        <p14:creationId xmlns:p14="http://schemas.microsoft.com/office/powerpoint/2010/main" val="3132991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images.wisegeek.com/law-books.jpg" hidden="1"/>
          <p:cNvPicPr>
            <a:picLocks noChangeAspect="1" noChangeArrowheads="1"/>
          </p:cNvPicPr>
          <p:nvPr/>
        </p:nvPicPr>
        <p:blipFill>
          <a:blip r:embed="rId2" cstate="print">
            <a:lum bright="-22000" contrast="-48000"/>
          </a:blip>
          <a:srcRect/>
          <a:stretch>
            <a:fillRect/>
          </a:stretch>
        </p:blipFill>
        <p:spPr bwMode="auto">
          <a:xfrm>
            <a:off x="0" y="47766"/>
            <a:ext cx="9144001" cy="6810234"/>
          </a:xfrm>
          <a:prstGeom prst="rect">
            <a:avLst/>
          </a:prstGeom>
          <a:noFill/>
        </p:spPr>
      </p:pic>
      <p:sp>
        <p:nvSpPr>
          <p:cNvPr id="3" name="Content Placeholder 2"/>
          <p:cNvSpPr>
            <a:spLocks noGrp="1"/>
          </p:cNvSpPr>
          <p:nvPr>
            <p:ph idx="1"/>
          </p:nvPr>
        </p:nvSpPr>
        <p:spPr/>
        <p:txBody>
          <a:bodyPr>
            <a:normAutofit fontScale="92500"/>
          </a:bodyPr>
          <a:lstStyle/>
          <a:p>
            <a:r>
              <a:rPr lang="en-US" sz="2400" dirty="0" smtClean="0"/>
              <a:t>All purchases shall be made in accordance with state statutes, rules and these procedures, which include but may not be limited to:</a:t>
            </a:r>
          </a:p>
          <a:p>
            <a:pPr lvl="1">
              <a:buFont typeface="Arial" panose="020B0604020202020204" pitchFamily="34" charset="0"/>
              <a:buChar char="•"/>
            </a:pPr>
            <a:r>
              <a:rPr lang="en-US" sz="2400" dirty="0" smtClean="0"/>
              <a:t>Central Purchasing Act, 74 O.S. § 85.1 et seq.</a:t>
            </a:r>
          </a:p>
          <a:p>
            <a:pPr lvl="1">
              <a:buFont typeface="Arial" panose="020B0604020202020204" pitchFamily="34" charset="0"/>
              <a:buChar char="•"/>
            </a:pPr>
            <a:r>
              <a:rPr lang="en-US" sz="2400" dirty="0" smtClean="0"/>
              <a:t>State Travel Reimbursement Act (STRA), 74 O.S. § 500 et seq.</a:t>
            </a:r>
          </a:p>
          <a:p>
            <a:pPr lvl="1">
              <a:buFont typeface="Arial" panose="020B0604020202020204" pitchFamily="34" charset="0"/>
              <a:buChar char="•"/>
            </a:pPr>
            <a:r>
              <a:rPr lang="en-US" sz="2400" dirty="0" smtClean="0"/>
              <a:t>Central Purchasing Codified Rules, 260:115.</a:t>
            </a:r>
          </a:p>
          <a:p>
            <a:pPr lvl="1">
              <a:buFont typeface="Arial" panose="020B0604020202020204" pitchFamily="34" charset="0"/>
              <a:buChar char="•"/>
            </a:pPr>
            <a:r>
              <a:rPr lang="en-US" sz="2400" dirty="0" smtClean="0"/>
              <a:t>State Purchase Card </a:t>
            </a:r>
            <a:r>
              <a:rPr lang="en-US" sz="2400" i="1" u="sng" dirty="0" smtClean="0"/>
              <a:t>procedures.</a:t>
            </a:r>
          </a:p>
          <a:p>
            <a:pPr lvl="1">
              <a:buFont typeface="Arial" panose="020B0604020202020204" pitchFamily="34" charset="0"/>
              <a:buChar char="•"/>
            </a:pPr>
            <a:r>
              <a:rPr lang="en-US" sz="2400" dirty="0" smtClean="0"/>
              <a:t>Oklahoma State Travel Policy.</a:t>
            </a:r>
          </a:p>
          <a:p>
            <a:pPr lvl="1">
              <a:buFont typeface="Arial" panose="020B0604020202020204" pitchFamily="34" charset="0"/>
              <a:buChar char="•"/>
            </a:pPr>
            <a:r>
              <a:rPr lang="en-US" sz="2400" dirty="0" smtClean="0"/>
              <a:t>Oklahoma </a:t>
            </a:r>
            <a:r>
              <a:rPr lang="en-US" sz="2400" i="1" u="sng" dirty="0" smtClean="0"/>
              <a:t>Ethics</a:t>
            </a:r>
            <a:r>
              <a:rPr lang="en-US" sz="2400" dirty="0" smtClean="0"/>
              <a:t> Commission rules.</a:t>
            </a:r>
          </a:p>
          <a:p>
            <a:pPr lvl="1">
              <a:buFont typeface="Arial" panose="020B0604020202020204" pitchFamily="34" charset="0"/>
              <a:buChar char="•"/>
            </a:pPr>
            <a:r>
              <a:rPr lang="en-US" sz="2400" b="1" dirty="0" smtClean="0"/>
              <a:t>State agency </a:t>
            </a:r>
            <a:r>
              <a:rPr lang="en-US" sz="2400" b="1" i="1" u="sng" dirty="0" smtClean="0"/>
              <a:t>internal</a:t>
            </a:r>
            <a:r>
              <a:rPr lang="en-US" sz="2400" b="1" dirty="0" smtClean="0"/>
              <a:t> purchasing and P-card procedures.</a:t>
            </a:r>
          </a:p>
          <a:p>
            <a:pPr lvl="1">
              <a:buFont typeface="Arial" panose="020B0604020202020204" pitchFamily="34" charset="0"/>
              <a:buChar char="•"/>
            </a:pPr>
            <a:r>
              <a:rPr lang="en-US" sz="2400" dirty="0" smtClean="0"/>
              <a:t>Other </a:t>
            </a:r>
            <a:r>
              <a:rPr lang="en-US" sz="2400" i="1" u="sng" dirty="0" smtClean="0"/>
              <a:t>statutes</a:t>
            </a:r>
            <a:r>
              <a:rPr lang="en-US" sz="2400" dirty="0" smtClean="0"/>
              <a:t> pertaining to specific types of purchases.</a:t>
            </a:r>
          </a:p>
        </p:txBody>
      </p:sp>
      <p:sp>
        <p:nvSpPr>
          <p:cNvPr id="4" name="Date Placeholder 3"/>
          <p:cNvSpPr>
            <a:spLocks noGrp="1"/>
          </p:cNvSpPr>
          <p:nvPr>
            <p:ph type="dt" sz="half" idx="10"/>
          </p:nvPr>
        </p:nvSpPr>
        <p:spPr/>
        <p:txBody>
          <a:bodyPr/>
          <a:lstStyle/>
          <a:p>
            <a:fld id="{A1C6FF56-B789-4B03-985F-6D902D991DAC}" type="datetime1">
              <a:rPr lang="en-US" smtClean="0"/>
              <a:t>8/8/2016</a:t>
            </a:fld>
            <a:endParaRPr lang="en-US" dirty="0"/>
          </a:p>
        </p:txBody>
      </p:sp>
      <p:sp>
        <p:nvSpPr>
          <p:cNvPr id="7"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8</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References</a:t>
            </a:r>
            <a:endParaRPr lang="en-US" sz="4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clipartlord.com/wp-content/uploads/2013/03/desktop-computer2.png" hidden="1"/>
          <p:cNvPicPr>
            <a:picLocks noChangeAspect="1" noChangeArrowheads="1"/>
          </p:cNvPicPr>
          <p:nvPr/>
        </p:nvPicPr>
        <p:blipFill>
          <a:blip r:embed="rId2" cstate="print">
            <a:lum bright="6000" contrast="-48000"/>
          </a:blip>
          <a:srcRect/>
          <a:stretch>
            <a:fillRect/>
          </a:stretch>
        </p:blipFill>
        <p:spPr bwMode="auto">
          <a:xfrm>
            <a:off x="762001" y="-73849"/>
            <a:ext cx="8382000" cy="6798499"/>
          </a:xfrm>
          <a:prstGeom prst="rect">
            <a:avLst/>
          </a:prstGeom>
          <a:noFill/>
        </p:spPr>
      </p:pic>
      <p:sp>
        <p:nvSpPr>
          <p:cNvPr id="3" name="Content Placeholder 2"/>
          <p:cNvSpPr>
            <a:spLocks noGrp="1"/>
          </p:cNvSpPr>
          <p:nvPr>
            <p:ph idx="1"/>
          </p:nvPr>
        </p:nvSpPr>
        <p:spPr>
          <a:xfrm>
            <a:off x="480237" y="1219200"/>
            <a:ext cx="8282763" cy="4800600"/>
          </a:xfrm>
        </p:spPr>
        <p:txBody>
          <a:bodyPr>
            <a:normAutofit/>
          </a:bodyPr>
          <a:lstStyle/>
          <a:p>
            <a:r>
              <a:rPr lang="en-US" sz="2400" dirty="0" smtClean="0"/>
              <a:t>If </a:t>
            </a:r>
            <a:r>
              <a:rPr lang="en-US" sz="2400" dirty="0"/>
              <a:t>your agency has set up an IT AO, the following IT purchases may be made with the </a:t>
            </a:r>
            <a:r>
              <a:rPr lang="en-US" sz="2400" dirty="0" smtClean="0"/>
              <a:t>P-card</a:t>
            </a:r>
            <a:r>
              <a:rPr lang="en-US" sz="2400" dirty="0"/>
              <a:t>:</a:t>
            </a:r>
          </a:p>
          <a:p>
            <a:pPr lvl="1">
              <a:buFont typeface="Calibri" panose="020F0502020204030204" pitchFamily="34" charset="0"/>
              <a:buChar char="─"/>
            </a:pPr>
            <a:r>
              <a:rPr lang="en-US" sz="2200" dirty="0"/>
              <a:t>Transactions up to $</a:t>
            </a:r>
            <a:r>
              <a:rPr lang="en-US" sz="2200" dirty="0" smtClean="0"/>
              <a:t>5,000 </a:t>
            </a:r>
            <a:r>
              <a:rPr lang="en-US" sz="2200" dirty="0"/>
              <a:t>if items are listed on the published </a:t>
            </a:r>
            <a:r>
              <a:rPr lang="en-US" sz="2200" i="1" u="sng" dirty="0"/>
              <a:t>hardware/software</a:t>
            </a:r>
            <a:r>
              <a:rPr lang="en-US" sz="2200" i="1" dirty="0"/>
              <a:t> </a:t>
            </a:r>
            <a:r>
              <a:rPr lang="en-US" sz="2200" i="1" u="sng" dirty="0" smtClean="0"/>
              <a:t>list</a:t>
            </a:r>
            <a:r>
              <a:rPr lang="en-US" sz="2200" dirty="0"/>
              <a:t>.</a:t>
            </a:r>
          </a:p>
          <a:p>
            <a:pPr lvl="1">
              <a:buFont typeface="Calibri" panose="020F0502020204030204" pitchFamily="34" charset="0"/>
              <a:buChar char="─"/>
            </a:pPr>
            <a:r>
              <a:rPr lang="en-US" sz="2200" dirty="0"/>
              <a:t>Transactions up to $15,000 if items are listed on the published </a:t>
            </a:r>
            <a:r>
              <a:rPr lang="en-US" sz="2200" dirty="0" smtClean="0"/>
              <a:t>hardware and software </a:t>
            </a:r>
            <a:r>
              <a:rPr lang="en-US" sz="2200" dirty="0"/>
              <a:t>list </a:t>
            </a:r>
            <a:r>
              <a:rPr lang="en-US" sz="2200" b="1" i="1" u="sng" dirty="0"/>
              <a:t>AND</a:t>
            </a:r>
            <a:r>
              <a:rPr lang="en-US" sz="2200" b="1" dirty="0"/>
              <a:t> </a:t>
            </a:r>
            <a:r>
              <a:rPr lang="en-US" sz="2200" dirty="0"/>
              <a:t>items are purchased from a </a:t>
            </a:r>
            <a:r>
              <a:rPr lang="en-US" sz="2200" i="1" u="sng" dirty="0"/>
              <a:t>statewide</a:t>
            </a:r>
            <a:r>
              <a:rPr lang="en-US" sz="2200" i="1" dirty="0"/>
              <a:t> </a:t>
            </a:r>
            <a:r>
              <a:rPr lang="en-US" sz="2200" i="1" u="sng" dirty="0"/>
              <a:t>contract</a:t>
            </a:r>
            <a:r>
              <a:rPr lang="en-US" sz="2200" i="1" dirty="0"/>
              <a:t> </a:t>
            </a:r>
            <a:r>
              <a:rPr lang="en-US" sz="2200" dirty="0" smtClean="0"/>
              <a:t>supplier. </a:t>
            </a:r>
            <a:endParaRPr lang="en-US" sz="2200" dirty="0"/>
          </a:p>
          <a:p>
            <a:r>
              <a:rPr lang="en-US" sz="2400" dirty="0"/>
              <a:t>See </a:t>
            </a:r>
            <a:r>
              <a:rPr lang="en-US" sz="2400" dirty="0" smtClean="0"/>
              <a:t>Information Services procurement policies </a:t>
            </a:r>
            <a:r>
              <a:rPr lang="en-US" sz="2400" dirty="0"/>
              <a:t>and the IT and Telecom </a:t>
            </a:r>
            <a:r>
              <a:rPr lang="en-US" sz="2400" dirty="0" err="1"/>
              <a:t>ePro</a:t>
            </a:r>
            <a:r>
              <a:rPr lang="en-US" sz="2400" dirty="0"/>
              <a:t> requisition procedures for guidance.</a:t>
            </a:r>
          </a:p>
          <a:p>
            <a:pPr marL="0" indent="0" algn="ctr">
              <a:buNone/>
            </a:pPr>
            <a:r>
              <a:rPr lang="en-US" sz="2200" b="1" dirty="0"/>
              <a:t>     </a:t>
            </a:r>
            <a:r>
              <a:rPr lang="en-US" sz="2200" dirty="0" smtClean="0"/>
              <a:t>See </a:t>
            </a:r>
            <a:r>
              <a:rPr lang="en-US" sz="2200" dirty="0"/>
              <a:t>PIM 06302015 and </a:t>
            </a:r>
            <a:r>
              <a:rPr lang="en-US" sz="2200" dirty="0" smtClean="0"/>
              <a:t>P-card </a:t>
            </a:r>
            <a:r>
              <a:rPr lang="en-US" sz="2200" dirty="0"/>
              <a:t>procedures </a:t>
            </a:r>
            <a:r>
              <a:rPr lang="en-US" sz="2200" dirty="0" smtClean="0"/>
              <a:t>section 5.6</a:t>
            </a:r>
          </a:p>
          <a:p>
            <a:pPr marL="0" indent="0" algn="ctr">
              <a:buNone/>
            </a:pPr>
            <a:r>
              <a:rPr lang="en-US" sz="2000" b="1" dirty="0"/>
              <a:t> </a:t>
            </a:r>
            <a:r>
              <a:rPr lang="en-US" sz="2000" b="1" dirty="0" smtClean="0"/>
              <a:t>      IT contact information:</a:t>
            </a:r>
            <a:r>
              <a:rPr lang="en-US" sz="2000" dirty="0" smtClean="0"/>
              <a:t>  OMES Service Desk 405-521-2444</a:t>
            </a:r>
          </a:p>
          <a:p>
            <a:pPr marL="0" indent="0" algn="ctr">
              <a:buNone/>
            </a:pPr>
            <a:r>
              <a:rPr lang="en-US" sz="2000" dirty="0"/>
              <a:t> </a:t>
            </a:r>
            <a:r>
              <a:rPr lang="en-US" sz="2000" dirty="0" smtClean="0"/>
              <a:t>      </a:t>
            </a:r>
            <a:r>
              <a:rPr lang="en-US" sz="2000" dirty="0" smtClean="0">
                <a:hlinkClick r:id="rId3"/>
              </a:rPr>
              <a:t>servicedesk@omes.ok.gov</a:t>
            </a:r>
            <a:r>
              <a:rPr lang="en-US" sz="2000" dirty="0" smtClean="0"/>
              <a:t> </a:t>
            </a:r>
            <a:endParaRPr lang="en-US" sz="2000" dirty="0"/>
          </a:p>
          <a:p>
            <a:pPr>
              <a:lnSpc>
                <a:spcPct val="110000"/>
              </a:lnSpc>
            </a:pPr>
            <a:endParaRPr lang="en-US" b="1" dirty="0" smtClean="0"/>
          </a:p>
        </p:txBody>
      </p:sp>
      <p:sp>
        <p:nvSpPr>
          <p:cNvPr id="4" name="Date Placeholder 3"/>
          <p:cNvSpPr>
            <a:spLocks noGrp="1"/>
          </p:cNvSpPr>
          <p:nvPr>
            <p:ph type="dt" sz="half" idx="10"/>
          </p:nvPr>
        </p:nvSpPr>
        <p:spPr/>
        <p:txBody>
          <a:bodyPr/>
          <a:lstStyle/>
          <a:p>
            <a:fld id="{CC783EF1-C8C1-4BAD-81BF-88C7BE7E4DED}" type="datetime1">
              <a:rPr lang="en-US" smtClean="0"/>
              <a:t>8/8/2016</a:t>
            </a:fld>
            <a:endParaRPr lang="en-US" dirty="0"/>
          </a:p>
        </p:txBody>
      </p:sp>
      <p:sp>
        <p:nvSpPr>
          <p:cNvPr id="7" name="Slide Number Placeholder 2"/>
          <p:cNvSpPr txBox="1">
            <a:spLocks/>
          </p:cNvSpPr>
          <p:nvPr/>
        </p:nvSpPr>
        <p:spPr>
          <a:xfrm>
            <a:off x="4114800" y="6356350"/>
            <a:ext cx="995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C44C80-6D91-4275-810C-3DF0FBBD339C}" type="slidenum">
              <a:rPr lang="en-US" smtClean="0"/>
              <a:pPr algn="ctr"/>
              <a:t>9</a:t>
            </a:fld>
            <a:endParaRPr lang="en-US" dirty="0"/>
          </a:p>
        </p:txBody>
      </p:sp>
      <p:sp>
        <p:nvSpPr>
          <p:cNvPr id="9" name="TextBox 8"/>
          <p:cNvSpPr txBox="1"/>
          <p:nvPr/>
        </p:nvSpPr>
        <p:spPr>
          <a:xfrm>
            <a:off x="0" y="533400"/>
            <a:ext cx="9144000" cy="707886"/>
          </a:xfrm>
          <a:prstGeom prst="rect">
            <a:avLst/>
          </a:prstGeom>
          <a:noFill/>
        </p:spPr>
        <p:txBody>
          <a:bodyPr wrap="square" rtlCol="0">
            <a:spAutoFit/>
          </a:bodyPr>
          <a:lstStyle/>
          <a:p>
            <a:pPr algn="ctr"/>
            <a:r>
              <a:rPr lang="en-US" sz="4000" b="1" dirty="0" smtClean="0"/>
              <a:t>IT and Telecom purchases</a:t>
            </a:r>
            <a:endParaRPr lang="en-US" sz="4000" b="1" dirty="0"/>
          </a:p>
        </p:txBody>
      </p:sp>
    </p:spTree>
    <p:extLst>
      <p:ext uri="{BB962C8B-B14F-4D97-AF65-F5344CB8AC3E}">
        <p14:creationId xmlns:p14="http://schemas.microsoft.com/office/powerpoint/2010/main" val="38190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18106</TotalTime>
  <Words>5299</Words>
  <Application>Microsoft Office PowerPoint</Application>
  <PresentationFormat>On-screen Show (4:3)</PresentationFormat>
  <Paragraphs>834</Paragraphs>
  <Slides>77</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77</vt:i4>
      </vt:variant>
    </vt:vector>
  </HeadingPairs>
  <TitlesOfParts>
    <vt:vector size="86" baseType="lpstr">
      <vt:lpstr>ＭＳ Ｐゴシック</vt:lpstr>
      <vt:lpstr>Arial</vt:lpstr>
      <vt:lpstr>Calibri</vt:lpstr>
      <vt:lpstr>Times New Roman</vt:lpstr>
      <vt:lpstr>Verdana</vt:lpstr>
      <vt:lpstr>Wingdings 2</vt:lpstr>
      <vt:lpstr>Office Theme</vt:lpstr>
      <vt:lpstr>2_Office Theme</vt:lpstr>
      <vt:lpstr>3_Office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www.omes.ok.gov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www.omes.ok.gov </vt:lpstr>
      <vt:lpstr>Mandatory Contract SW210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 State P-Card Program</dc:title>
  <dc:subject>Overview of the State of Oklahoma Statewide Contract 200 Purchase Card system.</dc:subject>
  <dc:creator>Linda Power</dc:creator>
  <cp:keywords>purchase, card, program, oklahoma, p-card, statewide, contract 200,</cp:keywords>
  <cp:lastModifiedBy>Jake Lowrey</cp:lastModifiedBy>
  <cp:revision>698</cp:revision>
  <dcterms:created xsi:type="dcterms:W3CDTF">2013-08-12T15:37:24Z</dcterms:created>
  <dcterms:modified xsi:type="dcterms:W3CDTF">2016-08-08T20:59:29Z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