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70"/>
  </p:notesMasterIdLst>
  <p:sldIdLst>
    <p:sldId id="266" r:id="rId5"/>
    <p:sldId id="420" r:id="rId6"/>
    <p:sldId id="269" r:id="rId7"/>
    <p:sldId id="427" r:id="rId8"/>
    <p:sldId id="268" r:id="rId9"/>
    <p:sldId id="403" r:id="rId10"/>
    <p:sldId id="385" r:id="rId11"/>
    <p:sldId id="271" r:id="rId12"/>
    <p:sldId id="293" r:id="rId13"/>
    <p:sldId id="366" r:id="rId14"/>
    <p:sldId id="383" r:id="rId15"/>
    <p:sldId id="261" r:id="rId16"/>
    <p:sldId id="363" r:id="rId17"/>
    <p:sldId id="287" r:id="rId18"/>
    <p:sldId id="279" r:id="rId19"/>
    <p:sldId id="280" r:id="rId20"/>
    <p:sldId id="315" r:id="rId21"/>
    <p:sldId id="281" r:id="rId22"/>
    <p:sldId id="264" r:id="rId23"/>
    <p:sldId id="313" r:id="rId24"/>
    <p:sldId id="404" r:id="rId25"/>
    <p:sldId id="278" r:id="rId26"/>
    <p:sldId id="310" r:id="rId27"/>
    <p:sldId id="346" r:id="rId28"/>
    <p:sldId id="423" r:id="rId29"/>
    <p:sldId id="424" r:id="rId30"/>
    <p:sldId id="425" r:id="rId31"/>
    <p:sldId id="426" r:id="rId32"/>
    <p:sldId id="347" r:id="rId33"/>
    <p:sldId id="275" r:id="rId34"/>
    <p:sldId id="288" r:id="rId35"/>
    <p:sldId id="381" r:id="rId36"/>
    <p:sldId id="382" r:id="rId37"/>
    <p:sldId id="262" r:id="rId38"/>
    <p:sldId id="402" r:id="rId39"/>
    <p:sldId id="405" r:id="rId40"/>
    <p:sldId id="340" r:id="rId41"/>
    <p:sldId id="282" r:id="rId42"/>
    <p:sldId id="386" r:id="rId43"/>
    <p:sldId id="395" r:id="rId44"/>
    <p:sldId id="260" r:id="rId45"/>
    <p:sldId id="308" r:id="rId46"/>
    <p:sldId id="392" r:id="rId47"/>
    <p:sldId id="396" r:id="rId48"/>
    <p:sldId id="379" r:id="rId49"/>
    <p:sldId id="311" r:id="rId50"/>
    <p:sldId id="422" r:id="rId51"/>
    <p:sldId id="283" r:id="rId52"/>
    <p:sldId id="259" r:id="rId53"/>
    <p:sldId id="305" r:id="rId54"/>
    <p:sldId id="286" r:id="rId55"/>
    <p:sldId id="318" r:id="rId56"/>
    <p:sldId id="296" r:id="rId57"/>
    <p:sldId id="295" r:id="rId58"/>
    <p:sldId id="314" r:id="rId59"/>
    <p:sldId id="297" r:id="rId60"/>
    <p:sldId id="345" r:id="rId61"/>
    <p:sldId id="312" r:id="rId62"/>
    <p:sldId id="299" r:id="rId63"/>
    <p:sldId id="349" r:id="rId64"/>
    <p:sldId id="417" r:id="rId65"/>
    <p:sldId id="400" r:id="rId66"/>
    <p:sldId id="408" r:id="rId67"/>
    <p:sldId id="359" r:id="rId68"/>
    <p:sldId id="29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nthly P-Card Class" id="{DABE8C37-0364-4985-8181-2D66699449B7}">
          <p14:sldIdLst>
            <p14:sldId id="266"/>
            <p14:sldId id="420"/>
            <p14:sldId id="269"/>
            <p14:sldId id="427"/>
            <p14:sldId id="268"/>
            <p14:sldId id="403"/>
            <p14:sldId id="385"/>
            <p14:sldId id="271"/>
            <p14:sldId id="293"/>
            <p14:sldId id="366"/>
            <p14:sldId id="383"/>
            <p14:sldId id="261"/>
            <p14:sldId id="363"/>
            <p14:sldId id="287"/>
            <p14:sldId id="279"/>
            <p14:sldId id="280"/>
            <p14:sldId id="315"/>
            <p14:sldId id="281"/>
            <p14:sldId id="264"/>
            <p14:sldId id="313"/>
            <p14:sldId id="404"/>
            <p14:sldId id="278"/>
            <p14:sldId id="310"/>
            <p14:sldId id="346"/>
            <p14:sldId id="423"/>
            <p14:sldId id="424"/>
            <p14:sldId id="425"/>
            <p14:sldId id="426"/>
            <p14:sldId id="347"/>
            <p14:sldId id="275"/>
            <p14:sldId id="288"/>
            <p14:sldId id="381"/>
            <p14:sldId id="382"/>
            <p14:sldId id="262"/>
            <p14:sldId id="402"/>
            <p14:sldId id="405"/>
            <p14:sldId id="340"/>
            <p14:sldId id="282"/>
            <p14:sldId id="386"/>
            <p14:sldId id="395"/>
            <p14:sldId id="260"/>
            <p14:sldId id="308"/>
            <p14:sldId id="392"/>
            <p14:sldId id="396"/>
            <p14:sldId id="379"/>
            <p14:sldId id="311"/>
            <p14:sldId id="422"/>
            <p14:sldId id="283"/>
            <p14:sldId id="259"/>
            <p14:sldId id="305"/>
            <p14:sldId id="286"/>
            <p14:sldId id="318"/>
            <p14:sldId id="296"/>
            <p14:sldId id="295"/>
            <p14:sldId id="314"/>
            <p14:sldId id="297"/>
            <p14:sldId id="345"/>
            <p14:sldId id="312"/>
            <p14:sldId id="299"/>
            <p14:sldId id="349"/>
            <p14:sldId id="417"/>
            <p14:sldId id="400"/>
            <p14:sldId id="408"/>
            <p14:sldId id="35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p:cViewPr varScale="1">
        <p:scale>
          <a:sx n="82" d="100"/>
          <a:sy n="82" d="100"/>
        </p:scale>
        <p:origin x="222" y="84"/>
      </p:cViewPr>
      <p:guideLst>
        <p:guide orient="horz" pos="2160"/>
        <p:guide pos="2880"/>
      </p:guideLst>
    </p:cSldViewPr>
  </p:slideViewPr>
  <p:notesTextViewPr>
    <p:cViewPr>
      <p:scale>
        <a:sx n="3" d="2"/>
        <a:sy n="3" d="2"/>
      </p:scale>
      <p:origin x="0" y="0"/>
    </p:cViewPr>
  </p:notesTextViewPr>
  <p:sorterViewPr>
    <p:cViewPr varScale="1">
      <p:scale>
        <a:sx n="1" d="1"/>
        <a:sy n="1" d="1"/>
      </p:scale>
      <p:origin x="0" y="-21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3A254-3F47-4B6B-9E82-31694A2D7C61}" type="datetimeFigureOut">
              <a:rPr lang="en-US" smtClean="0"/>
              <a:pPr/>
              <a:t>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EC1E1-3FB7-4E04-A994-24C80302B533}" type="slidenum">
              <a:rPr lang="en-US" smtClean="0"/>
              <a:pPr/>
              <a:t>‹#›</a:t>
            </a:fld>
            <a:endParaRPr lang="en-US" dirty="0"/>
          </a:p>
        </p:txBody>
      </p:sp>
    </p:spTree>
    <p:extLst>
      <p:ext uri="{BB962C8B-B14F-4D97-AF65-F5344CB8AC3E}">
        <p14:creationId xmlns:p14="http://schemas.microsoft.com/office/powerpoint/2010/main" val="260195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a:t>
            </a:fld>
            <a:endParaRPr lang="en-US" dirty="0"/>
          </a:p>
        </p:txBody>
      </p:sp>
    </p:spTree>
    <p:extLst>
      <p:ext uri="{BB962C8B-B14F-4D97-AF65-F5344CB8AC3E}">
        <p14:creationId xmlns:p14="http://schemas.microsoft.com/office/powerpoint/2010/main" val="2390279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31</a:t>
            </a:fld>
            <a:endParaRPr lang="en-US" dirty="0"/>
          </a:p>
        </p:txBody>
      </p:sp>
    </p:spTree>
    <p:extLst>
      <p:ext uri="{BB962C8B-B14F-4D97-AF65-F5344CB8AC3E}">
        <p14:creationId xmlns:p14="http://schemas.microsoft.com/office/powerpoint/2010/main" val="284355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38</a:t>
            </a:fld>
            <a:endParaRPr lang="en-US" dirty="0"/>
          </a:p>
        </p:txBody>
      </p:sp>
    </p:spTree>
    <p:extLst>
      <p:ext uri="{BB962C8B-B14F-4D97-AF65-F5344CB8AC3E}">
        <p14:creationId xmlns:p14="http://schemas.microsoft.com/office/powerpoint/2010/main" val="428923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44</a:t>
            </a:fld>
            <a:endParaRPr lang="en-US" dirty="0"/>
          </a:p>
        </p:txBody>
      </p:sp>
    </p:spTree>
    <p:extLst>
      <p:ext uri="{BB962C8B-B14F-4D97-AF65-F5344CB8AC3E}">
        <p14:creationId xmlns:p14="http://schemas.microsoft.com/office/powerpoint/2010/main" val="390358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48</a:t>
            </a:fld>
            <a:endParaRPr lang="en-US" dirty="0"/>
          </a:p>
        </p:txBody>
      </p:sp>
    </p:spTree>
    <p:extLst>
      <p:ext uri="{BB962C8B-B14F-4D97-AF65-F5344CB8AC3E}">
        <p14:creationId xmlns:p14="http://schemas.microsoft.com/office/powerpoint/2010/main" val="4130067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P-Card Administrator’s responsibility to make sure that all cardholders, approving officials, and themselves are trained every</a:t>
            </a:r>
            <a:r>
              <a:rPr lang="en-US" baseline="0" dirty="0" smtClean="0"/>
              <a:t> 2 years either through Skill Soft, the OMES class, or approved agency training.  For questions, email the State P-Card Administrator.</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49</a:t>
            </a:fld>
            <a:endParaRPr lang="en-US" dirty="0"/>
          </a:p>
        </p:txBody>
      </p:sp>
    </p:spTree>
    <p:extLst>
      <p:ext uri="{BB962C8B-B14F-4D97-AF65-F5344CB8AC3E}">
        <p14:creationId xmlns:p14="http://schemas.microsoft.com/office/powerpoint/2010/main" val="248775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attempts for resolution with the merchant should be exhausted before a formal dispute to the bank.</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52</a:t>
            </a:fld>
            <a:endParaRPr lang="en-US" dirty="0"/>
          </a:p>
        </p:txBody>
      </p:sp>
    </p:spTree>
    <p:extLst>
      <p:ext uri="{BB962C8B-B14F-4D97-AF65-F5344CB8AC3E}">
        <p14:creationId xmlns:p14="http://schemas.microsoft.com/office/powerpoint/2010/main" val="372861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in-state</a:t>
            </a:r>
            <a:r>
              <a:rPr lang="en-US" baseline="0" dirty="0" smtClean="0"/>
              <a:t> lodging we recommend that you add the State’s Tax exempt # to this letter.</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57</a:t>
            </a:fld>
            <a:endParaRPr lang="en-US" dirty="0"/>
          </a:p>
        </p:txBody>
      </p:sp>
    </p:spTree>
    <p:extLst>
      <p:ext uri="{BB962C8B-B14F-4D97-AF65-F5344CB8AC3E}">
        <p14:creationId xmlns:p14="http://schemas.microsoft.com/office/powerpoint/2010/main" val="1191617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65</a:t>
            </a:fld>
            <a:endParaRPr lang="en-US" dirty="0"/>
          </a:p>
        </p:txBody>
      </p:sp>
    </p:spTree>
    <p:extLst>
      <p:ext uri="{BB962C8B-B14F-4D97-AF65-F5344CB8AC3E}">
        <p14:creationId xmlns:p14="http://schemas.microsoft.com/office/powerpoint/2010/main" val="48380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3</a:t>
            </a:fld>
            <a:endParaRPr lang="en-US" dirty="0"/>
          </a:p>
        </p:txBody>
      </p:sp>
    </p:spTree>
    <p:extLst>
      <p:ext uri="{BB962C8B-B14F-4D97-AF65-F5344CB8AC3E}">
        <p14:creationId xmlns:p14="http://schemas.microsoft.com/office/powerpoint/2010/main" val="14992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5</a:t>
            </a:fld>
            <a:endParaRPr lang="en-US" dirty="0"/>
          </a:p>
        </p:txBody>
      </p:sp>
    </p:spTree>
    <p:extLst>
      <p:ext uri="{BB962C8B-B14F-4D97-AF65-F5344CB8AC3E}">
        <p14:creationId xmlns:p14="http://schemas.microsoft.com/office/powerpoint/2010/main" val="94121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Approving</a:t>
            </a:r>
            <a:r>
              <a:rPr lang="en-US" baseline="0" dirty="0" smtClean="0"/>
              <a:t> Officials are one level above the cardholder based on the agency’s organizational chart.</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8</a:t>
            </a:fld>
            <a:endParaRPr lang="en-US" dirty="0"/>
          </a:p>
        </p:txBody>
      </p:sp>
    </p:spTree>
    <p:extLst>
      <p:ext uri="{BB962C8B-B14F-4D97-AF65-F5344CB8AC3E}">
        <p14:creationId xmlns:p14="http://schemas.microsoft.com/office/powerpoint/2010/main" val="301393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14</a:t>
            </a:fld>
            <a:endParaRPr lang="en-US" dirty="0"/>
          </a:p>
        </p:txBody>
      </p:sp>
    </p:spTree>
    <p:extLst>
      <p:ext uri="{BB962C8B-B14F-4D97-AF65-F5344CB8AC3E}">
        <p14:creationId xmlns:p14="http://schemas.microsoft.com/office/powerpoint/2010/main" val="196106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15</a:t>
            </a:fld>
            <a:endParaRPr lang="en-US" dirty="0"/>
          </a:p>
        </p:txBody>
      </p:sp>
    </p:spTree>
    <p:extLst>
      <p:ext uri="{BB962C8B-B14F-4D97-AF65-F5344CB8AC3E}">
        <p14:creationId xmlns:p14="http://schemas.microsoft.com/office/powerpoint/2010/main" val="16658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16</a:t>
            </a:fld>
            <a:endParaRPr lang="en-US" dirty="0"/>
          </a:p>
        </p:txBody>
      </p:sp>
    </p:spTree>
    <p:extLst>
      <p:ext uri="{BB962C8B-B14F-4D97-AF65-F5344CB8AC3E}">
        <p14:creationId xmlns:p14="http://schemas.microsoft.com/office/powerpoint/2010/main" val="78649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Refund checks,</a:t>
            </a:r>
            <a:r>
              <a:rPr lang="en-US" baseline="0" dirty="0" smtClean="0"/>
              <a:t> store credit, cash, are NOT acceptable forms of refunds.  If the store won’t refund in the proper manner, you’ll need to seriously consider not using them in the future.</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17</a:t>
            </a:fld>
            <a:endParaRPr lang="en-US" dirty="0"/>
          </a:p>
        </p:txBody>
      </p:sp>
    </p:spTree>
    <p:extLst>
      <p:ext uri="{BB962C8B-B14F-4D97-AF65-F5344CB8AC3E}">
        <p14:creationId xmlns:p14="http://schemas.microsoft.com/office/powerpoint/2010/main" val="351844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30</a:t>
            </a:fld>
            <a:endParaRPr lang="en-US" dirty="0"/>
          </a:p>
        </p:txBody>
      </p:sp>
    </p:spTree>
    <p:extLst>
      <p:ext uri="{BB962C8B-B14F-4D97-AF65-F5344CB8AC3E}">
        <p14:creationId xmlns:p14="http://schemas.microsoft.com/office/powerpoint/2010/main" val="257305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01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190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466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0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44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030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423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7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234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7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134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571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797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402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914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553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983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41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632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548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670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826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402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924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69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73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771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77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633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534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779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394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3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C4D91-605B-4934-8B7C-48FC60387B18}" type="datetimeFigureOut">
              <a:rPr lang="en-US" smtClean="0"/>
              <a:pPr/>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C4D91-605B-4934-8B7C-48FC60387B18}" type="datetimeFigureOut">
              <a:rPr lang="en-US" smtClean="0"/>
              <a:pPr/>
              <a:t>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44C80-6D91-4275-810C-3DF0FBBD33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35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163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7F58D-A670-4C84-B40D-DAD69E124C43}"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227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ervicedesk@omes.ok.go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hyperlink" Target="mailto:Teresa.Sherwood@omes.ok.gov" TargetMode="External"/><Relationship Id="rId2" Type="http://schemas.openxmlformats.org/officeDocument/2006/relationships/hyperlink" Target="mailto:Daron.Hoggatt@omes.ok.gov" TargetMode="External"/><Relationship Id="rId1" Type="http://schemas.openxmlformats.org/officeDocument/2006/relationships/slideLayout" Target="../slideLayouts/slideLayout40.xml"/><Relationship Id="rId5" Type="http://schemas.openxmlformats.org/officeDocument/2006/relationships/hyperlink" Target="mailto:Amanda.Wagaman@omes.ok.gov" TargetMode="External"/><Relationship Id="rId4" Type="http://schemas.openxmlformats.org/officeDocument/2006/relationships/hyperlink" Target="mailto:Mary.Brown@omes.ok.go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pcard@omes.ok.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aml.com/PINChec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0" y="2743200"/>
            <a:ext cx="8077200" cy="1673352"/>
          </a:xfrm>
          <a:prstGeom prst="rect">
            <a:avLst/>
          </a:prstGeom>
        </p:spPr>
        <p:txBody>
          <a:bodyPr>
            <a:normAutofit fontScale="37500" lnSpcReduction="2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6400" dirty="0" smtClean="0">
                <a:solidFill>
                  <a:schemeClr val="tx1"/>
                </a:solidFill>
                <a:latin typeface="Arial" pitchFamily="34" charset="0"/>
                <a:cs typeface="Arial" pitchFamily="34" charset="0"/>
              </a:rPr>
              <a:t>State of Oklahoma</a:t>
            </a:r>
            <a:br>
              <a:rPr lang="en-US" sz="6400" dirty="0" smtClean="0">
                <a:solidFill>
                  <a:schemeClr val="tx1"/>
                </a:solidFill>
                <a:latin typeface="Arial" pitchFamily="34" charset="0"/>
                <a:cs typeface="Arial" pitchFamily="34" charset="0"/>
              </a:rPr>
            </a:br>
            <a:r>
              <a:rPr lang="en-US" sz="6400" dirty="0" smtClean="0">
                <a:solidFill>
                  <a:schemeClr val="tx1"/>
                </a:solidFill>
                <a:latin typeface="Arial" pitchFamily="34" charset="0"/>
                <a:cs typeface="Arial" pitchFamily="34" charset="0"/>
              </a:rPr>
              <a:t> Office of Management and Enterprise</a:t>
            </a:r>
          </a:p>
          <a:p>
            <a:pPr algn="ctr"/>
            <a:r>
              <a:rPr lang="en-US" sz="6400" dirty="0" smtClean="0">
                <a:solidFill>
                  <a:schemeClr val="tx1"/>
                </a:solidFill>
                <a:latin typeface="Arial" pitchFamily="34" charset="0"/>
                <a:cs typeface="Arial" pitchFamily="34" charset="0"/>
              </a:rPr>
              <a:t>Services (OMES)</a:t>
            </a:r>
          </a:p>
          <a:p>
            <a:pPr algn="ctr"/>
            <a:r>
              <a:rPr lang="en-US" dirty="0" smtClean="0"/>
              <a:t/>
            </a:r>
            <a:br>
              <a:rPr lang="en-US" dirty="0" smtClean="0"/>
            </a:br>
            <a:r>
              <a:rPr lang="en-US" dirty="0" smtClean="0"/>
              <a:t/>
            </a:r>
            <a:br>
              <a:rPr lang="en-US" dirty="0" smtClean="0"/>
            </a:br>
            <a:endParaRPr lang="en-US" dirty="0"/>
          </a:p>
        </p:txBody>
      </p:sp>
      <p:sp>
        <p:nvSpPr>
          <p:cNvPr id="6" name="Subtitle 2"/>
          <p:cNvSpPr txBox="1">
            <a:spLocks/>
          </p:cNvSpPr>
          <p:nvPr/>
        </p:nvSpPr>
        <p:spPr>
          <a:xfrm>
            <a:off x="1828800" y="3958844"/>
            <a:ext cx="5715000" cy="1499616"/>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ctr">
              <a:buNone/>
            </a:pPr>
            <a:r>
              <a:rPr lang="en-US" dirty="0" smtClean="0"/>
              <a:t>SWC 200</a:t>
            </a:r>
          </a:p>
          <a:p>
            <a:pPr algn="ctr">
              <a:buNone/>
            </a:pPr>
            <a:r>
              <a:rPr lang="en-US" dirty="0" smtClean="0"/>
              <a:t>State P-Card</a:t>
            </a:r>
          </a:p>
          <a:p>
            <a:pPr algn="ctr">
              <a:buNone/>
            </a:pPr>
            <a:endParaRPr lang="en-US" dirty="0"/>
          </a:p>
          <a:p>
            <a:pPr algn="ctr">
              <a:buNone/>
            </a:pPr>
            <a:r>
              <a:rPr lang="en-US" dirty="0" smtClean="0"/>
              <a:t>Welcome to the P-Card Program</a:t>
            </a:r>
          </a:p>
        </p:txBody>
      </p:sp>
      <p:pic>
        <p:nvPicPr>
          <p:cNvPr id="58373" name="Picture 5" descr="Great Seal of the State of Oklaho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0" y="762000"/>
            <a:ext cx="1689100" cy="16891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286000" y="3886200"/>
            <a:ext cx="510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764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clipartlord.com/wp-content/uploads/2013/03/desktop-computer2.png" hidden="1"/>
          <p:cNvPicPr>
            <a:picLocks noChangeAspect="1" noChangeArrowheads="1"/>
          </p:cNvPicPr>
          <p:nvPr/>
        </p:nvPicPr>
        <p:blipFill>
          <a:blip r:embed="rId2" cstate="print">
            <a:lum bright="6000" contrast="-48000"/>
          </a:blip>
          <a:srcRect/>
          <a:stretch>
            <a:fillRect/>
          </a:stretch>
        </p:blipFill>
        <p:spPr bwMode="auto">
          <a:xfrm>
            <a:off x="762001" y="-73849"/>
            <a:ext cx="8382000" cy="6798499"/>
          </a:xfrm>
          <a:prstGeom prst="rect">
            <a:avLst/>
          </a:prstGeom>
          <a:noFill/>
        </p:spPr>
      </p:pic>
      <p:sp>
        <p:nvSpPr>
          <p:cNvPr id="2" name="Title 1"/>
          <p:cNvSpPr>
            <a:spLocks noGrp="1"/>
          </p:cNvSpPr>
          <p:nvPr>
            <p:ph type="title"/>
          </p:nvPr>
        </p:nvSpPr>
        <p:spPr>
          <a:xfrm>
            <a:off x="746392" y="562778"/>
            <a:ext cx="8229600" cy="1143000"/>
          </a:xfrm>
        </p:spPr>
        <p:txBody>
          <a:bodyPr>
            <a:normAutofit/>
          </a:bodyPr>
          <a:lstStyle/>
          <a:p>
            <a:r>
              <a:rPr lang="en-US" dirty="0" smtClean="0"/>
              <a:t>IT </a:t>
            </a:r>
            <a:r>
              <a:rPr lang="en-US" dirty="0" smtClean="0"/>
              <a:t>&amp; Telecom </a:t>
            </a:r>
            <a:r>
              <a:rPr lang="en-US" dirty="0" smtClean="0"/>
              <a:t>Purchases</a:t>
            </a:r>
            <a:endParaRPr lang="en-US" dirty="0"/>
          </a:p>
        </p:txBody>
      </p:sp>
      <p:sp>
        <p:nvSpPr>
          <p:cNvPr id="3" name="Content Placeholder 2"/>
          <p:cNvSpPr>
            <a:spLocks noGrp="1"/>
          </p:cNvSpPr>
          <p:nvPr>
            <p:ph idx="1"/>
          </p:nvPr>
        </p:nvSpPr>
        <p:spPr>
          <a:xfrm>
            <a:off x="445770" y="1832229"/>
            <a:ext cx="8229600" cy="4373563"/>
          </a:xfrm>
        </p:spPr>
        <p:txBody>
          <a:bodyPr>
            <a:normAutofit fontScale="92500" lnSpcReduction="10000"/>
          </a:bodyPr>
          <a:lstStyle/>
          <a:p>
            <a:r>
              <a:rPr lang="en-US" sz="2600" dirty="0"/>
              <a:t>IF your agency has set up an IT AO, the following IT purchases may be made with the P-Card:</a:t>
            </a:r>
          </a:p>
          <a:p>
            <a:r>
              <a:rPr lang="en-US" sz="2600" dirty="0"/>
              <a:t>Transactions up to $5000 if items are listed on the published </a:t>
            </a:r>
            <a:r>
              <a:rPr lang="en-US" sz="2600" u="sng" dirty="0">
                <a:solidFill>
                  <a:srgbClr val="0070C0"/>
                </a:solidFill>
              </a:rPr>
              <a:t>hardware/software list</a:t>
            </a:r>
            <a:r>
              <a:rPr lang="en-US" sz="2600" dirty="0"/>
              <a:t>;</a:t>
            </a:r>
          </a:p>
          <a:p>
            <a:r>
              <a:rPr lang="en-US" sz="2600" dirty="0"/>
              <a:t>Transactions up to $15,000 if items are listed on the published hardware/software list </a:t>
            </a:r>
            <a:r>
              <a:rPr lang="en-US" sz="2600" b="1" u="sng" dirty="0">
                <a:solidFill>
                  <a:srgbClr val="0070C0"/>
                </a:solidFill>
              </a:rPr>
              <a:t>AND</a:t>
            </a:r>
            <a:r>
              <a:rPr lang="en-US" sz="2600" b="1" dirty="0"/>
              <a:t> </a:t>
            </a:r>
            <a:r>
              <a:rPr lang="en-US" sz="2600" dirty="0"/>
              <a:t>items are purchased from a </a:t>
            </a:r>
            <a:r>
              <a:rPr lang="en-US" sz="2600" u="sng" dirty="0">
                <a:solidFill>
                  <a:srgbClr val="0070C0"/>
                </a:solidFill>
              </a:rPr>
              <a:t>statewide contract</a:t>
            </a:r>
            <a:r>
              <a:rPr lang="en-US" sz="2600" dirty="0"/>
              <a:t> supplier </a:t>
            </a:r>
          </a:p>
          <a:p>
            <a:r>
              <a:rPr lang="en-US" sz="2600" dirty="0"/>
              <a:t>See ISD Procurement Policies and the IT and Telecom </a:t>
            </a:r>
            <a:r>
              <a:rPr lang="en-US" sz="2600" dirty="0" err="1"/>
              <a:t>ePro</a:t>
            </a:r>
            <a:r>
              <a:rPr lang="en-US" sz="2600" dirty="0"/>
              <a:t> requisition procedures for guidance.</a:t>
            </a:r>
          </a:p>
          <a:p>
            <a:pPr marL="0" indent="0">
              <a:buNone/>
            </a:pPr>
            <a:r>
              <a:rPr lang="en-US" sz="2600" b="1" dirty="0"/>
              <a:t>                  </a:t>
            </a:r>
            <a:r>
              <a:rPr lang="en-US" sz="2600" b="1" dirty="0" smtClean="0"/>
              <a:t>       </a:t>
            </a:r>
            <a:r>
              <a:rPr lang="en-US" sz="2600" dirty="0" smtClean="0"/>
              <a:t>See </a:t>
            </a:r>
            <a:r>
              <a:rPr lang="en-US" sz="2600" dirty="0"/>
              <a:t>PIM 06302015 and P-Card procedures                 section	           </a:t>
            </a:r>
            <a:r>
              <a:rPr lang="en-US" sz="2600" dirty="0" smtClean="0"/>
              <a:t> section 5.6</a:t>
            </a:r>
            <a:endParaRPr lang="en-US" sz="2600" b="1" dirty="0"/>
          </a:p>
          <a:p>
            <a:pPr>
              <a:lnSpc>
                <a:spcPct val="110000"/>
              </a:lnSpc>
            </a:pPr>
            <a:endParaRPr lang="en-US" b="1" dirty="0" smtClean="0"/>
          </a:p>
        </p:txBody>
      </p:sp>
    </p:spTree>
    <p:extLst>
      <p:ext uri="{BB962C8B-B14F-4D97-AF65-F5344CB8AC3E}">
        <p14:creationId xmlns:p14="http://schemas.microsoft.com/office/powerpoint/2010/main" val="38190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9431" y="1371600"/>
            <a:ext cx="8610600" cy="707886"/>
          </a:xfrm>
          <a:prstGeom prst="rect">
            <a:avLst/>
          </a:prstGeom>
          <a:noFill/>
        </p:spPr>
        <p:txBody>
          <a:bodyPr wrap="square" rtlCol="0">
            <a:spAutoFit/>
          </a:bodyPr>
          <a:lstStyle/>
          <a:p>
            <a:r>
              <a:rPr lang="en-US" sz="4000" b="1" dirty="0" smtClean="0"/>
              <a:t>Contact Information for IT questions</a:t>
            </a:r>
            <a:endParaRPr lang="en-US" sz="4000" b="1" dirty="0"/>
          </a:p>
        </p:txBody>
      </p:sp>
      <p:sp>
        <p:nvSpPr>
          <p:cNvPr id="5" name="TextBox 4"/>
          <p:cNvSpPr txBox="1"/>
          <p:nvPr/>
        </p:nvSpPr>
        <p:spPr>
          <a:xfrm>
            <a:off x="499431" y="3200400"/>
            <a:ext cx="8305800" cy="1938992"/>
          </a:xfrm>
          <a:prstGeom prst="rect">
            <a:avLst/>
          </a:prstGeom>
          <a:noFill/>
        </p:spPr>
        <p:txBody>
          <a:bodyPr wrap="square" rtlCol="0">
            <a:spAutoFit/>
          </a:bodyPr>
          <a:lstStyle/>
          <a:p>
            <a:r>
              <a:rPr lang="en-US" sz="2400" dirty="0" smtClean="0"/>
              <a:t>			OMES Service Desk			</a:t>
            </a:r>
            <a:endParaRPr lang="en-US" sz="2400" dirty="0"/>
          </a:p>
          <a:p>
            <a:r>
              <a:rPr lang="en-US" sz="2400" dirty="0" smtClean="0"/>
              <a:t>			    405-521-2444</a:t>
            </a:r>
            <a:r>
              <a:rPr lang="en-US" sz="2400" dirty="0"/>
              <a:t>	</a:t>
            </a:r>
            <a:r>
              <a:rPr lang="en-US" sz="2400" dirty="0" smtClean="0"/>
              <a:t>			</a:t>
            </a:r>
            <a:r>
              <a:rPr lang="en-US" sz="2400" dirty="0"/>
              <a:t>		</a:t>
            </a:r>
            <a:endParaRPr lang="en-US" sz="2400" dirty="0" smtClean="0">
              <a:hlinkClick r:id="rId2"/>
            </a:endParaRPr>
          </a:p>
          <a:p>
            <a:r>
              <a:rPr lang="en-US" sz="2400" dirty="0" smtClean="0"/>
              <a:t>		</a:t>
            </a:r>
            <a:r>
              <a:rPr lang="en-US" sz="2400" dirty="0"/>
              <a:t> </a:t>
            </a:r>
            <a:r>
              <a:rPr lang="en-US" sz="2400" dirty="0" smtClean="0"/>
              <a:t>      </a:t>
            </a:r>
            <a:r>
              <a:rPr lang="en-US" sz="2400" dirty="0" smtClean="0">
                <a:hlinkClick r:id="rId2"/>
              </a:rPr>
              <a:t>servicedesk@omes.ok.gov</a:t>
            </a:r>
            <a:r>
              <a:rPr lang="en-US" sz="2400" dirty="0" smtClean="0"/>
              <a:t> 		 </a:t>
            </a:r>
            <a:r>
              <a:rPr lang="en-US" sz="2400" dirty="0"/>
              <a:t>		</a:t>
            </a:r>
            <a:endParaRPr lang="en-US" sz="2400" dirty="0" smtClean="0"/>
          </a:p>
        </p:txBody>
      </p:sp>
    </p:spTree>
    <p:extLst>
      <p:ext uri="{BB962C8B-B14F-4D97-AF65-F5344CB8AC3E}">
        <p14:creationId xmlns:p14="http://schemas.microsoft.com/office/powerpoint/2010/main" val="1901186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itemaker.umich.edu/yanca.356/files/clipart_moneysymbol.jpg" hidden="1"/>
          <p:cNvPicPr>
            <a:picLocks noChangeAspect="1" noChangeArrowheads="1"/>
          </p:cNvPicPr>
          <p:nvPr/>
        </p:nvPicPr>
        <p:blipFill>
          <a:blip r:embed="rId2" cstate="print"/>
          <a:srcRect/>
          <a:stretch>
            <a:fillRect/>
          </a:stretch>
        </p:blipFill>
        <p:spPr bwMode="auto">
          <a:xfrm flipH="1">
            <a:off x="0" y="-16879"/>
            <a:ext cx="9103968" cy="6741529"/>
          </a:xfrm>
          <a:prstGeom prst="rect">
            <a:avLst/>
          </a:prstGeom>
          <a:noFill/>
        </p:spPr>
      </p:pic>
      <p:sp>
        <p:nvSpPr>
          <p:cNvPr id="2" name="Title 1"/>
          <p:cNvSpPr>
            <a:spLocks noGrp="1"/>
          </p:cNvSpPr>
          <p:nvPr>
            <p:ph type="title"/>
          </p:nvPr>
        </p:nvSpPr>
        <p:spPr/>
        <p:txBody>
          <a:bodyPr/>
          <a:lstStyle/>
          <a:p>
            <a:r>
              <a:rPr lang="en-US" dirty="0" smtClean="0"/>
              <a:t>Encumbering Funds</a:t>
            </a:r>
            <a:endParaRPr lang="en-US" dirty="0"/>
          </a:p>
        </p:txBody>
      </p:sp>
      <p:sp>
        <p:nvSpPr>
          <p:cNvPr id="3" name="Content Placeholder 2"/>
          <p:cNvSpPr>
            <a:spLocks noGrp="1"/>
          </p:cNvSpPr>
          <p:nvPr>
            <p:ph idx="1"/>
          </p:nvPr>
        </p:nvSpPr>
        <p:spPr/>
        <p:txBody>
          <a:bodyPr/>
          <a:lstStyle/>
          <a:p>
            <a:r>
              <a:rPr lang="en-US" sz="2000" b="1" dirty="0" smtClean="0"/>
              <a:t>Authority Order (AO)</a:t>
            </a:r>
          </a:p>
          <a:p>
            <a:pPr lvl="1"/>
            <a:r>
              <a:rPr lang="en-US" sz="2000" b="1" dirty="0"/>
              <a:t>A</a:t>
            </a:r>
            <a:r>
              <a:rPr lang="en-US" sz="2000" b="1" dirty="0" smtClean="0"/>
              <a:t>O should have sufficient encumbrance to cover all transactions prior to making the transaction (Encumbrance Law §62-34.62)</a:t>
            </a:r>
          </a:p>
          <a:p>
            <a:pPr lvl="2"/>
            <a:r>
              <a:rPr lang="en-US" sz="1600" b="1" dirty="0" smtClean="0"/>
              <a:t>Change Orders to amend the encumbrance may be processed as necessary</a:t>
            </a:r>
          </a:p>
          <a:p>
            <a:pPr lvl="2"/>
            <a:r>
              <a:rPr lang="en-US" sz="1600" b="1" dirty="0" smtClean="0"/>
              <a:t>A new AO should be issued each new fiscal year</a:t>
            </a:r>
          </a:p>
          <a:p>
            <a:endParaRPr lang="en-US" sz="2000" dirty="0" smtClean="0"/>
          </a:p>
          <a:p>
            <a:r>
              <a:rPr lang="en-US" sz="2000" dirty="0" smtClean="0"/>
              <a:t>Funds </a:t>
            </a:r>
            <a:r>
              <a:rPr lang="en-US" sz="2000" u="sng" dirty="0" smtClean="0">
                <a:solidFill>
                  <a:srgbClr val="0070C0"/>
                </a:solidFill>
              </a:rPr>
              <a:t>cannot be spent </a:t>
            </a:r>
            <a:r>
              <a:rPr lang="en-US" sz="2000" dirty="0" smtClean="0"/>
              <a:t>without this AO in place PRIOR</a:t>
            </a:r>
          </a:p>
          <a:p>
            <a:pPr marL="0" indent="0">
              <a:buNone/>
            </a:pPr>
            <a:r>
              <a:rPr lang="en-US" sz="2000" dirty="0" smtClean="0"/>
              <a:t>      to making the purchase.</a:t>
            </a:r>
          </a:p>
          <a:p>
            <a:pPr marL="0" indent="0">
              <a:buNone/>
            </a:pPr>
            <a:endParaRPr lang="en-US" sz="2000" dirty="0"/>
          </a:p>
          <a:p>
            <a:r>
              <a:rPr lang="en-US" sz="2000" dirty="0" smtClean="0"/>
              <a:t>Increases in the encumbrance amount must also be </a:t>
            </a:r>
          </a:p>
          <a:p>
            <a:pPr marL="0" indent="0">
              <a:buNone/>
            </a:pPr>
            <a:r>
              <a:rPr lang="en-US" sz="2000" dirty="0"/>
              <a:t> </a:t>
            </a:r>
            <a:r>
              <a:rPr lang="en-US" sz="2000" dirty="0" smtClean="0"/>
              <a:t>     completed </a:t>
            </a:r>
            <a:r>
              <a:rPr lang="en-US" sz="2000" u="sng" dirty="0" smtClean="0">
                <a:solidFill>
                  <a:srgbClr val="0070C0"/>
                </a:solidFill>
              </a:rPr>
              <a:t>BEFORE</a:t>
            </a:r>
            <a:r>
              <a:rPr lang="en-US" sz="2000" dirty="0" smtClean="0"/>
              <a:t> a purchase exhausts the funds on a</a:t>
            </a:r>
          </a:p>
          <a:p>
            <a:pPr marL="0" indent="0">
              <a:buNone/>
            </a:pPr>
            <a:r>
              <a:rPr lang="en-US" sz="2000" dirty="0"/>
              <a:t> </a:t>
            </a:r>
            <a:r>
              <a:rPr lang="en-US" sz="2000" dirty="0" smtClean="0"/>
              <a:t>     given AO line.</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5736"/>
            <a:ext cx="8229600" cy="944562"/>
          </a:xfrm>
        </p:spPr>
        <p:txBody>
          <a:bodyPr/>
          <a:lstStyle/>
          <a:p>
            <a:r>
              <a:rPr lang="en-US" dirty="0" smtClean="0"/>
              <a:t>Employee Participation</a:t>
            </a:r>
            <a:endParaRPr lang="en-US" dirty="0"/>
          </a:p>
        </p:txBody>
      </p:sp>
      <p:sp>
        <p:nvSpPr>
          <p:cNvPr id="4" name="Rectangle 3"/>
          <p:cNvSpPr/>
          <p:nvPr/>
        </p:nvSpPr>
        <p:spPr>
          <a:xfrm>
            <a:off x="533400" y="1447800"/>
            <a:ext cx="8153400" cy="769441"/>
          </a:xfrm>
          <a:prstGeom prst="rect">
            <a:avLst/>
          </a:prstGeom>
        </p:spPr>
        <p:txBody>
          <a:bodyPr wrap="square">
            <a:spAutoFit/>
          </a:bodyPr>
          <a:lstStyle/>
          <a:p>
            <a:pPr marL="342900" lvl="0" indent="-342900">
              <a:spcBef>
                <a:spcPct val="20000"/>
              </a:spcBef>
              <a:buFont typeface="Arial" pitchFamily="34" charset="0"/>
              <a:buChar char="•"/>
              <a:defRPr/>
            </a:pPr>
            <a:r>
              <a:rPr lang="en-US" sz="2200" u="sng" dirty="0">
                <a:solidFill>
                  <a:srgbClr val="0070C0"/>
                </a:solidFill>
              </a:rPr>
              <a:t>All</a:t>
            </a:r>
            <a:r>
              <a:rPr lang="en-US" sz="2200" dirty="0"/>
              <a:t> participants must read and sign the Purchase Card Employee Agreement.</a:t>
            </a:r>
          </a:p>
        </p:txBody>
      </p:sp>
      <p:sp>
        <p:nvSpPr>
          <p:cNvPr id="6" name="Rectangle 5"/>
          <p:cNvSpPr/>
          <p:nvPr/>
        </p:nvSpPr>
        <p:spPr>
          <a:xfrm>
            <a:off x="523240" y="2358479"/>
            <a:ext cx="8153400" cy="769441"/>
          </a:xfrm>
          <a:prstGeom prst="rect">
            <a:avLst/>
          </a:prstGeom>
        </p:spPr>
        <p:txBody>
          <a:bodyPr wrap="square">
            <a:spAutoFit/>
          </a:bodyPr>
          <a:lstStyle/>
          <a:p>
            <a:pPr marL="342900" indent="-342900">
              <a:spcBef>
                <a:spcPct val="20000"/>
              </a:spcBef>
              <a:buFont typeface="Arial" pitchFamily="34" charset="0"/>
              <a:buChar char="•"/>
              <a:defRPr/>
            </a:pPr>
            <a:r>
              <a:rPr lang="en-US" sz="2200" dirty="0"/>
              <a:t>All P-Card participants must complete initial training conducted by </a:t>
            </a:r>
            <a:r>
              <a:rPr lang="en-US" sz="2200" u="sng" dirty="0">
                <a:solidFill>
                  <a:srgbClr val="0070C0"/>
                </a:solidFill>
              </a:rPr>
              <a:t>OMES Central </a:t>
            </a:r>
            <a:r>
              <a:rPr lang="en-US" sz="2200" u="sng" dirty="0" smtClean="0">
                <a:solidFill>
                  <a:srgbClr val="0070C0"/>
                </a:solidFill>
              </a:rPr>
              <a:t>Purchasing</a:t>
            </a:r>
            <a:r>
              <a:rPr lang="en-US" sz="2200" dirty="0" smtClean="0"/>
              <a:t>;</a:t>
            </a:r>
            <a:endParaRPr lang="en-US" sz="2200" dirty="0"/>
          </a:p>
        </p:txBody>
      </p:sp>
      <p:sp>
        <p:nvSpPr>
          <p:cNvPr id="7" name="Rectangle 6"/>
          <p:cNvSpPr/>
          <p:nvPr/>
        </p:nvSpPr>
        <p:spPr>
          <a:xfrm>
            <a:off x="523240" y="3299082"/>
            <a:ext cx="8001000" cy="1107996"/>
          </a:xfrm>
          <a:prstGeom prst="rect">
            <a:avLst/>
          </a:prstGeom>
        </p:spPr>
        <p:txBody>
          <a:bodyPr wrap="square">
            <a:spAutoFit/>
          </a:bodyPr>
          <a:lstStyle/>
          <a:p>
            <a:pPr marL="342900" lvl="0" indent="-342900">
              <a:spcBef>
                <a:spcPct val="20000"/>
              </a:spcBef>
              <a:buFont typeface="Arial" pitchFamily="34" charset="0"/>
              <a:buChar char="•"/>
              <a:defRPr/>
            </a:pPr>
            <a:r>
              <a:rPr lang="en-US" sz="2200" dirty="0"/>
              <a:t>Form F-1R  or F-3R submitted annually, available on the Oklahoma Ethics Commission </a:t>
            </a:r>
            <a:r>
              <a:rPr lang="en-US" sz="2200" dirty="0" smtClean="0"/>
              <a:t>website (</a:t>
            </a:r>
            <a:r>
              <a:rPr lang="en-US" sz="2200" u="sng" dirty="0" smtClean="0"/>
              <a:t>for cardholders making purchases of $50,000 or higher</a:t>
            </a:r>
            <a:r>
              <a:rPr lang="en-US" sz="2200" dirty="0" smtClean="0"/>
              <a:t>) </a:t>
            </a:r>
            <a:r>
              <a:rPr lang="en-US" dirty="0" smtClean="0"/>
              <a:t>see Links page for link to website</a:t>
            </a:r>
            <a:endParaRPr lang="en-US" sz="2200" dirty="0"/>
          </a:p>
        </p:txBody>
      </p:sp>
      <p:sp>
        <p:nvSpPr>
          <p:cNvPr id="8" name="Rectangle 7"/>
          <p:cNvSpPr/>
          <p:nvPr/>
        </p:nvSpPr>
        <p:spPr>
          <a:xfrm>
            <a:off x="533400" y="4648200"/>
            <a:ext cx="8153400" cy="1107996"/>
          </a:xfrm>
          <a:prstGeom prst="rect">
            <a:avLst/>
          </a:prstGeom>
        </p:spPr>
        <p:txBody>
          <a:bodyPr wrap="square">
            <a:spAutoFit/>
          </a:bodyPr>
          <a:lstStyle/>
          <a:p>
            <a:pPr marL="342900" lvl="0" indent="-342900">
              <a:spcBef>
                <a:spcPct val="20000"/>
              </a:spcBef>
              <a:buFont typeface="Arial" pitchFamily="34" charset="0"/>
              <a:buChar char="•"/>
              <a:defRPr/>
            </a:pPr>
            <a:r>
              <a:rPr lang="en-US" sz="2200" dirty="0" smtClean="0"/>
              <a:t>Refresher </a:t>
            </a:r>
            <a:r>
              <a:rPr lang="en-US" sz="2200" dirty="0"/>
              <a:t>Training is </a:t>
            </a:r>
            <a:r>
              <a:rPr lang="en-US" sz="2200" dirty="0" smtClean="0"/>
              <a:t>now </a:t>
            </a:r>
            <a:r>
              <a:rPr lang="en-US" sz="2200" u="sng" dirty="0" smtClean="0">
                <a:solidFill>
                  <a:srgbClr val="0070C0"/>
                </a:solidFill>
              </a:rPr>
              <a:t>determined and conducted</a:t>
            </a:r>
            <a:r>
              <a:rPr lang="en-US" sz="2200" dirty="0" smtClean="0"/>
              <a:t> internally by your agency P-Card Administrator.  You will need to contact them for additional information and guidance specific to your agency.</a:t>
            </a:r>
            <a:endParaRPr lang="en-US" sz="2200" dirty="0"/>
          </a:p>
        </p:txBody>
      </p:sp>
    </p:spTree>
    <p:extLst>
      <p:ext uri="{BB962C8B-B14F-4D97-AF65-F5344CB8AC3E}">
        <p14:creationId xmlns:p14="http://schemas.microsoft.com/office/powerpoint/2010/main" val="38467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selfstoragedeals.com/wp-content/uploads/2013/03/chain-lock.jpg" hidden="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09" r="-389"/>
          <a:stretch/>
        </p:blipFill>
        <p:spPr bwMode="auto">
          <a:xfrm>
            <a:off x="-38138" y="1513684"/>
            <a:ext cx="9182138" cy="54205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SAFEGUARDS</a:t>
            </a:r>
            <a:endParaRPr lang="en-US" b="1" dirty="0"/>
          </a:p>
        </p:txBody>
      </p:sp>
      <p:sp>
        <p:nvSpPr>
          <p:cNvPr id="4" name="Rectangle 3"/>
          <p:cNvSpPr/>
          <p:nvPr/>
        </p:nvSpPr>
        <p:spPr>
          <a:xfrm>
            <a:off x="-38138" y="1219200"/>
            <a:ext cx="9105938" cy="5486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077200" cy="4648200"/>
          </a:xfrm>
        </p:spPr>
        <p:txBody>
          <a:bodyPr>
            <a:normAutofit fontScale="92500" lnSpcReduction="10000"/>
          </a:bodyPr>
          <a:lstStyle/>
          <a:p>
            <a:r>
              <a:rPr lang="en-US" sz="4300" b="1" dirty="0" smtClean="0"/>
              <a:t>Agency </a:t>
            </a:r>
            <a:r>
              <a:rPr lang="en-US" sz="4300" b="1" u="sng" dirty="0" smtClean="0">
                <a:solidFill>
                  <a:srgbClr val="0070C0"/>
                </a:solidFill>
              </a:rPr>
              <a:t>appoints</a:t>
            </a:r>
            <a:r>
              <a:rPr lang="en-US" sz="4300" b="1" dirty="0" smtClean="0">
                <a:solidFill>
                  <a:srgbClr val="0070C0"/>
                </a:solidFill>
              </a:rPr>
              <a:t> </a:t>
            </a:r>
            <a:r>
              <a:rPr lang="en-US" sz="4300" b="1" dirty="0" smtClean="0"/>
              <a:t>cardholders</a:t>
            </a:r>
          </a:p>
          <a:p>
            <a:r>
              <a:rPr lang="en-US" sz="4300" b="1" dirty="0" smtClean="0"/>
              <a:t>Agency sets </a:t>
            </a:r>
            <a:r>
              <a:rPr lang="en-US" sz="4300" b="1" u="sng" dirty="0" smtClean="0">
                <a:solidFill>
                  <a:srgbClr val="0070C0"/>
                </a:solidFill>
              </a:rPr>
              <a:t>limits</a:t>
            </a:r>
            <a:r>
              <a:rPr lang="en-US" sz="4300" b="1" dirty="0" smtClean="0">
                <a:solidFill>
                  <a:srgbClr val="0070C0"/>
                </a:solidFill>
              </a:rPr>
              <a:t> </a:t>
            </a:r>
            <a:r>
              <a:rPr lang="en-US" sz="4300" b="1" dirty="0" smtClean="0"/>
              <a:t>on each card</a:t>
            </a:r>
          </a:p>
          <a:p>
            <a:r>
              <a:rPr lang="en-US" sz="4300" b="1" dirty="0" smtClean="0"/>
              <a:t>Approving official </a:t>
            </a:r>
            <a:r>
              <a:rPr lang="en-US" sz="4300" b="1" u="sng" dirty="0" smtClean="0">
                <a:solidFill>
                  <a:srgbClr val="0070C0"/>
                </a:solidFill>
              </a:rPr>
              <a:t>review</a:t>
            </a:r>
          </a:p>
          <a:p>
            <a:r>
              <a:rPr lang="en-US" sz="4300" b="1" dirty="0" smtClean="0"/>
              <a:t>Agency determines </a:t>
            </a:r>
            <a:r>
              <a:rPr lang="en-US" sz="4300" b="1" u="sng" dirty="0" smtClean="0">
                <a:solidFill>
                  <a:srgbClr val="0070C0"/>
                </a:solidFill>
              </a:rPr>
              <a:t>disciplinary</a:t>
            </a:r>
            <a:r>
              <a:rPr lang="en-US" sz="4300" b="1" dirty="0" smtClean="0"/>
              <a:t> </a:t>
            </a:r>
            <a:r>
              <a:rPr lang="en-US" sz="4300" b="1" u="sng" dirty="0" smtClean="0">
                <a:solidFill>
                  <a:srgbClr val="0070C0"/>
                </a:solidFill>
              </a:rPr>
              <a:t>actions</a:t>
            </a:r>
          </a:p>
          <a:p>
            <a:r>
              <a:rPr lang="en-US" sz="4300" b="1" dirty="0" smtClean="0"/>
              <a:t>Performance &amp; Efficiency Auditing tracks fraud and </a:t>
            </a:r>
            <a:r>
              <a:rPr lang="en-US" sz="4300" b="1" u="sng" dirty="0" smtClean="0">
                <a:solidFill>
                  <a:srgbClr val="0070C0"/>
                </a:solidFill>
              </a:rPr>
              <a:t>misuse </a:t>
            </a:r>
          </a:p>
        </p:txBody>
      </p:sp>
    </p:spTree>
    <p:extLst>
      <p:ext uri="{BB962C8B-B14F-4D97-AF65-F5344CB8AC3E}">
        <p14:creationId xmlns:p14="http://schemas.microsoft.com/office/powerpoint/2010/main" val="864042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685800"/>
            <a:ext cx="6248400" cy="1020762"/>
          </a:xfrm>
        </p:spPr>
        <p:txBody>
          <a:bodyPr/>
          <a:lstStyle/>
          <a:p>
            <a:r>
              <a:rPr lang="en-US" dirty="0" smtClean="0"/>
              <a:t>Using the Card</a:t>
            </a:r>
            <a:endParaRPr lang="en-US" dirty="0"/>
          </a:p>
        </p:txBody>
      </p:sp>
      <p:sp>
        <p:nvSpPr>
          <p:cNvPr id="8" name="TextBox 7"/>
          <p:cNvSpPr txBox="1"/>
          <p:nvPr/>
        </p:nvSpPr>
        <p:spPr>
          <a:xfrm>
            <a:off x="2667000" y="1751901"/>
            <a:ext cx="5867400" cy="4832092"/>
          </a:xfrm>
          <a:prstGeom prst="rect">
            <a:avLst/>
          </a:prstGeom>
          <a:noFill/>
        </p:spPr>
        <p:txBody>
          <a:bodyPr wrap="square" rtlCol="0">
            <a:spAutoFit/>
          </a:bodyPr>
          <a:lstStyle/>
          <a:p>
            <a:pPr marL="365760" indent="-283464">
              <a:buFont typeface="Wingdings 2"/>
              <a:buChar char=""/>
              <a:defRPr/>
            </a:pPr>
            <a:r>
              <a:rPr lang="en-US" sz="2200" dirty="0" smtClean="0"/>
              <a:t>Purchases can only be made within your </a:t>
            </a:r>
            <a:r>
              <a:rPr lang="en-US" sz="2200" u="sng" dirty="0" smtClean="0">
                <a:solidFill>
                  <a:srgbClr val="0070C0"/>
                </a:solidFill>
              </a:rPr>
              <a:t>Single Transaction</a:t>
            </a:r>
            <a:r>
              <a:rPr lang="en-US" sz="2200" dirty="0" smtClean="0"/>
              <a:t> Limit and Credit Limit assigned to your card;</a:t>
            </a:r>
          </a:p>
          <a:p>
            <a:pPr marL="365760" indent="-283464">
              <a:defRPr/>
            </a:pPr>
            <a:endParaRPr lang="en-US" sz="1200" dirty="0" smtClean="0"/>
          </a:p>
          <a:p>
            <a:pPr marL="365760" indent="-283464">
              <a:buFont typeface="Wingdings 2"/>
              <a:buChar char=""/>
              <a:defRPr/>
            </a:pPr>
            <a:r>
              <a:rPr lang="en-US" sz="2200" u="sng" dirty="0" smtClean="0">
                <a:solidFill>
                  <a:srgbClr val="0070C0"/>
                </a:solidFill>
              </a:rPr>
              <a:t>You</a:t>
            </a:r>
            <a:r>
              <a:rPr lang="en-US" sz="2200" dirty="0" smtClean="0"/>
              <a:t> are responsible for reconciling all transactions;</a:t>
            </a:r>
          </a:p>
          <a:p>
            <a:pPr marL="365760" indent="-283464">
              <a:defRPr/>
            </a:pPr>
            <a:endParaRPr lang="en-US" sz="1200" dirty="0" smtClean="0"/>
          </a:p>
          <a:p>
            <a:pPr marL="365760" indent="-283464">
              <a:buFont typeface="Wingdings 2"/>
              <a:buChar char=""/>
              <a:defRPr/>
            </a:pPr>
            <a:r>
              <a:rPr lang="en-US" sz="2200" dirty="0" smtClean="0"/>
              <a:t>P-Cards </a:t>
            </a:r>
            <a:r>
              <a:rPr lang="en-US" sz="2200" u="sng" dirty="0" smtClean="0">
                <a:solidFill>
                  <a:srgbClr val="0070C0"/>
                </a:solidFill>
              </a:rPr>
              <a:t>cannot</a:t>
            </a:r>
            <a:r>
              <a:rPr lang="en-US" sz="2200" dirty="0" smtClean="0">
                <a:solidFill>
                  <a:srgbClr val="0070C0"/>
                </a:solidFill>
              </a:rPr>
              <a:t> </a:t>
            </a:r>
            <a:r>
              <a:rPr lang="en-US" sz="2200" dirty="0" smtClean="0"/>
              <a:t>be used to avoid or bypass appropriate purchasing or payment procedures;</a:t>
            </a:r>
          </a:p>
          <a:p>
            <a:pPr marL="365760" indent="-283464">
              <a:defRPr/>
            </a:pPr>
            <a:endParaRPr lang="en-US" sz="1200" dirty="0" smtClean="0"/>
          </a:p>
          <a:p>
            <a:pPr marL="365760" indent="-283464">
              <a:buFont typeface="Wingdings 2"/>
              <a:buChar char=""/>
              <a:defRPr/>
            </a:pPr>
            <a:r>
              <a:rPr lang="en-US" sz="2200" dirty="0" smtClean="0"/>
              <a:t>P-Card is not for </a:t>
            </a:r>
            <a:r>
              <a:rPr lang="en-US" sz="2200" u="sng" dirty="0" smtClean="0">
                <a:solidFill>
                  <a:srgbClr val="0070C0"/>
                </a:solidFill>
              </a:rPr>
              <a:t>personal</a:t>
            </a:r>
            <a:r>
              <a:rPr lang="en-US" sz="2200" dirty="0" smtClean="0">
                <a:solidFill>
                  <a:srgbClr val="0070C0"/>
                </a:solidFill>
              </a:rPr>
              <a:t> </a:t>
            </a:r>
            <a:r>
              <a:rPr lang="en-US" sz="2200" u="sng" dirty="0" smtClean="0">
                <a:solidFill>
                  <a:srgbClr val="0070C0"/>
                </a:solidFill>
              </a:rPr>
              <a:t>use</a:t>
            </a:r>
          </a:p>
          <a:p>
            <a:pPr marL="365760" indent="-283464">
              <a:defRPr/>
            </a:pPr>
            <a:endParaRPr lang="en-US" sz="1200" dirty="0" smtClean="0"/>
          </a:p>
          <a:p>
            <a:pPr marL="365760" indent="-283464">
              <a:buFont typeface="Wingdings 2"/>
              <a:buChar char=""/>
              <a:defRPr/>
            </a:pPr>
            <a:r>
              <a:rPr lang="en-US" sz="2200" dirty="0" smtClean="0"/>
              <a:t>You must  ensure prices paid are fair and </a:t>
            </a:r>
          </a:p>
          <a:p>
            <a:pPr marL="365760" indent="-283464">
              <a:defRPr/>
            </a:pPr>
            <a:r>
              <a:rPr lang="en-US" sz="2200" dirty="0" smtClean="0"/>
              <a:t>	</a:t>
            </a:r>
            <a:r>
              <a:rPr lang="en-US" sz="2200" u="sng" dirty="0" smtClean="0">
                <a:solidFill>
                  <a:srgbClr val="0070C0"/>
                </a:solidFill>
              </a:rPr>
              <a:t>reasonable</a:t>
            </a:r>
          </a:p>
          <a:p>
            <a:endParaRPr lang="en-US" dirty="0"/>
          </a:p>
        </p:txBody>
      </p:sp>
    </p:spTree>
    <p:extLst>
      <p:ext uri="{BB962C8B-B14F-4D97-AF65-F5344CB8AC3E}">
        <p14:creationId xmlns:p14="http://schemas.microsoft.com/office/powerpoint/2010/main" val="188330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198" y="3035587"/>
            <a:ext cx="4109587" cy="584775"/>
          </a:xfrm>
          <a:prstGeom prst="rect">
            <a:avLst/>
          </a:prstGeom>
        </p:spPr>
        <p:txBody>
          <a:bodyPr wrap="none">
            <a:spAutoFit/>
          </a:bodyPr>
          <a:lstStyle/>
          <a:p>
            <a:r>
              <a:rPr lang="en-US" sz="3200" b="1" dirty="0" smtClean="0">
                <a:solidFill>
                  <a:schemeClr val="bg1"/>
                </a:solidFill>
                <a:latin typeface="Arial" pitchFamily="34" charset="0"/>
                <a:cs typeface="Arial" pitchFamily="34" charset="0"/>
              </a:rPr>
              <a:t>SW 670 – Aggregate</a:t>
            </a:r>
            <a:endParaRPr lang="en-US" sz="3200" b="1" dirty="0">
              <a:solidFill>
                <a:schemeClr val="bg1"/>
              </a:solidFill>
              <a:latin typeface="Arial" pitchFamily="34" charset="0"/>
              <a:cs typeface="Arial" pitchFamily="34" charset="0"/>
            </a:endParaRPr>
          </a:p>
        </p:txBody>
      </p:sp>
      <p:sp>
        <p:nvSpPr>
          <p:cNvPr id="3" name="Rectangle 2"/>
          <p:cNvSpPr/>
          <p:nvPr/>
        </p:nvSpPr>
        <p:spPr>
          <a:xfrm>
            <a:off x="5486400" y="2920425"/>
            <a:ext cx="3585405" cy="584775"/>
          </a:xfrm>
          <a:prstGeom prst="rect">
            <a:avLst/>
          </a:prstGeom>
        </p:spPr>
        <p:txBody>
          <a:bodyPr wrap="none">
            <a:spAutoFit/>
          </a:bodyPr>
          <a:lstStyle/>
          <a:p>
            <a:r>
              <a:rPr lang="en-US" sz="3200" b="1" dirty="0">
                <a:solidFill>
                  <a:schemeClr val="bg1"/>
                </a:solidFill>
                <a:latin typeface="Arial" pitchFamily="34" charset="0"/>
                <a:cs typeface="Arial" pitchFamily="34" charset="0"/>
              </a:rPr>
              <a:t>SW 081 – Asphalt</a:t>
            </a:r>
          </a:p>
        </p:txBody>
      </p:sp>
      <p:sp>
        <p:nvSpPr>
          <p:cNvPr id="4" name="Rectangle 3"/>
          <p:cNvSpPr/>
          <p:nvPr/>
        </p:nvSpPr>
        <p:spPr>
          <a:xfrm>
            <a:off x="808846" y="2539425"/>
            <a:ext cx="3783408" cy="584775"/>
          </a:xfrm>
          <a:prstGeom prst="rect">
            <a:avLst/>
          </a:prstGeom>
        </p:spPr>
        <p:txBody>
          <a:bodyPr wrap="none">
            <a:spAutoFit/>
          </a:bodyPr>
          <a:lstStyle/>
          <a:p>
            <a:r>
              <a:rPr lang="en-US" sz="3200" b="1" dirty="0">
                <a:solidFill>
                  <a:schemeClr val="bg1"/>
                </a:solidFill>
                <a:latin typeface="Arial" pitchFamily="34" charset="0"/>
                <a:cs typeface="Arial" pitchFamily="34" charset="0"/>
              </a:rPr>
              <a:t>SW 690 – Road Oil</a:t>
            </a:r>
          </a:p>
        </p:txBody>
      </p:sp>
      <p:sp>
        <p:nvSpPr>
          <p:cNvPr id="9" name="Title 1"/>
          <p:cNvSpPr txBox="1">
            <a:spLocks/>
          </p:cNvSpPr>
          <p:nvPr/>
        </p:nvSpPr>
        <p:spPr>
          <a:xfrm>
            <a:off x="-516779" y="551821"/>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Methods of Purchase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Content Placeholder 2"/>
          <p:cNvSpPr txBox="1">
            <a:spLocks/>
          </p:cNvSpPr>
          <p:nvPr/>
        </p:nvSpPr>
        <p:spPr>
          <a:xfrm>
            <a:off x="457200" y="1600200"/>
            <a:ext cx="8229600" cy="4495800"/>
          </a:xfrm>
          <a:prstGeom prst="rect">
            <a:avLst/>
          </a:prstGeom>
        </p:spPr>
        <p:txBody>
          <a:bodyPr/>
          <a:lstStyle/>
          <a:p>
            <a:pPr lvl="5">
              <a:spcBef>
                <a:spcPct val="20000"/>
              </a:spcBef>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Walk-in; </a:t>
            </a:r>
          </a:p>
          <a:p>
            <a:pPr marR="0" lvl="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Telephone;				</a:t>
            </a:r>
            <a:r>
              <a:rPr kumimoji="0" lang="en-US" b="1" i="0" u="none" strike="noStrike" kern="1200" cap="none" spc="0" normalizeH="0" baseline="0" noProof="0" dirty="0" smtClean="0">
                <a:ln>
                  <a:noFill/>
                </a:ln>
                <a:solidFill>
                  <a:schemeClr val="tx1"/>
                </a:solidFill>
                <a:effectLst/>
                <a:uLnTx/>
                <a:uFillTx/>
                <a:latin typeface="+mn-lt"/>
                <a:ea typeface="+mn-ea"/>
                <a:cs typeface="+mn-cs"/>
              </a:rPr>
              <a:t>(POS or face-to-face)</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lang="en-US" sz="2800" b="1" dirty="0"/>
          </a:p>
          <a:p>
            <a:pPr marR="0" lvl="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Internet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Make certain internet site is a secure location, for example: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 on the end of https means it is a secure site; or</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Padlock will appear on the site</a:t>
            </a:r>
          </a:p>
          <a:p>
            <a:pPr marR="0" lvl="0" algn="l" defTabSz="914400" rtl="0" eaLnBrk="1" fontAlgn="auto" latinLnBrk="0" hangingPunct="1">
              <a:lnSpc>
                <a:spcPct val="100000"/>
              </a:lnSpc>
              <a:spcBef>
                <a:spcPct val="20000"/>
              </a:spcBef>
              <a:spcAft>
                <a:spcPts val="0"/>
              </a:spcAft>
              <a:buClrTx/>
              <a:buSzTx/>
              <a:tabLst/>
              <a:defRPr/>
            </a:pPr>
            <a:endParaRPr lang="en-US" sz="2800" b="1" dirty="0" smtClean="0"/>
          </a:p>
        </p:txBody>
      </p:sp>
      <p:pic>
        <p:nvPicPr>
          <p:cNvPr id="4102" name="Picture 6" descr="Screenshot of URL showing closed pad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50" y="5262562"/>
            <a:ext cx="42717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ight pointing 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974" y="5905499"/>
            <a:ext cx="1524000" cy="4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408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305800" cy="4267200"/>
          </a:xfrm>
        </p:spPr>
        <p:txBody>
          <a:bodyPr>
            <a:normAutofit/>
          </a:bodyPr>
          <a:lstStyle/>
          <a:p>
            <a:r>
              <a:rPr lang="en-US" sz="2400" dirty="0" smtClean="0"/>
              <a:t>Return item to merchant in manner agreed upon</a:t>
            </a:r>
          </a:p>
          <a:p>
            <a:r>
              <a:rPr lang="en-US" sz="2400" dirty="0"/>
              <a:t>Credits</a:t>
            </a:r>
            <a:r>
              <a:rPr lang="en-US" sz="2400" b="1" dirty="0"/>
              <a:t>-</a:t>
            </a:r>
            <a:r>
              <a:rPr lang="en-US" sz="2400" dirty="0"/>
              <a:t> If the agency is credited for any items or services that were originally paid for with the purchase card, then the credit </a:t>
            </a:r>
            <a:r>
              <a:rPr lang="en-US" sz="2400" b="1" u="sng" dirty="0"/>
              <a:t>MUST</a:t>
            </a:r>
            <a:r>
              <a:rPr lang="en-US" sz="2400" dirty="0"/>
              <a:t> be processed through the merchant system. The vendor should </a:t>
            </a:r>
            <a:r>
              <a:rPr lang="en-US" sz="2400" u="sng" dirty="0">
                <a:solidFill>
                  <a:srgbClr val="0070C0"/>
                </a:solidFill>
              </a:rPr>
              <a:t>not</a:t>
            </a:r>
            <a:r>
              <a:rPr lang="en-US" sz="2400" dirty="0"/>
              <a:t> be allowed to maintain a store credit or use the credit toward other invoices. </a:t>
            </a:r>
            <a:endParaRPr lang="en-US" sz="2400" dirty="0" smtClean="0"/>
          </a:p>
          <a:p>
            <a:r>
              <a:rPr lang="en-US" sz="2400" dirty="0" smtClean="0"/>
              <a:t>Merchant provides credit receipt documentation</a:t>
            </a:r>
          </a:p>
          <a:p>
            <a:pPr lvl="1"/>
            <a:r>
              <a:rPr lang="en-US" sz="2000" dirty="0" smtClean="0"/>
              <a:t>Place with end of month transaction documentation for reconciling</a:t>
            </a:r>
          </a:p>
          <a:p>
            <a:r>
              <a:rPr lang="en-US" sz="2400" dirty="0" smtClean="0"/>
              <a:t>Include with the payment at end of month</a:t>
            </a:r>
          </a:p>
          <a:p>
            <a:pPr lvl="1"/>
            <a:r>
              <a:rPr lang="en-US" sz="2000" dirty="0" smtClean="0"/>
              <a:t>Credit may not appear until subsequent statement</a:t>
            </a:r>
          </a:p>
          <a:p>
            <a:endParaRPr lang="en-US" dirty="0"/>
          </a:p>
        </p:txBody>
      </p:sp>
      <p:sp>
        <p:nvSpPr>
          <p:cNvPr id="90114" name="AutoShape 2" descr="data:image/jpeg;base64,/9j/4AAQSkZJRgABAQAAAQABAAD/2wCEAAkGBxQTERUUEhQUFRUUFxgXFBUUFxUVFBcZFRcYFxgXFRgYHCggGRsmHRgYITIhJSkrLy4uFx80ODMsNyktLiwBCgoKDg0OGxAQGiwkHyQ0LCwsLCwsLCwsLCwsLCwsLCwsLCwsLCwsLCwsLCwsLCwsLCwsLCwsLCwsLCwsLCwsLP/AABEIAO4A0wMBIgACEQEDEQH/xAAbAAABBQEBAAAAAAAAAAAAAAAAAQMEBQYCB//EAEQQAAIBAgQDBQMKBAMHBQAAAAECAwARBBIhMQVBUQYTIjJhcYGRFCMzQlJikqGxwSRyorKDwtE0Q1Njc4LwBxWT4fH/xAAYAQEBAQEBAAAAAAAAAAAAAAAAAQIDBP/EACIRAQEBAQACAgICAwAAAAAAAAABAhEhMRJBUXEyYQMTIv/aAAwDAQACEQMRAD8A9xooooCiiigKKKKAoprEy5UZvsqT8BesKO1YhlaJ2m8FgXIWRScisbAnObXscoO1Y1vl4N/RWVwXbKF7ATQsTsCxhc+xZN/dV0vF0+sHX1K3HxW9P9mRYUlMw4tH8rK3sIJp69b6FoqLj8TkQ6gHXU7ADUsfQDWqjgnaSOZMyvnUbsAQy3+2h1HttrWLuS8GhormOQMLggg7EbV1WwUUUUBRRRQFFFFAUUUUBRRRQFFFFAUUUUBRRRQFFFFBX8ae0dj9ZlHuvmP5A15XxGK5ndV+dzlo7gr4s4IAJFiCzFdLjna5vXoHbDGBEJY2VI3dv+7wD/NWH4XAjYiAZR3ksiyTEeG/cgzsxAsGvKiAG2tzqda42/8AVRssBwCGOPuwin7TEDMzc2J9pOmwpiXs7GLmJpIT1icgc9xz3HwqPNxRhiQgkBzSxokICtZAQJXkJAYHVrAMfJfWzAaCTauV7BlcfhcQm0sctr2EsYBG9hmSx6ak/wCtUeP7V4qDQLIDey924mB3AARxz009R7a0nG8RlBqi7PxKWkxk30WHvk088luQ55bi33mHMUzRccfxcpw8cWIYd7LlWUqAqi/iycx0B66aeKs9w3hE0kriCR0aFlzTM7eHOiuYzbzk3BtsBa+92MXN39pGGaZ2ywoptmMlh3ZNiDGd2JBCr0IrX4OeLCAQlmZlUyzSBSQDIxLSS2v3YZg1r6ALuAK35kEeDiU+GP8AEZR/zo1Pct/1E3Q76joToK1HD+LpJYGysdRqCreqMNGqPOoYEMARzB1B9DVBiOCtGS2GIsdWhfVG5kr0YknbXblWc7s9DcA0tZDhPaMg93ICHG8Tn5wcvm22kGh3sdOVaXBY+OVS0bBgN+q+jDcH213zuVUqiszxztPHEBeURqxADnUtqLlB9gXuX2A91XeAxeca+Ybj9x6Gk3LeCXRRRWwUUUUBRRRQFFFFAUUUUBRRRQFFFIxsLnlQYXt3iQEkLEBcyAm6r4UZAbFiFuGcGxIBIsd6rOy8cbYqTEqtlTDLcjKSS8ku5BIYhIQL3OhGtJ2l4jlxEdywABdraXMokWwJsCwzKbE6gczYFng3Eysb3UL8olkAkdsgQQKY+YC5SIJGIzqRn5XvXnnbP2hx5MskTHSQtI+fDujGQqvdgMshcZx3jk+EEZGsN7aPhOIZoC7lzndyuchiFU5BYr4bHJm0sPHWXRzG05KLGyIA6QDCqpNjNd4pHfvAS6jvFu11tbcVbcSxq4aFIvExjRVOVS2qixY26m599Nir4znnlWGPzSGwO4Ublj6AAn3U72gxMcSxYaJGaGFgGtsWHN2XVWZiTe1iVa5XMDTnDXMOGOKIInxIy4cOLFUYizEX0zGx3H1NtaocMJiRCAQTdpHjbO3doirI8bJ4izEBVJVGFybHITTMF9wLAqsk2NZOXd4dQNWyDK76dWUqD9hSb2OnKOZZVLSvLCbTMI45WHiDIqOqBioa3UoVD2C5lNN47i6mKFu7lhiCr3XctCq5kbIojeRbFTZMuUqctyQAQC1Hg2eVQ7P3j3kmZSypbQGSKSNsrK9lVPrAE3vlsL+xsYcUHUOpzK2oOov66inZJwBrVW+LVBYWAAsANAANAAOQAqmmx0k791CMzHfWyqPtOeQ/M8r1x4F7TYmOWyFc7E2TL5wfun/znULA4QYNTLiZS8pW1rmyobeF7G8h5kn26AZqsGRcN4YiJMQ97ysPCLebKL2sOl/xEECkwQdp3hVDNPYZ3ewjAdVzNK+th4j4cutso0C10zOjnGFpSrkuZZXVURM2bQ+NLLowRcxuFA8u4bxX3Z3HT4dlixCMmpGGdgLMvKGQqSAbAWvry10qdwiCDCuI2fPOyqHkykBQSQkY3EMZIIVSdTa5Zjc3XEsCksZVtjztqPUf6c7U1qIucJiA6hh8DuCNwafrHcB4g8chilv3ijXn3qDaQdWHPr+mvjcEAg3vqCK7Y11p1RRRWwUUUUBRRRQFFFFAUUUUBUTislom9RlH/ccv71Lqn7RYgKq32XM59iKT+pFY3eZo854hxdRiZmvcITcDMbJAAeQtdtQF59361JwmDA7uNg0owsAaRAZZFaQgAGVBGQgushIQEsGB5kHPcMg76WIWIaSQZyQShzmIyt6Huy2Xe+p0rQ8chdGlKnDyNoFvHEJFZgFjcKSGBEjgGRTqZL5fDricnhmGoWIKR99GVaXO0S+jtOGUMl8hjXKCrbKmpBIriGJsbjjHmIggs+J10YbqpPLMdD6I/pUdsfeTKjKyRoESOOV5gGYhFFyzDP4HWy20YX5VYcdcYPDDCprNOQ+IZbDzbi/K4UqDbZSQCdKlKrePcZafEhwLRWyxGzk92GGZ1y7AlVN+hUaXNSooCSUIcSyeObKr97HEo8KRsp8fgZ0K5SCzSuOlRuyeBWVjK4Jhhyv4gLNIRmBDDVsq921tgVW17m3eLmO0TBw5ICOQZIzFlAYPI1g0YNlZTbOQCCS1X+lOmURsHSOQQqylSsgJzrGcsykG2cp3cYjtkOYgabyPlK4aOzGONpDrZQEBA8MahbDwi+g0Jzm3iquSVVa+TIsICgEjOxQAIHK2VwihSCQTmI18NMYHgLY0ticW4iwS3Ia5VpFUn6Mnyody/PlyKxKl8IOIx0jKuURL9JiBcRj7oVtS/psOZGl7DiXElgj7nBqcl7SzWJZ2KnLmOnhY2Ba4sGGihg1V3G+Od5EIMKgjw6HKIlHicanxLcWB10JB819dzBx5l+ddo4tGcoQs0md1DCBFsVUl+XjY5ggGhNmQ9gcD8pm/h9CnhlnbxKAhJy2P0sisxsFsq52DaWQ30eIhgjaPCi6KQ2IlV1MlnLBpWfYkFWu+uU20VfEtRHg2Vou9jMC933MSw30Ywv4hAjM2V8pXugQoykkllVq7WMvlacOzEBY0Aj75w4zxOrgAYh42WxQ2CC5JNsxc6vFlwfCl3ySzSCMMWjicmMzKXLZguVbx6ocoBN7gkA2bW2qk4HwERANJqQ2ZIgzNFE1rZgGJu9uew5a3ZrzNXHd7fAquN8M71QynLLGc0T8weh9Dtz59aXs5xi4KuMpVssinTu36j7jbjpqOtWdqouO8OYH5RCAZFFnU7SoN1Pu2PLfU0zrg2INLVJ2e4qsiKLmxHhLaNpujfeH5j41d16s67OqKKKK0CiiigKKKKAooooCsX/6hYvLDL6hIvX5xvF/TWzNeZdv585jTMFzyNJe9tFZY1APWzG3s9K57+olVXYSENiwzMS0SFr+KwYr3VyWAvfO52FvF1pvi3EkcqR3Td5JnJVVWdcmdtTIFDASlLHMeduQqb2ZOXCzyWyu+WG4DDVV8w1ZiAZhrucl7VSLFNicSIM12cBVOhRE80pyWC2UKn1Rc5RvWfvqLjscgVZsbOSY4WKxFhZ3ZAENxc3KtnX1Zidxc0c7S4meS/wBM8gGU3IHisFNxlAVRntroL2uQRa9s+IRoEwcF1igUDwnXPcKCTzILb8ySbi1Q+B8QihzTPnLkFIyUIyxg7m51YgKL72T1pPyq74pOsMawL4kQEyvnijctbNmAbdrnPlAt5RcWscxjMYz+JiTI5yWYBwY18IWb6wcBw5Vrgta1yBXEmLWWZAgd5GPlCkmV9CPDrlW4zkZsoIvYXatZHgYOHAT4m0uLK/Nx3LCMXHl3O9hmt0A5Xeg3gOCxwRLPjfBGv0eHNsz6XvKOu5y+0tzFU3HeOyYplJIRNTHFmULoLLcg2JzW29ANjXOLxMuLlJPzrOMsYjAJDLZsqhmsgB0uRutzYAitTw/hKYRVlmXvcQAAqrd1Qm58wGrXzAORc7LqSS9exF4T2eCIZcaBlGqwXPjCkyF5VNhe/iIOgCjMbXFLNLaVcwD94AcKGYNbM7lkYOir3fmR812W4ta6iu5cdI8imI99JnBidc0SKShvDIkjANdfGiBvFcgsAbsvB8E0hdYmR42ZC0zRqUdGTRGQj6RDayeERknQA5Tf7o4Xh2Y5AimYrG10NstmUssjAnKtspWYXLAAWYixvo5IcM3zkqtO5s75dQWGY2jTyKxUG27HUkmuZHTD4WT5OL922WQ3u+bys7nmQSD0sLCwtWRxEAFmkfNC5bK98xRjs7fWOtjYHoTuAc/yY1rniNzg+MAyd25XMb5HQ3jkA6fZb7pqyD3rzHDmxCOcrJY3GlxvmFwL2GoNvhrXoHC52ZSJBaSNskg5EjUMPQgg1z1nhnXVlypCKQGuMTiFjUu5sq6k/sBzPpWG2d4lhvk0hmjDd25+eRdSGvpKg6j4m/strOE48SqNQTYG42ZTs6+hrMjtBmmEUkWVXIUEkN59FzACxVr8id+dVy4z5HjBCCe6cK6HQ908juMrfcYqfTn1rrm2XpK9GopjCYgOtxodiOh6U/Xol6ooooqgooooCkZrC52G9VfFuMdyyqELFgSDcKotyJ1N/dVYeItOxjYolgHygswYEsurabFdrc6vEtccf4yzFY4iVWRlTMLhmBNjl6La+u5/XCdtcRmxmRVDlAigG+hWzNYAi5yyE26L63GpJzY5QSuWJHckX9EG4+8T7qzMzKrSzN55WLHqAT4EX2C3tPoBbn/k/kzFJjsdJFh1iL5Aobwx+FdSTv5jYWF78qv+yOC+R4QztYYrGC8YYEmOIaqWB1vqGI01ZByvVPwPhHy3GXlP8PBaSYfVbfJGTzuQSfuqdNRVj2g42JC0wNw9u7/k+pbqDfNf7xrF/DSG8ccQ0OZzclms0jEm5Y2GlyBsAKqsPFNi5xBBEzMdSTYRqNs0jX8K78rnkDVhwLhEuNciM5YwfnpzqoPNV+21uXLckaX0Y4jFCPkeA0UG+InuDI2mpB3ZiLDNay5hYW0p0PcKwUOAUpBaWcjLLiWGg1+jjHQG/hvoRqSRaoM3D4yzO5LykglpHJa4ZSNAQANL6ACpUSZ2yqbBbBjb2eEa9CPiKsDCIxoLen/3zqIpMNgY1YmIKCBlLRmxC6EDMp0GpqWMZJYh27wEWObKJMt7gCSxNueoNja1jrScQwglGaMWcWs18p9hI1+HWqjCcSu2SS175Q3IkG2VuQPQjQ+h3vBuMGuHni7pAYwlgY1OR1AYNrY6+LXONb6gg1bQxqqhVAVVACqosABsAOQrCISrBlJVgbgjcensrUcK4p3i+LRl0YD9fZ/rWNSqb4pgMuaWNbhlKzxDaRCDdlttILk+tZF4Wgubd5h5LEN9Rsp0F/qHTY9La2vXoymq+Ph5SVsmXuZBd42FwHJ1KDkCNT61M64zrPWN4Twx8QQpD5E2k00U5r3a1nbS1ugXQC9ehxixJOpNrnQXtttXCKFAAFhsB7Nq7FTV6ZzxH4lxARIWNiRbw3APiNlv0F76+hrOY3GSyskbMCkxGTIoAGov63XXMCdvcQ5xXhT99dWD96GMgc5QoW1yxXZBpY7ggb1XHEqpMWEIB/3mIYtZb5FJj0Pdr4lHeEdNgQ4uc9PNPYiRcM0cd1xGJDFYI9lRmuwztudrhOV76XBrO8WcyFkka+Ici9mj7si+YLmFpCbBbLlBQqdCp1cwMjzHJhwxLxr3lyrxhhckoSuiFzmzixBDZb3D1tOzvZoR2N88lrNMw0GtyEHtJ9TfU1v14+1kJ2VlxKL86LsXbIn+87ktdBJyDKDprtYHW9bZTTGFwioLLz3J3PtqRXTGbPbQooorYKKKKCn4iitIyOLqVU+oPi1HrWP4vDJhcQshuYmQIJBtfMxyt0bXnvyrX4/6c/yL+r1y5BUo6hkYWZWFwR0Ircc/tiY8SO7xMl9ZMsQ15HQ2/wDk/prKcUxpZ1VAWJ8qjcuxyqB11tV92+4HJh8NnwoeSBXEjgeOSMK2fUbulwBfcDfQE1l+C8QRCcW5vlUrCu9y2mYetvCP5m9K4al7a1Fx2ixS4HBjCRkF2GfEuNL5vNc9DbKPupTHZzs02NRJ8QTBhFCnN5XmAXLZOapf6+5t4eoXhHAlLHGcSuSSWTDect0MiDfSwEY5ebmtWvF+LS4iJnLLDGLZFa4DHbujYFrtfL4AWzAAAjQ5/Sue0HGsyjDYZfk+HXRRlyq4BGYMb+BRrcam5GYi+rXDY7OWy2DhSqjS+a5JCiwC3Gh/a1WqYAu6ho/KvgicDIgJW8mIIupclFtEpOXLrfUU5xaMrIuZi5KKS5UAkqxBPhsBuKeJBX8Ax4ZQCfEWb4sxcf3f01p8yshZmFlFyTyA3v7q8weV45H1IKueugUjuzfoQRWw4PjxMhBtmsQ63GoPP301ENcM4lHiTJGM0auGCM3mbLuVCnSwud7jLtvWel4RKhELkK26NrlnDHMX7xuVrAJuDrrfNWswnB8jpIzHMuQKDY5FUWKIehuSTzvy1pnjEbyxtCigoG0Z/KhTKwy882p25D2Ul8+Bn4ONPCxjmHeBdA97MLcmB0Y79NufLQYXGhrSxG+X8xuVas1jInYBJLF1Ng9hdhuM2m+xB0Ou1NcBx5jcA6LqGubABtiT6MNCeta4PWcDiQwBB0YXHv5VKBrNdnpvOg5eNbbWbp6A1oZmbITH5hY201sRca23FxuN9xXHU8hriGL7saec+RbEkmx+qup22HryBIgPxYK2eUZUXTKL2UsDYEkXkmI0EaA5QWuTcGq7H8SMQHeZzI+oiQs0rd6blY13hjBNr2LtlNhYWrOYjGi6nECJmsUjwwAWKMXIysDqqZowpTLds6spktprOFTeN8bfEo2UhIk8QiJuZjlZkSQA3sxUqbA5SBowOam+HcKfGWWJUjwdybMm92bXTKJGK5Lk+E5VuCQTTnCOCs5E+NdrZQiRsSXK5coRzck3AAIJLPlFzyGzgkctEEHdKsiqVsA2UqzWK/V0F7HXn0rclvjKJXBuApEgVQQvMkku56ux1q8RABYAC3SlFLW85kaFFFFaBRRRQFFFFBR8Qb+J/wANf7np5orio3E/9p/w1/uepsW1b+nP7QlcqaxvafsdqcTgkBdbk4YWC35vAOTfd/DY6HfTRXqHYqalkpHimF4o8siGQFr5gIdnzKTuGsANgS3kIPUir3gcBaQyDIZCxLYhRpHfwmLCX1uFGUym29xqTWq7U9jo8WWmhyx4gjxmwCYgAEBJtPXzey9xtkMJinjkMUilHQ2ZG0K/tboRoeVcdZ402mDZUFkAAvfTmTuT1J60zx1M0Yk/4Z8VreRtG+Byn3VBw+I9as8PMCCDqDoR1B0IrnRlcbFZ0cC51UgW8V7FR8djUVMeqyZwBH9VgtytiRrp7RoKseK4bKrISTlGZG+0ov8AmBp7gapeJZnW4J7wPm8NgWFyQwtzGYbfZrpPQ2C4k2Gpt1v+vtFLlLNrolybDRjoLG99uWmunvrL8L4tIZAkrEswyAFQuYg38QHM3Nm/W9XJUr5i6ejeEewZtLfCsWB7F8NXRj4QMuVQALchqepO3U1iZsPY3XUkjW217AW+A+NXPFMZdsrFrHbkmmuhtraoBuI2cFhksQV0uDcG1t7AX261uehrOyxKNCLeaNgRvtdh7Nal8b7TlFZcNZ3GjOBnVDqAoA0ZyQFsdLnZj4aw+Cx80rBQzZWDKCtsx8OoQKMzdDYfa3tatNg+xs8+kr/JITe4UK2JdTYlXygKBcDzXPhFxyEmOigm4mrOI8OXxEsmVjKt8+bzWUHz3VkBBHhaMeJwAo2PZjsXKuWTEtZ98z+Nxe18oO3tYk6bVoeCcHw2DXLh4wGPmkbxStz1Y8vQWA5AVPMjNXT4flOmmhjhF4x4rH5xvE/uPL3WqD2bF8pO7Tyvrzyx5P8ANUvHiyGmuyieGH+SZve8qgfkprpzk8JPbTUUUVh0FFFFAUUUUBRRRQZ/ig/if8Nf7pKmw7VF4mP4n/DX+56lR7Vv6cvunL1xIl66ooqE6EGq3jvBIsWoz+GRPo5VHiX7rfaQ/ZPusdavmW9RZIrUs6PHuJticLKI5iVJPg7tcyOL+ZSRdhytuOYGlWfCeNksI5coci6svla24sdmtrb27EVueK8OixEZinXMh1HJlPJkP1TXmvHOzkuEmjOrxd7mSUe66yD6rED2Hcb2HLWWmomtItj7jzB/09KyvFcGUIBXQakC5tvdl6rrtyvrbU1a4TGg86myToy2exHwI9QeRrnLwY3AyXsBsjdSTqDYgAXA1GvpW0wfaIqlm1y/aJU+8kEHfoapv/bC8hGHQyueSjxgfePlt6m1aHBdhC4BxkmUf8GEjN7Gk5exdfvVvnRX4jjazOESLO/1VRFdulxre2u9hVhhOyrya4l+7U/7tcpk16lRlU+9vdWlw2Ghw6d3h41jXnlHib1dj4mPqSa7iQsa3nEidcYHh2HwsYTDxKlgFzatIQNszt4jT0Fyacli2qVhIrC/Wto5jgqQqAV0KQmgquOvaNvYf0p/sylgv3YIvi5dj+1V3aZ7RN7Ku+CJbP6d2n4Yk/cml9LPa0ooorDYooooCiiigKKKKCi4l/tP+Gv9z1LTao/EB/ED/pj+5qkit/Tn9koopKBaQmkJpmSWg4xMV9qiOFKlXAZWFmVhcEdCKdEjMbIL9TyHtNKcOBrfM35e4fvQee9o+ykqMGwfjVzYKzKpQnqzkBl9d/bvVrwDsRZQ2NmztuYoSVQX5GQ+Jh7Le01qGc8/z2NRXBTUXKfWXcr6r93qOXLoM/GL1YwqkSZIkWNPsoAB7T1Pqa4Zr03EQdRYg7U+i32rRw0sXWp8EQUfrRFFbU704aIjIMx/WpdcKttqWg6rljRSMaDP9o9Qq/aZR8WFaThPlc9ZZP6WyfotZzies8C9ZF/I3rScG+hQ/aBb8bFv3pr0ufadRSUVhstFF6KAooooCiiigp+ID+IH8g/uNP0xxA/Pj+Qf3GnSa3PTnfZa5Y03JMBXBUnVzlHT6x93L30Dcs2thqTyFJ8n5yG/3VOn/cR+g+NdCXkgsOfU+086VIjzoEz30GgGwGgFOxxV2qAV3Qc5BUeSAXuBUqkYUFS+H7s50F13eMakdXjHP1X3jpVjhpwygqQQdQRsa4cWNRHiKkvEL31eMc+rx/e6rz9u5FpS1GwuIDqGU3B2NSKKWikooCuX2rquJDpQZ7GyfxKH7Idvwqa12AjyxRr0RR8FFYrE64h/+mw/Gcv71vAKaXIvS3pKKw26pKWigSloooEvReuTTMrmgreKN88P5P8AMaUAkdB9o7e7rVTxPFSrNmMTOgAClCGPUlkuGOvJQdqbXj8TsFaQKx+o943/AANY/lW56c77WxnCnwC7faO/u6UiwltWogZORFSQ1AiR2pykvS3oCiiigKKKKDllqM6W2qXXDregr5IyGLxjxHzx7B/VeQf8jz61LwuJDrcHT4EEaEEciOlcOlMSREtnjtn+sp0WQDr0fo3uPIgLGlqJhsSGFxfQ2IOhBG4YcjUoNQLTU50py9MYo2BoM7g/Fim/miH9YY/kK3V6wnAjfEk/8z+2Nj+tq2SzVNLhKvRTIkroPWWzopabzV0DQdUUl6KAtXJSu6KCNJhQag4rg6OCGUEHkQCPgdKt6Qigx83ZKMaxgx2/4TNGPwoQp94qM3DsVH5Jy3pKiv8AmmT871uMtctEKvanIw44tio/PAH9YnF/hIFA+Jp5O1UQ+lDxdTIjKv47ZfzrVS4JTyqDNwdTsKvyT4o2E4rFILo6sOqkEflUxZAedUWN7JxscxRc32rWf8Y8Q+NQG4DNH9FNMtuRbvB7+9DN/VTsT41rgaKyAxWMj37qT2h4j+WcH8qfi7Tsv0sEq+qgSj4Rkt8QKqcrUUVS4XtNh3NhIub7JOVvwmx/KrRMUp2Iqh1hTMkfSng4oqCDNCWOdLCS1tfLIB9V/Xo3L2U5hcSGHMEGzKdGU9CP/L7088dMz4fNZlIWRRYE+Vh9h7cuh3HxBCUpqLxBrKa6w2IzXBBVl0dDup/cdCNDUTjElkPsqpVDweWxLdWf9hV/FjayuEeyL63P51YwS1nXtvPppI8VUiPEVSYdr1ZQIay0skkp9TUaJKkoKDqilpKDuiiigKKKKAooooEtRalooOStNtCDT1FBCkwKnlUObg6nlVxai1BlcZ2dVxZlDDowDD4HSqmTssF1jzR227t3QfgBy/lW/K1y0Qp0effJsXH5Zsw/5qBj8YylvgacTjWJT6SAN6xOCfhIF/Imtw2FB5UxJw5Tyq/Kp8Yy6dq4h9Lni9ZUZF/GRlPuNWeG4nFILo6sOqkEfEVJl4KvKqrFdkYmObu1zfaAyv8AjWzfnV+SfFNxVmsykB18rciPsP1U/luPWo4xjg0TciNGU7qf3HMHnSP2ZkX6OaZR0LCQe/vAx/Oo0nZ/EE+J0fS18hjYDoTmYMPTKPQirLGbmqoMTlUclF/adf0tVxgMGxqy4fwCxzNbMdTYWF/QG9hV/BggOVZt7W5ORAwWCtVpFBTyqBpTgFRXCpXYFLaloEtRS0UBRRRQFFFFAUUUUBRRRQFFFFAUUUUBRRRQFJalooEtUfvx7vFc2P1bbdRUmmGw176nUEDbQHe2n60HJlXS+l7aEEHU2H/5SqVJ99vf0ruWG+oNj1sD+tBh1vfne2nQ+nr+VBwkqnbnY7HmbD40rzAXGum+hty0vbfXakGGAsLnZRy+ob0qw2B1JJNyTb0t6chQMSLdswOW4NyQQbLa9hyqSswvb2ciNxfn6U38m0tc7Nc6fW3O1d9zre/O/wDTloFjnDbG/Ou70z3GhF9DysOluXu+FcHCevT8gR+9BKvRXMa2AG9hakoP/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0116" name="AutoShape 4" descr="data:image/jpeg;base64,/9j/4AAQSkZJRgABAQAAAQABAAD/2wCEAAkGBxQTERUUEhQUFRUUFxgXFBUUFxUVFBcZFRcYFxgXFRgYHCggGRsmHRgYITIhJSkrLy4uFx80ODMsNyktLiwBCgoKDg0OGxAQGiwkHyQ0LCwsLCwsLCwsLCwsLCwsLCwsLCwsLCwsLCwsLCwsLCwsLCwsLCwsLCwsLCwsLCwsLP/AABEIAO4A0wMBIgACEQEDEQH/xAAbAAABBQEBAAAAAAAAAAAAAAAAAQMEBQYCB//EAEQQAAIBAgQDBQMKBAMHBQAAAAECAwARBBIhMQVBUQYTIjJhcYGRFCMzQlJikqGxwSRyorKDwtE0Q1Njc4LwBxWT4fH/xAAYAQEBAQEBAAAAAAAAAAAAAAAAAQIDBP/EACIRAQEBAQACAgICAwAAAAAAAAABAhEhMRJBUXEyYQMTIv/aAAwDAQACEQMRAD8A9xooooCiiigKKKKAoprEy5UZvsqT8BesKO1YhlaJ2m8FgXIWRScisbAnObXscoO1Y1vl4N/RWVwXbKF7ATQsTsCxhc+xZN/dV0vF0+sHX1K3HxW9P9mRYUlMw4tH8rK3sIJp69b6FoqLj8TkQ6gHXU7ADUsfQDWqjgnaSOZMyvnUbsAQy3+2h1HttrWLuS8GhormOQMLggg7EbV1WwUUUUBRRRQFFFFAUUUUBRRRQFFFFAUUUUBRRRQFFFFBX8ae0dj9ZlHuvmP5A15XxGK5ndV+dzlo7gr4s4IAJFiCzFdLjna5vXoHbDGBEJY2VI3dv+7wD/NWH4XAjYiAZR3ksiyTEeG/cgzsxAsGvKiAG2tzqda42/8AVRssBwCGOPuwin7TEDMzc2J9pOmwpiXs7GLmJpIT1icgc9xz3HwqPNxRhiQgkBzSxokICtZAQJXkJAYHVrAMfJfWzAaCTauV7BlcfhcQm0sctr2EsYBG9hmSx6ak/wCtUeP7V4qDQLIDey924mB3AARxz009R7a0nG8RlBqi7PxKWkxk30WHvk088luQ55bi33mHMUzRccfxcpw8cWIYd7LlWUqAqi/iycx0B66aeKs9w3hE0kriCR0aFlzTM7eHOiuYzbzk3BtsBa+92MXN39pGGaZ2ywoptmMlh3ZNiDGd2JBCr0IrX4OeLCAQlmZlUyzSBSQDIxLSS2v3YZg1r6ALuAK35kEeDiU+GP8AEZR/zo1Pct/1E3Q76joToK1HD+LpJYGysdRqCreqMNGqPOoYEMARzB1B9DVBiOCtGS2GIsdWhfVG5kr0YknbXblWc7s9DcA0tZDhPaMg93ICHG8Tn5wcvm22kGh3sdOVaXBY+OVS0bBgN+q+jDcH213zuVUqiszxztPHEBeURqxADnUtqLlB9gXuX2A91XeAxeca+Ybj9x6Gk3LeCXRRRWwUUUUBRRRQFFFFAUUUUBRRRQFFFIxsLnlQYXt3iQEkLEBcyAm6r4UZAbFiFuGcGxIBIsd6rOy8cbYqTEqtlTDLcjKSS8ku5BIYhIQL3OhGtJ2l4jlxEdywABdraXMokWwJsCwzKbE6gczYFng3Eysb3UL8olkAkdsgQQKY+YC5SIJGIzqRn5XvXnnbP2hx5MskTHSQtI+fDujGQqvdgMshcZx3jk+EEZGsN7aPhOIZoC7lzndyuchiFU5BYr4bHJm0sPHWXRzG05KLGyIA6QDCqpNjNd4pHfvAS6jvFu11tbcVbcSxq4aFIvExjRVOVS2qixY26m599Nir4znnlWGPzSGwO4Ublj6AAn3U72gxMcSxYaJGaGFgGtsWHN2XVWZiTe1iVa5XMDTnDXMOGOKIInxIy4cOLFUYizEX0zGx3H1NtaocMJiRCAQTdpHjbO3doirI8bJ4izEBVJVGFybHITTMF9wLAqsk2NZOXd4dQNWyDK76dWUqD9hSb2OnKOZZVLSvLCbTMI45WHiDIqOqBioa3UoVD2C5lNN47i6mKFu7lhiCr3XctCq5kbIojeRbFTZMuUqctyQAQC1Hg2eVQ7P3j3kmZSypbQGSKSNsrK9lVPrAE3vlsL+xsYcUHUOpzK2oOov66inZJwBrVW+LVBYWAAsANAANAAOQAqmmx0k791CMzHfWyqPtOeQ/M8r1x4F7TYmOWyFc7E2TL5wfun/znULA4QYNTLiZS8pW1rmyobeF7G8h5kn26AZqsGRcN4YiJMQ97ysPCLebKL2sOl/xEECkwQdp3hVDNPYZ3ewjAdVzNK+th4j4cutso0C10zOjnGFpSrkuZZXVURM2bQ+NLLowRcxuFA8u4bxX3Z3HT4dlixCMmpGGdgLMvKGQqSAbAWvry10qdwiCDCuI2fPOyqHkykBQSQkY3EMZIIVSdTa5Zjc3XEsCksZVtjztqPUf6c7U1qIucJiA6hh8DuCNwafrHcB4g8chilv3ijXn3qDaQdWHPr+mvjcEAg3vqCK7Y11p1RRRWwUUUUBRRRQFFFFAUUUUBUTislom9RlH/ccv71Lqn7RYgKq32XM59iKT+pFY3eZo854hxdRiZmvcITcDMbJAAeQtdtQF59361JwmDA7uNg0owsAaRAZZFaQgAGVBGQgushIQEsGB5kHPcMg76WIWIaSQZyQShzmIyt6Huy2Xe+p0rQ8chdGlKnDyNoFvHEJFZgFjcKSGBEjgGRTqZL5fDricnhmGoWIKR99GVaXO0S+jtOGUMl8hjXKCrbKmpBIriGJsbjjHmIggs+J10YbqpPLMdD6I/pUdsfeTKjKyRoESOOV5gGYhFFyzDP4HWy20YX5VYcdcYPDDCprNOQ+IZbDzbi/K4UqDbZSQCdKlKrePcZafEhwLRWyxGzk92GGZ1y7AlVN+hUaXNSooCSUIcSyeObKr97HEo8KRsp8fgZ0K5SCzSuOlRuyeBWVjK4Jhhyv4gLNIRmBDDVsq921tgVW17m3eLmO0TBw5ICOQZIzFlAYPI1g0YNlZTbOQCCS1X+lOmURsHSOQQqylSsgJzrGcsykG2cp3cYjtkOYgabyPlK4aOzGONpDrZQEBA8MahbDwi+g0Jzm3iquSVVa+TIsICgEjOxQAIHK2VwihSCQTmI18NMYHgLY0ticW4iwS3Ia5VpFUn6Mnyody/PlyKxKl8IOIx0jKuURL9JiBcRj7oVtS/psOZGl7DiXElgj7nBqcl7SzWJZ2KnLmOnhY2Ba4sGGihg1V3G+Od5EIMKgjw6HKIlHicanxLcWB10JB819dzBx5l+ddo4tGcoQs0md1DCBFsVUl+XjY5ggGhNmQ9gcD8pm/h9CnhlnbxKAhJy2P0sisxsFsq52DaWQ30eIhgjaPCi6KQ2IlV1MlnLBpWfYkFWu+uU20VfEtRHg2Vou9jMC933MSw30Ywv4hAjM2V8pXugQoykkllVq7WMvlacOzEBY0Aj75w4zxOrgAYh42WxQ2CC5JNsxc6vFlwfCl3ySzSCMMWjicmMzKXLZguVbx6ocoBN7gkA2bW2qk4HwERANJqQ2ZIgzNFE1rZgGJu9uew5a3ZrzNXHd7fAquN8M71QynLLGc0T8weh9Dtz59aXs5xi4KuMpVssinTu36j7jbjpqOtWdqouO8OYH5RCAZFFnU7SoN1Pu2PLfU0zrg2INLVJ2e4qsiKLmxHhLaNpujfeH5j41d16s67OqKKKK0CiiigKKKKAooooCsX/6hYvLDL6hIvX5xvF/TWzNeZdv585jTMFzyNJe9tFZY1APWzG3s9K57+olVXYSENiwzMS0SFr+KwYr3VyWAvfO52FvF1pvi3EkcqR3Td5JnJVVWdcmdtTIFDASlLHMeduQqb2ZOXCzyWyu+WG4DDVV8w1ZiAZhrucl7VSLFNicSIM12cBVOhRE80pyWC2UKn1Rc5RvWfvqLjscgVZsbOSY4WKxFhZ3ZAENxc3KtnX1Zidxc0c7S4meS/wBM8gGU3IHisFNxlAVRntroL2uQRa9s+IRoEwcF1igUDwnXPcKCTzILb8ySbi1Q+B8QihzTPnLkFIyUIyxg7m51YgKL72T1pPyq74pOsMawL4kQEyvnijctbNmAbdrnPlAt5RcWscxjMYz+JiTI5yWYBwY18IWb6wcBw5Vrgta1yBXEmLWWZAgd5GPlCkmV9CPDrlW4zkZsoIvYXatZHgYOHAT4m0uLK/Nx3LCMXHl3O9hmt0A5Xeg3gOCxwRLPjfBGv0eHNsz6XvKOu5y+0tzFU3HeOyYplJIRNTHFmULoLLcg2JzW29ANjXOLxMuLlJPzrOMsYjAJDLZsqhmsgB0uRutzYAitTw/hKYRVlmXvcQAAqrd1Qm58wGrXzAORc7LqSS9exF4T2eCIZcaBlGqwXPjCkyF5VNhe/iIOgCjMbXFLNLaVcwD94AcKGYNbM7lkYOir3fmR812W4ta6iu5cdI8imI99JnBidc0SKShvDIkjANdfGiBvFcgsAbsvB8E0hdYmR42ZC0zRqUdGTRGQj6RDayeERknQA5Tf7o4Xh2Y5AimYrG10NstmUssjAnKtspWYXLAAWYixvo5IcM3zkqtO5s75dQWGY2jTyKxUG27HUkmuZHTD4WT5OL922WQ3u+bys7nmQSD0sLCwtWRxEAFmkfNC5bK98xRjs7fWOtjYHoTuAc/yY1rniNzg+MAyd25XMb5HQ3jkA6fZb7pqyD3rzHDmxCOcrJY3GlxvmFwL2GoNvhrXoHC52ZSJBaSNskg5EjUMPQgg1z1nhnXVlypCKQGuMTiFjUu5sq6k/sBzPpWG2d4lhvk0hmjDd25+eRdSGvpKg6j4m/strOE48SqNQTYG42ZTs6+hrMjtBmmEUkWVXIUEkN59FzACxVr8id+dVy4z5HjBCCe6cK6HQ908juMrfcYqfTn1rrm2XpK9GopjCYgOtxodiOh6U/Xol6ooooqgooooCkZrC52G9VfFuMdyyqELFgSDcKotyJ1N/dVYeItOxjYolgHygswYEsurabFdrc6vEtccf4yzFY4iVWRlTMLhmBNjl6La+u5/XCdtcRmxmRVDlAigG+hWzNYAi5yyE26L63GpJzY5QSuWJHckX9EG4+8T7qzMzKrSzN55WLHqAT4EX2C3tPoBbn/k/kzFJjsdJFh1iL5Aobwx+FdSTv5jYWF78qv+yOC+R4QztYYrGC8YYEmOIaqWB1vqGI01ZByvVPwPhHy3GXlP8PBaSYfVbfJGTzuQSfuqdNRVj2g42JC0wNw9u7/k+pbqDfNf7xrF/DSG8ccQ0OZzclms0jEm5Y2GlyBsAKqsPFNi5xBBEzMdSTYRqNs0jX8K78rnkDVhwLhEuNciM5YwfnpzqoPNV+21uXLckaX0Y4jFCPkeA0UG+InuDI2mpB3ZiLDNay5hYW0p0PcKwUOAUpBaWcjLLiWGg1+jjHQG/hvoRqSRaoM3D4yzO5LykglpHJa4ZSNAQANL6ACpUSZ2yqbBbBjb2eEa9CPiKsDCIxoLen/3zqIpMNgY1YmIKCBlLRmxC6EDMp0GpqWMZJYh27wEWObKJMt7gCSxNueoNja1jrScQwglGaMWcWs18p9hI1+HWqjCcSu2SS175Q3IkG2VuQPQjQ+h3vBuMGuHni7pAYwlgY1OR1AYNrY6+LXONb6gg1bQxqqhVAVVACqosABsAOQrCISrBlJVgbgjcensrUcK4p3i+LRl0YD9fZ/rWNSqb4pgMuaWNbhlKzxDaRCDdlttILk+tZF4Wgubd5h5LEN9Rsp0F/qHTY9La2vXoymq+Ph5SVsmXuZBd42FwHJ1KDkCNT61M64zrPWN4Twx8QQpD5E2k00U5r3a1nbS1ugXQC9ehxixJOpNrnQXtttXCKFAAFhsB7Nq7FTV6ZzxH4lxARIWNiRbw3APiNlv0F76+hrOY3GSyskbMCkxGTIoAGov63XXMCdvcQ5xXhT99dWD96GMgc5QoW1yxXZBpY7ggb1XHEqpMWEIB/3mIYtZb5FJj0Pdr4lHeEdNgQ4uc9PNPYiRcM0cd1xGJDFYI9lRmuwztudrhOV76XBrO8WcyFkka+Ici9mj7si+YLmFpCbBbLlBQqdCp1cwMjzHJhwxLxr3lyrxhhckoSuiFzmzixBDZb3D1tOzvZoR2N88lrNMw0GtyEHtJ9TfU1v14+1kJ2VlxKL86LsXbIn+87ktdBJyDKDprtYHW9bZTTGFwioLLz3J3PtqRXTGbPbQooorYKKKKCn4iitIyOLqVU+oPi1HrWP4vDJhcQshuYmQIJBtfMxyt0bXnvyrX4/6c/yL+r1y5BUo6hkYWZWFwR0Ircc/tiY8SO7xMl9ZMsQ15HQ2/wDk/prKcUxpZ1VAWJ8qjcuxyqB11tV92+4HJh8NnwoeSBXEjgeOSMK2fUbulwBfcDfQE1l+C8QRCcW5vlUrCu9y2mYetvCP5m9K4al7a1Fx2ixS4HBjCRkF2GfEuNL5vNc9DbKPupTHZzs02NRJ8QTBhFCnN5XmAXLZOapf6+5t4eoXhHAlLHGcSuSSWTDect0MiDfSwEY5ebmtWvF+LS4iJnLLDGLZFa4DHbujYFrtfL4AWzAAAjQ5/Sue0HGsyjDYZfk+HXRRlyq4BGYMb+BRrcam5GYi+rXDY7OWy2DhSqjS+a5JCiwC3Gh/a1WqYAu6ho/KvgicDIgJW8mIIupclFtEpOXLrfUU5xaMrIuZi5KKS5UAkqxBPhsBuKeJBX8Ax4ZQCfEWb4sxcf3f01p8yshZmFlFyTyA3v7q8weV45H1IKueugUjuzfoQRWw4PjxMhBtmsQ63GoPP301ENcM4lHiTJGM0auGCM3mbLuVCnSwud7jLtvWel4RKhELkK26NrlnDHMX7xuVrAJuDrrfNWswnB8jpIzHMuQKDY5FUWKIehuSTzvy1pnjEbyxtCigoG0Z/KhTKwy882p25D2Ul8+Bn4ONPCxjmHeBdA97MLcmB0Y79NufLQYXGhrSxG+X8xuVas1jInYBJLF1Ng9hdhuM2m+xB0Ou1NcBx5jcA6LqGubABtiT6MNCeta4PWcDiQwBB0YXHv5VKBrNdnpvOg5eNbbWbp6A1oZmbITH5hY201sRca23FxuN9xXHU8hriGL7saec+RbEkmx+qup22HryBIgPxYK2eUZUXTKL2UsDYEkXkmI0EaA5QWuTcGq7H8SMQHeZzI+oiQs0rd6blY13hjBNr2LtlNhYWrOYjGi6nECJmsUjwwAWKMXIysDqqZowpTLds6spktprOFTeN8bfEo2UhIk8QiJuZjlZkSQA3sxUqbA5SBowOam+HcKfGWWJUjwdybMm92bXTKJGK5Lk+E5VuCQTTnCOCs5E+NdrZQiRsSXK5coRzck3AAIJLPlFzyGzgkctEEHdKsiqVsA2UqzWK/V0F7HXn0rclvjKJXBuApEgVQQvMkku56ux1q8RABYAC3SlFLW85kaFFFFaBRRRQFFFFBR8Qb+J/wANf7np5orio3E/9p/w1/uepsW1b+nP7QlcqaxvafsdqcTgkBdbk4YWC35vAOTfd/DY6HfTRXqHYqalkpHimF4o8siGQFr5gIdnzKTuGsANgS3kIPUir3gcBaQyDIZCxLYhRpHfwmLCX1uFGUym29xqTWq7U9jo8WWmhyx4gjxmwCYgAEBJtPXzey9xtkMJinjkMUilHQ2ZG0K/tboRoeVcdZ402mDZUFkAAvfTmTuT1J60zx1M0Yk/4Z8VreRtG+Byn3VBw+I9as8PMCCDqDoR1B0IrnRlcbFZ0cC51UgW8V7FR8djUVMeqyZwBH9VgtytiRrp7RoKseK4bKrISTlGZG+0ov8AmBp7gapeJZnW4J7wPm8NgWFyQwtzGYbfZrpPQ2C4k2Gpt1v+vtFLlLNrolybDRjoLG99uWmunvrL8L4tIZAkrEswyAFQuYg38QHM3Nm/W9XJUr5i6ejeEewZtLfCsWB7F8NXRj4QMuVQALchqepO3U1iZsPY3XUkjW217AW+A+NXPFMZdsrFrHbkmmuhtraoBuI2cFhksQV0uDcG1t7AX261uehrOyxKNCLeaNgRvtdh7Nal8b7TlFZcNZ3GjOBnVDqAoA0ZyQFsdLnZj4aw+Cx80rBQzZWDKCtsx8OoQKMzdDYfa3tatNg+xs8+kr/JITe4UK2JdTYlXygKBcDzXPhFxyEmOigm4mrOI8OXxEsmVjKt8+bzWUHz3VkBBHhaMeJwAo2PZjsXKuWTEtZ98z+Nxe18oO3tYk6bVoeCcHw2DXLh4wGPmkbxStz1Y8vQWA5AVPMjNXT4flOmmhjhF4x4rH5xvE/uPL3WqD2bF8pO7Tyvrzyx5P8ANUvHiyGmuyieGH+SZve8qgfkprpzk8JPbTUUUVh0FFFFAUUUUBRRRQZ/ig/if8Nf7pKmw7VF4mP4n/DX+56lR7Vv6cvunL1xIl66ooqE6EGq3jvBIsWoz+GRPo5VHiX7rfaQ/ZPusdavmW9RZIrUs6PHuJticLKI5iVJPg7tcyOL+ZSRdhytuOYGlWfCeNksI5coci6svla24sdmtrb27EVueK8OixEZinXMh1HJlPJkP1TXmvHOzkuEmjOrxd7mSUe66yD6rED2Hcb2HLWWmomtItj7jzB/09KyvFcGUIBXQakC5tvdl6rrtyvrbU1a4TGg86myToy2exHwI9QeRrnLwY3AyXsBsjdSTqDYgAXA1GvpW0wfaIqlm1y/aJU+8kEHfoapv/bC8hGHQyueSjxgfePlt6m1aHBdhC4BxkmUf8GEjN7Gk5exdfvVvnRX4jjazOESLO/1VRFdulxre2u9hVhhOyrya4l+7U/7tcpk16lRlU+9vdWlw2Ghw6d3h41jXnlHib1dj4mPqSa7iQsa3nEidcYHh2HwsYTDxKlgFzatIQNszt4jT0Fyacli2qVhIrC/Wto5jgqQqAV0KQmgquOvaNvYf0p/sylgv3YIvi5dj+1V3aZ7RN7Ku+CJbP6d2n4Yk/cml9LPa0ooorDYooooCiiigKKKKCi4l/tP+Gv9z1LTao/EB/ED/pj+5qkit/Tn9koopKBaQmkJpmSWg4xMV9qiOFKlXAZWFmVhcEdCKdEjMbIL9TyHtNKcOBrfM35e4fvQee9o+ykqMGwfjVzYKzKpQnqzkBl9d/bvVrwDsRZQ2NmztuYoSVQX5GQ+Jh7Le01qGc8/z2NRXBTUXKfWXcr6r93qOXLoM/GL1YwqkSZIkWNPsoAB7T1Pqa4Zr03EQdRYg7U+i32rRw0sXWp8EQUfrRFFbU704aIjIMx/WpdcKttqWg6rljRSMaDP9o9Qq/aZR8WFaThPlc9ZZP6WyfotZzies8C9ZF/I3rScG+hQ/aBb8bFv3pr0ufadRSUVhstFF6KAooooCiiigp+ID+IH8g/uNP0xxA/Pj+Qf3GnSa3PTnfZa5Y03JMBXBUnVzlHT6x93L30Dcs2thqTyFJ8n5yG/3VOn/cR+g+NdCXkgsOfU+086VIjzoEz30GgGwGgFOxxV2qAV3Qc5BUeSAXuBUqkYUFS+H7s50F13eMakdXjHP1X3jpVjhpwygqQQdQRsa4cWNRHiKkvEL31eMc+rx/e6rz9u5FpS1GwuIDqGU3B2NSKKWikooCuX2rquJDpQZ7GyfxKH7Idvwqa12AjyxRr0RR8FFYrE64h/+mw/Gcv71vAKaXIvS3pKKw26pKWigSloooEvReuTTMrmgreKN88P5P8AMaUAkdB9o7e7rVTxPFSrNmMTOgAClCGPUlkuGOvJQdqbXj8TsFaQKx+o943/AANY/lW56c77WxnCnwC7faO/u6UiwltWogZORFSQ1AiR2pykvS3oCiiigKKKKDllqM6W2qXXDregr5IyGLxjxHzx7B/VeQf8jz61LwuJDrcHT4EEaEEciOlcOlMSREtnjtn+sp0WQDr0fo3uPIgLGlqJhsSGFxfQ2IOhBG4YcjUoNQLTU50py9MYo2BoM7g/Fim/miH9YY/kK3V6wnAjfEk/8z+2Nj+tq2SzVNLhKvRTIkroPWWzopabzV0DQdUUl6KAtXJSu6KCNJhQag4rg6OCGUEHkQCPgdKt6Qigx83ZKMaxgx2/4TNGPwoQp94qM3DsVH5Jy3pKiv8AmmT871uMtctEKvanIw44tio/PAH9YnF/hIFA+Jp5O1UQ+lDxdTIjKv47ZfzrVS4JTyqDNwdTsKvyT4o2E4rFILo6sOqkEflUxZAedUWN7JxscxRc32rWf8Y8Q+NQG4DNH9FNMtuRbvB7+9DN/VTsT41rgaKyAxWMj37qT2h4j+WcH8qfi7Tsv0sEq+qgSj4Rkt8QKqcrUUVS4XtNh3NhIub7JOVvwmx/KrRMUp2Iqh1hTMkfSng4oqCDNCWOdLCS1tfLIB9V/Xo3L2U5hcSGHMEGzKdGU9CP/L7088dMz4fNZlIWRRYE+Vh9h7cuh3HxBCUpqLxBrKa6w2IzXBBVl0dDup/cdCNDUTjElkPsqpVDweWxLdWf9hV/FjayuEeyL63P51YwS1nXtvPppI8VUiPEVSYdr1ZQIay0skkp9TUaJKkoKDqilpKDuiiigKKKKAooooEtRalooOStNtCDT1FBCkwKnlUObg6nlVxai1BlcZ2dVxZlDDowDD4HSqmTssF1jzR227t3QfgBy/lW/K1y0Qp0effJsXH5Zsw/5qBj8YylvgacTjWJT6SAN6xOCfhIF/Imtw2FB5UxJw5Tyq/Kp8Yy6dq4h9Lni9ZUZF/GRlPuNWeG4nFILo6sOqkEfEVJl4KvKqrFdkYmObu1zfaAyv8AjWzfnV+SfFNxVmsykB18rciPsP1U/luPWo4xjg0TciNGU7qf3HMHnSP2ZkX6OaZR0LCQe/vAx/Oo0nZ/EE+J0fS18hjYDoTmYMPTKPQirLGbmqoMTlUclF/adf0tVxgMGxqy4fwCxzNbMdTYWF/QG9hV/BggOVZt7W5ORAwWCtVpFBTyqBpTgFRXCpXYFLaloEtRS0UBRRRQFFFFAUUUUBRRRQFFFFAUUUUBRRRQFJalooEtUfvx7vFc2P1bbdRUmmGw176nUEDbQHe2n60HJlXS+l7aEEHU2H/5SqVJ99vf0ruWG+oNj1sD+tBh1vfne2nQ+nr+VBwkqnbnY7HmbD40rzAXGum+hty0vbfXakGGAsLnZRy+ob0qw2B1JJNyTb0t6chQMSLdswOW4NyQQbLa9hyqSswvb2ciNxfn6U38m0tc7Nc6fW3O1d9zre/O/wDTloFjnDbG/Ou70z3GhF9DysOluXu+FcHCevT8gR+9BKvRXMa2AG9hakoP/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42" name="Picture 2" descr="Returns and Ref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09600"/>
            <a:ext cx="65151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roselawgroupreporter.com/wp-content/uploads/2012/08/prohibited.gif" hidden="1"/>
          <p:cNvPicPr>
            <a:picLocks noChangeAspect="1" noChangeArrowheads="1"/>
          </p:cNvPicPr>
          <p:nvPr/>
        </p:nvPicPr>
        <p:blipFill>
          <a:blip r:embed="rId2" cstate="print"/>
          <a:srcRect/>
          <a:stretch>
            <a:fillRect/>
          </a:stretch>
        </p:blipFill>
        <p:spPr bwMode="auto">
          <a:xfrm>
            <a:off x="1219200" y="152400"/>
            <a:ext cx="6543675" cy="6543677"/>
          </a:xfrm>
          <a:prstGeom prst="rect">
            <a:avLst/>
          </a:prstGeom>
          <a:noFill/>
        </p:spPr>
      </p:pic>
      <p:sp>
        <p:nvSpPr>
          <p:cNvPr id="2" name="TextBox 1"/>
          <p:cNvSpPr txBox="1"/>
          <p:nvPr/>
        </p:nvSpPr>
        <p:spPr>
          <a:xfrm>
            <a:off x="533400" y="1219200"/>
            <a:ext cx="8077200" cy="5447645"/>
          </a:xfrm>
          <a:prstGeom prst="rect">
            <a:avLst/>
          </a:prstGeom>
          <a:noFill/>
        </p:spPr>
        <p:txBody>
          <a:bodyPr wrap="square" rtlCol="0">
            <a:spAutoFit/>
          </a:bodyPr>
          <a:lstStyle/>
          <a:p>
            <a:pPr>
              <a:buFont typeface="Wingdings" pitchFamily="2" charset="2"/>
              <a:buChar char="Ø"/>
            </a:pPr>
            <a:r>
              <a:rPr lang="en-US" sz="2800" b="1" dirty="0" smtClean="0"/>
              <a:t>Split Purchasing;</a:t>
            </a:r>
          </a:p>
          <a:p>
            <a:pPr>
              <a:buFont typeface="Wingdings" pitchFamily="2" charset="2"/>
              <a:buChar char="Ø"/>
            </a:pPr>
            <a:r>
              <a:rPr lang="en-US" sz="2800" b="1" u="sng" dirty="0" smtClean="0">
                <a:solidFill>
                  <a:srgbClr val="0070C0"/>
                </a:solidFill>
              </a:rPr>
              <a:t>Entertainment</a:t>
            </a:r>
            <a:r>
              <a:rPr lang="en-US" sz="2800" b="1" dirty="0" smtClean="0"/>
              <a:t>;				</a:t>
            </a:r>
          </a:p>
          <a:p>
            <a:pPr>
              <a:buFont typeface="Wingdings" pitchFamily="2" charset="2"/>
              <a:buChar char="Ø"/>
            </a:pPr>
            <a:r>
              <a:rPr lang="en-US" sz="2800" b="1" dirty="0" smtClean="0"/>
              <a:t>Per diem food;</a:t>
            </a:r>
          </a:p>
          <a:p>
            <a:pPr>
              <a:buFont typeface="Wingdings" pitchFamily="2" charset="2"/>
              <a:buChar char="Ø"/>
            </a:pPr>
            <a:r>
              <a:rPr lang="en-US" sz="2800" b="1" dirty="0" smtClean="0"/>
              <a:t>Cash or cash advances;</a:t>
            </a:r>
          </a:p>
          <a:p>
            <a:pPr>
              <a:buFont typeface="Wingdings" pitchFamily="2" charset="2"/>
              <a:buChar char="Ø"/>
            </a:pPr>
            <a:r>
              <a:rPr lang="en-US" sz="2800" b="1" dirty="0" smtClean="0"/>
              <a:t>Purchase of goods or services for personal use or not for official State use;</a:t>
            </a:r>
          </a:p>
          <a:p>
            <a:pPr>
              <a:buFont typeface="Wingdings" pitchFamily="2" charset="2"/>
              <a:buChar char="Ø"/>
            </a:pPr>
            <a:r>
              <a:rPr lang="en-US" sz="2800" b="1" dirty="0" smtClean="0"/>
              <a:t>Any transaction or </a:t>
            </a:r>
            <a:r>
              <a:rPr lang="en-US" sz="2800" b="1" u="sng" dirty="0" smtClean="0">
                <a:solidFill>
                  <a:srgbClr val="0070C0"/>
                </a:solidFill>
              </a:rPr>
              <a:t>series of transactions </a:t>
            </a:r>
            <a:r>
              <a:rPr lang="en-US" sz="2800" b="1" dirty="0" smtClean="0"/>
              <a:t>exceeding your P-Card limits;</a:t>
            </a:r>
          </a:p>
          <a:p>
            <a:pPr>
              <a:buFont typeface="Wingdings" pitchFamily="2" charset="2"/>
              <a:buChar char="Ø"/>
            </a:pPr>
            <a:r>
              <a:rPr lang="en-US" sz="2800" b="1" u="sng" dirty="0" smtClean="0">
                <a:solidFill>
                  <a:srgbClr val="0070C0"/>
                </a:solidFill>
              </a:rPr>
              <a:t>Motor fuel </a:t>
            </a:r>
            <a:r>
              <a:rPr lang="en-US" sz="2800" b="1" dirty="0" smtClean="0"/>
              <a:t>and automotive general maintenance;</a:t>
            </a:r>
          </a:p>
          <a:p>
            <a:pPr>
              <a:buFont typeface="Wingdings" pitchFamily="2" charset="2"/>
              <a:buChar char="Ø"/>
            </a:pPr>
            <a:r>
              <a:rPr lang="en-US" sz="2800" b="1" dirty="0" smtClean="0"/>
              <a:t>Automatic Drafts </a:t>
            </a:r>
            <a:r>
              <a:rPr lang="en-US" sz="2400" b="1" dirty="0" smtClean="0"/>
              <a:t>(we do not want them to have the card # on file); </a:t>
            </a:r>
            <a:endParaRPr lang="en-US" sz="2800" b="1" dirty="0" smtClean="0"/>
          </a:p>
          <a:p>
            <a:pPr>
              <a:buFont typeface="Wingdings" pitchFamily="2" charset="2"/>
              <a:buChar char="Ø"/>
            </a:pPr>
            <a:r>
              <a:rPr lang="en-US" sz="2800" b="1" dirty="0" smtClean="0"/>
              <a:t>Gift Certificates </a:t>
            </a:r>
          </a:p>
          <a:p>
            <a:endParaRPr lang="en-US" sz="1600" dirty="0" smtClean="0"/>
          </a:p>
        </p:txBody>
      </p:sp>
      <p:sp>
        <p:nvSpPr>
          <p:cNvPr id="4" name="TextBox 3"/>
          <p:cNvSpPr txBox="1"/>
          <p:nvPr/>
        </p:nvSpPr>
        <p:spPr>
          <a:xfrm>
            <a:off x="1676400" y="449759"/>
            <a:ext cx="5181600" cy="769441"/>
          </a:xfrm>
          <a:prstGeom prst="rect">
            <a:avLst/>
          </a:prstGeom>
          <a:noFill/>
        </p:spPr>
        <p:txBody>
          <a:bodyPr wrap="square" rtlCol="0">
            <a:spAutoFit/>
          </a:bodyPr>
          <a:lstStyle/>
          <a:p>
            <a:r>
              <a:rPr lang="en-US" sz="4400" dirty="0" smtClean="0"/>
              <a:t>Prohibited Purchases</a:t>
            </a:r>
            <a:endParaRPr lang="en-US" sz="4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34479"/>
            <a:ext cx="181391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Exception</a:t>
            </a:r>
            <a:endParaRPr lang="en-US" dirty="0"/>
          </a:p>
        </p:txBody>
      </p:sp>
      <p:sp>
        <p:nvSpPr>
          <p:cNvPr id="3" name="Content Placeholder 2"/>
          <p:cNvSpPr>
            <a:spLocks noGrp="1"/>
          </p:cNvSpPr>
          <p:nvPr>
            <p:ph idx="1"/>
          </p:nvPr>
        </p:nvSpPr>
        <p:spPr>
          <a:xfrm>
            <a:off x="228600" y="1295400"/>
            <a:ext cx="8229600" cy="4525963"/>
          </a:xfrm>
        </p:spPr>
        <p:txBody>
          <a:bodyPr/>
          <a:lstStyle/>
          <a:p>
            <a:r>
              <a:rPr lang="en-US" sz="2400" dirty="0" smtClean="0"/>
              <a:t>A “Request for Exception” form can be completed requesting to make a purchase, even if the </a:t>
            </a:r>
            <a:r>
              <a:rPr lang="en-US" sz="2400" u="sng" dirty="0" smtClean="0">
                <a:solidFill>
                  <a:srgbClr val="0070C0"/>
                </a:solidFill>
              </a:rPr>
              <a:t>MCC</a:t>
            </a:r>
            <a:r>
              <a:rPr lang="en-US" sz="2400" dirty="0" smtClean="0"/>
              <a:t> is blocked.</a:t>
            </a:r>
          </a:p>
          <a:p>
            <a:r>
              <a:rPr lang="en-US" sz="2400" dirty="0" smtClean="0"/>
              <a:t>Contact your agency P-Card Administrator with the pertinent details of your need.</a:t>
            </a:r>
          </a:p>
          <a:p>
            <a:r>
              <a:rPr lang="en-US" sz="2400" dirty="0" smtClean="0"/>
              <a:t>Your </a:t>
            </a:r>
            <a:r>
              <a:rPr lang="en-US" sz="2400" u="sng" dirty="0" smtClean="0">
                <a:solidFill>
                  <a:srgbClr val="0070C0"/>
                </a:solidFill>
              </a:rPr>
              <a:t>P-Card Administrator </a:t>
            </a:r>
            <a:r>
              <a:rPr lang="en-US" sz="2400" dirty="0" smtClean="0"/>
              <a:t>will complete the request for exception form and send to our office.  If                                 approved, your Administrator will be notified                         and they in turn will notify you.</a:t>
            </a:r>
          </a:p>
          <a:p>
            <a:r>
              <a:rPr lang="en-US" sz="2400" dirty="0" smtClean="0"/>
              <a:t>Your card will be moved into an </a:t>
            </a:r>
            <a:r>
              <a:rPr lang="en-US" sz="2400" u="sng" dirty="0" smtClean="0">
                <a:solidFill>
                  <a:srgbClr val="0070C0"/>
                </a:solidFill>
              </a:rPr>
              <a:t>exception</a:t>
            </a:r>
            <a:r>
              <a:rPr lang="en-US" sz="2400" dirty="0" smtClean="0"/>
              <a:t>                            </a:t>
            </a:r>
            <a:r>
              <a:rPr lang="en-US" sz="2400" u="sng" dirty="0" smtClean="0">
                <a:solidFill>
                  <a:srgbClr val="0070C0"/>
                </a:solidFill>
              </a:rPr>
              <a:t>profile</a:t>
            </a:r>
            <a:r>
              <a:rPr lang="en-US" sz="2400" dirty="0" smtClean="0">
                <a:solidFill>
                  <a:srgbClr val="0070C0"/>
                </a:solidFill>
              </a:rPr>
              <a:t> </a:t>
            </a:r>
            <a:r>
              <a:rPr lang="en-US" sz="2400" dirty="0" smtClean="0"/>
              <a:t>for a short period of time to allow                                    the transaction to be processed.</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542" y="1828800"/>
            <a:ext cx="8438913" cy="3785652"/>
          </a:xfrm>
          <a:prstGeom prst="rect">
            <a:avLst/>
          </a:prstGeom>
          <a:noFill/>
        </p:spPr>
        <p:txBody>
          <a:bodyPr wrap="none" rtlCol="0">
            <a:spAutoFit/>
          </a:bodyPr>
          <a:lstStyle/>
          <a:p>
            <a:r>
              <a:rPr lang="en-US" sz="2400" dirty="0" smtClean="0"/>
              <a:t>EMV Cards and PINs		   Mandatory Suppliers/SW contracts</a:t>
            </a:r>
          </a:p>
          <a:p>
            <a:endParaRPr lang="en-US" sz="2400" dirty="0"/>
          </a:p>
          <a:p>
            <a:r>
              <a:rPr lang="en-US" sz="2400" dirty="0" smtClean="0"/>
              <a:t>P-Card governance		   Fraud/data breaches</a:t>
            </a:r>
          </a:p>
          <a:p>
            <a:endParaRPr lang="en-US" sz="2400" dirty="0"/>
          </a:p>
          <a:p>
            <a:r>
              <a:rPr lang="en-US" sz="2400" dirty="0" smtClean="0"/>
              <a:t>IT Purchases			   Invoices/Receipts/Receiving</a:t>
            </a:r>
          </a:p>
          <a:p>
            <a:endParaRPr lang="en-US" sz="2400" dirty="0"/>
          </a:p>
          <a:p>
            <a:r>
              <a:rPr lang="en-US" sz="2400" dirty="0" smtClean="0"/>
              <a:t>Auditing			  Searching Contracts</a:t>
            </a:r>
          </a:p>
          <a:p>
            <a:endParaRPr lang="en-US" sz="2400" dirty="0"/>
          </a:p>
          <a:p>
            <a:r>
              <a:rPr lang="en-US" sz="2400" dirty="0" smtClean="0"/>
              <a:t>Role Responsibilities		  Works</a:t>
            </a:r>
            <a:endParaRPr lang="en-US" sz="2400" dirty="0"/>
          </a:p>
          <a:p>
            <a:endParaRPr lang="en-US" sz="2400" dirty="0"/>
          </a:p>
        </p:txBody>
      </p:sp>
      <p:sp>
        <p:nvSpPr>
          <p:cNvPr id="3" name="TextBox 2"/>
          <p:cNvSpPr txBox="1"/>
          <p:nvPr/>
        </p:nvSpPr>
        <p:spPr>
          <a:xfrm>
            <a:off x="1952889" y="838200"/>
            <a:ext cx="5490221" cy="646331"/>
          </a:xfrm>
          <a:prstGeom prst="rect">
            <a:avLst/>
          </a:prstGeom>
          <a:noFill/>
        </p:spPr>
        <p:txBody>
          <a:bodyPr wrap="none" rtlCol="0">
            <a:spAutoFit/>
          </a:bodyPr>
          <a:lstStyle/>
          <a:p>
            <a:r>
              <a:rPr lang="en-US" sz="3600" b="1" dirty="0" smtClean="0"/>
              <a:t>Today we will cover…………..</a:t>
            </a:r>
            <a:endParaRPr lang="en-US" sz="3600" b="1" dirty="0"/>
          </a:p>
        </p:txBody>
      </p:sp>
    </p:spTree>
    <p:extLst>
      <p:ext uri="{BB962C8B-B14F-4D97-AF65-F5344CB8AC3E}">
        <p14:creationId xmlns:p14="http://schemas.microsoft.com/office/powerpoint/2010/main" val="32325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220200" cy="646331"/>
          </a:xfrm>
          <a:prstGeom prst="rect">
            <a:avLst/>
          </a:prstGeom>
          <a:noFill/>
        </p:spPr>
        <p:txBody>
          <a:bodyPr wrap="square" rtlCol="0">
            <a:spAutoFit/>
          </a:bodyPr>
          <a:lstStyle/>
          <a:p>
            <a:pPr algn="ctr"/>
            <a:r>
              <a:rPr lang="en-US" sz="3600" b="1" dirty="0" smtClean="0"/>
              <a:t>Convenience Fees vs. Surcharges</a:t>
            </a:r>
            <a:endParaRPr lang="en-US" sz="3600" b="1" dirty="0"/>
          </a:p>
        </p:txBody>
      </p:sp>
      <p:sp>
        <p:nvSpPr>
          <p:cNvPr id="4" name="TextBox 3"/>
          <p:cNvSpPr txBox="1"/>
          <p:nvPr/>
        </p:nvSpPr>
        <p:spPr>
          <a:xfrm>
            <a:off x="304800" y="1314182"/>
            <a:ext cx="8686800" cy="3170099"/>
          </a:xfrm>
          <a:prstGeom prst="rect">
            <a:avLst/>
          </a:prstGeom>
          <a:noFill/>
        </p:spPr>
        <p:txBody>
          <a:bodyPr wrap="square" rtlCol="0">
            <a:spAutoFit/>
          </a:bodyPr>
          <a:lstStyle/>
          <a:p>
            <a:r>
              <a:rPr lang="en-US" sz="2000" b="1" u="sng" dirty="0" smtClean="0"/>
              <a:t>Convenience fee</a:t>
            </a:r>
            <a:r>
              <a:rPr lang="en-US" sz="2000" dirty="0" smtClean="0"/>
              <a:t>:  a fee charged to the cardholder for the </a:t>
            </a:r>
            <a:r>
              <a:rPr lang="en-US" sz="2000" b="1" dirty="0" smtClean="0"/>
              <a:t>convenience</a:t>
            </a:r>
            <a:r>
              <a:rPr lang="en-US" sz="2000" dirty="0" smtClean="0"/>
              <a:t> of </a:t>
            </a:r>
          </a:p>
          <a:p>
            <a:r>
              <a:rPr lang="en-US" sz="2000" dirty="0"/>
              <a:t>p</a:t>
            </a:r>
            <a:r>
              <a:rPr lang="en-US" sz="2000" dirty="0" smtClean="0"/>
              <a:t>aying online or by phone - the price of the product doesn’t change</a:t>
            </a:r>
          </a:p>
          <a:p>
            <a:endParaRPr lang="en-US" sz="2000" dirty="0"/>
          </a:p>
          <a:p>
            <a:r>
              <a:rPr lang="en-US" sz="2000" b="1" u="sng" dirty="0" smtClean="0"/>
              <a:t>Surcharge</a:t>
            </a:r>
            <a:r>
              <a:rPr lang="en-US" sz="2000" b="1" dirty="0" smtClean="0"/>
              <a:t>: </a:t>
            </a:r>
            <a:r>
              <a:rPr lang="en-US" sz="2000" dirty="0" smtClean="0"/>
              <a:t>a fee assessed by the merchant when using a credit card for</a:t>
            </a:r>
          </a:p>
          <a:p>
            <a:r>
              <a:rPr lang="en-US" sz="2000" dirty="0" smtClean="0"/>
              <a:t>payment to recoup the merchant fees charged by the card processing company</a:t>
            </a:r>
          </a:p>
          <a:p>
            <a:endParaRPr lang="en-US" sz="2000" dirty="0"/>
          </a:p>
          <a:p>
            <a:r>
              <a:rPr lang="en-US" sz="2000" dirty="0" smtClean="0"/>
              <a:t>Surcharges are </a:t>
            </a:r>
            <a:r>
              <a:rPr lang="en-US" sz="2000" u="sng" dirty="0" smtClean="0">
                <a:solidFill>
                  <a:srgbClr val="0070C0"/>
                </a:solidFill>
              </a:rPr>
              <a:t>prohibited</a:t>
            </a:r>
            <a:r>
              <a:rPr lang="en-US" sz="2000" dirty="0" smtClean="0">
                <a:solidFill>
                  <a:srgbClr val="0070C0"/>
                </a:solidFill>
              </a:rPr>
              <a:t> </a:t>
            </a:r>
            <a:r>
              <a:rPr lang="en-US" sz="2000" dirty="0" smtClean="0"/>
              <a:t>in Oklahoma by law, though convenience fees are not prohibited.  If a utility company utilizes a </a:t>
            </a:r>
            <a:r>
              <a:rPr lang="en-US" sz="2000" u="sng" dirty="0" smtClean="0">
                <a:solidFill>
                  <a:srgbClr val="0070C0"/>
                </a:solidFill>
              </a:rPr>
              <a:t>third-party</a:t>
            </a:r>
            <a:r>
              <a:rPr lang="en-US" sz="2000" dirty="0" smtClean="0">
                <a:solidFill>
                  <a:srgbClr val="0070C0"/>
                </a:solidFill>
              </a:rPr>
              <a:t> </a:t>
            </a:r>
            <a:r>
              <a:rPr lang="en-US" sz="2000" dirty="0" smtClean="0"/>
              <a:t>processor for credit card </a:t>
            </a:r>
            <a:r>
              <a:rPr lang="en-US" sz="2000" dirty="0" smtClean="0"/>
              <a:t>payment </a:t>
            </a:r>
            <a:r>
              <a:rPr lang="en-US" sz="2000" dirty="0" smtClean="0"/>
              <a:t>processing, this is a </a:t>
            </a:r>
            <a:r>
              <a:rPr lang="en-US" sz="2000" b="1" dirty="0" smtClean="0"/>
              <a:t>convenience </a:t>
            </a:r>
            <a:r>
              <a:rPr lang="en-US" sz="2000" dirty="0" smtClean="0"/>
              <a:t>fee (not </a:t>
            </a:r>
            <a:r>
              <a:rPr lang="en-US" sz="2000" dirty="0" smtClean="0"/>
              <a:t>prohibited </a:t>
            </a:r>
            <a:r>
              <a:rPr lang="en-US" sz="2000" dirty="0" smtClean="0"/>
              <a:t>per OMES legal team)  </a:t>
            </a:r>
            <a:endParaRPr lang="en-US" sz="2000" dirty="0"/>
          </a:p>
        </p:txBody>
      </p:sp>
      <p:sp>
        <p:nvSpPr>
          <p:cNvPr id="5" name="TextBox 4"/>
          <p:cNvSpPr txBox="1"/>
          <p:nvPr/>
        </p:nvSpPr>
        <p:spPr>
          <a:xfrm>
            <a:off x="304800" y="4618732"/>
            <a:ext cx="8198144" cy="2554545"/>
          </a:xfrm>
          <a:prstGeom prst="rect">
            <a:avLst/>
          </a:prstGeom>
          <a:noFill/>
        </p:spPr>
        <p:txBody>
          <a:bodyPr wrap="square" rtlCol="0">
            <a:spAutoFit/>
          </a:bodyPr>
          <a:lstStyle/>
          <a:p>
            <a:r>
              <a:rPr lang="en-US" sz="2000" dirty="0" smtClean="0"/>
              <a:t>To avoid convenience fees, agencies may opt to </a:t>
            </a:r>
            <a:r>
              <a:rPr lang="en-US" sz="2000" dirty="0" smtClean="0"/>
              <a:t>pay companies </a:t>
            </a:r>
            <a:r>
              <a:rPr lang="en-US" sz="2000" dirty="0" smtClean="0"/>
              <a:t>charging these fees by PO.  </a:t>
            </a:r>
            <a:r>
              <a:rPr lang="en-US" sz="2000" dirty="0" smtClean="0"/>
              <a:t>If </a:t>
            </a:r>
            <a:r>
              <a:rPr lang="en-US" sz="2000" dirty="0" smtClean="0"/>
              <a:t>a company </a:t>
            </a:r>
            <a:r>
              <a:rPr lang="en-US" sz="2000" u="sng" dirty="0" smtClean="0">
                <a:solidFill>
                  <a:srgbClr val="0070C0"/>
                </a:solidFill>
              </a:rPr>
              <a:t>limits</a:t>
            </a:r>
            <a:r>
              <a:rPr lang="en-US" sz="2000" dirty="0" smtClean="0">
                <a:solidFill>
                  <a:srgbClr val="0070C0"/>
                </a:solidFill>
              </a:rPr>
              <a:t> </a:t>
            </a:r>
            <a:r>
              <a:rPr lang="en-US" sz="2000" dirty="0" smtClean="0"/>
              <a:t>the amount of payment accepted</a:t>
            </a:r>
          </a:p>
          <a:p>
            <a:r>
              <a:rPr lang="en-US" sz="2000" dirty="0"/>
              <a:t>p</a:t>
            </a:r>
            <a:r>
              <a:rPr lang="en-US" sz="2000" dirty="0" smtClean="0"/>
              <a:t>er transaction, you could incur more than one </a:t>
            </a:r>
            <a:r>
              <a:rPr lang="en-US" sz="2000" dirty="0" smtClean="0"/>
              <a:t>convenience </a:t>
            </a:r>
            <a:r>
              <a:rPr lang="en-US" sz="2000" dirty="0" smtClean="0"/>
              <a:t>fee to pay the </a:t>
            </a:r>
            <a:r>
              <a:rPr lang="en-US" sz="2000" u="sng" dirty="0" smtClean="0">
                <a:solidFill>
                  <a:srgbClr val="0070C0"/>
                </a:solidFill>
              </a:rPr>
              <a:t>entire</a:t>
            </a:r>
            <a:r>
              <a:rPr lang="en-US" sz="2000" dirty="0" smtClean="0">
                <a:solidFill>
                  <a:srgbClr val="0070C0"/>
                </a:solidFill>
              </a:rPr>
              <a:t> </a:t>
            </a:r>
            <a:r>
              <a:rPr lang="en-US" sz="2000" u="sng" dirty="0" smtClean="0">
                <a:solidFill>
                  <a:srgbClr val="0070C0"/>
                </a:solidFill>
              </a:rPr>
              <a:t>invoice</a:t>
            </a:r>
            <a:r>
              <a:rPr lang="en-US" sz="2000" dirty="0" smtClean="0"/>
              <a:t>.</a:t>
            </a:r>
          </a:p>
          <a:p>
            <a:endParaRPr lang="en-US" sz="2000" dirty="0"/>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8813"/>
            <a:ext cx="8610600" cy="5293757"/>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Title 14A O.S. §2-417 of the Oklahoma statutes states:</a:t>
            </a:r>
          </a:p>
          <a:p>
            <a:pPr marL="342900" marR="0" lvl="0" indent="-342900">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No seller in any sales transaction may impose a surcharge on a cardholder who elects to use a credit card or debit card in lieu of payment by cash, check, or similar means.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As used in this section, “debit card” means any instrument or device, whether known as a debit card or by any other name, issued with or without fee by an issuer for the use of the cardholder in depositing, obtaining or transferring fund from consumer banking electronic facility.</a:t>
            </a:r>
          </a:p>
          <a:p>
            <a:pPr marL="342900" marR="0" lvl="0" indent="-34290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For </a:t>
            </a:r>
            <a:r>
              <a:rPr lang="en-US" dirty="0" smtClean="0">
                <a:latin typeface="Calibri" panose="020F0502020204030204" pitchFamily="34" charset="0"/>
                <a:ea typeface="Calibri" panose="020F0502020204030204" pitchFamily="34" charset="0"/>
                <a:cs typeface="Times New Roman" panose="02020603050405020304" pitchFamily="18" charset="0"/>
              </a:rPr>
              <a:t>purposes </a:t>
            </a:r>
            <a:r>
              <a:rPr lang="en-US" dirty="0">
                <a:latin typeface="Calibri" panose="020F0502020204030204" pitchFamily="34" charset="0"/>
                <a:ea typeface="Calibri" panose="020F0502020204030204" pitchFamily="34" charset="0"/>
                <a:cs typeface="Times New Roman" panose="02020603050405020304" pitchFamily="18" charset="0"/>
              </a:rPr>
              <a:t>of this section, a private educational institution as defined in paragraph (e) of section 3102 of Title 70 of the Oklahoma Statutes may charge a convenience fee. The convenience fee shall be limited to bank processing fees and financial transaction fees, the cost of providing for secure transaction portal fees, and fees necessary to compensate for increased bandwidth incurred as a result of providing for an online transaction.</a:t>
            </a:r>
          </a:p>
          <a:p>
            <a:pPr marL="2286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While convenience fees are allowable, Okla. Stat. tit. 14A. §</a:t>
            </a:r>
            <a:r>
              <a:rPr lang="en-US" dirty="0" smtClean="0">
                <a:latin typeface="Calibri" panose="020F0502020204030204" pitchFamily="34" charset="0"/>
                <a:ea typeface="Calibri" panose="020F0502020204030204" pitchFamily="34" charset="0"/>
                <a:cs typeface="Times New Roman" panose="02020603050405020304" pitchFamily="18" charset="0"/>
              </a:rPr>
              <a:t>2-211 </a:t>
            </a:r>
            <a:r>
              <a:rPr lang="en-US" dirty="0">
                <a:latin typeface="Calibri" panose="020F0502020204030204" pitchFamily="34" charset="0"/>
                <a:ea typeface="Calibri" panose="020F0502020204030204" pitchFamily="34" charset="0"/>
                <a:cs typeface="Times New Roman" panose="02020603050405020304" pitchFamily="18" charset="0"/>
              </a:rPr>
              <a:t>holds that the seller has to be registered with the United States Treasury Department as a money transmitter pursuant to 31 CFR, §103.41. You are usually going to see these with an entity providing an electronic funds transmission service, including service by telephone and the internet </a:t>
            </a:r>
            <a:r>
              <a:rPr lang="en-US" sz="1400" dirty="0">
                <a:latin typeface="Calibri" panose="020F0502020204030204" pitchFamily="34" charset="0"/>
                <a:ea typeface="Calibri" panose="020F0502020204030204" pitchFamily="34" charset="0"/>
                <a:cs typeface="Times New Roman" panose="02020603050405020304" pitchFamily="18" charset="0"/>
              </a:rPr>
              <a:t>(Ex: I pay my cable bill over the phone. My bill doesn’t change. I’m paying a convenience fee for not mailing anything, etc. and doing it over the phone while I’m still in my pajamas.)</a:t>
            </a:r>
          </a:p>
        </p:txBody>
      </p:sp>
      <p:sp>
        <p:nvSpPr>
          <p:cNvPr id="3" name="Rectangle 2"/>
          <p:cNvSpPr/>
          <p:nvPr/>
        </p:nvSpPr>
        <p:spPr>
          <a:xfrm>
            <a:off x="1600200" y="457200"/>
            <a:ext cx="6312497" cy="523220"/>
          </a:xfrm>
          <a:prstGeom prst="rect">
            <a:avLst/>
          </a:prstGeom>
        </p:spPr>
        <p:txBody>
          <a:bodyPr wrap="none">
            <a:spAutoFit/>
          </a:bodyPr>
          <a:lstStyle/>
          <a:p>
            <a:r>
              <a:rPr lang="en-US" sz="2800" b="1" dirty="0"/>
              <a:t>Convenience Fees vs. Surcharges (cont’d)</a:t>
            </a:r>
            <a:r>
              <a:rPr lang="en-US" dirty="0"/>
              <a:t> </a:t>
            </a:r>
          </a:p>
        </p:txBody>
      </p:sp>
    </p:spTree>
    <p:extLst>
      <p:ext uri="{BB962C8B-B14F-4D97-AF65-F5344CB8AC3E}">
        <p14:creationId xmlns:p14="http://schemas.microsoft.com/office/powerpoint/2010/main" val="1632949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03_dollarsignstresstoy_nologo.jpg" hidden="1"/>
          <p:cNvPicPr>
            <a:picLocks noChangeAspect="1"/>
          </p:cNvPicPr>
          <p:nvPr/>
        </p:nvPicPr>
        <p:blipFill>
          <a:blip r:embed="rId2" cstate="print"/>
          <a:stretch>
            <a:fillRect/>
          </a:stretch>
        </p:blipFill>
        <p:spPr>
          <a:xfrm>
            <a:off x="4971851" y="-76200"/>
            <a:ext cx="5086549" cy="5086549"/>
          </a:xfrm>
          <a:prstGeom prst="rect">
            <a:avLst/>
          </a:prstGeom>
        </p:spPr>
      </p:pic>
      <p:sp>
        <p:nvSpPr>
          <p:cNvPr id="3" name="TextBox 2"/>
          <p:cNvSpPr txBox="1"/>
          <p:nvPr/>
        </p:nvSpPr>
        <p:spPr>
          <a:xfrm>
            <a:off x="342900" y="1360714"/>
            <a:ext cx="8077200" cy="3385542"/>
          </a:xfrm>
          <a:prstGeom prst="rect">
            <a:avLst/>
          </a:prstGeom>
          <a:noFill/>
        </p:spPr>
        <p:txBody>
          <a:bodyPr wrap="square" rtlCol="0">
            <a:spAutoFit/>
          </a:bodyPr>
          <a:lstStyle/>
          <a:p>
            <a:pPr>
              <a:buFont typeface="Wingdings" pitchFamily="2" charset="2"/>
              <a:buChar char="Ø"/>
            </a:pPr>
            <a:r>
              <a:rPr lang="en-US" sz="2800" b="1" dirty="0" smtClean="0"/>
              <a:t>There is no limit on the amount of a P-Card</a:t>
            </a:r>
          </a:p>
          <a:p>
            <a:r>
              <a:rPr lang="en-US" sz="2800" b="1" dirty="0"/>
              <a:t> </a:t>
            </a:r>
            <a:r>
              <a:rPr lang="en-US" sz="2800" b="1" dirty="0" smtClean="0"/>
              <a:t>   transaction for the following:</a:t>
            </a:r>
          </a:p>
          <a:p>
            <a:endParaRPr lang="en-US" sz="2800" b="1" dirty="0" smtClean="0"/>
          </a:p>
          <a:p>
            <a:pPr lvl="1">
              <a:buFont typeface="Wingdings" pitchFamily="2" charset="2"/>
              <a:buChar char="Ø"/>
            </a:pPr>
            <a:r>
              <a:rPr lang="en-US" sz="2800" b="1" dirty="0" smtClean="0"/>
              <a:t>Statewide Contract purchases</a:t>
            </a:r>
          </a:p>
          <a:p>
            <a:pPr lvl="1">
              <a:buFont typeface="Wingdings" pitchFamily="2" charset="2"/>
              <a:buChar char="Ø"/>
            </a:pPr>
            <a:r>
              <a:rPr lang="en-US" sz="2800" b="1" dirty="0" smtClean="0"/>
              <a:t>Utilities (water, electric, gas, sewage) </a:t>
            </a:r>
          </a:p>
          <a:p>
            <a:pPr lvl="1">
              <a:buFont typeface="Wingdings" pitchFamily="2" charset="2"/>
              <a:buChar char="Ø"/>
            </a:pPr>
            <a:r>
              <a:rPr lang="en-US" sz="2800" b="1" dirty="0" smtClean="0"/>
              <a:t>Interagency Payments</a:t>
            </a:r>
          </a:p>
          <a:p>
            <a:pPr lvl="1">
              <a:buFont typeface="Wingdings" pitchFamily="2" charset="2"/>
              <a:buChar char="Ø"/>
            </a:pPr>
            <a:r>
              <a:rPr lang="en-US" sz="2800" b="1" dirty="0" smtClean="0"/>
              <a:t>Professional Services as defined in 18 O.S. § 803</a:t>
            </a:r>
            <a:endParaRPr lang="en-US" sz="2000" dirty="0" smtClean="0"/>
          </a:p>
          <a:p>
            <a:endParaRPr lang="en-US" dirty="0"/>
          </a:p>
        </p:txBody>
      </p:sp>
      <p:sp>
        <p:nvSpPr>
          <p:cNvPr id="4" name="TextBox 3"/>
          <p:cNvSpPr txBox="1"/>
          <p:nvPr/>
        </p:nvSpPr>
        <p:spPr>
          <a:xfrm>
            <a:off x="1295400" y="540603"/>
            <a:ext cx="6172200" cy="830997"/>
          </a:xfrm>
          <a:prstGeom prst="rect">
            <a:avLst/>
          </a:prstGeom>
          <a:noFill/>
        </p:spPr>
        <p:txBody>
          <a:bodyPr wrap="square" rtlCol="0">
            <a:spAutoFit/>
          </a:bodyPr>
          <a:lstStyle/>
          <a:p>
            <a:pPr algn="ctr"/>
            <a:r>
              <a:rPr lang="en-US" sz="4800" b="1" u="sng" dirty="0" smtClean="0"/>
              <a:t>Card Limits</a:t>
            </a:r>
            <a:endParaRPr lang="en-US" sz="4800" b="1" u="sng" dirty="0"/>
          </a:p>
        </p:txBody>
      </p:sp>
      <p:sp>
        <p:nvSpPr>
          <p:cNvPr id="5" name="Rectangle 4"/>
          <p:cNvSpPr/>
          <p:nvPr/>
        </p:nvSpPr>
        <p:spPr>
          <a:xfrm>
            <a:off x="685800" y="4495800"/>
            <a:ext cx="8077200" cy="1754326"/>
          </a:xfrm>
          <a:prstGeom prst="rect">
            <a:avLst/>
          </a:prstGeom>
        </p:spPr>
        <p:txBody>
          <a:bodyPr wrap="square">
            <a:spAutoFit/>
          </a:bodyPr>
          <a:lstStyle/>
          <a:p>
            <a:pPr>
              <a:buFont typeface="Wingdings" pitchFamily="2" charset="2"/>
              <a:buChar char="Ø"/>
            </a:pPr>
            <a:r>
              <a:rPr lang="en-US" sz="3600" b="1" dirty="0"/>
              <a:t>For any other transaction with a state purchase card, the transaction </a:t>
            </a:r>
            <a:r>
              <a:rPr lang="en-US" sz="3600" b="1" u="sng" dirty="0"/>
              <a:t>shall</a:t>
            </a:r>
            <a:r>
              <a:rPr lang="en-US" sz="3600" b="1" dirty="0"/>
              <a:t> </a:t>
            </a:r>
            <a:r>
              <a:rPr lang="en-US" sz="3600" b="1" u="sng" dirty="0"/>
              <a:t>not</a:t>
            </a:r>
            <a:r>
              <a:rPr lang="en-US" sz="3600" b="1" dirty="0"/>
              <a:t> exceed $</a:t>
            </a:r>
            <a:r>
              <a:rPr lang="en-US" sz="3600" b="1" u="sng" dirty="0"/>
              <a:t>5,000</a:t>
            </a:r>
            <a:r>
              <a:rPr lang="en-US" sz="3600" b="1" dirty="0"/>
              <a:t>.00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lhcinteragency.org/images/InterLogo.jpg" hidden="1"/>
          <p:cNvPicPr>
            <a:picLocks noChangeAspect="1" noChangeArrowheads="1"/>
          </p:cNvPicPr>
          <p:nvPr/>
        </p:nvPicPr>
        <p:blipFill>
          <a:blip r:embed="rId2" cstate="print">
            <a:lum bright="50000" contrast="-70000"/>
          </a:blip>
          <a:srcRect/>
          <a:stretch>
            <a:fillRect/>
          </a:stretch>
        </p:blipFill>
        <p:spPr bwMode="auto">
          <a:xfrm>
            <a:off x="1219200" y="228600"/>
            <a:ext cx="6477000" cy="6256193"/>
          </a:xfrm>
          <a:prstGeom prst="rect">
            <a:avLst/>
          </a:prstGeom>
          <a:noFill/>
        </p:spPr>
      </p:pic>
      <p:sp>
        <p:nvSpPr>
          <p:cNvPr id="2" name="Title 1"/>
          <p:cNvSpPr>
            <a:spLocks noGrp="1"/>
          </p:cNvSpPr>
          <p:nvPr>
            <p:ph type="title"/>
          </p:nvPr>
        </p:nvSpPr>
        <p:spPr/>
        <p:txBody>
          <a:bodyPr/>
          <a:lstStyle/>
          <a:p>
            <a:r>
              <a:rPr lang="en-US" dirty="0" smtClean="0"/>
              <a:t>Interagency Payments</a:t>
            </a:r>
            <a:endParaRPr lang="en-US" dirty="0"/>
          </a:p>
        </p:txBody>
      </p:sp>
      <p:sp>
        <p:nvSpPr>
          <p:cNvPr id="3" name="Content Placeholder 2"/>
          <p:cNvSpPr>
            <a:spLocks noGrp="1"/>
          </p:cNvSpPr>
          <p:nvPr>
            <p:ph idx="1"/>
          </p:nvPr>
        </p:nvSpPr>
        <p:spPr/>
        <p:txBody>
          <a:bodyPr/>
          <a:lstStyle/>
          <a:p>
            <a:pPr marL="365760" indent="-283464">
              <a:buFont typeface="Wingdings 2"/>
              <a:buChar char=""/>
              <a:defRPr/>
            </a:pPr>
            <a:r>
              <a:rPr lang="en-US" sz="2400" b="1" dirty="0"/>
              <a:t>Interagency is defined according to 74 O.S. § 1003 (Inter-local Cooperation Act) and includes, but not limited to:</a:t>
            </a:r>
          </a:p>
          <a:p>
            <a:pPr marL="640080" lvl="1" indent="-237744">
              <a:buFont typeface="Verdana"/>
              <a:buChar char="◦"/>
              <a:defRPr/>
            </a:pPr>
            <a:r>
              <a:rPr lang="en-US" sz="2000" b="1" dirty="0"/>
              <a:t>Political subdivisions</a:t>
            </a:r>
          </a:p>
          <a:p>
            <a:pPr marL="640080" lvl="1" indent="-237744">
              <a:buFont typeface="Verdana"/>
              <a:buChar char="◦"/>
              <a:defRPr/>
            </a:pPr>
            <a:r>
              <a:rPr lang="en-US" sz="2000" b="1" dirty="0"/>
              <a:t>Federal Government</a:t>
            </a:r>
          </a:p>
          <a:p>
            <a:pPr marL="640080" lvl="1" indent="-237744">
              <a:buFont typeface="Verdana"/>
              <a:buChar char="◦"/>
              <a:defRPr/>
            </a:pPr>
            <a:r>
              <a:rPr lang="en-US" sz="2000" b="1" dirty="0"/>
              <a:t>Public Trusts</a:t>
            </a:r>
          </a:p>
          <a:p>
            <a:pPr marL="640080" lvl="1" indent="-237744">
              <a:buNone/>
              <a:defRPr/>
            </a:pPr>
            <a:endParaRPr lang="en-US" sz="2000" b="1" dirty="0"/>
          </a:p>
          <a:p>
            <a:pPr marL="365760" indent="-283464">
              <a:buFont typeface="Wingdings 2"/>
              <a:buChar char=""/>
              <a:defRPr/>
            </a:pPr>
            <a:r>
              <a:rPr lang="en-US" sz="2400" b="1" dirty="0"/>
              <a:t>Interagency payments between State Agencies, Universities, and Colleges:</a:t>
            </a:r>
          </a:p>
          <a:p>
            <a:pPr marL="640080" lvl="1" indent="-237744">
              <a:buFont typeface="Verdana"/>
              <a:buChar char="◦"/>
              <a:defRPr/>
            </a:pPr>
            <a:r>
              <a:rPr lang="en-US" sz="2000" b="1" dirty="0"/>
              <a:t>Should be made by voucher, selecting the payment method “WIR”</a:t>
            </a:r>
          </a:p>
          <a:p>
            <a:pPr marL="640080" lvl="1" indent="-237744">
              <a:buFont typeface="Verdana"/>
              <a:buChar char="◦"/>
              <a:defRPr/>
            </a:pPr>
            <a:r>
              <a:rPr lang="en-US" sz="2000" b="1" dirty="0"/>
              <a:t>DCAR Newsletter, Vol. 21, No. 7, dated February 18, 2011 (page 3)</a:t>
            </a:r>
          </a:p>
          <a:p>
            <a:pPr marL="640080" lvl="1" indent="-237744">
              <a:buFont typeface="Verdana"/>
              <a:buChar char="◦"/>
              <a:defRPr/>
            </a:pPr>
            <a:r>
              <a:rPr lang="en-US" sz="2000" b="1" dirty="0"/>
              <a:t>Agencies can </a:t>
            </a:r>
            <a:r>
              <a:rPr lang="en-US" sz="2000" b="1" i="1" u="sng" dirty="0">
                <a:solidFill>
                  <a:srgbClr val="0070C0"/>
                </a:solidFill>
              </a:rPr>
              <a:t>choose</a:t>
            </a:r>
            <a:r>
              <a:rPr lang="en-US" sz="2000" b="1" dirty="0"/>
              <a:t> to </a:t>
            </a:r>
            <a:r>
              <a:rPr lang="en-US" sz="2000" b="1" dirty="0" smtClean="0"/>
              <a:t>accept </a:t>
            </a:r>
            <a:r>
              <a:rPr lang="en-US" sz="2000" b="1" dirty="0"/>
              <a:t>P-Card payments from other agencies.</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87514"/>
            <a:ext cx="6477000" cy="707886"/>
          </a:xfrm>
          <a:prstGeom prst="rect">
            <a:avLst/>
          </a:prstGeom>
          <a:noFill/>
        </p:spPr>
        <p:txBody>
          <a:bodyPr wrap="square" rtlCol="0">
            <a:spAutoFit/>
          </a:bodyPr>
          <a:lstStyle/>
          <a:p>
            <a:r>
              <a:rPr lang="en-US" sz="4000" b="1" dirty="0" smtClean="0"/>
              <a:t>At the time of need, check……</a:t>
            </a:r>
            <a:endParaRPr lang="en-US" sz="4000" b="1" dirty="0"/>
          </a:p>
        </p:txBody>
      </p:sp>
      <p:sp>
        <p:nvSpPr>
          <p:cNvPr id="3" name="TextBox 2"/>
          <p:cNvSpPr txBox="1"/>
          <p:nvPr/>
        </p:nvSpPr>
        <p:spPr>
          <a:xfrm>
            <a:off x="609600" y="1295400"/>
            <a:ext cx="7467600" cy="5324535"/>
          </a:xfrm>
          <a:prstGeom prst="rect">
            <a:avLst/>
          </a:prstGeom>
          <a:noFill/>
        </p:spPr>
        <p:txBody>
          <a:bodyPr wrap="square" rtlCol="0">
            <a:spAutoFit/>
          </a:bodyPr>
          <a:lstStyle/>
          <a:p>
            <a:r>
              <a:rPr lang="en-US" sz="3600" dirty="0" smtClean="0"/>
              <a:t>#1 State Use Contract </a:t>
            </a:r>
            <a:r>
              <a:rPr lang="en-US" sz="2000" dirty="0" smtClean="0"/>
              <a:t>(</a:t>
            </a:r>
            <a:r>
              <a:rPr lang="en-US" sz="2000" dirty="0"/>
              <a:t>if not selected obtain an </a:t>
            </a:r>
            <a:r>
              <a:rPr lang="en-US" sz="2000" dirty="0" smtClean="0"/>
              <a:t>exception </a:t>
            </a:r>
            <a:r>
              <a:rPr lang="en-US" sz="2000" dirty="0"/>
              <a:t>from </a:t>
            </a:r>
            <a:r>
              <a:rPr lang="en-US" sz="2000" dirty="0" smtClean="0"/>
              <a:t>State Use </a:t>
            </a:r>
            <a:r>
              <a:rPr lang="en-US" sz="2000" u="sng" dirty="0" smtClean="0"/>
              <a:t>prior</a:t>
            </a:r>
            <a:r>
              <a:rPr lang="en-US" sz="2000" dirty="0" smtClean="0"/>
              <a:t> to purchase)</a:t>
            </a:r>
          </a:p>
          <a:p>
            <a:endParaRPr lang="en-US" sz="2000" dirty="0"/>
          </a:p>
          <a:p>
            <a:r>
              <a:rPr lang="en-US" sz="3600" dirty="0" smtClean="0"/>
              <a:t>#2 OCI </a:t>
            </a:r>
            <a:r>
              <a:rPr lang="en-US" sz="2000" dirty="0" smtClean="0"/>
              <a:t>(if not selected obtain an exception from OCI </a:t>
            </a:r>
            <a:r>
              <a:rPr lang="en-US" sz="2000" u="sng" dirty="0" smtClean="0"/>
              <a:t>prior</a:t>
            </a:r>
            <a:r>
              <a:rPr lang="en-US" sz="2000" dirty="0" smtClean="0"/>
              <a:t> to purchase)</a:t>
            </a:r>
          </a:p>
          <a:p>
            <a:endParaRPr lang="en-US" sz="2000" dirty="0" smtClean="0"/>
          </a:p>
          <a:p>
            <a:r>
              <a:rPr lang="en-US" sz="3600" dirty="0" smtClean="0"/>
              <a:t>#3 Statewide Mandatory Contract</a:t>
            </a:r>
          </a:p>
          <a:p>
            <a:r>
              <a:rPr lang="en-US" sz="2000" dirty="0"/>
              <a:t>(if not selected obtain an </a:t>
            </a:r>
            <a:r>
              <a:rPr lang="en-US" sz="2000" dirty="0" smtClean="0"/>
              <a:t>exception </a:t>
            </a:r>
            <a:r>
              <a:rPr lang="en-US" sz="2000" dirty="0"/>
              <a:t>from Central </a:t>
            </a:r>
            <a:r>
              <a:rPr lang="en-US" sz="2000" dirty="0" smtClean="0"/>
              <a:t>Purchasing </a:t>
            </a:r>
            <a:r>
              <a:rPr lang="en-US" sz="2000" u="sng" dirty="0" smtClean="0"/>
              <a:t>prior</a:t>
            </a:r>
            <a:r>
              <a:rPr lang="en-US" sz="2000" dirty="0" smtClean="0"/>
              <a:t> to</a:t>
            </a:r>
          </a:p>
          <a:p>
            <a:r>
              <a:rPr lang="en-US" sz="2000" dirty="0" smtClean="0"/>
              <a:t>purchase)  Exception to this is </a:t>
            </a:r>
            <a:r>
              <a:rPr lang="en-US" sz="2000" u="sng" dirty="0" smtClean="0">
                <a:solidFill>
                  <a:srgbClr val="0070C0"/>
                </a:solidFill>
              </a:rPr>
              <a:t>SW817 and SW817-P</a:t>
            </a:r>
          </a:p>
          <a:p>
            <a:endParaRPr lang="en-US" sz="2000" dirty="0"/>
          </a:p>
          <a:p>
            <a:r>
              <a:rPr lang="en-US" sz="3600" dirty="0" smtClean="0"/>
              <a:t>#4 Statewide Non-Mandatory Contract</a:t>
            </a:r>
            <a:endParaRPr lang="en-US" sz="2000" dirty="0" smtClean="0"/>
          </a:p>
          <a:p>
            <a:endParaRPr lang="en-US" sz="2000" dirty="0" smtClean="0"/>
          </a:p>
          <a:p>
            <a:r>
              <a:rPr lang="en-US" sz="3600" dirty="0" smtClean="0"/>
              <a:t>#5 Open market- best price</a:t>
            </a:r>
            <a:endParaRPr lang="en-US" sz="3600" dirty="0"/>
          </a:p>
        </p:txBody>
      </p:sp>
    </p:spTree>
    <p:extLst>
      <p:ext uri="{BB962C8B-B14F-4D97-AF65-F5344CB8AC3E}">
        <p14:creationId xmlns:p14="http://schemas.microsoft.com/office/powerpoint/2010/main" val="258194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5600" y="1371600"/>
            <a:ext cx="2438400" cy="769441"/>
          </a:xfrm>
          <a:prstGeom prst="rect">
            <a:avLst/>
          </a:prstGeom>
        </p:spPr>
        <p:txBody>
          <a:bodyPr wrap="square">
            <a:spAutoFit/>
          </a:bodyPr>
          <a:lstStyle/>
          <a:p>
            <a:r>
              <a:rPr lang="en-US" sz="4400" dirty="0">
                <a:latin typeface="Calisto MT" panose="02040603050505030304" pitchFamily="18" charset="0"/>
              </a:rPr>
              <a:t>State Use</a:t>
            </a:r>
            <a:endParaRPr lang="en-US" sz="4400" dirty="0"/>
          </a:p>
        </p:txBody>
      </p:sp>
      <p:sp>
        <p:nvSpPr>
          <p:cNvPr id="6" name="Rectangle 5"/>
          <p:cNvSpPr/>
          <p:nvPr/>
        </p:nvSpPr>
        <p:spPr>
          <a:xfrm>
            <a:off x="2590800" y="2514600"/>
            <a:ext cx="3048000" cy="1015663"/>
          </a:xfrm>
          <a:prstGeom prst="rect">
            <a:avLst/>
          </a:prstGeom>
        </p:spPr>
        <p:txBody>
          <a:bodyPr wrap="square">
            <a:spAutoFit/>
          </a:bodyPr>
          <a:lstStyle/>
          <a:p>
            <a:pPr algn="ctr"/>
            <a:r>
              <a:rPr lang="en-US" sz="2000" dirty="0">
                <a:latin typeface="Calisto MT" panose="02040603050505030304" pitchFamily="18" charset="0"/>
              </a:rPr>
              <a:t>Utilizing Talents</a:t>
            </a:r>
          </a:p>
          <a:p>
            <a:pPr algn="ctr"/>
            <a:r>
              <a:rPr lang="en-US" sz="2000" dirty="0">
                <a:latin typeface="Calisto MT" panose="02040603050505030304" pitchFamily="18" charset="0"/>
              </a:rPr>
              <a:t>Satisfying Needs</a:t>
            </a:r>
          </a:p>
          <a:p>
            <a:pPr algn="ctr"/>
            <a:r>
              <a:rPr lang="en-US" sz="2000" dirty="0">
                <a:latin typeface="Calisto MT" panose="02040603050505030304" pitchFamily="18" charset="0"/>
              </a:rPr>
              <a:t>Empowering Individuals</a:t>
            </a:r>
          </a:p>
        </p:txBody>
      </p:sp>
      <p:sp>
        <p:nvSpPr>
          <p:cNvPr id="7" name="Rectangle 6"/>
          <p:cNvSpPr/>
          <p:nvPr/>
        </p:nvSpPr>
        <p:spPr>
          <a:xfrm>
            <a:off x="1828800" y="4191000"/>
            <a:ext cx="4572000" cy="584775"/>
          </a:xfrm>
          <a:prstGeom prst="rect">
            <a:avLst/>
          </a:prstGeom>
        </p:spPr>
        <p:txBody>
          <a:bodyPr>
            <a:spAutoFit/>
          </a:bodyPr>
          <a:lstStyle/>
          <a:p>
            <a:pPr algn="ctr"/>
            <a:r>
              <a:rPr lang="en-US" sz="1600" dirty="0">
                <a:solidFill>
                  <a:prstClr val="black"/>
                </a:solidFill>
                <a:latin typeface="Calisto MT" panose="02040603050505030304" pitchFamily="18" charset="0"/>
              </a:rPr>
              <a:t>Oklahoma Statute Title 74, </a:t>
            </a:r>
            <a:br>
              <a:rPr lang="en-US" sz="1600" dirty="0">
                <a:solidFill>
                  <a:prstClr val="black"/>
                </a:solidFill>
                <a:latin typeface="Calisto MT" panose="02040603050505030304" pitchFamily="18" charset="0"/>
              </a:rPr>
            </a:br>
            <a:r>
              <a:rPr lang="en-US" sz="1600" dirty="0">
                <a:solidFill>
                  <a:prstClr val="black"/>
                </a:solidFill>
                <a:latin typeface="Calisto MT" panose="02040603050505030304" pitchFamily="18" charset="0"/>
              </a:rPr>
              <a:t>Chapter 48, Sections 3001-3010</a:t>
            </a:r>
          </a:p>
        </p:txBody>
      </p:sp>
    </p:spTree>
    <p:extLst>
      <p:ext uri="{BB962C8B-B14F-4D97-AF65-F5344CB8AC3E}">
        <p14:creationId xmlns:p14="http://schemas.microsoft.com/office/powerpoint/2010/main" val="379221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9142571" cy="646331"/>
          </a:xfrm>
          <a:prstGeom prst="rect">
            <a:avLst/>
          </a:prstGeom>
          <a:noFill/>
        </p:spPr>
        <p:txBody>
          <a:bodyPr wrap="square" rtlCol="0">
            <a:spAutoFit/>
          </a:bodyPr>
          <a:lstStyle/>
          <a:p>
            <a:pPr algn="ctr"/>
            <a:r>
              <a:rPr lang="en-US" sz="3600" b="1" dirty="0" smtClean="0">
                <a:solidFill>
                  <a:prstClr val="black"/>
                </a:solidFill>
                <a:latin typeface="Arial" panose="020B0604020202020204" pitchFamily="34" charset="0"/>
                <a:cs typeface="Arial" panose="020B0604020202020204" pitchFamily="34" charset="0"/>
              </a:rPr>
              <a:t>What is State Use?</a:t>
            </a:r>
            <a:endParaRPr lang="en-US" sz="36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457200" y="1828800"/>
            <a:ext cx="8305800" cy="3725187"/>
          </a:xfrm>
          <a:prstGeom prst="rect">
            <a:avLst/>
          </a:prstGeom>
        </p:spPr>
        <p:txBody>
          <a:bodyPr wrap="square">
            <a:spAutoFit/>
          </a:bodyPr>
          <a:lstStyle/>
          <a:p>
            <a:pPr marL="457200" indent="-401638">
              <a:lnSpc>
                <a:spcPct val="125000"/>
              </a:lnSpc>
              <a:buFont typeface="Wingdings" panose="05000000000000000000" pitchFamily="2" charset="2"/>
              <a:buChar char="v"/>
            </a:pPr>
            <a:r>
              <a:rPr lang="en-US" sz="3200" dirty="0">
                <a:solidFill>
                  <a:prstClr val="black"/>
                </a:solidFill>
                <a:latin typeface="Arial" panose="020B0604020202020204" pitchFamily="34" charset="0"/>
                <a:cs typeface="Arial" panose="020B0604020202020204" pitchFamily="34" charset="0"/>
              </a:rPr>
              <a:t>Set-aside program established in 1974 to provide employment opportunities to persons with severe disabilities.</a:t>
            </a:r>
          </a:p>
          <a:p>
            <a:pPr marL="457200" indent="-401638">
              <a:lnSpc>
                <a:spcPct val="125000"/>
              </a:lnSpc>
              <a:buFont typeface="Wingdings" panose="05000000000000000000" pitchFamily="2" charset="2"/>
              <a:buChar char="v"/>
            </a:pPr>
            <a:r>
              <a:rPr lang="en-US" sz="3200" dirty="0">
                <a:solidFill>
                  <a:prstClr val="black"/>
                </a:solidFill>
                <a:latin typeface="Arial" panose="020B0604020202020204" pitchFamily="34" charset="0"/>
                <a:cs typeface="Arial" panose="020B0604020202020204" pitchFamily="34" charset="0"/>
              </a:rPr>
              <a:t>Operated through qualified, nonprofit organizations that supply products and services to the state.</a:t>
            </a:r>
          </a:p>
        </p:txBody>
      </p:sp>
    </p:spTree>
    <p:extLst>
      <p:ext uri="{BB962C8B-B14F-4D97-AF65-F5344CB8AC3E}">
        <p14:creationId xmlns:p14="http://schemas.microsoft.com/office/powerpoint/2010/main" val="2030475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800"/>
            <a:ext cx="8153400" cy="3278590"/>
          </a:xfrm>
          <a:prstGeom prst="rect">
            <a:avLst/>
          </a:prstGeom>
        </p:spPr>
        <p:txBody>
          <a:bodyPr wrap="square">
            <a:spAutoFit/>
          </a:bodyPr>
          <a:lstStyle/>
          <a:p>
            <a:pPr marL="401638" indent="-346075">
              <a:lnSpc>
                <a:spcPct val="125000"/>
              </a:lnSpc>
              <a:spcBef>
                <a:spcPts val="0"/>
              </a:spcBef>
              <a:buSzPct val="100000"/>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First source when searching for goods and services.</a:t>
            </a:r>
          </a:p>
          <a:p>
            <a:pPr marL="401638" indent="-346075">
              <a:lnSpc>
                <a:spcPct val="125000"/>
              </a:lnSpc>
              <a:spcBef>
                <a:spcPts val="0"/>
              </a:spcBef>
              <a:buSzPct val="100000"/>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All registered vendors in the State Use Program listed.</a:t>
            </a:r>
          </a:p>
          <a:p>
            <a:pPr marL="401638" indent="-346075">
              <a:lnSpc>
                <a:spcPct val="125000"/>
              </a:lnSpc>
              <a:spcBef>
                <a:spcPts val="0"/>
              </a:spcBef>
              <a:buSzPct val="100000"/>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All products and services provided by State Use vendors listed.</a:t>
            </a:r>
          </a:p>
          <a:p>
            <a:pPr marL="401638" indent="-346075">
              <a:lnSpc>
                <a:spcPct val="125000"/>
              </a:lnSpc>
              <a:spcBef>
                <a:spcPts val="0"/>
              </a:spcBef>
              <a:buSzPct val="100000"/>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Statewide contract number and price. </a:t>
            </a:r>
          </a:p>
          <a:p>
            <a:pPr marL="401638" indent="-346075">
              <a:lnSpc>
                <a:spcPct val="125000"/>
              </a:lnSpc>
              <a:spcBef>
                <a:spcPts val="0"/>
              </a:spcBef>
              <a:buSzPct val="100000"/>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Remaining items (suitable to procure list) – state use vendors </a:t>
            </a:r>
            <a:r>
              <a:rPr lang="en-US" sz="2400" b="1" i="1" u="sng" dirty="0">
                <a:solidFill>
                  <a:prstClr val="black"/>
                </a:solidFill>
                <a:latin typeface="Arial" panose="020B0604020202020204" pitchFamily="34" charset="0"/>
                <a:cs typeface="Arial" panose="020B0604020202020204" pitchFamily="34" charset="0"/>
              </a:rPr>
              <a:t>must</a:t>
            </a:r>
            <a:r>
              <a:rPr lang="en-US" sz="2400" dirty="0">
                <a:solidFill>
                  <a:prstClr val="black"/>
                </a:solidFill>
                <a:latin typeface="Arial" panose="020B0604020202020204" pitchFamily="34" charset="0"/>
                <a:cs typeface="Arial" panose="020B0604020202020204" pitchFamily="34" charset="0"/>
              </a:rPr>
              <a:t> be included in any bid or quote.</a:t>
            </a:r>
          </a:p>
        </p:txBody>
      </p:sp>
      <p:sp>
        <p:nvSpPr>
          <p:cNvPr id="3" name="Rectangle 2"/>
          <p:cNvSpPr/>
          <p:nvPr/>
        </p:nvSpPr>
        <p:spPr>
          <a:xfrm>
            <a:off x="1040968" y="1066800"/>
            <a:ext cx="7443063" cy="646331"/>
          </a:xfrm>
          <a:prstGeom prst="rect">
            <a:avLst/>
          </a:prstGeom>
        </p:spPr>
        <p:txBody>
          <a:bodyPr wrap="none">
            <a:spAutoFit/>
          </a:bodyPr>
          <a:lstStyle/>
          <a:p>
            <a:pPr algn="ctr"/>
            <a:r>
              <a:rPr lang="en-US" sz="3600" b="1" dirty="0">
                <a:solidFill>
                  <a:prstClr val="black"/>
                </a:solidFill>
                <a:latin typeface="Arial" panose="020B0604020202020204" pitchFamily="34" charset="0"/>
                <a:cs typeface="Arial" panose="020B0604020202020204" pitchFamily="34" charset="0"/>
              </a:rPr>
              <a:t>State Use Procurement Schedule</a:t>
            </a:r>
            <a:endParaRPr lang="en-US"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2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7199" y="685800"/>
            <a:ext cx="2621230" cy="646331"/>
          </a:xfrm>
          <a:prstGeom prst="rect">
            <a:avLst/>
          </a:prstGeom>
        </p:spPr>
        <p:txBody>
          <a:bodyPr wrap="none">
            <a:spAutoFit/>
          </a:bodyPr>
          <a:lstStyle/>
          <a:p>
            <a:pPr algn="ctr"/>
            <a:r>
              <a:rPr lang="en-US" sz="3600" b="1" dirty="0">
                <a:solidFill>
                  <a:prstClr val="black"/>
                </a:solidFill>
                <a:latin typeface="Arial" panose="020B0604020202020204" pitchFamily="34" charset="0"/>
                <a:cs typeface="Arial" panose="020B0604020202020204" pitchFamily="34" charset="0"/>
              </a:rPr>
              <a:t>Contact Us</a:t>
            </a:r>
            <a:endParaRPr lang="en-US" sz="36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522514" y="1710437"/>
            <a:ext cx="8610600" cy="5147563"/>
          </a:xfrm>
          <a:prstGeom prst="rect">
            <a:avLst/>
          </a:prstGeom>
        </p:spPr>
        <p:txBody>
          <a:bodyPr wrap="square">
            <a:spAutoFit/>
          </a:bodyPr>
          <a:lstStyle/>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Daron Hoggatt – State Use Administrator </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405-521-4474</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Cell 405-568-6108</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hlinkClick r:id="rId2"/>
              </a:rPr>
              <a:t>Daron.Hoggatt@omes.ok.gov</a:t>
            </a:r>
            <a:r>
              <a:rPr lang="en-US" sz="1200" dirty="0">
                <a:solidFill>
                  <a:prstClr val="black"/>
                </a:solidFill>
                <a:latin typeface="Arial" panose="020B0604020202020204" pitchFamily="34" charset="0"/>
                <a:cs typeface="Arial" panose="020B0604020202020204" pitchFamily="34" charset="0"/>
              </a:rPr>
              <a:t> </a:t>
            </a:r>
          </a:p>
          <a:p>
            <a:pPr algn="ctr">
              <a:lnSpc>
                <a:spcPct val="145000"/>
              </a:lnSpc>
              <a:spcBef>
                <a:spcPts val="0"/>
              </a:spcBef>
              <a:buFont typeface="Arial" panose="020B0604020202020204" pitchFamily="34" charset="0"/>
              <a:buNone/>
            </a:pPr>
            <a:endParaRPr lang="en-US" sz="1200" dirty="0">
              <a:solidFill>
                <a:prstClr val="black"/>
              </a:solidFill>
              <a:latin typeface="Arial" panose="020B0604020202020204" pitchFamily="34" charset="0"/>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Teresa Sherwood– Administrative Assistant</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405-522-3367</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hlinkClick r:id="rId3"/>
              </a:rPr>
              <a:t>Teresa.Sherwood@omes.ok.gov</a:t>
            </a:r>
            <a:endParaRPr lang="en-US" sz="1200" dirty="0">
              <a:solidFill>
                <a:prstClr val="black"/>
              </a:solidFill>
              <a:latin typeface="Arial" panose="020B0604020202020204" pitchFamily="34" charset="0"/>
              <a:cs typeface="Arial" panose="020B0604020202020204" pitchFamily="34" charset="0"/>
            </a:endParaRPr>
          </a:p>
          <a:p>
            <a:pPr algn="ctr">
              <a:lnSpc>
                <a:spcPct val="145000"/>
              </a:lnSpc>
              <a:spcBef>
                <a:spcPts val="0"/>
              </a:spcBef>
              <a:buFont typeface="Arial" panose="020B0604020202020204" pitchFamily="34" charset="0"/>
              <a:buNone/>
            </a:pPr>
            <a:endParaRPr lang="en-US" sz="1200" dirty="0">
              <a:solidFill>
                <a:prstClr val="black"/>
              </a:solidFill>
              <a:latin typeface="Arial" panose="020B0604020202020204" pitchFamily="34" charset="0"/>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Mary Brown – Procurement Officer</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405-521-2128</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hlinkClick r:id="rId4"/>
              </a:rPr>
              <a:t>Mary.Brown@omes.ok.gov</a:t>
            </a:r>
            <a:endParaRPr lang="en-US" sz="1200" dirty="0">
              <a:solidFill>
                <a:prstClr val="black"/>
              </a:solidFill>
              <a:latin typeface="Arial" panose="020B0604020202020204" pitchFamily="34" charset="0"/>
              <a:cs typeface="Arial" panose="020B0604020202020204" pitchFamily="34" charset="0"/>
            </a:endParaRPr>
          </a:p>
          <a:p>
            <a:pPr algn="ctr">
              <a:lnSpc>
                <a:spcPct val="145000"/>
              </a:lnSpc>
              <a:spcBef>
                <a:spcPts val="0"/>
              </a:spcBef>
              <a:buFont typeface="Arial" panose="020B0604020202020204" pitchFamily="34" charset="0"/>
              <a:buNone/>
            </a:pPr>
            <a:endParaRPr lang="en-US" sz="1200" dirty="0">
              <a:solidFill>
                <a:prstClr val="black"/>
              </a:solidFill>
              <a:latin typeface="Arial" panose="020B0604020202020204" pitchFamily="34" charset="0"/>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Amanda Wagaman – State Use Liaison</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rPr>
              <a:t>Cell 405-626-0973</a:t>
            </a:r>
          </a:p>
          <a:p>
            <a:pPr algn="ctr">
              <a:lnSpc>
                <a:spcPct val="145000"/>
              </a:lnSpc>
              <a:spcBef>
                <a:spcPts val="0"/>
              </a:spcBef>
              <a:buFont typeface="Arial" panose="020B0604020202020204" pitchFamily="34" charset="0"/>
              <a:buNone/>
            </a:pPr>
            <a:r>
              <a:rPr lang="en-US" sz="1200" dirty="0">
                <a:solidFill>
                  <a:prstClr val="black"/>
                </a:solidFill>
                <a:latin typeface="Arial" panose="020B0604020202020204" pitchFamily="34" charset="0"/>
                <a:cs typeface="Arial" panose="020B0604020202020204" pitchFamily="34" charset="0"/>
                <a:hlinkClick r:id="rId5"/>
              </a:rPr>
              <a:t>Amanda.Wagaman@omes.ok.gov</a:t>
            </a:r>
            <a:endParaRPr lang="en-US" sz="1200" dirty="0">
              <a:solidFill>
                <a:prstClr val="black"/>
              </a:solidFill>
              <a:latin typeface="Arial" panose="020B0604020202020204" pitchFamily="34" charset="0"/>
              <a:cs typeface="Arial" panose="020B0604020202020204" pitchFamily="34" charset="0"/>
            </a:endParaRPr>
          </a:p>
          <a:p>
            <a:pPr algn="ctr">
              <a:lnSpc>
                <a:spcPct val="145000"/>
              </a:lnSpc>
              <a:spcBef>
                <a:spcPts val="0"/>
              </a:spcBef>
              <a:buFont typeface="Arial" panose="020B0604020202020204" pitchFamily="34" charset="0"/>
              <a:buNone/>
            </a:pPr>
            <a:endParaRPr lang="en-US" dirty="0">
              <a:solidFill>
                <a:prstClr val="black"/>
              </a:solidFill>
              <a:latin typeface="Arial" panose="020B0604020202020204" pitchFamily="34" charset="0"/>
              <a:cs typeface="Arial" panose="020B0604020202020204" pitchFamily="34" charset="0"/>
            </a:endParaRPr>
          </a:p>
          <a:p>
            <a:pPr algn="ctr">
              <a:buFont typeface="Arial" panose="020B0604020202020204" pitchFamily="34" charset="0"/>
              <a:buNone/>
            </a:pPr>
            <a:r>
              <a:rPr lang="en-US" sz="1200" dirty="0">
                <a:solidFill>
                  <a:prstClr val="black"/>
                </a:solidFill>
              </a:rPr>
              <a:t>	</a:t>
            </a:r>
          </a:p>
          <a:p>
            <a:pPr algn="ctr">
              <a:buFont typeface="Arial" panose="020B0604020202020204" pitchFamily="34" charset="0"/>
              <a:buNone/>
            </a:pPr>
            <a:endParaRPr lang="en-US" sz="1200" dirty="0">
              <a:solidFill>
                <a:prstClr val="black"/>
              </a:solidFill>
            </a:endParaRPr>
          </a:p>
        </p:txBody>
      </p:sp>
    </p:spTree>
    <p:extLst>
      <p:ext uri="{BB962C8B-B14F-4D97-AF65-F5344CB8AC3E}">
        <p14:creationId xmlns:p14="http://schemas.microsoft.com/office/powerpoint/2010/main" val="182172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09066\AppData\Local\Microsoft\Windows\Temporary Internet Files\Content.Outlook\T8PB830L\CP-Procurement-Flow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78932"/>
            <a:ext cx="8283343" cy="4896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8028" y="609600"/>
            <a:ext cx="6934200" cy="369332"/>
          </a:xfrm>
          <a:prstGeom prst="rect">
            <a:avLst/>
          </a:prstGeom>
          <a:noFill/>
        </p:spPr>
        <p:txBody>
          <a:bodyPr wrap="square" rtlCol="0">
            <a:spAutoFit/>
          </a:bodyPr>
          <a:lstStyle/>
          <a:p>
            <a:pPr algn="ctr"/>
            <a:r>
              <a:rPr lang="en-US" b="1" dirty="0" smtClean="0"/>
              <a:t>Central Purchasing Procurement Flow</a:t>
            </a:r>
            <a:endParaRPr lang="en-US" b="1" dirty="0"/>
          </a:p>
        </p:txBody>
      </p:sp>
    </p:spTree>
    <p:extLst>
      <p:ext uri="{BB962C8B-B14F-4D97-AF65-F5344CB8AC3E}">
        <p14:creationId xmlns:p14="http://schemas.microsoft.com/office/powerpoint/2010/main" val="330712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781800" y="3429000"/>
            <a:ext cx="1295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81800" y="3581400"/>
            <a:ext cx="1295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https://www.wibank.com/images/photos/persSavings.jpg" hidden="1"/>
          <p:cNvPicPr>
            <a:picLocks noChangeAspect="1" noChangeArrowheads="1"/>
          </p:cNvPicPr>
          <p:nvPr/>
        </p:nvPicPr>
        <p:blipFill>
          <a:blip r:embed="rId3" cstate="print"/>
          <a:srcRect/>
          <a:stretch>
            <a:fillRect/>
          </a:stretch>
        </p:blipFill>
        <p:spPr bwMode="auto">
          <a:xfrm>
            <a:off x="56672" y="0"/>
            <a:ext cx="9087328" cy="6858000"/>
          </a:xfrm>
          <a:prstGeom prst="rect">
            <a:avLst/>
          </a:prstGeom>
          <a:noFill/>
        </p:spPr>
      </p:pic>
      <p:sp>
        <p:nvSpPr>
          <p:cNvPr id="4" name="Title 3"/>
          <p:cNvSpPr>
            <a:spLocks noGrp="1"/>
          </p:cNvSpPr>
          <p:nvPr>
            <p:ph type="title" idx="4294967295"/>
          </p:nvPr>
        </p:nvSpPr>
        <p:spPr>
          <a:xfrm>
            <a:off x="609600" y="1119485"/>
            <a:ext cx="8229600" cy="1143000"/>
          </a:xfrm>
        </p:spPr>
        <p:txBody>
          <a:bodyPr>
            <a:noAutofit/>
          </a:bodyPr>
          <a:lstStyle/>
          <a:p>
            <a:r>
              <a:rPr lang="en-US" b="1" dirty="0"/>
              <a:t/>
            </a:r>
            <a:br>
              <a:rPr lang="en-US" b="1" dirty="0"/>
            </a:br>
            <a:endParaRPr lang="en-US" b="1" dirty="0">
              <a:solidFill>
                <a:schemeClr val="tx1">
                  <a:lumMod val="85000"/>
                  <a:lumOff val="15000"/>
                </a:schemeClr>
              </a:solidFill>
            </a:endParaRPr>
          </a:p>
        </p:txBody>
      </p:sp>
      <p:sp>
        <p:nvSpPr>
          <p:cNvPr id="3" name="Rectangle 2"/>
          <p:cNvSpPr/>
          <p:nvPr/>
        </p:nvSpPr>
        <p:spPr>
          <a:xfrm>
            <a:off x="731520" y="2414884"/>
            <a:ext cx="2956450" cy="461665"/>
          </a:xfrm>
          <a:prstGeom prst="rect">
            <a:avLst/>
          </a:prstGeom>
        </p:spPr>
        <p:txBody>
          <a:bodyPr wrap="none">
            <a:spAutoFit/>
          </a:bodyPr>
          <a:lstStyle/>
          <a:p>
            <a:r>
              <a:rPr lang="en-US" sz="2400" u="sng" dirty="0">
                <a:solidFill>
                  <a:srgbClr val="0070C0"/>
                </a:solidFill>
              </a:rPr>
              <a:t>Saves agencies money</a:t>
            </a:r>
          </a:p>
        </p:txBody>
      </p:sp>
      <p:sp>
        <p:nvSpPr>
          <p:cNvPr id="6" name="Rectangle 5"/>
          <p:cNvSpPr/>
          <p:nvPr/>
        </p:nvSpPr>
        <p:spPr>
          <a:xfrm>
            <a:off x="3687970" y="3451343"/>
            <a:ext cx="4281237" cy="461665"/>
          </a:xfrm>
          <a:prstGeom prst="rect">
            <a:avLst/>
          </a:prstGeom>
        </p:spPr>
        <p:txBody>
          <a:bodyPr wrap="none">
            <a:spAutoFit/>
          </a:bodyPr>
          <a:lstStyle/>
          <a:p>
            <a:r>
              <a:rPr lang="en-US" sz="2400" u="sng" dirty="0">
                <a:solidFill>
                  <a:srgbClr val="0070C0"/>
                </a:solidFill>
              </a:rPr>
              <a:t>Quicker payment to the </a:t>
            </a:r>
            <a:r>
              <a:rPr lang="en-US" sz="2400" u="sng" dirty="0" smtClean="0">
                <a:solidFill>
                  <a:srgbClr val="0070C0"/>
                </a:solidFill>
              </a:rPr>
              <a:t>supplier </a:t>
            </a:r>
            <a:endParaRPr lang="en-US" sz="2400" u="sng" dirty="0">
              <a:solidFill>
                <a:srgbClr val="0070C0"/>
              </a:solidFill>
            </a:endParaRPr>
          </a:p>
        </p:txBody>
      </p:sp>
      <p:sp>
        <p:nvSpPr>
          <p:cNvPr id="10" name="Rectangle 9"/>
          <p:cNvSpPr/>
          <p:nvPr/>
        </p:nvSpPr>
        <p:spPr>
          <a:xfrm>
            <a:off x="914400" y="4501634"/>
            <a:ext cx="2538324" cy="461665"/>
          </a:xfrm>
          <a:prstGeom prst="rect">
            <a:avLst/>
          </a:prstGeom>
        </p:spPr>
        <p:txBody>
          <a:bodyPr wrap="none">
            <a:spAutoFit/>
          </a:bodyPr>
          <a:lstStyle/>
          <a:p>
            <a:r>
              <a:rPr lang="en-US" sz="2400" u="sng" dirty="0">
                <a:solidFill>
                  <a:srgbClr val="0070C0"/>
                </a:solidFill>
              </a:rPr>
              <a:t>Rebate to agencies</a:t>
            </a:r>
          </a:p>
        </p:txBody>
      </p:sp>
      <p:sp>
        <p:nvSpPr>
          <p:cNvPr id="11" name="Rectangle 10"/>
          <p:cNvSpPr/>
          <p:nvPr/>
        </p:nvSpPr>
        <p:spPr>
          <a:xfrm>
            <a:off x="4419600" y="5334000"/>
            <a:ext cx="2662460" cy="461665"/>
          </a:xfrm>
          <a:prstGeom prst="rect">
            <a:avLst/>
          </a:prstGeom>
        </p:spPr>
        <p:txBody>
          <a:bodyPr wrap="none">
            <a:spAutoFit/>
          </a:bodyPr>
          <a:lstStyle/>
          <a:p>
            <a:r>
              <a:rPr lang="en-US" sz="2400" u="sng" dirty="0">
                <a:solidFill>
                  <a:srgbClr val="0070C0"/>
                </a:solidFill>
              </a:rPr>
              <a:t>Better transparency</a:t>
            </a:r>
          </a:p>
        </p:txBody>
      </p:sp>
      <p:sp>
        <p:nvSpPr>
          <p:cNvPr id="2" name="TextBox 1"/>
          <p:cNvSpPr txBox="1"/>
          <p:nvPr/>
        </p:nvSpPr>
        <p:spPr>
          <a:xfrm>
            <a:off x="1447800" y="787878"/>
            <a:ext cx="6783204" cy="769441"/>
          </a:xfrm>
          <a:prstGeom prst="rect">
            <a:avLst/>
          </a:prstGeom>
          <a:noFill/>
        </p:spPr>
        <p:txBody>
          <a:bodyPr wrap="none" rtlCol="0">
            <a:spAutoFit/>
          </a:bodyPr>
          <a:lstStyle/>
          <a:p>
            <a:r>
              <a:rPr lang="en-US" sz="4400" b="1" dirty="0" smtClean="0"/>
              <a:t>Why P-Card rather than PO?</a:t>
            </a:r>
            <a:endParaRPr lang="en-US" sz="4400" b="1" dirty="0"/>
          </a:p>
        </p:txBody>
      </p:sp>
    </p:spTree>
    <p:extLst>
      <p:ext uri="{BB962C8B-B14F-4D97-AF65-F5344CB8AC3E}">
        <p14:creationId xmlns:p14="http://schemas.microsoft.com/office/powerpoint/2010/main" val="24511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bg1"/>
                </a:solidFill>
              </a:rPr>
              <a:t>Road and Highway Contracts</a:t>
            </a:r>
            <a:endParaRPr lang="en-US" dirty="0">
              <a:solidFill>
                <a:schemeClr val="bg1"/>
              </a:solidFill>
            </a:endParaRPr>
          </a:p>
        </p:txBody>
      </p:sp>
      <p:pic>
        <p:nvPicPr>
          <p:cNvPr id="5" name="Picture 2" descr="http://www.docu-source.com/Assets/Images/secure-cloud-computing2.jpg" hidden="1"/>
          <p:cNvPicPr>
            <a:picLocks noChangeAspect="1" noChangeArrowheads="1"/>
          </p:cNvPicPr>
          <p:nvPr/>
        </p:nvPicPr>
        <p:blipFill>
          <a:blip r:embed="rId3" cstate="print"/>
          <a:srcRect/>
          <a:stretch>
            <a:fillRect/>
          </a:stretch>
        </p:blipFill>
        <p:spPr bwMode="auto">
          <a:xfrm>
            <a:off x="2438400" y="152400"/>
            <a:ext cx="6553200" cy="6553200"/>
          </a:xfrm>
          <a:prstGeom prst="rect">
            <a:avLst/>
          </a:prstGeom>
          <a:noFill/>
        </p:spPr>
      </p:pic>
      <p:sp>
        <p:nvSpPr>
          <p:cNvPr id="6" name="Title 1"/>
          <p:cNvSpPr txBox="1">
            <a:spLocks/>
          </p:cNvSpPr>
          <p:nvPr/>
        </p:nvSpPr>
        <p:spPr>
          <a:xfrm>
            <a:off x="1371600" y="594519"/>
            <a:ext cx="457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Card Security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228600" y="20574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P-Card is limited to </a:t>
            </a:r>
            <a:r>
              <a:rPr kumimoji="0" lang="en-US" sz="2400" b="1" i="0" u="sng" strike="noStrike" kern="1200" cap="none" spc="0" normalizeH="0" baseline="0" noProof="0" dirty="0" smtClean="0">
                <a:ln>
                  <a:noFill/>
                </a:ln>
                <a:solidFill>
                  <a:srgbClr val="0070C0"/>
                </a:solidFill>
                <a:effectLst/>
                <a:uLnTx/>
                <a:uFillTx/>
                <a:latin typeface="+mn-lt"/>
                <a:ea typeface="+mn-ea"/>
                <a:cs typeface="+mn-cs"/>
              </a:rPr>
              <a:t>person</a:t>
            </a:r>
            <a:r>
              <a:rPr kumimoji="0" lang="en-US" sz="2400" b="1" i="0" u="none" strike="noStrike" kern="1200" cap="none" spc="0" normalizeH="0" baseline="0" noProof="0" dirty="0" smtClean="0">
                <a:ln>
                  <a:noFill/>
                </a:ln>
                <a:solidFill>
                  <a:srgbClr val="0070C0"/>
                </a:solidFill>
                <a:effectLst/>
                <a:uLnTx/>
                <a:uFillTx/>
                <a:latin typeface="+mn-lt"/>
                <a:ea typeface="+mn-ea"/>
                <a:cs typeface="+mn-cs"/>
              </a:rPr>
              <a:t> </a:t>
            </a:r>
            <a:r>
              <a:rPr kumimoji="0" lang="en-US" sz="2400" b="1" i="0" u="sng" strike="noStrike" kern="1200" cap="none" spc="0" normalizeH="0" baseline="0" noProof="0" dirty="0" smtClean="0">
                <a:ln>
                  <a:noFill/>
                </a:ln>
                <a:solidFill>
                  <a:srgbClr val="0070C0"/>
                </a:solidFill>
                <a:effectLst/>
                <a:uLnTx/>
                <a:uFillTx/>
                <a:latin typeface="+mn-lt"/>
                <a:ea typeface="+mn-ea"/>
                <a:cs typeface="+mn-cs"/>
              </a:rPr>
              <a:t>whose</a:t>
            </a:r>
            <a:r>
              <a:rPr kumimoji="0" lang="en-US" sz="2400" b="1" i="0" u="none" strike="noStrike" kern="1200" cap="none" spc="0" normalizeH="0" baseline="0" noProof="0" dirty="0" smtClean="0">
                <a:ln>
                  <a:noFill/>
                </a:ln>
                <a:solidFill>
                  <a:srgbClr val="0070C0"/>
                </a:solidFill>
                <a:effectLst/>
                <a:uLnTx/>
                <a:uFillTx/>
                <a:latin typeface="+mn-lt"/>
                <a:ea typeface="+mn-ea"/>
                <a:cs typeface="+mn-cs"/>
              </a:rPr>
              <a:t> </a:t>
            </a:r>
            <a:r>
              <a:rPr kumimoji="0" lang="en-US" sz="2400" b="1" i="0" u="sng" strike="noStrike" kern="1200" cap="none" spc="0" normalizeH="0" baseline="0" noProof="0" dirty="0" smtClean="0">
                <a:ln>
                  <a:noFill/>
                </a:ln>
                <a:solidFill>
                  <a:srgbClr val="0070C0"/>
                </a:solidFill>
                <a:effectLst/>
                <a:uLnTx/>
                <a:uFillTx/>
                <a:latin typeface="+mn-lt"/>
                <a:ea typeface="+mn-ea"/>
                <a:cs typeface="+mn-cs"/>
              </a:rPr>
              <a:t>name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is on the card;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Do not </a:t>
            </a:r>
            <a:r>
              <a:rPr kumimoji="0" lang="en-US" sz="2400" b="1" i="0" u="sng" strike="noStrike" kern="1200" cap="none" spc="0" normalizeH="0" baseline="0" noProof="0" dirty="0" smtClean="0">
                <a:ln>
                  <a:noFill/>
                </a:ln>
                <a:solidFill>
                  <a:srgbClr val="0070C0"/>
                </a:solidFill>
                <a:effectLst/>
                <a:uLnTx/>
                <a:uFillTx/>
                <a:latin typeface="+mn-lt"/>
                <a:ea typeface="+mn-ea"/>
                <a:cs typeface="+mn-cs"/>
              </a:rPr>
              <a:t>loan</a:t>
            </a:r>
            <a:r>
              <a:rPr kumimoji="0" lang="en-US" sz="2400" b="1" i="0" u="none" strike="noStrike" kern="1200" cap="none" spc="0" normalizeH="0" baseline="0" noProof="0" dirty="0" smtClean="0">
                <a:ln>
                  <a:noFill/>
                </a:ln>
                <a:solidFill>
                  <a:srgbClr val="0070C0"/>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your card;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Do not use another person’s card;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If possible, file card in a secure, locked place when not in use;</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sng" strike="noStrike" kern="1200" cap="none" spc="0" normalizeH="0" baseline="0" noProof="0" dirty="0" smtClean="0">
                <a:ln>
                  <a:noFill/>
                </a:ln>
                <a:solidFill>
                  <a:srgbClr val="0070C0"/>
                </a:solidFill>
                <a:effectLst/>
                <a:uLnTx/>
                <a:uFillTx/>
                <a:latin typeface="+mn-lt"/>
                <a:ea typeface="+mn-ea"/>
                <a:cs typeface="+mn-cs"/>
              </a:rPr>
              <a:t>Immediately</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report any lost, stolen or compromised cards to BOA at (888) 449-2273; </a:t>
            </a:r>
            <a:r>
              <a:rPr kumimoji="0" lang="en-US" sz="2400" b="1" i="0" u="sng" strike="noStrike" kern="1200" cap="none" spc="0" normalizeH="0" baseline="0" noProof="0" dirty="0" smtClean="0">
                <a:ln>
                  <a:noFill/>
                </a:ln>
                <a:solidFill>
                  <a:schemeClr val="tx1"/>
                </a:solidFill>
                <a:effectLst/>
                <a:uLnTx/>
                <a:uFillTx/>
                <a:latin typeface="+mn-lt"/>
                <a:ea typeface="+mn-ea"/>
                <a:cs typeface="+mn-cs"/>
              </a:rPr>
              <a:t>Entity</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is responsible for purchases on lost, stolen or compromised P-Cards until BOA is notified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91823996"/>
      </p:ext>
    </p:extLst>
  </p:cSld>
  <p:clrMapOvr>
    <a:masterClrMapping/>
  </p:clrMapOvr>
  <p:transition advTm="1569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Pj03999120000[1]" hidden="1"/>
          <p:cNvPicPr>
            <a:picLocks noChangeAspect="1" noChangeArrowheads="1"/>
          </p:cNvPicPr>
          <p:nvPr/>
        </p:nvPicPr>
        <p:blipFill>
          <a:blip r:embed="rId3" cstate="print"/>
          <a:srcRect r="11717"/>
          <a:stretch>
            <a:fillRect/>
          </a:stretch>
        </p:blipFill>
        <p:spPr bwMode="auto">
          <a:xfrm>
            <a:off x="0" y="0"/>
            <a:ext cx="9144000" cy="6742625"/>
          </a:xfrm>
          <a:prstGeom prst="rect">
            <a:avLst/>
          </a:prstGeom>
          <a:noFill/>
          <a:ln w="9525">
            <a:noFill/>
            <a:miter lim="800000"/>
            <a:headEnd/>
            <a:tailEnd/>
          </a:ln>
        </p:spPr>
      </p:pic>
      <p:sp>
        <p:nvSpPr>
          <p:cNvPr id="4" name="Content Placeholder 2"/>
          <p:cNvSpPr txBox="1">
            <a:spLocks/>
          </p:cNvSpPr>
          <p:nvPr/>
        </p:nvSpPr>
        <p:spPr>
          <a:xfrm>
            <a:off x="381000" y="914400"/>
            <a:ext cx="8229600" cy="4876800"/>
          </a:xfrm>
          <a:prstGeom prst="rect">
            <a:avLst/>
          </a:prstGeom>
        </p:spPr>
        <p:txBody>
          <a:bodyP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effectLst/>
                <a:uLnTx/>
                <a:uFillTx/>
                <a:latin typeface="+mn-lt"/>
                <a:ea typeface="+mn-ea"/>
                <a:cs typeface="+mn-cs"/>
              </a:rPr>
              <a:t>What happens if I am gone for a period of time from work?</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effectLst/>
                <a:uLnTx/>
                <a:uFillTx/>
              </a:rPr>
              <a:t>The P-card Admin. can put your card in “</a:t>
            </a:r>
            <a:r>
              <a:rPr kumimoji="0" lang="en-US" sz="4000" b="0" i="0" u="sng" strike="noStrike" kern="1200" cap="none" spc="0" normalizeH="0" baseline="0" noProof="0" dirty="0" smtClean="0">
                <a:ln>
                  <a:noFill/>
                </a:ln>
                <a:solidFill>
                  <a:srgbClr val="0070C0"/>
                </a:solidFill>
                <a:effectLst/>
                <a:uLnTx/>
                <a:uFillTx/>
              </a:rPr>
              <a:t>suspense</a:t>
            </a:r>
            <a:r>
              <a:rPr kumimoji="0" lang="en-US" sz="4000" b="0" i="0" u="none" strike="noStrike" kern="1200" cap="none" spc="0" normalizeH="0" baseline="0" noProof="0" dirty="0" smtClean="0">
                <a:ln>
                  <a:noFill/>
                </a:ln>
                <a:effectLst/>
                <a:uLnTx/>
                <a:uFillTx/>
              </a:rPr>
              <a:t>” $0.00 while you are away.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4000" dirty="0" smtClean="0"/>
              <a:t>You should leave your card locked up at the office.</a:t>
            </a:r>
            <a:endParaRPr kumimoji="0" lang="en-US" sz="4000" b="0"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4000" dirty="0" smtClean="0"/>
              <a:t>If the end-of-cycle statement option is selected, y</a:t>
            </a:r>
            <a:r>
              <a:rPr kumimoji="0" lang="en-US" sz="4000" b="0" i="0" u="none" strike="noStrike" kern="1200" cap="none" spc="0" normalizeH="0" baseline="0" noProof="0" dirty="0" smtClean="0">
                <a:ln>
                  <a:noFill/>
                </a:ln>
                <a:effectLst/>
                <a:uLnTx/>
                <a:uFillTx/>
              </a:rPr>
              <a:t>our cardholder </a:t>
            </a:r>
            <a:r>
              <a:rPr kumimoji="0" lang="en-US" sz="4000" b="0" i="0" u="sng" strike="noStrike" kern="1200" cap="none" spc="0" normalizeH="0" baseline="0" noProof="0" dirty="0" smtClean="0">
                <a:ln>
                  <a:noFill/>
                </a:ln>
                <a:solidFill>
                  <a:srgbClr val="0070C0"/>
                </a:solidFill>
                <a:effectLst/>
                <a:uLnTx/>
                <a:uFillTx/>
              </a:rPr>
              <a:t>statement</a:t>
            </a:r>
            <a:r>
              <a:rPr kumimoji="0" lang="en-US" sz="4000" b="0" i="0" u="none" strike="noStrike" kern="1200" cap="none" spc="0" normalizeH="0" baseline="0" noProof="0" dirty="0" smtClean="0">
                <a:ln>
                  <a:noFill/>
                </a:ln>
                <a:effectLst/>
                <a:uLnTx/>
                <a:uFillTx/>
              </a:rPr>
              <a:t> must still be signed and turned in at the end of the month.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effectLst/>
                <a:uLnTx/>
                <a:uFillTx/>
              </a:rPr>
              <a:t>P-card holder is </a:t>
            </a:r>
            <a:r>
              <a:rPr kumimoji="0" lang="en-US" sz="4000" b="0" i="0" u="sng" strike="noStrike" kern="1200" cap="none" spc="0" normalizeH="0" baseline="0" noProof="0" dirty="0" smtClean="0">
                <a:ln>
                  <a:noFill/>
                </a:ln>
                <a:solidFill>
                  <a:srgbClr val="0070C0"/>
                </a:solidFill>
                <a:effectLst/>
                <a:uLnTx/>
                <a:uFillTx/>
              </a:rPr>
              <a:t>responsible</a:t>
            </a:r>
            <a:r>
              <a:rPr kumimoji="0" lang="en-US" sz="4000" b="0" i="0" u="none" strike="noStrike" kern="1200" cap="none" spc="0" normalizeH="0" baseline="0" noProof="0" dirty="0" smtClean="0">
                <a:ln>
                  <a:noFill/>
                </a:ln>
                <a:effectLst/>
                <a:uLnTx/>
                <a:uFillTx/>
              </a:rPr>
              <a:t> for making sure the statement is complete with all required documentation.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366260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395968" y="2209800"/>
            <a:ext cx="8229600" cy="4525963"/>
          </a:xfrm>
        </p:spPr>
        <p:txBody>
          <a:bodyPr>
            <a:normAutofit/>
          </a:bodyPr>
          <a:lstStyle/>
          <a:p>
            <a:r>
              <a:rPr lang="en-US" sz="2400" dirty="0" smtClean="0"/>
              <a:t>How does fraud happen?  </a:t>
            </a:r>
            <a:r>
              <a:rPr lang="en-US" sz="1800" dirty="0" smtClean="0"/>
              <a:t>(An outside entity uses                              card information for personal use)</a:t>
            </a:r>
            <a:endParaRPr lang="en-US" sz="2800" dirty="0"/>
          </a:p>
          <a:p>
            <a:r>
              <a:rPr lang="en-US" sz="2400" dirty="0" smtClean="0"/>
              <a:t>How do I know it’s happened to my card? </a:t>
            </a:r>
            <a:r>
              <a:rPr lang="en-US" sz="2400" dirty="0"/>
              <a:t> </a:t>
            </a:r>
            <a:r>
              <a:rPr lang="en-US" sz="2400" dirty="0" smtClean="0"/>
              <a:t>                        </a:t>
            </a:r>
            <a:r>
              <a:rPr lang="en-US" sz="1800" dirty="0" smtClean="0"/>
              <a:t>(The bank will call the cardholder or you will see the charge in Works)                   </a:t>
            </a:r>
            <a:endParaRPr lang="en-US" sz="2800" dirty="0"/>
          </a:p>
          <a:p>
            <a:r>
              <a:rPr lang="en-US" sz="2400" dirty="0" smtClean="0"/>
              <a:t>What do I do about it? </a:t>
            </a:r>
            <a:r>
              <a:rPr lang="en-US" sz="1800" dirty="0" smtClean="0"/>
              <a:t>(Contact the bank and you P-Card Administrator to have your card closed, the charge reversed, and a new card issued)</a:t>
            </a:r>
            <a:endParaRPr lang="en-US" sz="2800" dirty="0"/>
          </a:p>
          <a:p>
            <a:r>
              <a:rPr lang="en-US" sz="2400" dirty="0" smtClean="0"/>
              <a:t>How long does card replacement take? </a:t>
            </a:r>
            <a:r>
              <a:rPr lang="en-US" sz="1800" dirty="0" smtClean="0"/>
              <a:t>(replacement cards can be overnighted, normal time is about 4 days) </a:t>
            </a:r>
            <a:endParaRPr lang="en-US" sz="1800" dirty="0"/>
          </a:p>
          <a:p>
            <a:r>
              <a:rPr lang="en-US" sz="2400" dirty="0" smtClean="0"/>
              <a:t>Fraud vs. Misuse </a:t>
            </a:r>
            <a:r>
              <a:rPr lang="en-US" sz="1800" dirty="0" smtClean="0"/>
              <a:t>(violation of procedures/policies for </a:t>
            </a:r>
            <a:r>
              <a:rPr lang="en-US" sz="1800" u="sng" dirty="0" smtClean="0">
                <a:solidFill>
                  <a:srgbClr val="0070C0"/>
                </a:solidFill>
              </a:rPr>
              <a:t>personal</a:t>
            </a:r>
            <a:r>
              <a:rPr lang="en-US" sz="1800" dirty="0" smtClean="0"/>
              <a:t> </a:t>
            </a:r>
            <a:r>
              <a:rPr lang="en-US" sz="1800" u="sng" dirty="0" smtClean="0">
                <a:solidFill>
                  <a:srgbClr val="0070C0"/>
                </a:solidFill>
              </a:rPr>
              <a:t>gain</a:t>
            </a:r>
            <a:r>
              <a:rPr lang="en-US" sz="1800" dirty="0" smtClean="0"/>
              <a:t>)</a:t>
            </a:r>
          </a:p>
          <a:p>
            <a:r>
              <a:rPr lang="en-US" sz="2400" dirty="0" smtClean="0"/>
              <a:t>Fraud vs. Abuse </a:t>
            </a:r>
            <a:r>
              <a:rPr lang="en-US" sz="1800" dirty="0" smtClean="0"/>
              <a:t>(violation of </a:t>
            </a:r>
            <a:r>
              <a:rPr lang="en-US" sz="1800" u="sng" dirty="0" smtClean="0">
                <a:solidFill>
                  <a:srgbClr val="0070C0"/>
                </a:solidFill>
              </a:rPr>
              <a:t>procedures/policies</a:t>
            </a:r>
            <a:r>
              <a:rPr lang="en-US" sz="1800" dirty="0" smtClean="0">
                <a:solidFill>
                  <a:srgbClr val="0070C0"/>
                </a:solidFill>
              </a:rPr>
              <a:t> </a:t>
            </a:r>
            <a:r>
              <a:rPr lang="en-US" sz="1800" dirty="0" smtClean="0"/>
              <a:t>for work-related gain)</a:t>
            </a:r>
            <a:endParaRPr lang="en-US" sz="2800" dirty="0" smtClean="0"/>
          </a:p>
        </p:txBody>
      </p:sp>
      <p:pic>
        <p:nvPicPr>
          <p:cNvPr id="3075" name="Picture 3" descr="Fra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43" y="533400"/>
            <a:ext cx="3667125" cy="146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798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493154" cy="5693866"/>
          </a:xfrm>
          <a:prstGeom prst="rect">
            <a:avLst/>
          </a:prstGeom>
          <a:noFill/>
        </p:spPr>
        <p:txBody>
          <a:bodyPr wrap="square" rtlCol="0">
            <a:spAutoFit/>
          </a:bodyPr>
          <a:lstStyle/>
          <a:p>
            <a:r>
              <a:rPr lang="en-US" sz="2400" dirty="0" smtClean="0"/>
              <a:t>When fraud is identified by the bank, Bank of America will send an email to the cardholder IF there is an email address listed in Works or call the cardholder.</a:t>
            </a:r>
          </a:p>
          <a:p>
            <a:endParaRPr lang="en-US" sz="2400" dirty="0"/>
          </a:p>
          <a:p>
            <a:r>
              <a:rPr lang="en-US" sz="2400" dirty="0" smtClean="0"/>
              <a:t>The agency P-Card Administrator may receive a phone call.</a:t>
            </a:r>
          </a:p>
          <a:p>
            <a:endParaRPr lang="en-US" sz="2400" dirty="0"/>
          </a:p>
          <a:p>
            <a:r>
              <a:rPr lang="en-US" sz="2400" dirty="0" smtClean="0"/>
              <a:t>The bank will </a:t>
            </a:r>
            <a:r>
              <a:rPr lang="en-US" sz="2400" u="sng" dirty="0" smtClean="0">
                <a:solidFill>
                  <a:srgbClr val="0070C0"/>
                </a:solidFill>
              </a:rPr>
              <a:t>confirm</a:t>
            </a:r>
            <a:r>
              <a:rPr lang="en-US" sz="2400" dirty="0" smtClean="0"/>
              <a:t> which transactions are allowed to </a:t>
            </a:r>
          </a:p>
          <a:p>
            <a:r>
              <a:rPr lang="en-US" sz="2400" dirty="0" smtClean="0"/>
              <a:t>be paid vs. those that they will reject.</a:t>
            </a:r>
          </a:p>
          <a:p>
            <a:endParaRPr lang="en-US" sz="2400" dirty="0"/>
          </a:p>
          <a:p>
            <a:r>
              <a:rPr lang="en-US" sz="2400" dirty="0" smtClean="0"/>
              <a:t>The bank will </a:t>
            </a:r>
            <a:r>
              <a:rPr lang="en-US" sz="2400" u="sng" dirty="0" smtClean="0">
                <a:solidFill>
                  <a:srgbClr val="0070C0"/>
                </a:solidFill>
              </a:rPr>
              <a:t>close</a:t>
            </a:r>
            <a:r>
              <a:rPr lang="en-US" sz="2400" dirty="0" smtClean="0"/>
              <a:t> the card and reissue a new card</a:t>
            </a:r>
          </a:p>
          <a:p>
            <a:endParaRPr lang="en-US" sz="2400" dirty="0"/>
          </a:p>
          <a:p>
            <a:r>
              <a:rPr lang="en-US" sz="2800" b="1" dirty="0" smtClean="0"/>
              <a:t>Note:</a:t>
            </a:r>
            <a:r>
              <a:rPr lang="en-US" sz="2400" dirty="0" smtClean="0"/>
              <a:t>  Accurate information is required to be in Works since if the bank calls the State P-Card Office, the card will automatically be closed and reissued.  This could be a problem for frequent travelers.</a:t>
            </a:r>
            <a:endParaRPr lang="en-US" sz="2400" dirty="0"/>
          </a:p>
        </p:txBody>
      </p:sp>
    </p:spTree>
    <p:extLst>
      <p:ext uri="{BB962C8B-B14F-4D97-AF65-F5344CB8AC3E}">
        <p14:creationId xmlns:p14="http://schemas.microsoft.com/office/powerpoint/2010/main" val="1932411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mavensplanet.com/wp-content/uploads/2013/03/Quality-Audit.png" hidden="1"/>
          <p:cNvPicPr>
            <a:picLocks noChangeAspect="1" noChangeArrowheads="1"/>
          </p:cNvPicPr>
          <p:nvPr/>
        </p:nvPicPr>
        <p:blipFill>
          <a:blip r:embed="rId2" cstate="print"/>
          <a:srcRect/>
          <a:stretch>
            <a:fillRect/>
          </a:stretch>
        </p:blipFill>
        <p:spPr bwMode="auto">
          <a:xfrm>
            <a:off x="2438400" y="228600"/>
            <a:ext cx="6229350" cy="6229350"/>
          </a:xfrm>
          <a:prstGeom prst="rect">
            <a:avLst/>
          </a:prstGeom>
          <a:noFill/>
        </p:spPr>
      </p:pic>
      <p:sp>
        <p:nvSpPr>
          <p:cNvPr id="3" name="Content Placeholder 2"/>
          <p:cNvSpPr>
            <a:spLocks noGrp="1"/>
          </p:cNvSpPr>
          <p:nvPr>
            <p:ph idx="1"/>
          </p:nvPr>
        </p:nvSpPr>
        <p:spPr>
          <a:xfrm>
            <a:off x="457200" y="2514600"/>
            <a:ext cx="8229600" cy="3962400"/>
          </a:xfrm>
        </p:spPr>
        <p:txBody>
          <a:bodyPr>
            <a:normAutofit/>
          </a:bodyPr>
          <a:lstStyle/>
          <a:p>
            <a:pPr lvl="1"/>
            <a:r>
              <a:rPr lang="en-US" sz="2400" b="1" dirty="0" smtClean="0"/>
              <a:t>All transactions are subject to audit by</a:t>
            </a:r>
          </a:p>
          <a:p>
            <a:pPr lvl="2"/>
            <a:r>
              <a:rPr lang="en-US" sz="2000" b="1" dirty="0" smtClean="0"/>
              <a:t>State  Auditor and Inspector</a:t>
            </a:r>
          </a:p>
          <a:p>
            <a:pPr lvl="2"/>
            <a:r>
              <a:rPr lang="en-US" sz="2000" b="1" dirty="0" smtClean="0"/>
              <a:t>OMES </a:t>
            </a:r>
            <a:r>
              <a:rPr lang="en-US" sz="2000" b="1" u="sng" dirty="0" smtClean="0">
                <a:solidFill>
                  <a:srgbClr val="0070C0"/>
                </a:solidFill>
              </a:rPr>
              <a:t>Performance</a:t>
            </a:r>
            <a:r>
              <a:rPr lang="en-US" sz="2000" b="1" dirty="0" smtClean="0"/>
              <a:t> </a:t>
            </a:r>
            <a:r>
              <a:rPr lang="en-US" sz="2000" b="1" u="sng" dirty="0" smtClean="0">
                <a:solidFill>
                  <a:srgbClr val="0070C0"/>
                </a:solidFill>
              </a:rPr>
              <a:t>and</a:t>
            </a:r>
            <a:r>
              <a:rPr lang="en-US" sz="2000" b="1" dirty="0" smtClean="0"/>
              <a:t> </a:t>
            </a:r>
            <a:r>
              <a:rPr lang="en-US" sz="2000" b="1" u="sng" dirty="0" smtClean="0">
                <a:solidFill>
                  <a:srgbClr val="0070C0"/>
                </a:solidFill>
              </a:rPr>
              <a:t>Efficiency</a:t>
            </a:r>
            <a:r>
              <a:rPr lang="en-US" sz="2000" b="1" dirty="0" smtClean="0"/>
              <a:t> Audit Unit</a:t>
            </a:r>
          </a:p>
          <a:p>
            <a:pPr lvl="2"/>
            <a:r>
              <a:rPr lang="en-US" sz="2000" b="1" dirty="0" smtClean="0"/>
              <a:t>OMES- Comptrollers Office</a:t>
            </a:r>
          </a:p>
          <a:p>
            <a:pPr lvl="2"/>
            <a:endParaRPr lang="en-US" sz="2000" b="1" dirty="0" smtClean="0"/>
          </a:p>
          <a:p>
            <a:pPr lvl="1"/>
            <a:r>
              <a:rPr lang="en-US" sz="2400" b="1" u="sng" dirty="0" smtClean="0">
                <a:solidFill>
                  <a:srgbClr val="0070C0"/>
                </a:solidFill>
              </a:rPr>
              <a:t>Detailed</a:t>
            </a:r>
            <a:r>
              <a:rPr lang="en-US" sz="2400" b="1" dirty="0" smtClean="0"/>
              <a:t> transaction documentation supporting P-Card transactions shall be retained by the State Entity and made available upon request</a:t>
            </a:r>
          </a:p>
          <a:p>
            <a:pPr marL="457200" lvl="1" indent="0">
              <a:buNone/>
            </a:pPr>
            <a:endParaRPr lang="en-US" sz="1400" b="1" dirty="0" smtClean="0"/>
          </a:p>
          <a:p>
            <a:pPr lvl="1"/>
            <a:r>
              <a:rPr lang="en-US" sz="1600" b="1" dirty="0" smtClean="0"/>
              <a:t>OMES Performance &amp; Efficiency Audit Unit has monitoring software that digitally performs multiple tests on each P-Card transaction.</a:t>
            </a:r>
          </a:p>
          <a:p>
            <a:pPr lvl="1"/>
            <a:endParaRPr lang="en-US" sz="2400" b="1" dirty="0" smtClean="0"/>
          </a:p>
          <a:p>
            <a:pPr marL="0" indent="0">
              <a:buNone/>
            </a:pPr>
            <a:endParaRPr lang="en-US" dirty="0"/>
          </a:p>
        </p:txBody>
      </p:sp>
      <p:pic>
        <p:nvPicPr>
          <p:cNvPr id="9219" name="Picture 3" descr="Au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09600"/>
            <a:ext cx="312337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auditor look for?</a:t>
            </a:r>
          </a:p>
        </p:txBody>
      </p:sp>
      <p:sp>
        <p:nvSpPr>
          <p:cNvPr id="3" name="Content Placeholder 2"/>
          <p:cNvSpPr>
            <a:spLocks noGrp="1"/>
          </p:cNvSpPr>
          <p:nvPr>
            <p:ph idx="1"/>
          </p:nvPr>
        </p:nvSpPr>
        <p:spPr/>
        <p:txBody>
          <a:bodyPr>
            <a:normAutofit fontScale="92500" lnSpcReduction="20000"/>
          </a:bodyPr>
          <a:lstStyle/>
          <a:p>
            <a:r>
              <a:rPr lang="en-US" dirty="0"/>
              <a:t>All </a:t>
            </a:r>
            <a:r>
              <a:rPr lang="en-US" dirty="0" smtClean="0"/>
              <a:t>invoices/receipts </a:t>
            </a:r>
            <a:r>
              <a:rPr lang="en-US" u="sng" dirty="0">
                <a:solidFill>
                  <a:srgbClr val="0070C0"/>
                </a:solidFill>
              </a:rPr>
              <a:t>signed</a:t>
            </a:r>
            <a:r>
              <a:rPr lang="en-US" dirty="0"/>
              <a:t> and </a:t>
            </a:r>
            <a:r>
              <a:rPr lang="en-US" u="sng" dirty="0" smtClean="0">
                <a:solidFill>
                  <a:srgbClr val="0070C0"/>
                </a:solidFill>
              </a:rPr>
              <a:t>dated</a:t>
            </a:r>
            <a:r>
              <a:rPr lang="en-US" dirty="0" smtClean="0">
                <a:solidFill>
                  <a:srgbClr val="0070C0"/>
                </a:solidFill>
              </a:rPr>
              <a:t> </a:t>
            </a:r>
            <a:r>
              <a:rPr lang="en-US" sz="1800" dirty="0" smtClean="0"/>
              <a:t>(if receipt contains a Chip </a:t>
            </a:r>
            <a:r>
              <a:rPr lang="en-US" sz="1800" dirty="0"/>
              <a:t>R</a:t>
            </a:r>
            <a:r>
              <a:rPr lang="en-US" sz="1800" dirty="0" smtClean="0"/>
              <a:t>ef ID, signature isn’t required)</a:t>
            </a:r>
            <a:endParaRPr lang="en-US" u="sng" dirty="0">
              <a:solidFill>
                <a:srgbClr val="0070C0"/>
              </a:solidFill>
            </a:endParaRPr>
          </a:p>
          <a:p>
            <a:r>
              <a:rPr lang="en-US" dirty="0"/>
              <a:t>Packing slips signed by the receiving employee for items shipped </a:t>
            </a:r>
          </a:p>
          <a:p>
            <a:r>
              <a:rPr lang="en-US" dirty="0"/>
              <a:t>Asset numbers for items over the </a:t>
            </a:r>
            <a:r>
              <a:rPr lang="en-US" u="sng" dirty="0" smtClean="0">
                <a:solidFill>
                  <a:srgbClr val="0070C0"/>
                </a:solidFill>
              </a:rPr>
              <a:t>asset</a:t>
            </a:r>
            <a:r>
              <a:rPr lang="en-US" dirty="0" smtClean="0"/>
              <a:t> dollar thresholds </a:t>
            </a:r>
            <a:endParaRPr lang="en-US" dirty="0"/>
          </a:p>
          <a:p>
            <a:r>
              <a:rPr lang="en-US" dirty="0"/>
              <a:t>Cross-referenced credits to original purchase (</a:t>
            </a:r>
            <a:r>
              <a:rPr lang="en-US" sz="2800" dirty="0"/>
              <a:t>list TXN of credit transactions on original purchase)</a:t>
            </a:r>
            <a:endParaRPr lang="en-US" dirty="0"/>
          </a:p>
          <a:p>
            <a:r>
              <a:rPr lang="en-US" dirty="0" smtClean="0"/>
              <a:t>Training </a:t>
            </a:r>
            <a:r>
              <a:rPr lang="en-US" dirty="0"/>
              <a:t>is current</a:t>
            </a:r>
          </a:p>
          <a:p>
            <a:r>
              <a:rPr lang="en-US" dirty="0"/>
              <a:t>You are aware of your internal </a:t>
            </a:r>
            <a:r>
              <a:rPr lang="en-US" u="sng" dirty="0">
                <a:solidFill>
                  <a:srgbClr val="0070C0"/>
                </a:solidFill>
              </a:rPr>
              <a:t>policies</a:t>
            </a:r>
            <a:r>
              <a:rPr lang="en-US" dirty="0"/>
              <a:t> and </a:t>
            </a:r>
            <a:r>
              <a:rPr lang="en-US" u="sng" dirty="0">
                <a:solidFill>
                  <a:srgbClr val="0070C0"/>
                </a:solidFill>
              </a:rPr>
              <a:t>procedures</a:t>
            </a:r>
          </a:p>
          <a:p>
            <a:endParaRPr lang="en-US" dirty="0"/>
          </a:p>
        </p:txBody>
      </p:sp>
    </p:spTree>
    <p:extLst>
      <p:ext uri="{BB962C8B-B14F-4D97-AF65-F5344CB8AC3E}">
        <p14:creationId xmlns:p14="http://schemas.microsoft.com/office/powerpoint/2010/main" val="2451450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0"/>
            <a:ext cx="79248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Approvers are one level </a:t>
            </a:r>
            <a:r>
              <a:rPr lang="en-US" sz="2400" u="sng" dirty="0" smtClean="0">
                <a:solidFill>
                  <a:srgbClr val="0070C0"/>
                </a:solidFill>
              </a:rPr>
              <a:t>above</a:t>
            </a:r>
            <a:r>
              <a:rPr lang="en-US" sz="2400" dirty="0" smtClean="0"/>
              <a:t> cardholder base on the agency’s organizational chart</a:t>
            </a:r>
          </a:p>
          <a:p>
            <a:pPr marL="342900" indent="-342900">
              <a:buFont typeface="Arial" panose="020B0604020202020204" pitchFamily="34" charset="0"/>
              <a:buChar char="•"/>
            </a:pPr>
            <a:r>
              <a:rPr lang="en-US" sz="2400" dirty="0" smtClean="0"/>
              <a:t>Employees listed in Works as users can actually </a:t>
            </a:r>
            <a:r>
              <a:rPr lang="en-US" sz="2400" u="sng" dirty="0" smtClean="0">
                <a:solidFill>
                  <a:srgbClr val="0070C0"/>
                </a:solidFill>
              </a:rPr>
              <a:t>sign</a:t>
            </a:r>
            <a:r>
              <a:rPr lang="en-US" sz="2400" dirty="0" smtClean="0"/>
              <a:t> into Works</a:t>
            </a:r>
          </a:p>
          <a:p>
            <a:pPr marL="342900" indent="-342900">
              <a:buFont typeface="Arial" panose="020B0604020202020204" pitchFamily="34" charset="0"/>
              <a:buChar char="•"/>
            </a:pPr>
            <a:r>
              <a:rPr lang="en-US" sz="2400" u="sng" dirty="0" smtClean="0">
                <a:solidFill>
                  <a:srgbClr val="0070C0"/>
                </a:solidFill>
              </a:rPr>
              <a:t>Multiple</a:t>
            </a:r>
            <a:r>
              <a:rPr lang="en-US" sz="2400" dirty="0" smtClean="0"/>
              <a:t> transactions to the same supplier in a short period of time totaling more than $5000 to a non-contract supplier</a:t>
            </a:r>
          </a:p>
          <a:p>
            <a:endParaRPr lang="en-US" sz="2400" dirty="0"/>
          </a:p>
          <a:p>
            <a:pPr marL="342900" indent="-342900">
              <a:buFont typeface="Arial" panose="020B0604020202020204" pitchFamily="34" charset="0"/>
              <a:buChar char="•"/>
            </a:pPr>
            <a:r>
              <a:rPr lang="en-US" sz="2400" dirty="0" smtClean="0"/>
              <a:t>They will ask for:</a:t>
            </a:r>
          </a:p>
          <a:p>
            <a:pPr marL="342900" indent="-342900">
              <a:buFont typeface="Arial" panose="020B0604020202020204" pitchFamily="34" charset="0"/>
              <a:buChar char="•"/>
            </a:pPr>
            <a:r>
              <a:rPr lang="en-US" sz="2400" dirty="0" smtClean="0"/>
              <a:t>Signed/dated employee agreements </a:t>
            </a:r>
            <a:r>
              <a:rPr lang="en-US" sz="2000" dirty="0" smtClean="0"/>
              <a:t>(</a:t>
            </a:r>
            <a:r>
              <a:rPr lang="en-US" sz="2000" u="sng" dirty="0" smtClean="0">
                <a:solidFill>
                  <a:srgbClr val="0070C0"/>
                </a:solidFill>
              </a:rPr>
              <a:t>you</a:t>
            </a:r>
            <a:r>
              <a:rPr lang="en-US" sz="2000" dirty="0" smtClean="0"/>
              <a:t> </a:t>
            </a:r>
            <a:r>
              <a:rPr lang="en-US" sz="2000" u="sng" dirty="0" smtClean="0">
                <a:solidFill>
                  <a:srgbClr val="0070C0"/>
                </a:solidFill>
              </a:rPr>
              <a:t>should</a:t>
            </a:r>
            <a:r>
              <a:rPr lang="en-US" sz="2000" dirty="0" smtClean="0">
                <a:solidFill>
                  <a:srgbClr val="0070C0"/>
                </a:solidFill>
              </a:rPr>
              <a:t> </a:t>
            </a:r>
            <a:r>
              <a:rPr lang="en-US" sz="2000" u="sng" dirty="0" smtClean="0">
                <a:solidFill>
                  <a:srgbClr val="0070C0"/>
                </a:solidFill>
              </a:rPr>
              <a:t>have</a:t>
            </a:r>
            <a:r>
              <a:rPr lang="en-US" sz="2000" dirty="0" smtClean="0"/>
              <a:t> </a:t>
            </a:r>
            <a:r>
              <a:rPr lang="en-US" sz="2000" u="sng" dirty="0" smtClean="0">
                <a:solidFill>
                  <a:srgbClr val="0070C0"/>
                </a:solidFill>
              </a:rPr>
              <a:t>a</a:t>
            </a:r>
            <a:r>
              <a:rPr lang="en-US" sz="2000" dirty="0" smtClean="0">
                <a:solidFill>
                  <a:srgbClr val="0070C0"/>
                </a:solidFill>
              </a:rPr>
              <a:t> </a:t>
            </a:r>
            <a:r>
              <a:rPr lang="en-US" sz="2000" u="sng" dirty="0" smtClean="0">
                <a:solidFill>
                  <a:srgbClr val="0070C0"/>
                </a:solidFill>
              </a:rPr>
              <a:t>copy</a:t>
            </a:r>
            <a:r>
              <a:rPr lang="en-US" sz="2000" dirty="0" smtClean="0"/>
              <a:t>)</a:t>
            </a:r>
          </a:p>
          <a:p>
            <a:pPr marL="342900" indent="-342900">
              <a:buFont typeface="Arial" panose="020B0604020202020204" pitchFamily="34" charset="0"/>
              <a:buChar char="•"/>
            </a:pPr>
            <a:r>
              <a:rPr lang="en-US" sz="2400" dirty="0" smtClean="0"/>
              <a:t>Internal purchasing and P-Card procedures</a:t>
            </a:r>
          </a:p>
          <a:p>
            <a:pPr marL="342900" indent="-342900">
              <a:buFont typeface="Arial" panose="020B0604020202020204" pitchFamily="34" charset="0"/>
              <a:buChar char="•"/>
            </a:pPr>
            <a:r>
              <a:rPr lang="en-US" sz="2400" dirty="0" smtClean="0"/>
              <a:t>Copies of exceptions granted during the audit period</a:t>
            </a:r>
          </a:p>
          <a:p>
            <a:pPr marL="342900" indent="-342900">
              <a:buFont typeface="Arial" panose="020B0604020202020204" pitchFamily="34" charset="0"/>
              <a:buChar char="•"/>
            </a:pPr>
            <a:endParaRPr lang="en-US" sz="2400" dirty="0"/>
          </a:p>
        </p:txBody>
      </p:sp>
      <p:sp>
        <p:nvSpPr>
          <p:cNvPr id="6" name="TextBox 5"/>
          <p:cNvSpPr txBox="1"/>
          <p:nvPr/>
        </p:nvSpPr>
        <p:spPr>
          <a:xfrm>
            <a:off x="2057400" y="533400"/>
            <a:ext cx="5391541" cy="461665"/>
          </a:xfrm>
          <a:prstGeom prst="rect">
            <a:avLst/>
          </a:prstGeom>
          <a:noFill/>
        </p:spPr>
        <p:txBody>
          <a:bodyPr wrap="none" rtlCol="0">
            <a:spAutoFit/>
          </a:bodyPr>
          <a:lstStyle/>
          <a:p>
            <a:r>
              <a:rPr lang="en-US" sz="2400" b="1" dirty="0" smtClean="0"/>
              <a:t>What does the auditor look for?  (cont’d)</a:t>
            </a:r>
            <a:endParaRPr lang="en-US" sz="2400" b="1" dirty="0"/>
          </a:p>
        </p:txBody>
      </p:sp>
    </p:spTree>
    <p:extLst>
      <p:ext uri="{BB962C8B-B14F-4D97-AF65-F5344CB8AC3E}">
        <p14:creationId xmlns:p14="http://schemas.microsoft.com/office/powerpoint/2010/main" val="1197849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Receiving Goods and Services</a:t>
            </a:r>
            <a:endParaRPr lang="en-US" dirty="0"/>
          </a:p>
        </p:txBody>
      </p:sp>
      <p:sp>
        <p:nvSpPr>
          <p:cNvPr id="3" name="Content Placeholder 2"/>
          <p:cNvSpPr>
            <a:spLocks noGrp="1"/>
          </p:cNvSpPr>
          <p:nvPr>
            <p:ph idx="1"/>
          </p:nvPr>
        </p:nvSpPr>
        <p:spPr>
          <a:xfrm>
            <a:off x="152400" y="1600200"/>
            <a:ext cx="8001000" cy="4953000"/>
          </a:xfrm>
        </p:spPr>
        <p:txBody>
          <a:bodyPr>
            <a:normAutofit fontScale="55000" lnSpcReduction="20000"/>
          </a:bodyPr>
          <a:lstStyle/>
          <a:p>
            <a:endParaRPr lang="en-US" sz="1500" dirty="0" smtClean="0"/>
          </a:p>
          <a:p>
            <a:r>
              <a:rPr lang="en-US" sz="4400" dirty="0" smtClean="0"/>
              <a:t>Goods or services received at the time of purchase- The receipt for purchase shall serve as the receiving document. </a:t>
            </a:r>
            <a:r>
              <a:rPr lang="en-US" sz="4400" b="1" dirty="0" smtClean="0"/>
              <a:t>The receipt must contain the P-Card holder’s signature and date. </a:t>
            </a:r>
            <a:r>
              <a:rPr lang="en-US" sz="4400" dirty="0" smtClean="0"/>
              <a:t>A </a:t>
            </a:r>
            <a:r>
              <a:rPr lang="en-US" sz="4400" u="sng" dirty="0" smtClean="0">
                <a:solidFill>
                  <a:srgbClr val="0070C0"/>
                </a:solidFill>
              </a:rPr>
              <a:t>carbon</a:t>
            </a:r>
            <a:r>
              <a:rPr lang="en-US" sz="4400" dirty="0" smtClean="0"/>
              <a:t> copy of the receipt containing the P-Cardholder signature meets this requirement.</a:t>
            </a:r>
          </a:p>
          <a:p>
            <a:pPr marL="0" indent="0">
              <a:buNone/>
            </a:pPr>
            <a:r>
              <a:rPr lang="en-US" sz="3300" dirty="0" smtClean="0"/>
              <a:t>      (the date is already printed on the receipt)</a:t>
            </a:r>
          </a:p>
          <a:p>
            <a:r>
              <a:rPr lang="en-US" sz="4400" dirty="0" smtClean="0"/>
              <a:t>All remaining Transactions- The receiving employee </a:t>
            </a:r>
            <a:r>
              <a:rPr lang="en-US" sz="4400" u="sng" dirty="0" smtClean="0">
                <a:solidFill>
                  <a:srgbClr val="0070C0"/>
                </a:solidFill>
              </a:rPr>
              <a:t>needs</a:t>
            </a:r>
            <a:r>
              <a:rPr lang="en-US" sz="4400" dirty="0" smtClean="0">
                <a:solidFill>
                  <a:schemeClr val="accent1"/>
                </a:solidFill>
              </a:rPr>
              <a:t> </a:t>
            </a:r>
            <a:r>
              <a:rPr lang="en-US" sz="4400" dirty="0" smtClean="0"/>
              <a:t>to sign the packing slip and provide to the       cardholder.</a:t>
            </a:r>
            <a:r>
              <a:rPr lang="en-US" sz="3800" dirty="0" smtClean="0"/>
              <a:t> </a:t>
            </a:r>
            <a:r>
              <a:rPr lang="en-US" dirty="0" smtClean="0"/>
              <a:t> </a:t>
            </a:r>
          </a:p>
          <a:p>
            <a:r>
              <a:rPr lang="en-US" sz="4400" dirty="0" smtClean="0"/>
              <a:t>The cardholder’s and approving official’s </a:t>
            </a:r>
            <a:r>
              <a:rPr lang="en-US" sz="4400" dirty="0" err="1" smtClean="0"/>
              <a:t>authori</a:t>
            </a:r>
            <a:r>
              <a:rPr lang="en-US" sz="4400" dirty="0" smtClean="0"/>
              <a:t>-          </a:t>
            </a:r>
            <a:r>
              <a:rPr lang="en-US" sz="4400" dirty="0" err="1" smtClean="0"/>
              <a:t>zation</a:t>
            </a:r>
            <a:r>
              <a:rPr lang="en-US" sz="4400" dirty="0" smtClean="0"/>
              <a:t> on the cardholder’s statement indicates                   that these products and services were received and approved to be paid with the </a:t>
            </a:r>
            <a:r>
              <a:rPr lang="en-US" sz="4400" u="sng" dirty="0" smtClean="0">
                <a:solidFill>
                  <a:srgbClr val="0070C0"/>
                </a:solidFill>
              </a:rPr>
              <a:t>purchase</a:t>
            </a:r>
            <a:r>
              <a:rPr lang="en-US" sz="4400" dirty="0" smtClean="0"/>
              <a:t> </a:t>
            </a:r>
            <a:r>
              <a:rPr lang="en-US" sz="4400" u="sng" dirty="0" smtClean="0">
                <a:solidFill>
                  <a:srgbClr val="0070C0"/>
                </a:solidFill>
              </a:rPr>
              <a:t>card</a:t>
            </a:r>
            <a:r>
              <a:rPr lang="en-US" sz="4400" dirty="0" smtClean="0"/>
              <a:t>.</a:t>
            </a:r>
          </a:p>
          <a:p>
            <a:pPr marL="0" indent="0">
              <a:buNone/>
            </a:pPr>
            <a:endParaRPr lang="en-US" sz="1500" dirty="0"/>
          </a:p>
        </p:txBody>
      </p:sp>
      <p:sp>
        <p:nvSpPr>
          <p:cNvPr id="1026" name="AutoShape 2" descr="data:image/jpeg;base64,/9j/4AAQSkZJRgABAQAAAQABAAD/2wCEAAkGBxQTEhQUExMWFhQXGB4YFhgYGB4cGxoeGhgcHB8eHyMcHyggHRwmHh8dITEhJiorLi4uGh8zODMsNygtMCwBCgoKDg0OGxAQGi4mICYsLCwsLywvLCwsLCw3LCw0LCwsLCwsLCwsLCwsLCwsLCwsLCwsNCwsLCwsLCwsLCwsLP/AABEIANgAwAMBIgACEQEDEQH/xAAcAAACAwEBAQEAAAAAAAAAAAAABgQFBwMCAQj/xABMEAACAQMCAwUFBAYECgsBAAABAgMABBESIQUGMRMiQVFhBzJxgZEUI0KCFVJykqGxVGLB0RYXJDNTc5OUorI0Q1WDs9LT4ePw8Qj/xAAZAQEAAwEBAAAAAAAAAAAAAAAAAQIDBAX/xAAlEQACAgEEAgICAwAAAAAAAAAAAQIRAxIhMVEEQSJhE1IycYH/2gAMAwEAAhEDEQA/ANxooooAooooAooooAooooArnO+FYjqAT9BXSudznQ2CAcHBYZA28RkZHpmgM54Dx3jFzbxz4s4+0GoI6yagMnBOCeo3+BFTHl4wxA+0WUQ8WWJ3PTbZiB19aXeC8c4rcx9rFFa9nqZUJ1gMEOnUuPwnBx8Kmm74wP8Aq7T6yVzucr5NVGJb9lxX/tGD/c//AJK4ScFv3Op+Lyqx6iKCNUHwDEkbevXNVpvuLjqln9ZK+fpHi36tl+89V1z7J0x6LEcu3RyJOL3bKQQQqxxtuPBgCR8qg3XJwjRnbifFdKjJxcsSfQALkk9AB1rx+kOLfq2X7z1y5V5publrgS9kqRP2YaLV3nzvjP4R0+dNU+bJqPRz9jfGrj7de2V00+oKJY0nkMjquRsWJxnDocADqa1+sZvWFtxqwuiQBNqt3JIG5GAd/iBWzV0RdqzGSphRRRViAooooAooooAooooAooooAooooAoornPOqKWdlVR1LEAD5mgOlUHOs7fZmhjJEtwewQg4K6wdbj9hAzfIVKueZbSManuoAOme0X++lvjPPPDg6sbyE4BAw2euM9PhiqzdImKtlnZWqxRpFGMIihVHkAMCu1L6c5WrFRGZpdQyDFBI4I38QuPCpMfG2ZgFs7oqRnWVRAOuxEjq4O2Pd8q46Z0Wi3oqFDdTM29vpXOMtKurHnpVSPlqqTCXwdYUHO2kk7eGcgb1AFL2n8xCys20YE833cXTIz7zfIfxIrjylwf7NZxQn3tOqT9t92+hOPlVPzXy7PPxqCSXDWqprTCnC6OqNnbUXIOfEeG1OVXeySRC5FbnSIzcPMq7SQMJ19HhYhh5j8WPHpWn2vMEH2OK7lkSOKSJJNTsAAGUHx8d8YpHgCrPNCekq9qB5g4STA+Okk+b0rWvBZ1s2e3iFxcWkjWgjfB7MdrqSRARtqDAnpkEHO1bYX6M8i9mtcK5utp+jMgwWRpVMauq9SpbGQNj8CD0Oah2/PttJKEhWWWLUEe4VPuEY9AWJGcnbKggHGcVmvE7l4gLTjECxiVcrIDmJyPJvwSL5+vrvecixpFCsZkSWNQVjdSCrJ4agPHScEHyrqUE+GYSk0jWKKziNRZTWQtXcRz3PZurSvImkxythVdiE7wB7uOlaPVGqdExkpK0FFFFQWCiiigCiiigCiiigCs09tV63ZQQOkotHkDXcqIWCopyF26FmHjt0860uqbnHjS2dlPcPjuIdIPRmIwq+uWIFAYqeZOXogWSzMh6aTFn/nbAqWvtasolzbcPfV092OMY/aUMflirn2XcvD7CJpQDJcu0zdxdgThcfIatse96U5x8OVRhSVHkMAfwrlk43RukzPT7U7p1HZ8In3xpLO5XB+EQ+ua7Nzlxd8KnC0Q/rM5I6fEU+fo8frGj9Hr5n+FV1Lomn2IZ41xxwQILWI7d4nPy6mqO65/4jZ3cUV6YCjAM/Zr0ViVznwIIz8q1g8OHmaWuI8uxSPdF+8Z0ERJ/CijYL5d7L7Y3+FSpL2iGn6ZeJKZEK51EjUh8/T51FRsgEdDvSp7PL+RVkspj9/aNpGerR/gPwxgfArTNI4WXH4ZsuvkHGNa/POsD1byqrVOiyZWcxv2RguegikCyHzjl7jfINob8tXPKpMXEJ0BwtzAJR1wJISI2PlurR+P4aW/aBelLRokUvNcnsIkHUl+p+Q/iRXPhvDL2K2e54h9057GzVM40QySRrK4KE9+Q6RnbABOfCtcSfJnNrguOWeJ/pCWeSeaKYxaoOwWPCJ95kv3mbtA5RSG2wF+NVftTvbeztMw9nFcmRDGIwqscE51hcZTSW67ZK+OKfba3WNFjjULGg0qo6ADyqs4xy1bXLxvNEDJGyujjZsqcgEjqPQ01fKzbR8aKDlkT/arBOIwqpbXLAYnyO1WMA9opGVIVjgAkZJ9K1el3h/BFa8+1mTUyRdiqZJCEtqkPXAY90dPA/JirotvdnK0k9gooooQFFFFAFFFFAFFFcL4yCN+yCmXSezDkhS2NskAkDNAKvHOc5I7pra0s/tbRoGmImEYjLE4U5U5bG+PUUpc+2fE+Kwxw/Z4raLWGkDXGtjjI3wgAA67ZrN4ua+LWktxCB972paf7oMxdvEkDyxj0qanOfHZUOhJMdNSwbg+m3Ws5OV7UXWk1m1tb9VVFaziRFVVUJJJ0GOuUx4bYqVFY3WoF7tceKx26r4eDMzHGd9waxy34hzE4JBuNv1lRf+YCvZ4Zx+YZeeVMbY7bQT+4d/nWOj7RfV9M2ePhrgsTcztk5GdAC+g0oNvjmu8HDwh1Aynb8UjMPoTisTg5R4ywOq9dfQ3Mh/ka8xezG9bJe7VTn9Z2z600r9ibfRsvErlbW3llRCdClwi5JZvAbnxOKXOCiWImCd+0cqJlc/iDnLj8khIx4KUrHeIWlxw+77kxmNuFklK6tK6mACtnz1Afm+NbFNci4tobqHJMf3yAZ7yEYlj9TpzgfrIKONIJ2UfPFu1vNBxKMbwkJOB1aNjjPyzj5imefE8AaFgSQJYG8NQGVPwYEqfRjXR1SaIjZ45U+TK6/wAiDSnyPObaWXhkhJaIl4GP442OfqM5x8fKq8r+ieGSuSH+38Ve7kHZ29imlQ+2JXGGznYae94+C0y81852d1FJZQEXLSoyuUOI4x01O+DjfoACScdOtJYsYLm7upCC8aygaGYmIyqmJHCe7noud91NLHMfLX2SNTBcyp206xldWlO+G3IXGwx9M1f8y/gtmYtbmkcDveK/Z4j2VtcAoCJWlaJmB6ZXR1x4+O1WE3OJs9rgRvcyD7q0g3YHc9528NjvgAeRr3w9rq0tl+1R2whhiA7SOcjuooAwrJ+qPBvKsZ4VzMwvJ7+a3Yxzlh2gU4THQA4wdtKn/wDas1JK6NJSVcmoctWFxFGiy8Q+y9rJJIltCIy33ra8FpAxbGfBfnTFcW/EUA7C+R8eFzCCW+Lxlduv4aQuU7EIouiP8om+8ZuuAx1BR5L02pgkuXZtRY6vA56fDyrmfkSTKUO/BeYe1fsJ07G50a+z1alYdC0bYGsA9dsjIyNxV5WZ3NyJ0CSkq6HXDOo78Tjo23UeBHiMg5ps5W5kW51RSaUuogO1jBJBB6OhIGqNuoPh0O9dWLKpr7KtDBRRRWxAUUUUAVwvrpYo5JXOEjVnY+QUEk/QV3ql5rg7WIQfhkYdp+wpDMPzYC/mJqG6VhKxS5P4ORE9xLqE905nlGfd1e6mcbhVwPiTV6bFfNvrUsg+VGk+VcTduzpSoh/o9fM0fo9fM1M0HyNfdB8jUEkL9Hr5mqnmq8jsrWW4bJ0Durn3mOyr08T19AT4Ux6D5Gso5xuDxHikdgufs1t95ceRYDJB+oTHmW8qtFWyrdErkPg/+SvNcKGlvCZJQR+Fs6V+GDn81c+Tg1lcyWDnKHM1qx/EpPeX9oeXxNONVPMvCjPGpjOJ4WEkDf1h+E/1WGx+VTqt7iqOnDvupJIPw7yw/wCrY95fyOSPgyeeKS+crky8UtorY6J4lJeXGdAYZwRnfAP/ABCmu8umlto7qFMyxAyLGTgnAKyxE74OxH7SCkbk23ljK304BW+kaMN+JWBZh+VtLD8oqd0nIrLovbO3NhZHAM7JqdtPdLEkknfOPXr06VV2HGZ+JIyQ2WFyCZJJCIwVOobhPeyBtUjl3h13e3EtoxaKCGZ3uJ0JBYMxYRqdsZB33O3X1Y+YLCKYw21rEkccJUmQAakVGB0jG+pyPHwyT4UWGoPJOuzOLuelIX+ZmuLyVLCZPs6qO1lIcOJVB2ERwMrnc+R69KY7eFUUIgCqowFHQAVd/ogXSMmwkjHaQOfwvsMdR3WzgjxpPbmKJJnhuP8AJ5E3PaMuk5O2ls71jllLIlJGkoaG0TeJ3giQN5uiD4u4X+3PyqDxjmOOCRYQrSztjRFGMsSegPlmonMXEoprWYQXEZkQB10upOUYOPHzWmb2X8srbW4uWYSXFyBI8uc4DbhVPz38z8BUY8SauREYuTpFHzDyXxie27ZWji7ur7NGzdp54LYwW9AceFcvYXyxPNN+kLiRykWqOJWdixbo2QTsoydj1PwrWUmYHIJqs5VJi4hfQdI5gl3EPIvqSYfvqrdOrMfGu3Hp4SoicHEcaKKK1MwooooCn5s5hisLWS4lOyjugdWY+6o9SazHhHKD3UKXFzf3sc02ZGjjn0omslgoBBIABG1OntR5dtLmzllutY+zxvIjK2CpCnoCdJJOBg9dqxPgfK/FZbeKSO7aONxlFMzjYnyG2/X51nk45LRNFX2dIenEuIf7wP8Ay19/xcJ/2jxH/eB/5az6blTjQOBcyMPMXDf2moknBOOIww9w2MHInyP4tv8ADFZ0/wBi9/RoN57IbaVtUt1eSNjGXkRjjyyY+lcP8Stl/prn96P/ANOki5vePoQG+0b791Fb/lBxUSfmTjUeNb3K56Zjxn/hqal+wuPRoX+JWy/01z+9H/6dVsPIEcfaTcIupHubd9DLIVKPgAsgKqM9ceIyCNjuEK9514ppKyXMyhgRuAuQdjg4B+lPPsi5iQRLaHKTKWdM/wDWBu9t8B4eIGaNTSuwnFsaOV+YkvEO3ZzRnTNEfeRgcfNc+Pyq7qh5q5caZxe2REd/H7w/DOoGCreuPPyx5EeOC82RTW8kr/dvAD9oiPvIV6/EEjAPy61k1e6Lp9nqbjENverblgpuFMhyQFVlGMnPTWB9V9aWucOK3UVnFDDbFrWV1mgnOTpXt9SIdtKgnTpyfcZflx5Bt0v5L26uoo5jKRHGkuVUKCCQGGdDABQGx4HzNNs3FBxC9trRYJIIrEhpI3A/zoGmNRgkMqrqYHx2I2NdMMPFmMsvJ35gvDwrhAUnMxUlz01SSHLH95voKTvZTxDVEYzLGWyzlQGMhLH3mYnA8RjHiN6++0+9F9xBLQE9nEC7kHptgfDrn84qutob63hMFvPGI9WVJXEig+GcYNU8pprQPGej5MbLnm+Nbx7UadShe8zaVDHJbLHYaVxt1JOK68vBbri7zwy4FpEI3K4PbGXUdOemlcZ+OKTH5XgZMOGZySzSE99idySfHNWXBHm4euLIhlL6pIpT3XGANiBlW2Az61zQUIu0bvM5bS4Nd4hZxzrpmjSVd9nRWxnrjI2+VceHcLigGIlKJjZAx0LvnuqchfgMCqflznOC5wjA28/QxSkZJ2zobo438N/SmTFbWzRKL3QVSCZjxm0RQcLbTNIdsaXdAPX3l/lVxNKqKzOwVVGWYnAAHUmovIbpcGe+UHTNpjiJ6mOHUA2D01OzH1AXxq2NblMz+NDdRRRW5yhRRUabiESnS0sakdQXAP8AE0Bnnts4iWjtuHxE9reSqpAztGGGSceGcfIHypoggCIqL7qqFHwAxWf8JkPEeP3F0Bqhs07GIjcatxkHcZ3c/StGKHyP0rmzPejbGtrODW6nqork1gvqKl4r5WJoQG4d5N9RXI2bjp/A1aUUBkPO/DWvuJ21qdXZxJ2kx/VDHOM+BIUAD1zTJzByzHcKhUmKeIDsJV6pjoD5r6epqfZ8P0TXMzD72eTLb5wqDQig4G2kA/E1Oq7lxRVIoeVuPGYNFMNF5DtMnTOOjr/VIwfTPwqv9ofJovUeeHCXQXv+CzquDhv64wCCeuAPIj7zvy88mm7tTou4O8pA3kUDdfjjpnr08ai8uc8i5tZtYC3UUTsyHYPpU7jx+I8Ksr/lEh9Mq+DcvXEPCE4jZXeIwjPNBOBp1I7IxQjzI2Xqdt8nFXXLH+Q2Zml/zhVppieupwT9QCB8aruX7tpuHcLsV/zY7S6uD6LcSCNDt4vv+X0qF7U+JHs0tY8l5DrdQMnQvT+Iz+Wu6Oys52U1n2kVrJxFiheaXGlsksC3RSOh6+HRafbGyUorMDkgEg+Gd8fKlDlW0jmW1R5HkMa9qEZgVTwG2Mj0GdsGn0OCSM7jGR5Z6V5nkzTl8f8AS6K/iNoANSjA8QP51R3V+Ij94NKE4D9V/N+r/Km0jNLXM3Df8mnyRoCEjPp0+eaxxtXTJPMsaSJhgHQ7jxHxH99VfG+M3tkoltrmXRqw6SN2gGcYPfycbY6+NeuVrRUt42XPfQMwLEjJ8QD0+VXfELBfs0zTe72bEj8uxrVS0SAzf4D3nEUt3vL8G2dUkeCGLs9YIDAE6j6b/TBrS7O1SJFjjUIiAKqqMAAdAKhcs/8AQ7X/AFEf/hrVnXoVRVtvkKKKKEBWGcOS34lxbiUvYLNEuhEZl1DK5UkeWcfQVtXE7MTQyRFmQSIU1IcMNQxkHwNfme/4zf8AA5HsEaMKrFw2gZkDdHO53IAGPDGKrNNqkTFpPc1IcnWn9Ag/2dSrTli3ibVHZwo2MZQFTjyyDmsktvbDxBQdQhf4p0+hqVB7abwHvQwMPLDD+RrD8czXXE1x+DIzA9nIpHTRcSL67gNg/OpK8NHiZ/8Abv8A31ksXtvmyNVpER44dgfkTkD6GpI9uJ/oI/2//wAdR+OZOuJsK9P76+1lf+Oy3/o0v1X++qWX2hvxDiNnGo7K2WVTpJ3Zh4uemx6Dw69aj8chrRqV53HCno/ut4E9dP7WN8eNfK9OiSIYpRqjb6qQcgjyIO4I6Gq63uSkv2aY5lC6kfGBMn6y/wBYdGXwO/QiqFjnzJxdbS2lnb8A7o82Oyj6/wAM1kfJrWqie84lay3ETNpXswMK5OolsuuBvgfGrb2vcXMs0VlH3ipDMB4u+yr8QD/xV5k4TdxyW/B7iNEQYmd0JOuPLPv+YFfDcD0rqww2McjtjLyXw9IoXmCCMTsZQngkf4B+7ufjVbypYm8bivEnHcjgkig8t0K59cIPq/pUr2icU7C07NB35vu1HkuN/wCG3zq35S4mvD4Lbh08IeK67jMpGsSSDvhlIwyb4DDcY6GuifFIzE/2dQCKASHGX1MflsBTBypcmVJpT+OViPgvdH8Bmk/tDZQ3tuT37eVo1/M2kH+2nDk637O2jQ9Qoz8SMn+Jry80atvs0ReUu8/ylbGXSMliqdM+8wFMVcL61WWN43911Kn51zwdSTJInDOF9mqBjkqoA28gBn41Qe0TmGOKF7cd6WQYIB91T4n4+VSeEce7K1m7fd7Q9k/9fGyY9T0qz9j/ACKl1r4lfJ2jSPqhRh3cA7uQeu+wHQBfHO3ThxOU7l6Ktmt8s/8AQ7X/AFEf/hrVlRRXeVCiiigCsJsuHRcZ4pxC4lUSQwlYYwTjOCQDsendJ+fhWqe0Ljf2Ph9zN+IIVT9p+6v0Jz8qT/ZHwvsOGxZGGlJlb82y/wDCBWeWVRLwVshSezyxXraj95v768f4BcP/AKMP3m/vrQq4yWqnw+lc2t9mtIQ/8AuH/wBGH7zf30f4BcP/AKMP3m/vpxk4efwnPx2qLJEV6jFNT7FISOP8o8Pt7aaY2w7kZI7zdcYUfNiBSDH7O7h7KO5iIdnGoxdG0/hIOcEkb42+daLz2pna1sVxmeTXJ6Rxbk9f/wBxTYigAADAAwB5AdKuptIrpTZlnIftCKlba9OAO6szdRjor5+mr6+daRxfh63MQXVpdSHglG5jfqGGDup6EeINUfOHJMN6C20c/hKBnPowyNW22eo/hShwTj9zwmVbW+Um3OdDjfSM9VP4lz1XqM/AGaUt48jdbM7ezPl+WTjkr3hAa1LTSknGW/CQDuV3DZ6YA8xll4PP9quLq/I3nkKRb5xFEdC4+JGagc9ok5sZLaQi4lYpFLG+Puira+hGRgkfMjxqZzLxBbKyYphSqiOIeuNI+g3+VdeF2tRlJU6F6Lg78Z4u0McpiitlJ7TTqwVYdBkDJc7b9Fz4YrTOXvZiIbqO6ubt7togeyV0ChSfxdTnHh671H9g/L5t+H9u+e0uj2hz10gkL9R3vzVpVQ3ZBgPtb5dK8XjZdoroLJIB0LQ7E/TH1PnV3wxMJnzNefaNKW4s2ojTFarj/vHJJz4e5/GvfDP82Pif515/lPei0SVXxmAGT0G5+VfaQOeucwoNvbMCx2kkG+B+qvr5nwrnhBzdItZT8ocOl4rem21YiklNxMRuQqnff82kepFfqm0tliRI41CoihVUdAFGAPpSB7E+UPsVmJpFxcXADtnqqdUX02OT6n0rRa9ZJLgzCiiipAUVjHMPtxNveSxR2qywodIYuUZ8D3hlSAM9NjkfGrHhHtytZR37a4QgZbSBIAfLIwT8cCgK/wBu/Emnms+GRbtK4eTG5GTpUEeA95j8BWhwQhFVF91VCj4AYrCuAczwXHHHvbuXs0BbstedttKA7d0Bcn41u0UgZQykMp3BByD8COtc2Z7muPg9UUUViahRRUbiVwY4pHUZZVOlf1m6KPHq2BQCnbQCS+urnHdXFtD8E3kI+MhI/L6VcVHsLURRqnkNz5sd2PxLEn51IqWyEFVvMMcBtpTcqrQqpZgfTxHkfLFWVZ/7U74ydhYRnvzOGfHgue7kfHf8tWgrdESdIXvZvwqYXAmZJFtxG7Q6jlfvCBt8VzuP1RUjneU3d/b2K7qpBfHmRk/RP5+lO1zMlpbFvwQx7D9kYA+ZwPnVB7IeRouIi4vbxWIaTEemRlIb3mOVIPiB8jXov4qjmHHk3j8g4p9hRmeFbcvIrHPZFSoXTnfcEArnHeBGMb6dVByxyda2DSNbIytLjWWdnJxnHvE+Zq/rNu2SYP7absx3c4X35IoUQDqSTJnHy/mKurKLTGgPUKNXxxv/ABqj5lEd/wAdklTvQ2qqjN1VpFJwB54JP7p9KYq87yWtVIujzI+kFvIE79Nhmsc5e4VJJKl1gCNbmIfEtKM4+GR9a1Dme+EVrI3UsNCD9Zn2AFUlxYdjwlkXZo015XYh1YNqBG+x3z6VGCWhX20gz9EUUrez/mFrq3CTbXUSJ2w6Z1LlXx4at8/1lYeFNNegne6KBRRRUgh8R4VBOpWaGORT4OobqMeI22pN4p7IuGynUkb279Q0L6SDtuAcgdPLxp+ooDJLr2WXS7C4gvI/BLqLD4z07RSTnpvjc+FU3EODXvD4JHtLWeCXIJSJu2hfPvEDwIG2dIPhvit0oqW7VMH5o4VzvxOVmR76KCQHTomQKc/NcZz4VdPd8fB2nhI8Dhdx+7Wuc1cl2fEFIuIQXxgSL3ZF8sEdceRyKzHiPs34lw/LcOuPtMX+hkGGHwBOk9Oo0/DaoUYe0TqfZY8F9oRR1g4nH9nlPuyj/Mv08fwn6j4U28RkV0TBDKSHUg5Bx0Ixsd9/kKyKPnmGTNvf2zRHo4YEgH1UgMv9lev0HcW47fhVyXhJyYdWpT54ySCfQ4PrWc/HT3gXWTs0+ikPgntC1sI5YiJOjKSEcHbbDYDeO+VO3u702cN41BOSscg1jrG2VkHxVsNXPKElyjRSTJs0qorMxwqgsxPgAMk/Ssn5QP27ic962dKHuA+o0qPkozjzxV/7XeNCK1EAOHnO+OoRSCfkTgfWvXIVh9msUMndLZlfO2AemfygH510+NDezPI/RT+1HiJYQ2ce7yMGYfPCj5tv8q3Xk3gS2VlBbLv2ad44xqY95j82JrE/ZXw9uI8ZkvXz2UB1rttn3Y19MDvfl9a/QrMACTsBuTWsnbMz7RWL8W9qjS3cqW13Db28fcR3j7VpWzuwGV0p4Dc9M+O3fmjne4WwuEmw2uL7q6twy4fK6Q6gkx58HDEdBWeuN0W0OrKW4mNhxO7tZI9CTSNPA2fe1nONvn8NOPKmJTkZ8xSJzXPeNJaS3Mgmht9hIFw4DY3k8zt71N3DrgaMEgY6ZPhXB5Ci3qj7LU1szOLfjLy3FtbSgqLdmXGfeZcgZ+A2rQbeMSwvE3Qgg+OzVysuX45ry4i0gNeWxMUoO6SwMrDG/Q90n9j1NUnAuMyJK9vcJ2d1H3XVttWPEfz+ByNqvkjqgpRKobZLx7aRLuJS7xAhkBx2kbY1L5ZGAwz4j1rT+A8ahvIEngcPG42PiD4gjwI8RWF8zczBEESlUmlIRWY91AxwXbbYAf8A3atf9n/KkXDrRYom7Qt35JPB2IG48lxjHpWvjalHchjLRRRXSQFFFFAFFFFAFFFFAZ17Zbuwhgja7gSWVm0xDA1YBGs5xnCg9PMisX5d4fLHeyw2waQhDJGVl0M0YGruDdXcqdgykbdKuv8A+h5AeKIM5xboD6d+Q/yIPzq85y4V9iXhvELRSWt4UWRc4zGF2JOep1MviTkdcVZFZOtin4Gq8auJLZ7ZiUVis5wsqhdgHwNOrO2Nht0qDx7gt3w8aLmEXdsg2LAh4xsBhveQdOmVpl9hPHLa3acT3EYknVZNTsBuHkBQlurYAf8ANW0XQhuIyodGBGxBBxnoaX2SfmSXgw4ge1trkytGqjsLjaRVB93V0Zdzv64zTJHfXvEFksYrMwzAKsrl+5Gh8TtnvAYGM7Zqq5p4e3CeJrOi/dOxyq7DcYZfLB94f+1aJ7JGVLC4vXOTLLJI5PULH0GT5AGrLorkk0rDkZk4HH9nu4WRZGy14CGhLHOlTjvRgAADV1JPStOvxrhk0HdkbSRv1U4x51m1rdT8U4ddvcJHHbTRP2KqS0nd7ysegGCAceJHhV57GeIyT8Jt2kOpl1Rg+OlGIXPqBgfKqyVCEm9mZTyUEe0ETqC8bMkiOu6nWSAcj/7irBITbyIEANs/ceM9EJBxjyRvdIO2SDTr7RuUGEn6QtFHaKD9pjG3bJj3vLWoG2evnS5byB1V03VgCpHiDXnZouEr9M9DFJSjXtEOaz0W8kXvqFcJkZyhBKj1IUhfiKoLK+uQYLf7HI87qAgDrliq7nA90eO/Sm0+nXwpm9kHBHSKW8nA+0XDEbHZEjYqFHpkE/SpwR1t2VzpJIr/AGfcq3jXa3d9H2CwJoghDBsswwzkg46bfP03sPa1yOl5GLpZRBPbqW7QjZkG5BxvkdQfl45F5zzzelhENKdtcSHEUAOGbfdjgHCDxJ+HjWVce4/xm6jeKXsBDL3XSPGtVPUAnxrruEFRzKMpcIqeTeGloXe5i1SO5OZFGorpAHXoOtah7MJmhmurBnJjiWOW3B3KpIGDKDn3FYbfteVJLyR2luNTns4xgFjlj5D1PpTl7M7FnuJr0HMUsKRrk/q4IC4HugdSepb0rmwybm36OjLFKCXs0aiiiuw5QooooAooooAoqPcmUe4EPoSQaprvjM6bGEKfPcigKn2qcirxK37mlbmPeNyOo8UY4zpPX0NZ7wXjHEY1+z3VhJM8eFV9SqpUDYHUMHHmPptWpJxu4b3YwfgpNeWlupBvEGHqg/tqU2uAL/BuW+H9nIbyKKaaZ+1k+77qHAARD10qPHxJJ2yAId57PuDMcos0LDOGjZgQfAjOdx4VZSdTkY9BXmoAoca9ngkRo04pcNDkMEmiEhyBudesHr07o/tqr9n/ADIp4ddcN1Rq+mURtI2kN2mRn0wfD1FaJSTzP7OYrqQzRuYWb38JqQnzxkYJqU6IaTPEXMxs+FtZO8ZneIwQJBLrbU+V1sQAEG+wyc4p05IZ7CxhtgBqUFnY795m1HHoM4+WaU+UuQYrN+1d+2lHuErpCeoGT3vXwpwo3YSo4c3XtzNayokzIWGCyjcL+LABGTjPjWXcP5DUMj/aTJHs2kJgMOvXWdj8K1jNLd9wiWN3e2EbI/eaJ2KYYncoQpAB6kHxz51jlU2vizXG4X8kcDdqrOrEKFXXn+r0J+R/mPOnbkrmJVsYfu2ywZ1GR0d2cZPhsQelZlwnlG4maI3pVIolKCNGy0gJyFYjbTsPjp6eWgqAAAOg2HyquHFo3ZbLk17C1zxcXr3izwWqzDsuzPeC4GvVgEnx28D0FVcV1f573DWA9JkJ/jT1RV5YoSdtFY5JRVJidwuwnmvIpZ7doY4o3wHdWDOxAGy+mevlTrBMyboSvw2rnX0CrxioqkUlJydsuLXmKRfeAcfQ0xcOvRKmsAjfGD6UpQcImbohHx2/nTXwi1MUQU4zvnFSQTKKKKAKKKKAKKKKAK4XsDOhVW052Jxnb60UUAuTctyD3WVv4VGXgcxONGPXIxXyigLqy5eRcFzrP0H/AL1cKgAwAMeXhRRQHL7FH/o0/dFAso/9Gn7ooooDr2Y8h9KOzHkPpRRQB2Y8h9K8SWyN1RT8QDRRQEd+FQnP3a7+W1cH4BCfAj4GvlFAfYuAwg+6T8TU+G3VNlUD4CiigOtFFFAf/9k="/>
          <p:cNvSpPr>
            <a:spLocks noChangeAspect="1" noChangeArrowheads="1"/>
          </p:cNvSpPr>
          <p:nvPr/>
        </p:nvSpPr>
        <p:spPr bwMode="auto">
          <a:xfrm>
            <a:off x="0" y="-1220788"/>
            <a:ext cx="1828800" cy="20574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953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Receipts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2971800" y="1676400"/>
            <a:ext cx="6096000" cy="4800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Itemized Receipt must be obtained for all purchases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Name of merchant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Date of Purchase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Description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Unit price and quantity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Transaction total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Sign each receipt and include with Statement at end of cycle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Screenshot of a receip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77" y="1403845"/>
            <a:ext cx="2627523" cy="507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1981200" y="1219200"/>
            <a:ext cx="13716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295400" y="1828800"/>
            <a:ext cx="2133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19400" y="3810000"/>
            <a:ext cx="609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057400" y="3559422"/>
            <a:ext cx="1371600" cy="174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914400" y="2971800"/>
            <a:ext cx="2438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828800" y="4953000"/>
            <a:ext cx="1524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02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60457"/>
            <a:ext cx="4337278" cy="707886"/>
          </a:xfrm>
          <a:prstGeom prst="rect">
            <a:avLst/>
          </a:prstGeom>
          <a:noFill/>
        </p:spPr>
        <p:txBody>
          <a:bodyPr wrap="none" rtlCol="0">
            <a:spAutoFit/>
          </a:bodyPr>
          <a:lstStyle/>
          <a:p>
            <a:r>
              <a:rPr lang="en-US" sz="4000" dirty="0" smtClean="0"/>
              <a:t>Valid?  Or not valid?</a:t>
            </a:r>
            <a:endParaRPr lang="en-US" sz="4000" dirty="0"/>
          </a:p>
        </p:txBody>
      </p:sp>
      <p:pic>
        <p:nvPicPr>
          <p:cNvPr id="3076" name="Picture 4" descr="Screenshot of a receip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0480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Screenshot of a receip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85801"/>
            <a:ext cx="299580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86200" y="1299072"/>
            <a:ext cx="1515030" cy="3293209"/>
          </a:xfrm>
          <a:prstGeom prst="rect">
            <a:avLst/>
          </a:prstGeom>
          <a:noFill/>
        </p:spPr>
        <p:txBody>
          <a:bodyPr wrap="none" rtlCol="0">
            <a:spAutoFit/>
          </a:bodyPr>
          <a:lstStyle/>
          <a:p>
            <a:r>
              <a:rPr lang="en-US" sz="1600" dirty="0" smtClean="0"/>
              <a:t>Merchant name</a:t>
            </a:r>
          </a:p>
          <a:p>
            <a:endParaRPr lang="en-US" sz="1600" dirty="0"/>
          </a:p>
          <a:p>
            <a:r>
              <a:rPr lang="en-US" sz="1600" dirty="0" smtClean="0"/>
              <a:t>Date</a:t>
            </a:r>
          </a:p>
          <a:p>
            <a:endParaRPr lang="en-US" sz="1600" dirty="0"/>
          </a:p>
          <a:p>
            <a:r>
              <a:rPr lang="en-US" sz="1600" dirty="0" smtClean="0"/>
              <a:t>Description</a:t>
            </a:r>
          </a:p>
          <a:p>
            <a:endParaRPr lang="en-US" sz="1600" dirty="0"/>
          </a:p>
          <a:p>
            <a:r>
              <a:rPr lang="en-US" sz="1600" dirty="0" smtClean="0"/>
              <a:t>Quantity</a:t>
            </a:r>
          </a:p>
          <a:p>
            <a:endParaRPr lang="en-US" sz="1600" dirty="0"/>
          </a:p>
          <a:p>
            <a:r>
              <a:rPr lang="en-US" sz="1600" dirty="0" smtClean="0"/>
              <a:t>Item price</a:t>
            </a:r>
          </a:p>
          <a:p>
            <a:endParaRPr lang="en-US" sz="1600" dirty="0"/>
          </a:p>
          <a:p>
            <a:r>
              <a:rPr lang="en-US" sz="1600" dirty="0" smtClean="0"/>
              <a:t>Extended price</a:t>
            </a:r>
          </a:p>
          <a:p>
            <a:endParaRPr lang="en-US" sz="1600" dirty="0"/>
          </a:p>
          <a:p>
            <a:r>
              <a:rPr lang="en-US" sz="1600" dirty="0" smtClean="0"/>
              <a:t>Total amount</a:t>
            </a:r>
            <a:endParaRPr lang="en-US" sz="1600" dirty="0"/>
          </a:p>
        </p:txBody>
      </p:sp>
      <p:sp>
        <p:nvSpPr>
          <p:cNvPr id="4" name="TextBox 3"/>
          <p:cNvSpPr txBox="1"/>
          <p:nvPr/>
        </p:nvSpPr>
        <p:spPr>
          <a:xfrm>
            <a:off x="3514170" y="4724400"/>
            <a:ext cx="1941814" cy="1600438"/>
          </a:xfrm>
          <a:prstGeom prst="rect">
            <a:avLst/>
          </a:prstGeom>
          <a:noFill/>
        </p:spPr>
        <p:txBody>
          <a:bodyPr wrap="none" rtlCol="0">
            <a:spAutoFit/>
          </a:bodyPr>
          <a:lstStyle/>
          <a:p>
            <a:r>
              <a:rPr lang="en-US" sz="1400" dirty="0" smtClean="0"/>
              <a:t>Even though there</a:t>
            </a:r>
          </a:p>
          <a:p>
            <a:r>
              <a:rPr lang="en-US" sz="1400" dirty="0"/>
              <a:t>i</a:t>
            </a:r>
            <a:r>
              <a:rPr lang="en-US" sz="1400" dirty="0" smtClean="0"/>
              <a:t>s tax charged (which of </a:t>
            </a:r>
          </a:p>
          <a:p>
            <a:r>
              <a:rPr lang="en-US" sz="1400" dirty="0"/>
              <a:t>c</a:t>
            </a:r>
            <a:r>
              <a:rPr lang="en-US" sz="1400" dirty="0" smtClean="0"/>
              <a:t>ourse the cardholder </a:t>
            </a:r>
          </a:p>
          <a:p>
            <a:r>
              <a:rPr lang="en-US" sz="1400" dirty="0" smtClean="0"/>
              <a:t>would notice and have </a:t>
            </a:r>
          </a:p>
          <a:p>
            <a:r>
              <a:rPr lang="en-US" sz="1400" dirty="0"/>
              <a:t>c</a:t>
            </a:r>
            <a:r>
              <a:rPr lang="en-US" sz="1400" dirty="0" smtClean="0"/>
              <a:t>redited before leaving</a:t>
            </a:r>
          </a:p>
          <a:p>
            <a:r>
              <a:rPr lang="en-US" sz="1400" dirty="0"/>
              <a:t>t</a:t>
            </a:r>
            <a:r>
              <a:rPr lang="en-US" sz="1400" dirty="0" smtClean="0"/>
              <a:t>he store) it has all the </a:t>
            </a:r>
          </a:p>
          <a:p>
            <a:r>
              <a:rPr lang="en-US" sz="1400" dirty="0"/>
              <a:t>r</a:t>
            </a:r>
            <a:r>
              <a:rPr lang="en-US" sz="1400" dirty="0" smtClean="0"/>
              <a:t>equired information.</a:t>
            </a:r>
            <a:endParaRPr lang="en-US" sz="1400" dirty="0"/>
          </a:p>
        </p:txBody>
      </p:sp>
      <p:cxnSp>
        <p:nvCxnSpPr>
          <p:cNvPr id="6" name="Straight Arrow Connector 5"/>
          <p:cNvCxnSpPr/>
          <p:nvPr/>
        </p:nvCxnSpPr>
        <p:spPr>
          <a:xfrm>
            <a:off x="5181600" y="4876800"/>
            <a:ext cx="1752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34000" y="838200"/>
            <a:ext cx="4572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19600" y="1828800"/>
            <a:ext cx="19050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00600" y="2971800"/>
            <a:ext cx="990600" cy="238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46878" y="3429000"/>
            <a:ext cx="1911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01230" y="3429000"/>
            <a:ext cx="259977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81600" y="4343400"/>
            <a:ext cx="28194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46878" y="2438400"/>
            <a:ext cx="955561" cy="507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895600" y="1447800"/>
            <a:ext cx="9906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714500" y="2053728"/>
            <a:ext cx="2171700" cy="1471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895600" y="4267200"/>
            <a:ext cx="9906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192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609600"/>
            <a:ext cx="2514856" cy="707886"/>
          </a:xfrm>
          <a:prstGeom prst="rect">
            <a:avLst/>
          </a:prstGeom>
          <a:noFill/>
        </p:spPr>
        <p:txBody>
          <a:bodyPr wrap="none" rtlCol="0">
            <a:spAutoFit/>
          </a:bodyPr>
          <a:lstStyle/>
          <a:p>
            <a:r>
              <a:rPr lang="en-US" sz="4000" b="1" dirty="0" smtClean="0"/>
              <a:t>Definitions</a:t>
            </a:r>
            <a:endParaRPr lang="en-US" sz="4000" b="1" dirty="0"/>
          </a:p>
        </p:txBody>
      </p:sp>
      <p:sp>
        <p:nvSpPr>
          <p:cNvPr id="3" name="TextBox 2"/>
          <p:cNvSpPr txBox="1"/>
          <p:nvPr/>
        </p:nvSpPr>
        <p:spPr>
          <a:xfrm>
            <a:off x="914400" y="1447800"/>
            <a:ext cx="7817461" cy="5078313"/>
          </a:xfrm>
          <a:prstGeom prst="rect">
            <a:avLst/>
          </a:prstGeom>
          <a:noFill/>
        </p:spPr>
        <p:txBody>
          <a:bodyPr wrap="none" rtlCol="0">
            <a:spAutoFit/>
          </a:bodyPr>
          <a:lstStyle/>
          <a:p>
            <a:r>
              <a:rPr lang="en-US" dirty="0" smtClean="0"/>
              <a:t>AO – Authority Order (very similar to a PO or purchase order)</a:t>
            </a:r>
          </a:p>
          <a:p>
            <a:endParaRPr lang="en-US" dirty="0"/>
          </a:p>
          <a:p>
            <a:r>
              <a:rPr lang="en-US" dirty="0" smtClean="0"/>
              <a:t>EMV – stands for </a:t>
            </a:r>
            <a:r>
              <a:rPr lang="en-US" dirty="0" err="1" smtClean="0"/>
              <a:t>Europay</a:t>
            </a:r>
            <a:r>
              <a:rPr lang="en-US" dirty="0" smtClean="0"/>
              <a:t>, MasterCard, and Visa.  Also called Chip &amp; Pin card</a:t>
            </a:r>
          </a:p>
          <a:p>
            <a:r>
              <a:rPr lang="en-US" dirty="0" smtClean="0"/>
              <a:t>EMV and Chip &amp; Pin are used interchangeably</a:t>
            </a:r>
          </a:p>
          <a:p>
            <a:endParaRPr lang="en-US" dirty="0"/>
          </a:p>
          <a:p>
            <a:r>
              <a:rPr lang="en-US" dirty="0" smtClean="0"/>
              <a:t>IT – Information technology (refers to computers and telephones and all related </a:t>
            </a:r>
          </a:p>
          <a:p>
            <a:r>
              <a:rPr lang="en-US" dirty="0"/>
              <a:t>s</a:t>
            </a:r>
            <a:r>
              <a:rPr lang="en-US" dirty="0" smtClean="0"/>
              <a:t>ervices and equipment</a:t>
            </a:r>
          </a:p>
          <a:p>
            <a:endParaRPr lang="en-US" dirty="0"/>
          </a:p>
          <a:p>
            <a:r>
              <a:rPr lang="en-US" dirty="0" smtClean="0"/>
              <a:t>MCC – Merchant Category Code.  This code is assigned by the credit card industry</a:t>
            </a:r>
          </a:p>
          <a:p>
            <a:r>
              <a:rPr lang="en-US" dirty="0"/>
              <a:t>b</a:t>
            </a:r>
            <a:r>
              <a:rPr lang="en-US" dirty="0" smtClean="0"/>
              <a:t>ased on the main type of business a merchant conducts</a:t>
            </a:r>
          </a:p>
          <a:p>
            <a:endParaRPr lang="en-US" dirty="0"/>
          </a:p>
          <a:p>
            <a:r>
              <a:rPr lang="en-US" dirty="0" smtClean="0"/>
              <a:t>P-Card – Purchase Card</a:t>
            </a:r>
          </a:p>
          <a:p>
            <a:endParaRPr lang="en-US" dirty="0"/>
          </a:p>
          <a:p>
            <a:r>
              <a:rPr lang="en-US" dirty="0" smtClean="0"/>
              <a:t>PIN – Personal Identification Number (4 numeric digits assigned for use with </a:t>
            </a:r>
          </a:p>
          <a:p>
            <a:r>
              <a:rPr lang="en-US" dirty="0" smtClean="0"/>
              <a:t>EMV/Chip &amp; Pin cards)</a:t>
            </a:r>
          </a:p>
          <a:p>
            <a:endParaRPr lang="en-US" dirty="0"/>
          </a:p>
          <a:p>
            <a:r>
              <a:rPr lang="en-US" dirty="0" smtClean="0"/>
              <a:t>Works – the banks web-based transaction system for online reconciliation of</a:t>
            </a:r>
          </a:p>
          <a:p>
            <a:r>
              <a:rPr lang="en-US" dirty="0"/>
              <a:t>p</a:t>
            </a:r>
            <a:r>
              <a:rPr lang="en-US" dirty="0" smtClean="0"/>
              <a:t>urchases </a:t>
            </a:r>
            <a:endParaRPr lang="en-US" dirty="0"/>
          </a:p>
        </p:txBody>
      </p:sp>
    </p:spTree>
    <p:extLst>
      <p:ext uri="{BB962C8B-B14F-4D97-AF65-F5344CB8AC3E}">
        <p14:creationId xmlns:p14="http://schemas.microsoft.com/office/powerpoint/2010/main" val="34726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n acceptable receipt "/>
          <p:cNvPicPr>
            <a:picLocks noChangeAspect="1"/>
          </p:cNvPicPr>
          <p:nvPr/>
        </p:nvPicPr>
        <p:blipFill>
          <a:blip r:embed="rId2"/>
          <a:stretch>
            <a:fillRect/>
          </a:stretch>
        </p:blipFill>
        <p:spPr>
          <a:xfrm>
            <a:off x="5105400" y="609600"/>
            <a:ext cx="3679939" cy="5029200"/>
          </a:xfrm>
          <a:prstGeom prst="rect">
            <a:avLst/>
          </a:prstGeom>
        </p:spPr>
      </p:pic>
      <p:pic>
        <p:nvPicPr>
          <p:cNvPr id="4" name="Picture 3" descr="Screenshot of an unacceptable receipt "/>
          <p:cNvPicPr>
            <a:picLocks noChangeAspect="1"/>
          </p:cNvPicPr>
          <p:nvPr/>
        </p:nvPicPr>
        <p:blipFill>
          <a:blip r:embed="rId3"/>
          <a:stretch>
            <a:fillRect/>
          </a:stretch>
        </p:blipFill>
        <p:spPr>
          <a:xfrm>
            <a:off x="296959" y="642257"/>
            <a:ext cx="4073184" cy="4927283"/>
          </a:xfrm>
          <a:prstGeom prst="rect">
            <a:avLst/>
          </a:prstGeom>
        </p:spPr>
      </p:pic>
      <p:sp>
        <p:nvSpPr>
          <p:cNvPr id="2" name="TextBox 1"/>
          <p:cNvSpPr txBox="1"/>
          <p:nvPr/>
        </p:nvSpPr>
        <p:spPr>
          <a:xfrm>
            <a:off x="1657336" y="1828800"/>
            <a:ext cx="1489575" cy="369332"/>
          </a:xfrm>
          <a:prstGeom prst="rect">
            <a:avLst/>
          </a:prstGeom>
          <a:noFill/>
        </p:spPr>
        <p:txBody>
          <a:bodyPr wrap="none" rtlCol="0">
            <a:spAutoFit/>
          </a:bodyPr>
          <a:lstStyle/>
          <a:p>
            <a:r>
              <a:rPr lang="en-US" b="1" dirty="0" smtClean="0"/>
              <a:t>Unacceptable</a:t>
            </a:r>
            <a:endParaRPr lang="en-US" b="1" dirty="0"/>
          </a:p>
        </p:txBody>
      </p:sp>
      <p:sp>
        <p:nvSpPr>
          <p:cNvPr id="5" name="TextBox 4"/>
          <p:cNvSpPr txBox="1"/>
          <p:nvPr/>
        </p:nvSpPr>
        <p:spPr>
          <a:xfrm>
            <a:off x="5813402" y="1828800"/>
            <a:ext cx="1241109" cy="369332"/>
          </a:xfrm>
          <a:prstGeom prst="rect">
            <a:avLst/>
          </a:prstGeom>
          <a:noFill/>
        </p:spPr>
        <p:txBody>
          <a:bodyPr wrap="none" rtlCol="0">
            <a:spAutoFit/>
          </a:bodyPr>
          <a:lstStyle/>
          <a:p>
            <a:r>
              <a:rPr lang="en-US" b="1" dirty="0" smtClean="0"/>
              <a:t>Acceptable</a:t>
            </a:r>
            <a:endParaRPr lang="en-US" b="1" dirty="0"/>
          </a:p>
        </p:txBody>
      </p:sp>
      <p:sp>
        <p:nvSpPr>
          <p:cNvPr id="6" name="TextBox 5"/>
          <p:cNvSpPr txBox="1"/>
          <p:nvPr/>
        </p:nvSpPr>
        <p:spPr>
          <a:xfrm>
            <a:off x="304800" y="5638800"/>
            <a:ext cx="8130687" cy="738664"/>
          </a:xfrm>
          <a:prstGeom prst="rect">
            <a:avLst/>
          </a:prstGeom>
          <a:noFill/>
        </p:spPr>
        <p:txBody>
          <a:bodyPr wrap="none" rtlCol="0">
            <a:spAutoFit/>
          </a:bodyPr>
          <a:lstStyle/>
          <a:p>
            <a:r>
              <a:rPr lang="en-US" sz="1400" dirty="0" smtClean="0"/>
              <a:t>Invoices and receipts cannot be manually modified.  The merchant must be contacted for a corrected invoice </a:t>
            </a:r>
          </a:p>
          <a:p>
            <a:r>
              <a:rPr lang="en-US" sz="1400" dirty="0" smtClean="0"/>
              <a:t>or receipt.  The invoice on the left was received for the Incorrect amount.  The receipt on the right is </a:t>
            </a:r>
          </a:p>
          <a:p>
            <a:r>
              <a:rPr lang="en-US" sz="1400" dirty="0" smtClean="0"/>
              <a:t>the corrected invoice received from NAPCP.  </a:t>
            </a:r>
            <a:endParaRPr lang="en-US" sz="1400" dirty="0"/>
          </a:p>
        </p:txBody>
      </p:sp>
    </p:spTree>
    <p:extLst>
      <p:ext uri="{BB962C8B-B14F-4D97-AF65-F5344CB8AC3E}">
        <p14:creationId xmlns:p14="http://schemas.microsoft.com/office/powerpoint/2010/main" val="80783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61" y="495300"/>
            <a:ext cx="8229600" cy="1143000"/>
          </a:xfrm>
        </p:spPr>
        <p:txBody>
          <a:bodyPr/>
          <a:lstStyle/>
          <a:p>
            <a:r>
              <a:rPr lang="en-US" dirty="0" smtClean="0"/>
              <a:t>Open Books</a:t>
            </a:r>
            <a:endParaRPr lang="en-US" dirty="0"/>
          </a:p>
        </p:txBody>
      </p:sp>
      <p:sp>
        <p:nvSpPr>
          <p:cNvPr id="3" name="Content Placeholder 2"/>
          <p:cNvSpPr>
            <a:spLocks noGrp="1"/>
          </p:cNvSpPr>
          <p:nvPr>
            <p:ph idx="1"/>
          </p:nvPr>
        </p:nvSpPr>
        <p:spPr>
          <a:xfrm>
            <a:off x="342900" y="1638300"/>
            <a:ext cx="8229600" cy="1905000"/>
          </a:xfrm>
        </p:spPr>
        <p:txBody>
          <a:bodyPr/>
          <a:lstStyle/>
          <a:p>
            <a:pPr lvl="1"/>
            <a:r>
              <a:rPr lang="en-US" sz="2000" dirty="0" smtClean="0"/>
              <a:t>All transactions are listed on the  State of Oklahoma Open Books website, listing</a:t>
            </a:r>
          </a:p>
          <a:p>
            <a:pPr lvl="2"/>
            <a:r>
              <a:rPr lang="en-US" sz="1800" dirty="0" smtClean="0"/>
              <a:t>Cardholder’s last name, first initial</a:t>
            </a:r>
          </a:p>
          <a:p>
            <a:pPr lvl="2"/>
            <a:r>
              <a:rPr lang="en-US" sz="1800" dirty="0" smtClean="0"/>
              <a:t>Merchant Name</a:t>
            </a:r>
          </a:p>
          <a:p>
            <a:pPr lvl="2"/>
            <a:r>
              <a:rPr lang="en-US" sz="1800" dirty="0" smtClean="0"/>
              <a:t>Amount of transaction</a:t>
            </a:r>
          </a:p>
          <a:p>
            <a:endParaRPr lang="en-US" dirty="0"/>
          </a:p>
        </p:txBody>
      </p:sp>
      <p:pic>
        <p:nvPicPr>
          <p:cNvPr id="2050" name="Picture 2" descr="Screenshot of part of the State of Oklahoma Open Books 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0"/>
            <a:ext cx="81534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trustforgeneral.com/wp-content/uploads/2013/01/en_construction.jpg" hidden="1"/>
          <p:cNvPicPr>
            <a:picLocks noChangeAspect="1" noChangeArrowheads="1"/>
          </p:cNvPicPr>
          <p:nvPr/>
        </p:nvPicPr>
        <p:blipFill>
          <a:blip r:embed="rId2" cstate="print"/>
          <a:srcRect/>
          <a:stretch>
            <a:fillRect/>
          </a:stretch>
        </p:blipFill>
        <p:spPr bwMode="auto">
          <a:xfrm>
            <a:off x="3733800" y="1447800"/>
            <a:ext cx="5276850" cy="5276851"/>
          </a:xfrm>
          <a:prstGeom prst="rect">
            <a:avLst/>
          </a:prstGeom>
          <a:noFill/>
        </p:spPr>
      </p:pic>
      <p:sp>
        <p:nvSpPr>
          <p:cNvPr id="2" name="Title 1"/>
          <p:cNvSpPr>
            <a:spLocks noGrp="1"/>
          </p:cNvSpPr>
          <p:nvPr>
            <p:ph type="title"/>
          </p:nvPr>
        </p:nvSpPr>
        <p:spPr/>
        <p:txBody>
          <a:bodyPr/>
          <a:lstStyle/>
          <a:p>
            <a:r>
              <a:rPr lang="en-US" dirty="0" smtClean="0"/>
              <a:t>Construction &amp; Properties (CAP)</a:t>
            </a:r>
            <a:endParaRPr lang="en-US" dirty="0"/>
          </a:p>
        </p:txBody>
      </p:sp>
      <p:sp>
        <p:nvSpPr>
          <p:cNvPr id="3" name="Content Placeholder 2"/>
          <p:cNvSpPr>
            <a:spLocks noGrp="1"/>
          </p:cNvSpPr>
          <p:nvPr>
            <p:ph idx="1"/>
          </p:nvPr>
        </p:nvSpPr>
        <p:spPr>
          <a:xfrm>
            <a:off x="381000" y="1143000"/>
            <a:ext cx="8229600" cy="5638800"/>
          </a:xfrm>
        </p:spPr>
        <p:txBody>
          <a:bodyPr>
            <a:normAutofit/>
          </a:bodyPr>
          <a:lstStyle/>
          <a:p>
            <a:pPr fontAlgn="t"/>
            <a:r>
              <a:rPr lang="en-US" sz="2800" b="1" dirty="0" smtClean="0"/>
              <a:t>Is there a maximum dollar project amount where an agency is not required to go through CAP to enter into a contract and pay by P-Card?</a:t>
            </a:r>
            <a:r>
              <a:rPr lang="en-US" sz="2800" dirty="0" smtClean="0"/>
              <a:t> </a:t>
            </a:r>
          </a:p>
          <a:p>
            <a:pPr lvl="1" fontAlgn="t"/>
            <a:r>
              <a:rPr lang="en-US" sz="2400" dirty="0" smtClean="0"/>
              <a:t>Yes, public construction contracts for less than Five Thousand Dollars ($5,000.00) for </a:t>
            </a:r>
            <a:r>
              <a:rPr lang="en-US" sz="2400" u="sng" dirty="0" smtClean="0">
                <a:solidFill>
                  <a:srgbClr val="0070C0"/>
                </a:solidFill>
              </a:rPr>
              <a:t>minor</a:t>
            </a:r>
            <a:r>
              <a:rPr lang="en-US" sz="2400" dirty="0" smtClean="0"/>
              <a:t> maintenance or minor repair work may be negotiated with a </a:t>
            </a:r>
            <a:r>
              <a:rPr lang="en-US" sz="2400" u="sng" dirty="0" smtClean="0">
                <a:solidFill>
                  <a:srgbClr val="0070C0"/>
                </a:solidFill>
              </a:rPr>
              <a:t>qualified</a:t>
            </a:r>
            <a:r>
              <a:rPr lang="en-US" sz="2400" dirty="0" smtClean="0"/>
              <a:t> contractor by the agency.  However, no work shall be started until a written contract is executed and proof of </a:t>
            </a:r>
            <a:r>
              <a:rPr lang="en-US" sz="2400" u="sng" dirty="0" smtClean="0">
                <a:solidFill>
                  <a:srgbClr val="0070C0"/>
                </a:solidFill>
              </a:rPr>
              <a:t>insurance</a:t>
            </a:r>
            <a:r>
              <a:rPr lang="en-US" sz="2400" dirty="0" smtClean="0"/>
              <a:t> has been provided by the contractor                    to the awarding public agency.  DCAM/CAP –                        Form M601 Contract for Minor Construction                   Work is available for use.</a:t>
            </a:r>
          </a:p>
          <a:p>
            <a:pPr marL="0" indent="0">
              <a:buNone/>
            </a:pPr>
            <a:r>
              <a:rPr lang="en-US" dirty="0" smtClean="0"/>
              <a:t>		Questions</a:t>
            </a:r>
            <a:r>
              <a:rPr lang="en-US" dirty="0"/>
              <a:t>?</a:t>
            </a:r>
            <a:r>
              <a:rPr lang="en-US" dirty="0" smtClean="0"/>
              <a:t>  call 521-2112</a:t>
            </a:r>
            <a:endParaRPr lang="en-US" dirty="0"/>
          </a:p>
        </p:txBody>
      </p:sp>
      <p:pic>
        <p:nvPicPr>
          <p:cNvPr id="4" name="Picture 3"/>
          <p:cNvPicPr>
            <a:picLocks noChangeAspect="1"/>
          </p:cNvPicPr>
          <p:nvPr/>
        </p:nvPicPr>
        <p:blipFill>
          <a:blip r:embed="rId3"/>
          <a:stretch>
            <a:fillRect/>
          </a:stretch>
        </p:blipFill>
        <p:spPr>
          <a:xfrm>
            <a:off x="7315200" y="4572000"/>
            <a:ext cx="1504921" cy="130968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685800"/>
            <a:ext cx="3624390" cy="769441"/>
          </a:xfrm>
          <a:prstGeom prst="rect">
            <a:avLst/>
          </a:prstGeom>
          <a:noFill/>
        </p:spPr>
        <p:txBody>
          <a:bodyPr wrap="none" rtlCol="0">
            <a:spAutoFit/>
          </a:bodyPr>
          <a:lstStyle/>
          <a:p>
            <a:r>
              <a:rPr lang="en-US" sz="4400" b="1" dirty="0" smtClean="0"/>
              <a:t>Agency Assets </a:t>
            </a:r>
            <a:endParaRPr lang="en-US" sz="4400" b="1" dirty="0"/>
          </a:p>
        </p:txBody>
      </p:sp>
      <p:sp>
        <p:nvSpPr>
          <p:cNvPr id="4" name="TextBox 3"/>
          <p:cNvSpPr txBox="1"/>
          <p:nvPr/>
        </p:nvSpPr>
        <p:spPr>
          <a:xfrm>
            <a:off x="838200" y="1828800"/>
            <a:ext cx="8069453" cy="3046988"/>
          </a:xfrm>
          <a:prstGeom prst="rect">
            <a:avLst/>
          </a:prstGeom>
          <a:noFill/>
        </p:spPr>
        <p:txBody>
          <a:bodyPr wrap="none" rtlCol="0">
            <a:spAutoFit/>
          </a:bodyPr>
          <a:lstStyle/>
          <a:p>
            <a:r>
              <a:rPr lang="en-US" sz="2400" dirty="0" smtClean="0"/>
              <a:t>Each agency has an </a:t>
            </a:r>
            <a:r>
              <a:rPr lang="en-US" sz="2400" u="sng" dirty="0" smtClean="0">
                <a:solidFill>
                  <a:srgbClr val="0070C0"/>
                </a:solidFill>
              </a:rPr>
              <a:t>Asset</a:t>
            </a:r>
            <a:r>
              <a:rPr lang="en-US" sz="2400" dirty="0" smtClean="0"/>
              <a:t> or Inventory Manager</a:t>
            </a:r>
          </a:p>
          <a:p>
            <a:endParaRPr lang="en-US" sz="2400" dirty="0"/>
          </a:p>
          <a:p>
            <a:r>
              <a:rPr lang="en-US" sz="2400" dirty="0" smtClean="0"/>
              <a:t>Please check with them for the specifics of your agency</a:t>
            </a:r>
          </a:p>
          <a:p>
            <a:r>
              <a:rPr lang="en-US" sz="2400" dirty="0"/>
              <a:t>f</a:t>
            </a:r>
            <a:r>
              <a:rPr lang="en-US" sz="2400" dirty="0" smtClean="0"/>
              <a:t>or reporting </a:t>
            </a:r>
            <a:r>
              <a:rPr lang="en-US" sz="2400" u="sng" dirty="0" smtClean="0">
                <a:solidFill>
                  <a:srgbClr val="0070C0"/>
                </a:solidFill>
              </a:rPr>
              <a:t>assets</a:t>
            </a:r>
          </a:p>
          <a:p>
            <a:endParaRPr lang="en-US" sz="2400" dirty="0"/>
          </a:p>
          <a:p>
            <a:r>
              <a:rPr lang="en-US" sz="2400" dirty="0" smtClean="0"/>
              <a:t>Many agencies currently utilize the asset management module </a:t>
            </a:r>
          </a:p>
          <a:p>
            <a:r>
              <a:rPr lang="en-US" sz="2400" dirty="0" smtClean="0"/>
              <a:t>in People Soft – for those that do, the following information</a:t>
            </a:r>
          </a:p>
          <a:p>
            <a:r>
              <a:rPr lang="en-US" sz="2400" dirty="0" smtClean="0"/>
              <a:t>is required to be entered into the Works transaction:</a:t>
            </a:r>
            <a:endParaRPr lang="en-US" sz="2400" dirty="0"/>
          </a:p>
        </p:txBody>
      </p:sp>
    </p:spTree>
    <p:extLst>
      <p:ext uri="{BB962C8B-B14F-4D97-AF65-F5344CB8AC3E}">
        <p14:creationId xmlns:p14="http://schemas.microsoft.com/office/powerpoint/2010/main" val="2447454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484" y="2057400"/>
            <a:ext cx="6584303" cy="2246769"/>
          </a:xfrm>
          <a:prstGeom prst="rect">
            <a:avLst/>
          </a:prstGeom>
          <a:noFill/>
        </p:spPr>
        <p:txBody>
          <a:bodyPr wrap="none" rtlCol="0">
            <a:spAutoFit/>
          </a:bodyPr>
          <a:lstStyle/>
          <a:p>
            <a:r>
              <a:rPr lang="en-US" sz="2000" dirty="0" smtClean="0"/>
              <a:t>For assets costing less than $25,000 use a profile ending in 01</a:t>
            </a:r>
          </a:p>
          <a:p>
            <a:r>
              <a:rPr lang="en-US" sz="2000" dirty="0" smtClean="0"/>
              <a:t>in the GL09 field.</a:t>
            </a:r>
          </a:p>
          <a:p>
            <a:endParaRPr lang="en-US" sz="2000" dirty="0"/>
          </a:p>
          <a:p>
            <a:r>
              <a:rPr lang="en-US" sz="2000" dirty="0" smtClean="0"/>
              <a:t>For assets costing $25,000 or more use a profile ending in 05 </a:t>
            </a:r>
          </a:p>
          <a:p>
            <a:r>
              <a:rPr lang="en-US" sz="2000" dirty="0"/>
              <a:t>o</a:t>
            </a:r>
            <a:r>
              <a:rPr lang="en-US" sz="2000" dirty="0" smtClean="0"/>
              <a:t>r higher in the GL09 field.</a:t>
            </a:r>
          </a:p>
          <a:p>
            <a:r>
              <a:rPr lang="en-US" sz="2000" b="1" dirty="0" smtClean="0"/>
              <a:t>Reporting </a:t>
            </a:r>
            <a:r>
              <a:rPr lang="en-US" sz="2000" b="1" dirty="0"/>
              <a:t>threshold for non-IT assets is $</a:t>
            </a:r>
            <a:r>
              <a:rPr lang="en-US" sz="2000" b="1" u="sng" dirty="0">
                <a:solidFill>
                  <a:srgbClr val="0070C0"/>
                </a:solidFill>
              </a:rPr>
              <a:t>2,500.00</a:t>
            </a:r>
          </a:p>
          <a:p>
            <a:endParaRPr lang="en-US" sz="2000" dirty="0"/>
          </a:p>
        </p:txBody>
      </p:sp>
      <p:sp>
        <p:nvSpPr>
          <p:cNvPr id="3" name="TextBox 2"/>
          <p:cNvSpPr txBox="1"/>
          <p:nvPr/>
        </p:nvSpPr>
        <p:spPr>
          <a:xfrm>
            <a:off x="3124200" y="457200"/>
            <a:ext cx="3383619" cy="769441"/>
          </a:xfrm>
          <a:prstGeom prst="rect">
            <a:avLst/>
          </a:prstGeom>
          <a:noFill/>
        </p:spPr>
        <p:txBody>
          <a:bodyPr wrap="none" rtlCol="0">
            <a:spAutoFit/>
          </a:bodyPr>
          <a:lstStyle/>
          <a:p>
            <a:r>
              <a:rPr lang="en-US" sz="4400" dirty="0" smtClean="0">
                <a:latin typeface="+mj-lt"/>
              </a:rPr>
              <a:t>Non-IT Assets</a:t>
            </a:r>
            <a:endParaRPr lang="en-US" sz="4400" dirty="0">
              <a:latin typeface="+mj-lt"/>
            </a:endParaRPr>
          </a:p>
        </p:txBody>
      </p:sp>
      <p:sp>
        <p:nvSpPr>
          <p:cNvPr id="4" name="TextBox 3"/>
          <p:cNvSpPr txBox="1"/>
          <p:nvPr/>
        </p:nvSpPr>
        <p:spPr>
          <a:xfrm>
            <a:off x="680484" y="1228413"/>
            <a:ext cx="7498207" cy="707886"/>
          </a:xfrm>
          <a:prstGeom prst="rect">
            <a:avLst/>
          </a:prstGeom>
          <a:noFill/>
        </p:spPr>
        <p:txBody>
          <a:bodyPr wrap="none" rtlCol="0">
            <a:spAutoFit/>
          </a:bodyPr>
          <a:lstStyle/>
          <a:p>
            <a:r>
              <a:rPr lang="en-US" sz="2000" dirty="0" smtClean="0"/>
              <a:t>Asset account codes begin with 541 (refer to the Statewide </a:t>
            </a:r>
            <a:r>
              <a:rPr lang="en-US" sz="2000" dirty="0"/>
              <a:t>A</a:t>
            </a:r>
            <a:r>
              <a:rPr lang="en-US" sz="2000" dirty="0" smtClean="0"/>
              <a:t>ccounting</a:t>
            </a:r>
          </a:p>
          <a:p>
            <a:r>
              <a:rPr lang="en-US" sz="2000" dirty="0" smtClean="0"/>
              <a:t>Manual Appendix 4)</a:t>
            </a:r>
            <a:endParaRPr lang="en-US" sz="2000" dirty="0"/>
          </a:p>
        </p:txBody>
      </p:sp>
      <p:pic>
        <p:nvPicPr>
          <p:cNvPr id="6" name="Picture 5" descr="Screenshot of a GL09 Asset Profile"/>
          <p:cNvPicPr>
            <a:picLocks noChangeAspect="1"/>
          </p:cNvPicPr>
          <p:nvPr/>
        </p:nvPicPr>
        <p:blipFill>
          <a:blip r:embed="rId3"/>
          <a:stretch>
            <a:fillRect/>
          </a:stretch>
        </p:blipFill>
        <p:spPr>
          <a:xfrm>
            <a:off x="4114799" y="4038598"/>
            <a:ext cx="1981201" cy="2766498"/>
          </a:xfrm>
          <a:prstGeom prst="rect">
            <a:avLst/>
          </a:prstGeom>
        </p:spPr>
      </p:pic>
      <p:pic>
        <p:nvPicPr>
          <p:cNvPr id="7" name="Picture 6" descr="Screenshot of a GL09 Asset Profile"/>
          <p:cNvPicPr>
            <a:picLocks noChangeAspect="1"/>
          </p:cNvPicPr>
          <p:nvPr/>
        </p:nvPicPr>
        <p:blipFill>
          <a:blip r:embed="rId4"/>
          <a:stretch>
            <a:fillRect/>
          </a:stretch>
        </p:blipFill>
        <p:spPr>
          <a:xfrm>
            <a:off x="762000" y="4038598"/>
            <a:ext cx="1981200" cy="2766498"/>
          </a:xfrm>
          <a:prstGeom prst="rect">
            <a:avLst/>
          </a:prstGeom>
        </p:spPr>
      </p:pic>
    </p:spTree>
    <p:extLst>
      <p:ext uri="{BB962C8B-B14F-4D97-AF65-F5344CB8AC3E}">
        <p14:creationId xmlns:p14="http://schemas.microsoft.com/office/powerpoint/2010/main" val="3592535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lstStyle/>
          <a:p>
            <a:r>
              <a:rPr lang="en-US" dirty="0" smtClean="0"/>
              <a:t>    IT Assets</a:t>
            </a:r>
            <a:endParaRPr lang="en-US" dirty="0"/>
          </a:p>
        </p:txBody>
      </p:sp>
      <p:pic>
        <p:nvPicPr>
          <p:cNvPr id="1026" name="Picture 2" descr="Partial screenshot of an al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4" y="2026640"/>
            <a:ext cx="87344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023" y="1295400"/>
            <a:ext cx="8817927" cy="646331"/>
          </a:xfrm>
          <a:prstGeom prst="rect">
            <a:avLst/>
          </a:prstGeom>
          <a:noFill/>
        </p:spPr>
        <p:txBody>
          <a:bodyPr wrap="none" rtlCol="0">
            <a:spAutoFit/>
          </a:bodyPr>
          <a:lstStyle/>
          <a:p>
            <a:r>
              <a:rPr lang="en-US" dirty="0" smtClean="0"/>
              <a:t>IT asset account numbers are:  541120 (hardware), 541130 (software) and 541230 (telecom </a:t>
            </a:r>
          </a:p>
          <a:p>
            <a:r>
              <a:rPr lang="en-US" dirty="0"/>
              <a:t>e</a:t>
            </a:r>
            <a:r>
              <a:rPr lang="en-US" dirty="0" smtClean="0"/>
              <a:t>quipment).  CORRECT CODING IS VERY IMPORTANT.</a:t>
            </a:r>
            <a:endParaRPr lang="en-US" dirty="0"/>
          </a:p>
        </p:txBody>
      </p:sp>
      <p:pic>
        <p:nvPicPr>
          <p:cNvPr id="1028" name="Picture 4" descr="Screenshot of a GL09 Asset 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15" y="3657600"/>
            <a:ext cx="1676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4600" y="3557927"/>
            <a:ext cx="5612370" cy="1477328"/>
          </a:xfrm>
          <a:prstGeom prst="rect">
            <a:avLst/>
          </a:prstGeom>
          <a:noFill/>
        </p:spPr>
        <p:txBody>
          <a:bodyPr wrap="none" rtlCol="0">
            <a:spAutoFit/>
          </a:bodyPr>
          <a:lstStyle/>
          <a:p>
            <a:r>
              <a:rPr lang="en-US" dirty="0" smtClean="0"/>
              <a:t>For assets costing less than $25,000 use HARDWARE01 or </a:t>
            </a:r>
          </a:p>
          <a:p>
            <a:r>
              <a:rPr lang="en-US" dirty="0" smtClean="0"/>
              <a:t>SOFTWARE01 in the GL09 field.</a:t>
            </a:r>
          </a:p>
          <a:p>
            <a:endParaRPr lang="en-US" dirty="0"/>
          </a:p>
          <a:p>
            <a:r>
              <a:rPr lang="en-US" dirty="0" smtClean="0"/>
              <a:t>For assets costing $25,000 or more use	 HARDWARE05 OR</a:t>
            </a:r>
          </a:p>
          <a:p>
            <a:r>
              <a:rPr lang="en-US" dirty="0" smtClean="0"/>
              <a:t>SOFTWARE05 in the GL09 field.</a:t>
            </a:r>
            <a:endParaRPr lang="en-US" dirty="0"/>
          </a:p>
        </p:txBody>
      </p:sp>
      <p:sp>
        <p:nvSpPr>
          <p:cNvPr id="8" name="TextBox 7"/>
          <p:cNvSpPr txBox="1"/>
          <p:nvPr/>
        </p:nvSpPr>
        <p:spPr>
          <a:xfrm>
            <a:off x="78263" y="5715000"/>
            <a:ext cx="8454174" cy="646331"/>
          </a:xfrm>
          <a:prstGeom prst="rect">
            <a:avLst/>
          </a:prstGeom>
          <a:noFill/>
        </p:spPr>
        <p:txBody>
          <a:bodyPr wrap="none" rtlCol="0">
            <a:spAutoFit/>
          </a:bodyPr>
          <a:lstStyle/>
          <a:p>
            <a:r>
              <a:rPr lang="en-US" dirty="0" smtClean="0"/>
              <a:t>An accurate description of the item purchased such as software, laptop, network switch,</a:t>
            </a:r>
          </a:p>
          <a:p>
            <a:r>
              <a:rPr lang="en-US" dirty="0" smtClean="0"/>
              <a:t>etc., will help ISD keep track of reportable assets if the GL09 field is left blank.</a:t>
            </a:r>
            <a:endParaRPr lang="en-US" dirty="0"/>
          </a:p>
        </p:txBody>
      </p:sp>
      <p:sp>
        <p:nvSpPr>
          <p:cNvPr id="2" name="TextBox 1"/>
          <p:cNvSpPr txBox="1"/>
          <p:nvPr/>
        </p:nvSpPr>
        <p:spPr>
          <a:xfrm>
            <a:off x="2505419" y="5180362"/>
            <a:ext cx="4299767" cy="369332"/>
          </a:xfrm>
          <a:prstGeom prst="rect">
            <a:avLst/>
          </a:prstGeom>
          <a:noFill/>
        </p:spPr>
        <p:txBody>
          <a:bodyPr wrap="none" rtlCol="0">
            <a:spAutoFit/>
          </a:bodyPr>
          <a:lstStyle/>
          <a:p>
            <a:r>
              <a:rPr lang="en-US" b="1" dirty="0" smtClean="0"/>
              <a:t>Reporting threshold for IT assets is $</a:t>
            </a:r>
            <a:r>
              <a:rPr lang="en-US" b="1" u="sng" dirty="0" smtClean="0">
                <a:solidFill>
                  <a:srgbClr val="0070C0"/>
                </a:solidFill>
              </a:rPr>
              <a:t>500.00</a:t>
            </a:r>
            <a:endParaRPr lang="en-US" b="1" u="sng" dirty="0">
              <a:solidFill>
                <a:srgbClr val="0070C0"/>
              </a:solidFill>
            </a:endParaRPr>
          </a:p>
        </p:txBody>
      </p:sp>
    </p:spTree>
    <p:extLst>
      <p:ext uri="{BB962C8B-B14F-4D97-AF65-F5344CB8AC3E}">
        <p14:creationId xmlns:p14="http://schemas.microsoft.com/office/powerpoint/2010/main" val="4151173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eeba.org/images/register_now_button.jpg" hidden="1"/>
          <p:cNvPicPr>
            <a:picLocks noChangeAspect="1" noChangeArrowheads="1"/>
          </p:cNvPicPr>
          <p:nvPr/>
        </p:nvPicPr>
        <p:blipFill>
          <a:blip r:embed="rId2" cstate="print">
            <a:lum bright="42000" contrast="16000"/>
          </a:blip>
          <a:srcRect/>
          <a:stretch>
            <a:fillRect/>
          </a:stretch>
        </p:blipFill>
        <p:spPr bwMode="auto">
          <a:xfrm>
            <a:off x="533400" y="-384051"/>
            <a:ext cx="7543800" cy="7242051"/>
          </a:xfrm>
          <a:prstGeom prst="rect">
            <a:avLst/>
          </a:prstGeom>
          <a:noFill/>
        </p:spPr>
      </p:pic>
      <p:sp>
        <p:nvSpPr>
          <p:cNvPr id="2" name="Title 1"/>
          <p:cNvSpPr>
            <a:spLocks noGrp="1"/>
          </p:cNvSpPr>
          <p:nvPr>
            <p:ph type="title"/>
          </p:nvPr>
        </p:nvSpPr>
        <p:spPr>
          <a:xfrm>
            <a:off x="457200" y="457200"/>
            <a:ext cx="8229600" cy="1143000"/>
          </a:xfrm>
        </p:spPr>
        <p:txBody>
          <a:bodyPr/>
          <a:lstStyle/>
          <a:p>
            <a:r>
              <a:rPr lang="en-US" dirty="0" smtClean="0"/>
              <a:t>Registration Payments</a:t>
            </a:r>
            <a:endParaRPr lang="en-US" dirty="0"/>
          </a:p>
        </p:txBody>
      </p:sp>
      <p:sp>
        <p:nvSpPr>
          <p:cNvPr id="3" name="Content Placeholder 2"/>
          <p:cNvSpPr>
            <a:spLocks noGrp="1"/>
          </p:cNvSpPr>
          <p:nvPr>
            <p:ph idx="1"/>
          </p:nvPr>
        </p:nvSpPr>
        <p:spPr>
          <a:xfrm>
            <a:off x="342900" y="1028700"/>
            <a:ext cx="8458200" cy="5334000"/>
          </a:xfrm>
        </p:spPr>
        <p:txBody>
          <a:bodyPr>
            <a:normAutofit fontScale="92500" lnSpcReduction="10000"/>
          </a:bodyPr>
          <a:lstStyle/>
          <a:p>
            <a:endParaRPr lang="en-US" sz="2400" b="1" dirty="0"/>
          </a:p>
          <a:p>
            <a:r>
              <a:rPr lang="en-US" sz="2400" b="1" dirty="0" smtClean="0"/>
              <a:t>P-Card </a:t>
            </a:r>
            <a:r>
              <a:rPr lang="en-US" sz="2400" b="1" dirty="0"/>
              <a:t>purchases are subject to </a:t>
            </a:r>
            <a:r>
              <a:rPr lang="en-US" sz="2400" b="1" dirty="0" smtClean="0"/>
              <a:t>the Statewide Accounting Manual, Chapter 50.10.06, Section J Advance (Pre-) Payments</a:t>
            </a:r>
          </a:p>
          <a:p>
            <a:endParaRPr lang="en-US" sz="2400" b="1" dirty="0"/>
          </a:p>
          <a:p>
            <a:r>
              <a:rPr lang="en-US" sz="2400" b="1" dirty="0" smtClean="0"/>
              <a:t>Can use P-Card for advance conference registration when:</a:t>
            </a:r>
          </a:p>
          <a:p>
            <a:pPr lvl="1"/>
            <a:r>
              <a:rPr lang="en-US" sz="2000" b="1" dirty="0" smtClean="0"/>
              <a:t>Discount is provided for paying in advance;</a:t>
            </a:r>
          </a:p>
          <a:p>
            <a:pPr lvl="1"/>
            <a:r>
              <a:rPr lang="en-US" sz="2000" b="1" dirty="0" smtClean="0"/>
              <a:t>Can substitute a participant; </a:t>
            </a:r>
            <a:r>
              <a:rPr lang="en-US" sz="2000" b="1" u="sng" dirty="0" smtClean="0">
                <a:solidFill>
                  <a:srgbClr val="0070C0"/>
                </a:solidFill>
              </a:rPr>
              <a:t>AND</a:t>
            </a:r>
          </a:p>
          <a:p>
            <a:pPr lvl="1"/>
            <a:r>
              <a:rPr lang="en-US" sz="2000" b="1" dirty="0" smtClean="0"/>
              <a:t>If event is canceled, cardholder receives a full refund</a:t>
            </a:r>
          </a:p>
          <a:p>
            <a:pPr lvl="1"/>
            <a:endParaRPr lang="en-US" sz="2000" b="1" dirty="0" smtClean="0"/>
          </a:p>
          <a:p>
            <a:pPr marL="342900" lvl="1" indent="-342900">
              <a:buFont typeface="Arial" pitchFamily="34" charset="0"/>
              <a:buChar char="•"/>
            </a:pPr>
            <a:r>
              <a:rPr lang="en-US" sz="2400" b="1" dirty="0" smtClean="0"/>
              <a:t>Registration </a:t>
            </a:r>
            <a:r>
              <a:rPr lang="en-US" sz="2400" b="1" dirty="0"/>
              <a:t>fees for conferences, meetings, seminars, and similar events whereby in special situations an organization requires </a:t>
            </a:r>
            <a:r>
              <a:rPr lang="en-US" sz="2400" b="1" dirty="0" smtClean="0"/>
              <a:t>pre-registration </a:t>
            </a:r>
            <a:r>
              <a:rPr lang="en-US" sz="2400" b="1" dirty="0"/>
              <a:t>along with payment and by standard policy will not accept a state purchase order/contract in lieu of payment, documentation on the vendor's stationary describing this fact must be sent together with the claim to OMES </a:t>
            </a:r>
            <a:r>
              <a:rPr lang="en-US" sz="2400" b="1" dirty="0" smtClean="0"/>
              <a:t>for </a:t>
            </a:r>
            <a:r>
              <a:rPr lang="en-US" sz="2400" b="1" dirty="0"/>
              <a:t>consideration </a:t>
            </a:r>
            <a:r>
              <a:rPr lang="en-US" sz="2400" b="1" dirty="0" smtClean="0"/>
              <a:t>and </a:t>
            </a:r>
            <a:r>
              <a:rPr lang="en-US" sz="2400" b="1" dirty="0"/>
              <a:t>approval or disapproval.</a:t>
            </a:r>
          </a:p>
          <a:p>
            <a:pPr lvl="1">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762000"/>
            <a:ext cx="5884944" cy="523220"/>
          </a:xfrm>
          <a:prstGeom prst="rect">
            <a:avLst/>
          </a:prstGeom>
          <a:noFill/>
        </p:spPr>
        <p:txBody>
          <a:bodyPr wrap="none" rtlCol="0">
            <a:spAutoFit/>
          </a:bodyPr>
          <a:lstStyle/>
          <a:p>
            <a:r>
              <a:rPr lang="en-US" sz="2800" b="1" dirty="0" smtClean="0"/>
              <a:t>Additional Cardholder Responsibilities</a:t>
            </a:r>
            <a:endParaRPr lang="en-US" sz="2800" b="1" dirty="0"/>
          </a:p>
        </p:txBody>
      </p:sp>
      <p:sp>
        <p:nvSpPr>
          <p:cNvPr id="5" name="TextBox 4"/>
          <p:cNvSpPr txBox="1"/>
          <p:nvPr/>
        </p:nvSpPr>
        <p:spPr>
          <a:xfrm>
            <a:off x="762000" y="1752600"/>
            <a:ext cx="7848600" cy="4401205"/>
          </a:xfrm>
          <a:prstGeom prst="rect">
            <a:avLst/>
          </a:prstGeom>
          <a:noFill/>
        </p:spPr>
        <p:txBody>
          <a:bodyPr wrap="square" rtlCol="0">
            <a:spAutoFit/>
          </a:bodyPr>
          <a:lstStyle/>
          <a:p>
            <a:r>
              <a:rPr lang="en-US" sz="2000" dirty="0" smtClean="0"/>
              <a:t>Cardholder responsibilities will vary by agency. Agencies who use the </a:t>
            </a:r>
            <a:r>
              <a:rPr lang="en-US" sz="2000" u="sng" dirty="0" smtClean="0">
                <a:solidFill>
                  <a:srgbClr val="0070C0"/>
                </a:solidFill>
              </a:rPr>
              <a:t>purchase</a:t>
            </a:r>
            <a:r>
              <a:rPr lang="en-US" sz="2000" dirty="0" smtClean="0">
                <a:solidFill>
                  <a:srgbClr val="0070C0"/>
                </a:solidFill>
              </a:rPr>
              <a:t> </a:t>
            </a:r>
            <a:r>
              <a:rPr lang="en-US" sz="2000" u="sng" dirty="0" smtClean="0">
                <a:solidFill>
                  <a:srgbClr val="0070C0"/>
                </a:solidFill>
              </a:rPr>
              <a:t>request</a:t>
            </a:r>
            <a:r>
              <a:rPr lang="en-US" sz="2000" dirty="0" smtClean="0">
                <a:solidFill>
                  <a:srgbClr val="0070C0"/>
                </a:solidFill>
              </a:rPr>
              <a:t> </a:t>
            </a:r>
            <a:r>
              <a:rPr lang="en-US" sz="2000" u="sng" dirty="0" smtClean="0">
                <a:solidFill>
                  <a:srgbClr val="0070C0"/>
                </a:solidFill>
              </a:rPr>
              <a:t>feature</a:t>
            </a:r>
            <a:r>
              <a:rPr lang="en-US" sz="2000" dirty="0" smtClean="0">
                <a:solidFill>
                  <a:srgbClr val="0070C0"/>
                </a:solidFill>
              </a:rPr>
              <a:t> </a:t>
            </a:r>
            <a:r>
              <a:rPr lang="en-US" sz="2000" dirty="0" smtClean="0"/>
              <a:t>must also be trained internally by their P-Card Administrator</a:t>
            </a:r>
          </a:p>
          <a:p>
            <a:endParaRPr lang="en-US" sz="2000" dirty="0"/>
          </a:p>
          <a:p>
            <a:r>
              <a:rPr lang="en-US" sz="2000" b="1" dirty="0" smtClean="0"/>
              <a:t>These responsibilities </a:t>
            </a:r>
            <a:r>
              <a:rPr lang="en-US" sz="2000" b="1" u="sng" dirty="0" smtClean="0"/>
              <a:t>may</a:t>
            </a:r>
            <a:r>
              <a:rPr lang="en-US" sz="2000" b="1" dirty="0" smtClean="0"/>
              <a:t> include</a:t>
            </a:r>
            <a:r>
              <a:rPr lang="en-US" sz="2000" dirty="0" smtClean="0"/>
              <a:t>:</a:t>
            </a:r>
          </a:p>
          <a:p>
            <a:endParaRPr lang="en-US" sz="2000" dirty="0" smtClean="0"/>
          </a:p>
          <a:p>
            <a:r>
              <a:rPr lang="en-US" sz="2000" u="sng" dirty="0" smtClean="0">
                <a:solidFill>
                  <a:srgbClr val="0070C0"/>
                </a:solidFill>
              </a:rPr>
              <a:t>Editing</a:t>
            </a:r>
            <a:r>
              <a:rPr lang="en-US" sz="2000" dirty="0" smtClean="0"/>
              <a:t> in Works to include verifying the funding information and providing an accurate description of goods/services purchased</a:t>
            </a:r>
          </a:p>
          <a:p>
            <a:endParaRPr lang="en-US" sz="2000" dirty="0" smtClean="0"/>
          </a:p>
          <a:p>
            <a:r>
              <a:rPr lang="en-US" sz="2000" u="sng" dirty="0" smtClean="0">
                <a:solidFill>
                  <a:srgbClr val="0070C0"/>
                </a:solidFill>
              </a:rPr>
              <a:t>Attaching</a:t>
            </a:r>
            <a:r>
              <a:rPr lang="en-US" sz="2000" dirty="0" smtClean="0">
                <a:solidFill>
                  <a:srgbClr val="0070C0"/>
                </a:solidFill>
              </a:rPr>
              <a:t> </a:t>
            </a:r>
            <a:r>
              <a:rPr lang="en-US" sz="2000" dirty="0" smtClean="0"/>
              <a:t>invoices/receipts</a:t>
            </a:r>
          </a:p>
          <a:p>
            <a:endParaRPr lang="en-US" sz="2000" dirty="0" smtClean="0"/>
          </a:p>
          <a:p>
            <a:r>
              <a:rPr lang="en-US" sz="2000" u="sng" dirty="0" smtClean="0">
                <a:solidFill>
                  <a:srgbClr val="0070C0"/>
                </a:solidFill>
              </a:rPr>
              <a:t>Assembling</a:t>
            </a:r>
            <a:r>
              <a:rPr lang="en-US" sz="2000" dirty="0" smtClean="0">
                <a:solidFill>
                  <a:srgbClr val="0070C0"/>
                </a:solidFill>
              </a:rPr>
              <a:t> </a:t>
            </a:r>
            <a:r>
              <a:rPr lang="en-US" sz="2000" dirty="0" smtClean="0"/>
              <a:t>end of cycle statements or moving all documentation to a specified electronic file</a:t>
            </a:r>
          </a:p>
          <a:p>
            <a:endParaRPr lang="en-US" sz="2000" dirty="0"/>
          </a:p>
        </p:txBody>
      </p:sp>
    </p:spTree>
    <p:extLst>
      <p:ext uri="{BB962C8B-B14F-4D97-AF65-F5344CB8AC3E}">
        <p14:creationId xmlns:p14="http://schemas.microsoft.com/office/powerpoint/2010/main" val="3524953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2.gstatic.com/images?q=tbn:ANd9GcTUGpg95hmByR5f7rD6WQgjt_0cigUYxnrKXQqS-C92Fb-JFNluvvqojpC8" hidden="1"/>
          <p:cNvPicPr>
            <a:picLocks noChangeAspect="1" noChangeArrowheads="1"/>
          </p:cNvPicPr>
          <p:nvPr/>
        </p:nvPicPr>
        <p:blipFill>
          <a:blip r:embed="rId3" cstate="print"/>
          <a:srcRect/>
          <a:stretch>
            <a:fillRect/>
          </a:stretch>
        </p:blipFill>
        <p:spPr bwMode="auto">
          <a:xfrm>
            <a:off x="0" y="40583"/>
            <a:ext cx="9084035" cy="6665017"/>
          </a:xfrm>
          <a:prstGeom prst="rect">
            <a:avLst/>
          </a:prstGeom>
          <a:noFill/>
        </p:spPr>
      </p:pic>
      <p:sp>
        <p:nvSpPr>
          <p:cNvPr id="5" name="Title 1"/>
          <p:cNvSpPr txBox="1">
            <a:spLocks/>
          </p:cNvSpPr>
          <p:nvPr/>
        </p:nvSpPr>
        <p:spPr>
          <a:xfrm>
            <a:off x="304800" y="533400"/>
            <a:ext cx="7696200" cy="11430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atMod val="130000"/>
                  </a:schemeClr>
                </a:solidFill>
                <a:effectLst/>
                <a:uLnTx/>
                <a:uFillTx/>
                <a:latin typeface="+mj-lt"/>
                <a:ea typeface="+mj-ea"/>
                <a:cs typeface="+mj-cs"/>
              </a:rPr>
              <a:t>Approving Official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atMod val="130000"/>
                  </a:schemeClr>
                </a:solidFill>
                <a:latin typeface="+mj-lt"/>
                <a:ea typeface="+mj-ea"/>
                <a:cs typeface="+mj-cs"/>
              </a:rPr>
              <a:t>Responsibilities</a:t>
            </a:r>
            <a:endParaRPr kumimoji="0" lang="en-US" sz="29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304800" y="1752600"/>
            <a:ext cx="8229600" cy="4525963"/>
          </a:xfrm>
          <a:prstGeom prst="rect">
            <a:avLst/>
          </a:prstGeom>
        </p:spPr>
        <p:txBody>
          <a:bodyPr>
            <a:normAutofit fontScale="85000" lnSpcReduction="20000"/>
          </a:bodyPr>
          <a:lstStyle/>
          <a:p>
            <a:pPr marL="539496"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Approving Official </a:t>
            </a:r>
            <a:r>
              <a:rPr kumimoji="0" lang="en-US" sz="3200" b="0" i="0" u="sng" strike="noStrike" kern="1200" cap="none" spc="0" normalizeH="0" baseline="0" noProof="0" dirty="0" smtClean="0">
                <a:ln>
                  <a:noFill/>
                </a:ln>
                <a:solidFill>
                  <a:srgbClr val="0070C0"/>
                </a:solidFill>
                <a:effectLst/>
                <a:uLnTx/>
                <a:uFillTx/>
                <a:latin typeface="+mn-lt"/>
                <a:ea typeface="+mn-ea"/>
                <a:cs typeface="+mn-cs"/>
              </a:rPr>
              <a:t>reviews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Cardholder’s reconciled statement and transaction documentation for:</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b="1" i="0" u="none" strike="noStrike" kern="1200" cap="none" spc="0" normalizeH="0" baseline="0" noProof="0" dirty="0" smtClean="0">
                <a:ln>
                  <a:noFill/>
                </a:ln>
                <a:solidFill>
                  <a:srgbClr val="0070C0"/>
                </a:solidFill>
                <a:effectLst/>
                <a:uLnTx/>
                <a:uFillTx/>
                <a:latin typeface="+mn-lt"/>
                <a:ea typeface="+mn-ea"/>
                <a:cs typeface="+mn-cs"/>
              </a:rPr>
              <a:t>Accuracy;</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b="1" i="0" u="none" strike="noStrike" kern="1200" cap="none" spc="0" normalizeH="0" baseline="0" noProof="0" dirty="0" smtClean="0">
                <a:ln>
                  <a:noFill/>
                </a:ln>
                <a:solidFill>
                  <a:srgbClr val="0070C0"/>
                </a:solidFill>
                <a:effectLst/>
                <a:uLnTx/>
                <a:uFillTx/>
                <a:latin typeface="+mn-lt"/>
                <a:ea typeface="+mn-ea"/>
                <a:cs typeface="+mn-cs"/>
              </a:rPr>
              <a:t>Completeness;</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b="1" i="0" u="none" strike="noStrike" kern="1200" cap="none" spc="0" normalizeH="0" baseline="0" noProof="0" dirty="0" smtClean="0">
                <a:ln>
                  <a:noFill/>
                </a:ln>
                <a:solidFill>
                  <a:srgbClr val="0070C0"/>
                </a:solidFill>
                <a:effectLst/>
                <a:uLnTx/>
                <a:uFillTx/>
                <a:latin typeface="+mn-lt"/>
                <a:ea typeface="+mn-ea"/>
                <a:cs typeface="+mn-cs"/>
              </a:rPr>
              <a:t>Appropriateness of the purchase;</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b="1" i="0" u="none" strike="noStrike" kern="1200" cap="none" spc="0" normalizeH="0" baseline="0" noProof="0" dirty="0" smtClean="0">
                <a:ln>
                  <a:noFill/>
                </a:ln>
                <a:solidFill>
                  <a:srgbClr val="0070C0"/>
                </a:solidFill>
                <a:effectLst/>
                <a:uLnTx/>
                <a:uFillTx/>
                <a:latin typeface="+mn-lt"/>
                <a:ea typeface="+mn-ea"/>
                <a:cs typeface="+mn-cs"/>
              </a:rPr>
              <a:t>Verifying transactions were conducted according to </a:t>
            </a:r>
            <a:r>
              <a:rPr kumimoji="0" lang="en-US" sz="2900" b="1" i="0" u="sng" strike="noStrike" kern="1200" cap="none" spc="0" normalizeH="0" baseline="0" noProof="0" dirty="0" smtClean="0">
                <a:ln>
                  <a:noFill/>
                </a:ln>
                <a:solidFill>
                  <a:srgbClr val="0070C0"/>
                </a:solidFill>
                <a:effectLst/>
                <a:uLnTx/>
                <a:uFillTx/>
                <a:latin typeface="+mn-lt"/>
                <a:ea typeface="+mn-ea"/>
                <a:cs typeface="+mn-cs"/>
              </a:rPr>
              <a:t>Statutes</a:t>
            </a:r>
            <a:r>
              <a:rPr kumimoji="0" lang="en-US" sz="2900" b="1" i="0" u="none" strike="noStrike" kern="1200" cap="none" spc="0" normalizeH="0" baseline="0" noProof="0" dirty="0" smtClean="0">
                <a:ln>
                  <a:noFill/>
                </a:ln>
                <a:solidFill>
                  <a:srgbClr val="0070C0"/>
                </a:solidFill>
                <a:effectLst/>
                <a:uLnTx/>
                <a:uFillTx/>
                <a:latin typeface="+mn-lt"/>
                <a:ea typeface="+mn-ea"/>
                <a:cs typeface="+mn-cs"/>
              </a:rPr>
              <a:t>, </a:t>
            </a:r>
            <a:r>
              <a:rPr kumimoji="0" lang="en-US" sz="2900" b="1" i="0" u="sng" strike="noStrike" kern="1200" cap="none" spc="0" normalizeH="0" baseline="0" noProof="0" dirty="0" smtClean="0">
                <a:ln>
                  <a:noFill/>
                </a:ln>
                <a:solidFill>
                  <a:srgbClr val="0070C0"/>
                </a:solidFill>
                <a:effectLst/>
                <a:uLnTx/>
                <a:uFillTx/>
                <a:latin typeface="+mn-lt"/>
                <a:ea typeface="+mn-ea"/>
                <a:cs typeface="+mn-cs"/>
              </a:rPr>
              <a:t>Rules</a:t>
            </a:r>
            <a:r>
              <a:rPr kumimoji="0" lang="en-US" sz="2900" b="1" i="0" u="none" strike="noStrike" kern="1200" cap="none" spc="0" normalizeH="0" baseline="0" noProof="0" dirty="0" smtClean="0">
                <a:ln>
                  <a:noFill/>
                </a:ln>
                <a:solidFill>
                  <a:srgbClr val="0070C0"/>
                </a:solidFill>
                <a:effectLst/>
                <a:uLnTx/>
                <a:uFillTx/>
                <a:latin typeface="+mn-lt"/>
                <a:ea typeface="+mn-ea"/>
                <a:cs typeface="+mn-cs"/>
              </a:rPr>
              <a:t> and </a:t>
            </a:r>
            <a:r>
              <a:rPr kumimoji="0" lang="en-US" sz="2900" b="1" i="0" u="sng" strike="noStrike" kern="1200" cap="none" spc="0" normalizeH="0" baseline="0" noProof="0" dirty="0" smtClean="0">
                <a:ln>
                  <a:noFill/>
                </a:ln>
                <a:solidFill>
                  <a:srgbClr val="0070C0"/>
                </a:solidFill>
                <a:effectLst/>
                <a:uLnTx/>
                <a:uFillTx/>
                <a:latin typeface="+mn-lt"/>
                <a:ea typeface="+mn-ea"/>
                <a:cs typeface="+mn-cs"/>
              </a:rPr>
              <a:t>Procedures</a:t>
            </a:r>
          </a:p>
          <a:p>
            <a:pPr marL="859536" marR="0" lvl="1"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indicate concurrence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and</a:t>
            </a:r>
            <a:r>
              <a:rPr kumimoji="0" lang="en-US" sz="3200" b="0" i="0" strike="noStrike" kern="1200" cap="none" spc="0" normalizeH="0" noProof="0" dirty="0" smtClean="0">
                <a:ln>
                  <a:noFill/>
                </a:ln>
                <a:solidFill>
                  <a:schemeClr val="tx1"/>
                </a:solidFill>
                <a:effectLst/>
                <a:uLnTx/>
                <a:uFillTx/>
                <a:latin typeface="+mn-lt"/>
                <a:ea typeface="+mn-ea"/>
                <a:cs typeface="+mn-cs"/>
              </a:rPr>
              <a:t> that all required documentation is included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Approving Official shall sign and date the statement and forward the statement and documentation to Entity</a:t>
            </a:r>
            <a:r>
              <a:rPr kumimoji="0" lang="en-US" sz="3200" b="0" i="0" u="none" strike="noStrike" kern="1200" cap="none" spc="0" normalizeH="0" noProof="0" dirty="0" smtClean="0">
                <a:ln>
                  <a:noFill/>
                </a:ln>
                <a:solidFill>
                  <a:schemeClr val="tx1"/>
                </a:solidFill>
                <a:effectLst/>
                <a:uLnTx/>
                <a:uFillTx/>
                <a:latin typeface="+mn-lt"/>
                <a:ea typeface="+mn-ea"/>
                <a:cs typeface="+mn-cs"/>
              </a:rPr>
              <a:t> P-Card Administrator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28119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puregoodness.net/wp-content/uploads/2013/04/responsibility.jpg" hidden="1"/>
          <p:cNvPicPr>
            <a:picLocks noChangeAspect="1" noChangeArrowheads="1"/>
          </p:cNvPicPr>
          <p:nvPr/>
        </p:nvPicPr>
        <p:blipFill>
          <a:blip r:embed="rId3" cstate="print"/>
          <a:srcRect/>
          <a:stretch>
            <a:fillRect/>
          </a:stretch>
        </p:blipFill>
        <p:spPr bwMode="auto">
          <a:xfrm>
            <a:off x="0" y="-838201"/>
            <a:ext cx="9165465" cy="7696201"/>
          </a:xfrm>
          <a:prstGeom prst="rect">
            <a:avLst/>
          </a:prstGeom>
          <a:noFill/>
        </p:spPr>
      </p:pic>
      <p:sp>
        <p:nvSpPr>
          <p:cNvPr id="2" name="Title 1"/>
          <p:cNvSpPr>
            <a:spLocks noGrp="1"/>
          </p:cNvSpPr>
          <p:nvPr>
            <p:ph type="title"/>
          </p:nvPr>
        </p:nvSpPr>
        <p:spPr>
          <a:xfrm>
            <a:off x="228600" y="238760"/>
            <a:ext cx="8229600" cy="1828800"/>
          </a:xfrm>
        </p:spPr>
        <p:txBody>
          <a:bodyPr>
            <a:normAutofit/>
          </a:bodyPr>
          <a:lstStyle/>
          <a:p>
            <a:pPr algn="l"/>
            <a:r>
              <a:rPr lang="en-US" dirty="0" smtClean="0"/>
              <a:t>     P-Card Administrator</a:t>
            </a:r>
            <a:br>
              <a:rPr lang="en-US" dirty="0" smtClean="0"/>
            </a:br>
            <a:r>
              <a:rPr lang="en-US" dirty="0"/>
              <a:t> </a:t>
            </a:r>
            <a:r>
              <a:rPr lang="en-US" dirty="0" smtClean="0"/>
              <a:t>    Responsibilities</a:t>
            </a:r>
            <a:endParaRPr lang="en-US" dirty="0"/>
          </a:p>
        </p:txBody>
      </p:sp>
      <p:sp>
        <p:nvSpPr>
          <p:cNvPr id="3" name="Content Placeholder 2"/>
          <p:cNvSpPr>
            <a:spLocks noGrp="1"/>
          </p:cNvSpPr>
          <p:nvPr>
            <p:ph idx="1"/>
          </p:nvPr>
        </p:nvSpPr>
        <p:spPr>
          <a:xfrm>
            <a:off x="457200" y="2067560"/>
            <a:ext cx="8229600" cy="4525963"/>
          </a:xfrm>
        </p:spPr>
        <p:txBody>
          <a:bodyPr>
            <a:normAutofit fontScale="92500"/>
          </a:bodyPr>
          <a:lstStyle/>
          <a:p>
            <a:r>
              <a:rPr lang="en-US" sz="2400" b="1" dirty="0" smtClean="0"/>
              <a:t>State Entity P-Card Administrator</a:t>
            </a:r>
            <a:r>
              <a:rPr lang="en-US" sz="2400" dirty="0" smtClean="0"/>
              <a:t> is responsible for performance of, or appropriate delegation of the following duties:</a:t>
            </a:r>
          </a:p>
          <a:p>
            <a:pPr lvl="1">
              <a:buFont typeface="Arial" panose="020B0604020202020204" pitchFamily="34" charset="0"/>
              <a:buChar char="•"/>
            </a:pPr>
            <a:r>
              <a:rPr lang="en-US" sz="2200" dirty="0" smtClean="0"/>
              <a:t>Processing and retaining P-Card Program Reports:</a:t>
            </a:r>
          </a:p>
          <a:p>
            <a:pPr lvl="2">
              <a:buFont typeface="Wingdings" panose="05000000000000000000" pitchFamily="2" charset="2"/>
              <a:buChar char="ü"/>
            </a:pPr>
            <a:r>
              <a:rPr lang="en-US" sz="2200" dirty="0" smtClean="0"/>
              <a:t>Monthly Invoice</a:t>
            </a:r>
          </a:p>
          <a:p>
            <a:pPr lvl="2">
              <a:buFont typeface="Wingdings" panose="05000000000000000000" pitchFamily="2" charset="2"/>
              <a:buChar char="ü"/>
            </a:pPr>
            <a:r>
              <a:rPr lang="en-US" sz="2200" dirty="0" smtClean="0"/>
              <a:t>Monthly cardholder statements</a:t>
            </a:r>
            <a:endParaRPr lang="en-US" sz="800" dirty="0" smtClean="0"/>
          </a:p>
          <a:p>
            <a:pPr lvl="1">
              <a:buFont typeface="Arial" panose="020B0604020202020204" pitchFamily="34" charset="0"/>
              <a:buChar char="•"/>
            </a:pPr>
            <a:r>
              <a:rPr lang="en-US" sz="2200" dirty="0" smtClean="0"/>
              <a:t>Other reports are available in Works and we urge P-Card Administrators to utilize these as well</a:t>
            </a:r>
          </a:p>
          <a:p>
            <a:pPr lvl="1">
              <a:buFont typeface="Arial" panose="020B0604020202020204" pitchFamily="34" charset="0"/>
              <a:buChar char="•"/>
            </a:pPr>
            <a:r>
              <a:rPr lang="en-US" sz="2200" b="1" u="sng" dirty="0" smtClean="0">
                <a:solidFill>
                  <a:srgbClr val="0070C0"/>
                </a:solidFill>
              </a:rPr>
              <a:t>Scheduling</a:t>
            </a:r>
            <a:r>
              <a:rPr lang="en-US" sz="2200" b="1" dirty="0" smtClean="0">
                <a:solidFill>
                  <a:srgbClr val="0070C0"/>
                </a:solidFill>
              </a:rPr>
              <a:t> </a:t>
            </a:r>
            <a:r>
              <a:rPr lang="en-US" sz="2200" b="1" u="sng" dirty="0" smtClean="0">
                <a:solidFill>
                  <a:srgbClr val="0070C0"/>
                </a:solidFill>
              </a:rPr>
              <a:t>and</a:t>
            </a:r>
            <a:r>
              <a:rPr lang="en-US" sz="2200" b="1" dirty="0" smtClean="0">
                <a:solidFill>
                  <a:srgbClr val="0070C0"/>
                </a:solidFill>
              </a:rPr>
              <a:t> </a:t>
            </a:r>
            <a:r>
              <a:rPr lang="en-US" sz="2200" b="1" u="sng" dirty="0" smtClean="0">
                <a:solidFill>
                  <a:srgbClr val="0070C0"/>
                </a:solidFill>
              </a:rPr>
              <a:t>monitoring</a:t>
            </a:r>
            <a:r>
              <a:rPr lang="en-US" sz="2200" b="1" dirty="0" smtClean="0">
                <a:solidFill>
                  <a:srgbClr val="0070C0"/>
                </a:solidFill>
              </a:rPr>
              <a:t> </a:t>
            </a:r>
            <a:r>
              <a:rPr lang="en-US" sz="2200" b="1" dirty="0" smtClean="0"/>
              <a:t>participant training</a:t>
            </a:r>
            <a:endParaRPr lang="en-US" sz="800" dirty="0" smtClean="0"/>
          </a:p>
          <a:p>
            <a:pPr lvl="1">
              <a:buFont typeface="Arial" panose="020B0604020202020204" pitchFamily="34" charset="0"/>
              <a:buChar char="•"/>
            </a:pPr>
            <a:r>
              <a:rPr lang="en-US" sz="2200" dirty="0" smtClean="0"/>
              <a:t>Processing and retaining P-Card Employee Agreements</a:t>
            </a:r>
            <a:endParaRPr lang="en-US" sz="800" dirty="0" smtClean="0"/>
          </a:p>
          <a:p>
            <a:pPr lvl="1">
              <a:buFont typeface="Arial" panose="020B0604020202020204" pitchFamily="34" charset="0"/>
              <a:buChar char="•"/>
            </a:pPr>
            <a:r>
              <a:rPr lang="en-US" sz="2200" dirty="0" smtClean="0"/>
              <a:t>Establishing written agency P-Card program policies and procedures</a:t>
            </a:r>
          </a:p>
          <a:p>
            <a:pPr lvl="1">
              <a:buFont typeface="Arial" panose="020B0604020202020204" pitchFamily="34" charset="0"/>
              <a:buChar char="•"/>
            </a:pPr>
            <a:r>
              <a:rPr lang="en-US" sz="2200" dirty="0" smtClean="0"/>
              <a:t>Ordering new </a:t>
            </a:r>
            <a:r>
              <a:rPr lang="en-US" sz="2200" u="sng" dirty="0" smtClean="0">
                <a:solidFill>
                  <a:srgbClr val="0070C0"/>
                </a:solidFill>
              </a:rPr>
              <a:t>cards</a:t>
            </a:r>
            <a:r>
              <a:rPr lang="en-US" sz="2200" dirty="0" smtClean="0">
                <a:solidFill>
                  <a:srgbClr val="0070C0"/>
                </a:solidFill>
              </a:rPr>
              <a:t> </a:t>
            </a:r>
            <a:r>
              <a:rPr lang="en-US" sz="2200" dirty="0" smtClean="0"/>
              <a:t>and deactivating cards no longer needed</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480" y="2667000"/>
            <a:ext cx="8534400" cy="3352800"/>
          </a:xfrm>
        </p:spPr>
        <p:txBody>
          <a:bodyPr>
            <a:noAutofit/>
          </a:bodyPr>
          <a:lstStyle/>
          <a:p>
            <a:pPr>
              <a:buFont typeface="Wingdings" pitchFamily="2" charset="2"/>
              <a:buChar char="Ø"/>
            </a:pPr>
            <a:r>
              <a:rPr lang="en-US" sz="2400" dirty="0" smtClean="0"/>
              <a:t>The State of Oklahoma authorized P-Card is a Visa Purchasing Card issued by the Bank of America (BOA), corporate liability card</a:t>
            </a:r>
          </a:p>
          <a:p>
            <a:pPr>
              <a:buFont typeface="Wingdings" pitchFamily="2" charset="2"/>
              <a:buChar char="Ø"/>
            </a:pPr>
            <a:r>
              <a:rPr lang="en-US" sz="2400" dirty="0" smtClean="0"/>
              <a:t>The P-Card is now an EMV or Chip &amp; Pin card (PIN numbers mailed separately)- the chips are encrypted and create a unique transaction code that cannot be used again</a:t>
            </a:r>
          </a:p>
          <a:p>
            <a:pPr>
              <a:buFont typeface="Wingdings" pitchFamily="2" charset="2"/>
              <a:buChar char="Ø"/>
            </a:pPr>
            <a:r>
              <a:rPr lang="en-US" sz="2400" dirty="0" smtClean="0"/>
              <a:t>Zero liability for unauthorized charges or for lost/stolen cards (</a:t>
            </a:r>
            <a:r>
              <a:rPr lang="en-US" sz="2400" b="1" u="sng" dirty="0" smtClean="0"/>
              <a:t>Bank must be notified within 24 hours</a:t>
            </a:r>
            <a:r>
              <a:rPr lang="en-US" sz="2400" dirty="0" smtClean="0"/>
              <a:t>)</a:t>
            </a:r>
          </a:p>
          <a:p>
            <a:pPr marL="0" indent="0">
              <a:buNone/>
            </a:pPr>
            <a:endParaRPr lang="en-US" sz="2800" dirty="0" smtClean="0"/>
          </a:p>
          <a:p>
            <a:pPr marL="118872" indent="0" algn="ctr">
              <a:buNone/>
            </a:pPr>
            <a:endPar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8" name="Picture 4" descr="https://encrypted-tbn2.gstatic.com/images?q=tbn:ANd9GcTGpeWW15jAHRwmSeKV4yami5AIGXCQ2Q0MUGw6Nk_h9_GHGz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824" y="855718"/>
            <a:ext cx="28098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10" y="629873"/>
            <a:ext cx="57816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097392"/>
      </p:ext>
    </p:extLst>
  </p:cSld>
  <p:clrMapOvr>
    <a:masterClrMapping/>
  </p:clrMapOvr>
  <p:transition advTm="30139"/>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puregoodness.net/wp-content/uploads/2013/04/responsibility.jpg" hidden="1"/>
          <p:cNvPicPr>
            <a:picLocks noChangeAspect="1" noChangeArrowheads="1"/>
          </p:cNvPicPr>
          <p:nvPr/>
        </p:nvPicPr>
        <p:blipFill>
          <a:blip r:embed="rId2" cstate="print"/>
          <a:srcRect/>
          <a:stretch>
            <a:fillRect/>
          </a:stretch>
        </p:blipFill>
        <p:spPr bwMode="auto">
          <a:xfrm>
            <a:off x="14489" y="-1524000"/>
            <a:ext cx="9129511" cy="8382000"/>
          </a:xfrm>
          <a:prstGeom prst="rect">
            <a:avLst/>
          </a:prstGeom>
          <a:noFill/>
        </p:spPr>
      </p:pic>
      <p:sp>
        <p:nvSpPr>
          <p:cNvPr id="3" name="Content Placeholder 2"/>
          <p:cNvSpPr>
            <a:spLocks noGrp="1"/>
          </p:cNvSpPr>
          <p:nvPr>
            <p:ph idx="1"/>
          </p:nvPr>
        </p:nvSpPr>
        <p:spPr>
          <a:xfrm>
            <a:off x="31728" y="1905000"/>
            <a:ext cx="8229600" cy="4953000"/>
          </a:xfrm>
        </p:spPr>
        <p:txBody>
          <a:bodyPr>
            <a:normAutofit lnSpcReduction="10000"/>
          </a:bodyPr>
          <a:lstStyle/>
          <a:p>
            <a:pPr marL="745236" lvl="1" indent="-342900">
              <a:buFont typeface="Arial" panose="020B0604020202020204" pitchFamily="34" charset="0"/>
              <a:buChar char="•"/>
              <a:defRPr/>
            </a:pPr>
            <a:r>
              <a:rPr lang="en-US" sz="2000" dirty="0" smtClean="0"/>
              <a:t>Establishing </a:t>
            </a:r>
            <a:r>
              <a:rPr lang="en-US" sz="2000" dirty="0"/>
              <a:t>and maintaining usage controls and determining cardholder’s need for the </a:t>
            </a:r>
            <a:r>
              <a:rPr lang="en-US" sz="2000" dirty="0" smtClean="0"/>
              <a:t>P-Card</a:t>
            </a:r>
          </a:p>
          <a:p>
            <a:pPr marL="402336" lvl="1" indent="0">
              <a:buNone/>
              <a:defRPr/>
            </a:pPr>
            <a:endParaRPr lang="en-US" sz="1100" dirty="0"/>
          </a:p>
          <a:p>
            <a:pPr marL="745236" lvl="1" indent="-342900">
              <a:buFont typeface="Arial" panose="020B0604020202020204" pitchFamily="34" charset="0"/>
              <a:buChar char="•"/>
              <a:defRPr/>
            </a:pPr>
            <a:r>
              <a:rPr lang="en-US" sz="2000" u="sng" dirty="0">
                <a:solidFill>
                  <a:srgbClr val="0070C0"/>
                </a:solidFill>
              </a:rPr>
              <a:t>Auditing</a:t>
            </a:r>
            <a:r>
              <a:rPr lang="en-US" sz="2000" dirty="0"/>
              <a:t> of reports and transactions to identify unauthorized </a:t>
            </a:r>
            <a:r>
              <a:rPr lang="en-US" sz="2000" dirty="0" smtClean="0"/>
              <a:t>use</a:t>
            </a:r>
          </a:p>
          <a:p>
            <a:pPr marL="402336" lvl="1" indent="0">
              <a:buNone/>
              <a:defRPr/>
            </a:pPr>
            <a:endParaRPr lang="en-US" sz="1100" dirty="0"/>
          </a:p>
          <a:p>
            <a:pPr marL="745236" lvl="1" indent="-342900">
              <a:buFont typeface="Arial" panose="020B0604020202020204" pitchFamily="34" charset="0"/>
              <a:buChar char="•"/>
              <a:defRPr/>
            </a:pPr>
            <a:r>
              <a:rPr lang="en-US" sz="2000" dirty="0"/>
              <a:t>Auditing a random selection of cardholder’s monthly statements for </a:t>
            </a:r>
            <a:r>
              <a:rPr lang="en-US" sz="2000" dirty="0" smtClean="0"/>
              <a:t>accuracy</a:t>
            </a:r>
          </a:p>
          <a:p>
            <a:pPr marL="402336" lvl="1" indent="0">
              <a:buNone/>
              <a:defRPr/>
            </a:pPr>
            <a:endParaRPr lang="en-US" sz="1100" dirty="0"/>
          </a:p>
          <a:p>
            <a:pPr marL="745236" lvl="1" indent="-342900">
              <a:buFont typeface="Arial" panose="020B0604020202020204" pitchFamily="34" charset="0"/>
              <a:buChar char="•"/>
              <a:defRPr/>
            </a:pPr>
            <a:r>
              <a:rPr lang="en-US" sz="2000" dirty="0"/>
              <a:t>Setting Lodging </a:t>
            </a:r>
            <a:r>
              <a:rPr lang="en-US" sz="2000" dirty="0" smtClean="0"/>
              <a:t>or Travel Only </a:t>
            </a:r>
            <a:r>
              <a:rPr lang="en-US" sz="2000" dirty="0"/>
              <a:t>P-Cards in “Suspense” status in Works with Credit Limits at $0.00 when not in </a:t>
            </a:r>
            <a:r>
              <a:rPr lang="en-US" sz="2000" dirty="0" smtClean="0"/>
              <a:t>use</a:t>
            </a:r>
          </a:p>
          <a:p>
            <a:pPr marL="402336" lvl="1" indent="0">
              <a:buNone/>
              <a:defRPr/>
            </a:pPr>
            <a:endParaRPr lang="en-US" sz="1000" dirty="0"/>
          </a:p>
          <a:p>
            <a:pPr marL="745236" lvl="1" indent="-342900">
              <a:buFont typeface="Arial" panose="020B0604020202020204" pitchFamily="34" charset="0"/>
              <a:buChar char="•"/>
              <a:defRPr/>
            </a:pPr>
            <a:r>
              <a:rPr lang="en-US" sz="2000" dirty="0" smtClean="0"/>
              <a:t>Establish </a:t>
            </a:r>
            <a:r>
              <a:rPr lang="en-US" sz="2000" dirty="0"/>
              <a:t>procedures for maintaining necessary data before it is removed from Works</a:t>
            </a:r>
          </a:p>
          <a:p>
            <a:pPr lvl="2"/>
            <a:r>
              <a:rPr lang="en-US" sz="1800" dirty="0"/>
              <a:t>Paper Copies</a:t>
            </a:r>
          </a:p>
          <a:p>
            <a:pPr lvl="2"/>
            <a:r>
              <a:rPr lang="en-US" sz="1800" dirty="0"/>
              <a:t>Electronic Copies, must meet:</a:t>
            </a:r>
          </a:p>
          <a:p>
            <a:pPr lvl="3">
              <a:buFont typeface="Wingdings" panose="05000000000000000000" pitchFamily="2" charset="2"/>
              <a:buChar char="ü"/>
            </a:pPr>
            <a:r>
              <a:rPr lang="en-US" sz="1600" dirty="0"/>
              <a:t>OMES Information Security Policies, Procedures and Guidelines</a:t>
            </a:r>
          </a:p>
          <a:p>
            <a:pPr lvl="3">
              <a:buFont typeface="Wingdings" panose="05000000000000000000" pitchFamily="2" charset="2"/>
              <a:buChar char="ü"/>
            </a:pPr>
            <a:r>
              <a:rPr lang="en-US" sz="1600" dirty="0"/>
              <a:t>Oklahoma Archive Commission Rules</a:t>
            </a:r>
          </a:p>
          <a:p>
            <a:pPr marL="0" indent="0">
              <a:buNone/>
            </a:pPr>
            <a:endParaRPr lang="en-US" dirty="0"/>
          </a:p>
        </p:txBody>
      </p:sp>
      <p:sp>
        <p:nvSpPr>
          <p:cNvPr id="4" name="Title 1"/>
          <p:cNvSpPr>
            <a:spLocks noGrp="1"/>
          </p:cNvSpPr>
          <p:nvPr>
            <p:ph type="title"/>
          </p:nvPr>
        </p:nvSpPr>
        <p:spPr>
          <a:xfrm>
            <a:off x="228600" y="381000"/>
            <a:ext cx="8229600" cy="1600200"/>
          </a:xfrm>
        </p:spPr>
        <p:txBody>
          <a:bodyPr>
            <a:normAutofit/>
          </a:bodyPr>
          <a:lstStyle/>
          <a:p>
            <a:pPr algn="l"/>
            <a:r>
              <a:rPr lang="en-US" dirty="0" smtClean="0"/>
              <a:t>     P-Card Administrator</a:t>
            </a:r>
            <a:br>
              <a:rPr lang="en-US" dirty="0" smtClean="0"/>
            </a:br>
            <a:r>
              <a:rPr lang="en-US" dirty="0"/>
              <a:t> </a:t>
            </a:r>
            <a:r>
              <a:rPr lang="en-US" dirty="0" smtClean="0"/>
              <a:t>    Responsibilities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Records Retention</a:t>
            </a:r>
            <a:endParaRPr lang="en-US" dirty="0"/>
          </a:p>
        </p:txBody>
      </p:sp>
      <p:sp>
        <p:nvSpPr>
          <p:cNvPr id="3" name="Content Placeholder 2"/>
          <p:cNvSpPr>
            <a:spLocks noGrp="1"/>
          </p:cNvSpPr>
          <p:nvPr>
            <p:ph idx="1"/>
          </p:nvPr>
        </p:nvSpPr>
        <p:spPr>
          <a:xfrm>
            <a:off x="238125" y="1371600"/>
            <a:ext cx="8229600" cy="5029200"/>
          </a:xfrm>
        </p:spPr>
        <p:txBody>
          <a:bodyPr>
            <a:normAutofit lnSpcReduction="10000"/>
          </a:bodyPr>
          <a:lstStyle/>
          <a:p>
            <a:r>
              <a:rPr lang="en-US" sz="2200" b="1" dirty="0" smtClean="0"/>
              <a:t>Records include any transaction documentation, such as, statements, </a:t>
            </a:r>
            <a:r>
              <a:rPr lang="en-US" sz="2200" b="1" u="sng" dirty="0" smtClean="0">
                <a:solidFill>
                  <a:srgbClr val="0070C0"/>
                </a:solidFill>
              </a:rPr>
              <a:t>receipts</a:t>
            </a:r>
            <a:r>
              <a:rPr lang="en-US" sz="2200" b="1" dirty="0" smtClean="0"/>
              <a:t>, disputes, correspondence, etc.;</a:t>
            </a:r>
          </a:p>
          <a:p>
            <a:endParaRPr lang="en-US" sz="2200" b="1" dirty="0" smtClean="0"/>
          </a:p>
          <a:p>
            <a:r>
              <a:rPr lang="en-US" sz="2200" b="1" dirty="0" smtClean="0"/>
              <a:t>Includes documentation in paper or </a:t>
            </a:r>
            <a:r>
              <a:rPr lang="en-US" sz="2200" b="1" u="sng" dirty="0" smtClean="0">
                <a:solidFill>
                  <a:srgbClr val="0070C0"/>
                </a:solidFill>
              </a:rPr>
              <a:t>electronic</a:t>
            </a:r>
            <a:r>
              <a:rPr lang="en-US" sz="2200" b="1" dirty="0" smtClean="0"/>
              <a:t> form and must meet:</a:t>
            </a:r>
          </a:p>
          <a:p>
            <a:pPr lvl="1"/>
            <a:r>
              <a:rPr lang="en-US" sz="2000" b="1" dirty="0" smtClean="0"/>
              <a:t>OMES Information Security Policies, Procedures &amp; Guidelines</a:t>
            </a:r>
          </a:p>
          <a:p>
            <a:pPr lvl="1"/>
            <a:r>
              <a:rPr lang="en-US" sz="2000" b="1" dirty="0" smtClean="0"/>
              <a:t>Oklahoma Archive Commission Rules</a:t>
            </a:r>
          </a:p>
          <a:p>
            <a:endParaRPr lang="en-US" sz="2200" b="1" dirty="0" smtClean="0"/>
          </a:p>
          <a:p>
            <a:r>
              <a:rPr lang="en-US" sz="2200" b="1" dirty="0" smtClean="0"/>
              <a:t>Must be maintained for </a:t>
            </a:r>
            <a:r>
              <a:rPr lang="en-US" sz="2200" b="1" u="sng" dirty="0" smtClean="0">
                <a:solidFill>
                  <a:srgbClr val="0070C0"/>
                </a:solidFill>
              </a:rPr>
              <a:t>seven</a:t>
            </a:r>
            <a:r>
              <a:rPr lang="en-US" sz="2200" b="1" dirty="0" smtClean="0"/>
              <a:t> (</a:t>
            </a:r>
            <a:r>
              <a:rPr lang="en-US" sz="2200" b="1" u="sng" dirty="0" smtClean="0">
                <a:solidFill>
                  <a:srgbClr val="0070C0"/>
                </a:solidFill>
              </a:rPr>
              <a:t>7</a:t>
            </a:r>
            <a:r>
              <a:rPr lang="en-US" sz="2200" b="1" dirty="0" smtClean="0"/>
              <a:t>) years; </a:t>
            </a:r>
          </a:p>
          <a:p>
            <a:pPr lvl="1"/>
            <a:r>
              <a:rPr lang="en-US" sz="2000" b="1" dirty="0" smtClean="0"/>
              <a:t>If audit occurs, the records are required to be retained for two (2) years after issues are resolved or until the end of the seven (7) year period, whichever is longer</a:t>
            </a:r>
          </a:p>
          <a:p>
            <a:pPr marL="457200" lvl="1" indent="0">
              <a:buNone/>
            </a:pPr>
            <a:endParaRPr lang="en-US" sz="2000" b="1" dirty="0" smtClean="0"/>
          </a:p>
          <a:p>
            <a:pPr lvl="1"/>
            <a:r>
              <a:rPr lang="en-US" sz="2000" b="1" dirty="0" smtClean="0"/>
              <a:t>If litigation occurs, records must be kept indefinitely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238" y="2209800"/>
            <a:ext cx="7696200" cy="3323987"/>
          </a:xfrm>
          <a:prstGeom prst="rect">
            <a:avLst/>
          </a:prstGeom>
          <a:noFill/>
        </p:spPr>
        <p:txBody>
          <a:bodyPr wrap="square" rtlCol="0">
            <a:spAutoFit/>
          </a:bodyPr>
          <a:lstStyle/>
          <a:p>
            <a:pPr>
              <a:buFont typeface="Arial" pitchFamily="34" charset="0"/>
              <a:buChar char="•"/>
            </a:pPr>
            <a:r>
              <a:rPr lang="en-US" sz="2400" dirty="0" smtClean="0"/>
              <a:t>Disputes may be reported by the Entity P-Card </a:t>
            </a:r>
          </a:p>
          <a:p>
            <a:r>
              <a:rPr lang="en-US" sz="2400" dirty="0"/>
              <a:t> </a:t>
            </a:r>
            <a:r>
              <a:rPr lang="en-US" sz="2400" dirty="0" smtClean="0"/>
              <a:t> Administrator to BOA who will assist the State in resolving </a:t>
            </a:r>
          </a:p>
          <a:p>
            <a:r>
              <a:rPr lang="en-US" sz="2400" dirty="0"/>
              <a:t> </a:t>
            </a:r>
            <a:r>
              <a:rPr lang="en-US" sz="2400" dirty="0" smtClean="0"/>
              <a:t> the dispute;</a:t>
            </a:r>
          </a:p>
          <a:p>
            <a:pPr>
              <a:buFont typeface="Arial" pitchFamily="34" charset="0"/>
              <a:buChar char="•"/>
            </a:pPr>
            <a:r>
              <a:rPr lang="en-US" sz="2400" dirty="0" smtClean="0"/>
              <a:t>Must be initiated within </a:t>
            </a:r>
            <a:r>
              <a:rPr lang="en-US" sz="2400" u="sng" dirty="0" smtClean="0">
                <a:solidFill>
                  <a:srgbClr val="FF0000"/>
                </a:solidFill>
              </a:rPr>
              <a:t>30</a:t>
            </a:r>
            <a:r>
              <a:rPr lang="en-US" sz="2400" dirty="0" smtClean="0"/>
              <a:t> days of the transaction date;</a:t>
            </a:r>
          </a:p>
          <a:p>
            <a:pPr>
              <a:buFont typeface="Arial" pitchFamily="34" charset="0"/>
              <a:buChar char="•"/>
            </a:pPr>
            <a:r>
              <a:rPr lang="en-US" sz="2400" dirty="0" smtClean="0"/>
              <a:t>Always try to resolve with the </a:t>
            </a:r>
            <a:r>
              <a:rPr lang="en-US" sz="2400" u="sng" dirty="0" smtClean="0">
                <a:solidFill>
                  <a:srgbClr val="0070C0"/>
                </a:solidFill>
              </a:rPr>
              <a:t>merchant</a:t>
            </a:r>
            <a:r>
              <a:rPr lang="en-US" sz="2400" dirty="0" smtClean="0">
                <a:solidFill>
                  <a:srgbClr val="0070C0"/>
                </a:solidFill>
              </a:rPr>
              <a:t> </a:t>
            </a:r>
            <a:r>
              <a:rPr lang="en-US" sz="2400" dirty="0" smtClean="0"/>
              <a:t>first prior to</a:t>
            </a:r>
          </a:p>
          <a:p>
            <a:r>
              <a:rPr lang="en-US" sz="2400" dirty="0"/>
              <a:t> </a:t>
            </a:r>
            <a:r>
              <a:rPr lang="en-US" sz="2400" dirty="0" smtClean="0"/>
              <a:t> contacting the bank if possible;</a:t>
            </a:r>
          </a:p>
          <a:p>
            <a:pPr>
              <a:buFont typeface="Arial" pitchFamily="34" charset="0"/>
              <a:buChar char="•"/>
            </a:pPr>
            <a:r>
              <a:rPr lang="en-US" sz="2400" dirty="0" smtClean="0"/>
              <a:t>Disputed amount will be paid at the end of the month and</a:t>
            </a:r>
          </a:p>
          <a:p>
            <a:r>
              <a:rPr lang="en-US" sz="2400" dirty="0"/>
              <a:t> </a:t>
            </a:r>
            <a:r>
              <a:rPr lang="en-US" sz="2400" dirty="0" smtClean="0"/>
              <a:t> a credit will appear on a </a:t>
            </a:r>
            <a:r>
              <a:rPr lang="en-US" sz="2400" u="sng" dirty="0" smtClean="0">
                <a:solidFill>
                  <a:srgbClr val="0070C0"/>
                </a:solidFill>
              </a:rPr>
              <a:t>subsequent</a:t>
            </a:r>
            <a:r>
              <a:rPr lang="en-US" sz="2400" dirty="0" smtClean="0">
                <a:solidFill>
                  <a:srgbClr val="0070C0"/>
                </a:solidFill>
              </a:rPr>
              <a:t> </a:t>
            </a:r>
            <a:r>
              <a:rPr lang="en-US" sz="2400" dirty="0" smtClean="0"/>
              <a:t>statement.</a:t>
            </a:r>
          </a:p>
          <a:p>
            <a:pPr>
              <a:buFont typeface="Arial" pitchFamily="34" charset="0"/>
              <a:buChar char="•"/>
            </a:pPr>
            <a:endParaRPr lang="en-US" dirty="0"/>
          </a:p>
        </p:txBody>
      </p:sp>
      <p:sp>
        <p:nvSpPr>
          <p:cNvPr id="3" name="TextBox 2"/>
          <p:cNvSpPr txBox="1"/>
          <p:nvPr/>
        </p:nvSpPr>
        <p:spPr>
          <a:xfrm>
            <a:off x="2667000" y="914400"/>
            <a:ext cx="4434676" cy="769441"/>
          </a:xfrm>
          <a:prstGeom prst="rect">
            <a:avLst/>
          </a:prstGeom>
          <a:noFill/>
        </p:spPr>
        <p:txBody>
          <a:bodyPr wrap="none" rtlCol="0">
            <a:spAutoFit/>
          </a:bodyPr>
          <a:lstStyle/>
          <a:p>
            <a:r>
              <a:rPr lang="en-US" sz="4400" dirty="0" smtClean="0"/>
              <a:t>CHARGE DISPUTES</a:t>
            </a:r>
            <a:endParaRPr lang="en-US" sz="4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thumbs.dreamstime.com/z/fork-knife-spoon-silverware-2435565.jpg" hidden="1"/>
          <p:cNvPicPr>
            <a:picLocks noChangeAspect="1" noChangeArrowheads="1"/>
          </p:cNvPicPr>
          <p:nvPr/>
        </p:nvPicPr>
        <p:blipFill>
          <a:blip r:embed="rId2" cstate="print"/>
          <a:srcRect/>
          <a:stretch>
            <a:fillRect/>
          </a:stretch>
        </p:blipFill>
        <p:spPr bwMode="auto">
          <a:xfrm>
            <a:off x="6172200" y="1905000"/>
            <a:ext cx="3495675" cy="4752976"/>
          </a:xfrm>
          <a:prstGeom prst="rect">
            <a:avLst/>
          </a:prstGeom>
          <a:noFill/>
        </p:spPr>
      </p:pic>
      <p:sp>
        <p:nvSpPr>
          <p:cNvPr id="7" name="Title 1"/>
          <p:cNvSpPr>
            <a:spLocks noGrp="1"/>
          </p:cNvSpPr>
          <p:nvPr>
            <p:ph type="title"/>
          </p:nvPr>
        </p:nvSpPr>
        <p:spPr>
          <a:xfrm>
            <a:off x="542925" y="457200"/>
            <a:ext cx="8229600" cy="990600"/>
          </a:xfrm>
        </p:spPr>
        <p:txBody>
          <a:bodyPr/>
          <a:lstStyle/>
          <a:p>
            <a:pPr eaLnBrk="1" fontAlgn="auto" hangingPunct="1">
              <a:spcAft>
                <a:spcPts val="0"/>
              </a:spcAft>
              <a:defRPr/>
            </a:pPr>
            <a:r>
              <a:rPr lang="en-US" dirty="0" smtClean="0">
                <a:solidFill>
                  <a:schemeClr val="tx2">
                    <a:satMod val="130000"/>
                  </a:schemeClr>
                </a:solidFill>
              </a:rPr>
              <a:t>Travel Purchases – P-Card</a:t>
            </a:r>
            <a:endParaRPr lang="en-US" dirty="0">
              <a:solidFill>
                <a:schemeClr val="tx2">
                  <a:satMod val="130000"/>
                </a:schemeClr>
              </a:solidFill>
            </a:endParaRPr>
          </a:p>
        </p:txBody>
      </p:sp>
      <p:sp>
        <p:nvSpPr>
          <p:cNvPr id="8" name="Content Placeholder 2"/>
          <p:cNvSpPr>
            <a:spLocks noGrp="1"/>
          </p:cNvSpPr>
          <p:nvPr>
            <p:ph sz="quarter" idx="1"/>
          </p:nvPr>
        </p:nvSpPr>
        <p:spPr>
          <a:xfrm>
            <a:off x="381000" y="1447800"/>
            <a:ext cx="8553450" cy="5029200"/>
          </a:xfrm>
        </p:spPr>
        <p:txBody>
          <a:bodyPr>
            <a:normAutofit lnSpcReduction="10000"/>
          </a:bodyPr>
          <a:lstStyle/>
          <a:p>
            <a:pPr eaLnBrk="1" hangingPunct="1">
              <a:buFont typeface="Wingdings" pitchFamily="2" charset="2"/>
              <a:buChar char="Ø"/>
            </a:pPr>
            <a:r>
              <a:rPr lang="en-US" sz="2400" b="1" dirty="0" smtClean="0"/>
              <a:t>Except for airfare, lodging, taxi, shuttle, parking, &amp; rental car </a:t>
            </a:r>
            <a:r>
              <a:rPr lang="en-US" sz="2400" b="1" u="sng" dirty="0" smtClean="0"/>
              <a:t>all</a:t>
            </a:r>
            <a:r>
              <a:rPr lang="en-US" sz="2400" b="1" dirty="0" smtClean="0"/>
              <a:t> other travel-related expenses are prohibited on the P-Card</a:t>
            </a:r>
            <a:r>
              <a:rPr lang="en-US" sz="2400" dirty="0" smtClean="0"/>
              <a:t>, such as:</a:t>
            </a:r>
          </a:p>
          <a:p>
            <a:pPr eaLnBrk="1" hangingPunct="1">
              <a:buNone/>
            </a:pPr>
            <a:endParaRPr lang="en-US" sz="2400" dirty="0" smtClean="0"/>
          </a:p>
          <a:p>
            <a:pPr lvl="1" eaLnBrk="1" hangingPunct="1">
              <a:buFont typeface="Wingdings" pitchFamily="2" charset="2"/>
              <a:buChar char="Ø"/>
            </a:pPr>
            <a:r>
              <a:rPr lang="en-US" sz="2000" dirty="0" smtClean="0"/>
              <a:t>Meals, including room service</a:t>
            </a:r>
          </a:p>
          <a:p>
            <a:pPr lvl="1" eaLnBrk="1" hangingPunct="1">
              <a:buFont typeface="Wingdings" pitchFamily="2" charset="2"/>
              <a:buChar char="Ø"/>
            </a:pPr>
            <a:r>
              <a:rPr lang="en-US" sz="2000" dirty="0" smtClean="0"/>
              <a:t>Hotel Telephone  (not business related)</a:t>
            </a:r>
          </a:p>
          <a:p>
            <a:pPr lvl="1">
              <a:buFont typeface="Wingdings" pitchFamily="2" charset="2"/>
              <a:buChar char="Ø"/>
            </a:pPr>
            <a:r>
              <a:rPr lang="en-US" sz="2000" dirty="0" smtClean="0"/>
              <a:t>Internet (not business related)</a:t>
            </a:r>
          </a:p>
          <a:p>
            <a:pPr eaLnBrk="1" hangingPunct="1">
              <a:buFont typeface="Wingdings" pitchFamily="2" charset="2"/>
              <a:buChar char="Ø"/>
            </a:pPr>
            <a:endParaRPr lang="en-US" sz="2400" dirty="0" smtClean="0"/>
          </a:p>
          <a:p>
            <a:pPr eaLnBrk="1" hangingPunct="1">
              <a:buFont typeface="Wingdings" pitchFamily="2" charset="2"/>
              <a:buChar char="Ø"/>
            </a:pPr>
            <a:r>
              <a:rPr lang="en-US" sz="2400" dirty="0" smtClean="0"/>
              <a:t>Traveler must pay </a:t>
            </a:r>
            <a:r>
              <a:rPr lang="en-US" sz="2400" u="sng" dirty="0" smtClean="0">
                <a:solidFill>
                  <a:srgbClr val="0070C0"/>
                </a:solidFill>
              </a:rPr>
              <a:t>out</a:t>
            </a:r>
            <a:r>
              <a:rPr lang="en-US" sz="2400" dirty="0" smtClean="0">
                <a:solidFill>
                  <a:srgbClr val="0070C0"/>
                </a:solidFill>
              </a:rPr>
              <a:t> </a:t>
            </a:r>
            <a:r>
              <a:rPr lang="en-US" sz="2400" u="sng" dirty="0" smtClean="0">
                <a:solidFill>
                  <a:srgbClr val="0070C0"/>
                </a:solidFill>
              </a:rPr>
              <a:t>of</a:t>
            </a:r>
            <a:r>
              <a:rPr lang="en-US" sz="2400" dirty="0" smtClean="0"/>
              <a:t> </a:t>
            </a:r>
            <a:r>
              <a:rPr lang="en-US" sz="2400" u="sng" dirty="0" smtClean="0">
                <a:solidFill>
                  <a:srgbClr val="0070C0"/>
                </a:solidFill>
              </a:rPr>
              <a:t>pocket</a:t>
            </a:r>
            <a:r>
              <a:rPr lang="en-US" sz="2400" dirty="0" smtClean="0">
                <a:solidFill>
                  <a:srgbClr val="0070C0"/>
                </a:solidFill>
              </a:rPr>
              <a:t> </a:t>
            </a:r>
            <a:r>
              <a:rPr lang="en-US" sz="2400" dirty="0" smtClean="0"/>
              <a:t>for all other travel related expenses</a:t>
            </a:r>
          </a:p>
          <a:p>
            <a:pPr eaLnBrk="1" hangingPunct="1">
              <a:buFont typeface="Wingdings" pitchFamily="2" charset="2"/>
              <a:buChar char="Ø"/>
            </a:pPr>
            <a:r>
              <a:rPr lang="en-US" sz="2400" dirty="0" smtClean="0"/>
              <a:t>Travel Claim may be submitted by the Traveler for reimbursement of travel related purchases prohibited on the </a:t>
            </a:r>
          </a:p>
          <a:p>
            <a:pPr eaLnBrk="1" hangingPunct="1">
              <a:buNone/>
            </a:pPr>
            <a:r>
              <a:rPr lang="en-US" sz="2400" dirty="0" smtClean="0"/>
              <a:t>	P-Card (OMES Reimbursement Form 19)</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eurotourshawaii.com/steve%202.jpg" hidden="1"/>
          <p:cNvPicPr>
            <a:picLocks noChangeAspect="1" noChangeArrowheads="1"/>
          </p:cNvPicPr>
          <p:nvPr/>
        </p:nvPicPr>
        <p:blipFill>
          <a:blip r:embed="rId2" cstate="print"/>
          <a:srcRect/>
          <a:stretch>
            <a:fillRect/>
          </a:stretch>
        </p:blipFill>
        <p:spPr bwMode="auto">
          <a:xfrm>
            <a:off x="0" y="0"/>
            <a:ext cx="9144000" cy="6734176"/>
          </a:xfrm>
          <a:prstGeom prst="rect">
            <a:avLst/>
          </a:prstGeom>
          <a:noFill/>
        </p:spPr>
      </p:pic>
      <p:sp>
        <p:nvSpPr>
          <p:cNvPr id="3" name="Content Placeholder 2"/>
          <p:cNvSpPr>
            <a:spLocks noGrp="1"/>
          </p:cNvSpPr>
          <p:nvPr>
            <p:ph idx="1"/>
          </p:nvPr>
        </p:nvSpPr>
        <p:spPr>
          <a:xfrm>
            <a:off x="228600" y="661145"/>
            <a:ext cx="8763000" cy="6202363"/>
          </a:xfrm>
        </p:spPr>
        <p:txBody>
          <a:bodyPr>
            <a:normAutofit/>
          </a:bodyPr>
          <a:lstStyle/>
          <a:p>
            <a:pPr marL="365760" indent="-283464">
              <a:buFont typeface="Wingdings" pitchFamily="2" charset="2"/>
              <a:buChar char="Ø"/>
              <a:defRPr/>
            </a:pPr>
            <a:r>
              <a:rPr lang="en-US" sz="2400" b="1" dirty="0" smtClean="0"/>
              <a:t>Airfare and Lodging are considered </a:t>
            </a:r>
            <a:r>
              <a:rPr lang="en-US" sz="2400" b="1" i="1" u="sng" dirty="0" smtClean="0"/>
              <a:t>separate</a:t>
            </a:r>
            <a:r>
              <a:rPr lang="en-US" sz="2400" b="1" dirty="0" smtClean="0">
                <a:solidFill>
                  <a:srgbClr val="FF0000"/>
                </a:solidFill>
              </a:rPr>
              <a:t> </a:t>
            </a:r>
            <a:r>
              <a:rPr lang="en-US" sz="2400" b="1" dirty="0" smtClean="0"/>
              <a:t>transactions </a:t>
            </a:r>
            <a:r>
              <a:rPr lang="en-US" sz="2100" b="1" dirty="0" smtClean="0"/>
              <a:t>($5,000.00 limit on each)</a:t>
            </a:r>
          </a:p>
          <a:p>
            <a:pPr marL="365760" indent="-283464">
              <a:buFont typeface="Wingdings" pitchFamily="2" charset="2"/>
              <a:buChar char="Ø"/>
              <a:defRPr/>
            </a:pPr>
            <a:r>
              <a:rPr lang="en-US" sz="2400" b="1" dirty="0" smtClean="0"/>
              <a:t>Travel can be purchased for:</a:t>
            </a:r>
          </a:p>
          <a:p>
            <a:pPr marL="365760" indent="-283464">
              <a:buFont typeface="Wingdings" pitchFamily="2" charset="2"/>
              <a:buChar char="Ø"/>
              <a:defRPr/>
            </a:pPr>
            <a:r>
              <a:rPr lang="en-US" sz="2400" b="1" dirty="0" smtClean="0"/>
              <a:t>Active </a:t>
            </a:r>
            <a:r>
              <a:rPr lang="en-US" sz="2400" b="1" u="sng" dirty="0" smtClean="0">
                <a:solidFill>
                  <a:srgbClr val="0070C0"/>
                </a:solidFill>
              </a:rPr>
              <a:t>State</a:t>
            </a:r>
            <a:r>
              <a:rPr lang="en-US" sz="2400" b="1" dirty="0" smtClean="0">
                <a:solidFill>
                  <a:srgbClr val="0070C0"/>
                </a:solidFill>
              </a:rPr>
              <a:t> </a:t>
            </a:r>
            <a:r>
              <a:rPr lang="en-US" sz="2400" b="1" u="sng" dirty="0" smtClean="0">
                <a:solidFill>
                  <a:srgbClr val="0070C0"/>
                </a:solidFill>
              </a:rPr>
              <a:t>Employees</a:t>
            </a:r>
            <a:r>
              <a:rPr lang="en-US" sz="2400" b="1" dirty="0" smtClean="0">
                <a:solidFill>
                  <a:srgbClr val="0070C0"/>
                </a:solidFill>
              </a:rPr>
              <a:t> </a:t>
            </a:r>
            <a:r>
              <a:rPr lang="en-US" sz="2400" b="1" dirty="0" smtClean="0"/>
              <a:t>or Officials of the State</a:t>
            </a:r>
          </a:p>
          <a:p>
            <a:pPr marL="365760" indent="-283464">
              <a:buFont typeface="Wingdings" pitchFamily="2" charset="2"/>
              <a:buChar char="Ø"/>
              <a:defRPr/>
            </a:pPr>
            <a:r>
              <a:rPr lang="en-US" sz="2400" b="1" dirty="0" smtClean="0"/>
              <a:t>Non-State Employees (as allowed by STRA) when</a:t>
            </a:r>
          </a:p>
          <a:p>
            <a:pPr marL="640080" lvl="1" indent="-237744">
              <a:buFont typeface="Wingdings" pitchFamily="2" charset="2"/>
              <a:buChar char="Ø"/>
              <a:defRPr/>
            </a:pPr>
            <a:r>
              <a:rPr lang="en-US" sz="2100" b="1" dirty="0" smtClean="0"/>
              <a:t>Performing substantial and necessary services to the State and</a:t>
            </a:r>
          </a:p>
          <a:p>
            <a:pPr marL="640080" lvl="1" indent="-237744">
              <a:buFont typeface="Wingdings" pitchFamily="2" charset="2"/>
              <a:buChar char="Ø"/>
              <a:defRPr/>
            </a:pPr>
            <a:r>
              <a:rPr lang="en-US" sz="2100" b="1" dirty="0" smtClean="0"/>
              <a:t>Directed or approved by appropriate department official</a:t>
            </a:r>
          </a:p>
          <a:p>
            <a:pPr marL="365760" indent="-283464">
              <a:buFont typeface="Wingdings" pitchFamily="2" charset="2"/>
              <a:buChar char="Ø"/>
              <a:defRPr/>
            </a:pPr>
            <a:r>
              <a:rPr lang="en-US" sz="2400" b="1" dirty="0" smtClean="0"/>
              <a:t>Must follow the STRA statutes and OMES State Travel Procedures</a:t>
            </a:r>
          </a:p>
          <a:p>
            <a:pPr marL="640080" lvl="1" indent="-237744">
              <a:buFont typeface="Wingdings" pitchFamily="2" charset="2"/>
              <a:buChar char="Ø"/>
              <a:defRPr/>
            </a:pPr>
            <a:r>
              <a:rPr lang="en-US" sz="2000" b="1" dirty="0" smtClean="0"/>
              <a:t>OMES may audit travel documentation (</a:t>
            </a:r>
            <a:r>
              <a:rPr lang="en-US" sz="2000" b="1" u="sng" dirty="0" smtClean="0">
                <a:solidFill>
                  <a:srgbClr val="0070C0"/>
                </a:solidFill>
              </a:rPr>
              <a:t>100</a:t>
            </a:r>
            <a:r>
              <a:rPr lang="en-US" sz="2000" b="1" dirty="0" smtClean="0"/>
              <a:t>% audited at this time)</a:t>
            </a:r>
          </a:p>
          <a:p>
            <a:pPr marL="640080" lvl="1" indent="-237744">
              <a:buFont typeface="Wingdings" pitchFamily="2" charset="2"/>
              <a:buChar char="Ø"/>
              <a:defRPr/>
            </a:pPr>
            <a:r>
              <a:rPr lang="en-US" sz="2000" b="1" dirty="0" smtClean="0"/>
              <a:t>Non-compliance may result in loss of P-Card travel privileges and/or additional travel training being required</a:t>
            </a:r>
          </a:p>
          <a:p>
            <a:pPr>
              <a:buFont typeface="Wingdings" panose="05000000000000000000" pitchFamily="2" charset="2"/>
              <a:buChar char="Ø"/>
            </a:pPr>
            <a:r>
              <a:rPr lang="en-US" sz="2400" b="1" dirty="0" smtClean="0"/>
              <a:t>Travel for contractors and/or their agents </a:t>
            </a:r>
            <a:r>
              <a:rPr lang="en-US" sz="2400" b="1" u="sng" dirty="0" smtClean="0">
                <a:solidFill>
                  <a:srgbClr val="0070C0"/>
                </a:solidFill>
              </a:rPr>
              <a:t>cannot</a:t>
            </a:r>
            <a:r>
              <a:rPr lang="en-US" sz="2400" b="1" dirty="0" smtClean="0"/>
              <a:t> be booked with the P-Card</a:t>
            </a:r>
            <a:endParaRPr lang="en-US" sz="2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Notes:</a:t>
            </a:r>
            <a:endParaRPr lang="en-US" dirty="0"/>
          </a:p>
        </p:txBody>
      </p:sp>
      <p:sp>
        <p:nvSpPr>
          <p:cNvPr id="3" name="Content Placeholder 2"/>
          <p:cNvSpPr>
            <a:spLocks noGrp="1"/>
          </p:cNvSpPr>
          <p:nvPr>
            <p:ph idx="1"/>
          </p:nvPr>
        </p:nvSpPr>
        <p:spPr>
          <a:xfrm>
            <a:off x="304800" y="4343400"/>
            <a:ext cx="8229600" cy="1981200"/>
          </a:xfrm>
        </p:spPr>
        <p:txBody>
          <a:bodyPr>
            <a:normAutofit/>
          </a:bodyPr>
          <a:lstStyle/>
          <a:p>
            <a:pPr>
              <a:spcBef>
                <a:spcPts val="0"/>
              </a:spcBef>
            </a:pPr>
            <a:r>
              <a:rPr lang="en-US" sz="2800" dirty="0" smtClean="0"/>
              <a:t>  Traveler Information </a:t>
            </a:r>
            <a:r>
              <a:rPr lang="en-US" sz="2800" u="sng" dirty="0" smtClean="0">
                <a:solidFill>
                  <a:srgbClr val="0070C0"/>
                </a:solidFill>
              </a:rPr>
              <a:t>required</a:t>
            </a:r>
            <a:r>
              <a:rPr lang="en-US" sz="2800" dirty="0" smtClean="0">
                <a:solidFill>
                  <a:srgbClr val="0070C0"/>
                </a:solidFill>
              </a:rPr>
              <a:t> </a:t>
            </a:r>
            <a:r>
              <a:rPr lang="en-US" sz="2800" dirty="0" smtClean="0"/>
              <a:t>to be entered in</a:t>
            </a:r>
          </a:p>
          <a:p>
            <a:pPr marL="0" indent="0">
              <a:spcBef>
                <a:spcPts val="0"/>
              </a:spcBef>
              <a:buNone/>
            </a:pPr>
            <a:r>
              <a:rPr lang="en-US" sz="2800" dirty="0"/>
              <a:t> </a:t>
            </a:r>
            <a:r>
              <a:rPr lang="en-US" sz="2800" dirty="0" smtClean="0"/>
              <a:t>     Works for travel transactions is listed in the State</a:t>
            </a:r>
          </a:p>
          <a:p>
            <a:pPr marL="0" indent="0">
              <a:spcBef>
                <a:spcPts val="0"/>
              </a:spcBef>
              <a:buNone/>
            </a:pPr>
            <a:r>
              <a:rPr lang="en-US" sz="2800" dirty="0"/>
              <a:t> </a:t>
            </a:r>
            <a:r>
              <a:rPr lang="en-US" sz="2800" dirty="0" smtClean="0"/>
              <a:t>     Purchase Card Procedures, </a:t>
            </a:r>
            <a:r>
              <a:rPr lang="en-US" sz="2800" u="sng" dirty="0" smtClean="0">
                <a:solidFill>
                  <a:srgbClr val="0070C0"/>
                </a:solidFill>
              </a:rPr>
              <a:t>section</a:t>
            </a:r>
            <a:r>
              <a:rPr lang="en-US" sz="2800" dirty="0" smtClean="0">
                <a:solidFill>
                  <a:srgbClr val="0070C0"/>
                </a:solidFill>
              </a:rPr>
              <a:t> </a:t>
            </a:r>
            <a:r>
              <a:rPr lang="en-US" sz="2800" u="sng" dirty="0" smtClean="0">
                <a:solidFill>
                  <a:srgbClr val="0070C0"/>
                </a:solidFill>
              </a:rPr>
              <a:t>5.13</a:t>
            </a:r>
            <a:r>
              <a:rPr lang="en-US" sz="2800" dirty="0" smtClean="0"/>
              <a:t>.</a:t>
            </a:r>
          </a:p>
          <a:p>
            <a:pPr>
              <a:spcBef>
                <a:spcPts val="0"/>
              </a:spcBef>
            </a:pPr>
            <a:endParaRPr lang="en-US" dirty="0"/>
          </a:p>
        </p:txBody>
      </p:sp>
      <p:sp>
        <p:nvSpPr>
          <p:cNvPr id="4" name="Rectangle 3"/>
          <p:cNvSpPr/>
          <p:nvPr/>
        </p:nvSpPr>
        <p:spPr>
          <a:xfrm>
            <a:off x="381000" y="1295400"/>
            <a:ext cx="8229600" cy="2677656"/>
          </a:xfrm>
          <a:prstGeom prst="rect">
            <a:avLst/>
          </a:prstGeom>
        </p:spPr>
        <p:txBody>
          <a:bodyPr wrap="square">
            <a:spAutoFit/>
          </a:bodyPr>
          <a:lstStyle/>
          <a:p>
            <a:pPr marL="457200" indent="-457200">
              <a:buFont typeface="Arial" panose="020B0604020202020204" pitchFamily="34" charset="0"/>
              <a:buChar char="•"/>
            </a:pPr>
            <a:r>
              <a:rPr lang="en-US" sz="2800" dirty="0"/>
              <a:t>Title 74-500.9 now allows the OMES Director to approve an </a:t>
            </a:r>
            <a:r>
              <a:rPr lang="en-US" sz="2800" b="1" dirty="0"/>
              <a:t>in-state</a:t>
            </a:r>
            <a:r>
              <a:rPr lang="en-US" sz="2800" dirty="0"/>
              <a:t> lodging stay up to </a:t>
            </a:r>
            <a:r>
              <a:rPr lang="en-US" sz="2800" dirty="0" smtClean="0"/>
              <a:t>150% </a:t>
            </a:r>
            <a:r>
              <a:rPr lang="en-US" sz="2800" dirty="0"/>
              <a:t>of the current standard rate if it is determined that no lodging is available at the current maximum rate. Request for exception </a:t>
            </a:r>
            <a:r>
              <a:rPr lang="en-US" sz="2800" dirty="0" smtClean="0"/>
              <a:t>(</a:t>
            </a:r>
            <a:r>
              <a:rPr lang="en-US" sz="2800" u="sng" dirty="0" smtClean="0">
                <a:solidFill>
                  <a:srgbClr val="0070C0"/>
                </a:solidFill>
              </a:rPr>
              <a:t>OMES</a:t>
            </a:r>
            <a:r>
              <a:rPr lang="en-US" sz="2800" dirty="0" smtClean="0">
                <a:solidFill>
                  <a:srgbClr val="0070C0"/>
                </a:solidFill>
              </a:rPr>
              <a:t> </a:t>
            </a:r>
            <a:r>
              <a:rPr lang="en-US" sz="2800" u="sng" dirty="0" smtClean="0">
                <a:solidFill>
                  <a:srgbClr val="0070C0"/>
                </a:solidFill>
              </a:rPr>
              <a:t>Form</a:t>
            </a:r>
            <a:r>
              <a:rPr lang="en-US" sz="2800" dirty="0" smtClean="0">
                <a:solidFill>
                  <a:srgbClr val="0070C0"/>
                </a:solidFill>
              </a:rPr>
              <a:t> </a:t>
            </a:r>
            <a:r>
              <a:rPr lang="en-US" sz="2800" u="sng" dirty="0" smtClean="0">
                <a:solidFill>
                  <a:srgbClr val="0070C0"/>
                </a:solidFill>
              </a:rPr>
              <a:t>035</a:t>
            </a:r>
            <a:r>
              <a:rPr lang="en-US" sz="2800" dirty="0" smtClean="0"/>
              <a:t>) </a:t>
            </a:r>
            <a:r>
              <a:rPr lang="en-US" sz="2800" dirty="0"/>
              <a:t>must be approved </a:t>
            </a:r>
            <a:r>
              <a:rPr lang="en-US" sz="2800" b="1" dirty="0"/>
              <a:t>prior</a:t>
            </a:r>
            <a:r>
              <a:rPr lang="en-US" sz="2800" dirty="0"/>
              <a:t> to booking the lodging.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http://t1.gstatic.com/images?q=tbn:ANd9GcStNmp-fXyrIDJsBhWkWdBbMdD5xXHjvsSny0VvGFvBoGNheJwB" hidden="1"/>
          <p:cNvPicPr>
            <a:picLocks noChangeAspect="1" noChangeArrowheads="1"/>
          </p:cNvPicPr>
          <p:nvPr/>
        </p:nvPicPr>
        <p:blipFill>
          <a:blip r:embed="rId2" cstate="print"/>
          <a:srcRect/>
          <a:stretch>
            <a:fillRect/>
          </a:stretch>
        </p:blipFill>
        <p:spPr bwMode="auto">
          <a:xfrm>
            <a:off x="0" y="0"/>
            <a:ext cx="9144000" cy="7315200"/>
          </a:xfrm>
          <a:prstGeom prst="rect">
            <a:avLst/>
          </a:prstGeom>
          <a:noFill/>
        </p:spPr>
      </p:pic>
      <p:sp>
        <p:nvSpPr>
          <p:cNvPr id="3" name="Content Placeholder 2"/>
          <p:cNvSpPr>
            <a:spLocks noGrp="1"/>
          </p:cNvSpPr>
          <p:nvPr>
            <p:ph idx="1"/>
          </p:nvPr>
        </p:nvSpPr>
        <p:spPr>
          <a:xfrm>
            <a:off x="533400" y="2667000"/>
            <a:ext cx="8229600" cy="3581400"/>
          </a:xfrm>
        </p:spPr>
        <p:txBody>
          <a:bodyPr/>
          <a:lstStyle/>
          <a:p>
            <a:pPr marL="365760" indent="-283464">
              <a:buFont typeface="Wingdings" pitchFamily="2" charset="2"/>
              <a:buChar char="Ø"/>
              <a:defRPr/>
            </a:pPr>
            <a:r>
              <a:rPr lang="en-US" b="1" dirty="0" smtClean="0"/>
              <a:t>Reservations may be made by:</a:t>
            </a:r>
          </a:p>
          <a:p>
            <a:pPr marL="640080" lvl="1" indent="-237744">
              <a:buFont typeface="Wingdings" pitchFamily="2" charset="2"/>
              <a:buChar char="Ø"/>
              <a:defRPr/>
            </a:pPr>
            <a:r>
              <a:rPr lang="en-US" sz="3200" b="1" dirty="0" smtClean="0"/>
              <a:t>Agency Travel Arranger</a:t>
            </a:r>
          </a:p>
          <a:p>
            <a:pPr marL="886968" lvl="2">
              <a:buFont typeface="Wingdings" pitchFamily="2" charset="2"/>
              <a:buChar char="Ø"/>
              <a:defRPr/>
            </a:pPr>
            <a:r>
              <a:rPr lang="en-US" sz="2800" b="1" dirty="0" smtClean="0"/>
              <a:t>Card is in Travel Arranger’s name</a:t>
            </a:r>
          </a:p>
          <a:p>
            <a:pPr marL="886968" lvl="2">
              <a:buFont typeface="Wingdings" pitchFamily="2" charset="2"/>
              <a:buChar char="Ø"/>
              <a:defRPr/>
            </a:pPr>
            <a:r>
              <a:rPr lang="en-US" sz="2800" b="1" dirty="0" smtClean="0"/>
              <a:t>Must complete Lodging Letter and send to hotel</a:t>
            </a:r>
          </a:p>
          <a:p>
            <a:pPr marL="640080" lvl="1" indent="-237744">
              <a:buFont typeface="Wingdings" pitchFamily="2" charset="2"/>
              <a:buChar char="Ø"/>
              <a:defRPr/>
            </a:pPr>
            <a:r>
              <a:rPr lang="en-US" sz="3200" b="1" dirty="0" smtClean="0"/>
              <a:t>Traveler</a:t>
            </a:r>
          </a:p>
          <a:p>
            <a:pPr marL="886968" lvl="2">
              <a:buFont typeface="Wingdings" pitchFamily="2" charset="2"/>
              <a:buChar char="Ø"/>
              <a:defRPr/>
            </a:pPr>
            <a:r>
              <a:rPr lang="en-US" sz="2800" b="1" dirty="0" smtClean="0"/>
              <a:t>Card is in the Traveler’s name</a:t>
            </a:r>
          </a:p>
          <a:p>
            <a:pPr>
              <a:buNone/>
            </a:pPr>
            <a:endParaRPr lang="en-US" dirty="0"/>
          </a:p>
        </p:txBody>
      </p:sp>
      <p:pic>
        <p:nvPicPr>
          <p:cNvPr id="10242" name="Picture 2" descr="Reser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56388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Screenshot of a lodging letter templa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35" r="22832"/>
          <a:stretch/>
        </p:blipFill>
        <p:spPr bwMode="auto">
          <a:xfrm>
            <a:off x="228600" y="762000"/>
            <a:ext cx="6455121"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3249" y="342900"/>
            <a:ext cx="8229600" cy="838200"/>
          </a:xfrm>
        </p:spPr>
        <p:txBody>
          <a:bodyPr>
            <a:normAutofit/>
          </a:bodyPr>
          <a:lstStyle/>
          <a:p>
            <a:r>
              <a:rPr lang="en-US" dirty="0" smtClean="0"/>
              <a:t>Lodging Letter</a:t>
            </a:r>
            <a:endParaRPr lang="en-US" dirty="0"/>
          </a:p>
        </p:txBody>
      </p:sp>
      <p:sp>
        <p:nvSpPr>
          <p:cNvPr id="3" name="TextBox 2"/>
          <p:cNvSpPr txBox="1"/>
          <p:nvPr/>
        </p:nvSpPr>
        <p:spPr>
          <a:xfrm>
            <a:off x="6858000" y="1905000"/>
            <a:ext cx="2133600" cy="1200329"/>
          </a:xfrm>
          <a:prstGeom prst="rect">
            <a:avLst/>
          </a:prstGeom>
          <a:noFill/>
        </p:spPr>
        <p:txBody>
          <a:bodyPr wrap="square" rtlCol="0">
            <a:spAutoFit/>
          </a:bodyPr>
          <a:lstStyle/>
          <a:p>
            <a:r>
              <a:rPr lang="en-US" dirty="0" smtClean="0"/>
              <a:t>Be sure and add the Tax ID number on </a:t>
            </a:r>
          </a:p>
          <a:p>
            <a:r>
              <a:rPr lang="en-US" dirty="0"/>
              <a:t>t</a:t>
            </a:r>
            <a:r>
              <a:rPr lang="en-US" dirty="0" smtClean="0"/>
              <a:t>his letter for  </a:t>
            </a:r>
          </a:p>
          <a:p>
            <a:r>
              <a:rPr lang="en-US" dirty="0" smtClean="0"/>
              <a:t>in-state lodging.</a:t>
            </a:r>
            <a:endParaRPr lang="en-US" dirty="0"/>
          </a:p>
        </p:txBody>
      </p:sp>
    </p:spTree>
    <p:extLst>
      <p:ext uri="{BB962C8B-B14F-4D97-AF65-F5344CB8AC3E}">
        <p14:creationId xmlns:p14="http://schemas.microsoft.com/office/powerpoint/2010/main" val="12819688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No sales tax"/>
          <p:cNvPicPr>
            <a:picLocks noChangeAspect="1" noChangeArrowheads="1"/>
          </p:cNvPicPr>
          <p:nvPr/>
        </p:nvPicPr>
        <p:blipFill>
          <a:blip r:embed="rId2" cstate="print"/>
          <a:srcRect/>
          <a:stretch>
            <a:fillRect/>
          </a:stretch>
        </p:blipFill>
        <p:spPr bwMode="auto">
          <a:xfrm>
            <a:off x="3505200" y="586153"/>
            <a:ext cx="1752600" cy="1776047"/>
          </a:xfrm>
          <a:prstGeom prst="rect">
            <a:avLst/>
          </a:prstGeom>
          <a:noFill/>
        </p:spPr>
      </p:pic>
      <p:sp>
        <p:nvSpPr>
          <p:cNvPr id="3" name="Content Placeholder 2"/>
          <p:cNvSpPr>
            <a:spLocks noGrp="1"/>
          </p:cNvSpPr>
          <p:nvPr>
            <p:ph idx="1"/>
          </p:nvPr>
        </p:nvSpPr>
        <p:spPr>
          <a:xfrm>
            <a:off x="381000" y="2209800"/>
            <a:ext cx="8229600" cy="4495800"/>
          </a:xfrm>
        </p:spPr>
        <p:txBody>
          <a:bodyPr>
            <a:normAutofit/>
          </a:bodyPr>
          <a:lstStyle/>
          <a:p>
            <a:pPr marL="365760" indent="-283464">
              <a:buFont typeface="Wingdings 2"/>
              <a:buChar char=""/>
              <a:defRPr/>
            </a:pPr>
            <a:r>
              <a:rPr lang="en-US" sz="2400" dirty="0"/>
              <a:t>State of Oklahoma is exempt from </a:t>
            </a:r>
            <a:r>
              <a:rPr lang="en-US" sz="2400" dirty="0">
                <a:solidFill>
                  <a:srgbClr val="FF0000"/>
                </a:solidFill>
              </a:rPr>
              <a:t>Oklahoma State Sales Tax</a:t>
            </a:r>
          </a:p>
          <a:p>
            <a:pPr marL="365760" indent="-283464">
              <a:buFont typeface="Wingdings 2"/>
              <a:buChar char=""/>
              <a:defRPr/>
            </a:pPr>
            <a:r>
              <a:rPr lang="en-US" sz="2400" dirty="0" smtClean="0"/>
              <a:t>State TAX ID # </a:t>
            </a:r>
            <a:r>
              <a:rPr lang="en-US" sz="2400" u="sng" dirty="0" smtClean="0"/>
              <a:t>73-6017987</a:t>
            </a:r>
            <a:endParaRPr lang="en-US" sz="2400" u="sng" dirty="0"/>
          </a:p>
          <a:p>
            <a:pPr marL="365760" indent="-283464">
              <a:buFont typeface="Wingdings 2"/>
              <a:buChar char=""/>
              <a:defRPr/>
            </a:pPr>
            <a:r>
              <a:rPr lang="en-US" sz="2400" dirty="0"/>
              <a:t>State Entities also have immunity from taxes imposed by Oklahoma municipalities, which includes, but not limited to:</a:t>
            </a:r>
          </a:p>
          <a:p>
            <a:pPr marL="640080" lvl="1" indent="-237744">
              <a:buFont typeface="Verdana"/>
              <a:buChar char="◦"/>
              <a:defRPr/>
            </a:pPr>
            <a:r>
              <a:rPr lang="en-US" sz="2000" u="sng" dirty="0">
                <a:solidFill>
                  <a:srgbClr val="0070C0"/>
                </a:solidFill>
              </a:rPr>
              <a:t>City</a:t>
            </a:r>
            <a:r>
              <a:rPr lang="en-US" sz="2000" dirty="0"/>
              <a:t> </a:t>
            </a:r>
            <a:r>
              <a:rPr lang="en-US" sz="2000" u="sng" dirty="0">
                <a:solidFill>
                  <a:srgbClr val="0070C0"/>
                </a:solidFill>
              </a:rPr>
              <a:t>Sales</a:t>
            </a:r>
            <a:r>
              <a:rPr lang="en-US" sz="2000" dirty="0"/>
              <a:t> tax;</a:t>
            </a:r>
          </a:p>
          <a:p>
            <a:pPr marL="640080" lvl="1" indent="-237744">
              <a:buFont typeface="Verdana"/>
              <a:buChar char="◦"/>
              <a:defRPr/>
            </a:pPr>
            <a:r>
              <a:rPr lang="en-US" sz="2000" u="sng" dirty="0">
                <a:solidFill>
                  <a:srgbClr val="0070C0"/>
                </a:solidFill>
              </a:rPr>
              <a:t>Occupancy</a:t>
            </a:r>
            <a:r>
              <a:rPr lang="en-US" sz="2000" dirty="0">
                <a:solidFill>
                  <a:srgbClr val="0070C0"/>
                </a:solidFill>
              </a:rPr>
              <a:t> </a:t>
            </a:r>
            <a:r>
              <a:rPr lang="en-US" sz="2000" dirty="0"/>
              <a:t>tax;</a:t>
            </a:r>
          </a:p>
          <a:p>
            <a:pPr marL="640080" lvl="1" indent="-237744">
              <a:buFont typeface="Verdana"/>
              <a:buChar char="◦"/>
              <a:defRPr/>
            </a:pPr>
            <a:r>
              <a:rPr lang="en-US" sz="2000" u="sng" dirty="0">
                <a:solidFill>
                  <a:srgbClr val="0070C0"/>
                </a:solidFill>
              </a:rPr>
              <a:t>Tourism</a:t>
            </a:r>
            <a:r>
              <a:rPr lang="en-US" sz="2000" dirty="0">
                <a:solidFill>
                  <a:srgbClr val="0070C0"/>
                </a:solidFill>
              </a:rPr>
              <a:t> </a:t>
            </a:r>
            <a:r>
              <a:rPr lang="en-US" sz="2000" dirty="0"/>
              <a:t>tax;</a:t>
            </a:r>
          </a:p>
          <a:p>
            <a:pPr marL="365760" indent="-283464">
              <a:buNone/>
              <a:defRPr/>
            </a:pPr>
            <a:r>
              <a:rPr lang="en-US" sz="2400" dirty="0"/>
              <a:t>	</a:t>
            </a:r>
            <a:r>
              <a:rPr lang="en-US" sz="2400" dirty="0" smtClean="0"/>
              <a:t>See </a:t>
            </a:r>
            <a:r>
              <a:rPr lang="en-US" sz="2400" dirty="0"/>
              <a:t>DCAR Newsletter Vol 20, No. 6, dated 03/11/2010 regarding immunity from local </a:t>
            </a:r>
            <a:r>
              <a:rPr lang="en-US" sz="2400" dirty="0" smtClean="0"/>
              <a:t>taxes</a:t>
            </a:r>
          </a:p>
          <a:p>
            <a:pPr marL="365760" indent="-283464">
              <a:buNone/>
              <a:defRPr/>
            </a:pPr>
            <a:r>
              <a:rPr lang="en-US" sz="2400" b="1" dirty="0" smtClean="0"/>
              <a:t>    The </a:t>
            </a:r>
            <a:r>
              <a:rPr lang="en-US" sz="2400" b="1" dirty="0"/>
              <a:t>State of Oklahoma is </a:t>
            </a:r>
            <a:r>
              <a:rPr lang="en-US" sz="2400" b="1" u="sng" dirty="0"/>
              <a:t>not</a:t>
            </a:r>
            <a:r>
              <a:rPr lang="en-US" sz="2400" b="1" dirty="0"/>
              <a:t> exempt from </a:t>
            </a:r>
            <a:r>
              <a:rPr lang="en-US" sz="2400" b="1" u="sng" dirty="0">
                <a:solidFill>
                  <a:srgbClr val="0070C0"/>
                </a:solidFill>
              </a:rPr>
              <a:t>Tribal</a:t>
            </a:r>
            <a:r>
              <a:rPr lang="en-US" sz="2400" b="1" dirty="0"/>
              <a:t> Tax.</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www.mortgagedaily.tv/wp-content/uploads/2009/04/fha_down_payment.png" hidden="1"/>
          <p:cNvPicPr>
            <a:picLocks noChangeAspect="1" noChangeArrowheads="1"/>
          </p:cNvPicPr>
          <p:nvPr/>
        </p:nvPicPr>
        <p:blipFill>
          <a:blip r:embed="rId2" cstate="print"/>
          <a:srcRect/>
          <a:stretch>
            <a:fillRect/>
          </a:stretch>
        </p:blipFill>
        <p:spPr bwMode="auto">
          <a:xfrm>
            <a:off x="5486400" y="381000"/>
            <a:ext cx="3429000" cy="6353176"/>
          </a:xfrm>
          <a:prstGeom prst="rect">
            <a:avLst/>
          </a:prstGeom>
          <a:noFill/>
        </p:spPr>
      </p:pic>
      <p:sp>
        <p:nvSpPr>
          <p:cNvPr id="2" name="Title 1"/>
          <p:cNvSpPr>
            <a:spLocks noGrp="1"/>
          </p:cNvSpPr>
          <p:nvPr>
            <p:ph type="title"/>
          </p:nvPr>
        </p:nvSpPr>
        <p:spPr>
          <a:xfrm>
            <a:off x="457200" y="457200"/>
            <a:ext cx="8229600" cy="1143000"/>
          </a:xfrm>
        </p:spPr>
        <p:txBody>
          <a:bodyPr/>
          <a:lstStyle/>
          <a:p>
            <a:r>
              <a:rPr lang="en-US" dirty="0" smtClean="0"/>
              <a:t>Travel no-shows</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If an employee is signed up to attend a Conference, stay at a hotel, or has scheduled a flight and does not show up for the event it is up to the employee to </a:t>
            </a:r>
            <a:r>
              <a:rPr lang="en-US" u="sng" dirty="0" smtClean="0">
                <a:solidFill>
                  <a:srgbClr val="0070C0"/>
                </a:solidFill>
              </a:rPr>
              <a:t>pay</a:t>
            </a:r>
            <a:r>
              <a:rPr lang="en-US" dirty="0" smtClean="0">
                <a:solidFill>
                  <a:srgbClr val="0070C0"/>
                </a:solidFill>
              </a:rPr>
              <a:t> </a:t>
            </a:r>
            <a:r>
              <a:rPr lang="en-US" u="sng" dirty="0" smtClean="0">
                <a:solidFill>
                  <a:srgbClr val="0070C0"/>
                </a:solidFill>
              </a:rPr>
              <a:t>back</a:t>
            </a:r>
            <a:r>
              <a:rPr lang="en-US" dirty="0" smtClean="0">
                <a:solidFill>
                  <a:srgbClr val="0070C0"/>
                </a:solidFill>
              </a:rPr>
              <a:t> </a:t>
            </a:r>
            <a:r>
              <a:rPr lang="en-US" dirty="0" smtClean="0"/>
              <a:t>the money to the agency.</a:t>
            </a:r>
          </a:p>
          <a:p>
            <a:endParaRPr lang="en-US" dirty="0" smtClean="0"/>
          </a:p>
          <a:p>
            <a:r>
              <a:rPr lang="en-US" u="sng" dirty="0" smtClean="0"/>
              <a:t>Please check with your agency’s internal purchasing procedures</a:t>
            </a:r>
            <a:r>
              <a:rPr lang="en-US" dirty="0" smtClean="0"/>
              <a: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762000"/>
            <a:ext cx="4864473" cy="769441"/>
          </a:xfrm>
          <a:prstGeom prst="rect">
            <a:avLst/>
          </a:prstGeom>
        </p:spPr>
        <p:txBody>
          <a:bodyPr wrap="none">
            <a:spAutoFit/>
          </a:bodyPr>
          <a:lstStyle/>
          <a:p>
            <a:r>
              <a:rPr lang="en-US" sz="4400" b="1" dirty="0"/>
              <a:t>Activating your card</a:t>
            </a:r>
          </a:p>
        </p:txBody>
      </p:sp>
      <p:sp>
        <p:nvSpPr>
          <p:cNvPr id="5" name="Rectangle 4"/>
          <p:cNvSpPr/>
          <p:nvPr/>
        </p:nvSpPr>
        <p:spPr>
          <a:xfrm>
            <a:off x="832036" y="1905000"/>
            <a:ext cx="7626164" cy="3785652"/>
          </a:xfrm>
          <a:prstGeom prst="rect">
            <a:avLst/>
          </a:prstGeom>
        </p:spPr>
        <p:txBody>
          <a:bodyPr wrap="square">
            <a:spAutoFit/>
          </a:bodyPr>
          <a:lstStyle/>
          <a:p>
            <a:r>
              <a:rPr lang="en-US" sz="2400" dirty="0"/>
              <a:t>When you receive your card there is a sticker across the</a:t>
            </a:r>
          </a:p>
          <a:p>
            <a:r>
              <a:rPr lang="en-US" sz="2400" dirty="0"/>
              <a:t>front with a phone number.  </a:t>
            </a:r>
          </a:p>
          <a:p>
            <a:endParaRPr lang="en-US" sz="2400" dirty="0"/>
          </a:p>
          <a:p>
            <a:r>
              <a:rPr lang="en-US" sz="2400" dirty="0"/>
              <a:t>Call the number and key in your </a:t>
            </a:r>
            <a:r>
              <a:rPr lang="en-US" sz="2400" u="sng" dirty="0">
                <a:solidFill>
                  <a:srgbClr val="0070C0"/>
                </a:solidFill>
              </a:rPr>
              <a:t>16-digit card number</a:t>
            </a:r>
          </a:p>
          <a:p>
            <a:endParaRPr lang="en-US" sz="2400" dirty="0"/>
          </a:p>
          <a:p>
            <a:r>
              <a:rPr lang="en-US" sz="2400" dirty="0"/>
              <a:t>Provide the </a:t>
            </a:r>
            <a:r>
              <a:rPr lang="en-US" sz="2400" u="sng" dirty="0">
                <a:solidFill>
                  <a:srgbClr val="0070C0"/>
                </a:solidFill>
              </a:rPr>
              <a:t>verification ID </a:t>
            </a:r>
            <a:r>
              <a:rPr lang="en-US" sz="2400" dirty="0"/>
              <a:t>that has been provided to you</a:t>
            </a:r>
          </a:p>
          <a:p>
            <a:r>
              <a:rPr lang="en-US" sz="2400" dirty="0"/>
              <a:t>by your P-Card Administrator</a:t>
            </a:r>
          </a:p>
          <a:p>
            <a:endParaRPr lang="en-US" sz="2400" dirty="0"/>
          </a:p>
          <a:p>
            <a:r>
              <a:rPr lang="en-US" sz="2400" b="1" dirty="0"/>
              <a:t>Your purchases will be </a:t>
            </a:r>
            <a:r>
              <a:rPr lang="en-US" sz="2400" b="1" u="sng" dirty="0">
                <a:solidFill>
                  <a:srgbClr val="0070C0"/>
                </a:solidFill>
              </a:rPr>
              <a:t>declined</a:t>
            </a:r>
            <a:r>
              <a:rPr lang="en-US" sz="2400" b="1" dirty="0"/>
              <a:t> until your card has been </a:t>
            </a:r>
          </a:p>
          <a:p>
            <a:r>
              <a:rPr lang="en-US" sz="2400" b="1" dirty="0"/>
              <a:t>Activated! </a:t>
            </a:r>
          </a:p>
        </p:txBody>
      </p:sp>
    </p:spTree>
    <p:extLst>
      <p:ext uri="{BB962C8B-B14F-4D97-AF65-F5344CB8AC3E}">
        <p14:creationId xmlns:p14="http://schemas.microsoft.com/office/powerpoint/2010/main" val="2805508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715001"/>
            <a:ext cx="7696200" cy="954107"/>
          </a:xfrm>
          <a:prstGeom prst="rect">
            <a:avLst/>
          </a:prstGeom>
        </p:spPr>
        <p:txBody>
          <a:bodyPr wrap="square">
            <a:spAutoFit/>
          </a:bodyPr>
          <a:lstStyle/>
          <a:p>
            <a:r>
              <a:rPr lang="en-US" sz="1400" dirty="0"/>
              <a:t>It is extremely important that ALL editing be completed PRIOR to the deadline date/time listed here.  </a:t>
            </a:r>
          </a:p>
          <a:p>
            <a:r>
              <a:rPr lang="en-US" sz="1400" dirty="0"/>
              <a:t>Do NOT edit in Works or process a change order on the date next to the red arrow.  Any changes made in Works </a:t>
            </a:r>
            <a:r>
              <a:rPr lang="en-US" sz="1400" dirty="0" smtClean="0"/>
              <a:t>will not </a:t>
            </a:r>
            <a:r>
              <a:rPr lang="en-US" sz="1400" dirty="0"/>
              <a:t>be transferred to People Soft.  Changes to the AO will cause the load to fail from Works to People Soft.</a:t>
            </a:r>
          </a:p>
        </p:txBody>
      </p:sp>
      <p:pic>
        <p:nvPicPr>
          <p:cNvPr id="4" name="Picture 3" descr="Screenshot of the Voucher Build calendar"/>
          <p:cNvPicPr>
            <a:picLocks noChangeAspect="1"/>
          </p:cNvPicPr>
          <p:nvPr/>
        </p:nvPicPr>
        <p:blipFill>
          <a:blip r:embed="rId2"/>
          <a:stretch>
            <a:fillRect/>
          </a:stretch>
        </p:blipFill>
        <p:spPr>
          <a:xfrm>
            <a:off x="412536" y="603105"/>
            <a:ext cx="8318928" cy="5111896"/>
          </a:xfrm>
          <a:prstGeom prst="rect">
            <a:avLst/>
          </a:prstGeom>
        </p:spPr>
      </p:pic>
    </p:spTree>
    <p:extLst>
      <p:ext uri="{BB962C8B-B14F-4D97-AF65-F5344CB8AC3E}">
        <p14:creationId xmlns:p14="http://schemas.microsoft.com/office/powerpoint/2010/main" val="19931837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10" y="444062"/>
            <a:ext cx="8229600" cy="1143000"/>
          </a:xfrm>
        </p:spPr>
        <p:txBody>
          <a:bodyPr>
            <a:normAutofit/>
          </a:bodyPr>
          <a:lstStyle/>
          <a:p>
            <a:r>
              <a:rPr lang="en-US" sz="3600" b="1" dirty="0" smtClean="0"/>
              <a:t>End of cycle deadlines</a:t>
            </a:r>
            <a:endParaRPr lang="en-US" sz="3600" b="1" dirty="0"/>
          </a:p>
        </p:txBody>
      </p:sp>
      <p:sp>
        <p:nvSpPr>
          <p:cNvPr id="3" name="Content Placeholder 2"/>
          <p:cNvSpPr>
            <a:spLocks noGrp="1"/>
          </p:cNvSpPr>
          <p:nvPr>
            <p:ph idx="1"/>
          </p:nvPr>
        </p:nvSpPr>
        <p:spPr/>
        <p:txBody>
          <a:bodyPr>
            <a:normAutofit/>
          </a:bodyPr>
          <a:lstStyle/>
          <a:p>
            <a:r>
              <a:rPr lang="en-US" sz="2400" dirty="0" smtClean="0"/>
              <a:t>Deadline schedule on website is the final editing deadline for completion of all changes to Works transactions, which means that all transactions are to be </a:t>
            </a:r>
            <a:r>
              <a:rPr lang="en-US" sz="2400" u="sng" dirty="0" smtClean="0">
                <a:solidFill>
                  <a:srgbClr val="0070C0"/>
                </a:solidFill>
              </a:rPr>
              <a:t>CLOSED</a:t>
            </a:r>
            <a:r>
              <a:rPr lang="en-US" sz="2400" dirty="0" smtClean="0"/>
              <a:t> by the posted deadline.</a:t>
            </a:r>
          </a:p>
          <a:p>
            <a:r>
              <a:rPr lang="en-US" sz="2400" dirty="0" smtClean="0"/>
              <a:t>Agencies should set </a:t>
            </a:r>
            <a:r>
              <a:rPr lang="en-US" sz="2400" u="sng" dirty="0" smtClean="0">
                <a:solidFill>
                  <a:srgbClr val="0070C0"/>
                </a:solidFill>
              </a:rPr>
              <a:t>internal</a:t>
            </a:r>
            <a:r>
              <a:rPr lang="en-US" sz="2400" dirty="0" smtClean="0">
                <a:solidFill>
                  <a:srgbClr val="0070C0"/>
                </a:solidFill>
              </a:rPr>
              <a:t> </a:t>
            </a:r>
            <a:r>
              <a:rPr lang="en-US" sz="2400" dirty="0" smtClean="0"/>
              <a:t>deadlines in order to meet the posted deadline.</a:t>
            </a:r>
          </a:p>
          <a:p>
            <a:r>
              <a:rPr lang="en-US" sz="2400" dirty="0" smtClean="0"/>
              <a:t>This includes clearing </a:t>
            </a:r>
            <a:r>
              <a:rPr lang="en-US" sz="2400" u="sng" dirty="0" smtClean="0"/>
              <a:t>all </a:t>
            </a:r>
            <a:r>
              <a:rPr lang="en-US" sz="2400" u="sng" dirty="0" smtClean="0">
                <a:solidFill>
                  <a:srgbClr val="0070C0"/>
                </a:solidFill>
              </a:rPr>
              <a:t>flagged</a:t>
            </a:r>
            <a:r>
              <a:rPr lang="en-US" sz="2400" dirty="0" smtClean="0">
                <a:solidFill>
                  <a:srgbClr val="0070C0"/>
                </a:solidFill>
              </a:rPr>
              <a:t> </a:t>
            </a:r>
            <a:r>
              <a:rPr lang="en-US" sz="2400" dirty="0" smtClean="0"/>
              <a:t>transactions.</a:t>
            </a:r>
          </a:p>
          <a:p>
            <a:r>
              <a:rPr lang="en-US" sz="2400" dirty="0" smtClean="0"/>
              <a:t>This also means that all Authority Orders (AOs) must be approved and dispatched.</a:t>
            </a:r>
          </a:p>
          <a:p>
            <a:r>
              <a:rPr lang="en-US" sz="2400" dirty="0" smtClean="0"/>
              <a:t>The State P-Card Office </a:t>
            </a:r>
            <a:r>
              <a:rPr lang="en-US" sz="2400" u="sng" dirty="0" smtClean="0">
                <a:solidFill>
                  <a:srgbClr val="0070C0"/>
                </a:solidFill>
              </a:rPr>
              <a:t>must</a:t>
            </a:r>
            <a:r>
              <a:rPr lang="en-US" sz="2400" dirty="0" smtClean="0">
                <a:solidFill>
                  <a:srgbClr val="0070C0"/>
                </a:solidFill>
              </a:rPr>
              <a:t> </a:t>
            </a:r>
            <a:r>
              <a:rPr lang="en-US" sz="2400" dirty="0" smtClean="0"/>
              <a:t>be advised of any emergency AO revisions that may conflict with the posted schedule.</a:t>
            </a:r>
            <a:endParaRPr lang="en-US" sz="2400" dirty="0"/>
          </a:p>
        </p:txBody>
      </p:sp>
    </p:spTree>
    <p:extLst>
      <p:ext uri="{BB962C8B-B14F-4D97-AF65-F5344CB8AC3E}">
        <p14:creationId xmlns:p14="http://schemas.microsoft.com/office/powerpoint/2010/main" val="19582318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762000"/>
            <a:ext cx="3661772" cy="769441"/>
          </a:xfrm>
          <a:prstGeom prst="rect">
            <a:avLst/>
          </a:prstGeom>
          <a:noFill/>
        </p:spPr>
        <p:txBody>
          <a:bodyPr wrap="none" rtlCol="0">
            <a:spAutoFit/>
          </a:bodyPr>
          <a:lstStyle/>
          <a:p>
            <a:r>
              <a:rPr lang="en-US" sz="4400" dirty="0" smtClean="0"/>
              <a:t>Program Codes</a:t>
            </a:r>
            <a:endParaRPr lang="en-US" sz="4400" dirty="0">
              <a:solidFill>
                <a:srgbClr val="FF0000"/>
              </a:solidFill>
            </a:endParaRPr>
          </a:p>
        </p:txBody>
      </p:sp>
      <p:sp>
        <p:nvSpPr>
          <p:cNvPr id="5" name="TextBox 4"/>
          <p:cNvSpPr txBox="1"/>
          <p:nvPr/>
        </p:nvSpPr>
        <p:spPr>
          <a:xfrm>
            <a:off x="609600" y="1981200"/>
            <a:ext cx="8094058" cy="3416320"/>
          </a:xfrm>
          <a:prstGeom prst="rect">
            <a:avLst/>
          </a:prstGeom>
          <a:noFill/>
        </p:spPr>
        <p:txBody>
          <a:bodyPr wrap="square" rtlCol="0">
            <a:spAutoFit/>
          </a:bodyPr>
          <a:lstStyle/>
          <a:p>
            <a:r>
              <a:rPr lang="en-US" sz="2400" dirty="0"/>
              <a:t>As of July 1, 2015 the </a:t>
            </a:r>
            <a:r>
              <a:rPr lang="en-US" sz="2400" dirty="0" err="1"/>
              <a:t>Dept</a:t>
            </a:r>
            <a:r>
              <a:rPr lang="en-US" sz="2400" dirty="0"/>
              <a:t> ID-Program code field </a:t>
            </a:r>
            <a:r>
              <a:rPr lang="en-US" sz="2400" dirty="0" smtClean="0"/>
              <a:t>became </a:t>
            </a:r>
            <a:r>
              <a:rPr lang="en-US" sz="2400" dirty="0"/>
              <a:t>a </a:t>
            </a:r>
          </a:p>
          <a:p>
            <a:r>
              <a:rPr lang="en-US" sz="2400" dirty="0" smtClean="0"/>
              <a:t>13-digit </a:t>
            </a:r>
            <a:r>
              <a:rPr lang="en-US" sz="2400" dirty="0"/>
              <a:t>field.  All FY16 AND FY 15 transactions require the </a:t>
            </a:r>
            <a:endParaRPr lang="en-US" sz="2400" dirty="0" smtClean="0"/>
          </a:p>
          <a:p>
            <a:r>
              <a:rPr lang="en-US" sz="2400" dirty="0" smtClean="0"/>
              <a:t>5-digit </a:t>
            </a:r>
            <a:r>
              <a:rPr lang="en-US" sz="2400" dirty="0"/>
              <a:t>program code.  </a:t>
            </a:r>
          </a:p>
          <a:p>
            <a:endParaRPr lang="en-US" sz="2400" dirty="0"/>
          </a:p>
          <a:p>
            <a:r>
              <a:rPr lang="en-US" sz="2400" dirty="0"/>
              <a:t>The Governor identified 5 major programs and all purchases are related to either one of these programs or are unrelated to </a:t>
            </a:r>
            <a:r>
              <a:rPr lang="en-US" sz="2400" u="sng" dirty="0"/>
              <a:t>any</a:t>
            </a:r>
            <a:r>
              <a:rPr lang="en-US" sz="2400" dirty="0"/>
              <a:t> </a:t>
            </a:r>
            <a:r>
              <a:rPr lang="en-US" sz="2400" dirty="0" smtClean="0"/>
              <a:t>specific </a:t>
            </a:r>
            <a:r>
              <a:rPr lang="en-US" sz="2400" dirty="0"/>
              <a:t>program in which case the program code will be NP000</a:t>
            </a:r>
            <a:r>
              <a:rPr lang="en-US" sz="2400" dirty="0" smtClean="0"/>
              <a:t>.</a:t>
            </a:r>
          </a:p>
          <a:p>
            <a:endParaRPr lang="en-US" sz="2400" dirty="0"/>
          </a:p>
          <a:p>
            <a:r>
              <a:rPr lang="en-US" sz="2400" dirty="0" smtClean="0"/>
              <a:t>Format example:  1010000-B0100 or 1010000-NP000</a:t>
            </a:r>
            <a:endParaRPr lang="en-US" sz="2400" dirty="0"/>
          </a:p>
        </p:txBody>
      </p:sp>
      <p:sp>
        <p:nvSpPr>
          <p:cNvPr id="2" name="TextBox 1"/>
          <p:cNvSpPr txBox="1"/>
          <p:nvPr/>
        </p:nvSpPr>
        <p:spPr>
          <a:xfrm>
            <a:off x="609600" y="5694879"/>
            <a:ext cx="2795381" cy="369332"/>
          </a:xfrm>
          <a:prstGeom prst="rect">
            <a:avLst/>
          </a:prstGeom>
          <a:noFill/>
        </p:spPr>
        <p:txBody>
          <a:bodyPr wrap="none" rtlCol="0">
            <a:spAutoFit/>
          </a:bodyPr>
          <a:lstStyle/>
          <a:p>
            <a:r>
              <a:rPr lang="en-US" dirty="0" smtClean="0"/>
              <a:t>DCAR Newsletter June 2015</a:t>
            </a:r>
          </a:p>
        </p:txBody>
      </p:sp>
    </p:spTree>
    <p:extLst>
      <p:ext uri="{BB962C8B-B14F-4D97-AF65-F5344CB8AC3E}">
        <p14:creationId xmlns:p14="http://schemas.microsoft.com/office/powerpoint/2010/main" val="42688736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93802"/>
            <a:ext cx="6241645" cy="769441"/>
          </a:xfrm>
          <a:prstGeom prst="rect">
            <a:avLst/>
          </a:prstGeom>
          <a:noFill/>
        </p:spPr>
        <p:txBody>
          <a:bodyPr wrap="none" rtlCol="0">
            <a:spAutoFit/>
          </a:bodyPr>
          <a:lstStyle/>
          <a:p>
            <a:r>
              <a:rPr lang="en-US" sz="4400" dirty="0" smtClean="0"/>
              <a:t>GL06: Operating Unit Field</a:t>
            </a:r>
            <a:endParaRPr lang="en-US" sz="4400" dirty="0"/>
          </a:p>
        </p:txBody>
      </p:sp>
      <p:sp>
        <p:nvSpPr>
          <p:cNvPr id="3" name="TextBox 2"/>
          <p:cNvSpPr txBox="1"/>
          <p:nvPr/>
        </p:nvSpPr>
        <p:spPr>
          <a:xfrm>
            <a:off x="609600" y="2133600"/>
            <a:ext cx="7414530" cy="3785652"/>
          </a:xfrm>
          <a:prstGeom prst="rect">
            <a:avLst/>
          </a:prstGeom>
          <a:noFill/>
        </p:spPr>
        <p:txBody>
          <a:bodyPr wrap="none" rtlCol="0">
            <a:spAutoFit/>
          </a:bodyPr>
          <a:lstStyle/>
          <a:p>
            <a:r>
              <a:rPr lang="en-US" sz="2400" dirty="0" smtClean="0"/>
              <a:t>This field also changed effective July 1, 2015. </a:t>
            </a:r>
          </a:p>
          <a:p>
            <a:r>
              <a:rPr lang="en-US" sz="2400" dirty="0" smtClean="0"/>
              <a:t>All agencies (if using the Operating Unit field) will</a:t>
            </a:r>
          </a:p>
          <a:p>
            <a:r>
              <a:rPr lang="en-US" sz="2400" dirty="0" smtClean="0"/>
              <a:t>see –N/A at the end.  </a:t>
            </a:r>
          </a:p>
          <a:p>
            <a:endParaRPr lang="en-US" sz="2400" dirty="0"/>
          </a:p>
          <a:p>
            <a:r>
              <a:rPr lang="en-US" sz="2400" dirty="0" smtClean="0"/>
              <a:t>Example:  7215000-N/A  </a:t>
            </a:r>
          </a:p>
          <a:p>
            <a:endParaRPr lang="en-US" sz="2400" dirty="0"/>
          </a:p>
          <a:p>
            <a:r>
              <a:rPr lang="en-US" sz="2400" dirty="0" smtClean="0"/>
              <a:t>Only the Department of Education will see an actual value</a:t>
            </a:r>
          </a:p>
          <a:p>
            <a:r>
              <a:rPr lang="en-US" sz="2400" dirty="0"/>
              <a:t>f</a:t>
            </a:r>
            <a:r>
              <a:rPr lang="en-US" sz="2400" dirty="0" smtClean="0"/>
              <a:t>ollowing the Operating Unit.</a:t>
            </a:r>
          </a:p>
          <a:p>
            <a:endParaRPr lang="en-US" sz="2400" dirty="0"/>
          </a:p>
          <a:p>
            <a:r>
              <a:rPr lang="en-US" sz="2400" dirty="0" smtClean="0"/>
              <a:t>Example:  0015000-391</a:t>
            </a:r>
            <a:endParaRPr lang="en-US" sz="2400" dirty="0"/>
          </a:p>
        </p:txBody>
      </p:sp>
    </p:spTree>
    <p:extLst>
      <p:ext uri="{BB962C8B-B14F-4D97-AF65-F5344CB8AC3E}">
        <p14:creationId xmlns:p14="http://schemas.microsoft.com/office/powerpoint/2010/main" val="4238681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shot of an electronic signatur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786791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609600" y="304800"/>
            <a:ext cx="8229600" cy="1143000"/>
          </a:xfrm>
        </p:spPr>
        <p:txBody>
          <a:bodyPr>
            <a:normAutofit fontScale="90000"/>
          </a:bodyPr>
          <a:lstStyle/>
          <a:p>
            <a:r>
              <a:rPr lang="en-US" dirty="0" smtClean="0"/>
              <a:t>Statement electronic signature page</a:t>
            </a:r>
            <a:endParaRPr lang="en-US" dirty="0"/>
          </a:p>
        </p:txBody>
      </p:sp>
      <p:sp>
        <p:nvSpPr>
          <p:cNvPr id="2" name="TextBox 1"/>
          <p:cNvSpPr txBox="1"/>
          <p:nvPr/>
        </p:nvSpPr>
        <p:spPr>
          <a:xfrm>
            <a:off x="451852" y="2286000"/>
            <a:ext cx="7631513" cy="646331"/>
          </a:xfrm>
          <a:prstGeom prst="rect">
            <a:avLst/>
          </a:prstGeom>
          <a:noFill/>
        </p:spPr>
        <p:txBody>
          <a:bodyPr wrap="none" rtlCol="0">
            <a:spAutoFit/>
          </a:bodyPr>
          <a:lstStyle/>
          <a:p>
            <a:r>
              <a:rPr lang="en-US" dirty="0" smtClean="0"/>
              <a:t>If your agency utilizes electronic signatures, they are acceptable for statements,</a:t>
            </a:r>
          </a:p>
          <a:p>
            <a:r>
              <a:rPr lang="en-US" dirty="0"/>
              <a:t>s</a:t>
            </a:r>
            <a:r>
              <a:rPr lang="en-US" dirty="0" smtClean="0"/>
              <a:t>igning electronic invoices, and other P-card related documents.</a:t>
            </a:r>
            <a:endParaRPr lang="en-US" dirty="0"/>
          </a:p>
        </p:txBody>
      </p:sp>
    </p:spTree>
    <p:extLst>
      <p:ext uri="{BB962C8B-B14F-4D97-AF65-F5344CB8AC3E}">
        <p14:creationId xmlns:p14="http://schemas.microsoft.com/office/powerpoint/2010/main" val="12408555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828800"/>
            <a:ext cx="8229600" cy="4800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State P-Card Team: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P-Card Administrator </a:t>
            </a:r>
            <a:r>
              <a:rPr lang="en-US" sz="3000" b="1" dirty="0" smtClean="0"/>
              <a:t>– </a:t>
            </a:r>
            <a:r>
              <a:rPr lang="en-US" sz="2400" b="1" dirty="0" smtClean="0"/>
              <a:t>Linda Powell, CPO</a:t>
            </a:r>
            <a:endParaRPr lang="en-US" sz="2800" b="1" dirty="0"/>
          </a:p>
          <a:p>
            <a:pPr marL="742950" lvl="1" indent="-285750">
              <a:spcBef>
                <a:spcPct val="20000"/>
              </a:spcBef>
              <a:buFont typeface="Arial" pitchFamily="34" charset="0"/>
              <a:buChar char="–"/>
              <a:defRPr/>
            </a:pPr>
            <a:r>
              <a:rPr lang="en-US" sz="2400" b="1" dirty="0"/>
              <a:t>Linda.Powell@OMES.ok.gov</a:t>
            </a:r>
          </a:p>
          <a:p>
            <a:pPr marL="742950" lvl="1" indent="-285750">
              <a:spcBef>
                <a:spcPct val="20000"/>
              </a:spcBef>
              <a:buFont typeface="Arial" pitchFamily="34" charset="0"/>
              <a:buChar char="–"/>
              <a:defRPr/>
            </a:pPr>
            <a:r>
              <a:rPr lang="en-US" sz="2400" b="1" dirty="0" smtClean="0"/>
              <a:t>405-522-1654</a:t>
            </a:r>
            <a:endParaRPr lang="en-US" sz="2400" b="1" dirty="0"/>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b="1" noProof="0" dirty="0" smtClean="0"/>
              <a:t>Back-up P-card Administrator </a:t>
            </a:r>
            <a:r>
              <a:rPr lang="en-US" sz="2800" b="1" noProof="0" dirty="0" smtClean="0"/>
              <a:t>- </a:t>
            </a:r>
            <a:r>
              <a:rPr lang="en-US" sz="2400" b="1" noProof="0" dirty="0" smtClean="0"/>
              <a:t>Vickie Rivas</a:t>
            </a:r>
            <a:r>
              <a:rPr kumimoji="0" lang="en-US" sz="2400" b="1" i="0" u="none" strike="noStrike" kern="1200" cap="none" spc="0" normalizeH="0" baseline="0" noProof="0" dirty="0" smtClean="0">
                <a:ln>
                  <a:noFill/>
                </a:ln>
                <a:solidFill>
                  <a:schemeClr val="tx1"/>
                </a:solidFill>
                <a:effectLst/>
                <a:uLnTx/>
                <a:uFillTx/>
              </a:rPr>
              <a:t>, CPO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a:t>V</a:t>
            </a:r>
            <a:r>
              <a:rPr lang="en-US" sz="2400" b="1" dirty="0" smtClean="0"/>
              <a:t>ickie.Rivas</a:t>
            </a:r>
            <a:r>
              <a:rPr kumimoji="0" lang="en-US" sz="2400" b="1" i="0" u="none" strike="noStrike" kern="1200" cap="none" spc="0" normalizeH="0" baseline="0" noProof="0" dirty="0" smtClean="0">
                <a:ln>
                  <a:noFill/>
                </a:ln>
                <a:solidFill>
                  <a:schemeClr val="tx1"/>
                </a:solidFill>
                <a:effectLst/>
                <a:uLnTx/>
                <a:uFillTx/>
              </a:rPr>
              <a:t>@OMES.ok.gov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rPr>
              <a:t>405-522-4970</a:t>
            </a:r>
          </a:p>
          <a:p>
            <a:pPr marR="0" lvl="1" algn="ctr" defTabSz="914400" rtl="0" eaLnBrk="1" fontAlgn="auto" latinLnBrk="0" hangingPunct="1">
              <a:lnSpc>
                <a:spcPct val="100000"/>
              </a:lnSpc>
              <a:spcBef>
                <a:spcPct val="20000"/>
              </a:spcBef>
              <a:spcAft>
                <a:spcPts val="0"/>
              </a:spcAft>
              <a:buClrTx/>
              <a:buSzTx/>
              <a:tabLst/>
              <a:defRPr/>
            </a:pPr>
            <a:r>
              <a:rPr lang="en-US" sz="2400" b="1" noProof="0" dirty="0" smtClean="0"/>
              <a:t>Central P-Card Office email</a:t>
            </a:r>
          </a:p>
          <a:p>
            <a:pPr marR="0" lvl="1" algn="ctr" defTabSz="914400" rtl="0" eaLnBrk="1" fontAlgn="auto" latinLnBrk="0" hangingPunct="1">
              <a:lnSpc>
                <a:spcPct val="100000"/>
              </a:lnSpc>
              <a:spcBef>
                <a:spcPct val="20000"/>
              </a:spcBef>
              <a:spcAft>
                <a:spcPts val="0"/>
              </a:spcAft>
              <a:buClrTx/>
              <a:buSzTx/>
              <a:tabLst/>
              <a:defRPr/>
            </a:pPr>
            <a:r>
              <a:rPr lang="en-US" sz="2400" b="1" dirty="0" smtClean="0">
                <a:solidFill>
                  <a:srgbClr val="FF0000"/>
                </a:solidFill>
                <a:hlinkClick r:id="rId3"/>
              </a:rPr>
              <a:t>pcard@omes.ok.gov</a:t>
            </a:r>
            <a:r>
              <a:rPr lang="en-US" sz="2400" b="1" dirty="0" smtClean="0">
                <a:solidFill>
                  <a:srgbClr val="FF0000"/>
                </a:solidFill>
              </a:rPr>
              <a:t> </a:t>
            </a:r>
            <a:r>
              <a:rPr lang="en-US" sz="2400" b="1" noProof="0" dirty="0" smtClean="0"/>
              <a:t>    </a:t>
            </a:r>
            <a:endParaRPr kumimoji="0" lang="en-US" sz="2400" b="1" i="0" u="none" strike="noStrike" kern="1200" cap="none" spc="0" normalizeH="0" baseline="0" noProof="0" dirty="0" smtClean="0">
              <a:ln>
                <a:noFill/>
              </a:ln>
              <a:solidFill>
                <a:schemeClr val="tx1"/>
              </a:solidFill>
              <a:effectLst/>
              <a:uLnTx/>
              <a:uFillTx/>
            </a:endParaRPr>
          </a:p>
          <a:p>
            <a:pPr marR="0" lvl="1" algn="l" defTabSz="914400" rtl="0" eaLnBrk="1" fontAlgn="auto" latinLnBrk="0" hangingPunct="1">
              <a:lnSpc>
                <a:spcPct val="100000"/>
              </a:lnSpc>
              <a:spcBef>
                <a:spcPct val="20000"/>
              </a:spcBef>
              <a:spcAft>
                <a:spcPts val="0"/>
              </a:spcAft>
              <a:buClrTx/>
              <a:buSzTx/>
              <a:tabLst/>
              <a:defRPr/>
            </a:pPr>
            <a:endParaRPr lang="en-US" sz="2400" b="1" dirty="0"/>
          </a:p>
          <a:p>
            <a:pPr marR="0" lvl="1"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72628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133"/>
            <a:ext cx="8229600" cy="1143000"/>
          </a:xfrm>
        </p:spPr>
        <p:txBody>
          <a:bodyPr/>
          <a:lstStyle/>
          <a:p>
            <a:pPr algn="l"/>
            <a:r>
              <a:rPr lang="en-US" dirty="0"/>
              <a:t> </a:t>
            </a:r>
            <a:r>
              <a:rPr lang="en-US" dirty="0" smtClean="0"/>
              <a:t>          PIN numbers</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PIN numbers must be registered online at </a:t>
            </a:r>
            <a:r>
              <a:rPr lang="en-US" dirty="0" smtClean="0">
                <a:hlinkClick r:id="rId2"/>
              </a:rPr>
              <a:t>www.baml.com/PINCheck</a:t>
            </a:r>
            <a:r>
              <a:rPr lang="en-US" dirty="0" smtClean="0"/>
              <a:t> </a:t>
            </a:r>
          </a:p>
          <a:p>
            <a:r>
              <a:rPr lang="en-US" dirty="0" smtClean="0"/>
              <a:t>If you forget your PIN you may retrieve it from this website</a:t>
            </a:r>
          </a:p>
          <a:p>
            <a:r>
              <a:rPr lang="en-US" dirty="0" smtClean="0"/>
              <a:t>If you don’t have access to the internet, you can contact customer service to request a PIN reminder mailer.  PINs cannot be provided over the phone.</a:t>
            </a:r>
          </a:p>
          <a:p>
            <a:pPr marL="0" indent="0">
              <a:buNone/>
            </a:pP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42938"/>
            <a:ext cx="2718770" cy="126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367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52400" y="889218"/>
            <a:ext cx="3429000" cy="2246769"/>
          </a:xfrm>
          <a:prstGeom prst="rect">
            <a:avLst/>
          </a:prstGeom>
          <a:noFill/>
        </p:spPr>
        <p:txBody>
          <a:bodyPr wrap="square" rtlCol="0">
            <a:spAutoFit/>
          </a:bodyPr>
          <a:lstStyle/>
          <a:p>
            <a:pPr algn="ctr"/>
            <a:r>
              <a:rPr lang="en-US" sz="2800" dirty="0" smtClean="0"/>
              <a:t>The agency decides who has a card, who the approvers are,</a:t>
            </a:r>
          </a:p>
          <a:p>
            <a:pPr algn="ctr"/>
            <a:r>
              <a:rPr lang="en-US" sz="2800" dirty="0" smtClean="0"/>
              <a:t>and appoints the</a:t>
            </a:r>
          </a:p>
          <a:p>
            <a:pPr algn="ctr"/>
            <a:r>
              <a:rPr lang="en-US" sz="2800" dirty="0" smtClean="0"/>
              <a:t>Administrator. </a:t>
            </a:r>
            <a:endParaRPr lang="en-US" sz="2800" dirty="0"/>
          </a:p>
        </p:txBody>
      </p:sp>
      <p:sp>
        <p:nvSpPr>
          <p:cNvPr id="18" name="Rectangle 17"/>
          <p:cNvSpPr/>
          <p:nvPr/>
        </p:nvSpPr>
        <p:spPr>
          <a:xfrm>
            <a:off x="3679175" y="741366"/>
            <a:ext cx="1905000" cy="6477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Executive  </a:t>
            </a:r>
            <a:r>
              <a:rPr lang="en-US" sz="1600" dirty="0" smtClean="0">
                <a:solidFill>
                  <a:schemeClr val="tx1"/>
                </a:solidFill>
              </a:rPr>
              <a:t>Advisory </a:t>
            </a:r>
            <a:r>
              <a:rPr lang="en-US" sz="1600" dirty="0">
                <a:solidFill>
                  <a:schemeClr val="tx1"/>
                </a:solidFill>
              </a:rPr>
              <a:t>Group</a:t>
            </a:r>
          </a:p>
        </p:txBody>
      </p:sp>
      <p:sp>
        <p:nvSpPr>
          <p:cNvPr id="19" name="Rectangle 18"/>
          <p:cNvSpPr/>
          <p:nvPr/>
        </p:nvSpPr>
        <p:spPr>
          <a:xfrm>
            <a:off x="3679175" y="1475580"/>
            <a:ext cx="1905000" cy="6477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State Purchasing Director</a:t>
            </a:r>
          </a:p>
        </p:txBody>
      </p:sp>
      <p:sp>
        <p:nvSpPr>
          <p:cNvPr id="20" name="Rectangle 19"/>
          <p:cNvSpPr/>
          <p:nvPr/>
        </p:nvSpPr>
        <p:spPr>
          <a:xfrm>
            <a:off x="3682848" y="2228757"/>
            <a:ext cx="1905000" cy="62865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State </a:t>
            </a:r>
            <a:r>
              <a:rPr lang="en-US" sz="1600" dirty="0" smtClean="0">
                <a:solidFill>
                  <a:schemeClr val="tx1"/>
                </a:solidFill>
              </a:rPr>
              <a:t>P-Card </a:t>
            </a:r>
            <a:r>
              <a:rPr lang="en-US" sz="1600" dirty="0">
                <a:solidFill>
                  <a:schemeClr val="tx1"/>
                </a:solidFill>
              </a:rPr>
              <a:t>Administrator</a:t>
            </a:r>
          </a:p>
        </p:txBody>
      </p:sp>
      <p:sp>
        <p:nvSpPr>
          <p:cNvPr id="21" name="Rectangle 20"/>
          <p:cNvSpPr/>
          <p:nvPr/>
        </p:nvSpPr>
        <p:spPr>
          <a:xfrm>
            <a:off x="3682848" y="2971817"/>
            <a:ext cx="1925318" cy="117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u="sng" dirty="0" smtClean="0">
                <a:solidFill>
                  <a:srgbClr val="002060"/>
                </a:solidFill>
              </a:rPr>
              <a:t>Agency P-Card </a:t>
            </a:r>
            <a:r>
              <a:rPr lang="en-US" u="sng" dirty="0">
                <a:solidFill>
                  <a:srgbClr val="002060"/>
                </a:solidFill>
              </a:rPr>
              <a:t>Administrator</a:t>
            </a:r>
          </a:p>
        </p:txBody>
      </p:sp>
      <p:sp>
        <p:nvSpPr>
          <p:cNvPr id="22" name="Rectangle 21"/>
          <p:cNvSpPr/>
          <p:nvPr/>
        </p:nvSpPr>
        <p:spPr>
          <a:xfrm>
            <a:off x="2031695" y="4056279"/>
            <a:ext cx="1905000" cy="61626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Agency</a:t>
            </a:r>
            <a:endParaRPr lang="en-US" sz="1600" dirty="0">
              <a:solidFill>
                <a:schemeClr val="tx1"/>
              </a:solidFill>
            </a:endParaRPr>
          </a:p>
          <a:p>
            <a:pPr algn="ctr" fontAlgn="auto">
              <a:spcBef>
                <a:spcPts val="0"/>
              </a:spcBef>
              <a:spcAft>
                <a:spcPts val="0"/>
              </a:spcAft>
              <a:defRPr/>
            </a:pPr>
            <a:r>
              <a:rPr lang="en-US" sz="1600" dirty="0">
                <a:solidFill>
                  <a:schemeClr val="tx1"/>
                </a:solidFill>
              </a:rPr>
              <a:t>Approving Officials</a:t>
            </a:r>
          </a:p>
        </p:txBody>
      </p:sp>
      <p:sp>
        <p:nvSpPr>
          <p:cNvPr id="23" name="Rectangle 22"/>
          <p:cNvSpPr/>
          <p:nvPr/>
        </p:nvSpPr>
        <p:spPr>
          <a:xfrm>
            <a:off x="5410200" y="4056279"/>
            <a:ext cx="1905000" cy="61626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Agency</a:t>
            </a:r>
            <a:endParaRPr lang="en-US" sz="1600" dirty="0">
              <a:solidFill>
                <a:schemeClr val="tx1"/>
              </a:solidFill>
            </a:endParaRPr>
          </a:p>
          <a:p>
            <a:pPr algn="ctr" fontAlgn="auto">
              <a:spcBef>
                <a:spcPts val="0"/>
              </a:spcBef>
              <a:spcAft>
                <a:spcPts val="0"/>
              </a:spcAft>
              <a:defRPr/>
            </a:pPr>
            <a:r>
              <a:rPr lang="en-US" sz="1600" dirty="0">
                <a:solidFill>
                  <a:schemeClr val="tx1"/>
                </a:solidFill>
              </a:rPr>
              <a:t>Approving Officials</a:t>
            </a:r>
          </a:p>
        </p:txBody>
      </p:sp>
      <p:cxnSp>
        <p:nvCxnSpPr>
          <p:cNvPr id="24" name="Straight Connector 23"/>
          <p:cNvCxnSpPr>
            <a:stCxn id="19" idx="0"/>
            <a:endCxn id="18" idx="2"/>
          </p:cNvCxnSpPr>
          <p:nvPr/>
        </p:nvCxnSpPr>
        <p:spPr>
          <a:xfrm flipV="1">
            <a:off x="4631675" y="1389066"/>
            <a:ext cx="0" cy="86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0"/>
            <a:endCxn id="19" idx="2"/>
          </p:cNvCxnSpPr>
          <p:nvPr/>
        </p:nvCxnSpPr>
        <p:spPr>
          <a:xfrm flipH="1" flipV="1">
            <a:off x="4631675" y="2123280"/>
            <a:ext cx="3673" cy="10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0"/>
            <a:endCxn id="20" idx="2"/>
          </p:cNvCxnSpPr>
          <p:nvPr/>
        </p:nvCxnSpPr>
        <p:spPr>
          <a:xfrm flipH="1" flipV="1">
            <a:off x="4635348" y="2857408"/>
            <a:ext cx="10159" cy="114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V="1">
            <a:off x="7277100" y="5067300"/>
            <a:ext cx="304800" cy="228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74058" y="4914900"/>
            <a:ext cx="1474880"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P-Cardholders</a:t>
            </a:r>
            <a:endParaRPr lang="en-US" sz="1600" dirty="0">
              <a:solidFill>
                <a:schemeClr val="tx1"/>
              </a:solidFill>
            </a:endParaRPr>
          </a:p>
        </p:txBody>
      </p:sp>
      <p:sp>
        <p:nvSpPr>
          <p:cNvPr id="41" name="Rectangle 40"/>
          <p:cNvSpPr/>
          <p:nvPr/>
        </p:nvSpPr>
        <p:spPr>
          <a:xfrm>
            <a:off x="4798075" y="4914900"/>
            <a:ext cx="1409700" cy="8207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P-Cardholders</a:t>
            </a:r>
            <a:endParaRPr lang="en-US" sz="1600" dirty="0">
              <a:solidFill>
                <a:schemeClr val="tx1"/>
              </a:solidFill>
            </a:endParaRPr>
          </a:p>
        </p:txBody>
      </p:sp>
      <p:sp>
        <p:nvSpPr>
          <p:cNvPr id="42" name="Rectangle 41"/>
          <p:cNvSpPr/>
          <p:nvPr/>
        </p:nvSpPr>
        <p:spPr>
          <a:xfrm>
            <a:off x="3054195" y="4914900"/>
            <a:ext cx="1445967"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P-Cardholders</a:t>
            </a:r>
            <a:endParaRPr lang="en-US" sz="1600" dirty="0">
              <a:solidFill>
                <a:schemeClr val="tx1"/>
              </a:solidFill>
            </a:endParaRPr>
          </a:p>
        </p:txBody>
      </p:sp>
      <p:sp>
        <p:nvSpPr>
          <p:cNvPr id="43" name="Rectangle 42"/>
          <p:cNvSpPr/>
          <p:nvPr/>
        </p:nvSpPr>
        <p:spPr>
          <a:xfrm>
            <a:off x="6522566" y="4914900"/>
            <a:ext cx="1447800"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P-Cardholders</a:t>
            </a:r>
            <a:endParaRPr lang="en-US" sz="1600" dirty="0">
              <a:solidFill>
                <a:schemeClr val="tx1"/>
              </a:solidFill>
            </a:endParaRPr>
          </a:p>
        </p:txBody>
      </p:sp>
      <p:cxnSp>
        <p:nvCxnSpPr>
          <p:cNvPr id="30" name="Straight Connector 29"/>
          <p:cNvCxnSpPr/>
          <p:nvPr/>
        </p:nvCxnSpPr>
        <p:spPr>
          <a:xfrm>
            <a:off x="5608166" y="3795312"/>
            <a:ext cx="685800" cy="228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792316" y="3792540"/>
            <a:ext cx="888695" cy="234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209800" y="4672540"/>
            <a:ext cx="152400" cy="242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2800" y="4672540"/>
            <a:ext cx="189237" cy="228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1" idx="0"/>
          </p:cNvCxnSpPr>
          <p:nvPr/>
        </p:nvCxnSpPr>
        <p:spPr>
          <a:xfrm flipH="1">
            <a:off x="5502925" y="4672540"/>
            <a:ext cx="231248" cy="242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43" idx="0"/>
          </p:cNvCxnSpPr>
          <p:nvPr/>
        </p:nvCxnSpPr>
        <p:spPr>
          <a:xfrm>
            <a:off x="6934200" y="4672540"/>
            <a:ext cx="312266" cy="2423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images.wisegeek.com/law-books.jpg" hidden="1"/>
          <p:cNvPicPr>
            <a:picLocks noChangeAspect="1" noChangeArrowheads="1"/>
          </p:cNvPicPr>
          <p:nvPr/>
        </p:nvPicPr>
        <p:blipFill>
          <a:blip r:embed="rId2" cstate="print">
            <a:lum bright="-22000" contrast="-48000"/>
          </a:blip>
          <a:srcRect/>
          <a:stretch>
            <a:fillRect/>
          </a:stretch>
        </p:blipFill>
        <p:spPr bwMode="auto">
          <a:xfrm>
            <a:off x="0" y="47766"/>
            <a:ext cx="9144001" cy="6810234"/>
          </a:xfrm>
          <a:prstGeom prst="rect">
            <a:avLst/>
          </a:prstGeom>
          <a:noFill/>
        </p:spPr>
      </p:pic>
      <p:sp>
        <p:nvSpPr>
          <p:cNvPr id="2" name="Title 1"/>
          <p:cNvSpPr>
            <a:spLocks noGrp="1"/>
          </p:cNvSpPr>
          <p:nvPr>
            <p:ph type="title"/>
          </p:nvPr>
        </p:nvSpPr>
        <p:spPr>
          <a:xfrm>
            <a:off x="457200" y="431800"/>
            <a:ext cx="8229600" cy="1143000"/>
          </a:xfrm>
        </p:spPr>
        <p:txBody>
          <a:bodyPr>
            <a:normAutofit/>
          </a:bodyPr>
          <a:lstStyle/>
          <a:p>
            <a:r>
              <a:rPr lang="en-US" sz="4800" b="1" dirty="0" smtClean="0"/>
              <a:t>References</a:t>
            </a:r>
            <a:endParaRPr lang="en-US" sz="4800" b="1"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sz="2400" dirty="0" smtClean="0"/>
              <a:t>All purchases shall be made in accordance with State statutes, rules, and these Procedures, which include but may not be limited to:</a:t>
            </a:r>
          </a:p>
          <a:p>
            <a:pPr lvl="1">
              <a:buFont typeface="Wingdings" pitchFamily="2" charset="2"/>
              <a:buChar char="Ø"/>
            </a:pPr>
            <a:r>
              <a:rPr lang="en-US" sz="2400" dirty="0" smtClean="0"/>
              <a:t>Central Purchasing Act, 74 O.S. § 85.1 et seq.</a:t>
            </a:r>
          </a:p>
          <a:p>
            <a:pPr lvl="1">
              <a:buFont typeface="Wingdings" pitchFamily="2" charset="2"/>
              <a:buChar char="Ø"/>
            </a:pPr>
            <a:r>
              <a:rPr lang="en-US" sz="2400" dirty="0" smtClean="0"/>
              <a:t>State Travel Reimbursement Act (STRA), 74 O.S. § 500 et seq.</a:t>
            </a:r>
          </a:p>
          <a:p>
            <a:pPr lvl="1">
              <a:buFont typeface="Wingdings" pitchFamily="2" charset="2"/>
              <a:buChar char="Ø"/>
            </a:pPr>
            <a:r>
              <a:rPr lang="en-US" sz="2400" dirty="0" smtClean="0"/>
              <a:t>Central Purchasing Codified Rules, 260:115</a:t>
            </a:r>
          </a:p>
          <a:p>
            <a:pPr lvl="1">
              <a:buFont typeface="Wingdings" pitchFamily="2" charset="2"/>
              <a:buChar char="Ø"/>
            </a:pPr>
            <a:r>
              <a:rPr lang="en-US" sz="2400" dirty="0" smtClean="0"/>
              <a:t>State Purchase Card </a:t>
            </a:r>
            <a:r>
              <a:rPr lang="en-US" sz="2400" u="sng" dirty="0" smtClean="0">
                <a:solidFill>
                  <a:srgbClr val="0070C0"/>
                </a:solidFill>
              </a:rPr>
              <a:t>Procedures</a:t>
            </a:r>
          </a:p>
          <a:p>
            <a:pPr lvl="1">
              <a:buFont typeface="Wingdings" pitchFamily="2" charset="2"/>
              <a:buChar char="Ø"/>
            </a:pPr>
            <a:r>
              <a:rPr lang="en-US" sz="2400" dirty="0" smtClean="0"/>
              <a:t>Oklahoma State Travel Policy</a:t>
            </a:r>
          </a:p>
          <a:p>
            <a:pPr lvl="1">
              <a:buFont typeface="Wingdings" pitchFamily="2" charset="2"/>
              <a:buChar char="Ø"/>
            </a:pPr>
            <a:r>
              <a:rPr lang="en-US" sz="2400" dirty="0" smtClean="0"/>
              <a:t>Oklahoma </a:t>
            </a:r>
            <a:r>
              <a:rPr lang="en-US" sz="2400" u="sng" dirty="0" smtClean="0">
                <a:solidFill>
                  <a:srgbClr val="0070C0"/>
                </a:solidFill>
              </a:rPr>
              <a:t>Ethics</a:t>
            </a:r>
            <a:r>
              <a:rPr lang="en-US" sz="2400" dirty="0" smtClean="0"/>
              <a:t> Commission Rules</a:t>
            </a:r>
          </a:p>
          <a:p>
            <a:pPr lvl="1">
              <a:buFont typeface="Wingdings" pitchFamily="2" charset="2"/>
              <a:buChar char="Ø"/>
            </a:pPr>
            <a:r>
              <a:rPr lang="en-US" sz="2400" b="1" dirty="0" smtClean="0"/>
              <a:t>State Agency Internal Purchasing and P-Card Procedures</a:t>
            </a:r>
          </a:p>
          <a:p>
            <a:pPr lvl="1">
              <a:buFont typeface="Wingdings" pitchFamily="2" charset="2"/>
              <a:buChar char="Ø"/>
            </a:pPr>
            <a:r>
              <a:rPr lang="en-US" sz="2400" dirty="0" smtClean="0"/>
              <a:t>Other </a:t>
            </a:r>
            <a:r>
              <a:rPr lang="en-US" sz="2400" u="sng" dirty="0" smtClean="0">
                <a:solidFill>
                  <a:srgbClr val="0070C0"/>
                </a:solidFill>
              </a:rPr>
              <a:t>statutes</a:t>
            </a:r>
            <a:r>
              <a:rPr lang="en-US" sz="2400" dirty="0" smtClean="0"/>
              <a:t> pertaining to specific types of purchases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12197</TotalTime>
  <Words>4167</Words>
  <Application>Microsoft Office PowerPoint</Application>
  <PresentationFormat>On-screen Show (4:3)</PresentationFormat>
  <Paragraphs>558</Paragraphs>
  <Slides>65</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65</vt:i4>
      </vt:variant>
    </vt:vector>
  </HeadingPairs>
  <TitlesOfParts>
    <vt:vector size="76" baseType="lpstr">
      <vt:lpstr>Arial</vt:lpstr>
      <vt:lpstr>Calibri</vt:lpstr>
      <vt:lpstr>Calisto MT</vt:lpstr>
      <vt:lpstr>Times New Roman</vt:lpstr>
      <vt:lpstr>Verdana</vt:lpstr>
      <vt:lpstr>Wingdings</vt:lpstr>
      <vt:lpstr>Wingdings 2</vt:lpstr>
      <vt:lpstr>Office Theme</vt:lpstr>
      <vt:lpstr>1_Office Theme</vt:lpstr>
      <vt:lpstr>2_Office Theme</vt:lpstr>
      <vt:lpstr>3_Office Theme</vt:lpstr>
      <vt:lpstr>PowerPoint Presentation</vt:lpstr>
      <vt:lpstr>PowerPoint Presentation</vt:lpstr>
      <vt:lpstr> </vt:lpstr>
      <vt:lpstr>PowerPoint Presentation</vt:lpstr>
      <vt:lpstr>PowerPoint Presentation</vt:lpstr>
      <vt:lpstr>PowerPoint Presentation</vt:lpstr>
      <vt:lpstr>           PIN numbers</vt:lpstr>
      <vt:lpstr>PowerPoint Presentation</vt:lpstr>
      <vt:lpstr>References</vt:lpstr>
      <vt:lpstr>IT &amp; Telecom Purchases</vt:lpstr>
      <vt:lpstr>PowerPoint Presentation</vt:lpstr>
      <vt:lpstr>Encumbering Funds</vt:lpstr>
      <vt:lpstr>Employee Participation</vt:lpstr>
      <vt:lpstr>SAFEGUARDS</vt:lpstr>
      <vt:lpstr>Using the Card</vt:lpstr>
      <vt:lpstr>PowerPoint Presentation</vt:lpstr>
      <vt:lpstr>PowerPoint Presentation</vt:lpstr>
      <vt:lpstr>PowerPoint Presentation</vt:lpstr>
      <vt:lpstr>Request for Exception</vt:lpstr>
      <vt:lpstr>PowerPoint Presentation</vt:lpstr>
      <vt:lpstr>PowerPoint Presentation</vt:lpstr>
      <vt:lpstr>PowerPoint Presentation</vt:lpstr>
      <vt:lpstr>Interagency Payments</vt:lpstr>
      <vt:lpstr>PowerPoint Presentation</vt:lpstr>
      <vt:lpstr>PowerPoint Presentation</vt:lpstr>
      <vt:lpstr>PowerPoint Presentation</vt:lpstr>
      <vt:lpstr>PowerPoint Presentation</vt:lpstr>
      <vt:lpstr>PowerPoint Presentation</vt:lpstr>
      <vt:lpstr>PowerPoint Presentation</vt:lpstr>
      <vt:lpstr>Road and Highway Contracts</vt:lpstr>
      <vt:lpstr>PowerPoint Presentation</vt:lpstr>
      <vt:lpstr>PowerPoint Presentation</vt:lpstr>
      <vt:lpstr>PowerPoint Presentation</vt:lpstr>
      <vt:lpstr>PowerPoint Presentation</vt:lpstr>
      <vt:lpstr>What does the auditor look for?</vt:lpstr>
      <vt:lpstr>PowerPoint Presentation</vt:lpstr>
      <vt:lpstr>Receiving Goods and Services</vt:lpstr>
      <vt:lpstr>PowerPoint Presentation</vt:lpstr>
      <vt:lpstr>PowerPoint Presentation</vt:lpstr>
      <vt:lpstr>PowerPoint Presentation</vt:lpstr>
      <vt:lpstr>Open Books</vt:lpstr>
      <vt:lpstr>Construction &amp; Properties (CAP)</vt:lpstr>
      <vt:lpstr>PowerPoint Presentation</vt:lpstr>
      <vt:lpstr>PowerPoint Presentation</vt:lpstr>
      <vt:lpstr>    IT Assets</vt:lpstr>
      <vt:lpstr>Registration Payments</vt:lpstr>
      <vt:lpstr>PowerPoint Presentation</vt:lpstr>
      <vt:lpstr>PowerPoint Presentation</vt:lpstr>
      <vt:lpstr>     P-Card Administrator      Responsibilities</vt:lpstr>
      <vt:lpstr>     P-Card Administrator      Responsibilities</vt:lpstr>
      <vt:lpstr>Records Retention</vt:lpstr>
      <vt:lpstr>PowerPoint Presentation</vt:lpstr>
      <vt:lpstr>Travel Purchases – P-Card</vt:lpstr>
      <vt:lpstr>PowerPoint Presentation</vt:lpstr>
      <vt:lpstr>Notes:</vt:lpstr>
      <vt:lpstr>PowerPoint Presentation</vt:lpstr>
      <vt:lpstr>Lodging Letter</vt:lpstr>
      <vt:lpstr>PowerPoint Presentation</vt:lpstr>
      <vt:lpstr>Travel no-shows</vt:lpstr>
      <vt:lpstr>PowerPoint Presentation</vt:lpstr>
      <vt:lpstr>End of cycle deadlines</vt:lpstr>
      <vt:lpstr>PowerPoint Presentation</vt:lpstr>
      <vt:lpstr>PowerPoint Presentation</vt:lpstr>
      <vt:lpstr>Statement electronic signature page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 State P-Card Program</dc:title>
  <dc:subject>Training slides of the State of Oklahoma purchase card program</dc:subject>
  <dc:creator>Linda Powell</dc:creator>
  <cp:keywords>purchase, card, p-card, Oklahoma, training, program</cp:keywords>
  <cp:lastModifiedBy>John Lowrey</cp:lastModifiedBy>
  <cp:revision>505</cp:revision>
  <dcterms:created xsi:type="dcterms:W3CDTF">2013-08-12T15:37:24Z</dcterms:created>
  <dcterms:modified xsi:type="dcterms:W3CDTF">2016-02-09T19:13:22Z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