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B12-FDFF-4D22-8A12-9C4ED7E633F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DB60D7-EBF6-4C0F-8F30-5FCE862445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B12-FDFF-4D22-8A12-9C4ED7E633F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60D7-EBF6-4C0F-8F30-5FCE862445C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5DB60D7-EBF6-4C0F-8F30-5FCE862445C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B12-FDFF-4D22-8A12-9C4ED7E633F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B12-FDFF-4D22-8A12-9C4ED7E633F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5DB60D7-EBF6-4C0F-8F30-5FCE862445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B12-FDFF-4D22-8A12-9C4ED7E633F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DB60D7-EBF6-4C0F-8F30-5FCE862445C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2CADB12-FDFF-4D22-8A12-9C4ED7E633F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60D7-EBF6-4C0F-8F30-5FCE862445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B12-FDFF-4D22-8A12-9C4ED7E633F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5DB60D7-EBF6-4C0F-8F30-5FCE862445C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B12-FDFF-4D22-8A12-9C4ED7E633F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5DB60D7-EBF6-4C0F-8F30-5FCE86244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B12-FDFF-4D22-8A12-9C4ED7E633F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DB60D7-EBF6-4C0F-8F30-5FCE862445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DB60D7-EBF6-4C0F-8F30-5FCE862445C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ADB12-FDFF-4D22-8A12-9C4ED7E633F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5DB60D7-EBF6-4C0F-8F30-5FCE862445C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2CADB12-FDFF-4D22-8A12-9C4ED7E633F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2CADB12-FDFF-4D22-8A12-9C4ED7E633F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DB60D7-EBF6-4C0F-8F30-5FCE862445C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File:Seal_of_Oklahoma.sv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Process for Mathematics and English Language Arts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Oklahoma Academic Standards</a:t>
            </a:r>
            <a:endParaRPr lang="en-US" dirty="0"/>
          </a:p>
        </p:txBody>
      </p:sp>
      <p:pic>
        <p:nvPicPr>
          <p:cNvPr id="1032" name="Picture 8" descr="Seal of Oklahoma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416" y="3800475"/>
            <a:ext cx="19050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06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748" y="228600"/>
            <a:ext cx="4722252" cy="6095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394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2' X 3' Oklahoma Classroom 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560104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35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Steering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Amy Ford, Chair</a:t>
            </a:r>
          </a:p>
          <a:p>
            <a:r>
              <a:rPr lang="en-US" dirty="0" smtClean="0"/>
              <a:t>Joy Hofmeister, Superintendent of Public Instruction</a:t>
            </a:r>
          </a:p>
          <a:p>
            <a:r>
              <a:rPr lang="en-US" dirty="0" smtClean="0"/>
              <a:t>Glen Johnson, Chancellor, State System of Higher Education</a:t>
            </a:r>
          </a:p>
          <a:p>
            <a:r>
              <a:rPr lang="en-US" dirty="0" err="1" smtClean="0"/>
              <a:t>Deby</a:t>
            </a:r>
            <a:r>
              <a:rPr lang="en-US" dirty="0" smtClean="0"/>
              <a:t> Snodgrass, </a:t>
            </a:r>
            <a:r>
              <a:rPr lang="en-US" dirty="0"/>
              <a:t>Secretary of Commerce </a:t>
            </a:r>
            <a:endParaRPr lang="en-US" dirty="0" smtClean="0"/>
          </a:p>
          <a:p>
            <a:r>
              <a:rPr lang="en-US" dirty="0" smtClean="0"/>
              <a:t>Marcie Mack, Director, Career and Technology Education</a:t>
            </a:r>
          </a:p>
          <a:p>
            <a:r>
              <a:rPr lang="en-US" dirty="0" smtClean="0"/>
              <a:t>Major General Lee Baxter</a:t>
            </a:r>
          </a:p>
          <a:p>
            <a:r>
              <a:rPr lang="en-US" dirty="0" smtClean="0"/>
              <a:t>Don Raleigh, Superintendent of Pryor Public Schools</a:t>
            </a:r>
          </a:p>
          <a:p>
            <a:r>
              <a:rPr lang="en-US" dirty="0" smtClean="0"/>
              <a:t>Barbara Bayless, Reading Specialist, Choctaw-Nicoma Park Public Schools</a:t>
            </a:r>
          </a:p>
          <a:p>
            <a:r>
              <a:rPr lang="en-US" dirty="0" smtClean="0"/>
              <a:t>Elaine Hutchinson, Mathematics, Fairview Public Schools</a:t>
            </a:r>
          </a:p>
          <a:p>
            <a:r>
              <a:rPr lang="en-US" dirty="0" err="1" smtClean="0"/>
              <a:t>Mautra</a:t>
            </a:r>
            <a:r>
              <a:rPr lang="en-US" dirty="0" smtClean="0"/>
              <a:t> Jones, Parent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1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Meet all Legislative mandates of HB 3399</a:t>
            </a:r>
          </a:p>
          <a:p>
            <a:pPr lvl="1"/>
            <a:r>
              <a:rPr lang="en-US" dirty="0" smtClean="0"/>
              <a:t>Implement by fall of 2016</a:t>
            </a:r>
          </a:p>
          <a:p>
            <a:pPr lvl="1"/>
            <a:r>
              <a:rPr lang="en-US" dirty="0" smtClean="0"/>
              <a:t>Public feedback</a:t>
            </a:r>
          </a:p>
          <a:p>
            <a:pPr lvl="1"/>
            <a:r>
              <a:rPr lang="en-US" dirty="0" smtClean="0"/>
              <a:t>Formal involvement of SBE, OSRHE, State Board of Career and Technology Education and Oklahoma Department of Commerce</a:t>
            </a:r>
          </a:p>
          <a:p>
            <a:pPr lvl="1"/>
            <a:r>
              <a:rPr lang="en-US" dirty="0" smtClean="0"/>
              <a:t>New standards will be college and career ready</a:t>
            </a:r>
          </a:p>
          <a:p>
            <a:pPr lvl="1"/>
            <a:r>
              <a:rPr lang="en-US" dirty="0" smtClean="0"/>
              <a:t>New standards will reduce the need for post-secondary remediation</a:t>
            </a:r>
          </a:p>
        </p:txBody>
      </p:sp>
    </p:spTree>
    <p:extLst>
      <p:ext uri="{BB962C8B-B14F-4D97-AF65-F5344CB8AC3E}">
        <p14:creationId xmlns:p14="http://schemas.microsoft.com/office/powerpoint/2010/main" val="306005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Guiding Assumptions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Characteristics and Outcomes</a:t>
            </a:r>
          </a:p>
          <a:p>
            <a:pPr lvl="1"/>
            <a:r>
              <a:rPr lang="en-US" dirty="0"/>
              <a:t>Prepare students for success in college level mathematics and English language arts courses</a:t>
            </a:r>
          </a:p>
          <a:p>
            <a:pPr lvl="1"/>
            <a:r>
              <a:rPr lang="en-US" dirty="0" smtClean="0"/>
              <a:t>All standards will be clear, concise, objective, measurable, and grade-level appropriate</a:t>
            </a:r>
          </a:p>
          <a:p>
            <a:pPr lvl="1"/>
            <a:r>
              <a:rPr lang="en-US" dirty="0" smtClean="0"/>
              <a:t>Standards will not require a specific teaching methodology or curriculum</a:t>
            </a:r>
          </a:p>
          <a:p>
            <a:pPr lvl="1"/>
            <a:r>
              <a:rPr lang="en-US" dirty="0" smtClean="0"/>
              <a:t>Standards must demonstrate vertical and horizontal alignment</a:t>
            </a:r>
          </a:p>
          <a:p>
            <a:pPr lvl="1"/>
            <a:r>
              <a:rPr lang="en-US" dirty="0" smtClean="0"/>
              <a:t>The standards writing process begins with input from teachers and experts</a:t>
            </a:r>
          </a:p>
          <a:p>
            <a:pPr lvl="1"/>
            <a:r>
              <a:rPr lang="en-US" dirty="0" smtClean="0"/>
              <a:t>State assessments align with the standard</a:t>
            </a:r>
          </a:p>
          <a:p>
            <a:pPr lvl="1"/>
            <a:r>
              <a:rPr lang="en-US" dirty="0" smtClean="0"/>
              <a:t>Where appropriate the standards reflect critical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Assumptions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a “high quality standard?”</a:t>
            </a:r>
          </a:p>
          <a:p>
            <a:pPr lvl="1"/>
            <a:r>
              <a:rPr lang="en-US" dirty="0" smtClean="0"/>
              <a:t>Cognitive rigor and depth of knowledge included</a:t>
            </a:r>
          </a:p>
          <a:p>
            <a:pPr lvl="1"/>
            <a:r>
              <a:rPr lang="en-US" dirty="0" smtClean="0"/>
              <a:t>Horizontal and vertical continuity</a:t>
            </a:r>
          </a:p>
          <a:p>
            <a:pPr lvl="1"/>
            <a:r>
              <a:rPr lang="en-US" dirty="0" smtClean="0"/>
              <a:t>Concise and complete</a:t>
            </a:r>
          </a:p>
          <a:p>
            <a:pPr lvl="1"/>
            <a:r>
              <a:rPr lang="en-US" dirty="0" smtClean="0"/>
              <a:t>Readily assessable</a:t>
            </a:r>
          </a:p>
          <a:p>
            <a:pPr lvl="1"/>
            <a:r>
              <a:rPr lang="en-US" dirty="0" smtClean="0"/>
              <a:t>Easily identifiable goals and requirements</a:t>
            </a:r>
          </a:p>
          <a:p>
            <a:pPr lvl="1"/>
            <a:r>
              <a:rPr lang="en-US" dirty="0" smtClean="0"/>
              <a:t>Authenticity (real-life purpose)</a:t>
            </a:r>
          </a:p>
          <a:p>
            <a:pPr lvl="1"/>
            <a:r>
              <a:rPr lang="en-US" dirty="0" smtClean="0"/>
              <a:t>User friendly</a:t>
            </a:r>
          </a:p>
          <a:p>
            <a:pPr lvl="1"/>
            <a:r>
              <a:rPr lang="en-US" dirty="0" smtClean="0"/>
              <a:t>Enables graduates to be thinkers, communicators and prepared to participate in and contribute to a democracy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4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the Writing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C0-chairs reporting to the Steering Committee</a:t>
            </a:r>
          </a:p>
          <a:p>
            <a:r>
              <a:rPr lang="en-US" dirty="0" smtClean="0"/>
              <a:t>K-12 teachers</a:t>
            </a:r>
          </a:p>
          <a:p>
            <a:r>
              <a:rPr lang="en-US" dirty="0" smtClean="0"/>
              <a:t>K-12 administrators</a:t>
            </a:r>
          </a:p>
          <a:p>
            <a:r>
              <a:rPr lang="en-US" dirty="0" smtClean="0"/>
              <a:t>Grade level content experts</a:t>
            </a:r>
          </a:p>
          <a:p>
            <a:r>
              <a:rPr lang="en-US" dirty="0" smtClean="0"/>
              <a:t>Post-secondary content experts</a:t>
            </a:r>
          </a:p>
          <a:p>
            <a:r>
              <a:rPr lang="en-US" dirty="0" smtClean="0"/>
              <a:t>Post-secondary andragogy experts</a:t>
            </a:r>
          </a:p>
          <a:p>
            <a:r>
              <a:rPr lang="en-US" dirty="0" smtClean="0"/>
              <a:t>Assessment expert</a:t>
            </a:r>
          </a:p>
          <a:p>
            <a:r>
              <a:rPr lang="en-US" dirty="0" smtClean="0"/>
              <a:t>Scribe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07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Bands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Pk-1</a:t>
            </a:r>
          </a:p>
          <a:p>
            <a:r>
              <a:rPr lang="en-US" dirty="0" smtClean="0"/>
              <a:t>2-4</a:t>
            </a:r>
          </a:p>
          <a:p>
            <a:r>
              <a:rPr lang="en-US" dirty="0" smtClean="0"/>
              <a:t>5-8</a:t>
            </a:r>
          </a:p>
          <a:p>
            <a:r>
              <a:rPr lang="en-US" dirty="0" smtClean="0"/>
              <a:t>9-12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39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/>
              <a:t>Standards Writing Timeline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8735100"/>
              </p:ext>
            </p:extLst>
          </p:nvPr>
        </p:nvGraphicFramePr>
        <p:xfrm>
          <a:off x="380999" y="1669186"/>
          <a:ext cx="8382000" cy="4579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358546"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Responsibility</a:t>
                      </a:r>
                      <a:endParaRPr lang="en-US" dirty="0"/>
                    </a:p>
                  </a:txBody>
                  <a:tcPr/>
                </a:tc>
              </a:tr>
              <a:tr h="48727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Establish Guiding Assumptions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March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Steering Committee</a:t>
                      </a:r>
                    </a:p>
                  </a:txBody>
                  <a:tcPr/>
                </a:tc>
              </a:tr>
              <a:tr h="48727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Establish Process Structure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March 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Steering Committee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Approval by SBE</a:t>
                      </a:r>
                      <a:endParaRPr lang="en-US" sz="1200" dirty="0"/>
                    </a:p>
                  </a:txBody>
                  <a:tcPr/>
                </a:tc>
              </a:tr>
              <a:tr h="68791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Select</a:t>
                      </a:r>
                      <a:r>
                        <a:rPr lang="en-US" sz="1200" baseline="0" dirty="0" smtClean="0"/>
                        <a:t> Writing Team Co-chairs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March 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Chancellor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Superintendent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Steering</a:t>
                      </a:r>
                      <a:r>
                        <a:rPr lang="en-US" sz="1200" baseline="0" dirty="0" smtClean="0"/>
                        <a:t> Committee</a:t>
                      </a:r>
                      <a:endParaRPr lang="en-US" sz="1200" dirty="0"/>
                    </a:p>
                  </a:txBody>
                  <a:tcPr/>
                </a:tc>
              </a:tr>
              <a:tr h="68791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Establish Standards Writing Teams (4)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April 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Chancellor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Superintendent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Steering</a:t>
                      </a:r>
                      <a:r>
                        <a:rPr lang="en-US" sz="1200" baseline="0" dirty="0" smtClean="0"/>
                        <a:t> Committee</a:t>
                      </a:r>
                      <a:endParaRPr lang="en-US" sz="1200" dirty="0"/>
                    </a:p>
                  </a:txBody>
                  <a:tcPr/>
                </a:tc>
              </a:tr>
              <a:tr h="48727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Writing Teams</a:t>
                      </a:r>
                      <a:r>
                        <a:rPr lang="en-US" sz="1200" baseline="0" dirty="0" smtClean="0"/>
                        <a:t> Complete the First Draft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June 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Writing Teams</a:t>
                      </a:r>
                    </a:p>
                  </a:txBody>
                  <a:tcPr/>
                </a:tc>
              </a:tr>
              <a:tr h="68791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First Draft Review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Individuals nominated but not selected to be on the Writing Teams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June 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Steering Committee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Review Committee</a:t>
                      </a:r>
                      <a:endParaRPr lang="en-US" sz="1200" dirty="0"/>
                    </a:p>
                  </a:txBody>
                  <a:tcPr/>
                </a:tc>
              </a:tr>
              <a:tr h="68791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First Draft Review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Higher Ed., Career and Tech.</a:t>
                      </a:r>
                      <a:r>
                        <a:rPr lang="en-US" sz="1200" baseline="0" dirty="0" smtClean="0"/>
                        <a:t> Ed., Commerce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June 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Higher Ed.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/>
                        <a:t>Career and Tech.</a:t>
                      </a:r>
                      <a:r>
                        <a:rPr lang="en-US" sz="1200" baseline="0" dirty="0" smtClean="0"/>
                        <a:t> Ed.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smtClean="0"/>
                        <a:t>Commerce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13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/>
              <a:t>Standards Writing Timeline (continued)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93178018"/>
              </p:ext>
            </p:extLst>
          </p:nvPr>
        </p:nvGraphicFramePr>
        <p:xfrm>
          <a:off x="380286" y="1940612"/>
          <a:ext cx="8382000" cy="3845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360392"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Responsibility</a:t>
                      </a:r>
                      <a:endParaRPr lang="en-US" dirty="0"/>
                    </a:p>
                  </a:txBody>
                  <a:tcPr/>
                </a:tc>
              </a:tr>
              <a:tr h="5105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Second Draft Review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Reviewers are nationally recognized for their expertise in Pk-12</a:t>
                      </a:r>
                      <a:r>
                        <a:rPr lang="en-US" sz="1200" baseline="0" dirty="0" smtClean="0"/>
                        <a:t> standards and issues in the content areas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July 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Steering Committee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Review Committee</a:t>
                      </a:r>
                      <a:endParaRPr lang="en-US" sz="1200" dirty="0"/>
                    </a:p>
                  </a:txBody>
                  <a:tcPr/>
                </a:tc>
              </a:tr>
              <a:tr h="5105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 Feedback on the</a:t>
                      </a:r>
                      <a:r>
                        <a:rPr lang="en-US" sz="1200" baseline="0" dirty="0" smtClean="0"/>
                        <a:t> Revised Draft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Town Hall Meetings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On-line </a:t>
                      </a:r>
                      <a:r>
                        <a:rPr lang="en-US" sz="1200" baseline="0" dirty="0" smtClean="0"/>
                        <a:t> Comments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August/September</a:t>
                      </a:r>
                      <a:r>
                        <a:rPr lang="en-US" sz="1200" baseline="0" dirty="0" smtClean="0"/>
                        <a:t> 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/>
                        <a:t>Steering Committee</a:t>
                      </a: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Final Draft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October 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/>
                        <a:t>Writing</a:t>
                      </a:r>
                      <a:r>
                        <a:rPr lang="en-US" sz="1200" baseline="0" dirty="0" smtClean="0"/>
                        <a:t> Teams</a:t>
                      </a:r>
                      <a:endParaRPr lang="en-US" sz="1200" dirty="0"/>
                    </a:p>
                  </a:txBody>
                  <a:tcPr/>
                </a:tc>
              </a:tr>
              <a:tr h="72078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Approval of the final draft by the Steering Committee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October 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/>
                        <a:t>Steering</a:t>
                      </a:r>
                      <a:r>
                        <a:rPr lang="en-US" sz="1200" baseline="0" dirty="0" smtClean="0"/>
                        <a:t> Committee</a:t>
                      </a:r>
                      <a:endParaRPr lang="en-US" sz="1200" dirty="0"/>
                    </a:p>
                  </a:txBody>
                  <a:tcPr/>
                </a:tc>
              </a:tr>
              <a:tr h="51055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Approval of the final draft by the SBE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December 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SBE</a:t>
                      </a: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Legislature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January 2016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Legislature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60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228</TotalTime>
  <Words>491</Words>
  <Application>Microsoft Office PowerPoint</Application>
  <PresentationFormat>On-screen Show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Oklahoma Academic Standards</vt:lpstr>
      <vt:lpstr>Standards Steering Committee</vt:lpstr>
      <vt:lpstr>Guiding Assumptions</vt:lpstr>
      <vt:lpstr>Guiding Assumptions (continued)</vt:lpstr>
      <vt:lpstr>Guiding Assumptions (continued)</vt:lpstr>
      <vt:lpstr>Composition of the Writing Teams</vt:lpstr>
      <vt:lpstr>Grade Bands</vt:lpstr>
      <vt:lpstr>Standards Writing Timeline</vt:lpstr>
      <vt:lpstr>Standards Writing Timeline (continued)</vt:lpstr>
      <vt:lpstr>PowerPoint Presentation</vt:lpstr>
      <vt:lpstr>PowerPoint Presentation</vt:lpstr>
    </vt:vector>
  </TitlesOfParts>
  <Company>State of Oklahoma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Oklahoma Academic Standards</dc:title>
  <dc:creator>William Radke</dc:creator>
  <cp:lastModifiedBy>Peter Wright</cp:lastModifiedBy>
  <cp:revision>34</cp:revision>
  <dcterms:created xsi:type="dcterms:W3CDTF">2015-03-02T19:27:31Z</dcterms:created>
  <dcterms:modified xsi:type="dcterms:W3CDTF">2015-03-12T15:46:40Z</dcterms:modified>
</cp:coreProperties>
</file>