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0" r:id="rId4"/>
    <p:sldId id="262" r:id="rId5"/>
    <p:sldId id="264" r:id="rId6"/>
    <p:sldId id="259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498" y="-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A9B5-5F83-472C-B37E-DA180ACD82E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EB52-4869-4700-B006-3B4A971C6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0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A9B5-5F83-472C-B37E-DA180ACD82E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EB52-4869-4700-B006-3B4A971C6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8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A9B5-5F83-472C-B37E-DA180ACD82E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EB52-4869-4700-B006-3B4A971C6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1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A9B5-5F83-472C-B37E-DA180ACD82E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EB52-4869-4700-B006-3B4A971C6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A9B5-5F83-472C-B37E-DA180ACD82E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EB52-4869-4700-B006-3B4A971C6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2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A9B5-5F83-472C-B37E-DA180ACD82E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EB52-4869-4700-B006-3B4A971C6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8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A9B5-5F83-472C-B37E-DA180ACD82E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EB52-4869-4700-B006-3B4A971C6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2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A9B5-5F83-472C-B37E-DA180ACD82E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EB52-4869-4700-B006-3B4A971C6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4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A9B5-5F83-472C-B37E-DA180ACD82E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EB52-4869-4700-B006-3B4A971C6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2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A9B5-5F83-472C-B37E-DA180ACD82E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EB52-4869-4700-B006-3B4A971C6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5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A9B5-5F83-472C-B37E-DA180ACD82E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EB52-4869-4700-B006-3B4A971C6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A9B5-5F83-472C-B37E-DA180ACD82E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EB52-4869-4700-B006-3B4A971C6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2014-15 Advanced Placement 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First Time Materials/Equipment Grants</a:t>
            </a: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086307"/>
              </p:ext>
            </p:extLst>
          </p:nvPr>
        </p:nvGraphicFramePr>
        <p:xfrm>
          <a:off x="304799" y="1257284"/>
          <a:ext cx="8534400" cy="4343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7632"/>
                <a:gridCol w="971179"/>
                <a:gridCol w="1170735"/>
                <a:gridCol w="2424621"/>
                <a:gridCol w="1875838"/>
                <a:gridCol w="1024395"/>
              </a:tblGrid>
              <a:tr h="389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Congressional District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County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District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School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AP Course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Grant Award Amount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Canadian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Yukon PS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Yukon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Studio Art:  Drawing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$4,631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Cleveland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Moore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Moore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Human Geography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$4,762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Cleveland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Moore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Southmoore</a:t>
                      </a:r>
                      <a:r>
                        <a:rPr lang="en-US" sz="900" u="none" strike="noStrike" dirty="0">
                          <a:effectLst/>
                        </a:rPr>
                        <a:t>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English Literature/Composition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$4,952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Cleveland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Moore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Southmoore</a:t>
                      </a:r>
                      <a:r>
                        <a:rPr lang="en-US" sz="900" u="none" strike="noStrike" dirty="0">
                          <a:effectLst/>
                        </a:rPr>
                        <a:t>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Physics 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$4,217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Cleveland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Moore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Southmoore</a:t>
                      </a:r>
                      <a:r>
                        <a:rPr lang="en-US" sz="900" u="none" strike="noStrike" dirty="0">
                          <a:effectLst/>
                        </a:rPr>
                        <a:t>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Biology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$4,913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Comanche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Lawton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Eisenhower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World History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$4,767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Creek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Kellyville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Kellyville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English Language/Composition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$4,513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Creek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Mounds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Mounds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Biology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$4,835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Delaware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Colcord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Colcord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English Language/Composition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$4,869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Delaware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Colcord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Colcord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Biology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$4,987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Garfield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Enid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Enid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Psychology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$4,698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Garvin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Lindsay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Lindsay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English Literature/Composition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$2,678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Muskogee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Fort Gibson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Fort Gibson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Biology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$4,999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 City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Centennial Mid-High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English Language/Composition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$4,992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 City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Centennial Mid-High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Biology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$4,844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Dove Science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Dove Science Academy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Physics 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 City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Harding Charter Preparatory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Calculus BC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$4,999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 City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Harding Fine Arts Academy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Biology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$4,959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 City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Harding Fine Arts Academy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French Language/Culture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$4,979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 City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John Marshall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Studio Art 3-D Design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$5,000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1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71" marR="7871" marT="787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 City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John Marshall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Art History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$5,000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1" marR="7871" marT="787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5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461033"/>
              </p:ext>
            </p:extLst>
          </p:nvPr>
        </p:nvGraphicFramePr>
        <p:xfrm>
          <a:off x="304803" y="952500"/>
          <a:ext cx="8458199" cy="4571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8099"/>
                <a:gridCol w="962507"/>
                <a:gridCol w="1160283"/>
                <a:gridCol w="2402973"/>
                <a:gridCol w="1859090"/>
                <a:gridCol w="1015247"/>
              </a:tblGrid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Jones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Jones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Studio Art 2-D Design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$4,916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Oklahoma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Jones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Jones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Music Theory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Oklahoma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Oklahoma City PS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Northeast Enterprise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Studio Art 2-D Design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Oklahoma City PS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Southeast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Statistics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 City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Southeast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Chemistry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Pottawatomie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Shawnee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Shawnee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Studio Art 3-D Design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Pottawatomie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Shawnee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Shawnee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Studio Art:  Drawing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Rogers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Catoosa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Catoosa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Chemistry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Tulsa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Bixby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Bixby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Physics 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Discovery Schools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Dove Science Academy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Statistics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6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Discovery Schools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Dove Science Academy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English Language/Composition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Discovery Schools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Dove Science Academy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Psychology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Discovery Schools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Dove Science Academy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Studio Art:  Drawing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Discovery Schools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Dove Science Academy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Studio Art 3-D Design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Discovery Schools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Dove Science Academy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Art History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East Central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US History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$3,752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Edison Preparatory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Seminar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$4,936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Glenpool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Glenpool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World History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Glenpool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Glenpool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Studio Art 3-D Design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$4,992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Glenpool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Glenpool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Studio Art:  Drawing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$4,998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Glenpool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Glenpool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Studio Art 2-D Design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$5,000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6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Liberty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Liberty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English Language/Composition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$5,000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Tulsa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Skiatook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Skiatook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Studio Art 2-D Design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$4,641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6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Washington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Dewey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Dewey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English Literature/Composition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$4,884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91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 dirty="0">
                          <a:effectLst/>
                        </a:rPr>
                        <a:t>$217,653.00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4" marR="7484" marT="748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3429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704998"/>
              </p:ext>
            </p:extLst>
          </p:nvPr>
        </p:nvGraphicFramePr>
        <p:xfrm>
          <a:off x="304800" y="507444"/>
          <a:ext cx="8458200" cy="409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8099"/>
                <a:gridCol w="962507"/>
                <a:gridCol w="1160283"/>
                <a:gridCol w="2402973"/>
                <a:gridCol w="1859090"/>
                <a:gridCol w="1015248"/>
              </a:tblGrid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Congressional District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County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District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School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AP Course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Grant Award Amount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0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2014-15 Advanced Placement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Second Time Materials/Equipment Grants</a:t>
            </a: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985960"/>
              </p:ext>
            </p:extLst>
          </p:nvPr>
        </p:nvGraphicFramePr>
        <p:xfrm>
          <a:off x="457202" y="1257304"/>
          <a:ext cx="8305799" cy="4038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0004"/>
                <a:gridCol w="780772"/>
                <a:gridCol w="1494236"/>
                <a:gridCol w="2450008"/>
                <a:gridCol w="1548083"/>
                <a:gridCol w="982696"/>
              </a:tblGrid>
              <a:tr h="352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Congressional District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County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District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School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AP Course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Grant Award Amount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Beckham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Sayre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Sayre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Biology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$2,000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Bryan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Durant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Durant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Statistics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$2,365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Canadian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Piedmont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Piedmont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Statistics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$2,481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Carter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Dickson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Dickson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 History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$2,397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Carter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Plainview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Plainview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Studio Art 3-D Design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$2,500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Cleveland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Moore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Southmoore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English Language/Comp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$2,480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Cleveland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Moore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Southmoore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Chemistry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$2,318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Cleveland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Moore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Moore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World History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$2,499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Creek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Mounds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Mounds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English Language/Comp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$2,183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Custer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Thomas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Thomas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English Language/Comp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$2,500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Custer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Weatherford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Weatherford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Studio Art 3-D Design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$2,500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Delaware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Colcord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Colcord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English Literature/Comp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$2,450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Delaware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Kansas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Kansas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Calculus AB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$2,500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Garfield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Enid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Enid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Physics 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$2,480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Muskogee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Fort Gibson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Fort Gibson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Physics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$2,439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 City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Northeast Academy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English Literature/Comp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$2,500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 City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Northwest Classen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English Language/Comp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$2,491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Oklahoma City 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Frederick Douglass High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English Language/Comp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$2,500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1" marR="7651" marT="76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59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297551"/>
              </p:ext>
            </p:extLst>
          </p:nvPr>
        </p:nvGraphicFramePr>
        <p:xfrm>
          <a:off x="457199" y="1028694"/>
          <a:ext cx="8153400" cy="4343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0737"/>
                <a:gridCol w="766446"/>
                <a:gridCol w="1466820"/>
                <a:gridCol w="2405054"/>
                <a:gridCol w="1519677"/>
                <a:gridCol w="964666"/>
              </a:tblGrid>
              <a:tr h="357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Oklahoma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Oklahoma City PS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Harding Charter Preparatory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Calculus AB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$2,500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Oklahoma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ASTEC Charter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ASTEC Charter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US History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$2,424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Oklahoma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Oklahoma City 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Southeast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European History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$1,636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Oklahoma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Oklahoma City 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Southeast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Studio Art:  Drawing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$2,359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Oklahoma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Putnam City PS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Putnam City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Music Theory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$2,400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Ottawa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Miami 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Miami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English Language/Comp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$2,500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Rogers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Catoosa 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Catoosa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US History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$2,292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Seminole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Seminole PS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Seminole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Calculus AB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$2,200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Seminole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Seminole 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Seminole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Studio Art General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$2,500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Stephens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Central 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Central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English Literature/Comp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$2,500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Stephens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Duncan 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Duncan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US History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$1,569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Tulsa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Tulsa 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Central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English Literature/Comp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$2,420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Tulsa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Liberty 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Liberty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Statistics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$2,500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Tulsa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Liberty 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Liberty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Biology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$2,500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Tulsa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Liberty 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Liberty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US Government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$2,500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7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Tulsa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Tulsa 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Central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US History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$2,478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$80,861.00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88" marR="8588" marT="858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4953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278982"/>
              </p:ext>
            </p:extLst>
          </p:nvPr>
        </p:nvGraphicFramePr>
        <p:xfrm>
          <a:off x="469902" y="531542"/>
          <a:ext cx="8140699" cy="409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9132"/>
                <a:gridCol w="765252"/>
                <a:gridCol w="1464534"/>
                <a:gridCol w="2401309"/>
                <a:gridCol w="1517310"/>
                <a:gridCol w="963162"/>
              </a:tblGrid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Congressional District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County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District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School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AP Course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Grant Award Amount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3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2014-15 Advanced Placement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Training Grants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536205"/>
              </p:ext>
            </p:extLst>
          </p:nvPr>
        </p:nvGraphicFramePr>
        <p:xfrm>
          <a:off x="449764" y="1257301"/>
          <a:ext cx="8229602" cy="1358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7835"/>
                <a:gridCol w="1191435"/>
                <a:gridCol w="1757032"/>
                <a:gridCol w="1757032"/>
                <a:gridCol w="1566268"/>
              </a:tblGrid>
              <a:tr h="365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Congressional District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County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District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School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Grant Award Amount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Canadian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Piedmont PS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Piedmont Middle School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$9,835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Oklahoma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Oklahoma City PS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John Marshall High School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$25,000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$34,835.00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87857"/>
              </p:ext>
            </p:extLst>
          </p:nvPr>
        </p:nvGraphicFramePr>
        <p:xfrm>
          <a:off x="381002" y="3467101"/>
          <a:ext cx="8305801" cy="1978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4642"/>
                <a:gridCol w="1040695"/>
                <a:gridCol w="1304162"/>
                <a:gridCol w="1768523"/>
                <a:gridCol w="1475416"/>
                <a:gridCol w="1452363"/>
              </a:tblGrid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Congressional District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County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District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School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AP Subject Area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Grant Award Amount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Comanche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Lawton PS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MacArthur High School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Language Arts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$24,805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Delaware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Colcord PS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Colcord High School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Language Arts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$16,486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Delaware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Grove PS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Grove High School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Science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$25,000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Muskogee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Muskogee PS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Muskogee High School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Language Arts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$21,200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Oklahoma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Edmond PS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Edmond North High School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Science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$13,600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Tulsa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Skiatook PS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Skiatook High School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Language Arts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$24,084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$125,175.00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5527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2014-15 Advanced Placement</a:t>
            </a:r>
          </a:p>
          <a:p>
            <a:pPr algn="ctr"/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Vertical Team Grants</a:t>
            </a:r>
            <a:endParaRPr lang="en-US" sz="2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822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435041"/>
              </p:ext>
            </p:extLst>
          </p:nvPr>
        </p:nvGraphicFramePr>
        <p:xfrm>
          <a:off x="914400" y="2019300"/>
          <a:ext cx="7086600" cy="263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50"/>
                <a:gridCol w="1771650"/>
                <a:gridCol w="1771650"/>
                <a:gridCol w="1771650"/>
              </a:tblGrid>
              <a:tr h="4876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 Time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Second Time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Training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Vertical Team</a:t>
                      </a:r>
                      <a:endParaRPr lang="en-US" sz="1800" dirty="0"/>
                    </a:p>
                  </a:txBody>
                  <a:tcPr/>
                </a:tc>
              </a:tr>
              <a:tr h="6502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45 grants to</a:t>
                      </a:r>
                    </a:p>
                    <a:p>
                      <a:r>
                        <a:rPr lang="en-US" sz="1800" dirty="0" smtClean="0"/>
                        <a:t>21 districts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 grants to</a:t>
                      </a:r>
                    </a:p>
                    <a:p>
                      <a:r>
                        <a:rPr lang="en-US" sz="1800" dirty="0" smtClean="0"/>
                        <a:t>24 districts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 grants to</a:t>
                      </a:r>
                    </a:p>
                    <a:p>
                      <a:r>
                        <a:rPr lang="en-US" sz="1800" dirty="0" smtClean="0"/>
                        <a:t>2 districts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 grants to</a:t>
                      </a:r>
                    </a:p>
                    <a:p>
                      <a:r>
                        <a:rPr lang="en-US" sz="1800" dirty="0" smtClean="0"/>
                        <a:t>6 districts</a:t>
                      </a:r>
                      <a:endParaRPr lang="en-US" sz="1800" dirty="0"/>
                    </a:p>
                  </a:txBody>
                  <a:tcPr/>
                </a:tc>
              </a:tr>
              <a:tr h="9296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awarded: $217, 653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awarded:</a:t>
                      </a:r>
                    </a:p>
                    <a:p>
                      <a:r>
                        <a:rPr lang="en-US" sz="1800" dirty="0" smtClean="0"/>
                        <a:t>$80,861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r>
                        <a:rPr lang="en-US" sz="1800" baseline="0" dirty="0" smtClean="0"/>
                        <a:t> awarded:</a:t>
                      </a:r>
                    </a:p>
                    <a:p>
                      <a:r>
                        <a:rPr lang="en-US" sz="1800" baseline="0" dirty="0" smtClean="0"/>
                        <a:t>$34,835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r>
                        <a:rPr lang="en-US" sz="1800" baseline="0" dirty="0" smtClean="0"/>
                        <a:t> awarded:</a:t>
                      </a:r>
                    </a:p>
                    <a:p>
                      <a:r>
                        <a:rPr lang="en-US" sz="1800" baseline="0" dirty="0" smtClean="0"/>
                        <a:t>$125,175</a:t>
                      </a:r>
                      <a:endParaRPr lang="en-US" sz="18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6477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2014-15 Advanced Placement 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Grant Awards Summary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8387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                                      Grand Total in Grant Awards - $458,524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80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1153</Words>
  <Application>Microsoft Office PowerPoint</Application>
  <PresentationFormat>On-screen Show (16:10)</PresentationFormat>
  <Paragraphs>605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2014-15 Advanced Placement  First Time Materials/Equipment Grants</vt:lpstr>
      <vt:lpstr>PowerPoint Presentation</vt:lpstr>
      <vt:lpstr>2014-15 Advanced Placement Second Time Materials/Equipment Grants</vt:lpstr>
      <vt:lpstr>PowerPoint Presentation</vt:lpstr>
      <vt:lpstr>2014-15 Advanced Placement Training Grants</vt:lpstr>
      <vt:lpstr>PowerPoint Presentation</vt:lpstr>
    </vt:vector>
  </TitlesOfParts>
  <Company>Oklahoma State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Boyd</dc:creator>
  <cp:lastModifiedBy>Lori Boyd</cp:lastModifiedBy>
  <cp:revision>10</cp:revision>
  <dcterms:created xsi:type="dcterms:W3CDTF">2015-01-15T17:03:32Z</dcterms:created>
  <dcterms:modified xsi:type="dcterms:W3CDTF">2015-01-15T18:17:21Z</dcterms:modified>
</cp:coreProperties>
</file>