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84" r:id="rId3"/>
    <p:sldId id="318" r:id="rId4"/>
    <p:sldId id="305" r:id="rId5"/>
    <p:sldId id="324" r:id="rId6"/>
    <p:sldId id="311" r:id="rId7"/>
    <p:sldId id="357" r:id="rId8"/>
    <p:sldId id="325" r:id="rId9"/>
    <p:sldId id="326" r:id="rId10"/>
    <p:sldId id="301" r:id="rId11"/>
    <p:sldId id="331" r:id="rId12"/>
    <p:sldId id="337" r:id="rId13"/>
    <p:sldId id="333" r:id="rId14"/>
    <p:sldId id="332" r:id="rId15"/>
    <p:sldId id="343" r:id="rId16"/>
    <p:sldId id="342" r:id="rId17"/>
    <p:sldId id="334" r:id="rId18"/>
    <p:sldId id="339" r:id="rId19"/>
    <p:sldId id="356" r:id="rId20"/>
    <p:sldId id="328" r:id="rId21"/>
    <p:sldId id="344" r:id="rId22"/>
    <p:sldId id="322" r:id="rId23"/>
    <p:sldId id="327" r:id="rId24"/>
    <p:sldId id="329" r:id="rId25"/>
    <p:sldId id="308" r:id="rId26"/>
    <p:sldId id="345" r:id="rId27"/>
    <p:sldId id="346" r:id="rId28"/>
    <p:sldId id="347" r:id="rId29"/>
    <p:sldId id="348" r:id="rId30"/>
    <p:sldId id="349" r:id="rId31"/>
    <p:sldId id="350" r:id="rId32"/>
    <p:sldId id="351" r:id="rId33"/>
    <p:sldId id="352" r:id="rId34"/>
    <p:sldId id="353" r:id="rId35"/>
    <p:sldId id="354" r:id="rId36"/>
    <p:sldId id="355" r:id="rId37"/>
    <p:sldId id="336" r:id="rId38"/>
    <p:sldId id="335" r:id="rId39"/>
    <p:sldId id="288" r:id="rId40"/>
    <p:sldId id="323" r:id="rId41"/>
    <p:sldId id="33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47B"/>
    <a:srgbClr val="D5D6AA"/>
    <a:srgbClr val="F79646"/>
    <a:srgbClr val="EDFDB9"/>
    <a:srgbClr val="E9FDA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0306" autoAdjust="0"/>
  </p:normalViewPr>
  <p:slideViewPr>
    <p:cSldViewPr snapToGrid="0">
      <p:cViewPr>
        <p:scale>
          <a:sx n="84" d="100"/>
          <a:sy n="84" d="100"/>
        </p:scale>
        <p:origin x="-94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84673344505871E-3"/>
          <c:y val="2.9922439650764691E-2"/>
          <c:w val="0.91900878815522369"/>
          <c:h val="0.88375165125495381"/>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c:f>
              <c:strCache>
                <c:ptCount val="1"/>
                <c:pt idx="0">
                  <c:v>Category 1</c:v>
                </c:pt>
              </c:strCache>
            </c:strRef>
          </c:cat>
          <c:val>
            <c:numRef>
              <c:f>Sheet1!$B$2</c:f>
              <c:numCache>
                <c:formatCode>General</c:formatCode>
                <c:ptCount val="1"/>
                <c:pt idx="0">
                  <c:v>3</c:v>
                </c:pt>
              </c:numCache>
            </c:numRef>
          </c:val>
        </c:ser>
        <c:ser>
          <c:idx val="1"/>
          <c:order val="1"/>
          <c:tx>
            <c:strRef>
              <c:f>Sheet1!$C$1</c:f>
              <c:strCache>
                <c:ptCount val="1"/>
                <c:pt idx="0">
                  <c:v>Series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c:f>
              <c:strCache>
                <c:ptCount val="1"/>
                <c:pt idx="0">
                  <c:v>Category 1</c:v>
                </c:pt>
              </c:strCache>
            </c:strRef>
          </c:cat>
          <c:val>
            <c:numRef>
              <c:f>Sheet1!$C$2</c:f>
              <c:numCache>
                <c:formatCode>General</c:formatCode>
                <c:ptCount val="1"/>
                <c:pt idx="0">
                  <c:v>2.9</c:v>
                </c:pt>
              </c:numCache>
            </c:numRef>
          </c:val>
        </c:ser>
        <c:ser>
          <c:idx val="2"/>
          <c:order val="2"/>
          <c:tx>
            <c:strRef>
              <c:f>Sheet1!$D$1</c:f>
              <c:strCache>
                <c:ptCount val="1"/>
                <c:pt idx="0">
                  <c:v>SERIES 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c:f>
              <c:strCache>
                <c:ptCount val="1"/>
                <c:pt idx="0">
                  <c:v>Category 1</c:v>
                </c:pt>
              </c:strCache>
            </c:strRef>
          </c:cat>
          <c:val>
            <c:numRef>
              <c:f>Sheet1!$D$2</c:f>
              <c:numCache>
                <c:formatCode>General</c:formatCode>
                <c:ptCount val="1"/>
                <c:pt idx="0">
                  <c:v>3.1</c:v>
                </c:pt>
              </c:numCache>
            </c:numRef>
          </c:val>
        </c:ser>
        <c:dLbls>
          <c:showLegendKey val="0"/>
          <c:showVal val="0"/>
          <c:showCatName val="0"/>
          <c:showSerName val="0"/>
          <c:showPercent val="0"/>
          <c:showBubbleSize val="0"/>
        </c:dLbls>
        <c:gapWidth val="100"/>
        <c:overlap val="-24"/>
        <c:axId val="44898816"/>
        <c:axId val="65654720"/>
      </c:barChart>
      <c:catAx>
        <c:axId val="44898816"/>
        <c:scaling>
          <c:orientation val="minMax"/>
        </c:scaling>
        <c:delete val="1"/>
        <c:axPos val="b"/>
        <c:numFmt formatCode="General" sourceLinked="1"/>
        <c:majorTickMark val="none"/>
        <c:minorTickMark val="none"/>
        <c:tickLblPos val="nextTo"/>
        <c:crossAx val="65654720"/>
        <c:crosses val="autoZero"/>
        <c:auto val="1"/>
        <c:lblAlgn val="ctr"/>
        <c:lblOffset val="100"/>
        <c:noMultiLvlLbl val="0"/>
      </c:catAx>
      <c:valAx>
        <c:axId val="65654720"/>
        <c:scaling>
          <c:orientation val="minMax"/>
          <c:max val="4"/>
          <c:min val="2"/>
        </c:scaling>
        <c:delete val="1"/>
        <c:axPos val="l"/>
        <c:numFmt formatCode="General" sourceLinked="1"/>
        <c:majorTickMark val="none"/>
        <c:minorTickMark val="none"/>
        <c:tickLblPos val="nextTo"/>
        <c:crossAx val="4489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7DDB4-DD06-4CA1-A9CC-2AE3BAFA9C2A}" type="doc">
      <dgm:prSet loTypeId="urn:microsoft.com/office/officeart/2005/8/layout/default#2" loCatId="list" qsTypeId="urn:microsoft.com/office/officeart/2005/8/quickstyle/simple1" qsCatId="simple" csTypeId="urn:microsoft.com/office/officeart/2005/8/colors/colorful2" csCatId="colorful" phldr="1"/>
      <dgm:spPr/>
      <dgm:t>
        <a:bodyPr/>
        <a:lstStyle/>
        <a:p>
          <a:endParaRPr lang="en-US"/>
        </a:p>
      </dgm:t>
    </dgm:pt>
    <dgm:pt modelId="{358DA918-7AA6-49FD-996C-6876C37C4349}">
      <dgm:prSet phldrT="[Text]" custT="1"/>
      <dgm:spPr>
        <a:solidFill>
          <a:schemeClr val="accent2">
            <a:lumMod val="20000"/>
            <a:lumOff val="80000"/>
          </a:schemeClr>
        </a:solidFill>
        <a:ln>
          <a:solidFill>
            <a:schemeClr val="accent2"/>
          </a:solidFill>
        </a:ln>
      </dgm:spPr>
      <dgm:t>
        <a:bodyPr/>
        <a:lstStyle/>
        <a:p>
          <a:r>
            <a:rPr lang="en-US" sz="2000" b="1" dirty="0" smtClean="0">
              <a:solidFill>
                <a:schemeClr val="tx1"/>
              </a:solidFill>
              <a:latin typeface="Arial "/>
            </a:rPr>
            <a:t>Secure Portal Access for Teachers</a:t>
          </a:r>
        </a:p>
      </dgm:t>
    </dgm:pt>
    <dgm:pt modelId="{AAE405F0-49B4-41A7-A84D-FD98BA3EFBD2}" type="parTrans" cxnId="{709C97B7-5E26-4F38-89D4-4FE200719EFA}">
      <dgm:prSet/>
      <dgm:spPr/>
      <dgm:t>
        <a:bodyPr/>
        <a:lstStyle/>
        <a:p>
          <a:endParaRPr lang="en-US" b="0">
            <a:latin typeface="Arial "/>
          </a:endParaRPr>
        </a:p>
      </dgm:t>
    </dgm:pt>
    <dgm:pt modelId="{0A015AAD-DEC3-47F3-984E-763047A722B3}" type="sibTrans" cxnId="{709C97B7-5E26-4F38-89D4-4FE200719EFA}">
      <dgm:prSet/>
      <dgm:spPr/>
      <dgm:t>
        <a:bodyPr/>
        <a:lstStyle/>
        <a:p>
          <a:endParaRPr lang="en-US" b="0">
            <a:latin typeface="Arial "/>
          </a:endParaRPr>
        </a:p>
      </dgm:t>
    </dgm:pt>
    <dgm:pt modelId="{756F205B-4719-48C4-AD08-DADB4BD63DE4}">
      <dgm:prSet custT="1"/>
      <dgm:spPr>
        <a:solidFill>
          <a:schemeClr val="accent3">
            <a:lumMod val="40000"/>
            <a:lumOff val="60000"/>
          </a:schemeClr>
        </a:solidFill>
        <a:ln>
          <a:solidFill>
            <a:schemeClr val="accent2"/>
          </a:solidFill>
        </a:ln>
      </dgm:spPr>
      <dgm:t>
        <a:bodyPr/>
        <a:lstStyle/>
        <a:p>
          <a:r>
            <a:rPr lang="en-US" sz="2000" b="1" dirty="0" smtClean="0">
              <a:solidFill>
                <a:schemeClr val="tx1"/>
              </a:solidFill>
              <a:latin typeface="Arial" panose="020B0604020202020204" pitchFamily="34" charset="0"/>
              <a:cs typeface="Arial" panose="020B0604020202020204" pitchFamily="34" charset="0"/>
            </a:rPr>
            <a:t>Printed PDF Reports Distributed via Mail</a:t>
          </a:r>
        </a:p>
      </dgm:t>
    </dgm:pt>
    <dgm:pt modelId="{AF0FF414-35E7-4838-AED4-60F6309D2842}" type="parTrans" cxnId="{B1997733-A704-4906-ABC4-083A81EA15BD}">
      <dgm:prSet/>
      <dgm:spPr/>
      <dgm:t>
        <a:bodyPr/>
        <a:lstStyle/>
        <a:p>
          <a:endParaRPr lang="en-US"/>
        </a:p>
      </dgm:t>
    </dgm:pt>
    <dgm:pt modelId="{CE22EADF-9E7A-44EA-B91F-4602A9DF12F6}" type="sibTrans" cxnId="{B1997733-A704-4906-ABC4-083A81EA15BD}">
      <dgm:prSet/>
      <dgm:spPr/>
      <dgm:t>
        <a:bodyPr/>
        <a:lstStyle/>
        <a:p>
          <a:endParaRPr lang="en-US"/>
        </a:p>
      </dgm:t>
    </dgm:pt>
    <dgm:pt modelId="{9721A8DE-2375-464D-976E-A5973DC62D24}">
      <dgm:prSet phldrT="[Text]" custT="1"/>
      <dgm:spPr>
        <a:solidFill>
          <a:schemeClr val="accent4">
            <a:lumMod val="20000"/>
            <a:lumOff val="80000"/>
          </a:schemeClr>
        </a:solidFill>
        <a:ln>
          <a:solidFill>
            <a:schemeClr val="accent2"/>
          </a:solidFill>
        </a:ln>
      </dgm:spPr>
      <dgm:t>
        <a:bodyPr/>
        <a:lstStyle/>
        <a:p>
          <a:r>
            <a:rPr lang="en-US" sz="2000" b="1" dirty="0" smtClean="0">
              <a:solidFill>
                <a:schemeClr val="tx1"/>
              </a:solidFill>
              <a:latin typeface="Arial" panose="020B0604020202020204" pitchFamily="34" charset="0"/>
              <a:cs typeface="Arial" panose="020B0604020202020204" pitchFamily="34" charset="0"/>
            </a:rPr>
            <a:t>Printed PDF Reports Distributed at Training</a:t>
          </a:r>
        </a:p>
      </dgm:t>
    </dgm:pt>
    <dgm:pt modelId="{0A8512F2-D059-49D4-BBA7-93406F0516D1}" type="parTrans" cxnId="{3745F630-7AE6-4C7F-AE65-8AC1EB032FBE}">
      <dgm:prSet/>
      <dgm:spPr/>
      <dgm:t>
        <a:bodyPr/>
        <a:lstStyle/>
        <a:p>
          <a:endParaRPr lang="en-US"/>
        </a:p>
      </dgm:t>
    </dgm:pt>
    <dgm:pt modelId="{F039EB59-9B1A-4CE4-8DEB-74F0CE9CB6A0}" type="sibTrans" cxnId="{3745F630-7AE6-4C7F-AE65-8AC1EB032FBE}">
      <dgm:prSet/>
      <dgm:spPr/>
      <dgm:t>
        <a:bodyPr/>
        <a:lstStyle/>
        <a:p>
          <a:endParaRPr lang="en-US"/>
        </a:p>
      </dgm:t>
    </dgm:pt>
    <dgm:pt modelId="{2C5C641B-6FAA-4B93-B87A-79FD783FEFC8}">
      <dgm:prSet custT="1"/>
      <dgm:spPr>
        <a:solidFill>
          <a:schemeClr val="accent6">
            <a:lumMod val="20000"/>
            <a:lumOff val="80000"/>
          </a:schemeClr>
        </a:solidFill>
        <a:ln>
          <a:solidFill>
            <a:schemeClr val="accent2"/>
          </a:solidFill>
        </a:ln>
      </dgm:spPr>
      <dgm:t>
        <a:bodyPr/>
        <a:lstStyle/>
        <a:p>
          <a:r>
            <a:rPr lang="en-US" sz="2000" b="1" dirty="0" smtClean="0">
              <a:solidFill>
                <a:schemeClr val="tx1"/>
              </a:solidFill>
              <a:latin typeface="Arial" panose="020B0604020202020204" pitchFamily="34" charset="0"/>
              <a:cs typeface="Arial" panose="020B0604020202020204" pitchFamily="34" charset="0"/>
            </a:rPr>
            <a:t>PDF Reports Emailed to Teachers Directly</a:t>
          </a:r>
        </a:p>
      </dgm:t>
    </dgm:pt>
    <dgm:pt modelId="{F2E13414-55DD-4608-89ED-6A183ED7B416}" type="parTrans" cxnId="{282C5B94-A3AD-43E0-AF74-6C4714D602D6}">
      <dgm:prSet/>
      <dgm:spPr/>
      <dgm:t>
        <a:bodyPr/>
        <a:lstStyle/>
        <a:p>
          <a:endParaRPr lang="en-US"/>
        </a:p>
      </dgm:t>
    </dgm:pt>
    <dgm:pt modelId="{18A85749-4D24-4B00-9090-61E49A143A34}" type="sibTrans" cxnId="{282C5B94-A3AD-43E0-AF74-6C4714D602D6}">
      <dgm:prSet/>
      <dgm:spPr/>
      <dgm:t>
        <a:bodyPr/>
        <a:lstStyle/>
        <a:p>
          <a:endParaRPr lang="en-US"/>
        </a:p>
      </dgm:t>
    </dgm:pt>
    <dgm:pt modelId="{DDD53D1F-D099-47C4-9754-23DF3289D27E}">
      <dgm:prSet custT="1"/>
      <dgm:spPr>
        <a:solidFill>
          <a:schemeClr val="tx2">
            <a:lumMod val="20000"/>
            <a:lumOff val="80000"/>
          </a:schemeClr>
        </a:solidFill>
        <a:ln>
          <a:solidFill>
            <a:schemeClr val="accent2"/>
          </a:solidFill>
        </a:ln>
      </dgm:spPr>
      <dgm:t>
        <a:bodyPr/>
        <a:lstStyle/>
        <a:p>
          <a:r>
            <a:rPr lang="en-US" sz="2000" b="1" dirty="0" smtClean="0">
              <a:solidFill>
                <a:schemeClr val="tx1"/>
              </a:solidFill>
              <a:latin typeface="Arial" panose="020B0604020202020204" pitchFamily="34" charset="0"/>
              <a:cs typeface="Arial" panose="020B0604020202020204" pitchFamily="34" charset="0"/>
            </a:rPr>
            <a:t>PDF Reports Emailed to School Leaders for Distribution</a:t>
          </a:r>
        </a:p>
      </dgm:t>
    </dgm:pt>
    <dgm:pt modelId="{F2C9C0C8-43A5-40ED-BF9C-3499DF218F7A}" type="parTrans" cxnId="{E37BC654-27FB-4CE4-9DF4-679A0755173F}">
      <dgm:prSet/>
      <dgm:spPr/>
      <dgm:t>
        <a:bodyPr/>
        <a:lstStyle/>
        <a:p>
          <a:endParaRPr lang="en-US"/>
        </a:p>
      </dgm:t>
    </dgm:pt>
    <dgm:pt modelId="{0D806CF2-2D09-47FE-9886-B54735E864EA}" type="sibTrans" cxnId="{E37BC654-27FB-4CE4-9DF4-679A0755173F}">
      <dgm:prSet/>
      <dgm:spPr/>
      <dgm:t>
        <a:bodyPr/>
        <a:lstStyle/>
        <a:p>
          <a:endParaRPr lang="en-US"/>
        </a:p>
      </dgm:t>
    </dgm:pt>
    <dgm:pt modelId="{724E39A4-01DA-4A68-96A0-0439996332DA}" type="pres">
      <dgm:prSet presAssocID="{C197DDB4-DD06-4CA1-A9CC-2AE3BAFA9C2A}" presName="diagram" presStyleCnt="0">
        <dgm:presLayoutVars>
          <dgm:dir/>
          <dgm:resizeHandles val="exact"/>
        </dgm:presLayoutVars>
      </dgm:prSet>
      <dgm:spPr/>
      <dgm:t>
        <a:bodyPr/>
        <a:lstStyle/>
        <a:p>
          <a:endParaRPr lang="en-US"/>
        </a:p>
      </dgm:t>
    </dgm:pt>
    <dgm:pt modelId="{8EDF6C78-58C0-4827-BB70-E606F0588560}" type="pres">
      <dgm:prSet presAssocID="{358DA918-7AA6-49FD-996C-6876C37C4349}" presName="node" presStyleLbl="node1" presStyleIdx="0" presStyleCnt="5" custScaleX="87346" custScaleY="100411" custLinFactNeighborX="-55" custLinFactNeighborY="14525">
        <dgm:presLayoutVars>
          <dgm:bulletEnabled val="1"/>
        </dgm:presLayoutVars>
      </dgm:prSet>
      <dgm:spPr/>
      <dgm:t>
        <a:bodyPr/>
        <a:lstStyle/>
        <a:p>
          <a:endParaRPr lang="en-US"/>
        </a:p>
      </dgm:t>
    </dgm:pt>
    <dgm:pt modelId="{E66A5CAF-8A8F-4EAD-9382-5C866846DABC}" type="pres">
      <dgm:prSet presAssocID="{0A015AAD-DEC3-47F3-984E-763047A722B3}" presName="sibTrans" presStyleCnt="0"/>
      <dgm:spPr/>
      <dgm:t>
        <a:bodyPr/>
        <a:lstStyle/>
        <a:p>
          <a:endParaRPr lang="en-US"/>
        </a:p>
      </dgm:t>
    </dgm:pt>
    <dgm:pt modelId="{7AE5F24E-0E30-4F0E-B92D-5C0AD37C2477}" type="pres">
      <dgm:prSet presAssocID="{9721A8DE-2375-464D-976E-A5973DC62D24}" presName="node" presStyleLbl="node1" presStyleIdx="1" presStyleCnt="5" custLinFactNeighborX="1829" custLinFactNeighborY="16163">
        <dgm:presLayoutVars>
          <dgm:bulletEnabled val="1"/>
        </dgm:presLayoutVars>
      </dgm:prSet>
      <dgm:spPr/>
      <dgm:t>
        <a:bodyPr/>
        <a:lstStyle/>
        <a:p>
          <a:endParaRPr lang="en-US"/>
        </a:p>
      </dgm:t>
    </dgm:pt>
    <dgm:pt modelId="{065C30CC-BA64-497F-AB7F-2B9CE4EC8EF2}" type="pres">
      <dgm:prSet presAssocID="{F039EB59-9B1A-4CE4-8DEB-74F0CE9CB6A0}" presName="sibTrans" presStyleCnt="0"/>
      <dgm:spPr/>
      <dgm:t>
        <a:bodyPr/>
        <a:lstStyle/>
        <a:p>
          <a:endParaRPr lang="en-US"/>
        </a:p>
      </dgm:t>
    </dgm:pt>
    <dgm:pt modelId="{B6F28AB6-AA0C-4248-9A94-F2595FF4F70A}" type="pres">
      <dgm:prSet presAssocID="{756F205B-4719-48C4-AD08-DADB4BD63DE4}" presName="node" presStyleLbl="node1" presStyleIdx="2" presStyleCnt="5" custScaleX="90219" custScaleY="101609" custLinFactNeighborX="1829" custLinFactNeighborY="16163">
        <dgm:presLayoutVars>
          <dgm:bulletEnabled val="1"/>
        </dgm:presLayoutVars>
      </dgm:prSet>
      <dgm:spPr/>
      <dgm:t>
        <a:bodyPr/>
        <a:lstStyle/>
        <a:p>
          <a:endParaRPr lang="en-US"/>
        </a:p>
      </dgm:t>
    </dgm:pt>
    <dgm:pt modelId="{F4FB1000-CE47-4D39-97DF-7C4B46F5C1F7}" type="pres">
      <dgm:prSet presAssocID="{CE22EADF-9E7A-44EA-B91F-4602A9DF12F6}" presName="sibTrans" presStyleCnt="0"/>
      <dgm:spPr/>
      <dgm:t>
        <a:bodyPr/>
        <a:lstStyle/>
        <a:p>
          <a:endParaRPr lang="en-US"/>
        </a:p>
      </dgm:t>
    </dgm:pt>
    <dgm:pt modelId="{651D1994-D84C-43E8-AD17-C916A8EB3978}" type="pres">
      <dgm:prSet presAssocID="{2C5C641B-6FAA-4B93-B87A-79FD783FEFC8}" presName="node" presStyleLbl="node1" presStyleIdx="3" presStyleCnt="5" custLinFactNeighborY="13510">
        <dgm:presLayoutVars>
          <dgm:bulletEnabled val="1"/>
        </dgm:presLayoutVars>
      </dgm:prSet>
      <dgm:spPr/>
      <dgm:t>
        <a:bodyPr/>
        <a:lstStyle/>
        <a:p>
          <a:endParaRPr lang="en-US"/>
        </a:p>
      </dgm:t>
    </dgm:pt>
    <dgm:pt modelId="{1D7F98F4-9D14-4BA0-9106-DF9C469BAC06}" type="pres">
      <dgm:prSet presAssocID="{18A85749-4D24-4B00-9090-61E49A143A34}" presName="sibTrans" presStyleCnt="0"/>
      <dgm:spPr/>
      <dgm:t>
        <a:bodyPr/>
        <a:lstStyle/>
        <a:p>
          <a:endParaRPr lang="en-US"/>
        </a:p>
      </dgm:t>
    </dgm:pt>
    <dgm:pt modelId="{8696690C-D1EF-457E-94E2-582C3B8692DF}" type="pres">
      <dgm:prSet presAssocID="{DDD53D1F-D099-47C4-9754-23DF3289D27E}" presName="node" presStyleLbl="node1" presStyleIdx="4" presStyleCnt="5" custLinFactNeighborY="15172">
        <dgm:presLayoutVars>
          <dgm:bulletEnabled val="1"/>
        </dgm:presLayoutVars>
      </dgm:prSet>
      <dgm:spPr/>
      <dgm:t>
        <a:bodyPr/>
        <a:lstStyle/>
        <a:p>
          <a:endParaRPr lang="en-US"/>
        </a:p>
      </dgm:t>
    </dgm:pt>
  </dgm:ptLst>
  <dgm:cxnLst>
    <dgm:cxn modelId="{E1D51538-EA2A-4451-B4E9-4DD50223F572}" type="presOf" srcId="{DDD53D1F-D099-47C4-9754-23DF3289D27E}" destId="{8696690C-D1EF-457E-94E2-582C3B8692DF}" srcOrd="0" destOrd="0" presId="urn:microsoft.com/office/officeart/2005/8/layout/default#2"/>
    <dgm:cxn modelId="{91CE8895-F358-480E-B32B-A768B1A7F63B}" type="presOf" srcId="{9721A8DE-2375-464D-976E-A5973DC62D24}" destId="{7AE5F24E-0E30-4F0E-B92D-5C0AD37C2477}" srcOrd="0" destOrd="0" presId="urn:microsoft.com/office/officeart/2005/8/layout/default#2"/>
    <dgm:cxn modelId="{65870C09-3961-4F5B-B730-75ACAD45175B}" type="presOf" srcId="{2C5C641B-6FAA-4B93-B87A-79FD783FEFC8}" destId="{651D1994-D84C-43E8-AD17-C916A8EB3978}" srcOrd="0" destOrd="0" presId="urn:microsoft.com/office/officeart/2005/8/layout/default#2"/>
    <dgm:cxn modelId="{236327EF-1E85-4E52-AA7D-8C79DBFD0C5E}" type="presOf" srcId="{358DA918-7AA6-49FD-996C-6876C37C4349}" destId="{8EDF6C78-58C0-4827-BB70-E606F0588560}" srcOrd="0" destOrd="0" presId="urn:microsoft.com/office/officeart/2005/8/layout/default#2"/>
    <dgm:cxn modelId="{239DFBB5-4F8F-43FB-9EFE-5C1816E6F061}" type="presOf" srcId="{C197DDB4-DD06-4CA1-A9CC-2AE3BAFA9C2A}" destId="{724E39A4-01DA-4A68-96A0-0439996332DA}" srcOrd="0" destOrd="0" presId="urn:microsoft.com/office/officeart/2005/8/layout/default#2"/>
    <dgm:cxn modelId="{3745F630-7AE6-4C7F-AE65-8AC1EB032FBE}" srcId="{C197DDB4-DD06-4CA1-A9CC-2AE3BAFA9C2A}" destId="{9721A8DE-2375-464D-976E-A5973DC62D24}" srcOrd="1" destOrd="0" parTransId="{0A8512F2-D059-49D4-BBA7-93406F0516D1}" sibTransId="{F039EB59-9B1A-4CE4-8DEB-74F0CE9CB6A0}"/>
    <dgm:cxn modelId="{282C5B94-A3AD-43E0-AF74-6C4714D602D6}" srcId="{C197DDB4-DD06-4CA1-A9CC-2AE3BAFA9C2A}" destId="{2C5C641B-6FAA-4B93-B87A-79FD783FEFC8}" srcOrd="3" destOrd="0" parTransId="{F2E13414-55DD-4608-89ED-6A183ED7B416}" sibTransId="{18A85749-4D24-4B00-9090-61E49A143A34}"/>
    <dgm:cxn modelId="{709C97B7-5E26-4F38-89D4-4FE200719EFA}" srcId="{C197DDB4-DD06-4CA1-A9CC-2AE3BAFA9C2A}" destId="{358DA918-7AA6-49FD-996C-6876C37C4349}" srcOrd="0" destOrd="0" parTransId="{AAE405F0-49B4-41A7-A84D-FD98BA3EFBD2}" sibTransId="{0A015AAD-DEC3-47F3-984E-763047A722B3}"/>
    <dgm:cxn modelId="{5E2B0822-7A01-4B39-B7CF-D9DA9E52CEDE}" type="presOf" srcId="{756F205B-4719-48C4-AD08-DADB4BD63DE4}" destId="{B6F28AB6-AA0C-4248-9A94-F2595FF4F70A}" srcOrd="0" destOrd="0" presId="urn:microsoft.com/office/officeart/2005/8/layout/default#2"/>
    <dgm:cxn modelId="{B1997733-A704-4906-ABC4-083A81EA15BD}" srcId="{C197DDB4-DD06-4CA1-A9CC-2AE3BAFA9C2A}" destId="{756F205B-4719-48C4-AD08-DADB4BD63DE4}" srcOrd="2" destOrd="0" parTransId="{AF0FF414-35E7-4838-AED4-60F6309D2842}" sibTransId="{CE22EADF-9E7A-44EA-B91F-4602A9DF12F6}"/>
    <dgm:cxn modelId="{E37BC654-27FB-4CE4-9DF4-679A0755173F}" srcId="{C197DDB4-DD06-4CA1-A9CC-2AE3BAFA9C2A}" destId="{DDD53D1F-D099-47C4-9754-23DF3289D27E}" srcOrd="4" destOrd="0" parTransId="{F2C9C0C8-43A5-40ED-BF9C-3499DF218F7A}" sibTransId="{0D806CF2-2D09-47FE-9886-B54735E864EA}"/>
    <dgm:cxn modelId="{90E85D1E-28B0-4F4B-9A37-BC35B3BEB4E9}" type="presParOf" srcId="{724E39A4-01DA-4A68-96A0-0439996332DA}" destId="{8EDF6C78-58C0-4827-BB70-E606F0588560}" srcOrd="0" destOrd="0" presId="urn:microsoft.com/office/officeart/2005/8/layout/default#2"/>
    <dgm:cxn modelId="{35A31BD1-3146-4E31-AE6B-266ADE11D3C6}" type="presParOf" srcId="{724E39A4-01DA-4A68-96A0-0439996332DA}" destId="{E66A5CAF-8A8F-4EAD-9382-5C866846DABC}" srcOrd="1" destOrd="0" presId="urn:microsoft.com/office/officeart/2005/8/layout/default#2"/>
    <dgm:cxn modelId="{05D2D271-7464-457E-9FCF-39D31724ED0A}" type="presParOf" srcId="{724E39A4-01DA-4A68-96A0-0439996332DA}" destId="{7AE5F24E-0E30-4F0E-B92D-5C0AD37C2477}" srcOrd="2" destOrd="0" presId="urn:microsoft.com/office/officeart/2005/8/layout/default#2"/>
    <dgm:cxn modelId="{DD17BA49-0B20-40D9-B620-DA10B5DE7741}" type="presParOf" srcId="{724E39A4-01DA-4A68-96A0-0439996332DA}" destId="{065C30CC-BA64-497F-AB7F-2B9CE4EC8EF2}" srcOrd="3" destOrd="0" presId="urn:microsoft.com/office/officeart/2005/8/layout/default#2"/>
    <dgm:cxn modelId="{0A05B276-9705-4E76-9974-77C7A98A86E3}" type="presParOf" srcId="{724E39A4-01DA-4A68-96A0-0439996332DA}" destId="{B6F28AB6-AA0C-4248-9A94-F2595FF4F70A}" srcOrd="4" destOrd="0" presId="urn:microsoft.com/office/officeart/2005/8/layout/default#2"/>
    <dgm:cxn modelId="{2362DA04-2380-4229-B78A-0E0A1191EBDA}" type="presParOf" srcId="{724E39A4-01DA-4A68-96A0-0439996332DA}" destId="{F4FB1000-CE47-4D39-97DF-7C4B46F5C1F7}" srcOrd="5" destOrd="0" presId="urn:microsoft.com/office/officeart/2005/8/layout/default#2"/>
    <dgm:cxn modelId="{A5AED96C-A053-46A9-8497-66C6CF25B7DB}" type="presParOf" srcId="{724E39A4-01DA-4A68-96A0-0439996332DA}" destId="{651D1994-D84C-43E8-AD17-C916A8EB3978}" srcOrd="6" destOrd="0" presId="urn:microsoft.com/office/officeart/2005/8/layout/default#2"/>
    <dgm:cxn modelId="{19BC9BD3-2318-4C8F-9C17-119C1322E692}" type="presParOf" srcId="{724E39A4-01DA-4A68-96A0-0439996332DA}" destId="{1D7F98F4-9D14-4BA0-9106-DF9C469BAC06}" srcOrd="7" destOrd="0" presId="urn:microsoft.com/office/officeart/2005/8/layout/default#2"/>
    <dgm:cxn modelId="{2D4FA2FA-3A57-40E2-8306-338669422CD5}" type="presParOf" srcId="{724E39A4-01DA-4A68-96A0-0439996332DA}" destId="{8696690C-D1EF-457E-94E2-582C3B8692DF}" srcOrd="8"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7DDB4-DD06-4CA1-A9CC-2AE3BAFA9C2A}" type="doc">
      <dgm:prSet loTypeId="urn:microsoft.com/office/officeart/2005/8/layout/default#2" loCatId="list" qsTypeId="urn:microsoft.com/office/officeart/2005/8/quickstyle/simple2" qsCatId="simple" csTypeId="urn:microsoft.com/office/officeart/2005/8/colors/accent6_1" csCatId="accent6" phldr="1"/>
      <dgm:spPr/>
      <dgm:t>
        <a:bodyPr/>
        <a:lstStyle/>
        <a:p>
          <a:endParaRPr lang="en-US"/>
        </a:p>
      </dgm:t>
    </dgm:pt>
    <dgm:pt modelId="{358DA918-7AA6-49FD-996C-6876C37C4349}">
      <dgm:prSet phldrT="[Text]" custT="1"/>
      <dgm:spPr>
        <a:solidFill>
          <a:schemeClr val="accent6">
            <a:lumMod val="20000"/>
            <a:lumOff val="80000"/>
          </a:schemeClr>
        </a:solidFill>
      </dgm:spPr>
      <dgm:t>
        <a:bodyPr/>
        <a:lstStyle/>
        <a:p>
          <a:pPr algn="ctr"/>
          <a:r>
            <a:rPr lang="en-US" sz="4000" b="1" dirty="0" smtClean="0">
              <a:latin typeface="Arial "/>
            </a:rPr>
            <a:t>Secure Portal Access for Teachers</a:t>
          </a:r>
        </a:p>
        <a:p>
          <a:pPr algn="ctr"/>
          <a:r>
            <a:rPr lang="en-US" sz="3200" b="0" dirty="0" smtClean="0">
              <a:latin typeface="Arial "/>
            </a:rPr>
            <a:t>District training lead manually provides individual teachers and administrators with direct access to the PDF reports on Single Sign On</a:t>
          </a:r>
          <a:endParaRPr lang="en-US" sz="3200" b="0" dirty="0">
            <a:latin typeface="Arial "/>
          </a:endParaRPr>
        </a:p>
      </dgm:t>
    </dgm:pt>
    <dgm:pt modelId="{AAE405F0-49B4-41A7-A84D-FD98BA3EFBD2}" type="parTrans" cxnId="{709C97B7-5E26-4F38-89D4-4FE200719EFA}">
      <dgm:prSet/>
      <dgm:spPr/>
      <dgm:t>
        <a:bodyPr/>
        <a:lstStyle/>
        <a:p>
          <a:endParaRPr lang="en-US" sz="3600" b="0">
            <a:latin typeface="Arial "/>
          </a:endParaRPr>
        </a:p>
      </dgm:t>
    </dgm:pt>
    <dgm:pt modelId="{0A015AAD-DEC3-47F3-984E-763047A722B3}" type="sibTrans" cxnId="{709C97B7-5E26-4F38-89D4-4FE200719EFA}">
      <dgm:prSet/>
      <dgm:spPr/>
      <dgm:t>
        <a:bodyPr/>
        <a:lstStyle/>
        <a:p>
          <a:endParaRPr lang="en-US" sz="3600" b="0">
            <a:latin typeface="Arial "/>
          </a:endParaRPr>
        </a:p>
      </dgm:t>
    </dgm:pt>
    <dgm:pt modelId="{724E39A4-01DA-4A68-96A0-0439996332DA}" type="pres">
      <dgm:prSet presAssocID="{C197DDB4-DD06-4CA1-A9CC-2AE3BAFA9C2A}" presName="diagram" presStyleCnt="0">
        <dgm:presLayoutVars>
          <dgm:dir/>
          <dgm:resizeHandles val="exact"/>
        </dgm:presLayoutVars>
      </dgm:prSet>
      <dgm:spPr/>
      <dgm:t>
        <a:bodyPr/>
        <a:lstStyle/>
        <a:p>
          <a:endParaRPr lang="en-US"/>
        </a:p>
      </dgm:t>
    </dgm:pt>
    <dgm:pt modelId="{8EDF6C78-58C0-4827-BB70-E606F0588560}" type="pres">
      <dgm:prSet presAssocID="{358DA918-7AA6-49FD-996C-6876C37C4349}" presName="node" presStyleLbl="node1" presStyleIdx="0" presStyleCnt="1" custScaleX="118447" custScaleY="121428" custLinFactNeighborX="-41" custLinFactNeighborY="-3974">
        <dgm:presLayoutVars>
          <dgm:bulletEnabled val="1"/>
        </dgm:presLayoutVars>
      </dgm:prSet>
      <dgm:spPr/>
      <dgm:t>
        <a:bodyPr/>
        <a:lstStyle/>
        <a:p>
          <a:endParaRPr lang="en-US"/>
        </a:p>
      </dgm:t>
    </dgm:pt>
  </dgm:ptLst>
  <dgm:cxnLst>
    <dgm:cxn modelId="{709C97B7-5E26-4F38-89D4-4FE200719EFA}" srcId="{C197DDB4-DD06-4CA1-A9CC-2AE3BAFA9C2A}" destId="{358DA918-7AA6-49FD-996C-6876C37C4349}" srcOrd="0" destOrd="0" parTransId="{AAE405F0-49B4-41A7-A84D-FD98BA3EFBD2}" sibTransId="{0A015AAD-DEC3-47F3-984E-763047A722B3}"/>
    <dgm:cxn modelId="{3E6EE8F7-0A01-4D02-BF42-AA17F466B6C4}" type="presOf" srcId="{358DA918-7AA6-49FD-996C-6876C37C4349}" destId="{8EDF6C78-58C0-4827-BB70-E606F0588560}" srcOrd="0" destOrd="0" presId="urn:microsoft.com/office/officeart/2005/8/layout/default#2"/>
    <dgm:cxn modelId="{666DACAA-F286-49C0-BC2A-EAA0DF56F4E4}" type="presOf" srcId="{C197DDB4-DD06-4CA1-A9CC-2AE3BAFA9C2A}" destId="{724E39A4-01DA-4A68-96A0-0439996332DA}" srcOrd="0" destOrd="0" presId="urn:microsoft.com/office/officeart/2005/8/layout/default#2"/>
    <dgm:cxn modelId="{D5E90C74-D53C-4754-83CA-FE4A8AA07692}" type="presParOf" srcId="{724E39A4-01DA-4A68-96A0-0439996332DA}" destId="{8EDF6C78-58C0-4827-BB70-E606F0588560}" srcOrd="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7DDB4-DD06-4CA1-A9CC-2AE3BAFA9C2A}" type="doc">
      <dgm:prSet loTypeId="urn:microsoft.com/office/officeart/2005/8/layout/default#2" loCatId="list" qsTypeId="urn:microsoft.com/office/officeart/2005/8/quickstyle/simple2" qsCatId="simple" csTypeId="urn:microsoft.com/office/officeart/2005/8/colors/accent6_1" csCatId="accent6" phldr="1"/>
      <dgm:spPr/>
      <dgm:t>
        <a:bodyPr/>
        <a:lstStyle/>
        <a:p>
          <a:endParaRPr lang="en-US"/>
        </a:p>
      </dgm:t>
    </dgm:pt>
    <dgm:pt modelId="{8B220697-1A17-4878-80B4-A39012124B12}">
      <dgm:prSet custT="1"/>
      <dgm:spPr>
        <a:solidFill>
          <a:schemeClr val="accent4">
            <a:lumMod val="20000"/>
            <a:lumOff val="80000"/>
          </a:schemeClr>
        </a:solidFill>
      </dgm:spPr>
      <dgm:t>
        <a:bodyPr/>
        <a:lstStyle/>
        <a:p>
          <a:r>
            <a:rPr lang="en-US" sz="3600" b="1" dirty="0" smtClean="0">
              <a:latin typeface="Arial" panose="020B0604020202020204" pitchFamily="34" charset="0"/>
              <a:cs typeface="Arial" panose="020B0604020202020204" pitchFamily="34" charset="0"/>
            </a:rPr>
            <a:t>Printed PDF Reports Distributed at Training</a:t>
          </a:r>
        </a:p>
        <a:p>
          <a:r>
            <a:rPr lang="en-US" sz="2800" b="0" dirty="0" smtClean="0">
              <a:latin typeface="Arial" panose="020B0604020202020204" pitchFamily="34" charset="0"/>
              <a:cs typeface="Arial" panose="020B0604020202020204" pitchFamily="34" charset="0"/>
            </a:rPr>
            <a:t>District training lead downloads reports from the secure portal and provides printed reports to teachers and administrators who attend a training session</a:t>
          </a:r>
        </a:p>
      </dgm:t>
    </dgm:pt>
    <dgm:pt modelId="{1B04B667-009C-40BC-AB7F-0D6793E2151C}" type="parTrans" cxnId="{614C0A1E-2D81-4856-9A77-E6150A6B6D12}">
      <dgm:prSet/>
      <dgm:spPr/>
      <dgm:t>
        <a:bodyPr/>
        <a:lstStyle/>
        <a:p>
          <a:endParaRPr lang="en-US" sz="3200"/>
        </a:p>
      </dgm:t>
    </dgm:pt>
    <dgm:pt modelId="{E20F4E1B-9264-40C9-82A9-B2410D5B07F3}" type="sibTrans" cxnId="{614C0A1E-2D81-4856-9A77-E6150A6B6D12}">
      <dgm:prSet/>
      <dgm:spPr/>
      <dgm:t>
        <a:bodyPr/>
        <a:lstStyle/>
        <a:p>
          <a:endParaRPr lang="en-US" sz="3200"/>
        </a:p>
      </dgm:t>
    </dgm:pt>
    <dgm:pt modelId="{724E39A4-01DA-4A68-96A0-0439996332DA}" type="pres">
      <dgm:prSet presAssocID="{C197DDB4-DD06-4CA1-A9CC-2AE3BAFA9C2A}" presName="diagram" presStyleCnt="0">
        <dgm:presLayoutVars>
          <dgm:dir/>
          <dgm:resizeHandles val="exact"/>
        </dgm:presLayoutVars>
      </dgm:prSet>
      <dgm:spPr/>
      <dgm:t>
        <a:bodyPr/>
        <a:lstStyle/>
        <a:p>
          <a:endParaRPr lang="en-US"/>
        </a:p>
      </dgm:t>
    </dgm:pt>
    <dgm:pt modelId="{B99A958F-F268-4B46-9F9B-1E72D4037214}" type="pres">
      <dgm:prSet presAssocID="{8B220697-1A17-4878-80B4-A39012124B12}" presName="node" presStyleLbl="node1" presStyleIdx="0" presStyleCnt="1" custScaleX="113245" custScaleY="121428">
        <dgm:presLayoutVars>
          <dgm:bulletEnabled val="1"/>
        </dgm:presLayoutVars>
      </dgm:prSet>
      <dgm:spPr/>
      <dgm:t>
        <a:bodyPr/>
        <a:lstStyle/>
        <a:p>
          <a:endParaRPr lang="en-US"/>
        </a:p>
      </dgm:t>
    </dgm:pt>
  </dgm:ptLst>
  <dgm:cxnLst>
    <dgm:cxn modelId="{AECEB7AF-4608-476F-A1BE-4BE5E3F23566}" type="presOf" srcId="{C197DDB4-DD06-4CA1-A9CC-2AE3BAFA9C2A}" destId="{724E39A4-01DA-4A68-96A0-0439996332DA}" srcOrd="0" destOrd="0" presId="urn:microsoft.com/office/officeart/2005/8/layout/default#2"/>
    <dgm:cxn modelId="{614C0A1E-2D81-4856-9A77-E6150A6B6D12}" srcId="{C197DDB4-DD06-4CA1-A9CC-2AE3BAFA9C2A}" destId="{8B220697-1A17-4878-80B4-A39012124B12}" srcOrd="0" destOrd="0" parTransId="{1B04B667-009C-40BC-AB7F-0D6793E2151C}" sibTransId="{E20F4E1B-9264-40C9-82A9-B2410D5B07F3}"/>
    <dgm:cxn modelId="{D58723D1-B440-4048-88A6-53904E55728A}" type="presOf" srcId="{8B220697-1A17-4878-80B4-A39012124B12}" destId="{B99A958F-F268-4B46-9F9B-1E72D4037214}" srcOrd="0" destOrd="0" presId="urn:microsoft.com/office/officeart/2005/8/layout/default#2"/>
    <dgm:cxn modelId="{9E8B8661-E453-4421-AB38-039B23E8D716}" type="presParOf" srcId="{724E39A4-01DA-4A68-96A0-0439996332DA}" destId="{B99A958F-F268-4B46-9F9B-1E72D4037214}" srcOrd="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7DDB4-DD06-4CA1-A9CC-2AE3BAFA9C2A}" type="doc">
      <dgm:prSet loTypeId="urn:microsoft.com/office/officeart/2005/8/layout/default#2" loCatId="list" qsTypeId="urn:microsoft.com/office/officeart/2005/8/quickstyle/simple2" qsCatId="simple" csTypeId="urn:microsoft.com/office/officeart/2005/8/colors/accent6_1" csCatId="accent6" phldr="1"/>
      <dgm:spPr/>
      <dgm:t>
        <a:bodyPr/>
        <a:lstStyle/>
        <a:p>
          <a:endParaRPr lang="en-US"/>
        </a:p>
      </dgm:t>
    </dgm:pt>
    <dgm:pt modelId="{756F205B-4719-48C4-AD08-DADB4BD63DE4}">
      <dgm:prSet custT="1"/>
      <dgm:spPr>
        <a:solidFill>
          <a:schemeClr val="accent3">
            <a:lumMod val="20000"/>
            <a:lumOff val="80000"/>
          </a:schemeClr>
        </a:solidFill>
      </dgm:spPr>
      <dgm:t>
        <a:bodyPr/>
        <a:lstStyle/>
        <a:p>
          <a:r>
            <a:rPr lang="en-US" sz="3600" b="1" dirty="0" smtClean="0">
              <a:latin typeface="Arial" panose="020B0604020202020204" pitchFamily="34" charset="0"/>
              <a:cs typeface="Arial" panose="020B0604020202020204" pitchFamily="34" charset="0"/>
            </a:rPr>
            <a:t>Printed PDF Reports Distributed via Mail</a:t>
          </a:r>
        </a:p>
        <a:p>
          <a:r>
            <a:rPr lang="en-US" sz="2800" b="0" dirty="0" smtClean="0">
              <a:latin typeface="Arial" panose="020B0604020202020204" pitchFamily="34" charset="0"/>
              <a:cs typeface="Arial" panose="020B0604020202020204" pitchFamily="34" charset="0"/>
            </a:rPr>
            <a:t>District training lead downloads reports from the secure portal and mails them directly to teachers or to school leaders for distribution</a:t>
          </a:r>
        </a:p>
      </dgm:t>
    </dgm:pt>
    <dgm:pt modelId="{AF0FF414-35E7-4838-AED4-60F6309D2842}" type="parTrans" cxnId="{B1997733-A704-4906-ABC4-083A81EA15BD}">
      <dgm:prSet/>
      <dgm:spPr/>
      <dgm:t>
        <a:bodyPr/>
        <a:lstStyle/>
        <a:p>
          <a:endParaRPr lang="en-US" sz="3200"/>
        </a:p>
      </dgm:t>
    </dgm:pt>
    <dgm:pt modelId="{CE22EADF-9E7A-44EA-B91F-4602A9DF12F6}" type="sibTrans" cxnId="{B1997733-A704-4906-ABC4-083A81EA15BD}">
      <dgm:prSet/>
      <dgm:spPr/>
      <dgm:t>
        <a:bodyPr/>
        <a:lstStyle/>
        <a:p>
          <a:endParaRPr lang="en-US" sz="3200"/>
        </a:p>
      </dgm:t>
    </dgm:pt>
    <dgm:pt modelId="{724E39A4-01DA-4A68-96A0-0439996332DA}" type="pres">
      <dgm:prSet presAssocID="{C197DDB4-DD06-4CA1-A9CC-2AE3BAFA9C2A}" presName="diagram" presStyleCnt="0">
        <dgm:presLayoutVars>
          <dgm:dir/>
          <dgm:resizeHandles val="exact"/>
        </dgm:presLayoutVars>
      </dgm:prSet>
      <dgm:spPr/>
      <dgm:t>
        <a:bodyPr/>
        <a:lstStyle/>
        <a:p>
          <a:endParaRPr lang="en-US"/>
        </a:p>
      </dgm:t>
    </dgm:pt>
    <dgm:pt modelId="{B6F28AB6-AA0C-4248-9A94-F2595FF4F70A}" type="pres">
      <dgm:prSet presAssocID="{756F205B-4719-48C4-AD08-DADB4BD63DE4}" presName="node" presStyleLbl="node1" presStyleIdx="0" presStyleCnt="1" custScaleX="119805" custScaleY="121428" custLinFactNeighborX="-41" custLinFactNeighborY="-107">
        <dgm:presLayoutVars>
          <dgm:bulletEnabled val="1"/>
        </dgm:presLayoutVars>
      </dgm:prSet>
      <dgm:spPr/>
      <dgm:t>
        <a:bodyPr/>
        <a:lstStyle/>
        <a:p>
          <a:endParaRPr lang="en-US"/>
        </a:p>
      </dgm:t>
    </dgm:pt>
  </dgm:ptLst>
  <dgm:cxnLst>
    <dgm:cxn modelId="{B1997733-A704-4906-ABC4-083A81EA15BD}" srcId="{C197DDB4-DD06-4CA1-A9CC-2AE3BAFA9C2A}" destId="{756F205B-4719-48C4-AD08-DADB4BD63DE4}" srcOrd="0" destOrd="0" parTransId="{AF0FF414-35E7-4838-AED4-60F6309D2842}" sibTransId="{CE22EADF-9E7A-44EA-B91F-4602A9DF12F6}"/>
    <dgm:cxn modelId="{7584C581-62D2-4FF2-BB4F-C55C76942417}" type="presOf" srcId="{756F205B-4719-48C4-AD08-DADB4BD63DE4}" destId="{B6F28AB6-AA0C-4248-9A94-F2595FF4F70A}" srcOrd="0" destOrd="0" presId="urn:microsoft.com/office/officeart/2005/8/layout/default#2"/>
    <dgm:cxn modelId="{7687A1FE-3F26-43EC-AB44-D1D52624F2E6}" type="presOf" srcId="{C197DDB4-DD06-4CA1-A9CC-2AE3BAFA9C2A}" destId="{724E39A4-01DA-4A68-96A0-0439996332DA}" srcOrd="0" destOrd="0" presId="urn:microsoft.com/office/officeart/2005/8/layout/default#2"/>
    <dgm:cxn modelId="{1994737D-DE0E-4514-AA7C-698FD7FB640B}" type="presParOf" srcId="{724E39A4-01DA-4A68-96A0-0439996332DA}" destId="{B6F28AB6-AA0C-4248-9A94-F2595FF4F70A}" srcOrd="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7DDB4-DD06-4CA1-A9CC-2AE3BAFA9C2A}" type="doc">
      <dgm:prSet loTypeId="urn:microsoft.com/office/officeart/2005/8/layout/default#2" loCatId="list" qsTypeId="urn:microsoft.com/office/officeart/2005/8/quickstyle/simple2" qsCatId="simple" csTypeId="urn:microsoft.com/office/officeart/2005/8/colors/accent6_1" csCatId="accent6" phldr="1"/>
      <dgm:spPr/>
      <dgm:t>
        <a:bodyPr/>
        <a:lstStyle/>
        <a:p>
          <a:endParaRPr lang="en-US"/>
        </a:p>
      </dgm:t>
    </dgm:pt>
    <dgm:pt modelId="{5C850ABF-D2D8-48AB-8C2E-F46D3877E161}">
      <dgm:prSet custT="1"/>
      <dgm:spPr>
        <a:solidFill>
          <a:schemeClr val="accent2">
            <a:lumMod val="20000"/>
            <a:lumOff val="80000"/>
          </a:schemeClr>
        </a:solidFill>
      </dgm:spPr>
      <dgm:t>
        <a:bodyPr/>
        <a:lstStyle/>
        <a:p>
          <a:r>
            <a:rPr lang="en-US" sz="3600" b="1" dirty="0" smtClean="0">
              <a:latin typeface="Arial" panose="020B0604020202020204" pitchFamily="34" charset="0"/>
              <a:cs typeface="Arial" panose="020B0604020202020204" pitchFamily="34" charset="0"/>
            </a:rPr>
            <a:t>PDF Reports Emailed to Teachers Directly</a:t>
          </a:r>
        </a:p>
        <a:p>
          <a:r>
            <a:rPr lang="en-US" sz="2800" dirty="0" smtClean="0">
              <a:latin typeface="Arial" panose="020B0604020202020204" pitchFamily="34" charset="0"/>
              <a:cs typeface="Arial" panose="020B0604020202020204" pitchFamily="34" charset="0"/>
            </a:rPr>
            <a:t>District training lead downloads reports from the secure portal and manually emails them to each teacher and administrator directly</a:t>
          </a:r>
          <a:endParaRPr lang="en-US" sz="2800" b="1" dirty="0">
            <a:latin typeface="Arial" panose="020B0604020202020204" pitchFamily="34" charset="0"/>
            <a:cs typeface="Arial" panose="020B0604020202020204" pitchFamily="34" charset="0"/>
          </a:endParaRPr>
        </a:p>
      </dgm:t>
    </dgm:pt>
    <dgm:pt modelId="{38284883-4E0F-4450-BE45-57FCD6AA0B55}" type="parTrans" cxnId="{F6908A4D-7E92-4C33-9216-02D1A5CD467A}">
      <dgm:prSet/>
      <dgm:spPr/>
      <dgm:t>
        <a:bodyPr/>
        <a:lstStyle/>
        <a:p>
          <a:endParaRPr lang="en-US"/>
        </a:p>
      </dgm:t>
    </dgm:pt>
    <dgm:pt modelId="{28F2F1CD-9882-4905-8E83-71F063B9A5AC}" type="sibTrans" cxnId="{F6908A4D-7E92-4C33-9216-02D1A5CD467A}">
      <dgm:prSet/>
      <dgm:spPr/>
      <dgm:t>
        <a:bodyPr/>
        <a:lstStyle/>
        <a:p>
          <a:endParaRPr lang="en-US"/>
        </a:p>
      </dgm:t>
    </dgm:pt>
    <dgm:pt modelId="{724E39A4-01DA-4A68-96A0-0439996332DA}" type="pres">
      <dgm:prSet presAssocID="{C197DDB4-DD06-4CA1-A9CC-2AE3BAFA9C2A}" presName="diagram" presStyleCnt="0">
        <dgm:presLayoutVars>
          <dgm:dir/>
          <dgm:resizeHandles val="exact"/>
        </dgm:presLayoutVars>
      </dgm:prSet>
      <dgm:spPr/>
      <dgm:t>
        <a:bodyPr/>
        <a:lstStyle/>
        <a:p>
          <a:endParaRPr lang="en-US"/>
        </a:p>
      </dgm:t>
    </dgm:pt>
    <dgm:pt modelId="{B252C71B-C0C8-44DD-B595-4B0A90446F5F}" type="pres">
      <dgm:prSet presAssocID="{5C850ABF-D2D8-48AB-8C2E-F46D3877E161}" presName="node" presStyleLbl="node1" presStyleIdx="0" presStyleCnt="1" custScaleX="141429" custScaleY="125347" custLinFactNeighborX="1032" custLinFactNeighborY="-9027">
        <dgm:presLayoutVars>
          <dgm:bulletEnabled val="1"/>
        </dgm:presLayoutVars>
      </dgm:prSet>
      <dgm:spPr/>
      <dgm:t>
        <a:bodyPr/>
        <a:lstStyle/>
        <a:p>
          <a:endParaRPr lang="en-US"/>
        </a:p>
      </dgm:t>
    </dgm:pt>
  </dgm:ptLst>
  <dgm:cxnLst>
    <dgm:cxn modelId="{F6908A4D-7E92-4C33-9216-02D1A5CD467A}" srcId="{C197DDB4-DD06-4CA1-A9CC-2AE3BAFA9C2A}" destId="{5C850ABF-D2D8-48AB-8C2E-F46D3877E161}" srcOrd="0" destOrd="0" parTransId="{38284883-4E0F-4450-BE45-57FCD6AA0B55}" sibTransId="{28F2F1CD-9882-4905-8E83-71F063B9A5AC}"/>
    <dgm:cxn modelId="{50675824-8483-4FF8-B9EA-27E3C9CD1EB5}" type="presOf" srcId="{5C850ABF-D2D8-48AB-8C2E-F46D3877E161}" destId="{B252C71B-C0C8-44DD-B595-4B0A90446F5F}" srcOrd="0" destOrd="0" presId="urn:microsoft.com/office/officeart/2005/8/layout/default#2"/>
    <dgm:cxn modelId="{CA93700D-FD2D-4DDD-8587-F8DA31B489AC}" type="presOf" srcId="{C197DDB4-DD06-4CA1-A9CC-2AE3BAFA9C2A}" destId="{724E39A4-01DA-4A68-96A0-0439996332DA}" srcOrd="0" destOrd="0" presId="urn:microsoft.com/office/officeart/2005/8/layout/default#2"/>
    <dgm:cxn modelId="{11049D2C-03CC-4D7D-B467-ECDADEF21399}" type="presParOf" srcId="{724E39A4-01DA-4A68-96A0-0439996332DA}" destId="{B252C71B-C0C8-44DD-B595-4B0A90446F5F}" srcOrd="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97DDB4-DD06-4CA1-A9CC-2AE3BAFA9C2A}" type="doc">
      <dgm:prSet loTypeId="urn:microsoft.com/office/officeart/2005/8/layout/default#2" loCatId="list" qsTypeId="urn:microsoft.com/office/officeart/2005/8/quickstyle/simple2" qsCatId="simple" csTypeId="urn:microsoft.com/office/officeart/2005/8/colors/accent6_1" csCatId="accent6" phldr="1"/>
      <dgm:spPr/>
      <dgm:t>
        <a:bodyPr/>
        <a:lstStyle/>
        <a:p>
          <a:endParaRPr lang="en-US"/>
        </a:p>
      </dgm:t>
    </dgm:pt>
    <dgm:pt modelId="{B950DA01-5C6A-4874-854E-99945E6A1791}">
      <dgm:prSet custT="1"/>
      <dgm:spPr>
        <a:solidFill>
          <a:schemeClr val="accent1">
            <a:lumMod val="20000"/>
            <a:lumOff val="80000"/>
          </a:schemeClr>
        </a:solidFill>
      </dgm:spPr>
      <dgm:t>
        <a:bodyPr/>
        <a:lstStyle/>
        <a:p>
          <a:r>
            <a:rPr lang="en-US" sz="3600" b="1" dirty="0" smtClean="0">
              <a:latin typeface="Arial" panose="020B0604020202020204" pitchFamily="34" charset="0"/>
              <a:cs typeface="Arial" panose="020B0604020202020204" pitchFamily="34" charset="0"/>
            </a:rPr>
            <a:t>PDF Reports Emailed to School Leaders for Distribution</a:t>
          </a:r>
        </a:p>
        <a:p>
          <a:r>
            <a:rPr lang="en-US" sz="2800" dirty="0" smtClean="0">
              <a:latin typeface="Arial" panose="020B0604020202020204" pitchFamily="34" charset="0"/>
              <a:cs typeface="Arial" panose="020B0604020202020204" pitchFamily="34" charset="0"/>
            </a:rPr>
            <a:t>District training lead downloads reports from the secure portal and emails them in groups (via a zip file) to school leaders for distribution</a:t>
          </a:r>
        </a:p>
      </dgm:t>
    </dgm:pt>
    <dgm:pt modelId="{757F7524-259B-4A3E-B50D-9111F12E22DE}" type="parTrans" cxnId="{44D2DC4D-0AE2-42EA-8EEF-84492A4138AD}">
      <dgm:prSet/>
      <dgm:spPr/>
      <dgm:t>
        <a:bodyPr/>
        <a:lstStyle/>
        <a:p>
          <a:endParaRPr lang="en-US"/>
        </a:p>
      </dgm:t>
    </dgm:pt>
    <dgm:pt modelId="{58C33781-8160-48C0-8811-C51A8BE6CD67}" type="sibTrans" cxnId="{44D2DC4D-0AE2-42EA-8EEF-84492A4138AD}">
      <dgm:prSet/>
      <dgm:spPr/>
      <dgm:t>
        <a:bodyPr/>
        <a:lstStyle/>
        <a:p>
          <a:endParaRPr lang="en-US"/>
        </a:p>
      </dgm:t>
    </dgm:pt>
    <dgm:pt modelId="{724E39A4-01DA-4A68-96A0-0439996332DA}" type="pres">
      <dgm:prSet presAssocID="{C197DDB4-DD06-4CA1-A9CC-2AE3BAFA9C2A}" presName="diagram" presStyleCnt="0">
        <dgm:presLayoutVars>
          <dgm:dir/>
          <dgm:resizeHandles val="exact"/>
        </dgm:presLayoutVars>
      </dgm:prSet>
      <dgm:spPr/>
      <dgm:t>
        <a:bodyPr/>
        <a:lstStyle/>
        <a:p>
          <a:endParaRPr lang="en-US"/>
        </a:p>
      </dgm:t>
    </dgm:pt>
    <dgm:pt modelId="{712A7893-F64E-4414-98EC-F1578E812C26}" type="pres">
      <dgm:prSet presAssocID="{B950DA01-5C6A-4874-854E-99945E6A1791}" presName="node" presStyleLbl="node1" presStyleIdx="0" presStyleCnt="1" custScaleX="159058" custScaleY="100001" custLinFactNeighborX="-1543" custLinFactNeighborY="-8788">
        <dgm:presLayoutVars>
          <dgm:bulletEnabled val="1"/>
        </dgm:presLayoutVars>
      </dgm:prSet>
      <dgm:spPr/>
      <dgm:t>
        <a:bodyPr/>
        <a:lstStyle/>
        <a:p>
          <a:endParaRPr lang="en-US"/>
        </a:p>
      </dgm:t>
    </dgm:pt>
  </dgm:ptLst>
  <dgm:cxnLst>
    <dgm:cxn modelId="{44D2DC4D-0AE2-42EA-8EEF-84492A4138AD}" srcId="{C197DDB4-DD06-4CA1-A9CC-2AE3BAFA9C2A}" destId="{B950DA01-5C6A-4874-854E-99945E6A1791}" srcOrd="0" destOrd="0" parTransId="{757F7524-259B-4A3E-B50D-9111F12E22DE}" sibTransId="{58C33781-8160-48C0-8811-C51A8BE6CD67}"/>
    <dgm:cxn modelId="{9DB08BB9-3DA2-4BD8-9C81-3AEED689020B}" type="presOf" srcId="{C197DDB4-DD06-4CA1-A9CC-2AE3BAFA9C2A}" destId="{724E39A4-01DA-4A68-96A0-0439996332DA}" srcOrd="0" destOrd="0" presId="urn:microsoft.com/office/officeart/2005/8/layout/default#2"/>
    <dgm:cxn modelId="{8D1AD26A-9317-4C4C-8797-6E4FF983FBAC}" type="presOf" srcId="{B950DA01-5C6A-4874-854E-99945E6A1791}" destId="{712A7893-F64E-4414-98EC-F1578E812C26}" srcOrd="0" destOrd="0" presId="urn:microsoft.com/office/officeart/2005/8/layout/default#2"/>
    <dgm:cxn modelId="{808EE58A-E367-4BFF-819D-89FC79D86D75}" type="presParOf" srcId="{724E39A4-01DA-4A68-96A0-0439996332DA}" destId="{712A7893-F64E-4414-98EC-F1578E812C26}" srcOrd="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64D0C4-B449-44E6-B0DA-A7EDA00560D1}" type="datetimeFigureOut">
              <a:rPr lang="en-US"/>
              <a:pPr>
                <a:defRPr/>
              </a:pPr>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5389DAA-A172-47DE-9520-E723BD0C0F7C}" type="slidenum">
              <a:rPr lang="en-US"/>
              <a:pPr>
                <a:defRPr/>
              </a:pPr>
              <a:t>‹#›</a:t>
            </a:fld>
            <a:endParaRPr lang="en-US"/>
          </a:p>
        </p:txBody>
      </p:sp>
    </p:spTree>
    <p:extLst>
      <p:ext uri="{BB962C8B-B14F-4D97-AF65-F5344CB8AC3E}">
        <p14:creationId xmlns:p14="http://schemas.microsoft.com/office/powerpoint/2010/main" val="2494747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54EE98-164A-44F8-8C4B-D6FCE2E7F436}" type="slidenum">
              <a:rPr lang="en-US" altLang="en-US" smtClean="0"/>
              <a:pPr eaLnBrk="1" hangingPunct="1"/>
              <a:t>1</a:t>
            </a:fld>
            <a:endParaRPr lang="en-US" altLang="en-US" smtClean="0"/>
          </a:p>
        </p:txBody>
      </p:sp>
    </p:spTree>
    <p:extLst>
      <p:ext uri="{BB962C8B-B14F-4D97-AF65-F5344CB8AC3E}">
        <p14:creationId xmlns:p14="http://schemas.microsoft.com/office/powerpoint/2010/main" val="85603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10</a:t>
            </a:fld>
            <a:endParaRPr lang="en-US"/>
          </a:p>
        </p:txBody>
      </p:sp>
    </p:spTree>
    <p:extLst>
      <p:ext uri="{BB962C8B-B14F-4D97-AF65-F5344CB8AC3E}">
        <p14:creationId xmlns:p14="http://schemas.microsoft.com/office/powerpoint/2010/main" val="354132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11</a:t>
            </a:fld>
            <a:endParaRPr lang="en-US"/>
          </a:p>
        </p:txBody>
      </p:sp>
    </p:spTree>
    <p:extLst>
      <p:ext uri="{BB962C8B-B14F-4D97-AF65-F5344CB8AC3E}">
        <p14:creationId xmlns:p14="http://schemas.microsoft.com/office/powerpoint/2010/main" val="272596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12</a:t>
            </a:fld>
            <a:endParaRPr lang="en-US"/>
          </a:p>
        </p:txBody>
      </p:sp>
    </p:spTree>
    <p:extLst>
      <p:ext uri="{BB962C8B-B14F-4D97-AF65-F5344CB8AC3E}">
        <p14:creationId xmlns:p14="http://schemas.microsoft.com/office/powerpoint/2010/main" val="837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a:t>
            </a:r>
            <a:r>
              <a:rPr lang="en-US" b="1" baseline="0" dirty="0" smtClean="0"/>
              <a:t> TO READ ANSWER ON NEXT SLIDE</a:t>
            </a:r>
            <a:endParaRPr lang="en-US" b="1"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13</a:t>
            </a:fld>
            <a:endParaRPr lang="en-US"/>
          </a:p>
        </p:txBody>
      </p:sp>
    </p:spTree>
    <p:extLst>
      <p:ext uri="{BB962C8B-B14F-4D97-AF65-F5344CB8AC3E}">
        <p14:creationId xmlns:p14="http://schemas.microsoft.com/office/powerpoint/2010/main" val="94699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Value added is calculated as the difference between the average typical peer score [Click] and the average actual score [CLICK] of a teacher’s students. A teacher whose students performed well on the post-test can receive a low value-added result even if the typical scores of his or her students were high. This would occur if a teacher taught students who performed very well on the previous tests used in the value-added model, [CLICK] but then did not make as much progress during the year as other students in the state with similar scores on the pre-tests. [CLICK] Because they compare actual and typical scores, value-added models enable any teacher to be identified as a high performer, regardless of the baseline achievement levels or background characteristics of the teacher’s students. </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14</a:t>
            </a:fld>
            <a:endParaRPr lang="en-US"/>
          </a:p>
        </p:txBody>
      </p:sp>
    </p:spTree>
    <p:extLst>
      <p:ext uri="{BB962C8B-B14F-4D97-AF65-F5344CB8AC3E}">
        <p14:creationId xmlns:p14="http://schemas.microsoft.com/office/powerpoint/2010/main" val="83274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15</a:t>
            </a:fld>
            <a:endParaRPr lang="en-US"/>
          </a:p>
        </p:txBody>
      </p:sp>
    </p:spTree>
    <p:extLst>
      <p:ext uri="{BB962C8B-B14F-4D97-AF65-F5344CB8AC3E}">
        <p14:creationId xmlns:p14="http://schemas.microsoft.com/office/powerpoint/2010/main" val="247001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At present, the student characteristics used to determine typical-peer scores  for the OK Value-Added Model include:</a:t>
            </a:r>
          </a:p>
          <a:p>
            <a:endParaRPr lang="en-US" dirty="0" smtClean="0"/>
          </a:p>
          <a:p>
            <a:pPr marL="285750" lvl="0" indent="-285750">
              <a:buFont typeface="Wingdings" panose="05000000000000000000" pitchFamily="2" charset="2"/>
              <a:buChar char="q"/>
            </a:pPr>
            <a:r>
              <a:rPr lang="en-US" sz="1200" dirty="0" smtClean="0"/>
              <a:t>Prior Achievement</a:t>
            </a:r>
          </a:p>
          <a:p>
            <a:pPr marL="285750" lvl="0" indent="-285750">
              <a:buFont typeface="Wingdings" panose="05000000000000000000" pitchFamily="2" charset="2"/>
              <a:buChar char="q"/>
            </a:pPr>
            <a:r>
              <a:rPr lang="en-US" sz="1200" dirty="0" smtClean="0"/>
              <a:t>Free/Reduced Lunch Status</a:t>
            </a:r>
          </a:p>
          <a:p>
            <a:pPr marL="285750" lvl="0" indent="-285750">
              <a:buFont typeface="Wingdings" panose="05000000000000000000" pitchFamily="2" charset="2"/>
              <a:buChar char="q"/>
            </a:pPr>
            <a:r>
              <a:rPr lang="en-US" sz="1200" dirty="0" smtClean="0"/>
              <a:t>Limited English Proficiency</a:t>
            </a:r>
          </a:p>
          <a:p>
            <a:pPr marL="285750" lvl="0" indent="-285750">
              <a:buFont typeface="Wingdings" panose="05000000000000000000" pitchFamily="2" charset="2"/>
              <a:buChar char="q"/>
            </a:pPr>
            <a:r>
              <a:rPr lang="en-US" sz="1200" dirty="0" smtClean="0"/>
              <a:t>Individualized Education Plan (IEP)</a:t>
            </a:r>
          </a:p>
          <a:p>
            <a:pPr marL="285750" lvl="0" indent="-285750">
              <a:buFont typeface="Wingdings" panose="05000000000000000000" pitchFamily="2" charset="2"/>
              <a:buChar char="q"/>
            </a:pPr>
            <a:r>
              <a:rPr lang="en-US" sz="1200" dirty="0" smtClean="0"/>
              <a:t>Race/Ethnicity </a:t>
            </a:r>
          </a:p>
          <a:p>
            <a:pPr marL="285750" lvl="0" indent="-285750">
              <a:buFont typeface="Wingdings" panose="05000000000000000000" pitchFamily="2" charset="2"/>
              <a:buChar char="q"/>
            </a:pPr>
            <a:r>
              <a:rPr lang="en-US" sz="1200" dirty="0" smtClean="0"/>
              <a:t>Gender</a:t>
            </a:r>
          </a:p>
          <a:p>
            <a:pPr marL="285750" lvl="0" indent="-285750">
              <a:buFont typeface="Wingdings" panose="05000000000000000000" pitchFamily="2" charset="2"/>
              <a:buChar char="q"/>
            </a:pPr>
            <a:r>
              <a:rPr lang="en-US" sz="1200" dirty="0" smtClean="0"/>
              <a:t>Mobility</a:t>
            </a:r>
          </a:p>
          <a:p>
            <a:pPr marL="285750" lvl="0" indent="-285750">
              <a:buFont typeface="Wingdings" panose="05000000000000000000" pitchFamily="2" charset="2"/>
              <a:buChar char="q"/>
            </a:pPr>
            <a:r>
              <a:rPr lang="en-US" sz="1200" dirty="0" smtClean="0"/>
              <a:t>Prior year attendance</a:t>
            </a:r>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16</a:t>
            </a:fld>
            <a:endParaRPr lang="en-US"/>
          </a:p>
        </p:txBody>
      </p:sp>
    </p:spTree>
    <p:extLst>
      <p:ext uri="{BB962C8B-B14F-4D97-AF65-F5344CB8AC3E}">
        <p14:creationId xmlns:p14="http://schemas.microsoft.com/office/powerpoint/2010/main" val="323300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do a student’s typical-peer scores take into account the student’s race/ethnicity and gender?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Based on the recommendation of educator working groups, the TLE Commission and Oklahoma </a:t>
            </a:r>
            <a:r>
              <a:rPr lang="en-US" dirty="0" smtClean="0"/>
              <a:t>State Board of Education </a:t>
            </a:r>
            <a:r>
              <a:rPr lang="en-US" sz="1200" kern="1200" dirty="0" smtClean="0">
                <a:solidFill>
                  <a:schemeClr val="tx1"/>
                </a:solidFill>
                <a:effectLst/>
                <a:latin typeface="+mn-lt"/>
                <a:ea typeface="+mn-ea"/>
                <a:cs typeface="+mn-cs"/>
              </a:rPr>
              <a:t>determined that the value-added model should account for factors outside a teacher’s control, including a variety of student background characteristics, when estimating typical scores. [CLICK] This is important because the average student with a certain background characteristic might make less progress during the year than other students will, even among students who have the same scores on previous assessments. If the value-added model did not account for student background characteristics, teachers of disadvantaged students could receive low value-added results.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approach is designed to enable any teacher to be identified as a high performer, regardless of the baseline achievement levels or background characteristics of the teacher’s students. It is a worthy goal for all educators in the state to work collectively to eliminate disparities in the growth achieved by students with different background characteristics. The value-added model recognizes and rewards the progress educators make toward this goal, but does not set an expectation that individual educators single-handedly eliminate long-standing achievement gaps.</a:t>
            </a:r>
          </a:p>
          <a:p>
            <a:endParaRPr lang="en-US" b="1"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17</a:t>
            </a:fld>
            <a:endParaRPr lang="en-US"/>
          </a:p>
        </p:txBody>
      </p:sp>
    </p:spTree>
    <p:extLst>
      <p:ext uri="{BB962C8B-B14F-4D97-AF65-F5344CB8AC3E}">
        <p14:creationId xmlns:p14="http://schemas.microsoft.com/office/powerpoint/2010/main" val="147806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Why isn’t current-year attendance of students factored into the model as a background characteristic?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lvl="0" indent="0">
              <a:buFont typeface="Wingdings" panose="05000000000000000000" pitchFamily="2" charset="2"/>
              <a:buNone/>
            </a:pPr>
            <a:r>
              <a:rPr lang="en-US" sz="1200" kern="1200" dirty="0" smtClean="0">
                <a:solidFill>
                  <a:schemeClr val="tx1"/>
                </a:solidFill>
                <a:effectLst/>
                <a:latin typeface="+mn-lt"/>
                <a:ea typeface="+mn-ea"/>
                <a:cs typeface="+mn-cs"/>
              </a:rPr>
              <a:t>The model does not account for the percentage of the current school year attended.  [CLICK]</a:t>
            </a:r>
            <a:r>
              <a:rPr lang="en-US" sz="1200" kern="1200" baseline="0" dirty="0" smtClean="0">
                <a:solidFill>
                  <a:schemeClr val="tx1"/>
                </a:solidFill>
                <a:effectLst/>
                <a:latin typeface="+mn-lt"/>
                <a:ea typeface="+mn-ea"/>
                <a:cs typeface="+mn-cs"/>
              </a:rPr>
              <a:t> </a:t>
            </a:r>
            <a:r>
              <a:rPr lang="en-US" dirty="0" smtClean="0"/>
              <a:t>The student characteristics included in the model are factors that are considered to be outside a teacher’s control, such as Limited English Proficiency.</a:t>
            </a:r>
            <a:r>
              <a:rPr lang="en-US" baseline="0" dirty="0" smtClean="0"/>
              <a:t> [CLICK] Current year a</a:t>
            </a:r>
            <a:r>
              <a:rPr lang="en-US" dirty="0" smtClean="0"/>
              <a:t>ttendance is not included in the model because a highly effective teacher </a:t>
            </a:r>
            <a:r>
              <a:rPr lang="en-US" i="1" dirty="0" smtClean="0"/>
              <a:t>can</a:t>
            </a:r>
            <a:r>
              <a:rPr lang="en-US" dirty="0" smtClean="0"/>
              <a:t> have a positive impact on student attendance.</a:t>
            </a:r>
            <a:r>
              <a:rPr lang="en-US" baseline="0" dirty="0" smtClean="0"/>
              <a:t> [CLICK] </a:t>
            </a:r>
            <a:r>
              <a:rPr lang="en-US" dirty="0" smtClean="0"/>
              <a:t>Value-Added Results for teachers whose students’ attendance increases significantly should reflect that increased positive impact.  </a:t>
            </a:r>
          </a:p>
          <a:p>
            <a:endParaRPr lang="en-US" b="1"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18</a:t>
            </a:fld>
            <a:endParaRPr lang="en-US"/>
          </a:p>
        </p:txBody>
      </p:sp>
    </p:spTree>
    <p:extLst>
      <p:ext uri="{BB962C8B-B14F-4D97-AF65-F5344CB8AC3E}">
        <p14:creationId xmlns:p14="http://schemas.microsoft.com/office/powerpoint/2010/main" val="236171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Why isn’t current-year attendance of students factored into the model as a background characteristic?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Consider the example illustrated</a:t>
            </a:r>
            <a:r>
              <a:rPr lang="en-US" sz="1200" kern="1200" baseline="0" dirty="0" smtClean="0">
                <a:solidFill>
                  <a:schemeClr val="tx1"/>
                </a:solidFill>
                <a:effectLst/>
                <a:latin typeface="+mn-lt"/>
                <a:ea typeface="+mn-ea"/>
                <a:cs typeface="+mn-cs"/>
              </a:rPr>
              <a:t> in the visual shown here, displaying results from a teacher whose class showed significantly improved attendance over the course of the year she taught them. The column on the left represents the average actual OCCT score for this teacher’s students. [CLICK] </a:t>
            </a:r>
            <a:r>
              <a:rPr lang="en-US" sz="1200" b="0" i="0" kern="1200" dirty="0" smtClean="0">
                <a:solidFill>
                  <a:schemeClr val="tx1"/>
                </a:solidFill>
                <a:effectLst/>
                <a:latin typeface="+mn-lt"/>
                <a:ea typeface="+mn-ea"/>
                <a:cs typeface="+mn-cs"/>
              </a:rPr>
              <a:t>The second column represents the average typical peer score calculated by the model, which does not account for current year attendance as a characteristic.</a:t>
            </a:r>
            <a:r>
              <a:rPr lang="en-US" sz="1200" kern="1200" baseline="0" dirty="0" smtClean="0">
                <a:solidFill>
                  <a:schemeClr val="tx1"/>
                </a:solidFill>
                <a:effectLst/>
                <a:latin typeface="+mn-lt"/>
                <a:ea typeface="+mn-ea"/>
                <a:cs typeface="+mn-cs"/>
              </a:rPr>
              <a:t> [CLICK]. Note that here, the teacher’s students’ actual score is slightly above the typical peer score, representing a positive value-added result for the teacher. The column on the far right represents the calculated typical-peer score for the same students if the model does account for current year attendance. [CLICK] Notice that the score is slightly higher. </a:t>
            </a:r>
            <a:r>
              <a:rPr lang="en-US" sz="1200" b="0" i="0" kern="1200" dirty="0" smtClean="0">
                <a:solidFill>
                  <a:schemeClr val="tx1"/>
                </a:solidFill>
                <a:effectLst/>
                <a:latin typeface="+mn-lt"/>
                <a:ea typeface="+mn-ea"/>
                <a:cs typeface="+mn-cs"/>
              </a:rPr>
              <a:t>By treating the improved attendance as if it were outside the teacher’s control, as the model does with other background characteristics such as English language learner status, the typical-peer scores include increases in achievement that arise from increases in attendance, so they are not attributed to the teacher. Here, the higher typical peer score results in a lower value-added result for a teacher who had a positive influence on his or her students’ attendance.</a:t>
            </a:r>
            <a:endParaRPr lang="en-US" b="1"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19</a:t>
            </a:fld>
            <a:endParaRPr lang="en-US"/>
          </a:p>
        </p:txBody>
      </p:sp>
    </p:spTree>
    <p:extLst>
      <p:ext uri="{BB962C8B-B14F-4D97-AF65-F5344CB8AC3E}">
        <p14:creationId xmlns:p14="http://schemas.microsoft.com/office/powerpoint/2010/main" val="87431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Font typeface="Arial" charset="0"/>
              <a:buNone/>
            </a:pPr>
            <a:r>
              <a:rPr lang="en-US" sz="2000" dirty="0" smtClean="0">
                <a:latin typeface="Arial" panose="020B0604020202020204" pitchFamily="34" charset="0"/>
                <a:cs typeface="Arial" panose="020B0604020202020204" pitchFamily="34" charset="0"/>
              </a:rPr>
              <a:t>The</a:t>
            </a:r>
            <a:r>
              <a:rPr lang="en-US" sz="2000" baseline="0" dirty="0" smtClean="0">
                <a:latin typeface="Arial" panose="020B0604020202020204" pitchFamily="34" charset="0"/>
                <a:cs typeface="Arial" panose="020B0604020202020204" pitchFamily="34" charset="0"/>
              </a:rPr>
              <a:t> purpose of today’s session is t</a:t>
            </a:r>
            <a:r>
              <a:rPr lang="en-US" sz="2000" dirty="0" smtClean="0">
                <a:latin typeface="Arial" panose="020B0604020202020204" pitchFamily="34" charset="0"/>
                <a:cs typeface="Arial" panose="020B0604020202020204" pitchFamily="34" charset="0"/>
              </a:rPr>
              <a:t>o review responses to a series of questions submitted by district VAM trainers through an online survey in January 2015 and allow time for additional questions by any participant. The questions we will address in the next part of today’s session fall into the following areas:</a:t>
            </a:r>
          </a:p>
          <a:p>
            <a:pPr marL="0" indent="0">
              <a:buFont typeface="Arial" charset="0"/>
              <a:buNone/>
            </a:pPr>
            <a:endParaRPr lang="en-US" sz="2000" dirty="0" smtClean="0">
              <a:latin typeface="Arial" panose="020B0604020202020204" pitchFamily="34" charset="0"/>
              <a:cs typeface="Arial" panose="020B0604020202020204" pitchFamily="34" charset="0"/>
            </a:endParaRPr>
          </a:p>
          <a:p>
            <a:pPr lvl="3">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Understanding Model design</a:t>
            </a:r>
          </a:p>
          <a:p>
            <a:pPr lvl="3">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Understanding VAM reports</a:t>
            </a:r>
          </a:p>
          <a:p>
            <a:pPr lvl="3">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Timing of results</a:t>
            </a:r>
          </a:p>
          <a:p>
            <a:pPr lvl="3">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Accessing VAM reports</a:t>
            </a:r>
          </a:p>
          <a:p>
            <a:endParaRPr lang="en-US" dirty="0" smtClean="0"/>
          </a:p>
          <a:p>
            <a:r>
              <a:rPr lang="en-US" dirty="0" smtClean="0"/>
              <a:t>Please note that </a:t>
            </a:r>
            <a:r>
              <a:rPr lang="en-US" baseline="0" dirty="0" smtClean="0"/>
              <a:t>this session is designed for school and district leaders with at least a basic familiarity with the value-added model and have questions based on previous and upcoming value-added reports results. For a basic introduction to the value-added model, please refer to the training materials on the TLE website.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a:t>
            </a:fld>
            <a:endParaRPr lang="en-US"/>
          </a:p>
        </p:txBody>
      </p:sp>
    </p:spTree>
    <p:extLst>
      <p:ext uri="{BB962C8B-B14F-4D97-AF65-F5344CB8AC3E}">
        <p14:creationId xmlns:p14="http://schemas.microsoft.com/office/powerpoint/2010/main" val="360185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rgbClr val="0070C0"/>
                </a:solidFill>
              </a:rPr>
              <a:t>How does roster verification impact value-added results included on the reports?</a:t>
            </a:r>
          </a:p>
          <a:p>
            <a:r>
              <a:rPr lang="en-US" sz="1200" kern="1200" dirty="0" smtClean="0">
                <a:solidFill>
                  <a:schemeClr val="tx1"/>
                </a:solidFill>
                <a:effectLst/>
                <a:latin typeface="+mn-lt"/>
                <a:ea typeface="+mn-ea"/>
                <a:cs typeface="+mn-cs"/>
              </a:rPr>
              <a:t>Information from roster verification is used to measure dosage [CLICK</a:t>
            </a:r>
            <a:r>
              <a:rPr lang="en-US" sz="1200" kern="1200" baseline="0" dirty="0" smtClean="0">
                <a:solidFill>
                  <a:schemeClr val="tx1"/>
                </a:solidFill>
                <a:effectLst/>
                <a:latin typeface="+mn-lt"/>
                <a:ea typeface="+mn-ea"/>
                <a:cs typeface="+mn-cs"/>
              </a:rPr>
              <a:t> TO CIRCLE]</a:t>
            </a:r>
            <a:r>
              <a:rPr lang="en-US" sz="1200" kern="1200" dirty="0" smtClean="0">
                <a:solidFill>
                  <a:schemeClr val="tx1"/>
                </a:solidFill>
                <a:effectLst/>
                <a:latin typeface="+mn-lt"/>
                <a:ea typeface="+mn-ea"/>
                <a:cs typeface="+mn-cs"/>
              </a:rPr>
              <a:t>—the amount of instructional time a teacher spends with each student. When the teacher indicates that the student was not in the class full time, less weight is applied to that student in the value-added calculation than to a student who was in the class full time [CLICK</a:t>
            </a:r>
            <a:r>
              <a:rPr lang="en-US" sz="1200" kern="1200" baseline="0" dirty="0" smtClean="0">
                <a:solidFill>
                  <a:schemeClr val="tx1"/>
                </a:solidFill>
                <a:effectLst/>
                <a:latin typeface="+mn-lt"/>
                <a:ea typeface="+mn-ea"/>
                <a:cs typeface="+mn-cs"/>
              </a:rPr>
              <a:t> TO CIRCLE]</a:t>
            </a:r>
            <a:r>
              <a:rPr lang="en-US" sz="1200" kern="1200" dirty="0" smtClean="0">
                <a:solidFill>
                  <a:schemeClr val="tx1"/>
                </a:solidFill>
                <a:effectLst/>
                <a:latin typeface="+mn-lt"/>
                <a:ea typeface="+mn-ea"/>
                <a:cs typeface="+mn-cs"/>
              </a:rPr>
              <a:t>. In calculating value-added results, roster verification helps ensure that teachers receive the appropriate amount of credit for each student’s performance.</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Please</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efer to the Value-Added technical report on the TLE website for additional information.</a:t>
            </a:r>
            <a:r>
              <a:rPr lang="en-US" sz="8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05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20</a:t>
            </a:fld>
            <a:endParaRPr lang="en-US"/>
          </a:p>
        </p:txBody>
      </p:sp>
    </p:spTree>
    <p:extLst>
      <p:ext uri="{BB962C8B-B14F-4D97-AF65-F5344CB8AC3E}">
        <p14:creationId xmlns:p14="http://schemas.microsoft.com/office/powerpoint/2010/main" val="78308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70C0"/>
                </a:solidFill>
              </a:rPr>
              <a:t>I have seen some student rosters on value-added results reports with dosages of over 100%. Why does this happen?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a:t>
            </a:r>
          </a:p>
          <a:p>
            <a:r>
              <a:rPr lang="en-US" sz="1200" b="0" i="0" kern="1200" dirty="0" smtClean="0">
                <a:solidFill>
                  <a:schemeClr val="tx1"/>
                </a:solidFill>
                <a:effectLst/>
                <a:latin typeface="+mn-lt"/>
                <a:ea typeface="+mn-ea"/>
                <a:cs typeface="+mn-cs"/>
              </a:rPr>
              <a:t> The value-added model used the best available information about</a:t>
            </a:r>
            <a:r>
              <a:rPr lang="en-US" sz="1200" b="0" i="0" kern="1200" baseline="0" dirty="0" smtClean="0">
                <a:solidFill>
                  <a:schemeClr val="tx1"/>
                </a:solidFill>
                <a:effectLst/>
                <a:latin typeface="+mn-lt"/>
                <a:ea typeface="+mn-ea"/>
                <a:cs typeface="+mn-cs"/>
              </a:rPr>
              <a:t> teacher-student-course links </a:t>
            </a:r>
            <a:r>
              <a:rPr lang="en-US" sz="1200" b="0" i="0" kern="1200" dirty="0" smtClean="0">
                <a:solidFill>
                  <a:schemeClr val="tx1"/>
                </a:solidFill>
                <a:effectLst/>
                <a:latin typeface="+mn-lt"/>
                <a:ea typeface="+mn-ea"/>
                <a:cs typeface="+mn-cs"/>
              </a:rPr>
              <a:t>but due to</a:t>
            </a:r>
            <a:r>
              <a:rPr lang="en-US" sz="1200" b="0" i="0" kern="1200" baseline="0" dirty="0" smtClean="0">
                <a:solidFill>
                  <a:schemeClr val="tx1"/>
                </a:solidFill>
                <a:effectLst/>
                <a:latin typeface="+mn-lt"/>
                <a:ea typeface="+mn-ea"/>
                <a:cs typeface="+mn-cs"/>
              </a:rPr>
              <a:t> i</a:t>
            </a:r>
            <a:r>
              <a:rPr lang="en-US" sz="1200" b="0" i="0" kern="1200" dirty="0" smtClean="0">
                <a:solidFill>
                  <a:schemeClr val="tx1"/>
                </a:solidFill>
                <a:effectLst/>
                <a:latin typeface="+mn-lt"/>
                <a:ea typeface="+mn-ea"/>
                <a:cs typeface="+mn-cs"/>
              </a:rPr>
              <a:t>nconsistencies with how course-taking data was provided to the state some rosters</a:t>
            </a:r>
            <a:r>
              <a:rPr lang="en-US" sz="1200" b="0" i="0" kern="1200" baseline="0" dirty="0" smtClean="0">
                <a:solidFill>
                  <a:schemeClr val="tx1"/>
                </a:solidFill>
                <a:effectLst/>
                <a:latin typeface="+mn-lt"/>
                <a:ea typeface="+mn-ea"/>
                <a:cs typeface="+mn-cs"/>
              </a:rPr>
              <a:t> have displayed unexpectedly high dosages</a:t>
            </a:r>
            <a:r>
              <a:rPr lang="en-US" sz="1200" b="0" i="0" kern="1200" dirty="0" smtClean="0">
                <a:solidFill>
                  <a:schemeClr val="tx1"/>
                </a:solidFill>
                <a:effectLst/>
                <a:latin typeface="+mn-lt"/>
                <a:ea typeface="+mn-ea"/>
                <a:cs typeface="+mn-cs"/>
              </a:rPr>
              <a:t>.  There are several explanations</a:t>
            </a:r>
            <a:r>
              <a:rPr lang="en-US" sz="1200" b="0" i="0" kern="1200" baseline="0" dirty="0" smtClean="0">
                <a:solidFill>
                  <a:schemeClr val="tx1"/>
                </a:solidFill>
                <a:effectLst/>
                <a:latin typeface="+mn-lt"/>
                <a:ea typeface="+mn-ea"/>
                <a:cs typeface="+mn-cs"/>
              </a:rPr>
              <a:t> for this.  Two common issues the SDE staff have discovered while reviewing the data are as follows:</a:t>
            </a:r>
          </a:p>
          <a:p>
            <a:endParaRPr lang="en-US" sz="1200" b="0" i="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self-contained course codes were loaded into the </a:t>
            </a:r>
            <a:r>
              <a:rPr lang="en-US" sz="1200" i="1" kern="1200" dirty="0" smtClean="0">
                <a:solidFill>
                  <a:schemeClr val="tx1"/>
                </a:solidFill>
                <a:effectLst/>
                <a:latin typeface="+mn-lt"/>
                <a:ea typeface="+mn-ea"/>
                <a:cs typeface="+mn-cs"/>
              </a:rPr>
              <a:t>Battelle for Kids </a:t>
            </a:r>
            <a:r>
              <a:rPr lang="en-US" sz="1200" kern="1200" dirty="0" smtClean="0">
                <a:solidFill>
                  <a:schemeClr val="tx1"/>
                </a:solidFill>
                <a:effectLst/>
                <a:latin typeface="+mn-lt"/>
                <a:ea typeface="+mn-ea"/>
                <a:cs typeface="+mn-cs"/>
              </a:rPr>
              <a:t>application, multiple rosters were generated. If a teacher performed roster verification on the rosters that applied to his/her teaching assignment but did not delete or did not have their administrator delete rosters that did not apply to him/her, they may be associated with subjects they do not teach on their value-added results reports.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Another relatively common issue is that if a teacher was associated with rosters for multiple courses in one Value-Added subject area for the same group of students (for example, a Reading course and Language Arts course), the student dosages on the report will essentially be "doubled", reflecting the fact that the teacher contributed  twice to a student's progress in that area.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important to note that if all students in a teacher’s course had their dosages doubled, this would have no impact on the teacher’s value-added result. This is because each student’s relative weight in the estimate is unchanged. </a:t>
            </a:r>
            <a:r>
              <a:rPr lang="en-US" sz="1200" kern="1200" dirty="0" smtClean="0">
                <a:solidFill>
                  <a:schemeClr val="tx1"/>
                </a:solidFill>
                <a:effectLst/>
                <a:latin typeface="+mn-lt"/>
                <a:ea typeface="+mn-ea"/>
                <a:cs typeface="+mn-cs"/>
              </a:rPr>
              <a:t>Please contact the SDE help desk with additional questions at (405) </a:t>
            </a:r>
            <a:r>
              <a:rPr lang="en-US" sz="1200" kern="1200" baseline="0" dirty="0" smtClean="0">
                <a:solidFill>
                  <a:schemeClr val="tx1"/>
                </a:solidFill>
                <a:effectLst/>
                <a:latin typeface="+mn-lt"/>
                <a:ea typeface="+mn-ea"/>
                <a:cs typeface="+mn-cs"/>
              </a:rPr>
              <a:t>521-3301.</a:t>
            </a:r>
            <a:endParaRPr lang="en-US" sz="120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21</a:t>
            </a:fld>
            <a:endParaRPr lang="en-US"/>
          </a:p>
        </p:txBody>
      </p:sp>
    </p:spTree>
    <p:extLst>
      <p:ext uri="{BB962C8B-B14F-4D97-AF65-F5344CB8AC3E}">
        <p14:creationId xmlns:p14="http://schemas.microsoft.com/office/powerpoint/2010/main" val="4119013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this time, we would like to pause and allow all participants to process the information previously presented. Please take a moment and submit a question related to the information presented. If time allows, we will verbally read and answer question(s) submitted by participants.</a:t>
            </a:r>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22</a:t>
            </a:fld>
            <a:endParaRPr lang="en-US"/>
          </a:p>
        </p:txBody>
      </p:sp>
    </p:spTree>
    <p:extLst>
      <p:ext uri="{BB962C8B-B14F-4D97-AF65-F5344CB8AC3E}">
        <p14:creationId xmlns:p14="http://schemas.microsoft.com/office/powerpoint/2010/main" val="3222314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aren’t the value-added reports available immediately after the state test results are reported?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step in the process of preparing the value-added results includes rigorous quality control. [CLICK] Rushing the process could lead to inaccurate value-added results. [CLICK] This is the most important reason why value-added reports are not available immediately after the state test results are reported. For example, quality control is a critical part of preparing the test score data for use in the calculation of value-added results and then preparing the value-added results for publication in educators’ score reports.</a:t>
            </a:r>
          </a:p>
          <a:p>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23</a:t>
            </a:fld>
            <a:endParaRPr lang="en-US"/>
          </a:p>
        </p:txBody>
      </p:sp>
    </p:spTree>
    <p:extLst>
      <p:ext uri="{BB962C8B-B14F-4D97-AF65-F5344CB8AC3E}">
        <p14:creationId xmlns:p14="http://schemas.microsoft.com/office/powerpoint/2010/main" val="1008445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Is there a way for teachers to calculate their own value-added results to verify accuracy and track progress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Unfortunately this is not possible at this time. Educators would need access to information that is not currently available to them, including the range of background information about students that is used in the value-added model. Also, some calculations require access to value-added results for all teachers. These include adjustments to account for different numbers of students and to make the results comparable between grades.</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24</a:t>
            </a:fld>
            <a:endParaRPr lang="en-US"/>
          </a:p>
        </p:txBody>
      </p:sp>
    </p:spTree>
    <p:extLst>
      <p:ext uri="{BB962C8B-B14F-4D97-AF65-F5344CB8AC3E}">
        <p14:creationId xmlns:p14="http://schemas.microsoft.com/office/powerpoint/2010/main" val="2045954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smtClean="0">
                <a:solidFill>
                  <a:schemeClr val="accent1">
                    <a:lumMod val="75000"/>
                  </a:schemeClr>
                </a:solidFill>
              </a:rPr>
              <a:t>When and where will the new Value-Added Results reports for the 2013-14 school year be available?</a:t>
            </a:r>
          </a:p>
          <a:p>
            <a:pPr marL="0" lvl="0" indent="0">
              <a:buFont typeface="Arial" panose="020B0604020202020204" pitchFamily="34" charset="0"/>
              <a:buNone/>
            </a:pPr>
            <a:endParaRPr lang="en-US" sz="1200" dirty="0" smtClean="0"/>
          </a:p>
          <a:p>
            <a:pPr marL="0" lvl="0" indent="0">
              <a:buFont typeface="Arial" panose="020B0604020202020204" pitchFamily="34" charset="0"/>
              <a:buNone/>
            </a:pPr>
            <a:r>
              <a:rPr lang="en-US" sz="1200" dirty="0" smtClean="0"/>
              <a:t>[CLICK]</a:t>
            </a:r>
          </a:p>
          <a:p>
            <a:pPr marL="342900" lvl="0" indent="-342900">
              <a:buFont typeface="Arial" panose="020B0604020202020204" pitchFamily="34" charset="0"/>
              <a:buChar char="•"/>
            </a:pPr>
            <a:r>
              <a:rPr lang="en-US" sz="1200" dirty="0" smtClean="0"/>
              <a:t>The</a:t>
            </a:r>
            <a:r>
              <a:rPr lang="en-US" sz="1200" baseline="0" dirty="0" smtClean="0"/>
              <a:t> new</a:t>
            </a:r>
            <a:r>
              <a:rPr lang="en-US" sz="1200" dirty="0" smtClean="0"/>
              <a:t> Value-Added Results Reports based</a:t>
            </a:r>
            <a:r>
              <a:rPr lang="en-US" sz="1200" baseline="0" dirty="0" smtClean="0"/>
              <a:t> on the 2013-14 school year currently available </a:t>
            </a:r>
            <a:r>
              <a:rPr lang="en-US" sz="1200" dirty="0" smtClean="0"/>
              <a:t>through the SSO2 portal.</a:t>
            </a:r>
          </a:p>
          <a:p>
            <a:pPr marL="0" lvl="0" indent="0">
              <a:buFont typeface="Arial" panose="020B0604020202020204" pitchFamily="34" charset="0"/>
              <a:buNone/>
            </a:pPr>
            <a:endParaRPr lang="en-US" sz="1200" dirty="0" smtClean="0"/>
          </a:p>
          <a:p>
            <a:pPr marL="0" lvl="0" indent="0">
              <a:buFont typeface="Arial" panose="020B0604020202020204" pitchFamily="34" charset="0"/>
              <a:buNone/>
            </a:pPr>
            <a:r>
              <a:rPr lang="en-US" sz="1200" dirty="0" smtClean="0"/>
              <a:t>[CLICK]</a:t>
            </a:r>
          </a:p>
          <a:p>
            <a:pPr marL="342900" lvl="0" indent="-342900">
              <a:buFont typeface="Arial" panose="020B0604020202020204" pitchFamily="34" charset="0"/>
              <a:buChar char="•"/>
            </a:pPr>
            <a:r>
              <a:rPr lang="en-US" sz="1200" dirty="0" smtClean="0"/>
              <a:t>The reports are available to those with the appropriate permissions,</a:t>
            </a:r>
            <a:r>
              <a:rPr lang="en-US" sz="1200" baseline="0" dirty="0" smtClean="0"/>
              <a:t> </a:t>
            </a:r>
            <a:r>
              <a:rPr lang="en-US" sz="1200" dirty="0" smtClean="0"/>
              <a:t>primarily district and school leaders.</a:t>
            </a:r>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25</a:t>
            </a:fld>
            <a:endParaRPr lang="en-US"/>
          </a:p>
        </p:txBody>
      </p:sp>
    </p:spTree>
    <p:extLst>
      <p:ext uri="{BB962C8B-B14F-4D97-AF65-F5344CB8AC3E}">
        <p14:creationId xmlns:p14="http://schemas.microsoft.com/office/powerpoint/2010/main" val="1005177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walk through</a:t>
            </a:r>
            <a:r>
              <a:rPr lang="en-US" baseline="0" dirty="0" smtClean="0"/>
              <a:t> the process of accessing reports for your district. Log into the SSO2 portal and find the application called “TLE Reports”.</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26</a:t>
            </a:fld>
            <a:endParaRPr lang="en-US"/>
          </a:p>
        </p:txBody>
      </p:sp>
    </p:spTree>
    <p:extLst>
      <p:ext uri="{BB962C8B-B14F-4D97-AF65-F5344CB8AC3E}">
        <p14:creationId xmlns:p14="http://schemas.microsoft.com/office/powerpoint/2010/main" val="2878224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log in you will be taken to the reports landing page shown here. District leaders can choose to view teacher reports only, administrator reports only, or both.</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27</a:t>
            </a:fld>
            <a:endParaRPr lang="en-US"/>
          </a:p>
        </p:txBody>
      </p:sp>
    </p:spTree>
    <p:extLst>
      <p:ext uri="{BB962C8B-B14F-4D97-AF65-F5344CB8AC3E}">
        <p14:creationId xmlns:p14="http://schemas.microsoft.com/office/powerpoint/2010/main" val="1813661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to select which school</a:t>
            </a:r>
            <a:r>
              <a:rPr lang="en-US" baseline="0" dirty="0" smtClean="0"/>
              <a:t> or schools and which teachers or administrators you want to view. You can select all schools and/or all teachers but be aware that for larger districts, this may take several minutes to load in the application.</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28</a:t>
            </a:fld>
            <a:endParaRPr lang="en-US"/>
          </a:p>
        </p:txBody>
      </p:sp>
    </p:spTree>
    <p:extLst>
      <p:ext uri="{BB962C8B-B14F-4D97-AF65-F5344CB8AC3E}">
        <p14:creationId xmlns:p14="http://schemas.microsoft.com/office/powerpoint/2010/main" val="3685150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clicking “view report”, the reports should appear in the viewer automatically.</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29</a:t>
            </a:fld>
            <a:endParaRPr lang="en-US"/>
          </a:p>
        </p:txBody>
      </p:sp>
    </p:spTree>
    <p:extLst>
      <p:ext uri="{BB962C8B-B14F-4D97-AF65-F5344CB8AC3E}">
        <p14:creationId xmlns:p14="http://schemas.microsoft.com/office/powerpoint/2010/main" val="95462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Agenda </a:t>
            </a:r>
          </a:p>
          <a:p>
            <a:pPr marL="1714500" lvl="3" indent="-342900">
              <a:buFont typeface="Wingdings" panose="05000000000000000000" pitchFamily="2" charset="2"/>
              <a:buChar char="§"/>
            </a:pPr>
            <a:r>
              <a:rPr lang="en-US" b="1" dirty="0" smtClean="0"/>
              <a:t>Current TLE Policy Information</a:t>
            </a:r>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Understanding Model Design and VAM Reports  </a:t>
            </a:r>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Q &amp; A interval </a:t>
            </a:r>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Timing of VAM Results and Accessing Reports</a:t>
            </a:r>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latin typeface="Arial "/>
              </a:rPr>
              <a:t>Process for Distributing PDF Reports to Teachers </a:t>
            </a:r>
          </a:p>
          <a:p>
            <a:pPr lvl="3"/>
            <a:r>
              <a:rPr lang="en-US" b="1" dirty="0" smtClean="0">
                <a:latin typeface="Arial "/>
              </a:rPr>
              <a:t>      and Administrators</a:t>
            </a:r>
            <a:endParaRPr lang="en-US" b="1" dirty="0" smtClean="0"/>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Q &amp; A interval </a:t>
            </a:r>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Next Steps</a:t>
            </a:r>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a:t>
            </a:fld>
            <a:endParaRPr lang="en-US"/>
          </a:p>
        </p:txBody>
      </p:sp>
    </p:spTree>
    <p:extLst>
      <p:ext uri="{BB962C8B-B14F-4D97-AF65-F5344CB8AC3E}">
        <p14:creationId xmlns:p14="http://schemas.microsoft.com/office/powerpoint/2010/main" val="3530456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reports don’t appear automatically, which happens in certain browser versions, you can pull up the reports by clicking on the disc icon and selecting PDF as the option to export the reports. They will then appear in the format you selected.</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30</a:t>
            </a:fld>
            <a:endParaRPr lang="en-US"/>
          </a:p>
        </p:txBody>
      </p:sp>
    </p:spTree>
    <p:extLst>
      <p:ext uri="{BB962C8B-B14F-4D97-AF65-F5344CB8AC3E}">
        <p14:creationId xmlns:p14="http://schemas.microsoft.com/office/powerpoint/2010/main" val="1265861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are a few suggestions for how to distribute reports…</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31</a:t>
            </a:fld>
            <a:endParaRPr lang="en-US"/>
          </a:p>
        </p:txBody>
      </p:sp>
    </p:spTree>
    <p:extLst>
      <p:ext uri="{BB962C8B-B14F-4D97-AF65-F5344CB8AC3E}">
        <p14:creationId xmlns:p14="http://schemas.microsoft.com/office/powerpoint/2010/main" val="1290105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district may choose to secure portal access for teachers. This requires a district leader with appropriate permissions in the SSO2 portal to manually provide access to the report application to teachers and/or administrators.</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32</a:t>
            </a:fld>
            <a:endParaRPr lang="en-US"/>
          </a:p>
        </p:txBody>
      </p:sp>
    </p:spTree>
    <p:extLst>
      <p:ext uri="{BB962C8B-B14F-4D97-AF65-F5344CB8AC3E}">
        <p14:creationId xmlns:p14="http://schemas.microsoft.com/office/powerpoint/2010/main" val="3723355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a:t>
            </a:r>
            <a:r>
              <a:rPr lang="en-US" baseline="0" dirty="0" smtClean="0"/>
              <a:t> is to print the PDF reports and distribute them at a training, faculty meeting or other professional development session.</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33</a:t>
            </a:fld>
            <a:endParaRPr lang="en-US"/>
          </a:p>
        </p:txBody>
      </p:sp>
    </p:spTree>
    <p:extLst>
      <p:ext uri="{BB962C8B-B14F-4D97-AF65-F5344CB8AC3E}">
        <p14:creationId xmlns:p14="http://schemas.microsoft.com/office/powerpoint/2010/main" val="2222675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choose to distribute the PDF reports through the mail, rather</a:t>
            </a:r>
            <a:r>
              <a:rPr lang="en-US" baseline="0" dirty="0" smtClean="0"/>
              <a:t> than in person. </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34</a:t>
            </a:fld>
            <a:endParaRPr lang="en-US"/>
          </a:p>
        </p:txBody>
      </p:sp>
    </p:spTree>
    <p:extLst>
      <p:ext uri="{BB962C8B-B14F-4D97-AF65-F5344CB8AC3E}">
        <p14:creationId xmlns:p14="http://schemas.microsoft.com/office/powerpoint/2010/main" val="1168359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printing your district may opt to email the reports through a secure server to teachers or…</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35</a:t>
            </a:fld>
            <a:endParaRPr lang="en-US"/>
          </a:p>
        </p:txBody>
      </p:sp>
    </p:spTree>
    <p:extLst>
      <p:ext uri="{BB962C8B-B14F-4D97-AF65-F5344CB8AC3E}">
        <p14:creationId xmlns:p14="http://schemas.microsoft.com/office/powerpoint/2010/main" val="1343998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Via</a:t>
            </a:r>
            <a:r>
              <a:rPr lang="en-US" baseline="0" dirty="0" smtClean="0"/>
              <a:t> a zip file for school leaders.</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36</a:t>
            </a:fld>
            <a:endParaRPr lang="en-US"/>
          </a:p>
        </p:txBody>
      </p:sp>
    </p:spTree>
    <p:extLst>
      <p:ext uri="{BB962C8B-B14F-4D97-AF65-F5344CB8AC3E}">
        <p14:creationId xmlns:p14="http://schemas.microsoft.com/office/powerpoint/2010/main" val="2825122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For a full description of how to access results reports, visit the document “Accessing and Distributing Value-Added Results Reports for Teachers and Administrators”  on the TLE page of the OSDE website. </a:t>
            </a:r>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37</a:t>
            </a:fld>
            <a:endParaRPr lang="en-US"/>
          </a:p>
        </p:txBody>
      </p:sp>
    </p:spTree>
    <p:extLst>
      <p:ext uri="{BB962C8B-B14F-4D97-AF65-F5344CB8AC3E}">
        <p14:creationId xmlns:p14="http://schemas.microsoft.com/office/powerpoint/2010/main" val="1738817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chemeClr val="accent1">
                    <a:lumMod val="75000"/>
                  </a:schemeClr>
                </a:solidFill>
              </a:rPr>
              <a:t>What role do the following staff play in rolling out value-added reports in my district? </a:t>
            </a:r>
          </a:p>
          <a:p>
            <a:pPr marL="342900" lvl="0" indent="-342900">
              <a:buFont typeface="Arial" panose="020B0604020202020204" pitchFamily="34" charset="0"/>
              <a:buChar char="•"/>
            </a:pPr>
            <a:r>
              <a:rPr lang="en-US" sz="1200" b="1" dirty="0" smtClean="0">
                <a:solidFill>
                  <a:schemeClr val="accent1">
                    <a:lumMod val="75000"/>
                  </a:schemeClr>
                </a:solidFill>
              </a:rPr>
              <a:t>Superintendent</a:t>
            </a:r>
          </a:p>
          <a:p>
            <a:pPr marL="342900" lvl="0" indent="-342900">
              <a:buFont typeface="Arial" panose="020B0604020202020204" pitchFamily="34" charset="0"/>
              <a:buChar char="•"/>
            </a:pPr>
            <a:r>
              <a:rPr lang="en-US" sz="1200" b="1" dirty="0" smtClean="0">
                <a:solidFill>
                  <a:schemeClr val="accent1">
                    <a:lumMod val="75000"/>
                  </a:schemeClr>
                </a:solidFill>
              </a:rPr>
              <a:t>District value-added trainer</a:t>
            </a:r>
          </a:p>
          <a:p>
            <a:pPr marL="342900" lvl="0" indent="-342900">
              <a:buFont typeface="Arial" panose="020B0604020202020204" pitchFamily="34" charset="0"/>
              <a:buChar char="•"/>
            </a:pPr>
            <a:r>
              <a:rPr lang="en-US" sz="1200" b="1" dirty="0" smtClean="0">
                <a:solidFill>
                  <a:schemeClr val="accent1">
                    <a:lumMod val="75000"/>
                  </a:schemeClr>
                </a:solidFill>
              </a:rPr>
              <a:t>Principal</a:t>
            </a:r>
          </a:p>
          <a:p>
            <a:pPr marL="342900" lvl="0" indent="-342900">
              <a:buFont typeface="Arial" panose="020B0604020202020204" pitchFamily="34" charset="0"/>
              <a:buChar char="•"/>
            </a:pPr>
            <a:r>
              <a:rPr lang="en-US" sz="1200" b="1" dirty="0" smtClean="0">
                <a:solidFill>
                  <a:schemeClr val="accent1">
                    <a:lumMod val="75000"/>
                  </a:schemeClr>
                </a:solidFill>
              </a:rPr>
              <a:t>Teacher </a:t>
            </a:r>
          </a:p>
          <a:p>
            <a:pPr marL="0" lvl="0" indent="0">
              <a:buFont typeface="Arial" panose="020B0604020202020204" pitchFamily="34" charset="0"/>
              <a:buNone/>
            </a:pPr>
            <a:endParaRPr lang="en-US" sz="1200" b="1" dirty="0" smtClean="0">
              <a:solidFill>
                <a:schemeClr val="accent1">
                  <a:lumMod val="75000"/>
                </a:schemeClr>
              </a:solidFill>
            </a:endParaRPr>
          </a:p>
          <a:p>
            <a:pPr marL="0" lvl="0" indent="0">
              <a:buFont typeface="Arial" panose="020B0604020202020204" pitchFamily="34" charset="0"/>
              <a:buNone/>
            </a:pPr>
            <a:r>
              <a:rPr lang="en-US" sz="1200" b="1" dirty="0" smtClean="0">
                <a:solidFill>
                  <a:schemeClr val="accent1">
                    <a:lumMod val="75000"/>
                  </a:schemeClr>
                </a:solidFill>
              </a:rPr>
              <a:t>[CLICK]</a:t>
            </a:r>
          </a:p>
          <a:p>
            <a:pPr lvl="0"/>
            <a:r>
              <a:rPr lang="en-US" sz="1200" dirty="0" smtClean="0"/>
              <a:t>Districts will customize the roll-out of VAM results in ways that best align with their processes to support teacher-leader effectiveness. Here is a basic breakdown of some key responsibilities.</a:t>
            </a:r>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38</a:t>
            </a:fld>
            <a:endParaRPr lang="en-US"/>
          </a:p>
        </p:txBody>
      </p:sp>
    </p:spTree>
    <p:extLst>
      <p:ext uri="{BB962C8B-B14F-4D97-AF65-F5344CB8AC3E}">
        <p14:creationId xmlns:p14="http://schemas.microsoft.com/office/powerpoint/2010/main" val="94138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39</a:t>
            </a:fld>
            <a:endParaRPr lang="en-US"/>
          </a:p>
        </p:txBody>
      </p:sp>
    </p:spTree>
    <p:extLst>
      <p:ext uri="{BB962C8B-B14F-4D97-AF65-F5344CB8AC3E}">
        <p14:creationId xmlns:p14="http://schemas.microsoft.com/office/powerpoint/2010/main" val="59415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4</a:t>
            </a:fld>
            <a:endParaRPr lang="en-US"/>
          </a:p>
        </p:txBody>
      </p:sp>
    </p:spTree>
    <p:extLst>
      <p:ext uri="{BB962C8B-B14F-4D97-AF65-F5344CB8AC3E}">
        <p14:creationId xmlns:p14="http://schemas.microsoft.com/office/powerpoint/2010/main" val="3760625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this time, we would like to pause and allow all participants to process the information previously presented. Please take a moment and submit a question related to the information presented. If time allows, we will verbally read and answer question(s) submitted by participants.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40</a:t>
            </a:fld>
            <a:endParaRPr lang="en-US"/>
          </a:p>
        </p:txBody>
      </p:sp>
    </p:spTree>
    <p:extLst>
      <p:ext uri="{BB962C8B-B14F-4D97-AF65-F5344CB8AC3E}">
        <p14:creationId xmlns:p14="http://schemas.microsoft.com/office/powerpoint/2010/main" val="3437194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Steps</a:t>
            </a:r>
          </a:p>
          <a:p>
            <a:endParaRPr lang="en-US" dirty="0" smtClean="0"/>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The presentation from today’s session will be made available on the TLE website. </a:t>
            </a:r>
          </a:p>
          <a:p>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The FAQ document on the TLE website will be updated after all webinar sessions have been held. </a:t>
            </a:r>
          </a:p>
          <a:p>
            <a:pPr marL="285750" indent="-28575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For additional information on how value-added results are calculated, please review the technical report located on the TLE website, </a:t>
            </a:r>
            <a:r>
              <a:rPr lang="en-US" i="1" dirty="0" smtClean="0">
                <a:solidFill>
                  <a:schemeClr val="tx1"/>
                </a:solidFill>
                <a:latin typeface="Arial" panose="020B0604020202020204" pitchFamily="34" charset="0"/>
                <a:cs typeface="Arial" panose="020B0604020202020204" pitchFamily="34" charset="0"/>
              </a:rPr>
              <a:t>Measuring Teacher and School Value Added in Oklahoma, 2013-14 School Year</a:t>
            </a:r>
            <a:r>
              <a:rPr lang="en-US" dirty="0" smtClean="0">
                <a:solidFill>
                  <a:schemeClr val="tx1"/>
                </a:solidFill>
                <a:latin typeface="Arial" panose="020B0604020202020204" pitchFamily="34" charset="0"/>
                <a:cs typeface="Arial" panose="020B0604020202020204" pitchFamily="34" charset="0"/>
              </a:rPr>
              <a:t>.</a:t>
            </a:r>
          </a:p>
          <a:p>
            <a:pPr marL="0" indent="0">
              <a:buFont typeface="Wingdings" panose="05000000000000000000" pitchFamily="2" charset="2"/>
              <a:buNone/>
            </a:pP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If you posted a question during today’s webinar and have not received a response, someone from the TLE office will review your question and send a response via email.</a:t>
            </a:r>
          </a:p>
          <a:p>
            <a:pPr marL="285750" indent="-28575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For additional support and information regarding the Value-Added Model, please contact the SDE Help Desk at (405) 521-3301.</a:t>
            </a:r>
          </a:p>
          <a:p>
            <a:pPr algn="ctr"/>
            <a:endParaRPr lang="en-US" dirty="0" smtClean="0">
              <a:solidFill>
                <a:schemeClr val="tx1"/>
              </a:solidFill>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41</a:t>
            </a:fld>
            <a:endParaRPr lang="en-US"/>
          </a:p>
        </p:txBody>
      </p:sp>
    </p:spTree>
    <p:extLst>
      <p:ext uri="{BB962C8B-B14F-4D97-AF65-F5344CB8AC3E}">
        <p14:creationId xmlns:p14="http://schemas.microsoft.com/office/powerpoint/2010/main" val="384037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anose="020B0604020202020204" pitchFamily="34" charset="0"/>
                <a:cs typeface="Arial" panose="020B0604020202020204" pitchFamily="34" charset="0"/>
              </a:rPr>
              <a:t>To submit a question, find the box labeled Questions on the right side of your screen, then enter your question in the text box and click the Submit button</a:t>
            </a:r>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5</a:t>
            </a:fld>
            <a:endParaRPr lang="en-US"/>
          </a:p>
        </p:txBody>
      </p:sp>
    </p:spTree>
    <p:extLst>
      <p:ext uri="{BB962C8B-B14F-4D97-AF65-F5344CB8AC3E}">
        <p14:creationId xmlns:p14="http://schemas.microsoft.com/office/powerpoint/2010/main" val="139836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b="1" i="0" dirty="0" smtClean="0"/>
              <a:t>Current TLE Policy information</a:t>
            </a:r>
          </a:p>
          <a:p>
            <a:r>
              <a:rPr lang="en-US" sz="2000" i="1" dirty="0" smtClean="0"/>
              <a:t>March 3, 2015</a:t>
            </a:r>
            <a:r>
              <a:rPr lang="en-US" sz="2600" dirty="0" smtClean="0"/>
              <a:t>: </a:t>
            </a:r>
          </a:p>
          <a:p>
            <a:pPr marL="457200" lvl="1" indent="0">
              <a:buNone/>
            </a:pPr>
            <a:r>
              <a:rPr lang="en-US" sz="2600" dirty="0" smtClean="0"/>
              <a:t>“As a result of current recommendations from the TLE Commission on February 19 and a decision by the State Board of Education on February 26, SLOs/SOOS will be </a:t>
            </a:r>
            <a:r>
              <a:rPr lang="en-US" sz="2600" b="1" u="sng" dirty="0" smtClean="0"/>
              <a:t>postponed</a:t>
            </a:r>
            <a:r>
              <a:rPr lang="en-US" sz="2600" dirty="0" smtClean="0"/>
              <a:t> for the 2014-2015 school year. Student Academic Growth measures for teachers of </a:t>
            </a:r>
            <a:r>
              <a:rPr lang="en-US" sz="2600" dirty="0" err="1" smtClean="0"/>
              <a:t>nontested</a:t>
            </a:r>
            <a:r>
              <a:rPr lang="en-US" sz="2600" dirty="0" smtClean="0"/>
              <a:t> grades and subjects (SLOs/SOOs) will not be reported to the Oklahoma State Department of Education for the 2014-2015 school year.”</a:t>
            </a:r>
          </a:p>
          <a:p>
            <a:pPr lvl="1"/>
            <a:endParaRPr lang="en-US" sz="2600" dirty="0" smtClean="0"/>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6</a:t>
            </a:fld>
            <a:endParaRPr lang="en-US"/>
          </a:p>
        </p:txBody>
      </p:sp>
    </p:spTree>
    <p:extLst>
      <p:ext uri="{BB962C8B-B14F-4D97-AF65-F5344CB8AC3E}">
        <p14:creationId xmlns:p14="http://schemas.microsoft.com/office/powerpoint/2010/main" val="57284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Arial" panose="020B0604020202020204" pitchFamily="34" charset="0"/>
                <a:cs typeface="Arial" panose="020B0604020202020204" pitchFamily="34" charset="0"/>
              </a:rPr>
              <a:t>Current TLE Policy Information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TLE implementation and reporting requirements still in effect for the 2014-2015 school year are: </a:t>
            </a:r>
          </a:p>
          <a:p>
            <a:endParaRPr lang="en-US" dirty="0" smtClean="0"/>
          </a:p>
          <a:p>
            <a:r>
              <a:rPr lang="en-US" dirty="0" smtClean="0"/>
              <a:t>[CLICK]</a:t>
            </a:r>
          </a:p>
          <a:p>
            <a:pPr marL="914400" lvl="1" indent="-457200">
              <a:buAutoNum type="arabicPeriod"/>
            </a:pPr>
            <a:r>
              <a:rPr lang="en-US" sz="2200" dirty="0" smtClean="0">
                <a:latin typeface="Arial" panose="020B0604020202020204" pitchFamily="34" charset="0"/>
                <a:cs typeface="Arial" panose="020B0604020202020204" pitchFamily="34" charset="0"/>
              </a:rPr>
              <a:t>The Qualitative framework will be implemented and reported to the Oklahoma State Department of Education. Reporting guidelines will be communicated at a later date. </a:t>
            </a:r>
          </a:p>
          <a:p>
            <a:pPr marL="457200" lvl="1" indent="0">
              <a:buNone/>
            </a:pPr>
            <a:r>
              <a:rPr lang="en-US" sz="2200" dirty="0" smtClean="0">
                <a:latin typeface="Arial" panose="020B0604020202020204" pitchFamily="34" charset="0"/>
                <a:cs typeface="Arial" panose="020B0604020202020204" pitchFamily="34" charset="0"/>
              </a:rPr>
              <a:t>[CLICK]</a:t>
            </a:r>
          </a:p>
          <a:p>
            <a:pPr marL="457200" lvl="1" indent="0">
              <a:buNone/>
            </a:pPr>
            <a:endParaRPr lang="en-US" sz="2200" dirty="0" smtClean="0">
              <a:latin typeface="Arial" panose="020B0604020202020204" pitchFamily="34" charset="0"/>
              <a:cs typeface="Arial" panose="020B0604020202020204" pitchFamily="34" charset="0"/>
            </a:endParaRPr>
          </a:p>
          <a:p>
            <a:pPr marL="457200" lvl="1" indent="0">
              <a:buNone/>
            </a:pPr>
            <a:r>
              <a:rPr lang="en-US" sz="2200" dirty="0" smtClean="0">
                <a:latin typeface="Arial" panose="020B0604020202020204" pitchFamily="34" charset="0"/>
                <a:cs typeface="Arial" panose="020B0604020202020204" pitchFamily="34" charset="0"/>
              </a:rPr>
              <a:t>2. Other Academic Measures (OAM) will be implemented and reported to the Oklahoma State Department of Education. Reporting guidelines will be communicated at a later date. </a:t>
            </a:r>
          </a:p>
          <a:p>
            <a:pPr marL="457200" lvl="1" indent="0">
              <a:buNone/>
            </a:pPr>
            <a:endParaRPr lang="en-US" sz="2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7</a:t>
            </a:fld>
            <a:endParaRPr lang="en-US"/>
          </a:p>
        </p:txBody>
      </p:sp>
    </p:spTree>
    <p:extLst>
      <p:ext uri="{BB962C8B-B14F-4D97-AF65-F5344CB8AC3E}">
        <p14:creationId xmlns:p14="http://schemas.microsoft.com/office/powerpoint/2010/main" val="337464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Arial" panose="020B0604020202020204" pitchFamily="34" charset="0"/>
                <a:cs typeface="Arial" panose="020B0604020202020204" pitchFamily="34" charset="0"/>
              </a:rPr>
              <a:t>Current TLE Policy Information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TLE implementation and reporting requirements still in effect for the 2014-2015 school year are: </a:t>
            </a:r>
          </a:p>
          <a:p>
            <a:endParaRPr lang="en-US" dirty="0" smtClean="0"/>
          </a:p>
          <a:p>
            <a:r>
              <a:rPr lang="en-US" dirty="0" smtClean="0"/>
              <a:t>[</a:t>
            </a:r>
            <a:endParaRPr lang="en-US" sz="2200" dirty="0" smtClean="0">
              <a:latin typeface="Arial" panose="020B0604020202020204" pitchFamily="34" charset="0"/>
              <a:cs typeface="Arial" panose="020B0604020202020204" pitchFamily="34" charset="0"/>
            </a:endParaRPr>
          </a:p>
          <a:p>
            <a:pPr marL="457200" lvl="1" indent="0">
              <a:buNone/>
            </a:pPr>
            <a:r>
              <a:rPr lang="en-US" sz="2200" dirty="0" smtClean="0">
                <a:latin typeface="Arial" panose="020B0604020202020204" pitchFamily="34" charset="0"/>
                <a:cs typeface="Arial" panose="020B0604020202020204" pitchFamily="34" charset="0"/>
              </a:rPr>
              <a:t>[CLICK]</a:t>
            </a:r>
          </a:p>
          <a:p>
            <a:pPr marL="457200" lvl="1" indent="0">
              <a:buNone/>
            </a:pPr>
            <a:r>
              <a:rPr lang="en-US" sz="2200" dirty="0" smtClean="0">
                <a:latin typeface="Arial" panose="020B0604020202020204" pitchFamily="34" charset="0"/>
                <a:cs typeface="Arial" panose="020B0604020202020204" pitchFamily="34" charset="0"/>
              </a:rPr>
              <a:t>3. Value Added Measures (VAM) results will be calculated for the 2014-2015 school year for the following tested grades and subjects: [CLICK AS EACH ONE IS READ]• Grades 4-8 Reading/ELA • Grades 4-8 Math • Algebra I • Algebra II • Geometry • English III </a:t>
            </a:r>
          </a:p>
          <a:p>
            <a:pPr marL="457200" lvl="1" indent="0">
              <a:buNone/>
            </a:pPr>
            <a:endParaRPr lang="en-US" sz="2200" dirty="0" smtClean="0">
              <a:latin typeface="Arial" panose="020B0604020202020204" pitchFamily="34" charset="0"/>
              <a:cs typeface="Arial" panose="020B0604020202020204" pitchFamily="34" charset="0"/>
            </a:endParaRPr>
          </a:p>
          <a:p>
            <a:pPr marL="457200" lvl="1" indent="0">
              <a:buNone/>
            </a:pPr>
            <a:r>
              <a:rPr lang="en-US" sz="2200" dirty="0" smtClean="0">
                <a:latin typeface="Arial" panose="020B0604020202020204" pitchFamily="34" charset="0"/>
                <a:cs typeface="Arial" panose="020B0604020202020204" pitchFamily="34" charset="0"/>
              </a:rPr>
              <a:t>[CLICK]</a:t>
            </a:r>
          </a:p>
          <a:p>
            <a:pPr marL="457200" lvl="1" indent="0">
              <a:buNone/>
            </a:pPr>
            <a:r>
              <a:rPr lang="en-US" sz="2200" dirty="0" smtClean="0">
                <a:latin typeface="Arial" panose="020B0604020202020204" pitchFamily="34" charset="0"/>
                <a:cs typeface="Arial" panose="020B0604020202020204" pitchFamily="34" charset="0"/>
              </a:rPr>
              <a:t>Roster verification is mandatory for the teachers of the tested subjects listed.</a:t>
            </a:r>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8</a:t>
            </a:fld>
            <a:endParaRPr lang="en-US"/>
          </a:p>
        </p:txBody>
      </p:sp>
    </p:spTree>
    <p:extLst>
      <p:ext uri="{BB962C8B-B14F-4D97-AF65-F5344CB8AC3E}">
        <p14:creationId xmlns:p14="http://schemas.microsoft.com/office/powerpoint/2010/main" val="118427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70C0"/>
                </a:solidFill>
              </a:rPr>
              <a:t>Understanding the value-added model</a:t>
            </a:r>
          </a:p>
          <a:p>
            <a:endParaRPr lang="en-US" sz="1200" b="1" dirty="0" smtClean="0">
              <a:solidFill>
                <a:srgbClr val="0070C0"/>
              </a:solidFill>
            </a:endParaRPr>
          </a:p>
          <a:p>
            <a:r>
              <a:rPr lang="en-US" sz="1200" b="1" dirty="0" smtClean="0">
                <a:solidFill>
                  <a:srgbClr val="0070C0"/>
                </a:solidFill>
              </a:rPr>
              <a:t>Q1.What are some suggestions about how to highlight key information most efficiently regarding value-added reports for teachers and other staff when time is limited?</a:t>
            </a:r>
          </a:p>
          <a:p>
            <a:endParaRPr lang="en-US" sz="1200" b="1" dirty="0" smtClean="0">
              <a:solidFill>
                <a:srgbClr val="0070C0"/>
              </a:solidFill>
            </a:endParaRPr>
          </a:p>
          <a:p>
            <a:r>
              <a:rPr lang="en-US" sz="1200" b="1" dirty="0" smtClean="0">
                <a:solidFill>
                  <a:srgbClr val="0070C0"/>
                </a:solidFill>
              </a:rPr>
              <a:t>[CLICK]</a:t>
            </a:r>
          </a:p>
          <a:p>
            <a:r>
              <a:rPr lang="en-US" sz="1200" dirty="0" smtClean="0"/>
              <a:t>Use the training materials on the TLE website. Here are a few to start with…</a:t>
            </a:r>
          </a:p>
          <a:p>
            <a:pPr lvl="0"/>
            <a:endParaRPr lang="en-US" sz="1200" i="1" dirty="0" smtClean="0"/>
          </a:p>
          <a:p>
            <a:endParaRPr lang="en-US" dirty="0"/>
          </a:p>
        </p:txBody>
      </p:sp>
      <p:sp>
        <p:nvSpPr>
          <p:cNvPr id="4" name="Slide Number Placeholder 3"/>
          <p:cNvSpPr>
            <a:spLocks noGrp="1"/>
          </p:cNvSpPr>
          <p:nvPr>
            <p:ph type="sldNum" sz="quarter" idx="10"/>
          </p:nvPr>
        </p:nvSpPr>
        <p:spPr/>
        <p:txBody>
          <a:bodyPr/>
          <a:lstStyle/>
          <a:p>
            <a:pPr>
              <a:defRPr/>
            </a:pPr>
            <a:fld id="{35389DAA-A172-47DE-9520-E723BD0C0F7C}" type="slidenum">
              <a:rPr lang="en-US" smtClean="0"/>
              <a:pPr>
                <a:defRPr/>
              </a:pPr>
              <a:t>9</a:t>
            </a:fld>
            <a:endParaRPr lang="en-US"/>
          </a:p>
        </p:txBody>
      </p:sp>
    </p:spTree>
    <p:extLst>
      <p:ext uri="{BB962C8B-B14F-4D97-AF65-F5344CB8AC3E}">
        <p14:creationId xmlns:p14="http://schemas.microsoft.com/office/powerpoint/2010/main" val="425423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F56823-7EA9-43E4-AABB-2224B58769AD}" type="datetimeFigureOut">
              <a:rPr lang="en-US"/>
              <a:pPr>
                <a:defRPr/>
              </a:pPr>
              <a:t>3/25/2015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29C6C9-9D85-4A95-A142-118FAB7AD218}" type="slidenum">
              <a:rPr lang="en-US"/>
              <a:pPr>
                <a:defRPr/>
              </a:pPr>
              <a:t>‹#›</a:t>
            </a:fld>
            <a:endParaRPr lang="en-US"/>
          </a:p>
        </p:txBody>
      </p:sp>
    </p:spTree>
    <p:extLst>
      <p:ext uri="{BB962C8B-B14F-4D97-AF65-F5344CB8AC3E}">
        <p14:creationId xmlns:p14="http://schemas.microsoft.com/office/powerpoint/2010/main" val="120808964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36B6FE-47B0-4EF0-9CDE-C75B013C0B8A}" type="datetimeFigureOut">
              <a:rPr lang="en-US"/>
              <a:pPr>
                <a:defRPr/>
              </a:pPr>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A8A8D4E-0305-4BCB-8DF4-0EA3FF30B9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png"/><Relationship Id="rId7" Type="http://schemas.openxmlformats.org/officeDocument/2006/relationships/image" Target="../media/image17.png"/><Relationship Id="rId12"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diagramColors" Target="../diagrams/colors1.xml"/><Relationship Id="rId5" Type="http://schemas.openxmlformats.org/officeDocument/2006/relationships/image" Target="../media/image15.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png"/><Relationship Id="rId7" Type="http://schemas.openxmlformats.org/officeDocument/2006/relationships/image" Target="../media/image17.png"/><Relationship Id="rId12"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diagramColors" Target="../diagrams/colors2.xml"/><Relationship Id="rId5" Type="http://schemas.openxmlformats.org/officeDocument/2006/relationships/image" Target="../media/image15.png"/><Relationship Id="rId10" Type="http://schemas.openxmlformats.org/officeDocument/2006/relationships/diagramQuickStyle" Target="../diagrams/quickStyle2.xml"/><Relationship Id="rId4" Type="http://schemas.openxmlformats.org/officeDocument/2006/relationships/image" Target="../media/image2.png"/><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png"/><Relationship Id="rId7" Type="http://schemas.openxmlformats.org/officeDocument/2006/relationships/image" Target="../media/image17.png"/><Relationship Id="rId12"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diagramColors" Target="../diagrams/colors3.xml"/><Relationship Id="rId5" Type="http://schemas.openxmlformats.org/officeDocument/2006/relationships/image" Target="../media/image15.png"/><Relationship Id="rId10" Type="http://schemas.openxmlformats.org/officeDocument/2006/relationships/diagramQuickStyle" Target="../diagrams/quickStyle3.xml"/><Relationship Id="rId4" Type="http://schemas.openxmlformats.org/officeDocument/2006/relationships/image" Target="../media/image2.png"/><Relationship Id="rId9"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png"/><Relationship Id="rId7" Type="http://schemas.openxmlformats.org/officeDocument/2006/relationships/image" Target="../media/image17.png"/><Relationship Id="rId12"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diagramColors" Target="../diagrams/colors4.xml"/><Relationship Id="rId5" Type="http://schemas.openxmlformats.org/officeDocument/2006/relationships/image" Target="../media/image15.png"/><Relationship Id="rId10" Type="http://schemas.openxmlformats.org/officeDocument/2006/relationships/diagramQuickStyle" Target="../diagrams/quickStyle4.xml"/><Relationship Id="rId4" Type="http://schemas.openxmlformats.org/officeDocument/2006/relationships/image" Target="../media/image2.png"/><Relationship Id="rId9"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png"/><Relationship Id="rId7" Type="http://schemas.openxmlformats.org/officeDocument/2006/relationships/image" Target="../media/image17.png"/><Relationship Id="rId12"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diagramColors" Target="../diagrams/colors5.xml"/><Relationship Id="rId5" Type="http://schemas.openxmlformats.org/officeDocument/2006/relationships/image" Target="../media/image15.png"/><Relationship Id="rId10" Type="http://schemas.openxmlformats.org/officeDocument/2006/relationships/diagramQuickStyle" Target="../diagrams/quickStyle5.xml"/><Relationship Id="rId4" Type="http://schemas.openxmlformats.org/officeDocument/2006/relationships/image" Target="../media/image2.png"/><Relationship Id="rId9"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1.png"/><Relationship Id="rId7" Type="http://schemas.openxmlformats.org/officeDocument/2006/relationships/image" Target="../media/image17.png"/><Relationship Id="rId12"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diagramColors" Target="../diagrams/colors6.xml"/><Relationship Id="rId5" Type="http://schemas.openxmlformats.org/officeDocument/2006/relationships/image" Target="../media/image15.png"/><Relationship Id="rId10" Type="http://schemas.openxmlformats.org/officeDocument/2006/relationships/diagramQuickStyle" Target="../diagrams/quickStyle6.xml"/><Relationship Id="rId4" Type="http://schemas.openxmlformats.org/officeDocument/2006/relationships/image" Target="../media/image2.png"/><Relationship Id="rId9"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Wall" descr="\\192.168.1.2\eLearning Art\01_Inputs\Image Library\eLearningArt_SeamlessTexture01\woodplank_r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28575"/>
            <a:ext cx="9236075"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aseboard"/>
          <p:cNvSpPr/>
          <p:nvPr/>
        </p:nvSpPr>
        <p:spPr>
          <a:xfrm flipV="1">
            <a:off x="-76200" y="5410200"/>
            <a:ext cx="9296400" cy="381000"/>
          </a:xfrm>
          <a:prstGeom prst="rect">
            <a:avLst/>
          </a:prstGeom>
          <a:solidFill>
            <a:srgbClr val="FFFFFF">
              <a:lumMod val="65000"/>
            </a:srgbClr>
          </a:solidFill>
          <a:ln w="25400" cap="flat" cmpd="sng" algn="ctr">
            <a:noFill/>
            <a:prstDash val="solid"/>
          </a:ln>
          <a:effectLst/>
          <a:scene3d>
            <a:camera prst="orthographicFront"/>
            <a:lightRig rig="soft" dir="t"/>
          </a:scene3d>
          <a:sp3d extrusionH="50800">
            <a:bevelT prst="angle"/>
          </a:sp3d>
        </p:spPr>
        <p:txBody>
          <a:bodyPr anchor="ctr"/>
          <a:lstStyle/>
          <a:p>
            <a:pPr algn="ctr" fontAlgn="auto">
              <a:spcBef>
                <a:spcPts val="0"/>
              </a:spcBef>
              <a:spcAft>
                <a:spcPts val="0"/>
              </a:spcAft>
              <a:defRPr/>
            </a:pPr>
            <a:endParaRPr lang="en-US" kern="0">
              <a:solidFill>
                <a:srgbClr val="FFFFFF"/>
              </a:solidFill>
              <a:latin typeface="Calibri"/>
            </a:endParaRPr>
          </a:p>
        </p:txBody>
      </p:sp>
      <p:pic>
        <p:nvPicPr>
          <p:cNvPr id="2051" name="White Board"/>
          <p:cNvPicPr>
            <a:picLocks noChangeAspect="1"/>
          </p:cNvPicPr>
          <p:nvPr/>
        </p:nvPicPr>
        <p:blipFill>
          <a:blip r:embed="rId4"/>
          <a:srcRect/>
          <a:stretch>
            <a:fillRect/>
          </a:stretch>
        </p:blipFill>
        <p:spPr bwMode="auto">
          <a:xfrm>
            <a:off x="2438400" y="215900"/>
            <a:ext cx="5578475" cy="40386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6" name="Floor" descr="\\192.168.1.2\eLearning Art\01_Inputs\Image Library\Floors\carpet_aqua.jpg"/>
          <p:cNvPicPr>
            <a:picLocks noChangeAspect="1" noChangeArrowheads="1"/>
          </p:cNvPicPr>
          <p:nvPr/>
        </p:nvPicPr>
        <p:blipFill>
          <a:blip r:embed="rId5" cstate="print"/>
          <a:srcRect/>
          <a:stretch>
            <a:fillRect/>
          </a:stretch>
        </p:blipFill>
        <p:spPr bwMode="auto">
          <a:xfrm>
            <a:off x="0" y="5791200"/>
            <a:ext cx="9144000" cy="1066800"/>
          </a:xfrm>
          <a:prstGeom prst="rect">
            <a:avLst/>
          </a:prstGeom>
          <a:noFill/>
          <a:ln w="9525">
            <a:noFill/>
            <a:miter lim="800000"/>
            <a:headEnd/>
            <a:tailEnd/>
          </a:ln>
          <a:effectLst>
            <a:innerShdw blurRad="88900" dist="50800" dir="16200000">
              <a:prstClr val="black">
                <a:alpha val="28000"/>
              </a:prstClr>
            </a:innerShdw>
          </a:effectLst>
        </p:spPr>
      </p:pic>
      <p:pic>
        <p:nvPicPr>
          <p:cNvPr id="2054" name="Post It1" descr="\\192.168.1.2\eLearning Art\01_Inputs\Image Library\office_notes\office_notes\Paper_PaperPads\postit_pad_green.png"/>
          <p:cNvPicPr>
            <a:picLocks noChangeAspect="1" noChangeArrowheads="1"/>
          </p:cNvPicPr>
          <p:nvPr/>
        </p:nvPicPr>
        <p:blipFill>
          <a:blip r:embed="rId6"/>
          <a:srcRect/>
          <a:stretch>
            <a:fillRect/>
          </a:stretch>
        </p:blipFill>
        <p:spPr bwMode="auto">
          <a:xfrm>
            <a:off x="2794000" y="4038600"/>
            <a:ext cx="411163" cy="3810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055" name="Post It2" descr="\\192.168.1.2\eLearning Art\01_Inputs\Image Library\office_notes\office_notes\Paper_PaperPads\postit_pad_purple.png"/>
          <p:cNvPicPr>
            <a:picLocks noChangeAspect="1" noChangeArrowheads="1"/>
          </p:cNvPicPr>
          <p:nvPr/>
        </p:nvPicPr>
        <p:blipFill>
          <a:blip r:embed="rId7"/>
          <a:srcRect/>
          <a:stretch>
            <a:fillRect/>
          </a:stretch>
        </p:blipFill>
        <p:spPr bwMode="auto">
          <a:xfrm>
            <a:off x="3505200" y="4013200"/>
            <a:ext cx="400050" cy="3714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056" name="Post It3" descr="\\192.168.1.2\eLearning Art\01_Inputs\Image Library\office_notes\office_notes\Paper_PaperPads\postit_pink.png"/>
          <p:cNvPicPr>
            <a:picLocks noChangeAspect="1" noChangeArrowheads="1"/>
          </p:cNvPicPr>
          <p:nvPr/>
        </p:nvPicPr>
        <p:blipFill>
          <a:blip r:embed="rId8"/>
          <a:srcRect/>
          <a:stretch>
            <a:fillRect/>
          </a:stretch>
        </p:blipFill>
        <p:spPr bwMode="auto">
          <a:xfrm rot="327414">
            <a:off x="4264025" y="4025900"/>
            <a:ext cx="414338" cy="381000"/>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2058"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Out</a:t>
            </a:r>
          </a:p>
        </p:txBody>
      </p:sp>
      <p:grpSp>
        <p:nvGrpSpPr>
          <p:cNvPr id="2062" name="Pile of Books"/>
          <p:cNvGrpSpPr>
            <a:grpSpLocks/>
          </p:cNvGrpSpPr>
          <p:nvPr/>
        </p:nvGrpSpPr>
        <p:grpSpPr bwMode="auto">
          <a:xfrm>
            <a:off x="7010400" y="5164138"/>
            <a:ext cx="1852613" cy="1585912"/>
            <a:chOff x="7010829" y="5164435"/>
            <a:chExt cx="1851714" cy="1586167"/>
          </a:xfrm>
        </p:grpSpPr>
        <p:pic>
          <p:nvPicPr>
            <p:cNvPr id="14342" name="Book 6" descr="\\192.168.1.2\eLearning Art\01_Inputs\Image Library\office_notes\office_notes\Paper_PaperPads\composition_book.png"/>
            <p:cNvPicPr>
              <a:picLocks noChangeAspect="1" noChangeArrowheads="1"/>
            </p:cNvPicPr>
            <p:nvPr/>
          </p:nvPicPr>
          <p:blipFill>
            <a:blip r:embed="rId9" cstate="print"/>
            <a:srcRect/>
            <a:stretch>
              <a:fillRect/>
            </a:stretch>
          </p:blipFill>
          <p:spPr bwMode="auto">
            <a:xfrm rot="982464">
              <a:off x="7849030" y="5469235"/>
              <a:ext cx="937313" cy="1219086"/>
            </a:xfrm>
            <a:prstGeom prst="rect">
              <a:avLst/>
            </a:prstGeom>
            <a:noFill/>
            <a:scene3d>
              <a:camera prst="isometricTopUp">
                <a:rot lat="18142078" lon="18992032" rev="3635288"/>
              </a:camera>
              <a:lightRig rig="threePt" dir="t"/>
            </a:scene3d>
            <a:sp3d extrusionH="69850">
              <a:extrusionClr>
                <a:schemeClr val="tx1"/>
              </a:extrusionClr>
            </a:sp3d>
          </p:spPr>
        </p:pic>
        <p:pic>
          <p:nvPicPr>
            <p:cNvPr id="12" name="Book 1" descr="\\192.168.1.2\eLearning Art\01_Inputs\Image Library\office_notes\office_notes\Paper_PaperPads\composition_book.png"/>
            <p:cNvPicPr>
              <a:picLocks noChangeAspect="1" noChangeArrowheads="1"/>
            </p:cNvPicPr>
            <p:nvPr/>
          </p:nvPicPr>
          <p:blipFill>
            <a:blip r:embed="rId9" cstate="print"/>
            <a:srcRect/>
            <a:stretch>
              <a:fillRect/>
            </a:stretch>
          </p:blipFill>
          <p:spPr bwMode="auto">
            <a:xfrm rot="982464">
              <a:off x="7847912" y="5392967"/>
              <a:ext cx="937313" cy="1219086"/>
            </a:xfrm>
            <a:prstGeom prst="rect">
              <a:avLst/>
            </a:prstGeom>
            <a:noFill/>
            <a:scene3d>
              <a:camera prst="isometricTopUp">
                <a:rot lat="18142078" lon="18992032" rev="3635288"/>
              </a:camera>
              <a:lightRig rig="threePt" dir="t"/>
            </a:scene3d>
            <a:sp3d extrusionH="69850">
              <a:extrusionClr>
                <a:schemeClr val="tx1"/>
              </a:extrusionClr>
            </a:sp3d>
          </p:spPr>
        </p:pic>
        <p:pic>
          <p:nvPicPr>
            <p:cNvPr id="13" name="Book 2" descr="\\192.168.1.2\eLearning Art\01_Inputs\Image Library\office_notes\office_notes\Paper_PaperPads\composition_book.png"/>
            <p:cNvPicPr>
              <a:picLocks noChangeAspect="1" noChangeArrowheads="1"/>
            </p:cNvPicPr>
            <p:nvPr/>
          </p:nvPicPr>
          <p:blipFill>
            <a:blip r:embed="rId9" cstate="print"/>
            <a:srcRect/>
            <a:stretch>
              <a:fillRect/>
            </a:stretch>
          </p:blipFill>
          <p:spPr bwMode="auto">
            <a:xfrm rot="982464">
              <a:off x="7901457" y="5316835"/>
              <a:ext cx="937313" cy="1219086"/>
            </a:xfrm>
            <a:prstGeom prst="rect">
              <a:avLst/>
            </a:prstGeom>
            <a:noFill/>
            <a:scene3d>
              <a:camera prst="isometricTopUp">
                <a:rot lat="18142078" lon="18992032" rev="3635288"/>
              </a:camera>
              <a:lightRig rig="threePt" dir="t"/>
            </a:scene3d>
            <a:sp3d extrusionH="69850">
              <a:extrusionClr>
                <a:schemeClr val="tx1"/>
              </a:extrusionClr>
            </a:sp3d>
          </p:spPr>
        </p:pic>
        <p:pic>
          <p:nvPicPr>
            <p:cNvPr id="14" name="Book 3" descr="\\192.168.1.2\eLearning Art\01_Inputs\Image Library\office_notes\office_notes\Paper_PaperPads\composition_book.png"/>
            <p:cNvPicPr>
              <a:picLocks noChangeAspect="1" noChangeArrowheads="1"/>
            </p:cNvPicPr>
            <p:nvPr/>
          </p:nvPicPr>
          <p:blipFill>
            <a:blip r:embed="rId9" cstate="print"/>
            <a:srcRect/>
            <a:stretch>
              <a:fillRect/>
            </a:stretch>
          </p:blipFill>
          <p:spPr bwMode="auto">
            <a:xfrm rot="982464">
              <a:off x="7925230" y="5240635"/>
              <a:ext cx="937313" cy="1219086"/>
            </a:xfrm>
            <a:prstGeom prst="rect">
              <a:avLst/>
            </a:prstGeom>
            <a:noFill/>
            <a:scene3d>
              <a:camera prst="isometricTopUp">
                <a:rot lat="18142078" lon="18992032" rev="3635288"/>
              </a:camera>
              <a:lightRig rig="threePt" dir="t"/>
            </a:scene3d>
            <a:sp3d extrusionH="69850">
              <a:extrusionClr>
                <a:schemeClr val="tx1"/>
              </a:extrusionClr>
            </a:sp3d>
          </p:spPr>
        </p:pic>
        <p:pic>
          <p:nvPicPr>
            <p:cNvPr id="15" name="Book 4" descr="\\192.168.1.2\eLearning Art\01_Inputs\Image Library\office_notes\office_notes\Paper_PaperPads\composition_book.png"/>
            <p:cNvPicPr>
              <a:picLocks noChangeAspect="1" noChangeArrowheads="1"/>
            </p:cNvPicPr>
            <p:nvPr/>
          </p:nvPicPr>
          <p:blipFill>
            <a:blip r:embed="rId9" cstate="print"/>
            <a:srcRect/>
            <a:stretch>
              <a:fillRect/>
            </a:stretch>
          </p:blipFill>
          <p:spPr bwMode="auto">
            <a:xfrm rot="982464">
              <a:off x="7825257" y="5164435"/>
              <a:ext cx="937313" cy="1219086"/>
            </a:xfrm>
            <a:prstGeom prst="rect">
              <a:avLst/>
            </a:prstGeom>
            <a:noFill/>
            <a:effectLst>
              <a:outerShdw blurRad="76200" dist="1295400" dir="13620000" sy="23000" kx="1200000" algn="br" rotWithShape="0">
                <a:prstClr val="black">
                  <a:alpha val="20000"/>
                </a:prstClr>
              </a:outerShdw>
            </a:effectLst>
            <a:scene3d>
              <a:camera prst="isometricTopUp">
                <a:rot lat="18142078" lon="18992032" rev="3635288"/>
              </a:camera>
              <a:lightRig rig="threePt" dir="t"/>
            </a:scene3d>
            <a:sp3d extrusionH="69850">
              <a:extrusionClr>
                <a:schemeClr val="tx1"/>
              </a:extrusionClr>
            </a:sp3d>
          </p:spPr>
        </p:pic>
        <p:pic>
          <p:nvPicPr>
            <p:cNvPr id="17" name="Book 5" descr="\\192.168.1.2\eLearning Art\01_Inputs\Image Library\office_notes\office_notes\Paper_PaperPads\composition_book.png"/>
            <p:cNvPicPr>
              <a:picLocks noChangeAspect="1" noChangeArrowheads="1"/>
            </p:cNvPicPr>
            <p:nvPr/>
          </p:nvPicPr>
          <p:blipFill>
            <a:blip r:embed="rId9" cstate="print"/>
            <a:srcRect/>
            <a:stretch>
              <a:fillRect/>
            </a:stretch>
          </p:blipFill>
          <p:spPr bwMode="auto">
            <a:xfrm rot="982464">
              <a:off x="7010829" y="5531516"/>
              <a:ext cx="937313" cy="1219086"/>
            </a:xfrm>
            <a:prstGeom prst="rect">
              <a:avLst/>
            </a:prstGeom>
            <a:noFill/>
            <a:scene3d>
              <a:camera prst="isometricTopUp">
                <a:rot lat="18142078" lon="18992032" rev="3635288"/>
              </a:camera>
              <a:lightRig rig="threePt" dir="t"/>
            </a:scene3d>
            <a:sp3d extrusionH="69850">
              <a:extrusionClr>
                <a:schemeClr val="tx1"/>
              </a:extrusionClr>
            </a:sp3d>
          </p:spPr>
        </p:pic>
      </p:grpSp>
      <p:sp>
        <p:nvSpPr>
          <p:cNvPr id="2" name="Rectangle 1"/>
          <p:cNvSpPr/>
          <p:nvPr/>
        </p:nvSpPr>
        <p:spPr>
          <a:xfrm>
            <a:off x="2999581" y="821204"/>
            <a:ext cx="4382242" cy="1384995"/>
          </a:xfrm>
          <a:prstGeom prst="rect">
            <a:avLst/>
          </a:prstGeom>
        </p:spPr>
        <p:txBody>
          <a:bodyPr wrap="square">
            <a:spAutoFit/>
          </a:bodyPr>
          <a:lstStyle/>
          <a:p>
            <a:pPr algn="ctr"/>
            <a:r>
              <a:rPr lang="en-US" sz="2800" b="1" dirty="0"/>
              <a:t>Surveying Year One of the Oklahoma </a:t>
            </a:r>
            <a:endParaRPr lang="en-US" sz="2800" b="1" dirty="0" smtClean="0"/>
          </a:p>
          <a:p>
            <a:pPr algn="ctr"/>
            <a:r>
              <a:rPr lang="en-US" sz="2800" b="1" dirty="0" smtClean="0"/>
              <a:t>Value-Added </a:t>
            </a:r>
            <a:r>
              <a:rPr lang="en-US" sz="2800" b="1" dirty="0"/>
              <a:t>Model</a:t>
            </a:r>
          </a:p>
        </p:txBody>
      </p:sp>
      <p:pic>
        <p:nvPicPr>
          <p:cNvPr id="25" name="Picture 24" descr="C:\Users\jskapik\Downloads\Asian_women_gesture000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12" y="2154034"/>
            <a:ext cx="3343275" cy="3924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338" y="3299458"/>
            <a:ext cx="6667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5273" y="3299458"/>
            <a:ext cx="5810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7119" y="3028424"/>
            <a:ext cx="995333" cy="113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998" y="2753534"/>
            <a:ext cx="1199611" cy="113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39710" y="3237546"/>
            <a:ext cx="77628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7"/>
          <p:cNvPicPr>
            <a:picLocks noChangeAspect="1" noChangeArrowheads="1"/>
          </p:cNvPicPr>
          <p:nvPr/>
        </p:nvPicPr>
        <p:blipFill rotWithShape="1">
          <a:blip r:embed="rId16">
            <a:extLst>
              <a:ext uri="{28A0092B-C50C-407E-A947-70E740481C1C}">
                <a14:useLocalDpi xmlns:a14="http://schemas.microsoft.com/office/drawing/2010/main" val="0"/>
              </a:ext>
            </a:extLst>
          </a:blip>
          <a:srcRect r="26403"/>
          <a:stretch/>
        </p:blipFill>
        <p:spPr bwMode="auto">
          <a:xfrm>
            <a:off x="2703419" y="3251200"/>
            <a:ext cx="853446" cy="70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ost It1" descr="\\192.168.1.2\eLearning Art\01_Inputs\Image Library\office_notes\office_notes\Paper_PaperPads\postit_pad_green.png"/>
          <p:cNvPicPr>
            <a:picLocks noChangeAspect="1" noChangeArrowheads="1"/>
          </p:cNvPicPr>
          <p:nvPr/>
        </p:nvPicPr>
        <p:blipFill>
          <a:blip r:embed="rId4"/>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5"/>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6"/>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pSp>
        <p:nvGrpSpPr>
          <p:cNvPr id="5" name="Group 4"/>
          <p:cNvGrpSpPr/>
          <p:nvPr/>
        </p:nvGrpSpPr>
        <p:grpSpPr>
          <a:xfrm>
            <a:off x="365125" y="228600"/>
            <a:ext cx="8413750" cy="6091238"/>
            <a:chOff x="365125" y="228600"/>
            <a:chExt cx="8413750" cy="6091238"/>
          </a:xfrm>
        </p:grpSpPr>
        <p:pic>
          <p:nvPicPr>
            <p:cNvPr id="4099" name="White Board"/>
            <p:cNvPicPr>
              <a:picLocks noChangeAspect="1"/>
            </p:cNvPicPr>
            <p:nvPr/>
          </p:nvPicPr>
          <p:blipFill>
            <a:blip r:embed="rId7"/>
            <a:srcRect/>
            <a:stretch>
              <a:fillRect/>
            </a:stretch>
          </p:blipFill>
          <p:spPr bwMode="auto">
            <a:xfrm>
              <a:off x="365125" y="22860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 name="Rectangle 3"/>
            <p:cNvSpPr/>
            <p:nvPr/>
          </p:nvSpPr>
          <p:spPr>
            <a:xfrm>
              <a:off x="852488" y="624185"/>
              <a:ext cx="7434262" cy="5295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grpSp>
      <p:sp>
        <p:nvSpPr>
          <p:cNvPr id="12" name="Title 2"/>
          <p:cNvSpPr txBox="1">
            <a:spLocks/>
          </p:cNvSpPr>
          <p:nvPr/>
        </p:nvSpPr>
        <p:spPr bwMode="auto">
          <a:xfrm>
            <a:off x="914398" y="597448"/>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Use the sample results reports on the TLE website</a:t>
            </a:r>
            <a:endParaRPr lang="en-US" sz="2700" b="1" dirty="0">
              <a:latin typeface="Arial" panose="020B0604020202020204" pitchFamily="34" charset="0"/>
              <a:cs typeface="Arial" panose="020B0604020202020204" pitchFamily="34" charset="0"/>
            </a:endParaRPr>
          </a:p>
        </p:txBody>
      </p:sp>
      <p:pic>
        <p:nvPicPr>
          <p:cNvPr id="13" name="Picture 12"/>
          <p:cNvPicPr/>
          <p:nvPr/>
        </p:nvPicPr>
        <p:blipFill rotWithShape="1">
          <a:blip r:embed="rId8"/>
          <a:srcRect l="27884" t="21082" r="23504" b="6743"/>
          <a:stretch/>
        </p:blipFill>
        <p:spPr bwMode="auto">
          <a:xfrm>
            <a:off x="1828248" y="1264960"/>
            <a:ext cx="5635827" cy="4563165"/>
          </a:xfrm>
          <a:prstGeom prst="rect">
            <a:avLst/>
          </a:prstGeom>
          <a:ln w="15875">
            <a:solidFill>
              <a:schemeClr val="tx1">
                <a:lumMod val="65000"/>
                <a:lumOff val="3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5614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ost It1" descr="\\192.168.1.2\eLearning Art\01_Inputs\Image Library\office_notes\office_notes\Paper_PaperPads\postit_pad_green.png"/>
          <p:cNvPicPr>
            <a:picLocks noChangeAspect="1" noChangeArrowheads="1"/>
          </p:cNvPicPr>
          <p:nvPr/>
        </p:nvPicPr>
        <p:blipFill>
          <a:blip r:embed="rId4"/>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5"/>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6"/>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pSp>
        <p:nvGrpSpPr>
          <p:cNvPr id="5" name="Group 4"/>
          <p:cNvGrpSpPr>
            <a:grpSpLocks noChangeAspect="1"/>
          </p:cNvGrpSpPr>
          <p:nvPr/>
        </p:nvGrpSpPr>
        <p:grpSpPr>
          <a:xfrm>
            <a:off x="365125" y="228600"/>
            <a:ext cx="8413750" cy="6091238"/>
            <a:chOff x="365125" y="228600"/>
            <a:chExt cx="8413750" cy="6091238"/>
          </a:xfrm>
        </p:grpSpPr>
        <p:pic>
          <p:nvPicPr>
            <p:cNvPr id="4099" name="White Board"/>
            <p:cNvPicPr>
              <a:picLocks noChangeAspect="1"/>
            </p:cNvPicPr>
            <p:nvPr/>
          </p:nvPicPr>
          <p:blipFill>
            <a:blip r:embed="rId7"/>
            <a:srcRect/>
            <a:stretch>
              <a:fillRect/>
            </a:stretch>
          </p:blipFill>
          <p:spPr bwMode="auto">
            <a:xfrm>
              <a:off x="365125" y="22860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 name="Rectangle 3"/>
            <p:cNvSpPr/>
            <p:nvPr/>
          </p:nvSpPr>
          <p:spPr>
            <a:xfrm>
              <a:off x="852488" y="624185"/>
              <a:ext cx="7434262" cy="5295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preferRelativeResize="0">
            <a:picLocks noChangeAspect="1"/>
          </p:cNvPicPr>
          <p:nvPr/>
        </p:nvPicPr>
        <p:blipFill rotWithShape="1">
          <a:blip r:embed="rId8"/>
          <a:srcRect l="12714" t="22982" r="46538" b="35858"/>
          <a:stretch/>
        </p:blipFill>
        <p:spPr bwMode="auto">
          <a:xfrm>
            <a:off x="1079506" y="1301289"/>
            <a:ext cx="6980225" cy="3966031"/>
          </a:xfrm>
          <a:prstGeom prst="rect">
            <a:avLst/>
          </a:prstGeom>
          <a:ln w="22225">
            <a:solidFill>
              <a:schemeClr val="tx1"/>
            </a:solidFill>
          </a:ln>
          <a:extLst>
            <a:ext uri="{53640926-AAD7-44D8-BBD7-CCE9431645EC}">
              <a14:shadowObscured xmlns:a14="http://schemas.microsoft.com/office/drawing/2010/main"/>
            </a:ext>
          </a:extLst>
        </p:spPr>
      </p:pic>
      <p:sp>
        <p:nvSpPr>
          <p:cNvPr id="12" name="Title 2"/>
          <p:cNvSpPr txBox="1">
            <a:spLocks/>
          </p:cNvSpPr>
          <p:nvPr/>
        </p:nvSpPr>
        <p:spPr bwMode="auto">
          <a:xfrm>
            <a:off x="914398" y="597448"/>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Direct staff to video training modules</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79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ost It1" descr="\\192.168.1.2\eLearning Art\01_Inputs\Image Library\office_notes\office_notes\Paper_PaperPads\postit_pad_green.png"/>
          <p:cNvPicPr>
            <a:picLocks noChangeAspect="1" noChangeArrowheads="1"/>
          </p:cNvPicPr>
          <p:nvPr/>
        </p:nvPicPr>
        <p:blipFill>
          <a:blip r:embed="rId4"/>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5"/>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6"/>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pSp>
        <p:nvGrpSpPr>
          <p:cNvPr id="5" name="Group 4"/>
          <p:cNvGrpSpPr/>
          <p:nvPr/>
        </p:nvGrpSpPr>
        <p:grpSpPr>
          <a:xfrm>
            <a:off x="365125" y="228600"/>
            <a:ext cx="8413750" cy="6091238"/>
            <a:chOff x="365125" y="228600"/>
            <a:chExt cx="8413750" cy="6091238"/>
          </a:xfrm>
        </p:grpSpPr>
        <p:pic>
          <p:nvPicPr>
            <p:cNvPr id="4099" name="White Board"/>
            <p:cNvPicPr>
              <a:picLocks noChangeAspect="1"/>
            </p:cNvPicPr>
            <p:nvPr/>
          </p:nvPicPr>
          <p:blipFill>
            <a:blip r:embed="rId7"/>
            <a:srcRect/>
            <a:stretch>
              <a:fillRect/>
            </a:stretch>
          </p:blipFill>
          <p:spPr bwMode="auto">
            <a:xfrm>
              <a:off x="365125" y="22860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 name="Rectangle 3"/>
            <p:cNvSpPr/>
            <p:nvPr/>
          </p:nvSpPr>
          <p:spPr>
            <a:xfrm>
              <a:off x="852488" y="624185"/>
              <a:ext cx="7434262" cy="5295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2"/>
          <p:cNvSpPr txBox="1">
            <a:spLocks/>
          </p:cNvSpPr>
          <p:nvPr/>
        </p:nvSpPr>
        <p:spPr bwMode="auto">
          <a:xfrm>
            <a:off x="914398" y="597448"/>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Explore the FAQ document on the TLE website</a:t>
            </a:r>
            <a:endParaRPr lang="en-US" sz="2700" b="1" dirty="0">
              <a:latin typeface="Arial" panose="020B0604020202020204" pitchFamily="34" charset="0"/>
              <a:cs typeface="Arial" panose="020B0604020202020204" pitchFamily="34" charset="0"/>
            </a:endParaRPr>
          </a:p>
        </p:txBody>
      </p:sp>
      <p:pic>
        <p:nvPicPr>
          <p:cNvPr id="12" name="Picture 11"/>
          <p:cNvPicPr preferRelativeResize="0">
            <a:picLocks noChangeAspect="1"/>
          </p:cNvPicPr>
          <p:nvPr/>
        </p:nvPicPr>
        <p:blipFill rotWithShape="1">
          <a:blip r:embed="rId8"/>
          <a:srcRect l="11859" t="44444" r="52953" b="23322"/>
          <a:stretch/>
        </p:blipFill>
        <p:spPr bwMode="auto">
          <a:xfrm>
            <a:off x="983944" y="1259770"/>
            <a:ext cx="7260582" cy="3741149"/>
          </a:xfrm>
          <a:prstGeom prst="rect">
            <a:avLst/>
          </a:prstGeom>
          <a:ln>
            <a:noFill/>
          </a:ln>
          <a:extLst>
            <a:ext uri="{53640926-AAD7-44D8-BBD7-CCE9431645EC}">
              <a14:shadowObscured xmlns:a14="http://schemas.microsoft.com/office/drawing/2010/main"/>
            </a:ext>
          </a:extLst>
        </p:spPr>
      </p:pic>
      <p:sp>
        <p:nvSpPr>
          <p:cNvPr id="3" name="Oval 2"/>
          <p:cNvSpPr/>
          <p:nvPr/>
        </p:nvSpPr>
        <p:spPr>
          <a:xfrm>
            <a:off x="937310" y="3623194"/>
            <a:ext cx="3293496" cy="467501"/>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714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1980914" y="74612"/>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509848"/>
            <a:ext cx="4490987" cy="5271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5190" y="1189672"/>
            <a:ext cx="6143124" cy="1477328"/>
          </a:xfrm>
          <a:prstGeom prst="rect">
            <a:avLst/>
          </a:prstGeom>
        </p:spPr>
        <p:txBody>
          <a:bodyPr wrap="square">
            <a:spAutoFit/>
          </a:bodyPr>
          <a:lstStyle/>
          <a:p>
            <a:pPr fontAlgn="auto">
              <a:spcBef>
                <a:spcPts val="0"/>
              </a:spcBef>
              <a:spcAft>
                <a:spcPts val="0"/>
              </a:spcAft>
              <a:defRPr/>
            </a:pPr>
            <a:r>
              <a:rPr lang="en-US" sz="2200" b="1" dirty="0" smtClean="0">
                <a:solidFill>
                  <a:srgbClr val="0070C0"/>
                </a:solidFill>
              </a:rPr>
              <a:t>Q2. How </a:t>
            </a:r>
            <a:r>
              <a:rPr lang="en-US" sz="2200" b="1" dirty="0">
                <a:solidFill>
                  <a:srgbClr val="0070C0"/>
                </a:solidFill>
              </a:rPr>
              <a:t>is it possible that teachers with high-scoring students can receive </a:t>
            </a:r>
            <a:r>
              <a:rPr lang="en-US" sz="2200" b="1" dirty="0" smtClean="0">
                <a:solidFill>
                  <a:srgbClr val="0070C0"/>
                </a:solidFill>
              </a:rPr>
              <a:t>a value-added result that is </a:t>
            </a:r>
            <a:r>
              <a:rPr lang="en-US" sz="2200" b="1" dirty="0">
                <a:solidFill>
                  <a:srgbClr val="0070C0"/>
                </a:solidFill>
              </a:rPr>
              <a:t>below average</a:t>
            </a:r>
            <a:r>
              <a:rPr lang="en-US" sz="2200" b="1" dirty="0" smtClean="0">
                <a:solidFill>
                  <a:srgbClr val="0070C0"/>
                </a:solidFill>
              </a:rPr>
              <a:t>?</a:t>
            </a:r>
          </a:p>
          <a:p>
            <a:pPr marL="0" indent="0">
              <a:buNone/>
            </a:pPr>
            <a:endParaRPr lang="en-US" sz="2400" dirty="0">
              <a:solidFill>
                <a:schemeClr val="tx2"/>
              </a:solidFill>
            </a:endParaRPr>
          </a:p>
        </p:txBody>
      </p:sp>
      <p:sp>
        <p:nvSpPr>
          <p:cNvPr id="14" name="Title 2"/>
          <p:cNvSpPr txBox="1">
            <a:spLocks/>
          </p:cNvSpPr>
          <p:nvPr/>
        </p:nvSpPr>
        <p:spPr bwMode="auto">
          <a:xfrm>
            <a:off x="2435190" y="462695"/>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Understanding the Value-Added Model</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774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ost It1" descr="\\192.168.1.2\eLearning Art\01_Inputs\Image Library\office_notes\office_notes\Paper_PaperPads\postit_pad_green.png"/>
          <p:cNvPicPr>
            <a:picLocks noChangeAspect="1" noChangeArrowheads="1"/>
          </p:cNvPicPr>
          <p:nvPr/>
        </p:nvPicPr>
        <p:blipFill>
          <a:blip r:embed="rId4"/>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5"/>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6"/>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pSp>
        <p:nvGrpSpPr>
          <p:cNvPr id="5" name="Group 4"/>
          <p:cNvGrpSpPr/>
          <p:nvPr/>
        </p:nvGrpSpPr>
        <p:grpSpPr>
          <a:xfrm>
            <a:off x="457200" y="219074"/>
            <a:ext cx="8413750" cy="6091238"/>
            <a:chOff x="365125" y="228600"/>
            <a:chExt cx="8413750" cy="6091238"/>
          </a:xfrm>
        </p:grpSpPr>
        <p:pic>
          <p:nvPicPr>
            <p:cNvPr id="4099" name="White Board"/>
            <p:cNvPicPr>
              <a:picLocks noChangeAspect="1"/>
            </p:cNvPicPr>
            <p:nvPr/>
          </p:nvPicPr>
          <p:blipFill>
            <a:blip r:embed="rId7"/>
            <a:srcRect/>
            <a:stretch>
              <a:fillRect/>
            </a:stretch>
          </p:blipFill>
          <p:spPr bwMode="auto">
            <a:xfrm>
              <a:off x="365125" y="22860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 name="Rectangle 3"/>
            <p:cNvSpPr/>
            <p:nvPr/>
          </p:nvSpPr>
          <p:spPr>
            <a:xfrm>
              <a:off x="852488" y="624185"/>
              <a:ext cx="7434262" cy="5295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p:cNvSpPr txBox="1">
            <a:spLocks/>
          </p:cNvSpPr>
          <p:nvPr/>
        </p:nvSpPr>
        <p:spPr>
          <a:xfrm>
            <a:off x="1024128" y="1400475"/>
            <a:ext cx="9720073" cy="402336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11" name="Picture 10"/>
          <p:cNvPicPr>
            <a:picLocks noChangeAspect="1"/>
          </p:cNvPicPr>
          <p:nvPr/>
        </p:nvPicPr>
        <p:blipFill>
          <a:blip r:embed="rId8"/>
          <a:stretch>
            <a:fillRect/>
          </a:stretch>
        </p:blipFill>
        <p:spPr>
          <a:xfrm>
            <a:off x="2476605" y="753960"/>
            <a:ext cx="4186028" cy="3946255"/>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379721124"/>
              </p:ext>
            </p:extLst>
          </p:nvPr>
        </p:nvGraphicFramePr>
        <p:xfrm>
          <a:off x="1931609" y="4700215"/>
          <a:ext cx="5514975" cy="1097280"/>
        </p:xfrm>
        <a:graphic>
          <a:graphicData uri="http://schemas.openxmlformats.org/drawingml/2006/table">
            <a:tbl>
              <a:tblPr firstRow="1" bandRow="1">
                <a:tableStyleId>{00A15C55-8517-42AA-B614-E9B94910E393}</a:tableStyleId>
              </a:tblPr>
              <a:tblGrid>
                <a:gridCol w="1838325"/>
                <a:gridCol w="1838325"/>
                <a:gridCol w="1838325"/>
              </a:tblGrid>
              <a:tr h="370840">
                <a:tc>
                  <a:txBody>
                    <a:bodyPr/>
                    <a:lstStyle/>
                    <a:p>
                      <a:pPr algn="ctr"/>
                      <a:r>
                        <a:rPr lang="en-US" dirty="0" smtClean="0"/>
                        <a:t>Average</a:t>
                      </a:r>
                      <a:r>
                        <a:rPr lang="en-US" baseline="0" dirty="0" smtClean="0"/>
                        <a:t> Actual Score  </a:t>
                      </a:r>
                      <a:endParaRPr lang="en-US" dirty="0"/>
                    </a:p>
                  </a:txBody>
                  <a:tcPr/>
                </a:tc>
                <a:tc>
                  <a:txBody>
                    <a:bodyPr/>
                    <a:lstStyle/>
                    <a:p>
                      <a:pPr algn="ctr"/>
                      <a:r>
                        <a:rPr lang="en-US" dirty="0" smtClean="0"/>
                        <a:t>Average-Typical Score</a:t>
                      </a:r>
                      <a:endParaRPr lang="en-US" dirty="0"/>
                    </a:p>
                  </a:txBody>
                  <a:tcPr/>
                </a:tc>
                <a:tc>
                  <a:txBody>
                    <a:bodyPr/>
                    <a:lstStyle/>
                    <a:p>
                      <a:pPr algn="ctr"/>
                      <a:r>
                        <a:rPr lang="en-US" dirty="0" smtClean="0"/>
                        <a:t>Value Added</a:t>
                      </a:r>
                      <a:r>
                        <a:rPr lang="en-US" baseline="0" dirty="0" smtClean="0"/>
                        <a:t> Result</a:t>
                      </a:r>
                      <a:endParaRPr lang="en-US" dirty="0"/>
                    </a:p>
                  </a:txBody>
                  <a:tcPr/>
                </a:tc>
              </a:tr>
              <a:tr h="370840">
                <a:tc gridSpan="3">
                  <a:txBody>
                    <a:bodyPr/>
                    <a:lstStyle/>
                    <a:p>
                      <a:r>
                        <a:rPr lang="en-US" sz="2400" b="1" dirty="0" smtClean="0"/>
                        <a:t>         822</a:t>
                      </a:r>
                      <a:r>
                        <a:rPr lang="en-US" sz="2400" b="1" baseline="0" dirty="0" smtClean="0"/>
                        <a:t>        –         </a:t>
                      </a:r>
                      <a:r>
                        <a:rPr lang="en-US" sz="2400" b="1" dirty="0" smtClean="0"/>
                        <a:t>824</a:t>
                      </a:r>
                      <a:r>
                        <a:rPr lang="en-US" sz="2400" b="1" baseline="0" dirty="0" smtClean="0"/>
                        <a:t>        =           </a:t>
                      </a:r>
                      <a:r>
                        <a:rPr lang="en-US" sz="2400" b="1" dirty="0" smtClean="0"/>
                        <a:t>-2</a:t>
                      </a:r>
                      <a:endParaRPr lang="en-US" sz="2400" b="1" dirty="0"/>
                    </a:p>
                  </a:txBody>
                  <a:tcPr/>
                </a:tc>
                <a:tc hMerge="1">
                  <a:txBody>
                    <a:bodyPr/>
                    <a:lstStyle/>
                    <a:p>
                      <a:endParaRPr lang="en-US" dirty="0"/>
                    </a:p>
                  </a:txBody>
                  <a:tcPr/>
                </a:tc>
                <a:tc hMerge="1">
                  <a:txBody>
                    <a:bodyPr/>
                    <a:lstStyle/>
                    <a:p>
                      <a:endParaRPr lang="en-US" dirty="0"/>
                    </a:p>
                  </a:txBody>
                  <a:tcPr/>
                </a:tc>
              </a:tr>
            </a:tbl>
          </a:graphicData>
        </a:graphic>
      </p:graphicFrame>
      <p:sp>
        <p:nvSpPr>
          <p:cNvPr id="7" name="Rectangle 6"/>
          <p:cNvSpPr/>
          <p:nvPr/>
        </p:nvSpPr>
        <p:spPr>
          <a:xfrm>
            <a:off x="5542826" y="753960"/>
            <a:ext cx="1119807" cy="743536"/>
          </a:xfrm>
          <a:prstGeom prst="rect">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ectangle 19"/>
          <p:cNvSpPr/>
          <p:nvPr/>
        </p:nvSpPr>
        <p:spPr>
          <a:xfrm>
            <a:off x="4508951" y="749307"/>
            <a:ext cx="1056963" cy="743536"/>
          </a:xfrm>
          <a:prstGeom prst="rect">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p:cNvSpPr/>
          <p:nvPr/>
        </p:nvSpPr>
        <p:spPr>
          <a:xfrm>
            <a:off x="5565914" y="759170"/>
            <a:ext cx="1096719" cy="3812830"/>
          </a:xfrm>
          <a:prstGeom prst="rect">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Rectangle 21"/>
          <p:cNvSpPr/>
          <p:nvPr/>
        </p:nvSpPr>
        <p:spPr>
          <a:xfrm>
            <a:off x="4505741" y="748956"/>
            <a:ext cx="1037085" cy="3812830"/>
          </a:xfrm>
          <a:prstGeom prst="rect">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88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509848"/>
            <a:ext cx="4490987" cy="5271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3100" y="1213912"/>
            <a:ext cx="6143124" cy="1815882"/>
          </a:xfrm>
          <a:prstGeom prst="rect">
            <a:avLst/>
          </a:prstGeom>
        </p:spPr>
        <p:txBody>
          <a:bodyPr wrap="square">
            <a:spAutoFit/>
          </a:bodyPr>
          <a:lstStyle/>
          <a:p>
            <a:pPr fontAlgn="auto">
              <a:spcBef>
                <a:spcPts val="0"/>
              </a:spcBef>
              <a:spcAft>
                <a:spcPts val="0"/>
              </a:spcAft>
              <a:defRPr/>
            </a:pPr>
            <a:r>
              <a:rPr lang="en-US" sz="2200" b="1" dirty="0" smtClean="0">
                <a:solidFill>
                  <a:srgbClr val="0070C0"/>
                </a:solidFill>
              </a:rPr>
              <a:t>Q3. Why </a:t>
            </a:r>
            <a:r>
              <a:rPr lang="en-US" sz="2200" b="1" dirty="0">
                <a:solidFill>
                  <a:srgbClr val="0070C0"/>
                </a:solidFill>
              </a:rPr>
              <a:t>do </a:t>
            </a:r>
            <a:r>
              <a:rPr lang="en-US" sz="2200" b="1" dirty="0" smtClean="0">
                <a:solidFill>
                  <a:srgbClr val="0070C0"/>
                </a:solidFill>
              </a:rPr>
              <a:t>students’ typical-peer scores </a:t>
            </a:r>
            <a:r>
              <a:rPr lang="en-US" sz="2200" b="1" dirty="0">
                <a:solidFill>
                  <a:srgbClr val="0070C0"/>
                </a:solidFill>
              </a:rPr>
              <a:t>take into account race/ethnicity and gender?</a:t>
            </a:r>
          </a:p>
          <a:p>
            <a:pPr fontAlgn="auto">
              <a:spcBef>
                <a:spcPts val="0"/>
              </a:spcBef>
              <a:spcAft>
                <a:spcPts val="0"/>
              </a:spcAft>
              <a:defRPr/>
            </a:pPr>
            <a:endParaRPr lang="en-US" sz="2200" b="1" dirty="0" smtClean="0">
              <a:solidFill>
                <a:schemeClr val="tx2"/>
              </a:solidFill>
            </a:endParaRPr>
          </a:p>
          <a:p>
            <a:pPr fontAlgn="auto">
              <a:spcBef>
                <a:spcPts val="0"/>
              </a:spcBef>
              <a:spcAft>
                <a:spcPts val="0"/>
              </a:spcAft>
              <a:defRPr/>
            </a:pPr>
            <a:endParaRPr lang="en-US" sz="2200" b="1" dirty="0">
              <a:solidFill>
                <a:schemeClr val="tx2"/>
              </a:solidFill>
            </a:endParaRPr>
          </a:p>
          <a:p>
            <a:pPr marL="0" indent="0">
              <a:buNone/>
            </a:pPr>
            <a:endParaRPr lang="en-US" sz="2400" dirty="0">
              <a:solidFill>
                <a:schemeClr val="tx2"/>
              </a:solidFill>
            </a:endParaRPr>
          </a:p>
        </p:txBody>
      </p:sp>
      <p:sp>
        <p:nvSpPr>
          <p:cNvPr id="14" name="Title 2"/>
          <p:cNvSpPr txBox="1">
            <a:spLocks/>
          </p:cNvSpPr>
          <p:nvPr/>
        </p:nvSpPr>
        <p:spPr bwMode="auto">
          <a:xfrm>
            <a:off x="2435190" y="462695"/>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Understanding the Value-Added Model</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99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2744" y="22860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2" name="Rectangle 1"/>
          <p:cNvSpPr/>
          <p:nvPr/>
        </p:nvSpPr>
        <p:spPr>
          <a:xfrm>
            <a:off x="890588" y="681335"/>
            <a:ext cx="7453312" cy="1246495"/>
          </a:xfrm>
          <a:prstGeom prst="rect">
            <a:avLst/>
          </a:prstGeom>
        </p:spPr>
        <p:txBody>
          <a:bodyPr wrap="square">
            <a:spAutoFit/>
          </a:bodyPr>
          <a:lstStyle/>
          <a:p>
            <a:r>
              <a:rPr lang="en-US" sz="2500" b="1" dirty="0" smtClean="0"/>
              <a:t>At present, the student characteristics used to determine typical-peer scores  for the OK Value-Added Model include:</a:t>
            </a:r>
            <a:endParaRPr lang="en-US" sz="2500" b="1" dirty="0"/>
          </a:p>
        </p:txBody>
      </p:sp>
      <p:sp>
        <p:nvSpPr>
          <p:cNvPr id="7" name="Rectangle 6"/>
          <p:cNvSpPr/>
          <p:nvPr/>
        </p:nvSpPr>
        <p:spPr>
          <a:xfrm>
            <a:off x="1680836" y="1975852"/>
            <a:ext cx="5872816" cy="3170099"/>
          </a:xfrm>
          <a:prstGeom prst="rect">
            <a:avLst/>
          </a:prstGeom>
        </p:spPr>
        <p:txBody>
          <a:bodyPr wrap="square">
            <a:spAutoFit/>
          </a:bodyPr>
          <a:lstStyle/>
          <a:p>
            <a:pPr marL="342900" lvl="0" indent="-342900">
              <a:buFont typeface="Wingdings" panose="05000000000000000000" pitchFamily="2" charset="2"/>
              <a:buChar char="§"/>
            </a:pPr>
            <a:r>
              <a:rPr lang="en-US" sz="2500" dirty="0"/>
              <a:t>Prior Achievement</a:t>
            </a:r>
          </a:p>
          <a:p>
            <a:pPr marL="342900" lvl="0" indent="-342900">
              <a:buFont typeface="Wingdings" panose="05000000000000000000" pitchFamily="2" charset="2"/>
              <a:buChar char="§"/>
            </a:pPr>
            <a:r>
              <a:rPr lang="en-US" sz="2500" dirty="0"/>
              <a:t>Free/Reduced Lunch Status</a:t>
            </a:r>
          </a:p>
          <a:p>
            <a:pPr marL="342900" lvl="0" indent="-342900">
              <a:buFont typeface="Wingdings" panose="05000000000000000000" pitchFamily="2" charset="2"/>
              <a:buChar char="§"/>
            </a:pPr>
            <a:r>
              <a:rPr lang="en-US" sz="2500" dirty="0"/>
              <a:t>Limited English Proficiency</a:t>
            </a:r>
          </a:p>
          <a:p>
            <a:pPr marL="342900" lvl="0" indent="-342900">
              <a:buFont typeface="Wingdings" panose="05000000000000000000" pitchFamily="2" charset="2"/>
              <a:buChar char="§"/>
            </a:pPr>
            <a:r>
              <a:rPr lang="en-US" sz="2500" dirty="0"/>
              <a:t>Individualized Education </a:t>
            </a:r>
            <a:r>
              <a:rPr lang="en-US" sz="2500" dirty="0" smtClean="0"/>
              <a:t>Plan </a:t>
            </a:r>
            <a:r>
              <a:rPr lang="en-US" sz="2500" dirty="0"/>
              <a:t>(IEP)</a:t>
            </a:r>
          </a:p>
          <a:p>
            <a:pPr marL="342900" lvl="0" indent="-342900">
              <a:buFont typeface="Wingdings" panose="05000000000000000000" pitchFamily="2" charset="2"/>
              <a:buChar char="§"/>
            </a:pPr>
            <a:r>
              <a:rPr lang="en-US" sz="2500" dirty="0"/>
              <a:t>Race/Ethnicity </a:t>
            </a:r>
          </a:p>
          <a:p>
            <a:pPr marL="342900" lvl="0" indent="-342900">
              <a:buFont typeface="Wingdings" panose="05000000000000000000" pitchFamily="2" charset="2"/>
              <a:buChar char="§"/>
            </a:pPr>
            <a:r>
              <a:rPr lang="en-US" sz="2500" dirty="0"/>
              <a:t>Gender</a:t>
            </a:r>
          </a:p>
          <a:p>
            <a:pPr marL="342900" lvl="0" indent="-342900">
              <a:buFont typeface="Wingdings" panose="05000000000000000000" pitchFamily="2" charset="2"/>
              <a:buChar char="§"/>
            </a:pPr>
            <a:r>
              <a:rPr lang="en-US" sz="2500" dirty="0"/>
              <a:t>Mobility</a:t>
            </a:r>
          </a:p>
          <a:p>
            <a:pPr marL="342900" lvl="0" indent="-342900">
              <a:buFont typeface="Wingdings" panose="05000000000000000000" pitchFamily="2" charset="2"/>
              <a:buChar char="§"/>
            </a:pPr>
            <a:r>
              <a:rPr lang="en-US" sz="2500" dirty="0"/>
              <a:t>Prior </a:t>
            </a:r>
            <a:r>
              <a:rPr lang="en-US" sz="2500" dirty="0" smtClean="0"/>
              <a:t>year attendance</a:t>
            </a:r>
            <a:endParaRPr lang="en-US" sz="2500" dirty="0"/>
          </a:p>
        </p:txBody>
      </p:sp>
    </p:spTree>
    <p:extLst>
      <p:ext uri="{BB962C8B-B14F-4D97-AF65-F5344CB8AC3E}">
        <p14:creationId xmlns:p14="http://schemas.microsoft.com/office/powerpoint/2010/main" val="40584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320119"/>
            <a:ext cx="4652625" cy="5461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5190" y="491828"/>
            <a:ext cx="6251610" cy="4493538"/>
          </a:xfrm>
          <a:prstGeom prst="rect">
            <a:avLst/>
          </a:prstGeom>
        </p:spPr>
        <p:txBody>
          <a:bodyPr wrap="square">
            <a:spAutoFit/>
          </a:bodyPr>
          <a:lstStyle/>
          <a:p>
            <a:pPr fontAlgn="auto">
              <a:spcBef>
                <a:spcPts val="0"/>
              </a:spcBef>
              <a:spcAft>
                <a:spcPts val="0"/>
              </a:spcAft>
              <a:defRPr/>
            </a:pPr>
            <a:r>
              <a:rPr lang="en-US" sz="2200" b="1" dirty="0" smtClean="0">
                <a:solidFill>
                  <a:srgbClr val="0070C0"/>
                </a:solidFill>
              </a:rPr>
              <a:t>Q3. </a:t>
            </a:r>
            <a:r>
              <a:rPr lang="en-US" sz="2200" b="1" dirty="0" err="1" smtClean="0">
                <a:solidFill>
                  <a:srgbClr val="0070C0"/>
                </a:solidFill>
              </a:rPr>
              <a:t>Cont</a:t>
            </a:r>
            <a:r>
              <a:rPr lang="en-US" sz="2200" b="1" dirty="0" smtClean="0">
                <a:solidFill>
                  <a:srgbClr val="0070C0"/>
                </a:solidFill>
              </a:rPr>
              <a:t>…Why do students’ typical-peer scores take into account race/ethnicity and gender?</a:t>
            </a:r>
          </a:p>
          <a:p>
            <a:pPr fontAlgn="auto">
              <a:spcBef>
                <a:spcPts val="0"/>
              </a:spcBef>
              <a:spcAft>
                <a:spcPts val="0"/>
              </a:spcAft>
              <a:defRPr/>
            </a:pPr>
            <a:endParaRPr lang="en-US" sz="2200" b="1" dirty="0" smtClean="0">
              <a:solidFill>
                <a:schemeClr val="tx2"/>
              </a:solidFill>
            </a:endParaRPr>
          </a:p>
          <a:p>
            <a:pPr marL="285750" indent="-285750" fontAlgn="auto">
              <a:spcBef>
                <a:spcPts val="0"/>
              </a:spcBef>
              <a:spcAft>
                <a:spcPts val="0"/>
              </a:spcAft>
              <a:buFont typeface="Wingdings" panose="05000000000000000000" pitchFamily="2" charset="2"/>
              <a:buChar char="§"/>
              <a:defRPr/>
            </a:pPr>
            <a:r>
              <a:rPr lang="en-US" dirty="0" smtClean="0"/>
              <a:t>Based </a:t>
            </a:r>
            <a:r>
              <a:rPr lang="en-US" dirty="0"/>
              <a:t>on the recommendation of educator working groups, </a:t>
            </a:r>
            <a:r>
              <a:rPr lang="en-US" dirty="0" smtClean="0"/>
              <a:t>the </a:t>
            </a:r>
            <a:r>
              <a:rPr lang="en-US" dirty="0"/>
              <a:t>TLE Commission and Oklahoma </a:t>
            </a:r>
            <a:r>
              <a:rPr lang="en-US" dirty="0" smtClean="0"/>
              <a:t>State </a:t>
            </a:r>
            <a:r>
              <a:rPr lang="en-US" dirty="0"/>
              <a:t>B</a:t>
            </a:r>
            <a:r>
              <a:rPr lang="en-US" dirty="0" smtClean="0"/>
              <a:t>oard </a:t>
            </a:r>
            <a:r>
              <a:rPr lang="en-US" dirty="0"/>
              <a:t>of E</a:t>
            </a:r>
            <a:r>
              <a:rPr lang="en-US" dirty="0" smtClean="0"/>
              <a:t>ducation, the </a:t>
            </a:r>
            <a:r>
              <a:rPr lang="en-US" dirty="0"/>
              <a:t>value-added model should account for factors outside a teacher’s control, including a variety of student background characteristics, when estimating typical </a:t>
            </a:r>
            <a:r>
              <a:rPr lang="en-US" dirty="0" smtClean="0"/>
              <a:t>scores.</a:t>
            </a:r>
          </a:p>
          <a:p>
            <a:pPr marL="285750" indent="-285750" fontAlgn="auto">
              <a:spcBef>
                <a:spcPts val="0"/>
              </a:spcBef>
              <a:spcAft>
                <a:spcPts val="0"/>
              </a:spcAft>
              <a:buFont typeface="Wingdings" panose="05000000000000000000" pitchFamily="2" charset="2"/>
              <a:buChar char="§"/>
              <a:defRPr/>
            </a:pPr>
            <a:endParaRPr lang="en-US" dirty="0"/>
          </a:p>
          <a:p>
            <a:pPr marL="285750" indent="-285750" fontAlgn="auto">
              <a:spcBef>
                <a:spcPts val="0"/>
              </a:spcBef>
              <a:spcAft>
                <a:spcPts val="0"/>
              </a:spcAft>
              <a:buFont typeface="Wingdings" panose="05000000000000000000" pitchFamily="2" charset="2"/>
              <a:buChar char="§"/>
              <a:defRPr/>
            </a:pPr>
            <a:r>
              <a:rPr lang="en-US" dirty="0" smtClean="0"/>
              <a:t>This </a:t>
            </a:r>
            <a:r>
              <a:rPr lang="en-US" dirty="0"/>
              <a:t>approach is designed to enable any teacher </a:t>
            </a:r>
            <a:r>
              <a:rPr lang="en-US" dirty="0" smtClean="0"/>
              <a:t>to be </a:t>
            </a:r>
            <a:r>
              <a:rPr lang="en-US" dirty="0"/>
              <a:t>identified as a high performer, regardless of the baseline achievement levels or background characteristics of the teacher’s students. </a:t>
            </a:r>
          </a:p>
        </p:txBody>
      </p:sp>
    </p:spTree>
    <p:extLst>
      <p:ext uri="{BB962C8B-B14F-4D97-AF65-F5344CB8AC3E}">
        <p14:creationId xmlns:p14="http://schemas.microsoft.com/office/powerpoint/2010/main" val="6220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sp>
        <p:nvSpPr>
          <p:cNvPr id="4" name="Rectangle 3"/>
          <p:cNvSpPr/>
          <p:nvPr/>
        </p:nvSpPr>
        <p:spPr>
          <a:xfrm>
            <a:off x="2482850" y="546067"/>
            <a:ext cx="6143124" cy="2154436"/>
          </a:xfrm>
          <a:prstGeom prst="rect">
            <a:avLst/>
          </a:prstGeom>
        </p:spPr>
        <p:txBody>
          <a:bodyPr wrap="square">
            <a:spAutoFit/>
          </a:bodyPr>
          <a:lstStyle/>
          <a:p>
            <a:pPr fontAlgn="auto">
              <a:spcBef>
                <a:spcPts val="0"/>
              </a:spcBef>
              <a:spcAft>
                <a:spcPts val="0"/>
              </a:spcAft>
              <a:defRPr/>
            </a:pPr>
            <a:r>
              <a:rPr lang="en-US" sz="2200" b="1" dirty="0" smtClean="0">
                <a:solidFill>
                  <a:srgbClr val="0070C0"/>
                </a:solidFill>
              </a:rPr>
              <a:t>Q4. Why isn’t current year attendance factored into the model as one of the characteristics?</a:t>
            </a:r>
          </a:p>
          <a:p>
            <a:pPr fontAlgn="auto">
              <a:spcBef>
                <a:spcPts val="0"/>
              </a:spcBef>
              <a:spcAft>
                <a:spcPts val="0"/>
              </a:spcAft>
              <a:defRPr/>
            </a:pPr>
            <a:endParaRPr lang="en-US" sz="2200" b="1" dirty="0">
              <a:solidFill>
                <a:srgbClr val="0070C0"/>
              </a:solidFill>
            </a:endParaRPr>
          </a:p>
          <a:p>
            <a:pPr fontAlgn="auto">
              <a:spcBef>
                <a:spcPts val="0"/>
              </a:spcBef>
              <a:spcAft>
                <a:spcPts val="0"/>
              </a:spcAft>
              <a:defRPr/>
            </a:pPr>
            <a:endParaRPr lang="en-US" sz="2200" b="1" dirty="0" smtClean="0">
              <a:solidFill>
                <a:srgbClr val="0070C0"/>
              </a:solidFill>
            </a:endParaRPr>
          </a:p>
          <a:p>
            <a:pPr marL="0" indent="0">
              <a:buNone/>
            </a:pPr>
            <a:endParaRPr lang="en-US" sz="2400" dirty="0">
              <a:solidFill>
                <a:schemeClr val="tx2"/>
              </a:solidFill>
            </a:endParaRPr>
          </a:p>
        </p:txBody>
      </p:sp>
      <p:pic>
        <p:nvPicPr>
          <p:cNvPr id="10" name="Picture 2" descr="C:\Users\jskapik\Downloads\Asian_women_gesture00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718" y="2201641"/>
            <a:ext cx="4726782" cy="55482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11361" y="1623285"/>
            <a:ext cx="6014613" cy="3970318"/>
          </a:xfrm>
          <a:prstGeom prst="rect">
            <a:avLst/>
          </a:prstGeom>
        </p:spPr>
        <p:txBody>
          <a:bodyPr wrap="square">
            <a:spAutoFit/>
          </a:bodyPr>
          <a:lstStyle/>
          <a:p>
            <a:pPr marL="285750" lvl="0" indent="-285750">
              <a:buFont typeface="Wingdings" panose="05000000000000000000" pitchFamily="2" charset="2"/>
              <a:buChar char="§"/>
            </a:pPr>
            <a:r>
              <a:rPr lang="en-US" dirty="0" smtClean="0"/>
              <a:t>The student characteristics included in the model are factors that are considered to be outside a teacher’s control, such as Limited English Proficiency.</a:t>
            </a:r>
          </a:p>
          <a:p>
            <a:pPr marL="285750" lvl="0" indent="-285750">
              <a:buFont typeface="Wingdings" panose="05000000000000000000" pitchFamily="2" charset="2"/>
              <a:buChar char="§"/>
            </a:pPr>
            <a:endParaRPr lang="en-US" dirty="0" smtClean="0"/>
          </a:p>
          <a:p>
            <a:pPr marL="285750" lvl="0" indent="-285750">
              <a:buFont typeface="Wingdings" panose="05000000000000000000" pitchFamily="2" charset="2"/>
              <a:buChar char="§"/>
            </a:pPr>
            <a:r>
              <a:rPr lang="en-US" dirty="0" smtClean="0"/>
              <a:t>Current year attendance is not included in the model because a highly effective teacher </a:t>
            </a:r>
            <a:r>
              <a:rPr lang="en-US" i="1" dirty="0" smtClean="0"/>
              <a:t>can</a:t>
            </a:r>
            <a:r>
              <a:rPr lang="en-US" dirty="0" smtClean="0"/>
              <a:t> have a positive impact on student attendance.</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dirty="0" smtClean="0"/>
              <a:t>Value-Added Results for teachers whose students’ attendance increases significantly should reflect that increased positive impact.  </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endParaRPr lang="en-US" dirty="0" smtClean="0"/>
          </a:p>
          <a:p>
            <a:pPr marL="285750" lvl="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4962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sp>
        <p:nvSpPr>
          <p:cNvPr id="4" name="Rectangle 3"/>
          <p:cNvSpPr/>
          <p:nvPr/>
        </p:nvSpPr>
        <p:spPr>
          <a:xfrm>
            <a:off x="2482850" y="387043"/>
            <a:ext cx="6143124" cy="1477328"/>
          </a:xfrm>
          <a:prstGeom prst="rect">
            <a:avLst/>
          </a:prstGeom>
        </p:spPr>
        <p:txBody>
          <a:bodyPr wrap="square">
            <a:spAutoFit/>
          </a:bodyPr>
          <a:lstStyle/>
          <a:p>
            <a:pPr fontAlgn="auto">
              <a:spcBef>
                <a:spcPts val="0"/>
              </a:spcBef>
              <a:spcAft>
                <a:spcPts val="0"/>
              </a:spcAft>
              <a:defRPr/>
            </a:pPr>
            <a:r>
              <a:rPr lang="en-US" sz="2200" b="1" dirty="0" smtClean="0">
                <a:solidFill>
                  <a:srgbClr val="0070C0"/>
                </a:solidFill>
              </a:rPr>
              <a:t>Q4. </a:t>
            </a:r>
            <a:r>
              <a:rPr lang="en-US" sz="2200" b="1" dirty="0" err="1" smtClean="0">
                <a:solidFill>
                  <a:srgbClr val="0070C0"/>
                </a:solidFill>
              </a:rPr>
              <a:t>Cont</a:t>
            </a:r>
            <a:r>
              <a:rPr lang="en-US" sz="2200" b="1" dirty="0" smtClean="0">
                <a:solidFill>
                  <a:srgbClr val="0070C0"/>
                </a:solidFill>
              </a:rPr>
              <a:t>…Why isn’t current year attendance factored into the model as one of the characteristics?</a:t>
            </a:r>
          </a:p>
          <a:p>
            <a:pPr marL="0" indent="0">
              <a:buNone/>
            </a:pPr>
            <a:endParaRPr lang="en-US" sz="2400" dirty="0">
              <a:solidFill>
                <a:srgbClr val="0070C0"/>
              </a:solidFill>
            </a:endParaRPr>
          </a:p>
        </p:txBody>
      </p:sp>
      <p:pic>
        <p:nvPicPr>
          <p:cNvPr id="10" name="Picture 2" descr="C:\Users\jskapik\Downloads\Asian_women_gesture00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718" y="2201641"/>
            <a:ext cx="4726782" cy="55482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p:nvPr>
            <p:extLst>
              <p:ext uri="{D42A27DB-BD31-4B8C-83A1-F6EECF244321}">
                <p14:modId xmlns:p14="http://schemas.microsoft.com/office/powerpoint/2010/main" val="1971229101"/>
              </p:ext>
            </p:extLst>
          </p:nvPr>
        </p:nvGraphicFramePr>
        <p:xfrm>
          <a:off x="2659089" y="1294362"/>
          <a:ext cx="6515381" cy="3602614"/>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p:cNvSpPr txBox="1"/>
          <p:nvPr/>
        </p:nvSpPr>
        <p:spPr>
          <a:xfrm>
            <a:off x="3090349" y="2082141"/>
            <a:ext cx="1704506" cy="523220"/>
          </a:xfrm>
          <a:prstGeom prst="rect">
            <a:avLst/>
          </a:prstGeom>
          <a:noFill/>
        </p:spPr>
        <p:txBody>
          <a:bodyPr wrap="square" rtlCol="0">
            <a:spAutoFit/>
          </a:bodyPr>
          <a:lstStyle/>
          <a:p>
            <a:pPr algn="ctr"/>
            <a:r>
              <a:rPr lang="en-US" sz="1400" b="1" dirty="0" smtClean="0"/>
              <a:t>Average Actual Score</a:t>
            </a:r>
            <a:endParaRPr lang="en-US" sz="1400" b="1" dirty="0"/>
          </a:p>
        </p:txBody>
      </p:sp>
      <p:sp>
        <p:nvSpPr>
          <p:cNvPr id="14" name="TextBox 13"/>
          <p:cNvSpPr txBox="1"/>
          <p:nvPr/>
        </p:nvSpPr>
        <p:spPr>
          <a:xfrm>
            <a:off x="4713328" y="1526772"/>
            <a:ext cx="1803635" cy="1477328"/>
          </a:xfrm>
          <a:prstGeom prst="rect">
            <a:avLst/>
          </a:prstGeom>
          <a:noFill/>
        </p:spPr>
        <p:txBody>
          <a:bodyPr wrap="square" rtlCol="0">
            <a:spAutoFit/>
          </a:bodyPr>
          <a:lstStyle/>
          <a:p>
            <a:pPr algn="ctr"/>
            <a:r>
              <a:rPr lang="en-US" sz="1400" b="1" dirty="0" smtClean="0"/>
              <a:t>Average Typical-Peer Score -model </a:t>
            </a:r>
            <a:r>
              <a:rPr lang="en-US" sz="1700" b="1" i="1" u="sng" dirty="0" smtClean="0"/>
              <a:t>does not </a:t>
            </a:r>
            <a:r>
              <a:rPr lang="en-US" sz="1400" b="1" dirty="0" smtClean="0"/>
              <a:t>account for current year attendance</a:t>
            </a:r>
            <a:endParaRPr lang="en-US" sz="1400" b="1" dirty="0"/>
          </a:p>
        </p:txBody>
      </p:sp>
      <p:sp>
        <p:nvSpPr>
          <p:cNvPr id="15" name="TextBox 14"/>
          <p:cNvSpPr txBox="1"/>
          <p:nvPr/>
        </p:nvSpPr>
        <p:spPr>
          <a:xfrm>
            <a:off x="6448731" y="1528657"/>
            <a:ext cx="1808813" cy="1215717"/>
          </a:xfrm>
          <a:prstGeom prst="rect">
            <a:avLst/>
          </a:prstGeom>
          <a:noFill/>
        </p:spPr>
        <p:txBody>
          <a:bodyPr wrap="square" rtlCol="0">
            <a:spAutoFit/>
          </a:bodyPr>
          <a:lstStyle/>
          <a:p>
            <a:pPr algn="ctr"/>
            <a:r>
              <a:rPr lang="en-US" sz="1400" b="1" dirty="0" smtClean="0"/>
              <a:t>Average Typical-Peer Score when the model </a:t>
            </a:r>
            <a:r>
              <a:rPr lang="en-US" sz="1700" b="1" i="1" u="sng" dirty="0" smtClean="0"/>
              <a:t>does </a:t>
            </a:r>
            <a:r>
              <a:rPr lang="en-US" sz="1400" b="1" dirty="0" smtClean="0"/>
              <a:t>account for current year attendance</a:t>
            </a:r>
            <a:endParaRPr lang="en-US" sz="1400" b="1" dirty="0"/>
          </a:p>
        </p:txBody>
      </p:sp>
      <p:sp>
        <p:nvSpPr>
          <p:cNvPr id="16" name="TextBox 15"/>
          <p:cNvSpPr txBox="1"/>
          <p:nvPr/>
        </p:nvSpPr>
        <p:spPr>
          <a:xfrm>
            <a:off x="3715728" y="3527066"/>
            <a:ext cx="1108285" cy="400110"/>
          </a:xfrm>
          <a:prstGeom prst="rect">
            <a:avLst/>
          </a:prstGeom>
          <a:noFill/>
        </p:spPr>
        <p:txBody>
          <a:bodyPr wrap="square" rtlCol="0">
            <a:spAutoFit/>
          </a:bodyPr>
          <a:lstStyle/>
          <a:p>
            <a:r>
              <a:rPr lang="en-US" sz="2000" b="1" dirty="0" smtClean="0"/>
              <a:t>685</a:t>
            </a:r>
            <a:endParaRPr lang="en-US" sz="2000" b="1" dirty="0"/>
          </a:p>
        </p:txBody>
      </p:sp>
      <p:sp>
        <p:nvSpPr>
          <p:cNvPr id="17" name="TextBox 16"/>
          <p:cNvSpPr txBox="1"/>
          <p:nvPr/>
        </p:nvSpPr>
        <p:spPr>
          <a:xfrm>
            <a:off x="5328337" y="3480707"/>
            <a:ext cx="1256602" cy="400110"/>
          </a:xfrm>
          <a:prstGeom prst="rect">
            <a:avLst/>
          </a:prstGeom>
          <a:noFill/>
        </p:spPr>
        <p:txBody>
          <a:bodyPr wrap="square" rtlCol="0">
            <a:spAutoFit/>
          </a:bodyPr>
          <a:lstStyle/>
          <a:p>
            <a:r>
              <a:rPr lang="en-US" sz="2000" b="1" dirty="0" smtClean="0"/>
              <a:t>683</a:t>
            </a:r>
            <a:endParaRPr lang="en-US" sz="2000" b="1" dirty="0"/>
          </a:p>
        </p:txBody>
      </p:sp>
      <p:sp>
        <p:nvSpPr>
          <p:cNvPr id="18" name="TextBox 17"/>
          <p:cNvSpPr txBox="1"/>
          <p:nvPr/>
        </p:nvSpPr>
        <p:spPr>
          <a:xfrm>
            <a:off x="7094789" y="3394954"/>
            <a:ext cx="1237457" cy="400110"/>
          </a:xfrm>
          <a:prstGeom prst="rect">
            <a:avLst/>
          </a:prstGeom>
          <a:noFill/>
        </p:spPr>
        <p:txBody>
          <a:bodyPr wrap="square" rtlCol="0">
            <a:spAutoFit/>
          </a:bodyPr>
          <a:lstStyle/>
          <a:p>
            <a:r>
              <a:rPr lang="en-US" sz="2000" b="1" dirty="0" smtClean="0"/>
              <a:t>688</a:t>
            </a:r>
            <a:endParaRPr lang="en-US" sz="2000" b="1" dirty="0"/>
          </a:p>
        </p:txBody>
      </p:sp>
      <p:sp>
        <p:nvSpPr>
          <p:cNvPr id="2" name="Rectangle 1"/>
          <p:cNvSpPr/>
          <p:nvPr/>
        </p:nvSpPr>
        <p:spPr>
          <a:xfrm>
            <a:off x="4973757" y="3140586"/>
            <a:ext cx="1373255" cy="14433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665858" y="3142324"/>
            <a:ext cx="1373255" cy="14433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65858" y="2804124"/>
            <a:ext cx="1373255" cy="3240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19646" y="3527066"/>
            <a:ext cx="1108285" cy="400110"/>
          </a:xfrm>
          <a:prstGeom prst="rect">
            <a:avLst/>
          </a:prstGeom>
          <a:noFill/>
        </p:spPr>
        <p:txBody>
          <a:bodyPr wrap="square" rtlCol="0">
            <a:spAutoFit/>
          </a:bodyPr>
          <a:lstStyle/>
          <a:p>
            <a:r>
              <a:rPr lang="en-US" sz="2000" b="1" dirty="0" smtClean="0"/>
              <a:t>683</a:t>
            </a:r>
            <a:endParaRPr lang="en-US" sz="2000" b="1" dirty="0"/>
          </a:p>
        </p:txBody>
      </p:sp>
      <p:sp>
        <p:nvSpPr>
          <p:cNvPr id="21" name="TextBox 20"/>
          <p:cNvSpPr txBox="1"/>
          <p:nvPr/>
        </p:nvSpPr>
        <p:spPr>
          <a:xfrm>
            <a:off x="7055275" y="3480707"/>
            <a:ext cx="1108285" cy="400110"/>
          </a:xfrm>
          <a:prstGeom prst="rect">
            <a:avLst/>
          </a:prstGeom>
          <a:noFill/>
        </p:spPr>
        <p:txBody>
          <a:bodyPr wrap="square" rtlCol="0">
            <a:spAutoFit/>
          </a:bodyPr>
          <a:lstStyle/>
          <a:p>
            <a:r>
              <a:rPr lang="en-US" sz="2000" b="1" dirty="0" smtClean="0"/>
              <a:t>688</a:t>
            </a:r>
            <a:endParaRPr lang="en-US" sz="2000" b="1" dirty="0"/>
          </a:p>
        </p:txBody>
      </p:sp>
      <p:sp>
        <p:nvSpPr>
          <p:cNvPr id="9" name="Oval 8"/>
          <p:cNvSpPr/>
          <p:nvPr/>
        </p:nvSpPr>
        <p:spPr>
          <a:xfrm>
            <a:off x="3119507" y="3290024"/>
            <a:ext cx="1704506" cy="817282"/>
          </a:xfrm>
          <a:prstGeom prst="ellipse">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19061" y="3292187"/>
            <a:ext cx="1704506" cy="817282"/>
          </a:xfrm>
          <a:prstGeom prst="ellipse">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58400" y="3272121"/>
            <a:ext cx="1704506" cy="817282"/>
          </a:xfrm>
          <a:prstGeom prst="ellipse">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71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5" name="Rectangle 4"/>
          <p:cNvSpPr/>
          <p:nvPr/>
        </p:nvSpPr>
        <p:spPr>
          <a:xfrm>
            <a:off x="890588" y="681822"/>
            <a:ext cx="7430452" cy="492443"/>
          </a:xfrm>
          <a:prstGeom prst="rect">
            <a:avLst/>
          </a:prstGeom>
        </p:spPr>
        <p:txBody>
          <a:bodyPr wrap="square">
            <a:spAutoFit/>
          </a:bodyPr>
          <a:lstStyle/>
          <a:p>
            <a:r>
              <a:rPr lang="en-US" sz="2600" b="1" dirty="0" smtClean="0">
                <a:latin typeface="Arial" panose="020B0604020202020204" pitchFamily="34" charset="0"/>
                <a:cs typeface="Arial" panose="020B0604020202020204" pitchFamily="34" charset="0"/>
              </a:rPr>
              <a:t>Purpose of Today’s Session</a:t>
            </a:r>
            <a:endParaRPr lang="en-US" sz="2600" b="1" dirty="0">
              <a:latin typeface="Arial" panose="020B0604020202020204" pitchFamily="34" charset="0"/>
              <a:cs typeface="Arial" panose="020B0604020202020204" pitchFamily="34" charset="0"/>
            </a:endParaRPr>
          </a:p>
        </p:txBody>
      </p:sp>
      <p:sp>
        <p:nvSpPr>
          <p:cNvPr id="21" name="Content Placeholder 2"/>
          <p:cNvSpPr txBox="1">
            <a:spLocks/>
          </p:cNvSpPr>
          <p:nvPr/>
        </p:nvSpPr>
        <p:spPr>
          <a:xfrm>
            <a:off x="890588" y="1470299"/>
            <a:ext cx="7339012" cy="42875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latin typeface="Arial" panose="020B0604020202020204" pitchFamily="34" charset="0"/>
                <a:cs typeface="Arial" panose="020B0604020202020204" pitchFamily="34" charset="0"/>
              </a:rPr>
              <a:t>To review responses to a series of questions submitted by district VAM trainers through an online survey in January 2015 and allow time for additional questions by any participant. The questions we will address in the next part of today’s session fall into the following areas:</a:t>
            </a:r>
          </a:p>
          <a:p>
            <a:pPr marL="0" indent="0">
              <a:buFont typeface="Arial" charset="0"/>
              <a:buNone/>
            </a:pPr>
            <a:endParaRPr lang="en-US" sz="2000" dirty="0" smtClean="0">
              <a:latin typeface="Arial" panose="020B0604020202020204" pitchFamily="34" charset="0"/>
              <a:cs typeface="Arial" panose="020B0604020202020204" pitchFamily="34" charset="0"/>
            </a:endParaRPr>
          </a:p>
          <a:p>
            <a:pPr lvl="3">
              <a:buFont typeface="Wingdings" panose="05000000000000000000" pitchFamily="2" charset="2"/>
              <a:buChar char="§"/>
            </a:pPr>
            <a:r>
              <a:rPr lang="en-US" sz="2400" b="1" dirty="0">
                <a:latin typeface="Arial" panose="020B0604020202020204" pitchFamily="34" charset="0"/>
                <a:cs typeface="Arial" panose="020B0604020202020204" pitchFamily="34" charset="0"/>
              </a:rPr>
              <a:t>Understanding Model design</a:t>
            </a:r>
          </a:p>
          <a:p>
            <a:pPr lvl="3">
              <a:buFont typeface="Wingdings" panose="05000000000000000000" pitchFamily="2" charset="2"/>
              <a:buChar char="§"/>
            </a:pPr>
            <a:r>
              <a:rPr lang="en-US" sz="2400" b="1" dirty="0">
                <a:latin typeface="Arial" panose="020B0604020202020204" pitchFamily="34" charset="0"/>
                <a:cs typeface="Arial" panose="020B0604020202020204" pitchFamily="34" charset="0"/>
              </a:rPr>
              <a:t>Understanding VAM </a:t>
            </a:r>
            <a:r>
              <a:rPr lang="en-US" sz="2400" b="1" dirty="0" smtClean="0">
                <a:latin typeface="Arial" panose="020B0604020202020204" pitchFamily="34" charset="0"/>
                <a:cs typeface="Arial" panose="020B0604020202020204" pitchFamily="34" charset="0"/>
              </a:rPr>
              <a:t>reports</a:t>
            </a:r>
          </a:p>
          <a:p>
            <a:pPr lvl="3">
              <a:buFont typeface="Wingdings" panose="05000000000000000000" pitchFamily="2" charset="2"/>
              <a:buChar char="§"/>
            </a:pPr>
            <a:r>
              <a:rPr lang="en-US" sz="2400" b="1" dirty="0">
                <a:latin typeface="Arial" panose="020B0604020202020204" pitchFamily="34" charset="0"/>
                <a:cs typeface="Arial" panose="020B0604020202020204" pitchFamily="34" charset="0"/>
              </a:rPr>
              <a:t>Timing of </a:t>
            </a:r>
            <a:r>
              <a:rPr lang="en-US" sz="2400" b="1" dirty="0" smtClean="0">
                <a:latin typeface="Arial" panose="020B0604020202020204" pitchFamily="34" charset="0"/>
                <a:cs typeface="Arial" panose="020B0604020202020204" pitchFamily="34" charset="0"/>
              </a:rPr>
              <a:t>results</a:t>
            </a:r>
          </a:p>
          <a:p>
            <a:pPr lvl="3">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Accessing VAM reports</a:t>
            </a:r>
          </a:p>
          <a:p>
            <a:pPr marL="0" indent="0">
              <a:buFont typeface="Arial" charset="0"/>
              <a:buNone/>
            </a:pPr>
            <a:endParaRPr lang="en-US" dirty="0"/>
          </a:p>
        </p:txBody>
      </p:sp>
    </p:spTree>
    <p:extLst>
      <p:ext uri="{BB962C8B-B14F-4D97-AF65-F5344CB8AC3E}">
        <p14:creationId xmlns:p14="http://schemas.microsoft.com/office/powerpoint/2010/main" val="394306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2148"/>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92325" y="108613"/>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sp>
        <p:nvSpPr>
          <p:cNvPr id="4" name="Rectangle 3"/>
          <p:cNvSpPr/>
          <p:nvPr/>
        </p:nvSpPr>
        <p:spPr>
          <a:xfrm>
            <a:off x="2435190" y="1049743"/>
            <a:ext cx="6143124" cy="1477328"/>
          </a:xfrm>
          <a:prstGeom prst="rect">
            <a:avLst/>
          </a:prstGeom>
        </p:spPr>
        <p:txBody>
          <a:bodyPr wrap="square">
            <a:spAutoFit/>
          </a:bodyPr>
          <a:lstStyle/>
          <a:p>
            <a:pPr lvl="0"/>
            <a:r>
              <a:rPr lang="en-US" sz="2200" b="1" dirty="0" smtClean="0">
                <a:solidFill>
                  <a:srgbClr val="0070C0"/>
                </a:solidFill>
              </a:rPr>
              <a:t>Q5. How </a:t>
            </a:r>
            <a:r>
              <a:rPr lang="en-US" sz="2200" b="1" dirty="0">
                <a:solidFill>
                  <a:srgbClr val="0070C0"/>
                </a:solidFill>
              </a:rPr>
              <a:t>does roster verification impact value-added results included on the reports?</a:t>
            </a:r>
          </a:p>
          <a:p>
            <a:pPr marL="0" indent="0">
              <a:buNone/>
            </a:pPr>
            <a:endParaRPr lang="en-US" sz="2400" dirty="0"/>
          </a:p>
        </p:txBody>
      </p:sp>
      <p:sp>
        <p:nvSpPr>
          <p:cNvPr id="14" name="Title 2"/>
          <p:cNvSpPr txBox="1">
            <a:spLocks/>
          </p:cNvSpPr>
          <p:nvPr/>
        </p:nvSpPr>
        <p:spPr bwMode="auto">
          <a:xfrm>
            <a:off x="2435190" y="422939"/>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Understanding Results Reports</a:t>
            </a:r>
            <a:endParaRPr lang="en-US" sz="2700" b="1" dirty="0">
              <a:latin typeface="Arial" panose="020B0604020202020204" pitchFamily="34" charset="0"/>
              <a:cs typeface="Arial" panose="020B0604020202020204" pitchFamily="34" charset="0"/>
            </a:endParaRPr>
          </a:p>
        </p:txBody>
      </p:sp>
      <p:pic>
        <p:nvPicPr>
          <p:cNvPr id="11" name="Picture 10"/>
          <p:cNvPicPr preferRelativeResize="0">
            <a:picLocks noChangeAspect="1"/>
          </p:cNvPicPr>
          <p:nvPr/>
        </p:nvPicPr>
        <p:blipFill rotWithShape="1">
          <a:blip r:embed="rId8"/>
          <a:srcRect l="33892" t="12197" r="18703" b="68015"/>
          <a:stretch/>
        </p:blipFill>
        <p:spPr bwMode="auto">
          <a:xfrm>
            <a:off x="2620370" y="2230713"/>
            <a:ext cx="5745417" cy="1349066"/>
          </a:xfrm>
          <a:prstGeom prst="rect">
            <a:avLst/>
          </a:prstGeom>
          <a:ln>
            <a:noFill/>
          </a:ln>
          <a:extLst>
            <a:ext uri="{53640926-AAD7-44D8-BBD7-CCE9431645EC}">
              <a14:shadowObscured xmlns:a14="http://schemas.microsoft.com/office/drawing/2010/main"/>
            </a:ext>
          </a:extLst>
        </p:spPr>
      </p:pic>
      <p:pic>
        <p:nvPicPr>
          <p:cNvPr id="15" name="Picture 2" descr="C:\Users\jskapik\Downloads\Asian_women_gesture000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87" y="2225147"/>
            <a:ext cx="4726782" cy="55482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580244" y="2515311"/>
            <a:ext cx="786229" cy="285071"/>
          </a:xfrm>
          <a:prstGeom prst="rect">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rot="16200000">
            <a:off x="5343674" y="356477"/>
            <a:ext cx="299498" cy="5746105"/>
          </a:xfrm>
          <a:prstGeom prst="rect">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3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92325" y="108613"/>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sp>
        <p:nvSpPr>
          <p:cNvPr id="4" name="Rectangle 3"/>
          <p:cNvSpPr/>
          <p:nvPr/>
        </p:nvSpPr>
        <p:spPr>
          <a:xfrm>
            <a:off x="2435190" y="983483"/>
            <a:ext cx="6143124" cy="2831544"/>
          </a:xfrm>
          <a:prstGeom prst="rect">
            <a:avLst/>
          </a:prstGeom>
        </p:spPr>
        <p:txBody>
          <a:bodyPr wrap="square">
            <a:spAutoFit/>
          </a:bodyPr>
          <a:lstStyle/>
          <a:p>
            <a:pPr lvl="0"/>
            <a:r>
              <a:rPr lang="en-US" sz="2200" b="1" dirty="0" smtClean="0">
                <a:solidFill>
                  <a:srgbClr val="0070C0"/>
                </a:solidFill>
              </a:rPr>
              <a:t>Q6. I have seen some student rosters on value-added results reports with dosages of over 100%. Why does this happen?</a:t>
            </a:r>
          </a:p>
          <a:p>
            <a:pPr lvl="0"/>
            <a:endParaRPr lang="en-US" sz="2200" b="1" dirty="0">
              <a:solidFill>
                <a:srgbClr val="0070C0"/>
              </a:solidFill>
            </a:endParaRPr>
          </a:p>
          <a:p>
            <a:pPr lvl="0"/>
            <a:endParaRPr lang="en-US" sz="2200" b="1" dirty="0" smtClean="0">
              <a:solidFill>
                <a:srgbClr val="0070C0"/>
              </a:solidFill>
            </a:endParaRPr>
          </a:p>
          <a:p>
            <a:pPr lvl="0"/>
            <a:endParaRPr lang="en-US" sz="2200" b="1" dirty="0">
              <a:solidFill>
                <a:srgbClr val="0070C0"/>
              </a:solidFill>
            </a:endParaRPr>
          </a:p>
          <a:p>
            <a:pPr lvl="0"/>
            <a:endParaRPr lang="en-US" sz="2200" b="1" dirty="0">
              <a:solidFill>
                <a:srgbClr val="0070C0"/>
              </a:solidFill>
            </a:endParaRPr>
          </a:p>
          <a:p>
            <a:pPr marL="0" indent="0">
              <a:buNone/>
            </a:pPr>
            <a:endParaRPr lang="en-US" sz="2400" dirty="0"/>
          </a:p>
        </p:txBody>
      </p:sp>
      <p:sp>
        <p:nvSpPr>
          <p:cNvPr id="14" name="Title 2"/>
          <p:cNvSpPr txBox="1">
            <a:spLocks/>
          </p:cNvSpPr>
          <p:nvPr/>
        </p:nvSpPr>
        <p:spPr bwMode="auto">
          <a:xfrm>
            <a:off x="2435190" y="343427"/>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Understanding Results Reports</a:t>
            </a:r>
            <a:endParaRPr lang="en-US" sz="2700" b="1" dirty="0">
              <a:latin typeface="Arial" panose="020B0604020202020204" pitchFamily="34" charset="0"/>
              <a:cs typeface="Arial" panose="020B0604020202020204" pitchFamily="34" charset="0"/>
            </a:endParaRPr>
          </a:p>
        </p:txBody>
      </p:sp>
      <p:pic>
        <p:nvPicPr>
          <p:cNvPr id="15" name="Picture 2" descr="C:\Users\jskapik\Downloads\Asian_women_gesture00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287" y="2225147"/>
            <a:ext cx="4726782" cy="5548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rotWithShape="1">
          <a:blip r:embed="rId9"/>
          <a:srcRect l="21047" t="31149" r="16987" b="37702"/>
          <a:stretch/>
        </p:blipFill>
        <p:spPr bwMode="auto">
          <a:xfrm>
            <a:off x="2801939" y="2225147"/>
            <a:ext cx="5527675" cy="17245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62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pic>
        <p:nvPicPr>
          <p:cNvPr id="2" name="Picture 2" descr="C:\Users\jskapik\Downloads\Asian_Male__Male_Character_gesture00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268" y="177824"/>
            <a:ext cx="6474702" cy="84367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96984" y="3733417"/>
            <a:ext cx="4545269" cy="1508105"/>
          </a:xfrm>
          <a:prstGeom prst="rect">
            <a:avLst/>
          </a:prstGeom>
          <a:noFill/>
        </p:spPr>
        <p:txBody>
          <a:bodyPr wrap="square" rtlCol="0">
            <a:spAutoFit/>
          </a:bodyPr>
          <a:lstStyle/>
          <a:p>
            <a:pPr algn="ctr"/>
            <a:r>
              <a:rPr lang="en-US" sz="4600" b="1" dirty="0" smtClean="0">
                <a:latin typeface="Arial" panose="020B0604020202020204" pitchFamily="34" charset="0"/>
                <a:cs typeface="Arial" panose="020B0604020202020204" pitchFamily="34" charset="0"/>
              </a:rPr>
              <a:t>Pause for Questions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5800" y="3804537"/>
            <a:ext cx="913800" cy="913800"/>
          </a:xfrm>
          <a:prstGeom prst="rect">
            <a:avLst/>
          </a:prstGeom>
        </p:spPr>
      </p:pic>
    </p:spTree>
    <p:extLst>
      <p:ext uri="{BB962C8B-B14F-4D97-AF65-F5344CB8AC3E}">
        <p14:creationId xmlns:p14="http://schemas.microsoft.com/office/powerpoint/2010/main" val="2405323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509848"/>
            <a:ext cx="4490987" cy="5271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2850" y="1181613"/>
            <a:ext cx="6143124" cy="3785652"/>
          </a:xfrm>
          <a:prstGeom prst="rect">
            <a:avLst/>
          </a:prstGeom>
        </p:spPr>
        <p:txBody>
          <a:bodyPr wrap="square">
            <a:spAutoFit/>
          </a:bodyPr>
          <a:lstStyle/>
          <a:p>
            <a:pPr lvl="0"/>
            <a:r>
              <a:rPr lang="en-US" sz="2400" b="1" dirty="0" smtClean="0">
                <a:solidFill>
                  <a:srgbClr val="0070C0"/>
                </a:solidFill>
              </a:rPr>
              <a:t>Q7. Why </a:t>
            </a:r>
            <a:r>
              <a:rPr lang="en-US" sz="2400" b="1" dirty="0">
                <a:solidFill>
                  <a:srgbClr val="0070C0"/>
                </a:solidFill>
              </a:rPr>
              <a:t>aren’t the value-added reports available immediately after the state test results are reported?</a:t>
            </a:r>
          </a:p>
          <a:p>
            <a:pPr lvl="1"/>
            <a:endParaRPr lang="en-US" sz="2400" dirty="0" smtClean="0"/>
          </a:p>
          <a:p>
            <a:pPr marL="800100" lvl="1" indent="-342900">
              <a:buFont typeface="Wingdings" panose="05000000000000000000" pitchFamily="2" charset="2"/>
              <a:buChar char="§"/>
            </a:pPr>
            <a:r>
              <a:rPr lang="en-US" sz="2400" dirty="0" smtClean="0"/>
              <a:t>Preparing </a:t>
            </a:r>
            <a:r>
              <a:rPr lang="en-US" sz="2400" dirty="0"/>
              <a:t>the value-added results includes rigorous quality control. </a:t>
            </a:r>
          </a:p>
          <a:p>
            <a:pPr marL="800100" lvl="1" indent="-342900">
              <a:buFont typeface="Wingdings" panose="05000000000000000000" pitchFamily="2" charset="2"/>
              <a:buChar char="§"/>
            </a:pPr>
            <a:endParaRPr lang="en-US" sz="2400" dirty="0" smtClean="0"/>
          </a:p>
          <a:p>
            <a:pPr marL="800100" lvl="1" indent="-342900">
              <a:buFont typeface="Wingdings" panose="05000000000000000000" pitchFamily="2" charset="2"/>
              <a:buChar char="§"/>
            </a:pPr>
            <a:r>
              <a:rPr lang="en-US" sz="2400" dirty="0" smtClean="0"/>
              <a:t>Rushing </a:t>
            </a:r>
            <a:r>
              <a:rPr lang="en-US" sz="2400" dirty="0"/>
              <a:t>the process could lead to </a:t>
            </a:r>
            <a:r>
              <a:rPr lang="en-US" sz="2400" dirty="0" smtClean="0"/>
              <a:t>inaccurate </a:t>
            </a:r>
            <a:r>
              <a:rPr lang="en-US" sz="2400" dirty="0"/>
              <a:t>results.</a:t>
            </a:r>
            <a:endParaRPr lang="en-US" sz="2400" b="1" dirty="0"/>
          </a:p>
          <a:p>
            <a:pPr lvl="0"/>
            <a:endParaRPr lang="en-US" sz="2400" b="1" dirty="0"/>
          </a:p>
        </p:txBody>
      </p:sp>
      <p:sp>
        <p:nvSpPr>
          <p:cNvPr id="14" name="Title 2"/>
          <p:cNvSpPr txBox="1">
            <a:spLocks/>
          </p:cNvSpPr>
          <p:nvPr/>
        </p:nvSpPr>
        <p:spPr bwMode="auto">
          <a:xfrm>
            <a:off x="2435190" y="462695"/>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Timing of Results</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4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509848"/>
            <a:ext cx="4490987" cy="5271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2834" y="1181613"/>
            <a:ext cx="6303966" cy="3631763"/>
          </a:xfrm>
          <a:prstGeom prst="rect">
            <a:avLst/>
          </a:prstGeom>
        </p:spPr>
        <p:txBody>
          <a:bodyPr wrap="square">
            <a:spAutoFit/>
          </a:bodyPr>
          <a:lstStyle/>
          <a:p>
            <a:pPr lvl="0"/>
            <a:r>
              <a:rPr lang="en-US" sz="2400" b="1" dirty="0" smtClean="0">
                <a:solidFill>
                  <a:srgbClr val="0070C0"/>
                </a:solidFill>
              </a:rPr>
              <a:t>Q8. Is </a:t>
            </a:r>
            <a:r>
              <a:rPr lang="en-US" sz="2400" b="1" dirty="0">
                <a:solidFill>
                  <a:srgbClr val="0070C0"/>
                </a:solidFill>
              </a:rPr>
              <a:t>there a way for teachers to calculate their own VAM results to verify accuracy</a:t>
            </a:r>
            <a:r>
              <a:rPr lang="en-US" sz="2400" b="1" dirty="0" smtClean="0">
                <a:solidFill>
                  <a:srgbClr val="0070C0"/>
                </a:solidFill>
              </a:rPr>
              <a:t>?</a:t>
            </a:r>
          </a:p>
          <a:p>
            <a:pPr marL="800100" lvl="1" indent="-342900">
              <a:buFont typeface="Arial" panose="020B0604020202020204" pitchFamily="34" charset="0"/>
              <a:buChar char="•"/>
            </a:pPr>
            <a:endParaRPr lang="en-US" sz="2000" dirty="0" smtClean="0"/>
          </a:p>
          <a:p>
            <a:pPr marL="800100" lvl="1" indent="-342900">
              <a:buFont typeface="Wingdings" panose="05000000000000000000" pitchFamily="2" charset="2"/>
              <a:buChar char="§"/>
            </a:pPr>
            <a:r>
              <a:rPr lang="en-US" sz="2000" dirty="0" smtClean="0"/>
              <a:t>No</a:t>
            </a:r>
            <a:r>
              <a:rPr lang="en-US" sz="2000" dirty="0"/>
              <a:t>, educators would need access to information that is not currently available to </a:t>
            </a:r>
            <a:r>
              <a:rPr lang="en-US" sz="2000" dirty="0" smtClean="0"/>
              <a:t>them, including assessment results for students across the state and access to value-added results for all teachers.</a:t>
            </a:r>
          </a:p>
          <a:p>
            <a:pPr marL="800100" lvl="1" indent="-342900">
              <a:buFont typeface="Arial" panose="020B0604020202020204" pitchFamily="34" charset="0"/>
              <a:buChar char="•"/>
            </a:pPr>
            <a:endParaRPr lang="en-US" sz="2000" dirty="0"/>
          </a:p>
          <a:p>
            <a:pPr lvl="0"/>
            <a:endParaRPr lang="en-US" b="1" dirty="0"/>
          </a:p>
        </p:txBody>
      </p:sp>
      <p:sp>
        <p:nvSpPr>
          <p:cNvPr id="14" name="Title 2"/>
          <p:cNvSpPr txBox="1">
            <a:spLocks/>
          </p:cNvSpPr>
          <p:nvPr/>
        </p:nvSpPr>
        <p:spPr bwMode="auto">
          <a:xfrm>
            <a:off x="2435190" y="462695"/>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Timing of Results</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9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509848"/>
            <a:ext cx="4490987" cy="5271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2850" y="1181613"/>
            <a:ext cx="6143124" cy="3170099"/>
          </a:xfrm>
          <a:prstGeom prst="rect">
            <a:avLst/>
          </a:prstGeom>
        </p:spPr>
        <p:txBody>
          <a:bodyPr wrap="square">
            <a:spAutoFit/>
          </a:bodyPr>
          <a:lstStyle/>
          <a:p>
            <a:pPr lvl="0"/>
            <a:r>
              <a:rPr lang="en-US" sz="2000" b="1" dirty="0" smtClean="0">
                <a:solidFill>
                  <a:srgbClr val="0070C0"/>
                </a:solidFill>
              </a:rPr>
              <a:t>Q9. When will the new Value-Added Results reports for the 2013-14 school year be available?</a:t>
            </a:r>
          </a:p>
          <a:p>
            <a:pPr lvl="0"/>
            <a:endParaRPr lang="en-US" sz="2000" b="1" dirty="0">
              <a:solidFill>
                <a:srgbClr val="0070C0"/>
              </a:solidFill>
            </a:endParaRPr>
          </a:p>
          <a:p>
            <a:pPr marL="342900" lvl="0" indent="-342900">
              <a:buFont typeface="Wingdings" panose="05000000000000000000" pitchFamily="2" charset="2"/>
              <a:buChar char="§"/>
            </a:pPr>
            <a:r>
              <a:rPr lang="en-US" sz="2000" dirty="0" smtClean="0"/>
              <a:t>As of Friday, March 13</a:t>
            </a:r>
            <a:r>
              <a:rPr lang="en-US" sz="2000" baseline="30000" dirty="0" smtClean="0"/>
              <a:t>th</a:t>
            </a:r>
            <a:r>
              <a:rPr lang="en-US" sz="2000" dirty="0" smtClean="0"/>
              <a:t>, new Value-Added Results Reports based on the 2013-14 school year became available through the SSO2 portal.</a:t>
            </a:r>
          </a:p>
          <a:p>
            <a:pPr marL="342900" lvl="0" indent="-342900">
              <a:buFont typeface="Wingdings" panose="05000000000000000000" pitchFamily="2" charset="2"/>
              <a:buChar char="§"/>
            </a:pPr>
            <a:endParaRPr lang="en-US" sz="2000" dirty="0" smtClean="0"/>
          </a:p>
          <a:p>
            <a:pPr marL="342900" lvl="0" indent="-342900">
              <a:buFont typeface="Wingdings" panose="05000000000000000000" pitchFamily="2" charset="2"/>
              <a:buChar char="§"/>
            </a:pPr>
            <a:r>
              <a:rPr lang="en-US" sz="2000" dirty="0" smtClean="0"/>
              <a:t>The reports are available to those with the appropriate permissions, primarily district and school leaders.</a:t>
            </a:r>
          </a:p>
        </p:txBody>
      </p:sp>
      <p:sp>
        <p:nvSpPr>
          <p:cNvPr id="14" name="Title 2"/>
          <p:cNvSpPr txBox="1">
            <a:spLocks/>
          </p:cNvSpPr>
          <p:nvPr/>
        </p:nvSpPr>
        <p:spPr bwMode="auto">
          <a:xfrm>
            <a:off x="2435190" y="462695"/>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Accessing Results Reports</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051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pic>
        <p:nvPicPr>
          <p:cNvPr id="2" name="Picture 1"/>
          <p:cNvPicPr>
            <a:picLocks noChangeAspect="1"/>
          </p:cNvPicPr>
          <p:nvPr/>
        </p:nvPicPr>
        <p:blipFill rotWithShape="1">
          <a:blip r:embed="rId8"/>
          <a:srcRect l="25533" t="66782" r="40800" b="8723"/>
          <a:stretch/>
        </p:blipFill>
        <p:spPr>
          <a:xfrm>
            <a:off x="1321731" y="2492740"/>
            <a:ext cx="6495774" cy="2657232"/>
          </a:xfrm>
          <a:prstGeom prst="rect">
            <a:avLst/>
          </a:prstGeom>
          <a:ln w="38100">
            <a:solidFill>
              <a:schemeClr val="tx1"/>
            </a:solidFill>
          </a:ln>
        </p:spPr>
      </p:pic>
      <p:sp>
        <p:nvSpPr>
          <p:cNvPr id="3" name="Right Arrow 2"/>
          <p:cNvSpPr/>
          <p:nvPr/>
        </p:nvSpPr>
        <p:spPr>
          <a:xfrm>
            <a:off x="1116779" y="4052527"/>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1276" y="1283505"/>
            <a:ext cx="6936685" cy="707886"/>
          </a:xfrm>
          <a:prstGeom prst="rect">
            <a:avLst/>
          </a:prstGeom>
        </p:spPr>
        <p:txBody>
          <a:bodyPr wrap="square">
            <a:spAutoFit/>
          </a:bodyPr>
          <a:lstStyle/>
          <a:p>
            <a:pPr lvl="0"/>
            <a:r>
              <a:rPr lang="en-US" sz="2000" b="1" dirty="0" smtClean="0">
                <a:solidFill>
                  <a:srgbClr val="0070C0"/>
                </a:solidFill>
              </a:rPr>
              <a:t>Q10. How do I access the </a:t>
            </a:r>
            <a:r>
              <a:rPr lang="en-US" sz="2000" b="1" dirty="0">
                <a:solidFill>
                  <a:srgbClr val="0070C0"/>
                </a:solidFill>
              </a:rPr>
              <a:t>new Value-Added </a:t>
            </a:r>
            <a:endParaRPr lang="en-US" sz="2000" b="1" dirty="0" smtClean="0">
              <a:solidFill>
                <a:srgbClr val="0070C0"/>
              </a:solidFill>
            </a:endParaRPr>
          </a:p>
          <a:p>
            <a:pPr lvl="0"/>
            <a:r>
              <a:rPr lang="en-US" sz="2000" b="1" dirty="0" smtClean="0">
                <a:solidFill>
                  <a:srgbClr val="0070C0"/>
                </a:solidFill>
              </a:rPr>
              <a:t>Results </a:t>
            </a:r>
            <a:r>
              <a:rPr lang="en-US" sz="2000" b="1" dirty="0">
                <a:solidFill>
                  <a:srgbClr val="0070C0"/>
                </a:solidFill>
              </a:rPr>
              <a:t>reports for the 2013-14 school </a:t>
            </a:r>
            <a:r>
              <a:rPr lang="en-US" sz="2000" b="1" dirty="0" smtClean="0">
                <a:solidFill>
                  <a:srgbClr val="0070C0"/>
                </a:solidFill>
              </a:rPr>
              <a:t>year?</a:t>
            </a:r>
            <a:endParaRPr lang="en-US" sz="2000" b="1" dirty="0">
              <a:solidFill>
                <a:srgbClr val="0070C0"/>
              </a:solidFill>
            </a:endParaRPr>
          </a:p>
        </p:txBody>
      </p:sp>
      <p:sp>
        <p:nvSpPr>
          <p:cNvPr id="12" name="Title 2"/>
          <p:cNvSpPr txBox="1">
            <a:spLocks/>
          </p:cNvSpPr>
          <p:nvPr/>
        </p:nvSpPr>
        <p:spPr bwMode="auto">
          <a:xfrm>
            <a:off x="1101276" y="560129"/>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Accessing Results Reports</a:t>
            </a:r>
            <a:endParaRPr lang="en-US" sz="2700" b="1" dirty="0">
              <a:latin typeface="Arial" panose="020B0604020202020204" pitchFamily="34" charset="0"/>
              <a:cs typeface="Arial" panose="020B0604020202020204" pitchFamily="34" charset="0"/>
            </a:endParaRPr>
          </a:p>
        </p:txBody>
      </p:sp>
      <p:sp>
        <p:nvSpPr>
          <p:cNvPr id="7" name="AutoShape 2" descr="Image result for step 1"/>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rotWithShape="1">
          <a:blip r:embed="rId9"/>
          <a:srcRect l="18117" r="16350"/>
          <a:stretch/>
        </p:blipFill>
        <p:spPr>
          <a:xfrm>
            <a:off x="6997148" y="360866"/>
            <a:ext cx="1523172" cy="1532692"/>
          </a:xfrm>
          <a:prstGeom prst="rect">
            <a:avLst/>
          </a:prstGeom>
        </p:spPr>
      </p:pic>
    </p:spTree>
    <p:extLst>
      <p:ext uri="{BB962C8B-B14F-4D97-AF65-F5344CB8AC3E}">
        <p14:creationId xmlns:p14="http://schemas.microsoft.com/office/powerpoint/2010/main" val="3985568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11" name="Right Arrow 10"/>
          <p:cNvSpPr/>
          <p:nvPr/>
        </p:nvSpPr>
        <p:spPr>
          <a:xfrm rot="10169397">
            <a:off x="4788264" y="4726461"/>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1041231">
            <a:off x="2946893" y="3671247"/>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https://mail.google.com/mail/u/0/?ui=2&amp;ik=fc03376746&amp;view=att&amp;th=1471c67e2db03dc8&amp;attid=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google.com/mail/u/0/?ui=2&amp;ik=fc03376746&amp;view=att&amp;th=1471c67e2db03dc8&amp;attid=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8"/>
          <a:stretch>
            <a:fillRect/>
          </a:stretch>
        </p:blipFill>
        <p:spPr>
          <a:xfrm>
            <a:off x="1476375" y="2193231"/>
            <a:ext cx="6191250" cy="3505200"/>
          </a:xfrm>
          <a:prstGeom prst="rect">
            <a:avLst/>
          </a:prstGeom>
        </p:spPr>
      </p:pic>
      <p:grpSp>
        <p:nvGrpSpPr>
          <p:cNvPr id="7" name="Group 6"/>
          <p:cNvGrpSpPr/>
          <p:nvPr/>
        </p:nvGrpSpPr>
        <p:grpSpPr>
          <a:xfrm>
            <a:off x="1007167" y="580306"/>
            <a:ext cx="7287904" cy="1375398"/>
            <a:chOff x="1007167" y="580306"/>
            <a:chExt cx="7287904" cy="1375398"/>
          </a:xfrm>
        </p:grpSpPr>
        <p:sp>
          <p:nvSpPr>
            <p:cNvPr id="14" name="Title 2"/>
            <p:cNvSpPr txBox="1">
              <a:spLocks/>
            </p:cNvSpPr>
            <p:nvPr/>
          </p:nvSpPr>
          <p:spPr bwMode="auto">
            <a:xfrm>
              <a:off x="1007167" y="580306"/>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Accessing Results Reports</a:t>
              </a:r>
              <a:endParaRPr lang="en-US" sz="2700" b="1" dirty="0">
                <a:latin typeface="Arial" panose="020B0604020202020204" pitchFamily="34" charset="0"/>
                <a:cs typeface="Arial" panose="020B0604020202020204" pitchFamily="34" charset="0"/>
              </a:endParaRPr>
            </a:p>
          </p:txBody>
        </p:sp>
        <p:sp>
          <p:nvSpPr>
            <p:cNvPr id="3" name="Rectangle 2"/>
            <p:cNvSpPr/>
            <p:nvPr/>
          </p:nvSpPr>
          <p:spPr>
            <a:xfrm>
              <a:off x="1007167" y="1247818"/>
              <a:ext cx="6851372" cy="707886"/>
            </a:xfrm>
            <a:prstGeom prst="rect">
              <a:avLst/>
            </a:prstGeom>
          </p:spPr>
          <p:txBody>
            <a:bodyPr wrap="square">
              <a:spAutoFit/>
            </a:bodyPr>
            <a:lstStyle/>
            <a:p>
              <a:pPr lvl="0"/>
              <a:r>
                <a:rPr lang="en-US" sz="2000" b="1" dirty="0" smtClean="0">
                  <a:solidFill>
                    <a:srgbClr val="0070C0"/>
                  </a:solidFill>
                </a:rPr>
                <a:t>Q10. Cont... </a:t>
              </a:r>
              <a:r>
                <a:rPr lang="en-US" sz="2000" b="1" dirty="0">
                  <a:solidFill>
                    <a:srgbClr val="0070C0"/>
                  </a:solidFill>
                </a:rPr>
                <a:t>How do I access the new </a:t>
              </a:r>
              <a:r>
                <a:rPr lang="en-US" sz="2000" b="1" dirty="0" smtClean="0">
                  <a:solidFill>
                    <a:srgbClr val="0070C0"/>
                  </a:solidFill>
                </a:rPr>
                <a:t>Value-Added </a:t>
              </a:r>
              <a:r>
                <a:rPr lang="en-US" sz="2000" b="1" dirty="0">
                  <a:solidFill>
                    <a:srgbClr val="0070C0"/>
                  </a:solidFill>
                </a:rPr>
                <a:t>Results reports for the 2013-14 school year?</a:t>
              </a:r>
            </a:p>
          </p:txBody>
        </p:sp>
      </p:grpSp>
      <p:pic>
        <p:nvPicPr>
          <p:cNvPr id="19" name="Picture 18"/>
          <p:cNvPicPr>
            <a:picLocks noChangeAspect="1"/>
          </p:cNvPicPr>
          <p:nvPr/>
        </p:nvPicPr>
        <p:blipFill>
          <a:blip r:embed="rId9"/>
          <a:stretch>
            <a:fillRect/>
          </a:stretch>
        </p:blipFill>
        <p:spPr>
          <a:xfrm>
            <a:off x="7235687" y="312738"/>
            <a:ext cx="1397416" cy="1397416"/>
          </a:xfrm>
          <a:prstGeom prst="rect">
            <a:avLst/>
          </a:prstGeom>
        </p:spPr>
      </p:pic>
    </p:spTree>
    <p:extLst>
      <p:ext uri="{BB962C8B-B14F-4D97-AF65-F5344CB8AC3E}">
        <p14:creationId xmlns:p14="http://schemas.microsoft.com/office/powerpoint/2010/main" val="542411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pic>
        <p:nvPicPr>
          <p:cNvPr id="2" name="Picture 1"/>
          <p:cNvPicPr>
            <a:picLocks noChangeAspect="1"/>
          </p:cNvPicPr>
          <p:nvPr/>
        </p:nvPicPr>
        <p:blipFill rotWithShape="1">
          <a:blip r:embed="rId8"/>
          <a:srcRect l="1599" t="12600" r="49554" b="75774"/>
          <a:stretch/>
        </p:blipFill>
        <p:spPr>
          <a:xfrm>
            <a:off x="655894" y="2585257"/>
            <a:ext cx="7990449" cy="1069144"/>
          </a:xfrm>
          <a:prstGeom prst="rect">
            <a:avLst/>
          </a:prstGeom>
        </p:spPr>
      </p:pic>
      <p:pic>
        <p:nvPicPr>
          <p:cNvPr id="13" name="Picture 12"/>
          <p:cNvPicPr/>
          <p:nvPr/>
        </p:nvPicPr>
        <p:blipFill rotWithShape="1">
          <a:blip r:embed="rId9"/>
          <a:srcRect l="87819" t="11584" r="3002" b="77899"/>
          <a:stretch/>
        </p:blipFill>
        <p:spPr bwMode="auto">
          <a:xfrm>
            <a:off x="6755755" y="2554151"/>
            <a:ext cx="1716893" cy="987325"/>
          </a:xfrm>
          <a:prstGeom prst="rect">
            <a:avLst/>
          </a:prstGeom>
          <a:ln>
            <a:noFill/>
          </a:ln>
          <a:extLst>
            <a:ext uri="{53640926-AAD7-44D8-BBD7-CCE9431645EC}">
              <a14:shadowObscured xmlns:a14="http://schemas.microsoft.com/office/drawing/2010/main"/>
            </a:ext>
          </a:extLst>
        </p:spPr>
      </p:pic>
      <p:sp>
        <p:nvSpPr>
          <p:cNvPr id="14" name="Right Arrow 13"/>
          <p:cNvSpPr/>
          <p:nvPr/>
        </p:nvSpPr>
        <p:spPr>
          <a:xfrm rot="20470369">
            <a:off x="998028" y="2985931"/>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470369">
            <a:off x="4191623" y="2985931"/>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470369">
            <a:off x="6586916" y="2944470"/>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68059" y="856076"/>
            <a:ext cx="7327011" cy="1482957"/>
            <a:chOff x="968059" y="856076"/>
            <a:chExt cx="7327011" cy="1482957"/>
          </a:xfrm>
        </p:grpSpPr>
        <p:sp>
          <p:nvSpPr>
            <p:cNvPr id="18" name="Title 2"/>
            <p:cNvSpPr txBox="1">
              <a:spLocks/>
            </p:cNvSpPr>
            <p:nvPr/>
          </p:nvSpPr>
          <p:spPr bwMode="auto">
            <a:xfrm>
              <a:off x="1007166" y="856076"/>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Accessing Results Reports</a:t>
              </a:r>
              <a:endParaRPr lang="en-US" sz="2700" b="1" dirty="0">
                <a:latin typeface="Arial" panose="020B0604020202020204" pitchFamily="34" charset="0"/>
                <a:cs typeface="Arial" panose="020B0604020202020204" pitchFamily="34" charset="0"/>
              </a:endParaRPr>
            </a:p>
          </p:txBody>
        </p:sp>
        <p:sp>
          <p:nvSpPr>
            <p:cNvPr id="19" name="Rectangle 18"/>
            <p:cNvSpPr/>
            <p:nvPr/>
          </p:nvSpPr>
          <p:spPr>
            <a:xfrm>
              <a:off x="968059" y="1631147"/>
              <a:ext cx="6851372" cy="707886"/>
            </a:xfrm>
            <a:prstGeom prst="rect">
              <a:avLst/>
            </a:prstGeom>
          </p:spPr>
          <p:txBody>
            <a:bodyPr wrap="square">
              <a:spAutoFit/>
            </a:bodyPr>
            <a:lstStyle/>
            <a:p>
              <a:pPr lvl="0"/>
              <a:r>
                <a:rPr lang="en-US" sz="2000" b="1" dirty="0" smtClean="0">
                  <a:solidFill>
                    <a:srgbClr val="0070C0"/>
                  </a:solidFill>
                </a:rPr>
                <a:t>Q10. Cont... </a:t>
              </a:r>
              <a:r>
                <a:rPr lang="en-US" sz="2000" b="1" dirty="0">
                  <a:solidFill>
                    <a:srgbClr val="0070C0"/>
                  </a:solidFill>
                </a:rPr>
                <a:t>How do I access the new </a:t>
              </a:r>
              <a:r>
                <a:rPr lang="en-US" sz="2000" b="1" dirty="0" smtClean="0">
                  <a:solidFill>
                    <a:srgbClr val="0070C0"/>
                  </a:solidFill>
                </a:rPr>
                <a:t>Value-Added </a:t>
              </a:r>
              <a:r>
                <a:rPr lang="en-US" sz="2000" b="1" dirty="0">
                  <a:solidFill>
                    <a:srgbClr val="0070C0"/>
                  </a:solidFill>
                </a:rPr>
                <a:t>Results reports for the 2013-14 school year?</a:t>
              </a:r>
            </a:p>
          </p:txBody>
        </p:sp>
      </p:grpSp>
      <p:pic>
        <p:nvPicPr>
          <p:cNvPr id="8" name="Picture 7"/>
          <p:cNvPicPr>
            <a:picLocks noChangeAspect="1"/>
          </p:cNvPicPr>
          <p:nvPr/>
        </p:nvPicPr>
        <p:blipFill rotWithShape="1">
          <a:blip r:embed="rId10"/>
          <a:srcRect l="17021" r="17757"/>
          <a:stretch/>
        </p:blipFill>
        <p:spPr>
          <a:xfrm>
            <a:off x="7182678" y="357930"/>
            <a:ext cx="1398053" cy="1413476"/>
          </a:xfrm>
          <a:prstGeom prst="rect">
            <a:avLst/>
          </a:prstGeom>
        </p:spPr>
      </p:pic>
    </p:spTree>
    <p:extLst>
      <p:ext uri="{BB962C8B-B14F-4D97-AF65-F5344CB8AC3E}">
        <p14:creationId xmlns:p14="http://schemas.microsoft.com/office/powerpoint/2010/main" val="2833119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pic>
        <p:nvPicPr>
          <p:cNvPr id="2" name="Picture 1"/>
          <p:cNvPicPr>
            <a:picLocks noChangeAspect="1"/>
          </p:cNvPicPr>
          <p:nvPr/>
        </p:nvPicPr>
        <p:blipFill rotWithShape="1">
          <a:blip r:embed="rId8"/>
          <a:srcRect l="696" t="11538" r="43654" b="34327"/>
          <a:stretch/>
        </p:blipFill>
        <p:spPr>
          <a:xfrm>
            <a:off x="890589" y="1868249"/>
            <a:ext cx="7240538" cy="3960055"/>
          </a:xfrm>
          <a:prstGeom prst="rect">
            <a:avLst/>
          </a:prstGeom>
        </p:spPr>
      </p:pic>
      <p:sp>
        <p:nvSpPr>
          <p:cNvPr id="4" name="Rectangle 3"/>
          <p:cNvSpPr/>
          <p:nvPr/>
        </p:nvSpPr>
        <p:spPr>
          <a:xfrm>
            <a:off x="3287380" y="3785012"/>
            <a:ext cx="832514" cy="29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9"/>
          <a:srcRect l="82719" t="11439" r="3002" b="77899"/>
          <a:stretch/>
        </p:blipFill>
        <p:spPr bwMode="auto">
          <a:xfrm>
            <a:off x="6059605" y="1791114"/>
            <a:ext cx="2044225" cy="638190"/>
          </a:xfrm>
          <a:prstGeom prst="rect">
            <a:avLst/>
          </a:prstGeom>
          <a:ln>
            <a:noFill/>
          </a:ln>
          <a:extLst>
            <a:ext uri="{53640926-AAD7-44D8-BBD7-CCE9431645EC}">
              <a14:shadowObscured xmlns:a14="http://schemas.microsoft.com/office/drawing/2010/main"/>
            </a:ext>
          </a:extLst>
        </p:spPr>
      </p:pic>
      <p:sp>
        <p:nvSpPr>
          <p:cNvPr id="14" name="Right Arrow 13"/>
          <p:cNvSpPr/>
          <p:nvPr/>
        </p:nvSpPr>
        <p:spPr>
          <a:xfrm rot="20470369">
            <a:off x="1050219" y="2164484"/>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470369">
            <a:off x="4119796" y="2157760"/>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470369">
            <a:off x="6670653" y="2083866"/>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07167" y="447786"/>
            <a:ext cx="7287904" cy="1375398"/>
            <a:chOff x="1007167" y="580306"/>
            <a:chExt cx="7287904" cy="1375398"/>
          </a:xfrm>
        </p:grpSpPr>
        <p:sp>
          <p:nvSpPr>
            <p:cNvPr id="18" name="Title 2"/>
            <p:cNvSpPr txBox="1">
              <a:spLocks/>
            </p:cNvSpPr>
            <p:nvPr/>
          </p:nvSpPr>
          <p:spPr bwMode="auto">
            <a:xfrm>
              <a:off x="1007167" y="580306"/>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Accessing Results Reports</a:t>
              </a:r>
              <a:endParaRPr lang="en-US" sz="2700" b="1" dirty="0">
                <a:latin typeface="Arial" panose="020B0604020202020204" pitchFamily="34" charset="0"/>
                <a:cs typeface="Arial" panose="020B0604020202020204" pitchFamily="34" charset="0"/>
              </a:endParaRPr>
            </a:p>
          </p:txBody>
        </p:sp>
        <p:sp>
          <p:nvSpPr>
            <p:cNvPr id="19" name="Rectangle 18"/>
            <p:cNvSpPr/>
            <p:nvPr/>
          </p:nvSpPr>
          <p:spPr>
            <a:xfrm>
              <a:off x="1007167" y="1247818"/>
              <a:ext cx="6851372" cy="707886"/>
            </a:xfrm>
            <a:prstGeom prst="rect">
              <a:avLst/>
            </a:prstGeom>
          </p:spPr>
          <p:txBody>
            <a:bodyPr wrap="square">
              <a:spAutoFit/>
            </a:bodyPr>
            <a:lstStyle/>
            <a:p>
              <a:pPr lvl="0"/>
              <a:r>
                <a:rPr lang="en-US" sz="2000" b="1" dirty="0" smtClean="0">
                  <a:solidFill>
                    <a:srgbClr val="0070C0"/>
                  </a:solidFill>
                </a:rPr>
                <a:t>Q10. Cont... </a:t>
              </a:r>
              <a:r>
                <a:rPr lang="en-US" sz="2000" b="1" dirty="0">
                  <a:solidFill>
                    <a:srgbClr val="0070C0"/>
                  </a:solidFill>
                </a:rPr>
                <a:t>How do I access the new </a:t>
              </a:r>
              <a:r>
                <a:rPr lang="en-US" sz="2000" b="1" dirty="0" smtClean="0">
                  <a:solidFill>
                    <a:srgbClr val="0070C0"/>
                  </a:solidFill>
                </a:rPr>
                <a:t>Value-</a:t>
              </a:r>
            </a:p>
            <a:p>
              <a:pPr lvl="0"/>
              <a:r>
                <a:rPr lang="en-US" sz="2000" b="1" dirty="0" smtClean="0">
                  <a:solidFill>
                    <a:srgbClr val="0070C0"/>
                  </a:solidFill>
                </a:rPr>
                <a:t>Added </a:t>
              </a:r>
              <a:r>
                <a:rPr lang="en-US" sz="2000" b="1" dirty="0">
                  <a:solidFill>
                    <a:srgbClr val="0070C0"/>
                  </a:solidFill>
                </a:rPr>
                <a:t>Results reports for the 2013-14 school year?</a:t>
              </a:r>
            </a:p>
          </p:txBody>
        </p:sp>
      </p:grpSp>
      <p:pic>
        <p:nvPicPr>
          <p:cNvPr id="3" name="Picture 2"/>
          <p:cNvPicPr>
            <a:picLocks noChangeAspect="1"/>
          </p:cNvPicPr>
          <p:nvPr/>
        </p:nvPicPr>
        <p:blipFill rotWithShape="1">
          <a:blip r:embed="rId10"/>
          <a:srcRect l="16201" r="16655"/>
          <a:stretch/>
        </p:blipFill>
        <p:spPr>
          <a:xfrm>
            <a:off x="7341704" y="295339"/>
            <a:ext cx="1290674" cy="1267585"/>
          </a:xfrm>
          <a:prstGeom prst="rect">
            <a:avLst/>
          </a:prstGeom>
        </p:spPr>
      </p:pic>
      <p:sp>
        <p:nvSpPr>
          <p:cNvPr id="5" name="Rectangle 4"/>
          <p:cNvSpPr/>
          <p:nvPr/>
        </p:nvSpPr>
        <p:spPr>
          <a:xfrm>
            <a:off x="5923128" y="3548418"/>
            <a:ext cx="609752" cy="9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98045" y="3701651"/>
            <a:ext cx="832514" cy="29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27552" y="2921187"/>
            <a:ext cx="762000" cy="307777"/>
          </a:xfrm>
          <a:prstGeom prst="rect">
            <a:avLst/>
          </a:prstGeom>
          <a:noFill/>
        </p:spPr>
        <p:txBody>
          <a:bodyPr wrap="square" rtlCol="0">
            <a:spAutoFit/>
          </a:bodyPr>
          <a:lstStyle/>
          <a:p>
            <a:r>
              <a:rPr lang="en-US" sz="1400" b="1" dirty="0" smtClean="0">
                <a:latin typeface="+mn-lt"/>
              </a:rPr>
              <a:t>2013-</a:t>
            </a:r>
            <a:endParaRPr lang="en-US" sz="1400" b="1" dirty="0">
              <a:latin typeface="+mn-lt"/>
            </a:endParaRPr>
          </a:p>
        </p:txBody>
      </p:sp>
    </p:spTree>
    <p:extLst>
      <p:ext uri="{BB962C8B-B14F-4D97-AF65-F5344CB8AC3E}">
        <p14:creationId xmlns:p14="http://schemas.microsoft.com/office/powerpoint/2010/main" val="3982105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24" name="Picture 2" descr="C:\Users\jskapik\Downloads\Asian_women_gesture00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082" y="2445577"/>
            <a:ext cx="4726782" cy="55482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18711" y="799610"/>
            <a:ext cx="8068152" cy="3970318"/>
          </a:xfrm>
          <a:prstGeom prst="rect">
            <a:avLst/>
          </a:prstGeom>
        </p:spPr>
        <p:txBody>
          <a:bodyPr wrap="square">
            <a:spAutoFit/>
          </a:bodyPr>
          <a:lstStyle/>
          <a:p>
            <a:pPr marL="1714500" lvl="3" indent="-342900">
              <a:buFont typeface="Wingdings" panose="05000000000000000000" pitchFamily="2" charset="2"/>
              <a:buChar char="§"/>
            </a:pPr>
            <a:r>
              <a:rPr lang="en-US" b="1" dirty="0" smtClean="0"/>
              <a:t>Current TLE </a:t>
            </a:r>
            <a:r>
              <a:rPr lang="en-US" b="1" dirty="0"/>
              <a:t>Policy </a:t>
            </a:r>
            <a:r>
              <a:rPr lang="en-US" b="1" dirty="0" smtClean="0"/>
              <a:t>Information</a:t>
            </a:r>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a:t>Understanding Model Design and VAM Reports </a:t>
            </a:r>
            <a:r>
              <a:rPr lang="en-US" b="1" dirty="0" smtClean="0"/>
              <a:t> </a:t>
            </a:r>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Q &amp; A </a:t>
            </a:r>
            <a:r>
              <a:rPr lang="en-US" b="1" dirty="0"/>
              <a:t>interval </a:t>
            </a:r>
            <a:endParaRPr lang="en-US" b="1" dirty="0" smtClean="0"/>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Timing </a:t>
            </a:r>
            <a:r>
              <a:rPr lang="en-US" b="1" dirty="0"/>
              <a:t>of VAM Results </a:t>
            </a:r>
            <a:r>
              <a:rPr lang="en-US" b="1" dirty="0" smtClean="0"/>
              <a:t>and Accessing Reports</a:t>
            </a:r>
          </a:p>
          <a:p>
            <a:pPr marL="1714500" lvl="3" indent="-342900">
              <a:buFont typeface="Wingdings" panose="05000000000000000000" pitchFamily="2" charset="2"/>
              <a:buChar char="§"/>
            </a:pPr>
            <a:endParaRPr lang="en-US" b="1" dirty="0"/>
          </a:p>
          <a:p>
            <a:pPr marL="1714500" lvl="3" indent="-342900">
              <a:buFont typeface="Wingdings" panose="05000000000000000000" pitchFamily="2" charset="2"/>
              <a:buChar char="§"/>
            </a:pPr>
            <a:r>
              <a:rPr lang="en-US" b="1" dirty="0">
                <a:latin typeface="Arial "/>
              </a:rPr>
              <a:t>Process for </a:t>
            </a:r>
            <a:r>
              <a:rPr lang="en-US" b="1" dirty="0" smtClean="0">
                <a:latin typeface="Arial "/>
              </a:rPr>
              <a:t>Distributing </a:t>
            </a:r>
            <a:r>
              <a:rPr lang="en-US" b="1" dirty="0">
                <a:latin typeface="Arial "/>
              </a:rPr>
              <a:t>PDF </a:t>
            </a:r>
            <a:r>
              <a:rPr lang="en-US" b="1" dirty="0" smtClean="0">
                <a:latin typeface="Arial "/>
              </a:rPr>
              <a:t>Reports </a:t>
            </a:r>
            <a:r>
              <a:rPr lang="en-US" b="1" dirty="0">
                <a:latin typeface="Arial "/>
              </a:rPr>
              <a:t>to </a:t>
            </a:r>
            <a:r>
              <a:rPr lang="en-US" b="1" dirty="0" smtClean="0">
                <a:latin typeface="Arial "/>
              </a:rPr>
              <a:t>Teachers </a:t>
            </a:r>
          </a:p>
          <a:p>
            <a:pPr lvl="3"/>
            <a:r>
              <a:rPr lang="en-US" b="1" dirty="0" smtClean="0">
                <a:latin typeface="Arial "/>
              </a:rPr>
              <a:t>      and Administrators</a:t>
            </a:r>
            <a:endParaRPr lang="en-US" b="1" dirty="0" smtClean="0"/>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Q &amp; A </a:t>
            </a:r>
            <a:r>
              <a:rPr lang="en-US" b="1" dirty="0"/>
              <a:t>interval </a:t>
            </a:r>
            <a:endParaRPr lang="en-US" b="1" dirty="0" smtClean="0"/>
          </a:p>
          <a:p>
            <a:pPr marL="1714500" lvl="3" indent="-342900">
              <a:buFont typeface="Wingdings" panose="05000000000000000000" pitchFamily="2" charset="2"/>
              <a:buChar char="§"/>
            </a:pPr>
            <a:endParaRPr lang="en-US" b="1" dirty="0" smtClean="0"/>
          </a:p>
          <a:p>
            <a:pPr marL="1714500" lvl="3" indent="-342900">
              <a:buFont typeface="Wingdings" panose="05000000000000000000" pitchFamily="2" charset="2"/>
              <a:buChar char="§"/>
            </a:pPr>
            <a:r>
              <a:rPr lang="en-US" b="1" dirty="0" smtClean="0"/>
              <a:t>Next </a:t>
            </a:r>
            <a:r>
              <a:rPr lang="en-US" b="1" dirty="0"/>
              <a:t>Steps</a:t>
            </a:r>
          </a:p>
        </p:txBody>
      </p:sp>
      <p:sp>
        <p:nvSpPr>
          <p:cNvPr id="26" name="Rectangle 25"/>
          <p:cNvSpPr/>
          <p:nvPr/>
        </p:nvSpPr>
        <p:spPr>
          <a:xfrm>
            <a:off x="2482850" y="370633"/>
            <a:ext cx="7430452" cy="492443"/>
          </a:xfrm>
          <a:prstGeom prst="rect">
            <a:avLst/>
          </a:prstGeom>
        </p:spPr>
        <p:txBody>
          <a:bodyPr wrap="square">
            <a:spAutoFit/>
          </a:bodyPr>
          <a:lstStyle/>
          <a:p>
            <a:r>
              <a:rPr lang="en-US" sz="2600" b="1" dirty="0" smtClean="0">
                <a:latin typeface="Arial" panose="020B0604020202020204" pitchFamily="34" charset="0"/>
                <a:cs typeface="Arial" panose="020B0604020202020204" pitchFamily="34" charset="0"/>
              </a:rPr>
              <a:t>Agenda</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69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4" name="Rectangle 3"/>
          <p:cNvSpPr/>
          <p:nvPr/>
        </p:nvSpPr>
        <p:spPr>
          <a:xfrm>
            <a:off x="5923128" y="3255169"/>
            <a:ext cx="832514" cy="29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470369">
            <a:off x="6764795" y="3877331"/>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470369">
            <a:off x="4787958" y="3828765"/>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470369">
            <a:off x="4797847" y="3763179"/>
            <a:ext cx="404244" cy="40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8"/>
          <a:srcRect r="44978" b="46885"/>
          <a:stretch/>
        </p:blipFill>
        <p:spPr>
          <a:xfrm>
            <a:off x="890588" y="1766171"/>
            <a:ext cx="7158990" cy="3885466"/>
          </a:xfrm>
          <a:prstGeom prst="rect">
            <a:avLst/>
          </a:prstGeom>
          <a:ln>
            <a:solidFill>
              <a:schemeClr val="accent1">
                <a:shade val="50000"/>
              </a:schemeClr>
            </a:solidFill>
          </a:ln>
        </p:spPr>
      </p:pic>
      <p:sp>
        <p:nvSpPr>
          <p:cNvPr id="5" name="Oval 4"/>
          <p:cNvSpPr/>
          <p:nvPr/>
        </p:nvSpPr>
        <p:spPr>
          <a:xfrm>
            <a:off x="4661444" y="3333055"/>
            <a:ext cx="2224321" cy="1753684"/>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07167" y="394778"/>
            <a:ext cx="7287904" cy="1375398"/>
            <a:chOff x="1007167" y="580306"/>
            <a:chExt cx="7287904" cy="1375398"/>
          </a:xfrm>
        </p:grpSpPr>
        <p:sp>
          <p:nvSpPr>
            <p:cNvPr id="18" name="Title 2"/>
            <p:cNvSpPr txBox="1">
              <a:spLocks/>
            </p:cNvSpPr>
            <p:nvPr/>
          </p:nvSpPr>
          <p:spPr bwMode="auto">
            <a:xfrm>
              <a:off x="1007167" y="580306"/>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Accessing Results Reports</a:t>
              </a:r>
              <a:endParaRPr lang="en-US" sz="2700" b="1" dirty="0">
                <a:latin typeface="Arial" panose="020B0604020202020204" pitchFamily="34" charset="0"/>
                <a:cs typeface="Arial" panose="020B0604020202020204" pitchFamily="34" charset="0"/>
              </a:endParaRPr>
            </a:p>
          </p:txBody>
        </p:sp>
        <p:sp>
          <p:nvSpPr>
            <p:cNvPr id="19" name="Rectangle 18"/>
            <p:cNvSpPr/>
            <p:nvPr/>
          </p:nvSpPr>
          <p:spPr>
            <a:xfrm>
              <a:off x="1007167" y="1247818"/>
              <a:ext cx="6851372" cy="707886"/>
            </a:xfrm>
            <a:prstGeom prst="rect">
              <a:avLst/>
            </a:prstGeom>
          </p:spPr>
          <p:txBody>
            <a:bodyPr wrap="square">
              <a:spAutoFit/>
            </a:bodyPr>
            <a:lstStyle/>
            <a:p>
              <a:pPr lvl="0"/>
              <a:r>
                <a:rPr lang="en-US" sz="2000" b="1" dirty="0" smtClean="0">
                  <a:solidFill>
                    <a:srgbClr val="0070C0"/>
                  </a:solidFill>
                </a:rPr>
                <a:t>Q10. Cont... </a:t>
              </a:r>
              <a:r>
                <a:rPr lang="en-US" sz="2000" b="1" dirty="0">
                  <a:solidFill>
                    <a:srgbClr val="0070C0"/>
                  </a:solidFill>
                </a:rPr>
                <a:t>How do I access the new </a:t>
              </a:r>
              <a:r>
                <a:rPr lang="en-US" sz="2000" b="1" dirty="0" smtClean="0">
                  <a:solidFill>
                    <a:srgbClr val="0070C0"/>
                  </a:solidFill>
                </a:rPr>
                <a:t>Value-</a:t>
              </a:r>
            </a:p>
            <a:p>
              <a:pPr lvl="0"/>
              <a:r>
                <a:rPr lang="en-US" sz="2000" b="1" dirty="0" smtClean="0">
                  <a:solidFill>
                    <a:srgbClr val="0070C0"/>
                  </a:solidFill>
                </a:rPr>
                <a:t>Added </a:t>
              </a:r>
              <a:r>
                <a:rPr lang="en-US" sz="2000" b="1" dirty="0">
                  <a:solidFill>
                    <a:srgbClr val="0070C0"/>
                  </a:solidFill>
                </a:rPr>
                <a:t>Results reports for the 2013-14 school year?</a:t>
              </a:r>
            </a:p>
          </p:txBody>
        </p:sp>
      </p:grpSp>
      <p:pic>
        <p:nvPicPr>
          <p:cNvPr id="7" name="Picture 6"/>
          <p:cNvPicPr>
            <a:picLocks noChangeAspect="1"/>
          </p:cNvPicPr>
          <p:nvPr/>
        </p:nvPicPr>
        <p:blipFill rotWithShape="1">
          <a:blip r:embed="rId9"/>
          <a:srcRect l="12826" r="15467"/>
          <a:stretch/>
        </p:blipFill>
        <p:spPr>
          <a:xfrm>
            <a:off x="7297717" y="290736"/>
            <a:ext cx="1312683" cy="1207148"/>
          </a:xfrm>
          <a:prstGeom prst="rect">
            <a:avLst/>
          </a:prstGeom>
        </p:spPr>
      </p:pic>
      <p:sp>
        <p:nvSpPr>
          <p:cNvPr id="20" name="Rectangle 19"/>
          <p:cNvSpPr/>
          <p:nvPr/>
        </p:nvSpPr>
        <p:spPr>
          <a:xfrm>
            <a:off x="3364992" y="4526692"/>
            <a:ext cx="832514" cy="29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18992" y="3652707"/>
            <a:ext cx="762000" cy="307777"/>
          </a:xfrm>
          <a:prstGeom prst="rect">
            <a:avLst/>
          </a:prstGeom>
          <a:noFill/>
        </p:spPr>
        <p:txBody>
          <a:bodyPr wrap="square" rtlCol="0">
            <a:spAutoFit/>
          </a:bodyPr>
          <a:lstStyle/>
          <a:p>
            <a:r>
              <a:rPr lang="en-US" sz="1400" b="1" dirty="0" smtClean="0">
                <a:latin typeface="+mn-lt"/>
              </a:rPr>
              <a:t>2013-</a:t>
            </a:r>
            <a:endParaRPr lang="en-US" sz="1400" b="1" dirty="0">
              <a:latin typeface="+mn-lt"/>
            </a:endParaRPr>
          </a:p>
        </p:txBody>
      </p:sp>
    </p:spTree>
    <p:extLst>
      <p:ext uri="{BB962C8B-B14F-4D97-AF65-F5344CB8AC3E}">
        <p14:creationId xmlns:p14="http://schemas.microsoft.com/office/powerpoint/2010/main" val="2341047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2744" y="219074"/>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aphicFrame>
        <p:nvGraphicFramePr>
          <p:cNvPr id="18" name="Diagram 17"/>
          <p:cNvGraphicFramePr/>
          <p:nvPr>
            <p:extLst>
              <p:ext uri="{D42A27DB-BD31-4B8C-83A1-F6EECF244321}">
                <p14:modId xmlns:p14="http://schemas.microsoft.com/office/powerpoint/2010/main" val="3398228693"/>
              </p:ext>
            </p:extLst>
          </p:nvPr>
        </p:nvGraphicFramePr>
        <p:xfrm>
          <a:off x="890588" y="1687098"/>
          <a:ext cx="7321881"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775252" y="561419"/>
            <a:ext cx="7480851" cy="830997"/>
          </a:xfrm>
          <a:prstGeom prst="rect">
            <a:avLst/>
          </a:prstGeom>
        </p:spPr>
        <p:txBody>
          <a:bodyPr wrap="square">
            <a:spAutoFit/>
          </a:bodyPr>
          <a:lstStyle/>
          <a:p>
            <a:pPr lvl="0"/>
            <a:r>
              <a:rPr lang="en-US" sz="2400" b="1" dirty="0">
                <a:latin typeface="Arial "/>
              </a:rPr>
              <a:t>Process for </a:t>
            </a:r>
            <a:r>
              <a:rPr lang="en-US" sz="2400" b="1" dirty="0" smtClean="0">
                <a:latin typeface="Arial "/>
              </a:rPr>
              <a:t>Distributing </a:t>
            </a:r>
            <a:r>
              <a:rPr lang="en-US" sz="2400" b="1" dirty="0">
                <a:latin typeface="Arial "/>
              </a:rPr>
              <a:t>PDF </a:t>
            </a:r>
            <a:r>
              <a:rPr lang="en-US" sz="2400" b="1" dirty="0" smtClean="0">
                <a:latin typeface="Arial "/>
              </a:rPr>
              <a:t>Reports </a:t>
            </a:r>
            <a:r>
              <a:rPr lang="en-US" sz="2400" b="1" dirty="0">
                <a:latin typeface="Arial "/>
              </a:rPr>
              <a:t>to </a:t>
            </a:r>
            <a:r>
              <a:rPr lang="en-US" sz="2400" b="1" dirty="0" smtClean="0">
                <a:latin typeface="Arial "/>
              </a:rPr>
              <a:t>Teachers </a:t>
            </a:r>
            <a:r>
              <a:rPr lang="en-US" sz="2400" b="1" dirty="0">
                <a:latin typeface="Arial "/>
              </a:rPr>
              <a:t>and </a:t>
            </a:r>
            <a:r>
              <a:rPr lang="en-US" sz="2400" b="1" dirty="0" smtClean="0">
                <a:latin typeface="Arial "/>
              </a:rPr>
              <a:t>Administrators</a:t>
            </a:r>
            <a:endParaRPr lang="en-US" sz="2400" b="1" dirty="0">
              <a:latin typeface="Arial "/>
            </a:endParaRPr>
          </a:p>
        </p:txBody>
      </p:sp>
      <p:sp>
        <p:nvSpPr>
          <p:cNvPr id="3" name="Rectangle 2"/>
          <p:cNvSpPr/>
          <p:nvPr/>
        </p:nvSpPr>
        <p:spPr>
          <a:xfrm>
            <a:off x="775252" y="1446262"/>
            <a:ext cx="6883676" cy="707886"/>
          </a:xfrm>
          <a:prstGeom prst="rect">
            <a:avLst/>
          </a:prstGeom>
        </p:spPr>
        <p:txBody>
          <a:bodyPr wrap="square">
            <a:spAutoFit/>
          </a:bodyPr>
          <a:lstStyle/>
          <a:p>
            <a:pPr lvl="0"/>
            <a:r>
              <a:rPr lang="en-US" sz="2000" b="1" dirty="0" smtClean="0">
                <a:solidFill>
                  <a:srgbClr val="0070C0"/>
                </a:solidFill>
              </a:rPr>
              <a:t>Q11. What are some suggestions on how to distribute the report?</a:t>
            </a:r>
            <a:endParaRPr lang="en-US" sz="2000" b="1" dirty="0">
              <a:solidFill>
                <a:srgbClr val="0070C0"/>
              </a:solidFill>
            </a:endParaRPr>
          </a:p>
        </p:txBody>
      </p:sp>
    </p:spTree>
    <p:extLst>
      <p:ext uri="{BB962C8B-B14F-4D97-AF65-F5344CB8AC3E}">
        <p14:creationId xmlns:p14="http://schemas.microsoft.com/office/powerpoint/2010/main" val="617852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aphicFrame>
        <p:nvGraphicFramePr>
          <p:cNvPr id="18" name="Diagram 17"/>
          <p:cNvGraphicFramePr/>
          <p:nvPr>
            <p:extLst>
              <p:ext uri="{D42A27DB-BD31-4B8C-83A1-F6EECF244321}">
                <p14:modId xmlns:p14="http://schemas.microsoft.com/office/powerpoint/2010/main" val="3483133159"/>
              </p:ext>
            </p:extLst>
          </p:nvPr>
        </p:nvGraphicFramePr>
        <p:xfrm>
          <a:off x="161460" y="1441035"/>
          <a:ext cx="8816318"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890588" y="637880"/>
            <a:ext cx="6883676" cy="523220"/>
          </a:xfrm>
          <a:prstGeom prst="rect">
            <a:avLst/>
          </a:prstGeom>
        </p:spPr>
        <p:txBody>
          <a:bodyPr wrap="square">
            <a:spAutoFit/>
          </a:bodyPr>
          <a:lstStyle/>
          <a:p>
            <a:pPr lvl="0"/>
            <a:r>
              <a:rPr lang="en-US" sz="2800" b="1" dirty="0" smtClean="0">
                <a:solidFill>
                  <a:srgbClr val="0070C0"/>
                </a:solidFill>
              </a:rPr>
              <a:t>Option A:</a:t>
            </a:r>
            <a:endParaRPr lang="en-US" sz="2800" b="1" dirty="0">
              <a:solidFill>
                <a:srgbClr val="0070C0"/>
              </a:solidFill>
            </a:endParaRPr>
          </a:p>
        </p:txBody>
      </p:sp>
    </p:spTree>
    <p:extLst>
      <p:ext uri="{BB962C8B-B14F-4D97-AF65-F5344CB8AC3E}">
        <p14:creationId xmlns:p14="http://schemas.microsoft.com/office/powerpoint/2010/main" val="80303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aphicFrame>
        <p:nvGraphicFramePr>
          <p:cNvPr id="18" name="Diagram 17"/>
          <p:cNvGraphicFramePr/>
          <p:nvPr>
            <p:extLst>
              <p:ext uri="{D42A27DB-BD31-4B8C-83A1-F6EECF244321}">
                <p14:modId xmlns:p14="http://schemas.microsoft.com/office/powerpoint/2010/main" val="1207176576"/>
              </p:ext>
            </p:extLst>
          </p:nvPr>
        </p:nvGraphicFramePr>
        <p:xfrm>
          <a:off x="203597" y="1603721"/>
          <a:ext cx="8816318" cy="41392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890588" y="637880"/>
            <a:ext cx="6883676" cy="523220"/>
          </a:xfrm>
          <a:prstGeom prst="rect">
            <a:avLst/>
          </a:prstGeom>
        </p:spPr>
        <p:txBody>
          <a:bodyPr wrap="square">
            <a:spAutoFit/>
          </a:bodyPr>
          <a:lstStyle/>
          <a:p>
            <a:pPr lvl="0"/>
            <a:r>
              <a:rPr lang="en-US" sz="2800" b="1" dirty="0" smtClean="0">
                <a:solidFill>
                  <a:srgbClr val="0070C0"/>
                </a:solidFill>
              </a:rPr>
              <a:t>Option B:</a:t>
            </a:r>
            <a:endParaRPr lang="en-US" sz="2800" b="1" dirty="0">
              <a:solidFill>
                <a:srgbClr val="0070C0"/>
              </a:solidFill>
            </a:endParaRPr>
          </a:p>
        </p:txBody>
      </p:sp>
    </p:spTree>
    <p:extLst>
      <p:ext uri="{BB962C8B-B14F-4D97-AF65-F5344CB8AC3E}">
        <p14:creationId xmlns:p14="http://schemas.microsoft.com/office/powerpoint/2010/main" val="2198932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aphicFrame>
        <p:nvGraphicFramePr>
          <p:cNvPr id="18" name="Diagram 17"/>
          <p:cNvGraphicFramePr/>
          <p:nvPr>
            <p:extLst>
              <p:ext uri="{D42A27DB-BD31-4B8C-83A1-F6EECF244321}">
                <p14:modId xmlns:p14="http://schemas.microsoft.com/office/powerpoint/2010/main" val="1145688599"/>
              </p:ext>
            </p:extLst>
          </p:nvPr>
        </p:nvGraphicFramePr>
        <p:xfrm>
          <a:off x="161460" y="1487597"/>
          <a:ext cx="8816318"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890588" y="637880"/>
            <a:ext cx="6883676" cy="523220"/>
          </a:xfrm>
          <a:prstGeom prst="rect">
            <a:avLst/>
          </a:prstGeom>
        </p:spPr>
        <p:txBody>
          <a:bodyPr wrap="square">
            <a:spAutoFit/>
          </a:bodyPr>
          <a:lstStyle/>
          <a:p>
            <a:pPr lvl="0"/>
            <a:r>
              <a:rPr lang="en-US" sz="2800" b="1" dirty="0" smtClean="0">
                <a:solidFill>
                  <a:srgbClr val="0070C0"/>
                </a:solidFill>
              </a:rPr>
              <a:t>Option C:</a:t>
            </a:r>
            <a:endParaRPr lang="en-US" sz="2800" b="1" dirty="0">
              <a:solidFill>
                <a:srgbClr val="0070C0"/>
              </a:solidFill>
            </a:endParaRPr>
          </a:p>
        </p:txBody>
      </p:sp>
    </p:spTree>
    <p:extLst>
      <p:ext uri="{BB962C8B-B14F-4D97-AF65-F5344CB8AC3E}">
        <p14:creationId xmlns:p14="http://schemas.microsoft.com/office/powerpoint/2010/main" val="2447186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aphicFrame>
        <p:nvGraphicFramePr>
          <p:cNvPr id="18" name="Diagram 17"/>
          <p:cNvGraphicFramePr/>
          <p:nvPr>
            <p:extLst>
              <p:ext uri="{D42A27DB-BD31-4B8C-83A1-F6EECF244321}">
                <p14:modId xmlns:p14="http://schemas.microsoft.com/office/powerpoint/2010/main" val="3299141009"/>
              </p:ext>
            </p:extLst>
          </p:nvPr>
        </p:nvGraphicFramePr>
        <p:xfrm>
          <a:off x="962310" y="1639614"/>
          <a:ext cx="7267290" cy="43373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890588" y="637880"/>
            <a:ext cx="6883676" cy="523220"/>
          </a:xfrm>
          <a:prstGeom prst="rect">
            <a:avLst/>
          </a:prstGeom>
        </p:spPr>
        <p:txBody>
          <a:bodyPr wrap="square">
            <a:spAutoFit/>
          </a:bodyPr>
          <a:lstStyle/>
          <a:p>
            <a:pPr lvl="0"/>
            <a:r>
              <a:rPr lang="en-US" sz="2800" b="1" dirty="0" smtClean="0">
                <a:solidFill>
                  <a:srgbClr val="0070C0"/>
                </a:solidFill>
              </a:rPr>
              <a:t>Option D:</a:t>
            </a:r>
            <a:endParaRPr lang="en-US" sz="2800" b="1" dirty="0">
              <a:solidFill>
                <a:srgbClr val="0070C0"/>
              </a:solidFill>
            </a:endParaRPr>
          </a:p>
        </p:txBody>
      </p:sp>
    </p:spTree>
    <p:extLst>
      <p:ext uri="{BB962C8B-B14F-4D97-AF65-F5344CB8AC3E}">
        <p14:creationId xmlns:p14="http://schemas.microsoft.com/office/powerpoint/2010/main" val="1318579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cstate="print"/>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cstate="print"/>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cstate="print"/>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cstate="print"/>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aphicFrame>
        <p:nvGraphicFramePr>
          <p:cNvPr id="18" name="Diagram 17"/>
          <p:cNvGraphicFramePr/>
          <p:nvPr>
            <p:extLst>
              <p:ext uri="{D42A27DB-BD31-4B8C-83A1-F6EECF244321}">
                <p14:modId xmlns:p14="http://schemas.microsoft.com/office/powerpoint/2010/main" val="3808530669"/>
              </p:ext>
            </p:extLst>
          </p:nvPr>
        </p:nvGraphicFramePr>
        <p:xfrm>
          <a:off x="962310" y="1576552"/>
          <a:ext cx="7204228" cy="4400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890588" y="637880"/>
            <a:ext cx="6883676" cy="523220"/>
          </a:xfrm>
          <a:prstGeom prst="rect">
            <a:avLst/>
          </a:prstGeom>
        </p:spPr>
        <p:txBody>
          <a:bodyPr wrap="square">
            <a:spAutoFit/>
          </a:bodyPr>
          <a:lstStyle/>
          <a:p>
            <a:pPr lvl="0"/>
            <a:r>
              <a:rPr lang="en-US" sz="2800" b="1" dirty="0" smtClean="0">
                <a:solidFill>
                  <a:srgbClr val="0070C0"/>
                </a:solidFill>
              </a:rPr>
              <a:t>Option E:</a:t>
            </a:r>
            <a:endParaRPr lang="en-US" sz="2800" b="1" dirty="0">
              <a:solidFill>
                <a:srgbClr val="0070C0"/>
              </a:solidFill>
            </a:endParaRPr>
          </a:p>
        </p:txBody>
      </p:sp>
    </p:spTree>
    <p:extLst>
      <p:ext uri="{BB962C8B-B14F-4D97-AF65-F5344CB8AC3E}">
        <p14:creationId xmlns:p14="http://schemas.microsoft.com/office/powerpoint/2010/main" val="1568486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313899" y="114299"/>
            <a:ext cx="8551081" cy="619096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04176" y="6164405"/>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1763026" y="6137417"/>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2774264" y="6159642"/>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sp>
        <p:nvSpPr>
          <p:cNvPr id="4" name="Rectangle 3"/>
          <p:cNvSpPr/>
          <p:nvPr/>
        </p:nvSpPr>
        <p:spPr>
          <a:xfrm>
            <a:off x="928048" y="638688"/>
            <a:ext cx="7697926" cy="2554545"/>
          </a:xfrm>
          <a:prstGeom prst="rect">
            <a:avLst/>
          </a:prstGeom>
        </p:spPr>
        <p:txBody>
          <a:bodyPr wrap="square">
            <a:spAutoFit/>
          </a:bodyPr>
          <a:lstStyle/>
          <a:p>
            <a:pPr marL="342900" lvl="0" indent="-342900">
              <a:buFont typeface="Wingdings" panose="05000000000000000000" pitchFamily="2" charset="2"/>
              <a:buChar char="§"/>
            </a:pPr>
            <a:r>
              <a:rPr lang="en-US" sz="2000" dirty="0" smtClean="0"/>
              <a:t>For a full description of how to access results reports, visit the document “Accessing and Distributing Value-Added Results Reports for Teachers and Administrators” on the TLE page of the OSDE website. </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smtClean="0"/>
          </a:p>
          <a:p>
            <a:pPr lvl="0"/>
            <a:endParaRPr lang="en-US" sz="2000" dirty="0"/>
          </a:p>
          <a:p>
            <a:pPr marL="342900" lvl="0" indent="-342900">
              <a:buFont typeface="Arial" panose="020B0604020202020204" pitchFamily="34" charset="0"/>
              <a:buChar char="•"/>
            </a:pPr>
            <a:endParaRPr lang="en-US" sz="2000" dirty="0" smtClean="0"/>
          </a:p>
        </p:txBody>
      </p:sp>
      <p:pic>
        <p:nvPicPr>
          <p:cNvPr id="10" name="Picture 9"/>
          <p:cNvPicPr preferRelativeResize="0">
            <a:picLocks noChangeAspect="1"/>
          </p:cNvPicPr>
          <p:nvPr/>
        </p:nvPicPr>
        <p:blipFill rotWithShape="1">
          <a:blip r:embed="rId8"/>
          <a:srcRect l="22222" t="16335" r="21902" b="9781"/>
          <a:stretch/>
        </p:blipFill>
        <p:spPr bwMode="auto">
          <a:xfrm>
            <a:off x="2320120" y="1975661"/>
            <a:ext cx="4538637" cy="3923748"/>
          </a:xfrm>
          <a:prstGeom prst="rect">
            <a:avLst/>
          </a:prstGeom>
          <a:ln w="25400">
            <a:solidFill>
              <a:schemeClr val="accent1">
                <a:shade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231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509848"/>
            <a:ext cx="4490987" cy="5271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2850" y="1181613"/>
            <a:ext cx="6143124" cy="3477875"/>
          </a:xfrm>
          <a:prstGeom prst="rect">
            <a:avLst/>
          </a:prstGeom>
        </p:spPr>
        <p:txBody>
          <a:bodyPr wrap="square">
            <a:spAutoFit/>
          </a:bodyPr>
          <a:lstStyle/>
          <a:p>
            <a:pPr lvl="0"/>
            <a:r>
              <a:rPr lang="en-US" sz="2000" b="1" dirty="0" smtClean="0">
                <a:solidFill>
                  <a:srgbClr val="0070C0"/>
                </a:solidFill>
              </a:rPr>
              <a:t>Q12. What </a:t>
            </a:r>
            <a:r>
              <a:rPr lang="en-US" sz="2000" b="1" dirty="0">
                <a:solidFill>
                  <a:srgbClr val="0070C0"/>
                </a:solidFill>
              </a:rPr>
              <a:t>role do the following staff play in rolling out value-added reports in my district? </a:t>
            </a:r>
            <a:endParaRPr lang="en-US" sz="2000" b="1" dirty="0" smtClean="0">
              <a:solidFill>
                <a:srgbClr val="0070C0"/>
              </a:solidFill>
            </a:endParaRPr>
          </a:p>
          <a:p>
            <a:pPr marL="800100" lvl="1" indent="-342900">
              <a:buFont typeface="Wingdings" panose="05000000000000000000" pitchFamily="2" charset="2"/>
              <a:buChar char="§"/>
            </a:pPr>
            <a:r>
              <a:rPr lang="en-US" sz="2000" b="1" dirty="0" smtClean="0">
                <a:solidFill>
                  <a:srgbClr val="0070C0"/>
                </a:solidFill>
              </a:rPr>
              <a:t>Superintendent</a:t>
            </a:r>
          </a:p>
          <a:p>
            <a:pPr marL="800100" lvl="1" indent="-342900">
              <a:buFont typeface="Wingdings" panose="05000000000000000000" pitchFamily="2" charset="2"/>
              <a:buChar char="§"/>
            </a:pPr>
            <a:r>
              <a:rPr lang="en-US" sz="2000" b="1" dirty="0">
                <a:solidFill>
                  <a:srgbClr val="0070C0"/>
                </a:solidFill>
              </a:rPr>
              <a:t>D</a:t>
            </a:r>
            <a:r>
              <a:rPr lang="en-US" sz="2000" b="1" dirty="0" smtClean="0">
                <a:solidFill>
                  <a:srgbClr val="0070C0"/>
                </a:solidFill>
              </a:rPr>
              <a:t>istrict </a:t>
            </a:r>
            <a:r>
              <a:rPr lang="en-US" sz="2000" b="1" dirty="0">
                <a:solidFill>
                  <a:srgbClr val="0070C0"/>
                </a:solidFill>
              </a:rPr>
              <a:t>value-added </a:t>
            </a:r>
            <a:r>
              <a:rPr lang="en-US" sz="2000" b="1" dirty="0" smtClean="0">
                <a:solidFill>
                  <a:srgbClr val="0070C0"/>
                </a:solidFill>
              </a:rPr>
              <a:t>trainer</a:t>
            </a:r>
          </a:p>
          <a:p>
            <a:pPr marL="800100" lvl="1" indent="-342900">
              <a:buFont typeface="Wingdings" panose="05000000000000000000" pitchFamily="2" charset="2"/>
              <a:buChar char="§"/>
            </a:pPr>
            <a:r>
              <a:rPr lang="en-US" sz="2000" b="1" dirty="0" smtClean="0">
                <a:solidFill>
                  <a:srgbClr val="0070C0"/>
                </a:solidFill>
              </a:rPr>
              <a:t>Principal</a:t>
            </a:r>
          </a:p>
          <a:p>
            <a:pPr marL="800100" lvl="1" indent="-342900">
              <a:buFont typeface="Wingdings" panose="05000000000000000000" pitchFamily="2" charset="2"/>
              <a:buChar char="§"/>
            </a:pPr>
            <a:r>
              <a:rPr lang="en-US" sz="2000" b="1" dirty="0" smtClean="0">
                <a:solidFill>
                  <a:srgbClr val="0070C0"/>
                </a:solidFill>
              </a:rPr>
              <a:t>Teacher </a:t>
            </a:r>
          </a:p>
          <a:p>
            <a:pPr marL="342900" lvl="0" indent="-342900">
              <a:buFont typeface="Arial" panose="020B0604020202020204" pitchFamily="34" charset="0"/>
              <a:buChar char="•"/>
            </a:pPr>
            <a:endParaRPr lang="en-US" sz="2000" b="1" dirty="0">
              <a:solidFill>
                <a:schemeClr val="accent1">
                  <a:lumMod val="75000"/>
                </a:schemeClr>
              </a:solidFill>
            </a:endParaRPr>
          </a:p>
          <a:p>
            <a:pPr lvl="0"/>
            <a:r>
              <a:rPr lang="en-US" sz="2000" dirty="0" smtClean="0"/>
              <a:t>Districts will customize the roll-out of VAM results in ways that best align with their processes to support teacher-leader effectiveness. Here is a basic breakdown of some key responsibilities.</a:t>
            </a:r>
            <a:endParaRPr lang="en-US" sz="2000" dirty="0"/>
          </a:p>
        </p:txBody>
      </p:sp>
      <p:sp>
        <p:nvSpPr>
          <p:cNvPr id="14" name="Title 2"/>
          <p:cNvSpPr txBox="1">
            <a:spLocks/>
          </p:cNvSpPr>
          <p:nvPr/>
        </p:nvSpPr>
        <p:spPr bwMode="auto">
          <a:xfrm>
            <a:off x="2435190" y="462695"/>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Accessing Results Reports</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0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27" name="Rectangle 26"/>
          <p:cNvSpPr/>
          <p:nvPr/>
        </p:nvSpPr>
        <p:spPr>
          <a:xfrm>
            <a:off x="852488" y="624185"/>
            <a:ext cx="7434262" cy="5295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1411782728"/>
              </p:ext>
            </p:extLst>
          </p:nvPr>
        </p:nvGraphicFramePr>
        <p:xfrm>
          <a:off x="890589" y="941651"/>
          <a:ext cx="7262009" cy="4203188"/>
        </p:xfrm>
        <a:graphic>
          <a:graphicData uri="http://schemas.openxmlformats.org/drawingml/2006/table">
            <a:tbl>
              <a:tblPr firstRow="1" bandRow="1">
                <a:tableStyleId>{5C22544A-7EE6-4342-B048-85BDC9FD1C3A}</a:tableStyleId>
              </a:tblPr>
              <a:tblGrid>
                <a:gridCol w="1306701"/>
                <a:gridCol w="1113968"/>
                <a:gridCol w="1210335"/>
                <a:gridCol w="1210335"/>
                <a:gridCol w="1210335"/>
                <a:gridCol w="1210335"/>
              </a:tblGrid>
              <a:tr h="896774">
                <a:tc>
                  <a:txBody>
                    <a:bodyPr/>
                    <a:lstStyle/>
                    <a:p>
                      <a:pPr algn="ctr"/>
                      <a:r>
                        <a:rPr lang="en-US" sz="1400" dirty="0" smtClean="0">
                          <a:solidFill>
                            <a:schemeClr val="bg1"/>
                          </a:solidFill>
                          <a:latin typeface="Arial" panose="020B0604020202020204" pitchFamily="34" charset="0"/>
                          <a:cs typeface="Arial" panose="020B0604020202020204" pitchFamily="34" charset="0"/>
                        </a:rPr>
                        <a:t>ROLES</a:t>
                      </a:r>
                      <a:endParaRPr 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bg1"/>
                          </a:solidFill>
                          <a:latin typeface="Arial" panose="020B0604020202020204" pitchFamily="34" charset="0"/>
                          <a:cs typeface="Arial" panose="020B0604020202020204" pitchFamily="34" charset="0"/>
                        </a:rPr>
                        <a:t>Train all relevant</a:t>
                      </a:r>
                      <a:r>
                        <a:rPr lang="en-US" sz="1200" baseline="0" dirty="0" smtClean="0">
                          <a:solidFill>
                            <a:schemeClr val="bg1"/>
                          </a:solidFill>
                          <a:latin typeface="Arial" panose="020B0604020202020204" pitchFamily="34" charset="0"/>
                          <a:cs typeface="Arial" panose="020B0604020202020204" pitchFamily="34" charset="0"/>
                        </a:rPr>
                        <a:t> staff on the Value –Added Model</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bg1"/>
                          </a:solidFill>
                          <a:latin typeface="Arial" panose="020B0604020202020204" pitchFamily="34" charset="0"/>
                          <a:cs typeface="Arial" panose="020B0604020202020204" pitchFamily="34" charset="0"/>
                        </a:rPr>
                        <a:t>Review Value-Added</a:t>
                      </a:r>
                      <a:r>
                        <a:rPr lang="en-US" sz="1200" baseline="0" dirty="0" smtClean="0">
                          <a:solidFill>
                            <a:schemeClr val="bg1"/>
                          </a:solidFill>
                          <a:latin typeface="Arial" panose="020B0604020202020204" pitchFamily="34" charset="0"/>
                          <a:cs typeface="Arial" panose="020B0604020202020204" pitchFamily="34" charset="0"/>
                        </a:rPr>
                        <a:t> Teacher reports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bg1"/>
                          </a:solidFill>
                          <a:latin typeface="Arial" panose="020B0604020202020204" pitchFamily="34" charset="0"/>
                          <a:cs typeface="Arial" panose="020B0604020202020204" pitchFamily="34" charset="0"/>
                        </a:rPr>
                        <a:t>Review Value-Added  Principal</a:t>
                      </a:r>
                      <a:r>
                        <a:rPr lang="en-US" sz="1200" baseline="0" dirty="0" smtClean="0">
                          <a:solidFill>
                            <a:schemeClr val="bg1"/>
                          </a:solidFill>
                          <a:latin typeface="Arial" panose="020B0604020202020204" pitchFamily="34" charset="0"/>
                          <a:cs typeface="Arial" panose="020B0604020202020204" pitchFamily="34" charset="0"/>
                        </a:rPr>
                        <a:t> report</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bg1"/>
                          </a:solidFill>
                          <a:latin typeface="Arial" panose="020B0604020202020204" pitchFamily="34" charset="0"/>
                          <a:cs typeface="Arial" panose="020B0604020202020204" pitchFamily="34" charset="0"/>
                        </a:rPr>
                        <a:t>Provide</a:t>
                      </a:r>
                      <a:r>
                        <a:rPr lang="en-US" sz="1200" baseline="0" dirty="0" smtClean="0">
                          <a:solidFill>
                            <a:schemeClr val="bg1"/>
                          </a:solidFill>
                          <a:latin typeface="Arial" panose="020B0604020202020204" pitchFamily="34" charset="0"/>
                          <a:cs typeface="Arial" panose="020B0604020202020204" pitchFamily="34" charset="0"/>
                        </a:rPr>
                        <a:t> access to the SSO site to District Trainers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bg1"/>
                          </a:solidFill>
                          <a:latin typeface="Arial" panose="020B0604020202020204" pitchFamily="34" charset="0"/>
                          <a:cs typeface="Arial" panose="020B0604020202020204" pitchFamily="34" charset="0"/>
                        </a:rPr>
                        <a:t>Direct</a:t>
                      </a:r>
                      <a:r>
                        <a:rPr lang="en-US" sz="1200" baseline="0" dirty="0" smtClean="0">
                          <a:solidFill>
                            <a:schemeClr val="bg1"/>
                          </a:solidFill>
                          <a:latin typeface="Arial" panose="020B0604020202020204" pitchFamily="34" charset="0"/>
                          <a:cs typeface="Arial" panose="020B0604020202020204" pitchFamily="34" charset="0"/>
                        </a:rPr>
                        <a:t> staff to the TLE website for more Information on VAM</a:t>
                      </a:r>
                      <a:endParaRPr lang="en-US" sz="1200" dirty="0">
                        <a:solidFill>
                          <a:schemeClr val="bg1"/>
                        </a:solidFill>
                        <a:latin typeface="Arial" panose="020B0604020202020204" pitchFamily="34" charset="0"/>
                        <a:cs typeface="Arial" panose="020B0604020202020204" pitchFamily="34" charset="0"/>
                      </a:endParaRPr>
                    </a:p>
                  </a:txBody>
                  <a:tcPr/>
                </a:tc>
              </a:tr>
              <a:tr h="753617">
                <a:tc>
                  <a:txBody>
                    <a:bodyP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a:txBody>
                  <a:tcPr anchor="ct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400" b="1" dirty="0" smtClean="0">
                          <a:latin typeface="Arial" panose="020B0604020202020204" pitchFamily="34" charset="0"/>
                          <a:cs typeface="Arial" panose="020B0604020202020204" pitchFamily="34" charset="0"/>
                        </a:rPr>
                        <a:t>X</a:t>
                      </a:r>
                    </a:p>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r>
              <a:tr h="753617">
                <a:tc>
                  <a:txBody>
                    <a:bodyPr/>
                    <a:lstStyle/>
                    <a:p>
                      <a:pPr algn="ctr"/>
                      <a:r>
                        <a:rPr lang="en-US" sz="1400" dirty="0" smtClean="0">
                          <a:latin typeface="Arial" panose="020B0604020202020204" pitchFamily="34" charset="0"/>
                          <a:cs typeface="Arial" panose="020B0604020202020204" pitchFamily="34" charset="0"/>
                        </a:rPr>
                        <a:t>District Value-Added</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Trainer</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b="1" dirty="0" smtClean="0">
                          <a:latin typeface="Arial" panose="020B0604020202020204" pitchFamily="34" charset="0"/>
                          <a:cs typeface="Arial" panose="020B0604020202020204" pitchFamily="34" charset="0"/>
                        </a:rPr>
                        <a:t>X</a:t>
                      </a: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X</a:t>
                      </a:r>
                    </a:p>
                    <a:p>
                      <a:pPr algn="ctr"/>
                      <a:endParaRPr lang="en-US" sz="1400" dirty="0">
                        <a:latin typeface="Arial" panose="020B0604020202020204" pitchFamily="34" charset="0"/>
                        <a:cs typeface="Arial" panose="020B0604020202020204" pitchFamily="34" charset="0"/>
                      </a:endParaRPr>
                    </a:p>
                  </a:txBody>
                  <a:tcPr/>
                </a:tc>
              </a:tr>
              <a:tr h="753617">
                <a:tc>
                  <a:txBody>
                    <a:bodyPr/>
                    <a:lstStyle/>
                    <a:p>
                      <a:pPr algn="ctr"/>
                      <a:r>
                        <a:rPr lang="en-US" sz="1400" dirty="0" smtClean="0">
                          <a:latin typeface="Arial" panose="020B0604020202020204" pitchFamily="34" charset="0"/>
                          <a:cs typeface="Arial" panose="020B0604020202020204" pitchFamily="34" charset="0"/>
                        </a:rPr>
                        <a:t>Principal</a:t>
                      </a:r>
                      <a:endParaRPr lang="en-US" sz="1400" dirty="0">
                        <a:latin typeface="Arial" panose="020B0604020202020204" pitchFamily="34" charset="0"/>
                        <a:cs typeface="Arial" panose="020B0604020202020204" pitchFamily="34" charset="0"/>
                      </a:endParaRPr>
                    </a:p>
                  </a:txBody>
                  <a:tcPr anchor="ct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X</a:t>
                      </a:r>
                    </a:p>
                    <a:p>
                      <a:pPr algn="ctr"/>
                      <a:endParaRPr lang="en-US"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X</a:t>
                      </a:r>
                    </a:p>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X</a:t>
                      </a:r>
                    </a:p>
                    <a:p>
                      <a:pPr algn="ctr"/>
                      <a:endParaRPr lang="en-US" sz="1400" dirty="0">
                        <a:latin typeface="Arial" panose="020B0604020202020204" pitchFamily="34" charset="0"/>
                        <a:cs typeface="Arial" panose="020B0604020202020204" pitchFamily="34" charset="0"/>
                      </a:endParaRPr>
                    </a:p>
                  </a:txBody>
                  <a:tcPr/>
                </a:tc>
              </a:tr>
              <a:tr h="753617">
                <a:tc>
                  <a:txBody>
                    <a:bodyPr/>
                    <a:lstStyle/>
                    <a:p>
                      <a:pPr algn="ctr"/>
                      <a:r>
                        <a:rPr lang="en-US" sz="1400" dirty="0" smtClean="0">
                          <a:latin typeface="Arial" panose="020B0604020202020204" pitchFamily="34" charset="0"/>
                          <a:cs typeface="Arial" panose="020B0604020202020204" pitchFamily="34" charset="0"/>
                        </a:rPr>
                        <a:t>District Leader</a:t>
                      </a:r>
                      <a:endParaRPr lang="en-US" sz="1400" dirty="0">
                        <a:latin typeface="Arial" panose="020B0604020202020204" pitchFamily="34" charset="0"/>
                        <a:cs typeface="Arial" panose="020B0604020202020204" pitchFamily="34" charset="0"/>
                      </a:endParaRPr>
                    </a:p>
                  </a:txBody>
                  <a:tcPr anchor="ct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X</a:t>
                      </a:r>
                    </a:p>
                    <a:p>
                      <a:pPr algn="ctr"/>
                      <a:endParaRPr lang="en-US"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X</a:t>
                      </a:r>
                    </a:p>
                    <a:p>
                      <a:pPr algn="ct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80160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10" name="Content Placeholder 2"/>
          <p:cNvSpPr txBox="1">
            <a:spLocks/>
          </p:cNvSpPr>
          <p:nvPr/>
        </p:nvSpPr>
        <p:spPr>
          <a:xfrm>
            <a:off x="1051561" y="1471677"/>
            <a:ext cx="6954519" cy="4236974"/>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During the presentation, we encourage questions that are related to the agenda items. These questions will be addressed in one of three ways</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685800" lvl="1" indent="-457200">
              <a:buAutoNum type="arabicParenBoth"/>
            </a:pPr>
            <a:r>
              <a:rPr lang="en-US" sz="2400" b="1" dirty="0">
                <a:latin typeface="Arial" panose="020B0604020202020204" pitchFamily="34" charset="0"/>
                <a:cs typeface="Arial" panose="020B0604020202020204" pitchFamily="34" charset="0"/>
              </a:rPr>
              <a:t>In the question box</a:t>
            </a:r>
          </a:p>
          <a:p>
            <a:pPr marL="685800" lvl="1" indent="-457200">
              <a:buAutoNum type="arabicParenBoth"/>
            </a:pPr>
            <a:r>
              <a:rPr lang="en-US" sz="2400" b="1" dirty="0">
                <a:latin typeface="Arial" panose="020B0604020202020204" pitchFamily="34" charset="0"/>
                <a:cs typeface="Arial" panose="020B0604020202020204" pitchFamily="34" charset="0"/>
              </a:rPr>
              <a:t>Verbally by the presenter</a:t>
            </a:r>
          </a:p>
          <a:p>
            <a:pPr marL="685800" lvl="1" indent="-457200">
              <a:buAutoNum type="arabicParenBoth"/>
            </a:pPr>
            <a:r>
              <a:rPr lang="en-US" sz="2400" b="1" dirty="0">
                <a:latin typeface="Arial" panose="020B0604020202020204" pitchFamily="34" charset="0"/>
                <a:cs typeface="Arial" panose="020B0604020202020204" pitchFamily="34" charset="0"/>
              </a:rPr>
              <a:t>Via email </a:t>
            </a:r>
          </a:p>
          <a:p>
            <a:pPr marL="228600" lvl="1" indent="0">
              <a:buNone/>
            </a:pPr>
            <a:r>
              <a:rPr lang="en-US" sz="2400" b="1" dirty="0" smtClean="0">
                <a:latin typeface="Arial" panose="020B0604020202020204" pitchFamily="34" charset="0"/>
                <a:cs typeface="Arial" panose="020B0604020202020204" pitchFamily="34" charset="0"/>
              </a:rPr>
              <a:t> </a:t>
            </a:r>
            <a:endParaRPr lang="en-US" sz="2400" b="1" u="sng" dirty="0">
              <a:latin typeface="Arial" panose="020B0604020202020204" pitchFamily="34" charset="0"/>
              <a:cs typeface="Arial" panose="020B0604020202020204" pitchFamily="34" charset="0"/>
            </a:endParaRPr>
          </a:p>
          <a:p>
            <a:pPr marL="0" indent="0">
              <a:buNone/>
            </a:pPr>
            <a:r>
              <a:rPr lang="en-US" sz="2400" i="1" dirty="0" smtClean="0">
                <a:latin typeface="Arial" panose="020B0604020202020204" pitchFamily="34" charset="0"/>
                <a:cs typeface="Arial" panose="020B0604020202020204" pitchFamily="34" charset="0"/>
              </a:rPr>
              <a:t>Questions </a:t>
            </a:r>
            <a:r>
              <a:rPr lang="en-US" sz="2400" i="1" dirty="0">
                <a:latin typeface="Arial" panose="020B0604020202020204" pitchFamily="34" charset="0"/>
                <a:cs typeface="Arial" panose="020B0604020202020204" pitchFamily="34" charset="0"/>
              </a:rPr>
              <a:t>outside of the scope of the presentation or that require additional information will be addressed via email. </a:t>
            </a:r>
          </a:p>
          <a:p>
            <a:endParaRPr lang="en-US" sz="2000" dirty="0">
              <a:latin typeface="Arial" panose="020B0604020202020204" pitchFamily="34" charset="0"/>
              <a:cs typeface="Arial" panose="020B0604020202020204" pitchFamily="34" charset="0"/>
            </a:endParaRPr>
          </a:p>
        </p:txBody>
      </p:sp>
      <p:sp>
        <p:nvSpPr>
          <p:cNvPr id="14" name="Rectangle 13"/>
          <p:cNvSpPr/>
          <p:nvPr/>
        </p:nvSpPr>
        <p:spPr>
          <a:xfrm>
            <a:off x="890588" y="681822"/>
            <a:ext cx="7430452" cy="492443"/>
          </a:xfrm>
          <a:prstGeom prst="rect">
            <a:avLst/>
          </a:prstGeom>
        </p:spPr>
        <p:txBody>
          <a:bodyPr wrap="square">
            <a:spAutoFit/>
          </a:bodyPr>
          <a:lstStyle/>
          <a:p>
            <a:r>
              <a:rPr lang="en-US" sz="2600" b="1" dirty="0" smtClean="0">
                <a:latin typeface="Arial" panose="020B0604020202020204" pitchFamily="34" charset="0"/>
                <a:cs typeface="Arial" panose="020B0604020202020204" pitchFamily="34" charset="0"/>
              </a:rPr>
              <a:t>How questions will be handled</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982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pic>
        <p:nvPicPr>
          <p:cNvPr id="2051" name="Picture 3" descr="C:\Users\jskapik\Downloads\Female_Character_Design0013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9202" y="1023239"/>
            <a:ext cx="5700494" cy="7600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96984" y="3733417"/>
            <a:ext cx="4545269" cy="1508105"/>
          </a:xfrm>
          <a:prstGeom prst="rect">
            <a:avLst/>
          </a:prstGeom>
          <a:noFill/>
        </p:spPr>
        <p:txBody>
          <a:bodyPr wrap="square" rtlCol="0">
            <a:spAutoFit/>
          </a:bodyPr>
          <a:lstStyle/>
          <a:p>
            <a:pPr algn="ctr"/>
            <a:r>
              <a:rPr lang="en-US" sz="4600" b="1" dirty="0" smtClean="0">
                <a:latin typeface="Arial" panose="020B0604020202020204" pitchFamily="34" charset="0"/>
                <a:cs typeface="Arial" panose="020B0604020202020204" pitchFamily="34" charset="0"/>
              </a:rPr>
              <a:t>Pause for Questions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5800" y="3804537"/>
            <a:ext cx="913800" cy="913800"/>
          </a:xfrm>
          <a:prstGeom prst="rect">
            <a:avLst/>
          </a:prstGeom>
        </p:spPr>
      </p:pic>
    </p:spTree>
    <p:extLst>
      <p:ext uri="{BB962C8B-B14F-4D97-AF65-F5344CB8AC3E}">
        <p14:creationId xmlns:p14="http://schemas.microsoft.com/office/powerpoint/2010/main" val="155483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ost It1" descr="\\192.168.1.2\eLearning Art\01_Inputs\Image Library\office_notes\office_notes\Paper_PaperPads\postit_pad_green.png"/>
          <p:cNvPicPr>
            <a:picLocks noChangeAspect="1" noChangeArrowheads="1"/>
          </p:cNvPicPr>
          <p:nvPr/>
        </p:nvPicPr>
        <p:blipFill>
          <a:blip r:embed="rId4"/>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5"/>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6"/>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grpSp>
        <p:nvGrpSpPr>
          <p:cNvPr id="5" name="Group 4"/>
          <p:cNvGrpSpPr/>
          <p:nvPr/>
        </p:nvGrpSpPr>
        <p:grpSpPr>
          <a:xfrm>
            <a:off x="365125" y="228600"/>
            <a:ext cx="8413750" cy="6091238"/>
            <a:chOff x="365125" y="228600"/>
            <a:chExt cx="8413750" cy="6091238"/>
          </a:xfrm>
        </p:grpSpPr>
        <p:pic>
          <p:nvPicPr>
            <p:cNvPr id="4099" name="White Board"/>
            <p:cNvPicPr>
              <a:picLocks noChangeAspect="1"/>
            </p:cNvPicPr>
            <p:nvPr/>
          </p:nvPicPr>
          <p:blipFill>
            <a:blip r:embed="rId7"/>
            <a:srcRect/>
            <a:stretch>
              <a:fillRect/>
            </a:stretch>
          </p:blipFill>
          <p:spPr bwMode="auto">
            <a:xfrm>
              <a:off x="365125" y="22860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 name="Rectangle 3"/>
            <p:cNvSpPr/>
            <p:nvPr/>
          </p:nvSpPr>
          <p:spPr>
            <a:xfrm>
              <a:off x="852488" y="988151"/>
              <a:ext cx="7434262" cy="4993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The presentation from today’s session </a:t>
              </a:r>
              <a:r>
                <a:rPr lang="en-US" dirty="0">
                  <a:solidFill>
                    <a:schemeClr val="tx1"/>
                  </a:solidFill>
                  <a:latin typeface="Arial" panose="020B0604020202020204" pitchFamily="34" charset="0"/>
                  <a:cs typeface="Arial" panose="020B0604020202020204" pitchFamily="34" charset="0"/>
                </a:rPr>
                <a:t>will be made available on the TLE website. </a:t>
              </a:r>
              <a:endParaRPr lang="en-US" dirty="0" smtClean="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FAQ document </a:t>
              </a:r>
              <a:r>
                <a:rPr lang="en-US" dirty="0" smtClean="0">
                  <a:solidFill>
                    <a:schemeClr val="tx1"/>
                  </a:solidFill>
                  <a:latin typeface="Arial" panose="020B0604020202020204" pitchFamily="34" charset="0"/>
                  <a:cs typeface="Arial" panose="020B0604020202020204" pitchFamily="34" charset="0"/>
                </a:rPr>
                <a:t>on the TLE website will </a:t>
              </a:r>
              <a:r>
                <a:rPr lang="en-US" dirty="0">
                  <a:solidFill>
                    <a:schemeClr val="tx1"/>
                  </a:solidFill>
                  <a:latin typeface="Arial" panose="020B0604020202020204" pitchFamily="34" charset="0"/>
                  <a:cs typeface="Arial" panose="020B0604020202020204" pitchFamily="34" charset="0"/>
                </a:rPr>
                <a:t>be updated after all webinar sessions have been held. </a:t>
              </a:r>
            </a:p>
            <a:p>
              <a:pPr marL="285750" indent="-28575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For additional </a:t>
              </a:r>
              <a:r>
                <a:rPr lang="en-US" dirty="0">
                  <a:solidFill>
                    <a:schemeClr val="tx1"/>
                  </a:solidFill>
                  <a:latin typeface="Arial" panose="020B0604020202020204" pitchFamily="34" charset="0"/>
                  <a:cs typeface="Arial" panose="020B0604020202020204" pitchFamily="34" charset="0"/>
                </a:rPr>
                <a:t>information on how </a:t>
              </a:r>
              <a:r>
                <a:rPr lang="en-US" dirty="0" smtClean="0">
                  <a:solidFill>
                    <a:schemeClr val="tx1"/>
                  </a:solidFill>
                  <a:latin typeface="Arial" panose="020B0604020202020204" pitchFamily="34" charset="0"/>
                  <a:cs typeface="Arial" panose="020B0604020202020204" pitchFamily="34" charset="0"/>
                </a:rPr>
                <a:t>value-added </a:t>
              </a:r>
              <a:r>
                <a:rPr lang="en-US" dirty="0">
                  <a:solidFill>
                    <a:schemeClr val="tx1"/>
                  </a:solidFill>
                  <a:latin typeface="Arial" panose="020B0604020202020204" pitchFamily="34" charset="0"/>
                  <a:cs typeface="Arial" panose="020B0604020202020204" pitchFamily="34" charset="0"/>
                </a:rPr>
                <a:t>results are calculated, please review the technical report located on the TLE </a:t>
              </a:r>
              <a:r>
                <a:rPr lang="en-US" dirty="0" smtClean="0">
                  <a:solidFill>
                    <a:schemeClr val="tx1"/>
                  </a:solidFill>
                  <a:latin typeface="Arial" panose="020B0604020202020204" pitchFamily="34" charset="0"/>
                  <a:cs typeface="Arial" panose="020B0604020202020204" pitchFamily="34" charset="0"/>
                </a:rPr>
                <a:t>website, </a:t>
              </a:r>
              <a:r>
                <a:rPr lang="en-US" i="1" dirty="0" smtClean="0">
                  <a:solidFill>
                    <a:schemeClr val="tx1"/>
                  </a:solidFill>
                  <a:latin typeface="Arial" panose="020B0604020202020204" pitchFamily="34" charset="0"/>
                  <a:cs typeface="Arial" panose="020B0604020202020204" pitchFamily="34" charset="0"/>
                </a:rPr>
                <a:t>Measuring Teacher and School Value Added in Oklahoma, 2013-14 School Year</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If </a:t>
              </a:r>
              <a:r>
                <a:rPr lang="en-US" dirty="0">
                  <a:solidFill>
                    <a:schemeClr val="tx1"/>
                  </a:solidFill>
                  <a:latin typeface="Arial" panose="020B0604020202020204" pitchFamily="34" charset="0"/>
                  <a:cs typeface="Arial" panose="020B0604020202020204" pitchFamily="34" charset="0"/>
                </a:rPr>
                <a:t>you posted a question during today’s webinar and have not received a response, someone from the TLE office will review your question and send a response via email.</a:t>
              </a:r>
            </a:p>
            <a:p>
              <a:pPr marL="285750" indent="-28575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For </a:t>
              </a:r>
              <a:r>
                <a:rPr lang="en-US" dirty="0">
                  <a:solidFill>
                    <a:schemeClr val="tx1"/>
                  </a:solidFill>
                  <a:latin typeface="Arial" panose="020B0604020202020204" pitchFamily="34" charset="0"/>
                  <a:cs typeface="Arial" panose="020B0604020202020204" pitchFamily="34" charset="0"/>
                </a:rPr>
                <a:t>additional support and information regarding the Value-Added Model, please </a:t>
              </a:r>
              <a:r>
                <a:rPr lang="en-US" dirty="0" smtClean="0">
                  <a:solidFill>
                    <a:schemeClr val="tx1"/>
                  </a:solidFill>
                  <a:latin typeface="Arial" panose="020B0604020202020204" pitchFamily="34" charset="0"/>
                  <a:cs typeface="Arial" panose="020B0604020202020204" pitchFamily="34" charset="0"/>
                </a:rPr>
                <a:t>contact the SDE Help </a:t>
              </a:r>
              <a:r>
                <a:rPr lang="en-US" dirty="0">
                  <a:solidFill>
                    <a:schemeClr val="tx1"/>
                  </a:solidFill>
                  <a:latin typeface="Arial" panose="020B0604020202020204" pitchFamily="34" charset="0"/>
                  <a:cs typeface="Arial" panose="020B0604020202020204" pitchFamily="34" charset="0"/>
                </a:rPr>
                <a:t>D</a:t>
              </a:r>
              <a:r>
                <a:rPr lang="en-US" dirty="0" smtClean="0">
                  <a:solidFill>
                    <a:schemeClr val="tx1"/>
                  </a:solidFill>
                  <a:latin typeface="Arial" panose="020B0604020202020204" pitchFamily="34" charset="0"/>
                  <a:cs typeface="Arial" panose="020B0604020202020204" pitchFamily="34" charset="0"/>
                </a:rPr>
                <a:t>esk at (405) 521-3301.</a:t>
              </a:r>
              <a:endParaRPr lang="en-US" dirty="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p:txBody>
        </p:sp>
      </p:grpSp>
      <p:sp>
        <p:nvSpPr>
          <p:cNvPr id="10" name="Title 2"/>
          <p:cNvSpPr txBox="1">
            <a:spLocks/>
          </p:cNvSpPr>
          <p:nvPr/>
        </p:nvSpPr>
        <p:spPr bwMode="auto">
          <a:xfrm>
            <a:off x="3497421" y="512678"/>
            <a:ext cx="7636741"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Next Steps</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10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10" name="Content Placeholder 2"/>
          <p:cNvSpPr txBox="1">
            <a:spLocks/>
          </p:cNvSpPr>
          <p:nvPr/>
        </p:nvSpPr>
        <p:spPr>
          <a:xfrm>
            <a:off x="1051562" y="1471677"/>
            <a:ext cx="3315722" cy="331893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To submit a question, find the box labeled Questions on the right side of your screen, then enter your question in the text box and click the Submit button</a:t>
            </a:r>
          </a:p>
        </p:txBody>
      </p:sp>
      <p:sp>
        <p:nvSpPr>
          <p:cNvPr id="11" name="Rectangle 10"/>
          <p:cNvSpPr/>
          <p:nvPr/>
        </p:nvSpPr>
        <p:spPr>
          <a:xfrm>
            <a:off x="890588" y="681822"/>
            <a:ext cx="7430452" cy="492443"/>
          </a:xfrm>
          <a:prstGeom prst="rect">
            <a:avLst/>
          </a:prstGeom>
        </p:spPr>
        <p:txBody>
          <a:bodyPr wrap="square">
            <a:spAutoFit/>
          </a:bodyPr>
          <a:lstStyle/>
          <a:p>
            <a:r>
              <a:rPr lang="en-US" sz="2600" b="1" dirty="0" smtClean="0">
                <a:latin typeface="Arial" panose="020B0604020202020204" pitchFamily="34" charset="0"/>
                <a:cs typeface="Arial" panose="020B0604020202020204" pitchFamily="34" charset="0"/>
              </a:rPr>
              <a:t>How to submit questions</a:t>
            </a:r>
            <a:endParaRPr lang="en-US" sz="2600" b="1" dirty="0">
              <a:latin typeface="Arial" panose="020B0604020202020204" pitchFamily="34" charset="0"/>
              <a:cs typeface="Arial" panose="020B0604020202020204" pitchFamily="34" charset="0"/>
            </a:endParaRPr>
          </a:p>
        </p:txBody>
      </p:sp>
      <p:pic>
        <p:nvPicPr>
          <p:cNvPr id="12" name="Picture 11"/>
          <p:cNvPicPr/>
          <p:nvPr/>
        </p:nvPicPr>
        <p:blipFill rotWithShape="1">
          <a:blip r:embed="rId8"/>
          <a:srcRect l="28953" t="9306" r="27458" b="8263"/>
          <a:stretch/>
        </p:blipFill>
        <p:spPr bwMode="auto">
          <a:xfrm>
            <a:off x="4246413" y="1254504"/>
            <a:ext cx="3876758" cy="4390266"/>
          </a:xfrm>
          <a:prstGeom prst="rect">
            <a:avLst/>
          </a:prstGeom>
          <a:ln>
            <a:solidFill>
              <a:schemeClr val="accent1">
                <a:alpha val="99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3138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12" name="Title 2"/>
          <p:cNvSpPr txBox="1">
            <a:spLocks/>
          </p:cNvSpPr>
          <p:nvPr/>
        </p:nvSpPr>
        <p:spPr bwMode="auto">
          <a:xfrm>
            <a:off x="914398" y="597448"/>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Current TLE Policy Information</a:t>
            </a:r>
            <a:endParaRPr lang="en-US" sz="2700" b="1"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588" y="1391902"/>
            <a:ext cx="1094948" cy="82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1808479" y="1257958"/>
            <a:ext cx="6319521" cy="4708384"/>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i="1" dirty="0" smtClean="0"/>
              <a:t>March 3, 2015</a:t>
            </a:r>
            <a:r>
              <a:rPr lang="en-US" sz="2600" dirty="0" smtClean="0"/>
              <a:t>: </a:t>
            </a:r>
          </a:p>
          <a:p>
            <a:pPr marL="457200" lvl="1" indent="0">
              <a:buNone/>
            </a:pPr>
            <a:r>
              <a:rPr lang="en-US" sz="2600" dirty="0" smtClean="0"/>
              <a:t>“As a result of current recommendations from the TLE Commission on February 19 and a decision by the State Board of Education on February 26, SLOs/SOOs will be </a:t>
            </a:r>
            <a:r>
              <a:rPr lang="en-US" sz="2600" b="1" u="sng" dirty="0" smtClean="0"/>
              <a:t>postponed</a:t>
            </a:r>
            <a:r>
              <a:rPr lang="en-US" sz="2600" dirty="0" smtClean="0"/>
              <a:t> for the 2014-2015 school year. Student Academic Growth measures for teachers of non-tested grades and subjects (SLOs/SOOs) will not be reported to the Oklahoma State Department of Education for the 2014-2015 school year.”</a:t>
            </a:r>
          </a:p>
          <a:p>
            <a:pPr lvl="1"/>
            <a:endParaRPr lang="en-US" sz="2600" dirty="0" smtClean="0"/>
          </a:p>
        </p:txBody>
      </p:sp>
    </p:spTree>
    <p:extLst>
      <p:ext uri="{BB962C8B-B14F-4D97-AF65-F5344CB8AC3E}">
        <p14:creationId xmlns:p14="http://schemas.microsoft.com/office/powerpoint/2010/main" val="193711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12" name="Title 2"/>
          <p:cNvSpPr txBox="1">
            <a:spLocks/>
          </p:cNvSpPr>
          <p:nvPr/>
        </p:nvSpPr>
        <p:spPr bwMode="auto">
          <a:xfrm>
            <a:off x="914398" y="597448"/>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Current TLE Policy Information</a:t>
            </a:r>
            <a:endParaRPr lang="en-US" sz="2700" b="1"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017" y="1224679"/>
            <a:ext cx="1094948" cy="82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1747384" y="1334685"/>
            <a:ext cx="6454918" cy="4423314"/>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a:t>March 3, 2015</a:t>
            </a:r>
            <a:r>
              <a:rPr lang="en-US" sz="2000" dirty="0"/>
              <a:t>: </a:t>
            </a:r>
            <a:endParaRPr lang="en-US" sz="2000" b="1" dirty="0" smtClean="0"/>
          </a:p>
          <a:p>
            <a:pPr marL="0" indent="0">
              <a:buNone/>
            </a:pPr>
            <a:r>
              <a:rPr lang="en-US" sz="2800" b="1" dirty="0" smtClean="0"/>
              <a:t>TLE </a:t>
            </a:r>
            <a:r>
              <a:rPr lang="en-US" sz="2800" b="1" dirty="0"/>
              <a:t>implementation and reporting requirements still in effect for the 2014-2015 school year are: </a:t>
            </a:r>
          </a:p>
          <a:p>
            <a:pPr marL="457200" lvl="1" indent="0">
              <a:buNone/>
            </a:pPr>
            <a:r>
              <a:rPr lang="en-US" sz="2200" dirty="0">
                <a:latin typeface="Arial" panose="020B0604020202020204" pitchFamily="34" charset="0"/>
                <a:cs typeface="Arial" panose="020B0604020202020204" pitchFamily="34" charset="0"/>
              </a:rPr>
              <a:t>1. </a:t>
            </a:r>
            <a:r>
              <a:rPr lang="en-US" sz="2200" dirty="0" smtClean="0">
                <a:latin typeface="Arial" panose="020B0604020202020204" pitchFamily="34" charset="0"/>
                <a:cs typeface="Arial" panose="020B0604020202020204" pitchFamily="34" charset="0"/>
              </a:rPr>
              <a:t>The Qualitative </a:t>
            </a:r>
            <a:r>
              <a:rPr lang="en-US" sz="2200" dirty="0">
                <a:latin typeface="Arial" panose="020B0604020202020204" pitchFamily="34" charset="0"/>
                <a:cs typeface="Arial" panose="020B0604020202020204" pitchFamily="34" charset="0"/>
              </a:rPr>
              <a:t>framework will be implemented and reported to the Oklahoma State Department of Education. Reporting guidelines will be communicated at a later date. </a:t>
            </a:r>
          </a:p>
          <a:p>
            <a:pPr marL="457200" lvl="1" indent="0">
              <a:buNone/>
            </a:pPr>
            <a:endParaRPr lang="en-US" sz="2200" dirty="0" smtClean="0">
              <a:latin typeface="Arial" panose="020B0604020202020204" pitchFamily="34" charset="0"/>
              <a:cs typeface="Arial" panose="020B0604020202020204" pitchFamily="34" charset="0"/>
            </a:endParaRPr>
          </a:p>
          <a:p>
            <a:pPr marL="457200" lvl="1" indent="0">
              <a:buNone/>
            </a:pPr>
            <a:r>
              <a:rPr lang="en-US" sz="2200" dirty="0" smtClean="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Other Academic Measures (OAM) will be implemented and reported to the Oklahoma State Department of Education. Reporting guidelines will be communicated at a later date. </a:t>
            </a:r>
            <a:endParaRPr lang="en-US" sz="2200" dirty="0" smtClean="0">
              <a:latin typeface="Arial" panose="020B0604020202020204" pitchFamily="34" charset="0"/>
              <a:cs typeface="Arial" panose="020B0604020202020204" pitchFamily="34" charset="0"/>
            </a:endParaRPr>
          </a:p>
          <a:p>
            <a:pPr marL="457200" lvl="1" indent="0">
              <a:buNone/>
            </a:pPr>
            <a:endParaRPr lang="en-US" sz="2200" dirty="0" smtClean="0">
              <a:latin typeface="Arial" panose="020B0604020202020204" pitchFamily="34" charset="0"/>
              <a:cs typeface="Arial" panose="020B0604020202020204" pitchFamily="34" charset="0"/>
            </a:endParaRPr>
          </a:p>
          <a:p>
            <a:pPr lvl="1"/>
            <a:endParaRPr lang="en-US" sz="2600" dirty="0" smtClean="0">
              <a:solidFill>
                <a:srgbClr val="C00000"/>
              </a:solidFill>
            </a:endParaRPr>
          </a:p>
        </p:txBody>
      </p:sp>
    </p:spTree>
    <p:extLst>
      <p:ext uri="{BB962C8B-B14F-4D97-AF65-F5344CB8AC3E}">
        <p14:creationId xmlns:p14="http://schemas.microsoft.com/office/powerpoint/2010/main" val="354697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White Board"/>
          <p:cNvPicPr>
            <a:picLocks noChangeAspect="1"/>
          </p:cNvPicPr>
          <p:nvPr/>
        </p:nvPicPr>
        <p:blipFill>
          <a:blip r:embed="rId4"/>
          <a:srcRect/>
          <a:stretch>
            <a:fillRect/>
          </a:stretch>
        </p:blipFill>
        <p:spPr bwMode="auto">
          <a:xfrm>
            <a:off x="365125" y="209550"/>
            <a:ext cx="8413750" cy="6091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100"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890588" y="5994400"/>
            <a:ext cx="619125" cy="5746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1"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2146300" y="5976938"/>
            <a:ext cx="603250" cy="560387"/>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02"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3390900" y="6022975"/>
            <a:ext cx="625475" cy="5746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4104"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In</a:t>
            </a:r>
          </a:p>
        </p:txBody>
      </p:sp>
      <p:sp>
        <p:nvSpPr>
          <p:cNvPr id="12" name="Title 2"/>
          <p:cNvSpPr txBox="1">
            <a:spLocks/>
          </p:cNvSpPr>
          <p:nvPr/>
        </p:nvSpPr>
        <p:spPr bwMode="auto">
          <a:xfrm>
            <a:off x="914398" y="597448"/>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Current TLE Policy Information</a:t>
            </a:r>
            <a:endParaRPr lang="en-US" sz="2700" b="1"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017" y="1224679"/>
            <a:ext cx="1094948" cy="82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1747521" y="1257958"/>
            <a:ext cx="6634480" cy="5042830"/>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a:t>March 3, 2015</a:t>
            </a:r>
            <a:r>
              <a:rPr lang="en-US" sz="2000" dirty="0"/>
              <a:t>: </a:t>
            </a:r>
            <a:endParaRPr lang="en-US" sz="2000" b="1" dirty="0"/>
          </a:p>
          <a:p>
            <a:pPr marL="0" indent="0">
              <a:buNone/>
            </a:pPr>
            <a:r>
              <a:rPr lang="en-US" sz="2800" b="1" dirty="0"/>
              <a:t>TLE implementation and reporting requirements still in effect for the 2014-2015 school year are </a:t>
            </a:r>
            <a:r>
              <a:rPr lang="en-US" sz="2200" i="1" dirty="0" smtClean="0"/>
              <a:t>(continued):</a:t>
            </a:r>
          </a:p>
          <a:p>
            <a:pPr marL="0" indent="0">
              <a:buNone/>
            </a:pPr>
            <a:endParaRPr lang="en-US" sz="600" i="1" dirty="0" smtClean="0"/>
          </a:p>
          <a:p>
            <a:pPr marL="0" indent="0">
              <a:buNone/>
            </a:pPr>
            <a:r>
              <a:rPr lang="en-US" sz="2200" dirty="0" smtClean="0">
                <a:latin typeface="Arial" panose="020B0604020202020204" pitchFamily="34" charset="0"/>
                <a:cs typeface="Arial" panose="020B0604020202020204" pitchFamily="34" charset="0"/>
              </a:rPr>
              <a:t>3. Value </a:t>
            </a:r>
            <a:r>
              <a:rPr lang="en-US" sz="2200" dirty="0">
                <a:latin typeface="Arial" panose="020B0604020202020204" pitchFamily="34" charset="0"/>
                <a:cs typeface="Arial" panose="020B0604020202020204" pitchFamily="34" charset="0"/>
              </a:rPr>
              <a:t>Added Measures (VAM) results will be calculated for the 2014-2015 school year</a:t>
            </a:r>
            <a:r>
              <a:rPr lang="en-US" sz="2200" dirty="0" smtClean="0">
                <a:latin typeface="Arial" panose="020B0604020202020204" pitchFamily="34" charset="0"/>
                <a:cs typeface="Arial" panose="020B0604020202020204" pitchFamily="34" charset="0"/>
              </a:rPr>
              <a:t>:</a:t>
            </a:r>
          </a:p>
          <a:p>
            <a:pPr marL="857250" lvl="2" indent="0">
              <a:buNone/>
            </a:pPr>
            <a:r>
              <a:rPr lang="en-US" sz="18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Grades 4-8 Reading/ELA </a:t>
            </a:r>
            <a:endParaRPr lang="en-US" sz="2200" dirty="0" smtClean="0">
              <a:latin typeface="Arial" panose="020B0604020202020204" pitchFamily="34" charset="0"/>
              <a:cs typeface="Arial" panose="020B0604020202020204" pitchFamily="34" charset="0"/>
            </a:endParaRPr>
          </a:p>
          <a:p>
            <a:pPr marL="857250" lvl="2" indent="0">
              <a:buNone/>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Grades 4-8 Math </a:t>
            </a:r>
            <a:endParaRPr lang="en-US" sz="2200" dirty="0" smtClean="0">
              <a:latin typeface="Arial" panose="020B0604020202020204" pitchFamily="34" charset="0"/>
              <a:cs typeface="Arial" panose="020B0604020202020204" pitchFamily="34" charset="0"/>
            </a:endParaRPr>
          </a:p>
          <a:p>
            <a:pPr marL="857250" lvl="2" indent="0">
              <a:buNone/>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Algebra I </a:t>
            </a:r>
            <a:endParaRPr lang="en-US" sz="2200" dirty="0" smtClean="0">
              <a:latin typeface="Arial" panose="020B0604020202020204" pitchFamily="34" charset="0"/>
              <a:cs typeface="Arial" panose="020B0604020202020204" pitchFamily="34" charset="0"/>
            </a:endParaRPr>
          </a:p>
          <a:p>
            <a:pPr marL="857250" lvl="2" indent="0">
              <a:buNone/>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Algebra II </a:t>
            </a:r>
            <a:endParaRPr lang="en-US" sz="2200" dirty="0" smtClean="0">
              <a:latin typeface="Arial" panose="020B0604020202020204" pitchFamily="34" charset="0"/>
              <a:cs typeface="Arial" panose="020B0604020202020204" pitchFamily="34" charset="0"/>
            </a:endParaRPr>
          </a:p>
          <a:p>
            <a:pPr marL="857250" lvl="2" indent="0">
              <a:buNone/>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Geometry </a:t>
            </a:r>
            <a:endParaRPr lang="en-US" sz="2200" dirty="0" smtClean="0">
              <a:latin typeface="Arial" panose="020B0604020202020204" pitchFamily="34" charset="0"/>
              <a:cs typeface="Arial" panose="020B0604020202020204" pitchFamily="34" charset="0"/>
            </a:endParaRPr>
          </a:p>
          <a:p>
            <a:pPr marL="857250" lvl="2" indent="0">
              <a:buNone/>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English III </a:t>
            </a:r>
            <a:r>
              <a:rPr lang="en-US" sz="2200" dirty="0" smtClean="0">
                <a:latin typeface="Arial" panose="020B0604020202020204" pitchFamily="34" charset="0"/>
                <a:cs typeface="Arial" panose="020B0604020202020204" pitchFamily="34" charset="0"/>
              </a:rPr>
              <a:t> </a:t>
            </a:r>
          </a:p>
          <a:p>
            <a:pPr marL="457200" lvl="1" indent="0">
              <a:buNone/>
            </a:pPr>
            <a:endParaRPr lang="en-US" sz="1500" dirty="0" smtClean="0">
              <a:latin typeface="Arial" panose="020B0604020202020204" pitchFamily="34" charset="0"/>
              <a:cs typeface="Arial" panose="020B0604020202020204" pitchFamily="34" charset="0"/>
            </a:endParaRPr>
          </a:p>
          <a:p>
            <a:pPr marL="57150" indent="0">
              <a:buNone/>
            </a:pPr>
            <a:r>
              <a:rPr lang="en-US" sz="2200" dirty="0" smtClean="0">
                <a:latin typeface="Arial" panose="020B0604020202020204" pitchFamily="34" charset="0"/>
                <a:cs typeface="Arial" panose="020B0604020202020204" pitchFamily="34" charset="0"/>
              </a:rPr>
              <a:t>Roster </a:t>
            </a:r>
            <a:r>
              <a:rPr lang="en-US" sz="2200" dirty="0">
                <a:latin typeface="Arial" panose="020B0604020202020204" pitchFamily="34" charset="0"/>
                <a:cs typeface="Arial" panose="020B0604020202020204" pitchFamily="34" charset="0"/>
              </a:rPr>
              <a:t>verification is mandatory for the teachers of the tested subjects </a:t>
            </a:r>
            <a:r>
              <a:rPr lang="en-US" sz="2200" dirty="0" smtClean="0">
                <a:latin typeface="Arial" panose="020B0604020202020204" pitchFamily="34" charset="0"/>
                <a:cs typeface="Arial" panose="020B0604020202020204" pitchFamily="34" charset="0"/>
              </a:rPr>
              <a:t>listed.</a:t>
            </a:r>
            <a:endParaRPr lang="en-US" sz="2200" dirty="0">
              <a:latin typeface="Arial" panose="020B0604020202020204" pitchFamily="34" charset="0"/>
              <a:cs typeface="Arial" panose="020B0604020202020204" pitchFamily="34" charset="0"/>
            </a:endParaRPr>
          </a:p>
          <a:p>
            <a:pPr lvl="1"/>
            <a:endParaRPr lang="en-US" sz="2600" dirty="0" smtClean="0">
              <a:solidFill>
                <a:srgbClr val="C00000"/>
              </a:solidFill>
            </a:endParaRPr>
          </a:p>
        </p:txBody>
      </p:sp>
    </p:spTree>
    <p:extLst>
      <p:ext uri="{BB962C8B-B14F-4D97-AF65-F5344CB8AC3E}">
        <p14:creationId xmlns:p14="http://schemas.microsoft.com/office/powerpoint/2010/main" val="24804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Wall" descr="\\192.168.1.2\eLearning Art\01_Inputs\Image Library\eLearningArt_SeamlessTexture01\woodplank_rpt.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5400"/>
            <a:ext cx="923448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White Board"/>
          <p:cNvPicPr>
            <a:picLocks noChangeAspect="1"/>
          </p:cNvPicPr>
          <p:nvPr/>
        </p:nvPicPr>
        <p:blipFill>
          <a:blip r:embed="rId4"/>
          <a:srcRect/>
          <a:stretch>
            <a:fillRect/>
          </a:stretch>
        </p:blipFill>
        <p:spPr bwMode="auto">
          <a:xfrm>
            <a:off x="2028825" y="114300"/>
            <a:ext cx="7051675" cy="5105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7" name="Post It1" descr="\\192.168.1.2\eLearning Art\01_Inputs\Image Library\office_notes\office_notes\Paper_PaperPads\postit_pad_green.png"/>
          <p:cNvPicPr>
            <a:picLocks noChangeAspect="1" noChangeArrowheads="1"/>
          </p:cNvPicPr>
          <p:nvPr/>
        </p:nvPicPr>
        <p:blipFill>
          <a:blip r:embed="rId5"/>
          <a:srcRect/>
          <a:stretch>
            <a:fillRect/>
          </a:stretch>
        </p:blipFill>
        <p:spPr bwMode="auto">
          <a:xfrm>
            <a:off x="2482850" y="4954588"/>
            <a:ext cx="495300" cy="4603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8" name="Post It2" descr="\\192.168.1.2\eLearning Art\01_Inputs\Image Library\office_notes\office_notes\Paper_PaperPads\postit_pad_purple.png"/>
          <p:cNvPicPr>
            <a:picLocks noChangeAspect="1" noChangeArrowheads="1"/>
          </p:cNvPicPr>
          <p:nvPr/>
        </p:nvPicPr>
        <p:blipFill>
          <a:blip r:embed="rId6"/>
          <a:srcRect/>
          <a:stretch>
            <a:fillRect/>
          </a:stretch>
        </p:blipFill>
        <p:spPr bwMode="auto">
          <a:xfrm>
            <a:off x="3441700" y="4927600"/>
            <a:ext cx="482600" cy="4492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9" name="Post It3" descr="\\192.168.1.2\eLearning Art\01_Inputs\Image Library\office_notes\office_notes\Paper_PaperPads\postit_pink.png"/>
          <p:cNvPicPr>
            <a:picLocks noChangeAspect="1" noChangeArrowheads="1"/>
          </p:cNvPicPr>
          <p:nvPr/>
        </p:nvPicPr>
        <p:blipFill>
          <a:blip r:embed="rId7"/>
          <a:srcRect/>
          <a:stretch>
            <a:fillRect/>
          </a:stretch>
        </p:blipFill>
        <p:spPr bwMode="auto">
          <a:xfrm rot="327414">
            <a:off x="4452938" y="4949825"/>
            <a:ext cx="500062" cy="4603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81" name="Slide Title"/>
          <p:cNvSpPr>
            <a:spLocks noGrp="1"/>
          </p:cNvSpPr>
          <p:nvPr>
            <p:ph type="title"/>
          </p:nvPr>
        </p:nvSpPr>
        <p:spPr/>
        <p:txBody>
          <a:bodyPr/>
          <a:lstStyle/>
          <a:p>
            <a:pPr>
              <a:defRPr/>
            </a:pPr>
            <a:r>
              <a:rPr lang="en-US" dirty="0" smtClean="0">
                <a:latin typeface="Lucida Calligraphy" pitchFamily="66" charset="0"/>
                <a:ea typeface="+mn-ea"/>
                <a:cs typeface="+mn-cs"/>
              </a:rPr>
              <a:t>Whiteboard Zoom Mid</a:t>
            </a:r>
          </a:p>
        </p:txBody>
      </p:sp>
      <p:pic>
        <p:nvPicPr>
          <p:cNvPr id="3" name="Picture 2" descr="C:\Users\jskapik\Downloads\Asian_women_gesture00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87" y="2509848"/>
            <a:ext cx="4490987" cy="5271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2850" y="1181613"/>
            <a:ext cx="6143124" cy="3416320"/>
          </a:xfrm>
          <a:prstGeom prst="rect">
            <a:avLst/>
          </a:prstGeom>
        </p:spPr>
        <p:txBody>
          <a:bodyPr wrap="square">
            <a:spAutoFit/>
          </a:bodyPr>
          <a:lstStyle/>
          <a:p>
            <a:r>
              <a:rPr lang="en-US" sz="2400" b="1" dirty="0" smtClean="0">
                <a:solidFill>
                  <a:srgbClr val="0070C0"/>
                </a:solidFill>
              </a:rPr>
              <a:t>Q1.What </a:t>
            </a:r>
            <a:r>
              <a:rPr lang="en-US" sz="2400" b="1" dirty="0">
                <a:solidFill>
                  <a:srgbClr val="0070C0"/>
                </a:solidFill>
              </a:rPr>
              <a:t>are some suggestions </a:t>
            </a:r>
            <a:r>
              <a:rPr lang="en-US" sz="2400" b="1" dirty="0" smtClean="0">
                <a:solidFill>
                  <a:srgbClr val="0070C0"/>
                </a:solidFill>
              </a:rPr>
              <a:t>about </a:t>
            </a:r>
            <a:r>
              <a:rPr lang="en-US" sz="2400" b="1" dirty="0">
                <a:solidFill>
                  <a:srgbClr val="0070C0"/>
                </a:solidFill>
              </a:rPr>
              <a:t>how to highlight key information </a:t>
            </a:r>
            <a:r>
              <a:rPr lang="en-US" sz="2400" b="1" dirty="0" smtClean="0">
                <a:solidFill>
                  <a:srgbClr val="0070C0"/>
                </a:solidFill>
              </a:rPr>
              <a:t>most efficiently regarding </a:t>
            </a:r>
            <a:r>
              <a:rPr lang="en-US" sz="2400" b="1" dirty="0">
                <a:solidFill>
                  <a:srgbClr val="0070C0"/>
                </a:solidFill>
              </a:rPr>
              <a:t>value-added </a:t>
            </a:r>
            <a:r>
              <a:rPr lang="en-US" sz="2400" b="1" dirty="0" smtClean="0">
                <a:solidFill>
                  <a:srgbClr val="0070C0"/>
                </a:solidFill>
              </a:rPr>
              <a:t>reports for </a:t>
            </a:r>
            <a:r>
              <a:rPr lang="en-US" sz="2400" b="1" dirty="0">
                <a:solidFill>
                  <a:srgbClr val="0070C0"/>
                </a:solidFill>
              </a:rPr>
              <a:t>teachers and other staff </a:t>
            </a:r>
            <a:r>
              <a:rPr lang="en-US" sz="2400" b="1" dirty="0" smtClean="0">
                <a:solidFill>
                  <a:srgbClr val="0070C0"/>
                </a:solidFill>
              </a:rPr>
              <a:t>when </a:t>
            </a:r>
            <a:r>
              <a:rPr lang="en-US" sz="2400" b="1" dirty="0">
                <a:solidFill>
                  <a:srgbClr val="0070C0"/>
                </a:solidFill>
              </a:rPr>
              <a:t>time is limited</a:t>
            </a:r>
            <a:r>
              <a:rPr lang="en-US" sz="2400" b="1" dirty="0" smtClean="0">
                <a:solidFill>
                  <a:srgbClr val="0070C0"/>
                </a:solidFill>
              </a:rPr>
              <a:t>?</a:t>
            </a:r>
          </a:p>
          <a:p>
            <a:endParaRPr lang="en-US" sz="2400" b="1" dirty="0">
              <a:solidFill>
                <a:srgbClr val="0070C0"/>
              </a:solidFill>
            </a:endParaRPr>
          </a:p>
          <a:p>
            <a:r>
              <a:rPr lang="en-US" sz="2400" dirty="0" smtClean="0"/>
              <a:t>Use training materials on the TLE website. Here are a few to start with…</a:t>
            </a:r>
            <a:endParaRPr lang="en-US" sz="2400" dirty="0"/>
          </a:p>
          <a:p>
            <a:pPr lvl="0"/>
            <a:endParaRPr lang="en-US" sz="2400" i="1" dirty="0"/>
          </a:p>
        </p:txBody>
      </p:sp>
      <p:sp>
        <p:nvSpPr>
          <p:cNvPr id="14" name="Title 2"/>
          <p:cNvSpPr txBox="1">
            <a:spLocks/>
          </p:cNvSpPr>
          <p:nvPr/>
        </p:nvSpPr>
        <p:spPr bwMode="auto">
          <a:xfrm>
            <a:off x="2435190" y="462695"/>
            <a:ext cx="728790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dirty="0" smtClean="0">
                <a:latin typeface="Arial" panose="020B0604020202020204" pitchFamily="34" charset="0"/>
                <a:cs typeface="Arial" panose="020B0604020202020204" pitchFamily="34" charset="0"/>
              </a:rPr>
              <a:t>Understanding the Value-Added Model</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7447</TotalTime>
  <Words>3397</Words>
  <Application>Microsoft Office PowerPoint</Application>
  <PresentationFormat>On-screen Show (4:3)</PresentationFormat>
  <Paragraphs>426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Whiteboard Zoom Out</vt:lpstr>
      <vt:lpstr>Whiteboard Zoom In</vt:lpstr>
      <vt:lpstr>Whiteboard Zoom Mid</vt:lpstr>
      <vt:lpstr>Whiteboard Zoom In</vt:lpstr>
      <vt:lpstr>Whiteboard Zoom In</vt:lpstr>
      <vt:lpstr>Whiteboard Zoom In</vt:lpstr>
      <vt:lpstr>Whiteboard Zoom In</vt:lpstr>
      <vt:lpstr>Whiteboard Zoom In</vt:lpstr>
      <vt:lpstr>Whiteboard Zoom Mid</vt:lpstr>
      <vt:lpstr>Whiteboard Zoom In</vt:lpstr>
      <vt:lpstr>Whiteboard Zoom In</vt:lpstr>
      <vt:lpstr>Whiteboard Zoom In</vt:lpstr>
      <vt:lpstr>Whiteboard Zoom Mid</vt:lpstr>
      <vt:lpstr>Whiteboard Zoom In</vt:lpstr>
      <vt:lpstr>Whiteboard Zoom Mid</vt:lpstr>
      <vt:lpstr>Whiteboard Zoom In</vt:lpstr>
      <vt:lpstr>Whiteboard Zoom Mid</vt:lpstr>
      <vt:lpstr>Whiteboard Zoom Mid</vt:lpstr>
      <vt:lpstr>Whiteboard Zoom Mid</vt:lpstr>
      <vt:lpstr>Whiteboard Zoom Mid</vt:lpstr>
      <vt:lpstr>Whiteboard Zoom Mid</vt:lpstr>
      <vt:lpstr>Whiteboard Zoom In</vt:lpstr>
      <vt:lpstr>Whiteboard Zoom Mid</vt:lpstr>
      <vt:lpstr>Whiteboard Zoom Mid</vt:lpstr>
      <vt:lpstr>Whiteboard Zoom Mid</vt:lpstr>
      <vt:lpstr>Whiteboard Zoom In</vt:lpstr>
      <vt:lpstr>Whiteboard Zoom In</vt:lpstr>
      <vt:lpstr>Whiteboard Zoom In</vt:lpstr>
      <vt:lpstr>Whiteboard Zoom In</vt:lpstr>
      <vt:lpstr>Whiteboard Zoom In</vt:lpstr>
      <vt:lpstr>Whiteboard Zoom In</vt:lpstr>
      <vt:lpstr>Whiteboard Zoom In</vt:lpstr>
      <vt:lpstr>Whiteboard Zoom In</vt:lpstr>
      <vt:lpstr>Whiteboard Zoom In</vt:lpstr>
      <vt:lpstr>Whiteboard Zoom In</vt:lpstr>
      <vt:lpstr>Whiteboard Zoom In</vt:lpstr>
      <vt:lpstr>Whiteboard Zoom Mid</vt:lpstr>
      <vt:lpstr>Whiteboard Zoom Mid</vt:lpstr>
      <vt:lpstr>Whiteboard Zoom In</vt:lpstr>
      <vt:lpstr>Whiteboard Zoom In</vt:lpstr>
      <vt:lpstr>Whiteboard Zoom 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Titilola</dc:creator>
  <cp:lastModifiedBy>Ginger Difalco</cp:lastModifiedBy>
  <cp:revision>207</cp:revision>
  <dcterms:created xsi:type="dcterms:W3CDTF">2006-08-16T00:00:00Z</dcterms:created>
  <dcterms:modified xsi:type="dcterms:W3CDTF">2015-03-25T17:50:51Z</dcterms:modified>
</cp:coreProperties>
</file>