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3"/>
  </p:notesMasterIdLst>
  <p:handoutMasterIdLst>
    <p:handoutMasterId r:id="rId64"/>
  </p:handoutMasterIdLst>
  <p:sldIdLst>
    <p:sldId id="256" r:id="rId2"/>
    <p:sldId id="257" r:id="rId3"/>
    <p:sldId id="258" r:id="rId4"/>
    <p:sldId id="287" r:id="rId5"/>
    <p:sldId id="306" r:id="rId6"/>
    <p:sldId id="312" r:id="rId7"/>
    <p:sldId id="311" r:id="rId8"/>
    <p:sldId id="260" r:id="rId9"/>
    <p:sldId id="305" r:id="rId10"/>
    <p:sldId id="262" r:id="rId11"/>
    <p:sldId id="314" r:id="rId12"/>
    <p:sldId id="315" r:id="rId13"/>
    <p:sldId id="263" r:id="rId14"/>
    <p:sldId id="310" r:id="rId15"/>
    <p:sldId id="316" r:id="rId16"/>
    <p:sldId id="308" r:id="rId17"/>
    <p:sldId id="309" r:id="rId18"/>
    <p:sldId id="317" r:id="rId19"/>
    <p:sldId id="313" r:id="rId20"/>
    <p:sldId id="318" r:id="rId21"/>
    <p:sldId id="261" r:id="rId22"/>
    <p:sldId id="264" r:id="rId23"/>
    <p:sldId id="265" r:id="rId24"/>
    <p:sldId id="266" r:id="rId25"/>
    <p:sldId id="267" r:id="rId26"/>
    <p:sldId id="268" r:id="rId27"/>
    <p:sldId id="269" r:id="rId28"/>
    <p:sldId id="270" r:id="rId29"/>
    <p:sldId id="271" r:id="rId30"/>
    <p:sldId id="272" r:id="rId31"/>
    <p:sldId id="273" r:id="rId32"/>
    <p:sldId id="274" r:id="rId33"/>
    <p:sldId id="275" r:id="rId34"/>
    <p:sldId id="276" r:id="rId35"/>
    <p:sldId id="277" r:id="rId36"/>
    <p:sldId id="278" r:id="rId37"/>
    <p:sldId id="279" r:id="rId38"/>
    <p:sldId id="280" r:id="rId39"/>
    <p:sldId id="281" r:id="rId40"/>
    <p:sldId id="282" r:id="rId41"/>
    <p:sldId id="283" r:id="rId42"/>
    <p:sldId id="284" r:id="rId43"/>
    <p:sldId id="285" r:id="rId44"/>
    <p:sldId id="288" r:id="rId45"/>
    <p:sldId id="286" r:id="rId46"/>
    <p:sldId id="289" r:id="rId47"/>
    <p:sldId id="290" r:id="rId48"/>
    <p:sldId id="291" r:id="rId49"/>
    <p:sldId id="292" r:id="rId50"/>
    <p:sldId id="293" r:id="rId51"/>
    <p:sldId id="294" r:id="rId52"/>
    <p:sldId id="295" r:id="rId53"/>
    <p:sldId id="296" r:id="rId54"/>
    <p:sldId id="297" r:id="rId55"/>
    <p:sldId id="298" r:id="rId56"/>
    <p:sldId id="304" r:id="rId57"/>
    <p:sldId id="299" r:id="rId58"/>
    <p:sldId id="300" r:id="rId59"/>
    <p:sldId id="301" r:id="rId60"/>
    <p:sldId id="302" r:id="rId61"/>
    <p:sldId id="303" r:id="rId62"/>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p15:clr>
            <a:srgbClr val="A4A3A4"/>
          </p15:clr>
        </p15:guide>
        <p15:guide id="2" pos="22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5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4" d="100"/>
          <a:sy n="114" d="100"/>
        </p:scale>
        <p:origin x="152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770"/>
    </p:cViewPr>
  </p:sorterViewPr>
  <p:notesViewPr>
    <p:cSldViewPr>
      <p:cViewPr varScale="1">
        <p:scale>
          <a:sx n="53" d="100"/>
          <a:sy n="53" d="100"/>
        </p:scale>
        <p:origin x="-1842" y="-84"/>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6688" y="0"/>
            <a:ext cx="3041650" cy="465138"/>
          </a:xfrm>
          <a:prstGeom prst="rect">
            <a:avLst/>
          </a:prstGeom>
        </p:spPr>
        <p:txBody>
          <a:bodyPr vert="horz" lIns="91440" tIns="45720" rIns="91440" bIns="45720" rtlCol="0"/>
          <a:lstStyle>
            <a:lvl1pPr algn="r">
              <a:defRPr sz="1200"/>
            </a:lvl1pPr>
          </a:lstStyle>
          <a:p>
            <a:pPr>
              <a:defRPr/>
            </a:pPr>
            <a:fld id="{3247AEDC-0756-4FAE-AA09-5FB82D553A69}" type="datetimeFigureOut">
              <a:rPr lang="en-US"/>
              <a:pPr>
                <a:defRPr/>
              </a:pPr>
              <a:t>6/27/2019</a:t>
            </a:fld>
            <a:endParaRPr lang="en-US"/>
          </a:p>
        </p:txBody>
      </p:sp>
      <p:sp>
        <p:nvSpPr>
          <p:cNvPr id="4" name="Footer Placeholder 3"/>
          <p:cNvSpPr>
            <a:spLocks noGrp="1"/>
          </p:cNvSpPr>
          <p:nvPr>
            <p:ph type="ftr" sz="quarter" idx="2"/>
          </p:nvPr>
        </p:nvSpPr>
        <p:spPr>
          <a:xfrm>
            <a:off x="0" y="8839200"/>
            <a:ext cx="3041650"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6688" y="8839200"/>
            <a:ext cx="3041650" cy="465138"/>
          </a:xfrm>
          <a:prstGeom prst="rect">
            <a:avLst/>
          </a:prstGeom>
        </p:spPr>
        <p:txBody>
          <a:bodyPr vert="horz" lIns="91440" tIns="45720" rIns="91440" bIns="45720" rtlCol="0" anchor="b"/>
          <a:lstStyle>
            <a:lvl1pPr algn="r">
              <a:defRPr sz="1200"/>
            </a:lvl1pPr>
          </a:lstStyle>
          <a:p>
            <a:pPr>
              <a:defRPr/>
            </a:pPr>
            <a:fld id="{1411F3E8-DCD4-4D96-B836-C85860E4DCE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6688" y="0"/>
            <a:ext cx="3041650" cy="465138"/>
          </a:xfrm>
          <a:prstGeom prst="rect">
            <a:avLst/>
          </a:prstGeom>
        </p:spPr>
        <p:txBody>
          <a:bodyPr vert="horz" lIns="91440" tIns="45720" rIns="91440" bIns="45720" rtlCol="0"/>
          <a:lstStyle>
            <a:lvl1pPr algn="r">
              <a:defRPr sz="1200"/>
            </a:lvl1pPr>
          </a:lstStyle>
          <a:p>
            <a:pPr>
              <a:defRPr/>
            </a:pPr>
            <a:fld id="{63525CAD-597E-4524-B701-3499AF55968D}" type="datetimeFigureOut">
              <a:rPr lang="en-US"/>
              <a:pPr>
                <a:defRPr/>
              </a:pPr>
              <a:t>6/27/2019</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39200"/>
            <a:ext cx="3041650"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lIns="91440" tIns="45720" rIns="91440" bIns="45720" rtlCol="0" anchor="b"/>
          <a:lstStyle>
            <a:lvl1pPr algn="r">
              <a:defRPr sz="1200"/>
            </a:lvl1pPr>
          </a:lstStyle>
          <a:p>
            <a:pPr>
              <a:defRPr/>
            </a:pPr>
            <a:fld id="{ACB5B757-2B81-4D9C-B554-EC2C317D353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24CF152-C43C-4BB3-97E9-D4ACA462CF9F}"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CBFB00-B141-4679-8115-5F3E2A3BDD8F}" type="slidenum">
              <a:rPr lang="en-US" smtClean="0"/>
              <a:pPr/>
              <a:t>13</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812CF6-8286-4F9D-858B-DE658A358F5B}" type="slidenum">
              <a:rPr lang="en-US" smtClean="0"/>
              <a:pPr/>
              <a:t>14</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9C5328-5E8D-489A-B896-E53607D80BF7}" type="slidenum">
              <a:rPr lang="en-US" smtClean="0"/>
              <a:pPr/>
              <a:t>15</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C3EC96-D92B-4433-BEAF-CD83CA9EF27B}" type="slidenum">
              <a:rPr lang="en-US" smtClean="0"/>
              <a:pPr/>
              <a:t>16</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C2A2E0-9513-4475-A827-878F105DE52D}" type="slidenum">
              <a:rPr lang="en-US" smtClean="0"/>
              <a:pPr/>
              <a:t>17</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6D7245-8199-4266-9908-A4529E6A178A}" type="slidenum">
              <a:rPr lang="en-US" smtClean="0"/>
              <a:pPr/>
              <a:t>18</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11352E-778F-4A18-9C2A-E7B511B52C3F}" type="slidenum">
              <a:rPr lang="en-US" smtClean="0"/>
              <a:pPr/>
              <a:t>19</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668EFCC-836D-41F4-B78D-8D2B52D4424C}" type="slidenum">
              <a:rPr lang="en-US" smtClean="0"/>
              <a:pPr/>
              <a:t>20</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EB8EBF-A236-4A34-A5B8-39E505455695}" type="slidenum">
              <a:rPr lang="en-US" smtClean="0"/>
              <a:pPr/>
              <a:t>21</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2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AF42DC-D2F9-4FA0-A169-CEA276076DA8}" type="slidenum">
              <a:rPr lang="en-US" smtClean="0"/>
              <a:pPr/>
              <a:t>22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A87531-EF2E-4ACF-B99A-DC82B90EFA8B}"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6595E2-2E77-4C6F-BB4B-920E02873C63}" type="slidenum">
              <a:rPr lang="en-US" smtClean="0"/>
              <a:pPr/>
              <a:t>23</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84E7F7-2E1C-45DD-A11C-C24C83AC96AE}" type="slidenum">
              <a:rPr lang="en-US" smtClean="0"/>
              <a:pPr/>
              <a:t>24</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3E6ADE-999C-42DF-907F-71173DCF1E5F}" type="slidenum">
              <a:rPr lang="en-US" smtClean="0"/>
              <a:pPr/>
              <a:t>25</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18728B-58D5-4EDD-B119-FAD7351838D8}" type="slidenum">
              <a:rPr lang="en-US" smtClean="0"/>
              <a:pPr/>
              <a:t>26</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5BFFE1-E12A-4F73-A22F-6655F8F2A8D8}" type="slidenum">
              <a:rPr lang="en-US" smtClean="0"/>
              <a:pPr/>
              <a:t>27</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51F4D7-17CF-4D2E-B32A-3CEF67239C8F}" type="slidenum">
              <a:rPr lang="en-US" smtClean="0"/>
              <a:pPr/>
              <a:t>28</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C57ADB-2A46-4E4D-B553-F69BBFFC0427}" type="slidenum">
              <a:rPr lang="en-US" smtClean="0"/>
              <a:pPr/>
              <a:t>29</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89BEA0-8DE5-429A-8FE0-1E2039624D76}" type="slidenum">
              <a:rPr lang="en-US" smtClean="0"/>
              <a:pPr/>
              <a:t>30</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849609-02DC-4182-BE7B-004526E116CD}" type="slidenum">
              <a:rPr lang="en-US" smtClean="0"/>
              <a:pPr/>
              <a:t>31</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BCDFA5-3F4C-4A72-9559-D36FC85378E2}" type="slidenum">
              <a:rPr lang="en-US" smtClean="0"/>
              <a:pPr/>
              <a:t>32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4ABB82-3C27-4919-B2D6-EE9FD4F4120C}"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3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9262F7-9E13-4C72-B1C3-BF4E14AF7F32}" type="slidenum">
              <a:rPr lang="en-US" smtClean="0"/>
              <a:pPr/>
              <a:t>33</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8234A0-1402-4E07-84CA-05986BF58BE5}" type="slidenum">
              <a:rPr lang="en-US" smtClean="0"/>
              <a:pPr/>
              <a:t>34</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6A54D5-74F0-4BD0-BA30-4BF0681A5501}" type="slidenum">
              <a:rPr lang="en-US" smtClean="0"/>
              <a:pPr/>
              <a:t>35</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65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69799E-E19D-49BA-B7E7-EFCB57C45D58}" type="slidenum">
              <a:rPr lang="en-US" smtClean="0"/>
              <a:pPr/>
              <a:t>36</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98540E-7D7E-47B6-8798-BEC86A3E0D06}" type="slidenum">
              <a:rPr lang="en-US" smtClean="0"/>
              <a:pPr/>
              <a:t>37</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85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D73981-6DA8-4DDB-9F46-A3B046090AD4}" type="slidenum">
              <a:rPr lang="en-US" smtClean="0"/>
              <a:pPr/>
              <a:t>38</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025C09-6815-4302-AA68-C23557B6B494}" type="slidenum">
              <a:rPr lang="en-US" smtClean="0"/>
              <a:pPr/>
              <a:t>39</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05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7FC8FD-3800-492D-B86B-8A77ABCC6FB3}" type="slidenum">
              <a:rPr lang="en-US" smtClean="0"/>
              <a:pPr/>
              <a:t>40</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199849-FD82-4628-B20B-D6F4A9C0360A}" type="slidenum">
              <a:rPr lang="en-US" smtClean="0"/>
              <a:pPr/>
              <a:t>41</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B96521-7DE1-4454-91EE-9FA48B28C49B}" type="slidenum">
              <a:rPr lang="en-US" smtClean="0"/>
              <a:pPr/>
              <a:t>42</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13CD80-0BD4-41B4-A9E1-A80183DA6B0B}"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3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DFFCEF-44B9-4B2E-BF95-8DAE37E0E18C}" type="slidenum">
              <a:rPr lang="en-US" smtClean="0"/>
              <a:pPr/>
              <a:t>43</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46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0DD274-04A6-40CC-AFFD-66027B544E44}" type="slidenum">
              <a:rPr lang="en-US" smtClean="0"/>
              <a:pPr/>
              <a:t>44</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F15452-C679-47BC-AC7F-1E8AD277252A}" type="slidenum">
              <a:rPr lang="en-US" smtClean="0"/>
              <a:pPr/>
              <a:t>45</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5F70C10-463F-4F04-B2ED-079EE150B6F0}" type="slidenum">
              <a:rPr lang="en-US" smtClean="0"/>
              <a:pPr/>
              <a:t>46</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E0D58C-2E37-4761-A0DE-45F0D3F1C19B}" type="slidenum">
              <a:rPr lang="en-US" smtClean="0"/>
              <a:pPr/>
              <a:t>47</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2F1587-7D9E-45B2-8F02-212FC9FA0347}" type="slidenum">
              <a:rPr lang="en-US" smtClean="0"/>
              <a:pPr/>
              <a:t>48</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C195D0-AA73-4F94-AAD6-C679AFD8C898}" type="slidenum">
              <a:rPr lang="en-US" smtClean="0"/>
              <a:pPr/>
              <a:t>49</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08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FF79C4-6857-415D-8F00-75BB1B1F4E11}" type="slidenum">
              <a:rPr lang="en-US" smtClean="0"/>
              <a:pPr/>
              <a:t>50</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18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56D67F-D5C5-4B23-B7FB-C46DF21B56EC}" type="slidenum">
              <a:rPr lang="en-US" smtClean="0"/>
              <a:pPr/>
              <a:t>51</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28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DDA41A-B2F5-4360-86FB-D8B1F689A6C3}" type="slidenum">
              <a:rPr lang="en-US" smtClean="0"/>
              <a:pPr/>
              <a:t>52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B40313-ED27-4BA7-BD51-6727886BA39F}" type="slidenum">
              <a:rPr lang="en-US" smtClean="0"/>
              <a:pPr/>
              <a:t>8</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39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A285F45-0882-4AAD-AA9B-63DA9848E14C}" type="slidenum">
              <a:rPr lang="en-US" smtClean="0"/>
              <a:pPr/>
              <a:t>53</a:t>
            </a:fld>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p:spPr>
      </p:sp>
      <p:sp>
        <p:nvSpPr>
          <p:cNvPr id="1249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49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4F4074-5E7D-46C8-8752-C6AF872086B1}" type="slidenum">
              <a:rPr lang="en-US" smtClean="0"/>
              <a:pPr/>
              <a:t>54</a:t>
            </a:fld>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p:spPr>
      </p:sp>
      <p:sp>
        <p:nvSpPr>
          <p:cNvPr id="1259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59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81A37B-0057-47E6-B027-310CA90E2765}" type="slidenum">
              <a:rPr lang="en-US" smtClean="0"/>
              <a:pPr/>
              <a:t>55</a:t>
            </a:fld>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p:spPr>
      </p:sp>
      <p:sp>
        <p:nvSpPr>
          <p:cNvPr id="1269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69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5CC69A-281F-4208-9F20-F345A8C73900}" type="slidenum">
              <a:rPr lang="en-US" smtClean="0"/>
              <a:pPr/>
              <a:t>56</a:t>
            </a:fld>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B8F15CE-AC24-4A38-9FF9-B2B7E05AF843}" type="slidenum">
              <a:rPr lang="en-US" smtClean="0"/>
              <a:pPr/>
              <a:t>57</a:t>
            </a:fld>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90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D793F39-12DB-456E-89B0-3D54B553624E}" type="slidenum">
              <a:rPr lang="en-US" smtClean="0"/>
              <a:pPr/>
              <a:t>58</a:t>
            </a:fld>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E40DAE8-2747-4083-9060-54D5103821B2}" type="slidenum">
              <a:rPr lang="en-US" smtClean="0"/>
              <a:pPr/>
              <a:t>59</a:t>
            </a:fld>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p:spPr>
      </p:sp>
      <p:sp>
        <p:nvSpPr>
          <p:cNvPr id="1310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10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4C6D9-6084-46F6-8929-8ABB65E41653}" type="slidenum">
              <a:rPr lang="en-US" smtClean="0"/>
              <a:pPr/>
              <a:t>60</a:t>
            </a:fld>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2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A38E0EC-CDAD-474D-BBA9-69CA3A64AAAA}" type="slidenum">
              <a:rPr lang="en-US" smtClean="0"/>
              <a:pPr/>
              <a:t>61</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9AF264-F5D7-44EE-A4A3-7E97EC7923B3}" type="slidenum">
              <a:rPr lang="en-US" smtClean="0"/>
              <a:pPr/>
              <a:t>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4F99FF-940F-4577-8B4A-D982822387EC}" type="slidenum">
              <a:rPr lang="en-US" smtClean="0"/>
              <a:pPr/>
              <a:t>10</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C0BB4FA-76C0-48F1-B25E-60F50E594C58}" type="slidenum">
              <a:rPr lang="en-US" smtClean="0"/>
              <a:pPr/>
              <a:t>11</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0AF053-21AF-4C20-B4BA-25AA6D4F054C}" type="slidenum">
              <a:rPr lang="en-US" smtClean="0"/>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4FD12E1A-A78E-413A-848F-F01BCDD375B5}" type="datetimeFigureOut">
              <a:rPr lang="en-US"/>
              <a:pPr>
                <a:defRPr/>
              </a:pPr>
              <a:t>6/27/2019</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8AB4F36D-C1A4-4E89-852F-AA6A6F8493D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0285D86-28DD-4A23-97E0-22F342A209BB}" type="datetimeFigureOut">
              <a:rPr lang="en-US"/>
              <a:pPr>
                <a:defRPr/>
              </a:pPr>
              <a:t>6/27/2019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48CA43D-C617-4AEC-A07A-68FFCB745AD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3D89549-01A4-413C-9203-572E5B730AB8}" type="datetimeFigureOut">
              <a:rPr lang="en-US"/>
              <a:pPr>
                <a:defRPr/>
              </a:pPr>
              <a:t>6/27/2019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F4210F3-F681-4CA8-8F19-6FE02AD85C0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0" descr="new cleet logo.jpg"/>
          <p:cNvPicPr>
            <a:picLocks noChangeAspect="1"/>
          </p:cNvPicPr>
          <p:nvPr userDrawn="1"/>
        </p:nvPicPr>
        <p:blipFill>
          <a:blip r:embed="rId2" cstate="print"/>
          <a:srcRect/>
          <a:stretch>
            <a:fillRect/>
          </a:stretch>
        </p:blipFill>
        <p:spPr bwMode="auto">
          <a:xfrm>
            <a:off x="152400" y="0"/>
            <a:ext cx="2000250" cy="1981200"/>
          </a:xfrm>
          <a:prstGeom prst="rect">
            <a:avLst/>
          </a:prstGeom>
          <a:noFill/>
          <a:ln w="9525">
            <a:noFill/>
            <a:miter lim="800000"/>
            <a:headEnd/>
            <a:tailEnd/>
          </a:ln>
        </p:spPr>
      </p:pic>
      <p:sp>
        <p:nvSpPr>
          <p:cNvPr id="3" name="Content Placeholder 2"/>
          <p:cNvSpPr>
            <a:spLocks noGrp="1"/>
          </p:cNvSpPr>
          <p:nvPr>
            <p:ph idx="1"/>
          </p:nvPr>
        </p:nvSpPr>
        <p:spPr>
          <a:xfrm>
            <a:off x="457200" y="1981201"/>
            <a:ext cx="8229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Title 6"/>
          <p:cNvSpPr>
            <a:spLocks noGrp="1"/>
          </p:cNvSpPr>
          <p:nvPr>
            <p:ph type="title"/>
          </p:nvPr>
        </p:nvSpPr>
        <p:spPr>
          <a:xfrm>
            <a:off x="2209800" y="274638"/>
            <a:ext cx="6477000" cy="944562"/>
          </a:xfrm>
        </p:spPr>
        <p:txBody>
          <a:bodyPr rtlCol="0"/>
          <a:lstStyle>
            <a:lvl1pPr>
              <a:defRPr sz="3200" baseline="0">
                <a:latin typeface="Constantia" pitchFamily="18" charset="0"/>
              </a:defRPr>
            </a:lvl1pPr>
            <a:extLst/>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5B9C711A-A04A-49D4-A1B6-B1383BFF66BF}" type="datetimeFigureOut">
              <a:rPr lang="en-US"/>
              <a:pPr>
                <a:defRPr/>
              </a:pPr>
              <a:t>6/27/2019</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EF11A7C5-EA11-4589-8A09-AE13F9CA780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D84B1EE3-94CB-4B4B-82E0-78AB8D4A1E00}" type="datetimeFigureOut">
              <a:rPr lang="en-US"/>
              <a:pPr>
                <a:defRPr/>
              </a:pPr>
              <a:t>6/27/2019</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9D9A81F-89FF-4BD8-9C01-31066E03485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65ED669E-1DFA-4056-9EA2-31D87F485D79}" type="datetimeFigureOut">
              <a:rPr lang="en-US"/>
              <a:pPr>
                <a:defRPr/>
              </a:pPr>
              <a:t>6/27/2019</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D57E1833-254B-48A2-A106-BC77B11FFBD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4B1A697A-8945-43E6-86AD-E81E3FFE14F3}" type="datetimeFigureOut">
              <a:rPr lang="en-US"/>
              <a:pPr>
                <a:defRPr/>
              </a:pPr>
              <a:t>6/27/2019</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0E0B50D5-0FB1-4240-888F-A278938A5AC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7B4EBD8-1261-4D47-9B0D-CEA98C4319F1}" type="datetimeFigureOut">
              <a:rPr lang="en-US"/>
              <a:pPr>
                <a:defRPr/>
              </a:pPr>
              <a:t>6/27/2019</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C426FC6D-EEA1-4056-82D8-A61B02D1413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9DF4951A-EE13-4375-9EF2-6D3B632A5F29}" type="datetimeFigureOut">
              <a:rPr lang="en-US"/>
              <a:pPr>
                <a:defRPr/>
              </a:pPr>
              <a:t>6/27/2019</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0125DC5-80BC-4C77-B94C-55B9A35C5BB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9C01E9F9-55D9-4FFA-B543-BDC731A4C57D}" type="datetimeFigureOut">
              <a:rPr lang="en-US"/>
              <a:pPr>
                <a:defRPr/>
              </a:pPr>
              <a:t>6/27/2019</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8DA1BDDA-3ACE-49CE-AC7A-A3E7E4BB1AD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72D2A355-2294-4D5C-8310-16C562D727FA}" type="datetimeFigureOut">
              <a:rPr lang="en-US"/>
              <a:pPr>
                <a:defRPr/>
              </a:pPr>
              <a:t>6/27/2019</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80621359-0687-4599-8C37-0F971E89DB6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58" r:id="rId7"/>
    <p:sldLayoutId id="2147483967" r:id="rId8"/>
    <p:sldLayoutId id="2147483968" r:id="rId9"/>
    <p:sldLayoutId id="2147483959" r:id="rId10"/>
    <p:sldLayoutId id="2147483960"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ok.gov/clee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470025"/>
          </a:xfrm>
        </p:spPr>
        <p:txBody>
          <a:bodyPr>
            <a:normAutofit fontScale="90000"/>
          </a:bodyPr>
          <a:lstStyle/>
          <a:p>
            <a:pPr eaLnBrk="1" fontAlgn="auto" hangingPunct="1">
              <a:spcAft>
                <a:spcPts val="0"/>
              </a:spcAft>
              <a:defRPr/>
            </a:pPr>
            <a:r>
              <a:rPr lang="en-US" dirty="0" smtClean="0"/>
              <a:t>Council on Law Enforcement</a:t>
            </a:r>
            <a:endParaRPr lang="en-US" dirty="0"/>
          </a:p>
        </p:txBody>
      </p:sp>
      <p:sp>
        <p:nvSpPr>
          <p:cNvPr id="10243" name="Subtitle 2"/>
          <p:cNvSpPr>
            <a:spLocks noGrp="1"/>
          </p:cNvSpPr>
          <p:nvPr>
            <p:ph type="subTitle" idx="1"/>
          </p:nvPr>
        </p:nvSpPr>
        <p:spPr>
          <a:xfrm>
            <a:off x="1447800" y="4572000"/>
            <a:ext cx="6400800" cy="1752600"/>
          </a:xfrm>
        </p:spPr>
        <p:txBody>
          <a:bodyPr/>
          <a:lstStyle/>
          <a:p>
            <a:pPr marR="0" eaLnBrk="1" hangingPunct="1"/>
            <a:r>
              <a:rPr lang="en-US" sz="4400" smtClean="0">
                <a:solidFill>
                  <a:schemeClr val="tx1"/>
                </a:solidFill>
              </a:rPr>
              <a:t>Education and Training</a:t>
            </a:r>
          </a:p>
        </p:txBody>
      </p:sp>
      <p:pic>
        <p:nvPicPr>
          <p:cNvPr id="10244" name="Picture 3" descr="new cleet logo.jpg"/>
          <p:cNvPicPr>
            <a:picLocks noChangeAspect="1"/>
          </p:cNvPicPr>
          <p:nvPr/>
        </p:nvPicPr>
        <p:blipFill>
          <a:blip r:embed="rId3" cstate="print"/>
          <a:srcRect/>
          <a:stretch>
            <a:fillRect/>
          </a:stretch>
        </p:blipFill>
        <p:spPr bwMode="auto">
          <a:xfrm>
            <a:off x="3429000" y="2057400"/>
            <a:ext cx="2000250"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62400" y="274638"/>
            <a:ext cx="2895600" cy="944562"/>
          </a:xfrm>
        </p:spPr>
        <p:txBody>
          <a:bodyPr/>
          <a:lstStyle/>
          <a:p>
            <a:pPr eaLnBrk="1" fontAlgn="auto" hangingPunct="1">
              <a:spcAft>
                <a:spcPts val="0"/>
              </a:spcAft>
              <a:defRPr/>
            </a:pPr>
            <a:r>
              <a:rPr lang="en-US" dirty="0" smtClean="0"/>
              <a:t>Forms</a:t>
            </a:r>
            <a:endParaRPr lang="en-US" dirty="0"/>
          </a:p>
        </p:txBody>
      </p:sp>
      <p:sp>
        <p:nvSpPr>
          <p:cNvPr id="19459" name="Content Placeholder 8"/>
          <p:cNvSpPr>
            <a:spLocks noGrp="1"/>
          </p:cNvSpPr>
          <p:nvPr>
            <p:ph idx="1"/>
          </p:nvPr>
        </p:nvSpPr>
        <p:spPr>
          <a:xfrm>
            <a:off x="457200" y="1676400"/>
            <a:ext cx="8229600" cy="3657600"/>
          </a:xfrm>
        </p:spPr>
        <p:txBody>
          <a:bodyPr/>
          <a:lstStyle/>
          <a:p>
            <a:pPr eaLnBrk="1" hangingPunct="1"/>
            <a:endParaRPr lang="en-US" dirty="0" smtClean="0"/>
          </a:p>
          <a:p>
            <a:pPr eaLnBrk="1" hangingPunct="1"/>
            <a:r>
              <a:rPr lang="en-US" sz="2400" dirty="0" smtClean="0"/>
              <a:t>There is a form available on the CLEET website </a:t>
            </a:r>
            <a:r>
              <a:rPr lang="en-US" sz="2400" dirty="0" smtClean="0"/>
              <a:t>to report the course completion </a:t>
            </a:r>
            <a:r>
              <a:rPr lang="en-US" sz="2400" dirty="0" smtClean="0"/>
              <a:t>of the participating District Attorneys, qualified retired District Attorneys, Assistant District Attorneys, District Judges, qualified Retired District Judges, Municipal Judges, U. S. Attorneys, Assistant U. S. Attorneys, the State of Oklahoma Attorney General, and Assistant Attorneys General.  </a:t>
            </a:r>
          </a:p>
          <a:p>
            <a:pPr eaLnBrk="1" hangingPunct="1"/>
            <a:r>
              <a:rPr lang="en-US" sz="2400" dirty="0" smtClean="0"/>
              <a:t>This form needs to be filled out completely and returned to CLEET.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Example – </a:t>
            </a:r>
            <a:r>
              <a:rPr lang="en-US" sz="2800" dirty="0" smtClean="0"/>
              <a:t>Assistant District Attorney</a:t>
            </a:r>
            <a:endParaRPr lang="en-US" dirty="0"/>
          </a:p>
        </p:txBody>
      </p:sp>
      <p:sp>
        <p:nvSpPr>
          <p:cNvPr id="20483" name="Content Placeholder 4"/>
          <p:cNvSpPr>
            <a:spLocks noGrp="1"/>
          </p:cNvSpPr>
          <p:nvPr>
            <p:ph idx="1"/>
          </p:nvPr>
        </p:nvSpPr>
        <p:spPr>
          <a:xfrm>
            <a:off x="1676400" y="1524000"/>
            <a:ext cx="7162800" cy="2971800"/>
          </a:xfrm>
        </p:spPr>
        <p:txBody>
          <a:bodyPr/>
          <a:lstStyle/>
          <a:p>
            <a:pPr algn="ctr" eaLnBrk="1" hangingPunct="1">
              <a:buFont typeface="Wingdings 3" pitchFamily="18" charset="2"/>
              <a:buNone/>
            </a:pPr>
            <a:r>
              <a:rPr lang="en-US" sz="2000" b="1" dirty="0" smtClean="0"/>
              <a:t>Firearms Qualification Certificate for</a:t>
            </a:r>
          </a:p>
          <a:p>
            <a:pPr algn="ctr" eaLnBrk="1" hangingPunct="1">
              <a:buFont typeface="Wingdings 3" pitchFamily="18" charset="2"/>
              <a:buNone/>
            </a:pPr>
            <a:r>
              <a:rPr lang="en-US" sz="2000" b="1" dirty="0" smtClean="0"/>
              <a:t>District Attorney</a:t>
            </a:r>
            <a:endParaRPr lang="en-US" sz="2000" dirty="0" smtClean="0"/>
          </a:p>
          <a:p>
            <a:pPr algn="ctr" eaLnBrk="1" hangingPunct="1">
              <a:buFont typeface="Wingdings 3" pitchFamily="18" charset="2"/>
              <a:buNone/>
            </a:pPr>
            <a:r>
              <a:rPr lang="en-US" sz="2000" dirty="0" smtClean="0"/>
              <a:t> </a:t>
            </a:r>
            <a:r>
              <a:rPr lang="en-US" sz="2000" b="1" dirty="0" smtClean="0"/>
              <a:t>JOHN DOE</a:t>
            </a:r>
          </a:p>
          <a:p>
            <a:pPr eaLnBrk="1" hangingPunct="1">
              <a:buFont typeface="Wingdings 3" pitchFamily="18" charset="2"/>
              <a:buNone/>
            </a:pPr>
            <a:r>
              <a:rPr lang="en-US" sz="2000" dirty="0" smtClean="0"/>
              <a:t>This is to certify that CLEET has on file documentation that the named person is a District Attorney for the State of Oklahoma and has successfully completed an approved handgun qualification course conducted by a certified firearms instructor.  The named person is in compliance with, and authorized to carry a firearm for personal protection pursuant to 19 O.S. § 215.29 as of the date of issuance of this card.</a:t>
            </a:r>
          </a:p>
          <a:p>
            <a:pPr eaLnBrk="1" hangingPunct="1">
              <a:buFont typeface="Wingdings 3" pitchFamily="18" charset="2"/>
              <a:buNone/>
            </a:pPr>
            <a:r>
              <a:rPr lang="en-US" sz="2000" dirty="0" smtClean="0"/>
              <a:t>_________________________________     _______________   </a:t>
            </a:r>
          </a:p>
          <a:p>
            <a:pPr eaLnBrk="1" hangingPunct="1">
              <a:buFont typeface="Wingdings 3" pitchFamily="18" charset="2"/>
              <a:buNone/>
            </a:pPr>
            <a:r>
              <a:rPr lang="en-US" sz="1200" dirty="0" smtClean="0"/>
              <a:t>Executive </a:t>
            </a:r>
            <a:r>
              <a:rPr lang="en-US" sz="1200" dirty="0" smtClean="0"/>
              <a:t>Director, CLEET</a:t>
            </a:r>
            <a:r>
              <a:rPr lang="en-US" sz="2000" dirty="0" smtClean="0"/>
              <a:t>		     </a:t>
            </a:r>
            <a:r>
              <a:rPr lang="en-US" sz="1200" dirty="0" smtClean="0"/>
              <a:t>Date Issued</a:t>
            </a:r>
          </a:p>
          <a:p>
            <a:pPr eaLnBrk="1" hangingPunct="1"/>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Example – </a:t>
            </a:r>
            <a:r>
              <a:rPr lang="en-US" sz="2800" dirty="0" smtClean="0"/>
              <a:t>Assistant District Attorney</a:t>
            </a:r>
            <a:endParaRPr lang="en-US" dirty="0"/>
          </a:p>
        </p:txBody>
      </p:sp>
      <p:sp>
        <p:nvSpPr>
          <p:cNvPr id="21507" name="Content Placeholder 4"/>
          <p:cNvSpPr>
            <a:spLocks noGrp="1"/>
          </p:cNvSpPr>
          <p:nvPr>
            <p:ph idx="1"/>
          </p:nvPr>
        </p:nvSpPr>
        <p:spPr>
          <a:xfrm>
            <a:off x="1676400" y="1524000"/>
            <a:ext cx="7162800" cy="2971800"/>
          </a:xfrm>
        </p:spPr>
        <p:txBody>
          <a:bodyPr/>
          <a:lstStyle/>
          <a:p>
            <a:pPr algn="ctr" eaLnBrk="1" hangingPunct="1">
              <a:buFont typeface="Wingdings 3" pitchFamily="18" charset="2"/>
              <a:buNone/>
            </a:pPr>
            <a:r>
              <a:rPr lang="en-US" sz="2000" b="1" smtClean="0"/>
              <a:t>Firearms Qualification Certificate for</a:t>
            </a:r>
          </a:p>
          <a:p>
            <a:pPr algn="ctr" eaLnBrk="1" hangingPunct="1">
              <a:buFont typeface="Wingdings 3" pitchFamily="18" charset="2"/>
              <a:buNone/>
            </a:pPr>
            <a:r>
              <a:rPr lang="en-US" sz="2000" b="1" smtClean="0"/>
              <a:t>Retired District Attorney</a:t>
            </a:r>
            <a:endParaRPr lang="en-US" sz="2000" smtClean="0"/>
          </a:p>
          <a:p>
            <a:pPr algn="ctr" eaLnBrk="1" hangingPunct="1">
              <a:buFont typeface="Wingdings 3" pitchFamily="18" charset="2"/>
              <a:buNone/>
            </a:pPr>
            <a:r>
              <a:rPr lang="en-US" sz="2000" smtClean="0"/>
              <a:t> </a:t>
            </a:r>
            <a:r>
              <a:rPr lang="en-US" sz="2000" b="1" smtClean="0"/>
              <a:t>JOHN DOE</a:t>
            </a:r>
          </a:p>
          <a:p>
            <a:pPr eaLnBrk="1" hangingPunct="1">
              <a:buFont typeface="Wingdings 3" pitchFamily="18" charset="2"/>
              <a:buNone/>
            </a:pPr>
            <a:r>
              <a:rPr lang="en-US" sz="2000" smtClean="0"/>
              <a:t>This is to certify that CLEET has on file documentation that the named person is a Retired District Attorney for the State of Oklahoma and has successfully completed an approved handgun qualification course conducted by a certified firearms instructor.  The named person is in compliance with, and authorized to carry a firearm for personal protection pursuant to 19 O.S. § 215.29 as of the date of issuance of this card.</a:t>
            </a:r>
          </a:p>
          <a:p>
            <a:pPr eaLnBrk="1" hangingPunct="1">
              <a:buFont typeface="Wingdings 3" pitchFamily="18" charset="2"/>
              <a:buNone/>
            </a:pPr>
            <a:r>
              <a:rPr lang="en-US" sz="2000" smtClean="0"/>
              <a:t>_________________________________     _______________   </a:t>
            </a:r>
          </a:p>
          <a:p>
            <a:pPr eaLnBrk="1" hangingPunct="1">
              <a:buFont typeface="Wingdings 3" pitchFamily="18" charset="2"/>
              <a:buNone/>
            </a:pPr>
            <a:r>
              <a:rPr lang="en-US" sz="1200" smtClean="0"/>
              <a:t>Steve Emmons, Executive Director, CLEET</a:t>
            </a:r>
            <a:r>
              <a:rPr lang="en-US" sz="2000" smtClean="0"/>
              <a:t>		     </a:t>
            </a:r>
            <a:r>
              <a:rPr lang="en-US" sz="1200" smtClean="0"/>
              <a:t>Date Issued</a:t>
            </a:r>
          </a:p>
          <a:p>
            <a:pPr eaLnBrk="1" hangingPunct="1"/>
            <a:endParaRPr lang="en-US"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Example – </a:t>
            </a:r>
            <a:r>
              <a:rPr lang="en-US" sz="2800" dirty="0" smtClean="0"/>
              <a:t>Assistant District Attorney</a:t>
            </a:r>
            <a:endParaRPr lang="en-US" dirty="0"/>
          </a:p>
        </p:txBody>
      </p:sp>
      <p:sp>
        <p:nvSpPr>
          <p:cNvPr id="22531" name="Content Placeholder 4"/>
          <p:cNvSpPr>
            <a:spLocks noGrp="1"/>
          </p:cNvSpPr>
          <p:nvPr>
            <p:ph idx="1"/>
          </p:nvPr>
        </p:nvSpPr>
        <p:spPr>
          <a:xfrm>
            <a:off x="1676400" y="1524000"/>
            <a:ext cx="7162800" cy="2971800"/>
          </a:xfrm>
        </p:spPr>
        <p:txBody>
          <a:bodyPr/>
          <a:lstStyle/>
          <a:p>
            <a:pPr algn="ctr" eaLnBrk="1" hangingPunct="1">
              <a:buFont typeface="Wingdings 3" pitchFamily="18" charset="2"/>
              <a:buNone/>
            </a:pPr>
            <a:r>
              <a:rPr lang="en-US" sz="2000" b="1" dirty="0" smtClean="0"/>
              <a:t>Firearms Qualification Certificate for</a:t>
            </a:r>
          </a:p>
          <a:p>
            <a:pPr algn="ctr" eaLnBrk="1" hangingPunct="1">
              <a:buFont typeface="Wingdings 3" pitchFamily="18" charset="2"/>
              <a:buNone/>
            </a:pPr>
            <a:r>
              <a:rPr lang="en-US" sz="2000" b="1" dirty="0" smtClean="0"/>
              <a:t> Assistant District Attorney</a:t>
            </a:r>
            <a:endParaRPr lang="en-US" sz="2000" dirty="0" smtClean="0"/>
          </a:p>
          <a:p>
            <a:pPr algn="ctr" eaLnBrk="1" hangingPunct="1">
              <a:buFont typeface="Wingdings 3" pitchFamily="18" charset="2"/>
              <a:buNone/>
            </a:pPr>
            <a:r>
              <a:rPr lang="en-US" sz="2000" dirty="0" smtClean="0"/>
              <a:t> </a:t>
            </a:r>
            <a:r>
              <a:rPr lang="en-US" sz="2000" b="1" dirty="0" smtClean="0"/>
              <a:t>JOHN DOE</a:t>
            </a:r>
          </a:p>
          <a:p>
            <a:pPr eaLnBrk="1" hangingPunct="1">
              <a:buFont typeface="Wingdings 3" pitchFamily="18" charset="2"/>
              <a:buNone/>
            </a:pPr>
            <a:r>
              <a:rPr lang="en-US" sz="2000" dirty="0" smtClean="0"/>
              <a:t>This is to certify that CLEET has on file documentation that the named person is an Assistant District Attorney for the State of Oklahoma and authorized by the District Attorney to carry a firearm, and has successfully completed an approved handgun qualification course conducted by a certified firearms instructor.  The named person is in compliance with, and authorized to carry a firearm for personal protection pursuant to 19 O.S. § 215.29 as of the date of issuance of this card.</a:t>
            </a:r>
          </a:p>
          <a:p>
            <a:pPr eaLnBrk="1" hangingPunct="1">
              <a:buFont typeface="Wingdings 3" pitchFamily="18" charset="2"/>
              <a:buNone/>
            </a:pPr>
            <a:r>
              <a:rPr lang="en-US" sz="2000" dirty="0" smtClean="0"/>
              <a:t>_________________________________     _______________   </a:t>
            </a:r>
          </a:p>
          <a:p>
            <a:pPr eaLnBrk="1" hangingPunct="1">
              <a:buFont typeface="Wingdings 3" pitchFamily="18" charset="2"/>
              <a:buNone/>
            </a:pPr>
            <a:r>
              <a:rPr lang="en-US" sz="1200" dirty="0" smtClean="0"/>
              <a:t>Executive </a:t>
            </a:r>
            <a:r>
              <a:rPr lang="en-US" sz="1200" dirty="0" smtClean="0"/>
              <a:t>Director, CLEET</a:t>
            </a:r>
            <a:r>
              <a:rPr lang="en-US" sz="2000" dirty="0" smtClean="0"/>
              <a:t>		     </a:t>
            </a:r>
            <a:r>
              <a:rPr lang="en-US" sz="1200" dirty="0" smtClean="0"/>
              <a:t>Date Issued</a:t>
            </a:r>
          </a:p>
          <a:p>
            <a:pPr eaLnBrk="1" hangingPunct="1"/>
            <a:endParaRPr lang="en-US"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smtClean="0"/>
              <a:t>Example – </a:t>
            </a:r>
            <a:r>
              <a:rPr lang="en-US" sz="2500" dirty="0" smtClean="0"/>
              <a:t>District Judge</a:t>
            </a:r>
            <a:endParaRPr lang="en-US" sz="2500" dirty="0"/>
          </a:p>
        </p:txBody>
      </p:sp>
      <p:sp>
        <p:nvSpPr>
          <p:cNvPr id="23555" name="Content Placeholder 4"/>
          <p:cNvSpPr>
            <a:spLocks noGrp="1"/>
          </p:cNvSpPr>
          <p:nvPr>
            <p:ph idx="1"/>
          </p:nvPr>
        </p:nvSpPr>
        <p:spPr>
          <a:xfrm>
            <a:off x="1676400" y="1524000"/>
            <a:ext cx="7162800" cy="2971800"/>
          </a:xfrm>
        </p:spPr>
        <p:txBody>
          <a:bodyPr/>
          <a:lstStyle/>
          <a:p>
            <a:pPr algn="ctr" eaLnBrk="1" hangingPunct="1">
              <a:buFont typeface="Wingdings 3" pitchFamily="18" charset="2"/>
              <a:buNone/>
            </a:pPr>
            <a:r>
              <a:rPr lang="en-US" sz="2000" b="1" dirty="0" smtClean="0"/>
              <a:t>Firearms Qualification Certificate for</a:t>
            </a:r>
          </a:p>
          <a:p>
            <a:pPr algn="ctr" eaLnBrk="1" hangingPunct="1">
              <a:buFont typeface="Wingdings 3" pitchFamily="18" charset="2"/>
              <a:buNone/>
            </a:pPr>
            <a:r>
              <a:rPr lang="en-US" sz="2000" b="1" dirty="0" smtClean="0"/>
              <a:t>District Judge</a:t>
            </a:r>
            <a:endParaRPr lang="en-US" sz="2000" dirty="0" smtClean="0"/>
          </a:p>
          <a:p>
            <a:pPr algn="ctr" eaLnBrk="1" hangingPunct="1">
              <a:buFont typeface="Wingdings 3" pitchFamily="18" charset="2"/>
              <a:buNone/>
            </a:pPr>
            <a:r>
              <a:rPr lang="en-US" sz="2000" dirty="0" smtClean="0"/>
              <a:t> </a:t>
            </a:r>
            <a:r>
              <a:rPr lang="en-US" sz="2000" b="1" dirty="0" smtClean="0"/>
              <a:t>JOHN DOE</a:t>
            </a:r>
          </a:p>
          <a:p>
            <a:pPr eaLnBrk="1" hangingPunct="1">
              <a:buFont typeface="Wingdings 3" pitchFamily="18" charset="2"/>
              <a:buNone/>
            </a:pPr>
            <a:r>
              <a:rPr lang="en-US" sz="2000" dirty="0" smtClean="0"/>
              <a:t>This is to certify that CLEET has on file documentation that the named person is a District Judge in the State of Oklahoma, and has successfully completed an approved handgun qualification course conducted by a certified firearms instructor.  The named person is in compliance with, and authorized to carry a firearm for personal protection pursuant to 20 O.S. § 129 as of the date of issuance of this card.</a:t>
            </a:r>
          </a:p>
          <a:p>
            <a:pPr eaLnBrk="1" hangingPunct="1">
              <a:buFont typeface="Wingdings 3" pitchFamily="18" charset="2"/>
              <a:buNone/>
            </a:pPr>
            <a:r>
              <a:rPr lang="en-US" sz="2000" dirty="0" smtClean="0"/>
              <a:t>_________________________________     _______________   </a:t>
            </a:r>
          </a:p>
          <a:p>
            <a:pPr eaLnBrk="1" hangingPunct="1">
              <a:buFont typeface="Wingdings 3" pitchFamily="18" charset="2"/>
              <a:buNone/>
            </a:pPr>
            <a:r>
              <a:rPr lang="en-US" sz="1200" dirty="0" smtClean="0"/>
              <a:t>Executive </a:t>
            </a:r>
            <a:r>
              <a:rPr lang="en-US" sz="1200" dirty="0" smtClean="0"/>
              <a:t>Director, CLEET</a:t>
            </a:r>
            <a:r>
              <a:rPr lang="en-US" sz="2000" dirty="0" smtClean="0"/>
              <a:t>		     </a:t>
            </a:r>
            <a:r>
              <a:rPr lang="en-US" sz="1200" dirty="0" smtClean="0"/>
              <a:t>Date Issued</a:t>
            </a:r>
          </a:p>
          <a:p>
            <a:pPr eaLnBrk="1" hangingPunct="1"/>
            <a:endParaRPr lang="en-US"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smtClean="0"/>
              <a:t>Example – </a:t>
            </a:r>
            <a:r>
              <a:rPr lang="en-US" sz="2500" dirty="0" smtClean="0"/>
              <a:t>District Judge</a:t>
            </a:r>
            <a:endParaRPr lang="en-US" sz="2500" dirty="0"/>
          </a:p>
        </p:txBody>
      </p:sp>
      <p:sp>
        <p:nvSpPr>
          <p:cNvPr id="24579" name="Content Placeholder 4"/>
          <p:cNvSpPr>
            <a:spLocks noGrp="1"/>
          </p:cNvSpPr>
          <p:nvPr>
            <p:ph idx="1"/>
          </p:nvPr>
        </p:nvSpPr>
        <p:spPr>
          <a:xfrm>
            <a:off x="1676400" y="1524000"/>
            <a:ext cx="7162800" cy="2971800"/>
          </a:xfrm>
        </p:spPr>
        <p:txBody>
          <a:bodyPr/>
          <a:lstStyle/>
          <a:p>
            <a:pPr algn="ctr" eaLnBrk="1" hangingPunct="1">
              <a:buFont typeface="Wingdings 3" pitchFamily="18" charset="2"/>
              <a:buNone/>
            </a:pPr>
            <a:r>
              <a:rPr lang="en-US" sz="2000" b="1" dirty="0" smtClean="0"/>
              <a:t>Firearms Qualification Certificate for</a:t>
            </a:r>
          </a:p>
          <a:p>
            <a:pPr algn="ctr" eaLnBrk="1" hangingPunct="1">
              <a:buFont typeface="Wingdings 3" pitchFamily="18" charset="2"/>
              <a:buNone/>
            </a:pPr>
            <a:r>
              <a:rPr lang="en-US" sz="2000" b="1" dirty="0" smtClean="0"/>
              <a:t>Retired District Judge</a:t>
            </a:r>
            <a:endParaRPr lang="en-US" sz="2000" dirty="0" smtClean="0"/>
          </a:p>
          <a:p>
            <a:pPr algn="ctr" eaLnBrk="1" hangingPunct="1">
              <a:buFont typeface="Wingdings 3" pitchFamily="18" charset="2"/>
              <a:buNone/>
            </a:pPr>
            <a:r>
              <a:rPr lang="en-US" sz="2000" dirty="0" smtClean="0"/>
              <a:t> </a:t>
            </a:r>
            <a:r>
              <a:rPr lang="en-US" sz="2000" b="1" dirty="0" smtClean="0"/>
              <a:t>JOHN DOE</a:t>
            </a:r>
          </a:p>
          <a:p>
            <a:pPr eaLnBrk="1" hangingPunct="1">
              <a:buFont typeface="Wingdings 3" pitchFamily="18" charset="2"/>
              <a:buNone/>
            </a:pPr>
            <a:r>
              <a:rPr lang="en-US" sz="2000" dirty="0" smtClean="0"/>
              <a:t>This is to certify that CLEET has on file documentation that the named person is a Retired District Judge in the State of Oklahoma, and has successfully completed an approved handgun qualification course conducted by a certified firearms instructor.  The named person is in compliance with, and authorized to carry a firearm for personal protection pursuant to 20 O.S. § 129 as of the date of issuance of this card.</a:t>
            </a:r>
          </a:p>
          <a:p>
            <a:pPr eaLnBrk="1" hangingPunct="1">
              <a:buFont typeface="Wingdings 3" pitchFamily="18" charset="2"/>
              <a:buNone/>
            </a:pPr>
            <a:r>
              <a:rPr lang="en-US" sz="2000" dirty="0" smtClean="0"/>
              <a:t>_________________________________     _______________   </a:t>
            </a:r>
          </a:p>
          <a:p>
            <a:pPr eaLnBrk="1" hangingPunct="1">
              <a:buFont typeface="Wingdings 3" pitchFamily="18" charset="2"/>
              <a:buNone/>
            </a:pPr>
            <a:r>
              <a:rPr lang="en-US" sz="1200" dirty="0" smtClean="0"/>
              <a:t>Executive </a:t>
            </a:r>
            <a:r>
              <a:rPr lang="en-US" sz="1200" dirty="0" smtClean="0"/>
              <a:t>Director, CLEET</a:t>
            </a:r>
            <a:r>
              <a:rPr lang="en-US" sz="2000" dirty="0" smtClean="0"/>
              <a:t>		     </a:t>
            </a:r>
            <a:r>
              <a:rPr lang="en-US" sz="1200" dirty="0" smtClean="0"/>
              <a:t>Date Issued</a:t>
            </a:r>
          </a:p>
          <a:p>
            <a:pPr eaLnBrk="1" hangingPunct="1"/>
            <a:endParaRPr lang="en-US"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smtClean="0"/>
              <a:t>Example – </a:t>
            </a:r>
            <a:r>
              <a:rPr lang="en-US" sz="2500" dirty="0" smtClean="0"/>
              <a:t>Municipal Judge</a:t>
            </a:r>
            <a:endParaRPr lang="en-US" sz="2500" dirty="0"/>
          </a:p>
        </p:txBody>
      </p:sp>
      <p:sp>
        <p:nvSpPr>
          <p:cNvPr id="25603" name="Content Placeholder 4"/>
          <p:cNvSpPr>
            <a:spLocks noGrp="1"/>
          </p:cNvSpPr>
          <p:nvPr>
            <p:ph idx="1"/>
          </p:nvPr>
        </p:nvSpPr>
        <p:spPr>
          <a:xfrm>
            <a:off x="1676400" y="1524000"/>
            <a:ext cx="7162800" cy="2971800"/>
          </a:xfrm>
        </p:spPr>
        <p:txBody>
          <a:bodyPr/>
          <a:lstStyle/>
          <a:p>
            <a:pPr algn="ctr" eaLnBrk="1" hangingPunct="1">
              <a:buFont typeface="Wingdings 3" pitchFamily="18" charset="2"/>
              <a:buNone/>
            </a:pPr>
            <a:r>
              <a:rPr lang="en-US" sz="2000" b="1" dirty="0" smtClean="0"/>
              <a:t>Firearms Qualification Certificate for</a:t>
            </a:r>
          </a:p>
          <a:p>
            <a:pPr algn="ctr" eaLnBrk="1" hangingPunct="1">
              <a:buFont typeface="Wingdings 3" pitchFamily="18" charset="2"/>
              <a:buNone/>
            </a:pPr>
            <a:r>
              <a:rPr lang="en-US" sz="2000" b="1" dirty="0" smtClean="0"/>
              <a:t>Municipal Judge</a:t>
            </a:r>
            <a:endParaRPr lang="en-US" sz="2000" dirty="0" smtClean="0"/>
          </a:p>
          <a:p>
            <a:pPr algn="ctr" eaLnBrk="1" hangingPunct="1">
              <a:buFont typeface="Wingdings 3" pitchFamily="18" charset="2"/>
              <a:buNone/>
            </a:pPr>
            <a:r>
              <a:rPr lang="en-US" sz="2000" dirty="0" smtClean="0"/>
              <a:t> </a:t>
            </a:r>
            <a:r>
              <a:rPr lang="en-US" sz="2000" b="1" dirty="0" smtClean="0"/>
              <a:t>JOHN DOE</a:t>
            </a:r>
          </a:p>
          <a:p>
            <a:pPr eaLnBrk="1" hangingPunct="1">
              <a:buFont typeface="Wingdings 3" pitchFamily="18" charset="2"/>
              <a:buNone/>
            </a:pPr>
            <a:r>
              <a:rPr lang="en-US" sz="2000" dirty="0" smtClean="0"/>
              <a:t>This is to certify that CLEET has on file documentation that the named person is a Municipal Judge in the State of Oklahoma, and has successfully completed an approved handgun qualification course conducted by a certified firearms instructor.  The named person is in compliance with, and authorized to carry a firearm for personal protection pursuant to 20 O.S. § 129 as of the date of issuance of this card.</a:t>
            </a:r>
          </a:p>
          <a:p>
            <a:pPr eaLnBrk="1" hangingPunct="1">
              <a:buFont typeface="Wingdings 3" pitchFamily="18" charset="2"/>
              <a:buNone/>
            </a:pPr>
            <a:r>
              <a:rPr lang="en-US" sz="2000" dirty="0" smtClean="0"/>
              <a:t>_________________________________     _______________   </a:t>
            </a:r>
          </a:p>
          <a:p>
            <a:pPr eaLnBrk="1" hangingPunct="1">
              <a:buFont typeface="Wingdings 3" pitchFamily="18" charset="2"/>
              <a:buNone/>
            </a:pPr>
            <a:r>
              <a:rPr lang="en-US" sz="1200" dirty="0" smtClean="0"/>
              <a:t>Executive </a:t>
            </a:r>
            <a:r>
              <a:rPr lang="en-US" sz="1200" dirty="0" smtClean="0"/>
              <a:t>Director, CLEET</a:t>
            </a:r>
            <a:r>
              <a:rPr lang="en-US" sz="2000" dirty="0" smtClean="0"/>
              <a:t>		     </a:t>
            </a:r>
            <a:r>
              <a:rPr lang="en-US" sz="1200" dirty="0" smtClean="0"/>
              <a:t>Date Issued</a:t>
            </a:r>
            <a:endParaRPr lang="en-US" sz="2000" dirty="0" smtClean="0"/>
          </a:p>
          <a:p>
            <a:pPr eaLnBrk="1" hangingPunct="1"/>
            <a:endParaRPr lang="en-US"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smtClean="0"/>
              <a:t>Example – </a:t>
            </a:r>
            <a:r>
              <a:rPr lang="en-US" sz="2500" dirty="0" smtClean="0"/>
              <a:t>U. S. Attorney</a:t>
            </a:r>
            <a:endParaRPr lang="en-US" sz="2500" dirty="0"/>
          </a:p>
        </p:txBody>
      </p:sp>
      <p:sp>
        <p:nvSpPr>
          <p:cNvPr id="26627" name="Content Placeholder 4"/>
          <p:cNvSpPr>
            <a:spLocks noGrp="1"/>
          </p:cNvSpPr>
          <p:nvPr>
            <p:ph idx="1"/>
          </p:nvPr>
        </p:nvSpPr>
        <p:spPr>
          <a:xfrm>
            <a:off x="1676400" y="1524000"/>
            <a:ext cx="7162800" cy="2971800"/>
          </a:xfrm>
        </p:spPr>
        <p:txBody>
          <a:bodyPr/>
          <a:lstStyle/>
          <a:p>
            <a:pPr algn="ctr" eaLnBrk="1" hangingPunct="1">
              <a:buFont typeface="Wingdings 3" pitchFamily="18" charset="2"/>
              <a:buNone/>
            </a:pPr>
            <a:r>
              <a:rPr lang="en-US" sz="2000" b="1" smtClean="0"/>
              <a:t>Firearms Qualification Certificate for</a:t>
            </a:r>
          </a:p>
          <a:p>
            <a:pPr algn="ctr" eaLnBrk="1" hangingPunct="1">
              <a:buFont typeface="Wingdings 3" pitchFamily="18" charset="2"/>
              <a:buNone/>
            </a:pPr>
            <a:r>
              <a:rPr lang="en-US" sz="2000" b="1" smtClean="0"/>
              <a:t>U. S. Attorney</a:t>
            </a:r>
            <a:endParaRPr lang="en-US" sz="2000" smtClean="0"/>
          </a:p>
          <a:p>
            <a:pPr algn="ctr" eaLnBrk="1" hangingPunct="1">
              <a:buFont typeface="Wingdings 3" pitchFamily="18" charset="2"/>
              <a:buNone/>
            </a:pPr>
            <a:r>
              <a:rPr lang="en-US" sz="2000" smtClean="0"/>
              <a:t> </a:t>
            </a:r>
            <a:r>
              <a:rPr lang="en-US" sz="2000" b="1" smtClean="0"/>
              <a:t>JOHN DOE</a:t>
            </a:r>
          </a:p>
          <a:p>
            <a:pPr eaLnBrk="1" hangingPunct="1">
              <a:buFont typeface="Wingdings 3" pitchFamily="18" charset="2"/>
              <a:buNone/>
            </a:pPr>
            <a:r>
              <a:rPr lang="en-US" sz="2000" smtClean="0"/>
              <a:t>This is to certify that CLEET has on file documentation that the named person is a U. S. Attorney, and has successfully completed an approved handgun qualification course conducted by a certified firearms instructor.  The named person is in compliance with, and authorized to carry a firearm for personal protection pursuant to 21 O.S. § 1289.29 as of the date of issuance of this card.</a:t>
            </a:r>
          </a:p>
          <a:p>
            <a:pPr eaLnBrk="1" hangingPunct="1">
              <a:buFont typeface="Wingdings 3" pitchFamily="18" charset="2"/>
              <a:buNone/>
            </a:pPr>
            <a:r>
              <a:rPr lang="en-US" sz="2000" smtClean="0"/>
              <a:t>_________________________________     _______________   </a:t>
            </a:r>
          </a:p>
          <a:p>
            <a:pPr eaLnBrk="1" hangingPunct="1">
              <a:buFont typeface="Wingdings 3" pitchFamily="18" charset="2"/>
              <a:buNone/>
            </a:pPr>
            <a:r>
              <a:rPr lang="en-US" sz="1200" smtClean="0"/>
              <a:t>Steve Emmons, Executive Director, CLEET</a:t>
            </a:r>
            <a:r>
              <a:rPr lang="en-US" sz="2000" smtClean="0"/>
              <a:t>		     </a:t>
            </a:r>
            <a:r>
              <a:rPr lang="en-US" sz="1200" smtClean="0"/>
              <a:t>Date Issued</a:t>
            </a:r>
            <a:endParaRPr lang="en-US" sz="20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smtClean="0"/>
              <a:t>Example – </a:t>
            </a:r>
            <a:r>
              <a:rPr lang="en-US" sz="2500" dirty="0" smtClean="0"/>
              <a:t>U. S. Attorney</a:t>
            </a:r>
            <a:endParaRPr lang="en-US" sz="2500" dirty="0"/>
          </a:p>
        </p:txBody>
      </p:sp>
      <p:sp>
        <p:nvSpPr>
          <p:cNvPr id="27651" name="Content Placeholder 4"/>
          <p:cNvSpPr>
            <a:spLocks noGrp="1"/>
          </p:cNvSpPr>
          <p:nvPr>
            <p:ph idx="1"/>
          </p:nvPr>
        </p:nvSpPr>
        <p:spPr>
          <a:xfrm>
            <a:off x="1676400" y="1524000"/>
            <a:ext cx="7162800" cy="2971800"/>
          </a:xfrm>
        </p:spPr>
        <p:txBody>
          <a:bodyPr/>
          <a:lstStyle/>
          <a:p>
            <a:pPr algn="ctr" eaLnBrk="1" hangingPunct="1">
              <a:buFont typeface="Wingdings 3" pitchFamily="18" charset="2"/>
              <a:buNone/>
            </a:pPr>
            <a:r>
              <a:rPr lang="en-US" sz="2000" b="1" dirty="0" smtClean="0"/>
              <a:t>Firearms Qualification Certificate for</a:t>
            </a:r>
          </a:p>
          <a:p>
            <a:pPr algn="ctr" eaLnBrk="1" hangingPunct="1">
              <a:buFont typeface="Wingdings 3" pitchFamily="18" charset="2"/>
              <a:buNone/>
            </a:pPr>
            <a:r>
              <a:rPr lang="en-US" sz="2000" b="1" dirty="0" smtClean="0"/>
              <a:t>Assistant U. S. Attorney</a:t>
            </a:r>
            <a:endParaRPr lang="en-US" sz="2000" dirty="0" smtClean="0"/>
          </a:p>
          <a:p>
            <a:pPr algn="ctr" eaLnBrk="1" hangingPunct="1">
              <a:buFont typeface="Wingdings 3" pitchFamily="18" charset="2"/>
              <a:buNone/>
            </a:pPr>
            <a:r>
              <a:rPr lang="en-US" sz="2000" dirty="0" smtClean="0"/>
              <a:t> </a:t>
            </a:r>
            <a:r>
              <a:rPr lang="en-US" sz="2000" b="1" dirty="0" smtClean="0"/>
              <a:t>JOHN DOE</a:t>
            </a:r>
          </a:p>
          <a:p>
            <a:pPr eaLnBrk="1" hangingPunct="1">
              <a:buFont typeface="Wingdings 3" pitchFamily="18" charset="2"/>
              <a:buNone/>
            </a:pPr>
            <a:r>
              <a:rPr lang="en-US" sz="2000" dirty="0" smtClean="0"/>
              <a:t>This is to certify that CLEET has on file documentation that the named person is an Assistant U. S. Attorney, and has successfully completed an approved handgun qualification course conducted by a certified firearms instructor.  The named person is in compliance with, and authorized to carry a firearm for personal protection pursuant to 21 O.S. § 1289.29 as of the date of issuance of this card.</a:t>
            </a:r>
          </a:p>
          <a:p>
            <a:pPr eaLnBrk="1" hangingPunct="1">
              <a:buFont typeface="Wingdings 3" pitchFamily="18" charset="2"/>
              <a:buNone/>
            </a:pPr>
            <a:r>
              <a:rPr lang="en-US" sz="2000" dirty="0" smtClean="0"/>
              <a:t>_________________________________     _______________   </a:t>
            </a:r>
          </a:p>
          <a:p>
            <a:pPr eaLnBrk="1" hangingPunct="1">
              <a:buFont typeface="Wingdings 3" pitchFamily="18" charset="2"/>
              <a:buNone/>
            </a:pPr>
            <a:r>
              <a:rPr lang="en-US" sz="1200" dirty="0" smtClean="0"/>
              <a:t>Executive </a:t>
            </a:r>
            <a:r>
              <a:rPr lang="en-US" sz="1200" dirty="0" smtClean="0"/>
              <a:t>Director, CLEET</a:t>
            </a:r>
            <a:r>
              <a:rPr lang="en-US" sz="2000" dirty="0" smtClean="0"/>
              <a:t>		     </a:t>
            </a:r>
            <a:r>
              <a:rPr lang="en-US" sz="1200" dirty="0" smtClean="0"/>
              <a:t>Date Issued</a:t>
            </a:r>
            <a:endParaRPr lang="en-US" sz="20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smtClean="0"/>
              <a:t>Example – </a:t>
            </a:r>
            <a:r>
              <a:rPr lang="en-US" sz="2500" dirty="0" smtClean="0"/>
              <a:t>Attorney General</a:t>
            </a:r>
            <a:endParaRPr lang="en-US" sz="2500" dirty="0"/>
          </a:p>
        </p:txBody>
      </p:sp>
      <p:sp>
        <p:nvSpPr>
          <p:cNvPr id="28675" name="Content Placeholder 4"/>
          <p:cNvSpPr>
            <a:spLocks noGrp="1"/>
          </p:cNvSpPr>
          <p:nvPr>
            <p:ph idx="1"/>
          </p:nvPr>
        </p:nvSpPr>
        <p:spPr>
          <a:xfrm>
            <a:off x="1676400" y="1524000"/>
            <a:ext cx="7162800" cy="2971800"/>
          </a:xfrm>
        </p:spPr>
        <p:txBody>
          <a:bodyPr/>
          <a:lstStyle/>
          <a:p>
            <a:pPr algn="ctr" eaLnBrk="1" hangingPunct="1">
              <a:buFont typeface="Wingdings 3" pitchFamily="18" charset="2"/>
              <a:buNone/>
            </a:pPr>
            <a:r>
              <a:rPr lang="en-US" sz="2000" b="1" dirty="0" smtClean="0"/>
              <a:t>Firearms Qualification Certificate for</a:t>
            </a:r>
          </a:p>
          <a:p>
            <a:pPr algn="ctr" eaLnBrk="1" hangingPunct="1">
              <a:buFont typeface="Wingdings 3" pitchFamily="18" charset="2"/>
              <a:buNone/>
            </a:pPr>
            <a:r>
              <a:rPr lang="en-US" sz="2000" b="1" dirty="0" smtClean="0"/>
              <a:t>Attorney General </a:t>
            </a:r>
            <a:endParaRPr lang="en-US" sz="2000" dirty="0" smtClean="0"/>
          </a:p>
          <a:p>
            <a:pPr algn="ctr" eaLnBrk="1" hangingPunct="1">
              <a:buFont typeface="Wingdings 3" pitchFamily="18" charset="2"/>
              <a:buNone/>
            </a:pPr>
            <a:r>
              <a:rPr lang="en-US" sz="2000" dirty="0" smtClean="0"/>
              <a:t> </a:t>
            </a:r>
            <a:r>
              <a:rPr lang="en-US" sz="2000" b="1" dirty="0" smtClean="0"/>
              <a:t>JOHN DOE</a:t>
            </a:r>
          </a:p>
          <a:p>
            <a:pPr eaLnBrk="1" hangingPunct="1">
              <a:buFont typeface="Wingdings 3" pitchFamily="18" charset="2"/>
              <a:buNone/>
            </a:pPr>
            <a:r>
              <a:rPr lang="en-US" sz="2000" dirty="0" smtClean="0"/>
              <a:t>This is to certify that CLEET has on file documentation that the named person is the Attorney General for the State of Oklahoma, and has successfully completed an approved handgun qualification course conducted by a certified firearms instructor.  The named person is in compliance with, and authorized to carry a firearm for personal protection pursuant to 70 O.S. § 3311.14 as of the date of issuance of this card.</a:t>
            </a:r>
          </a:p>
          <a:p>
            <a:pPr eaLnBrk="1" hangingPunct="1">
              <a:buFont typeface="Wingdings 3" pitchFamily="18" charset="2"/>
              <a:buNone/>
            </a:pPr>
            <a:r>
              <a:rPr lang="en-US" sz="2000" dirty="0" smtClean="0"/>
              <a:t>_________________________________     _______________   </a:t>
            </a:r>
          </a:p>
          <a:p>
            <a:pPr eaLnBrk="1" hangingPunct="1">
              <a:buFont typeface="Wingdings 3" pitchFamily="18" charset="2"/>
              <a:buNone/>
            </a:pPr>
            <a:r>
              <a:rPr lang="en-US" sz="1200" dirty="0" smtClean="0"/>
              <a:t>Executive </a:t>
            </a:r>
            <a:r>
              <a:rPr lang="en-US" sz="1200" dirty="0" smtClean="0"/>
              <a:t>Director, CLEET</a:t>
            </a:r>
            <a:r>
              <a:rPr lang="en-US" sz="2000" dirty="0" smtClean="0"/>
              <a:t>		     </a:t>
            </a:r>
            <a:r>
              <a:rPr lang="en-US" sz="1200" dirty="0" smtClean="0"/>
              <a:t>Date Issued</a:t>
            </a: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352800"/>
            <a:ext cx="7772400" cy="1829761"/>
          </a:xfrm>
        </p:spPr>
        <p:txBody>
          <a:bodyPr>
            <a:normAutofit fontScale="90000"/>
          </a:bodyPr>
          <a:lstStyle/>
          <a:p>
            <a:pPr algn="ctr" eaLnBrk="1" fontAlgn="auto" hangingPunct="1">
              <a:spcAft>
                <a:spcPts val="0"/>
              </a:spcAft>
              <a:defRPr/>
            </a:pPr>
            <a:r>
              <a:rPr lang="en-US" dirty="0" smtClean="0"/>
              <a:t>Oklahoma District </a:t>
            </a:r>
            <a:r>
              <a:rPr lang="en-US" sz="4400" dirty="0" smtClean="0"/>
              <a:t>Attorneys, District Judges, Municipal Judges, U. S. Attorneys, and Attorneys General</a:t>
            </a:r>
            <a:br>
              <a:rPr lang="en-US" sz="4400" dirty="0" smtClean="0"/>
            </a:br>
            <a:r>
              <a:rPr lang="en-US" sz="4400" dirty="0" smtClean="0"/>
              <a:t> </a:t>
            </a:r>
            <a:r>
              <a:rPr lang="en-US" sz="4400" b="0" dirty="0" smtClean="0"/>
              <a:t>Firearms Training and Course of Fire</a:t>
            </a:r>
            <a:endParaRPr lang="en-US" sz="44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smtClean="0"/>
              <a:t>Example – </a:t>
            </a:r>
            <a:r>
              <a:rPr lang="en-US" sz="2500" dirty="0" smtClean="0"/>
              <a:t>Attorney General</a:t>
            </a:r>
            <a:endParaRPr lang="en-US" sz="2500" dirty="0"/>
          </a:p>
        </p:txBody>
      </p:sp>
      <p:sp>
        <p:nvSpPr>
          <p:cNvPr id="29699" name="Content Placeholder 4"/>
          <p:cNvSpPr>
            <a:spLocks noGrp="1"/>
          </p:cNvSpPr>
          <p:nvPr>
            <p:ph idx="1"/>
          </p:nvPr>
        </p:nvSpPr>
        <p:spPr>
          <a:xfrm>
            <a:off x="1676400" y="1524000"/>
            <a:ext cx="7162800" cy="2971800"/>
          </a:xfrm>
        </p:spPr>
        <p:txBody>
          <a:bodyPr/>
          <a:lstStyle/>
          <a:p>
            <a:pPr algn="ctr" eaLnBrk="1" hangingPunct="1">
              <a:buFont typeface="Wingdings 3" pitchFamily="18" charset="2"/>
              <a:buNone/>
            </a:pPr>
            <a:r>
              <a:rPr lang="en-US" sz="2000" b="1" dirty="0" smtClean="0"/>
              <a:t>Firearms Qualification Certificate for</a:t>
            </a:r>
          </a:p>
          <a:p>
            <a:pPr algn="ctr" eaLnBrk="1" hangingPunct="1">
              <a:buFont typeface="Wingdings 3" pitchFamily="18" charset="2"/>
              <a:buNone/>
            </a:pPr>
            <a:r>
              <a:rPr lang="en-US" sz="2000" b="1" dirty="0" smtClean="0"/>
              <a:t>Assistant Attorney General </a:t>
            </a:r>
            <a:endParaRPr lang="en-US" sz="2000" dirty="0" smtClean="0"/>
          </a:p>
          <a:p>
            <a:pPr algn="ctr" eaLnBrk="1" hangingPunct="1">
              <a:buFont typeface="Wingdings 3" pitchFamily="18" charset="2"/>
              <a:buNone/>
            </a:pPr>
            <a:r>
              <a:rPr lang="en-US" sz="2000" dirty="0" smtClean="0"/>
              <a:t> </a:t>
            </a:r>
            <a:r>
              <a:rPr lang="en-US" sz="2000" b="1" dirty="0" smtClean="0"/>
              <a:t>JOHN DOE</a:t>
            </a:r>
          </a:p>
          <a:p>
            <a:pPr eaLnBrk="1" hangingPunct="1">
              <a:buFont typeface="Wingdings 3" pitchFamily="18" charset="2"/>
              <a:buNone/>
            </a:pPr>
            <a:r>
              <a:rPr lang="en-US" sz="2000" dirty="0" smtClean="0"/>
              <a:t>This is to certify that CLEET has on file documentation that the named person is an Assistant Attorney General for the State of Oklahoma, and has successfully completed an approved handgun qualification course conducted by a certified firearms instructor.  The named person is in compliance with, and authorized to carry a firearm for personal protection pursuant to 70 O.S. § 3311.14 as of the date of issuance of this card.</a:t>
            </a:r>
          </a:p>
          <a:p>
            <a:pPr eaLnBrk="1" hangingPunct="1">
              <a:buFont typeface="Wingdings 3" pitchFamily="18" charset="2"/>
              <a:buNone/>
            </a:pPr>
            <a:r>
              <a:rPr lang="en-US" sz="2000" dirty="0" smtClean="0"/>
              <a:t>_________________________________     _______________   </a:t>
            </a:r>
          </a:p>
          <a:p>
            <a:pPr eaLnBrk="1" hangingPunct="1">
              <a:buFont typeface="Wingdings 3" pitchFamily="18" charset="2"/>
              <a:buNone/>
            </a:pPr>
            <a:r>
              <a:rPr lang="en-US" sz="1200" dirty="0" smtClean="0"/>
              <a:t>Executive </a:t>
            </a:r>
            <a:r>
              <a:rPr lang="en-US" sz="1200" dirty="0" smtClean="0"/>
              <a:t>Director, CLEET</a:t>
            </a:r>
            <a:r>
              <a:rPr lang="en-US" sz="2000" dirty="0" smtClean="0"/>
              <a:t>		     </a:t>
            </a:r>
            <a:r>
              <a:rPr lang="en-US" sz="1200" dirty="0" smtClean="0"/>
              <a:t>Date Issued</a:t>
            </a:r>
            <a:endParaRPr lang="en-US"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1"/>
          <p:cNvSpPr>
            <a:spLocks noGrp="1"/>
          </p:cNvSpPr>
          <p:nvPr>
            <p:ph idx="1"/>
          </p:nvPr>
        </p:nvSpPr>
        <p:spPr>
          <a:xfrm>
            <a:off x="381000" y="2057400"/>
            <a:ext cx="8229600" cy="3962400"/>
          </a:xfrm>
        </p:spPr>
        <p:txBody>
          <a:bodyPr/>
          <a:lstStyle/>
          <a:p>
            <a:pPr eaLnBrk="1" hangingPunct="1"/>
            <a:r>
              <a:rPr lang="en-US" dirty="0" smtClean="0"/>
              <a:t>The required Qualification Report may be downloaded from the CLEET web site at </a:t>
            </a:r>
            <a:r>
              <a:rPr lang="en-US" dirty="0" smtClean="0">
                <a:hlinkClick r:id="rId3"/>
              </a:rPr>
              <a:t>www.ok.gov/cleet</a:t>
            </a:r>
            <a:r>
              <a:rPr lang="en-US" dirty="0" smtClean="0"/>
              <a:t>. </a:t>
            </a:r>
            <a:endParaRPr lang="en-US" dirty="0" smtClean="0"/>
          </a:p>
          <a:p>
            <a:pPr eaLnBrk="1" hangingPunct="1"/>
            <a:endParaRPr lang="en-US" dirty="0" smtClean="0"/>
          </a:p>
          <a:p>
            <a:pPr eaLnBrk="1" hangingPunct="1"/>
            <a:r>
              <a:rPr lang="en-US" dirty="0" smtClean="0"/>
              <a:t>After </a:t>
            </a:r>
            <a:r>
              <a:rPr lang="en-US" dirty="0" smtClean="0"/>
              <a:t>the qualification </a:t>
            </a:r>
            <a:r>
              <a:rPr lang="en-US" dirty="0" smtClean="0"/>
              <a:t>has been </a:t>
            </a:r>
            <a:r>
              <a:rPr lang="en-US" dirty="0" smtClean="0"/>
              <a:t>completed, it </a:t>
            </a:r>
            <a:r>
              <a:rPr lang="en-US" dirty="0" smtClean="0"/>
              <a:t>should be sent to CLEET at the following address:</a:t>
            </a:r>
          </a:p>
          <a:p>
            <a:pPr algn="ctr" eaLnBrk="1" hangingPunct="1">
              <a:buFont typeface="Wingdings 3" pitchFamily="18" charset="2"/>
              <a:buNone/>
            </a:pPr>
            <a:r>
              <a:rPr lang="en-US" sz="1800" dirty="0" smtClean="0"/>
              <a:t>Council on Law Enforcement Education and Training</a:t>
            </a:r>
          </a:p>
          <a:p>
            <a:pPr algn="ctr" eaLnBrk="1" hangingPunct="1">
              <a:buFont typeface="Wingdings 3" pitchFamily="18" charset="2"/>
              <a:buNone/>
            </a:pPr>
            <a:r>
              <a:rPr lang="en-US" sz="1800" dirty="0" smtClean="0"/>
              <a:t>2401 Egypt Rd.</a:t>
            </a:r>
          </a:p>
          <a:p>
            <a:pPr algn="ctr" eaLnBrk="1" hangingPunct="1">
              <a:buFont typeface="Wingdings 3" pitchFamily="18" charset="2"/>
              <a:buNone/>
            </a:pPr>
            <a:r>
              <a:rPr lang="en-US" sz="1800" dirty="0" smtClean="0"/>
              <a:t>Ada, Oklahoma 74820</a:t>
            </a:r>
          </a:p>
          <a:p>
            <a:pPr algn="ctr" eaLnBrk="1" hangingPunct="1">
              <a:buFont typeface="Wingdings 3" pitchFamily="18" charset="2"/>
              <a:buNone/>
            </a:pPr>
            <a:endParaRPr lang="en-US" sz="1800" dirty="0" smtClean="0"/>
          </a:p>
          <a:p>
            <a:pPr eaLnBrk="1" hangingPunct="1">
              <a:buFont typeface="Wingdings 3" pitchFamily="18" charset="2"/>
              <a:buNone/>
            </a:pPr>
            <a:endParaRPr lang="en-US" dirty="0" smtClean="0"/>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p:cNvSpPr>
            <a:spLocks noGrp="1"/>
          </p:cNvSpPr>
          <p:nvPr>
            <p:ph idx="1"/>
          </p:nvPr>
        </p:nvSpPr>
        <p:spPr>
          <a:xfrm>
            <a:off x="457200" y="2209800"/>
            <a:ext cx="8229600" cy="3124200"/>
          </a:xfrm>
        </p:spPr>
        <p:txBody>
          <a:bodyPr/>
          <a:lstStyle/>
          <a:p>
            <a:pPr eaLnBrk="1" hangingPunct="1"/>
            <a:r>
              <a:rPr lang="en-US" smtClean="0"/>
              <a:t>Firearms Training Course</a:t>
            </a:r>
          </a:p>
          <a:p>
            <a:pPr eaLnBrk="1" hangingPunct="1"/>
            <a:endParaRPr lang="en-US" smtClean="0"/>
          </a:p>
          <a:p>
            <a:pPr algn="ctr" eaLnBrk="1" hangingPunct="1"/>
            <a:r>
              <a:rPr lang="en-US" sz="4400" smtClean="0"/>
              <a:t>Firearms Safety</a:t>
            </a:r>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025900"/>
          </a:xfrm>
        </p:spPr>
        <p:txBody>
          <a:bodyPr/>
          <a:lstStyle/>
          <a:p>
            <a:pPr algn="ctr" eaLnBrk="1" hangingPunct="1"/>
            <a:r>
              <a:rPr lang="en-US" smtClean="0"/>
              <a:t>There are three (3) areas of Firearms Safety</a:t>
            </a:r>
          </a:p>
          <a:p>
            <a:pPr algn="ctr" eaLnBrk="1" hangingPunct="1"/>
            <a:endParaRPr lang="en-US" smtClean="0"/>
          </a:p>
          <a:p>
            <a:pPr eaLnBrk="1" hangingPunct="1"/>
            <a:r>
              <a:rPr lang="en-US" smtClean="0"/>
              <a:t>1. General Safety Rules</a:t>
            </a:r>
          </a:p>
          <a:p>
            <a:pPr eaLnBrk="1" hangingPunct="1"/>
            <a:endParaRPr lang="en-US" smtClean="0"/>
          </a:p>
          <a:p>
            <a:pPr eaLnBrk="1" hangingPunct="1"/>
            <a:r>
              <a:rPr lang="en-US" smtClean="0"/>
              <a:t>2. Range Safety Rules</a:t>
            </a:r>
          </a:p>
          <a:p>
            <a:pPr eaLnBrk="1" hangingPunct="1"/>
            <a:endParaRPr lang="en-US" smtClean="0"/>
          </a:p>
          <a:p>
            <a:pPr eaLnBrk="1" hangingPunct="1"/>
            <a:r>
              <a:rPr lang="en-US" smtClean="0"/>
              <a:t>3. Home Safety</a:t>
            </a:r>
          </a:p>
        </p:txBody>
      </p:sp>
      <p:sp>
        <p:nvSpPr>
          <p:cNvPr id="3" name="Title 2"/>
          <p:cNvSpPr>
            <a:spLocks noGrp="1"/>
          </p:cNvSpPr>
          <p:nvPr>
            <p:ph type="title"/>
          </p:nvPr>
        </p:nvSpPr>
        <p:spPr/>
        <p:txBody>
          <a:bodyPr/>
          <a:lstStyle/>
          <a:p>
            <a:pPr eaLnBrk="1" fontAlgn="auto" hangingPunct="1">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p:stCondLst>
                              <p:cond delay="2000"/>
                            </p:stCondLst>
                            <p:childTnLst>
                              <p:par>
                                <p:cTn id="9" presetID="18" presetClass="entr" presetSubtype="12" fill="hold" grpId="0"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strips(downLeft)">
                                      <p:cBhvr>
                                        <p:cTn id="11" dur="2000"/>
                                        <p:tgtEl>
                                          <p:spTgt spid="2">
                                            <p:txEl>
                                              <p:pRg st="2" end="2"/>
                                            </p:txEl>
                                          </p:spTgt>
                                        </p:tgtEl>
                                      </p:cBhvr>
                                    </p:animEffect>
                                  </p:childTnLst>
                                </p:cTn>
                              </p:par>
                            </p:childTnLst>
                          </p:cTn>
                        </p:par>
                        <p:par>
                          <p:cTn id="12" fill="hold">
                            <p:stCondLst>
                              <p:cond delay="4000"/>
                            </p:stCondLst>
                            <p:childTnLst>
                              <p:par>
                                <p:cTn id="13" presetID="18" presetClass="entr" presetSubtype="12" fill="hold" grpId="0" nodeType="after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strips(downLeft)">
                                      <p:cBhvr>
                                        <p:cTn id="15" dur="2000"/>
                                        <p:tgtEl>
                                          <p:spTgt spid="2">
                                            <p:txEl>
                                              <p:pRg st="4" end="4"/>
                                            </p:txEl>
                                          </p:spTgt>
                                        </p:tgtEl>
                                      </p:cBhvr>
                                    </p:animEffect>
                                  </p:childTnLst>
                                </p:cTn>
                              </p:par>
                            </p:childTnLst>
                          </p:cTn>
                        </p:par>
                        <p:par>
                          <p:cTn id="16" fill="hold">
                            <p:stCondLst>
                              <p:cond delay="6000"/>
                            </p:stCondLst>
                            <p:childTnLst>
                              <p:par>
                                <p:cTn id="17" presetID="18" presetClass="entr" presetSubtype="12" fill="hold" grpId="0" nodeType="after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strips(downLeft)">
                                      <p:cBhvr>
                                        <p:cTn id="19"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3657600"/>
          </a:xfrm>
        </p:spPr>
        <p:txBody>
          <a:bodyPr/>
          <a:lstStyle/>
          <a:p>
            <a:pPr algn="ctr" eaLnBrk="1" hangingPunct="1"/>
            <a:endParaRPr lang="en-US" smtClean="0">
              <a:solidFill>
                <a:srgbClr val="C00000"/>
              </a:solidFill>
            </a:endParaRPr>
          </a:p>
          <a:p>
            <a:pPr algn="ctr" eaLnBrk="1" hangingPunct="1"/>
            <a:r>
              <a:rPr lang="en-US" smtClean="0">
                <a:solidFill>
                  <a:srgbClr val="C00000"/>
                </a:solidFill>
              </a:rPr>
              <a:t>General Safety Rules or Universal Safety Rules (USR)</a:t>
            </a:r>
          </a:p>
          <a:p>
            <a:pPr algn="ctr" eaLnBrk="1" hangingPunct="1"/>
            <a:endParaRPr lang="en-US" smtClean="0">
              <a:solidFill>
                <a:srgbClr val="C00000"/>
              </a:solidFill>
            </a:endParaRPr>
          </a:p>
          <a:p>
            <a:pPr eaLnBrk="1" hangingPunct="1"/>
            <a:r>
              <a:rPr lang="en-US" smtClean="0">
                <a:solidFill>
                  <a:srgbClr val="C00000"/>
                </a:solidFill>
              </a:rPr>
              <a:t>USR 1 	</a:t>
            </a:r>
            <a:r>
              <a:rPr lang="en-US" smtClean="0"/>
              <a:t>Treat all firearms as though they are 		loaded.</a:t>
            </a:r>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edge">
                                      <p:cBhvr>
                                        <p:cTn id="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endParaRPr lang="en-US"/>
          </a:p>
        </p:txBody>
      </p:sp>
      <p:sp>
        <p:nvSpPr>
          <p:cNvPr id="4" name="TextBox 3"/>
          <p:cNvSpPr txBox="1">
            <a:spLocks noChangeArrowheads="1"/>
          </p:cNvSpPr>
          <p:nvPr/>
        </p:nvSpPr>
        <p:spPr bwMode="auto">
          <a:xfrm>
            <a:off x="685800" y="2514600"/>
            <a:ext cx="7848600" cy="2308225"/>
          </a:xfrm>
          <a:prstGeom prst="rect">
            <a:avLst/>
          </a:prstGeom>
          <a:noFill/>
          <a:ln w="9525">
            <a:noFill/>
            <a:miter lim="800000"/>
            <a:headEnd/>
            <a:tailEnd/>
          </a:ln>
        </p:spPr>
        <p:txBody>
          <a:bodyPr>
            <a:spAutoFit/>
          </a:bodyPr>
          <a:lstStyle/>
          <a:p>
            <a:pPr algn="ctr">
              <a:buClr>
                <a:schemeClr val="accent1"/>
              </a:buClr>
            </a:pPr>
            <a:r>
              <a:rPr lang="en-US" sz="2400">
                <a:solidFill>
                  <a:srgbClr val="C00000"/>
                </a:solidFill>
                <a:latin typeface="Lucida Sans Unicode" pitchFamily="34" charset="0"/>
              </a:rPr>
              <a:t>General Safety Rules (USR)</a:t>
            </a:r>
          </a:p>
          <a:p>
            <a:pPr algn="ctr"/>
            <a:endParaRPr lang="en-US" sz="2400">
              <a:solidFill>
                <a:srgbClr val="C00000"/>
              </a:solidFill>
              <a:latin typeface="Lucida Sans Unicode" pitchFamily="34" charset="0"/>
            </a:endParaRPr>
          </a:p>
          <a:p>
            <a:pPr algn="ctr"/>
            <a:endParaRPr lang="en-US" sz="2400">
              <a:solidFill>
                <a:srgbClr val="C00000"/>
              </a:solidFill>
              <a:latin typeface="Lucida Sans Unicode" pitchFamily="34" charset="0"/>
            </a:endParaRPr>
          </a:p>
          <a:p>
            <a:r>
              <a:rPr lang="en-US" sz="2400">
                <a:solidFill>
                  <a:srgbClr val="C00000"/>
                </a:solidFill>
                <a:latin typeface="Lucida Sans Unicode" pitchFamily="34" charset="0"/>
              </a:rPr>
              <a:t>USR 2		</a:t>
            </a:r>
            <a:r>
              <a:rPr lang="en-US" sz="2400">
                <a:latin typeface="Lucida Sans Unicode" pitchFamily="34" charset="0"/>
              </a:rPr>
              <a:t>Never point a firearm at anyone unless 		you are ready and willing to kill that 			person.</a:t>
            </a:r>
            <a:endParaRPr lang="en-US" sz="2400">
              <a:solidFill>
                <a:srgbClr val="C00000"/>
              </a:solidFill>
              <a:latin typeface="Lucida Sans Unicode"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wedge">
                                      <p:cBhvr>
                                        <p:cTn id="7"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657600"/>
          </a:xfrm>
        </p:spPr>
        <p:txBody>
          <a:bodyPr/>
          <a:lstStyle/>
          <a:p>
            <a:pPr algn="ctr" eaLnBrk="1" hangingPunct="1"/>
            <a:r>
              <a:rPr lang="en-US" smtClean="0">
                <a:solidFill>
                  <a:srgbClr val="C00000"/>
                </a:solidFill>
              </a:rPr>
              <a:t>General Safety Rules (USR)</a:t>
            </a:r>
          </a:p>
          <a:p>
            <a:pPr algn="ctr" eaLnBrk="1" hangingPunct="1"/>
            <a:endParaRPr lang="en-US" smtClean="0">
              <a:solidFill>
                <a:srgbClr val="C00000"/>
              </a:solidFill>
            </a:endParaRPr>
          </a:p>
          <a:p>
            <a:pPr lvl="1" eaLnBrk="1" hangingPunct="1"/>
            <a:r>
              <a:rPr lang="en-US" smtClean="0">
                <a:solidFill>
                  <a:srgbClr val="C00000"/>
                </a:solidFill>
              </a:rPr>
              <a:t>USR 3	</a:t>
            </a:r>
            <a:r>
              <a:rPr lang="en-US" sz="3200" smtClean="0"/>
              <a:t>Keep your finger (primary 			safety) off the trigger until        		your sights are</a:t>
            </a:r>
          </a:p>
          <a:p>
            <a:pPr eaLnBrk="1" hangingPunct="1"/>
            <a:r>
              <a:rPr lang="en-US" b="1" smtClean="0"/>
              <a:t>                        ON THE TARGET.</a:t>
            </a:r>
            <a:endParaRPr lang="en-US" smtClean="0">
              <a:solidFill>
                <a:srgbClr val="C00000"/>
              </a:solidFill>
            </a:endParaRPr>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fill="hold" grpId="0" nodeType="withEffect">
                                  <p:stCondLst>
                                    <p:cond delay="0"/>
                                  </p:stCondLst>
                                  <p:childTnLst>
                                    <p:anim calcmode="discrete" valueType="str">
                                      <p:cBhvr>
                                        <p:cTn id="6" dur="1000" fill="hold"/>
                                        <p:tgtEl>
                                          <p:spTgt spid="2">
                                            <p:txEl>
                                              <p:pRg st="3" end="3"/>
                                            </p:txEl>
                                          </p:spTgt>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
          <p:cNvSpPr>
            <a:spLocks noGrp="1"/>
          </p:cNvSpPr>
          <p:nvPr>
            <p:ph idx="1"/>
          </p:nvPr>
        </p:nvSpPr>
        <p:spPr>
          <a:xfrm>
            <a:off x="457200" y="1981200"/>
            <a:ext cx="8229600" cy="3657600"/>
          </a:xfrm>
        </p:spPr>
        <p:txBody>
          <a:bodyPr/>
          <a:lstStyle/>
          <a:p>
            <a:pPr algn="ctr" eaLnBrk="1" hangingPunct="1"/>
            <a:endParaRPr lang="en-US" smtClean="0">
              <a:solidFill>
                <a:srgbClr val="C00000"/>
              </a:solidFill>
            </a:endParaRPr>
          </a:p>
          <a:p>
            <a:pPr algn="ctr" eaLnBrk="1" hangingPunct="1"/>
            <a:r>
              <a:rPr lang="en-US" smtClean="0">
                <a:solidFill>
                  <a:srgbClr val="C00000"/>
                </a:solidFill>
              </a:rPr>
              <a:t>General Safety Rules (USR)</a:t>
            </a:r>
          </a:p>
          <a:p>
            <a:pPr algn="ctr" eaLnBrk="1" hangingPunct="1"/>
            <a:endParaRPr lang="en-US" smtClean="0">
              <a:solidFill>
                <a:srgbClr val="C00000"/>
              </a:solidFill>
            </a:endParaRPr>
          </a:p>
          <a:p>
            <a:pPr eaLnBrk="1" hangingPunct="1"/>
            <a:r>
              <a:rPr lang="en-US" smtClean="0">
                <a:solidFill>
                  <a:srgbClr val="C00000"/>
                </a:solidFill>
              </a:rPr>
              <a:t>USR 4	</a:t>
            </a:r>
            <a:r>
              <a:rPr lang="en-US" smtClean="0"/>
              <a:t>Always make </a:t>
            </a:r>
            <a:r>
              <a:rPr lang="en-US" b="1" smtClean="0">
                <a:solidFill>
                  <a:srgbClr val="FF0000"/>
                </a:solidFill>
              </a:rPr>
              <a:t>positive target 			identification</a:t>
            </a:r>
            <a:r>
              <a:rPr lang="en-US" smtClean="0"/>
              <a:t>, and be sure of the 		area behind your target.</a:t>
            </a:r>
            <a:endParaRPr lang="en-US" smtClean="0">
              <a:solidFill>
                <a:srgbClr val="C00000"/>
              </a:solidFill>
            </a:endParaRPr>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a:xfrm>
            <a:off x="457200" y="1981200"/>
            <a:ext cx="8229600" cy="3657600"/>
          </a:xfrm>
        </p:spPr>
        <p:txBody>
          <a:bodyPr/>
          <a:lstStyle/>
          <a:p>
            <a:pPr algn="ctr" eaLnBrk="1" hangingPunct="1"/>
            <a:r>
              <a:rPr lang="en-US" smtClean="0">
                <a:solidFill>
                  <a:srgbClr val="005828"/>
                </a:solidFill>
              </a:rPr>
              <a:t>Range Rules</a:t>
            </a:r>
          </a:p>
          <a:p>
            <a:pPr eaLnBrk="1" hangingPunct="1"/>
            <a:endParaRPr lang="en-US" smtClean="0"/>
          </a:p>
          <a:p>
            <a:pPr eaLnBrk="1" hangingPunct="1"/>
            <a:endParaRPr lang="en-US" smtClean="0"/>
          </a:p>
          <a:p>
            <a:pPr eaLnBrk="1" hangingPunct="1"/>
            <a:r>
              <a:rPr lang="en-US" smtClean="0"/>
              <a:t>Firearms safety on the range begins with the following four (4) basic premises:</a:t>
            </a:r>
          </a:p>
          <a:p>
            <a:pPr eaLnBrk="1" hangingPunct="1"/>
            <a:endParaRPr lang="en-US" smtClean="0"/>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657600"/>
          </a:xfrm>
        </p:spPr>
        <p:txBody>
          <a:bodyPr/>
          <a:lstStyle/>
          <a:p>
            <a:pPr eaLnBrk="1" hangingPunct="1"/>
            <a:endParaRPr lang="en-US" smtClean="0"/>
          </a:p>
          <a:p>
            <a:pPr eaLnBrk="1" hangingPunct="1"/>
            <a:r>
              <a:rPr lang="en-US" smtClean="0"/>
              <a:t>1.	The shooter is in sound physical and 	mental condition.</a:t>
            </a:r>
          </a:p>
          <a:p>
            <a:pPr eaLnBrk="1" hangingPunct="1"/>
            <a:endParaRPr lang="en-US" smtClean="0"/>
          </a:p>
          <a:p>
            <a:pPr eaLnBrk="1" hangingPunct="1"/>
            <a:r>
              <a:rPr lang="en-US" smtClean="0"/>
              <a:t>2.	The firearm is of sound design, and has 	been well-maintained.</a:t>
            </a:r>
          </a:p>
          <a:p>
            <a:pPr eaLnBrk="1" hangingPunct="1"/>
            <a:endParaRPr lang="en-US" smtClean="0"/>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vertical)">
                                      <p:cBhvr>
                                        <p:cTn id="7" dur="2000"/>
                                        <p:tgtEl>
                                          <p:spTgt spid="2">
                                            <p:txEl>
                                              <p:pRg st="1" end="1"/>
                                            </p:txEl>
                                          </p:spTgt>
                                        </p:tgtEl>
                                      </p:cBhvr>
                                    </p:animEffect>
                                  </p:childTnLst>
                                </p:cTn>
                              </p:par>
                            </p:childTnLst>
                          </p:cTn>
                        </p:par>
                        <p:par>
                          <p:cTn id="8" fill="hold">
                            <p:stCondLst>
                              <p:cond delay="2000"/>
                            </p:stCondLst>
                            <p:childTnLst>
                              <p:par>
                                <p:cTn id="9" presetID="3" presetClass="entr" presetSubtype="10" fill="hold" grpId="0" nodeType="after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Effect transition="in" filter="blinds(horizontal)">
                                      <p:cBhvr>
                                        <p:cTn id="11"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457200" y="1600200"/>
            <a:ext cx="8229600" cy="3657600"/>
          </a:xfrm>
        </p:spPr>
        <p:txBody>
          <a:bodyPr/>
          <a:lstStyle/>
          <a:p>
            <a:pPr eaLnBrk="1" hangingPunct="1">
              <a:buFont typeface="Wingdings 3" pitchFamily="18" charset="2"/>
              <a:buNone/>
            </a:pPr>
            <a:endParaRPr lang="en-US" dirty="0" smtClean="0"/>
          </a:p>
          <a:p>
            <a:pPr eaLnBrk="1" hangingPunct="1"/>
            <a:r>
              <a:rPr lang="en-US" sz="2300" dirty="0" smtClean="0"/>
              <a:t>Title 19 O.S. § 215.29, Title 20 O.S. § 129, Title 21 O.S. § 1289.29 and Title 70 §3311.14, allow District Attorneys, qualified retired District Attorneys, Assistant District Attorneys, District Judges, qualified Retired District Judges, Municipal Judges, U. S. Attorneys, Assistant U. S. Attorneys, the State of Oklahoma Attorney General, and Assistant Attorneys General to carry a concealed firearm for the purpose of personal protection.  </a:t>
            </a:r>
            <a:r>
              <a:rPr lang="en-US" sz="2300" dirty="0" smtClean="0"/>
              <a:t>Provided first, that </a:t>
            </a:r>
            <a:r>
              <a:rPr lang="en-US" sz="2300" dirty="0" smtClean="0"/>
              <a:t>they have completed a CLEET approved handgun qualification course.  </a:t>
            </a:r>
          </a:p>
          <a:p>
            <a:pPr eaLnBrk="1" hangingPunct="1"/>
            <a:endParaRPr lang="en-US" dirty="0" smtClean="0"/>
          </a:p>
          <a:p>
            <a:pPr eaLnBrk="1" hangingPunct="1">
              <a:buFont typeface="Wingdings 3" pitchFamily="18" charset="2"/>
              <a:buNone/>
            </a:pPr>
            <a:endParaRPr lang="en-US" dirty="0" smtClean="0"/>
          </a:p>
        </p:txBody>
      </p:sp>
      <p:sp>
        <p:nvSpPr>
          <p:cNvPr id="2" name="Title 1"/>
          <p:cNvSpPr>
            <a:spLocks noGrp="1"/>
          </p:cNvSpPr>
          <p:nvPr>
            <p:ph type="title"/>
          </p:nvPr>
        </p:nvSpPr>
        <p:spPr>
          <a:xfrm>
            <a:off x="2971800" y="274638"/>
            <a:ext cx="5715000" cy="944562"/>
          </a:xfrm>
        </p:spPr>
        <p:txBody>
          <a:bodyPr/>
          <a:lstStyle/>
          <a:p>
            <a:pPr eaLnBrk="1" fontAlgn="auto" hangingPunct="1">
              <a:spcAft>
                <a:spcPts val="0"/>
              </a:spcAft>
              <a:defRPr/>
            </a:pPr>
            <a:r>
              <a:rPr lang="en-US" dirty="0" smtClean="0"/>
              <a:t>Oklahoma Statutes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657600"/>
          </a:xfrm>
        </p:spPr>
        <p:txBody>
          <a:bodyPr/>
          <a:lstStyle/>
          <a:p>
            <a:pPr eaLnBrk="1" hangingPunct="1"/>
            <a:endParaRPr lang="en-US" smtClean="0"/>
          </a:p>
          <a:p>
            <a:pPr eaLnBrk="1" hangingPunct="1"/>
            <a:r>
              <a:rPr lang="en-US" smtClean="0"/>
              <a:t>3.	The ammunition is both safe and fresh.</a:t>
            </a:r>
          </a:p>
          <a:p>
            <a:pPr eaLnBrk="1" hangingPunct="1"/>
            <a:endParaRPr lang="en-US" smtClean="0"/>
          </a:p>
          <a:p>
            <a:pPr eaLnBrk="1" hangingPunct="1"/>
            <a:r>
              <a:rPr lang="en-US" smtClean="0"/>
              <a:t>4.	The shooter’s holster is properly designed 	and constructed to fit that shooter’s 	handgun.</a:t>
            </a:r>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vertical)">
                                      <p:cBhvr>
                                        <p:cTn id="1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p:cNvSpPr>
            <a:spLocks noGrp="1"/>
          </p:cNvSpPr>
          <p:nvPr>
            <p:ph idx="1"/>
          </p:nvPr>
        </p:nvSpPr>
        <p:spPr>
          <a:xfrm>
            <a:off x="457200" y="1981200"/>
            <a:ext cx="8229600" cy="3657600"/>
          </a:xfrm>
        </p:spPr>
        <p:txBody>
          <a:bodyPr/>
          <a:lstStyle/>
          <a:p>
            <a:pPr algn="ctr" eaLnBrk="1" hangingPunct="1"/>
            <a:r>
              <a:rPr lang="en-US" sz="2800" smtClean="0">
                <a:solidFill>
                  <a:srgbClr val="005828"/>
                </a:solidFill>
              </a:rPr>
              <a:t>Range Rules</a:t>
            </a:r>
          </a:p>
          <a:p>
            <a:pPr eaLnBrk="1" hangingPunct="1"/>
            <a:endParaRPr lang="en-US" sz="2800" smtClean="0">
              <a:solidFill>
                <a:srgbClr val="005828"/>
              </a:solidFill>
            </a:endParaRPr>
          </a:p>
          <a:p>
            <a:pPr eaLnBrk="1" hangingPunct="1"/>
            <a:r>
              <a:rPr lang="en-US" sz="2800" smtClean="0"/>
              <a:t>1. When you first pick up a firearm, insure it 	is unloaded.  Never lay a firearm down 	without first unloading it.</a:t>
            </a:r>
          </a:p>
          <a:p>
            <a:pPr eaLnBrk="1" hangingPunct="1"/>
            <a:endParaRPr lang="en-US" sz="2800" smtClean="0"/>
          </a:p>
          <a:p>
            <a:pPr eaLnBrk="1" hangingPunct="1"/>
            <a:r>
              <a:rPr lang="en-US" sz="1800" smtClean="0"/>
              <a:t>Instructor:  demonstrate the 4 steps of unloading a revolver and a</a:t>
            </a:r>
            <a:r>
              <a:rPr lang="en-US" sz="1400" smtClean="0"/>
              <a:t> </a:t>
            </a:r>
            <a:r>
              <a:rPr lang="en-US" sz="1800" smtClean="0"/>
              <a:t>semi-automatic pistol.</a:t>
            </a:r>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1"/>
          <p:cNvSpPr>
            <a:spLocks noGrp="1"/>
          </p:cNvSpPr>
          <p:nvPr>
            <p:ph idx="1"/>
          </p:nvPr>
        </p:nvSpPr>
        <p:spPr>
          <a:xfrm>
            <a:off x="457200" y="1981200"/>
            <a:ext cx="8229600" cy="3657600"/>
          </a:xfrm>
        </p:spPr>
        <p:txBody>
          <a:bodyPr/>
          <a:lstStyle/>
          <a:p>
            <a:pPr algn="ctr" eaLnBrk="1" hangingPunct="1"/>
            <a:r>
              <a:rPr lang="en-US" smtClean="0">
                <a:solidFill>
                  <a:srgbClr val="005828"/>
                </a:solidFill>
              </a:rPr>
              <a:t>Range Rules</a:t>
            </a:r>
          </a:p>
          <a:p>
            <a:pPr algn="ctr" eaLnBrk="1" hangingPunct="1"/>
            <a:endParaRPr lang="en-US" smtClean="0">
              <a:solidFill>
                <a:srgbClr val="005828"/>
              </a:solidFill>
            </a:endParaRPr>
          </a:p>
          <a:p>
            <a:pPr eaLnBrk="1" hangingPunct="1"/>
            <a:r>
              <a:rPr lang="en-US" smtClean="0"/>
              <a:t>2.	All firearms brought to the range must be 	unloaded.</a:t>
            </a:r>
          </a:p>
          <a:p>
            <a:pPr eaLnBrk="1" hangingPunct="1"/>
            <a:endParaRPr lang="en-US" smtClean="0"/>
          </a:p>
          <a:p>
            <a:pPr eaLnBrk="1" hangingPunct="1"/>
            <a:r>
              <a:rPr lang="en-US" sz="2000" smtClean="0"/>
              <a:t>(ammunition must be removed from magazines/speedloaders prior to entering the range)</a:t>
            </a:r>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1"/>
          <p:cNvSpPr>
            <a:spLocks noGrp="1"/>
          </p:cNvSpPr>
          <p:nvPr>
            <p:ph idx="1"/>
          </p:nvPr>
        </p:nvSpPr>
        <p:spPr>
          <a:xfrm>
            <a:off x="457200" y="1981200"/>
            <a:ext cx="8229600" cy="3657600"/>
          </a:xfrm>
        </p:spPr>
        <p:txBody>
          <a:bodyPr/>
          <a:lstStyle/>
          <a:p>
            <a:pPr algn="ctr" eaLnBrk="1" hangingPunct="1"/>
            <a:r>
              <a:rPr lang="en-US" smtClean="0">
                <a:solidFill>
                  <a:srgbClr val="005828"/>
                </a:solidFill>
              </a:rPr>
              <a:t>Range Rules</a:t>
            </a:r>
          </a:p>
          <a:p>
            <a:pPr algn="ctr" eaLnBrk="1" hangingPunct="1"/>
            <a:endParaRPr lang="en-US" smtClean="0">
              <a:solidFill>
                <a:srgbClr val="005828"/>
              </a:solidFill>
            </a:endParaRPr>
          </a:p>
          <a:p>
            <a:pPr eaLnBrk="1" hangingPunct="1"/>
            <a:r>
              <a:rPr lang="en-US" smtClean="0"/>
              <a:t>3.	Firearms will be loaded on the range only 	after position has been taken on the firing 	line, and only after the command to load 	has been given.</a:t>
            </a:r>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p:cNvSpPr>
            <a:spLocks noGrp="1"/>
          </p:cNvSpPr>
          <p:nvPr>
            <p:ph idx="1"/>
          </p:nvPr>
        </p:nvSpPr>
        <p:spPr>
          <a:xfrm>
            <a:off x="457200" y="1981200"/>
            <a:ext cx="8229600" cy="3657600"/>
          </a:xfrm>
        </p:spPr>
        <p:txBody>
          <a:bodyPr/>
          <a:lstStyle/>
          <a:p>
            <a:pPr algn="ctr" eaLnBrk="1" hangingPunct="1">
              <a:buFont typeface="Wingdings 3" pitchFamily="18" charset="2"/>
              <a:buNone/>
            </a:pPr>
            <a:r>
              <a:rPr lang="en-US" smtClean="0">
                <a:solidFill>
                  <a:srgbClr val="005828"/>
                </a:solidFill>
              </a:rPr>
              <a:t>Range Rules</a:t>
            </a:r>
          </a:p>
          <a:p>
            <a:pPr algn="ctr" eaLnBrk="1" hangingPunct="1">
              <a:buFont typeface="Wingdings 3" pitchFamily="18" charset="2"/>
              <a:buNone/>
            </a:pPr>
            <a:endParaRPr lang="en-US" smtClean="0">
              <a:solidFill>
                <a:srgbClr val="005828"/>
              </a:solidFill>
            </a:endParaRPr>
          </a:p>
          <a:p>
            <a:pPr eaLnBrk="1" hangingPunct="1">
              <a:buFont typeface="Wingdings 3" pitchFamily="18" charset="2"/>
              <a:buNone/>
            </a:pPr>
            <a:r>
              <a:rPr lang="en-US" smtClean="0"/>
              <a:t>4.	No firearm will be taken out of the holster 	other than when on the firing line, or in a 	designated dry-fire area.</a:t>
            </a:r>
          </a:p>
          <a:p>
            <a:pPr algn="ctr" eaLnBrk="1" hangingPunct="1">
              <a:buFont typeface="Wingdings 3" pitchFamily="18" charset="2"/>
              <a:buNone/>
            </a:pPr>
            <a:endParaRPr lang="en-US" smtClean="0">
              <a:solidFill>
                <a:srgbClr val="005828"/>
              </a:solidFill>
            </a:endParaRPr>
          </a:p>
          <a:p>
            <a:pPr eaLnBrk="1" hangingPunct="1">
              <a:buFont typeface="Wingdings 3" pitchFamily="18" charset="2"/>
              <a:buNone/>
            </a:pPr>
            <a:endParaRPr lang="en-US" smtClean="0"/>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1"/>
          <p:cNvSpPr>
            <a:spLocks noGrp="1"/>
          </p:cNvSpPr>
          <p:nvPr>
            <p:ph idx="1"/>
          </p:nvPr>
        </p:nvSpPr>
        <p:spPr>
          <a:xfrm>
            <a:off x="457200" y="1981200"/>
            <a:ext cx="8229600" cy="3657600"/>
          </a:xfrm>
        </p:spPr>
        <p:txBody>
          <a:bodyPr/>
          <a:lstStyle/>
          <a:p>
            <a:pPr algn="ctr" eaLnBrk="1" hangingPunct="1"/>
            <a:r>
              <a:rPr lang="en-US" smtClean="0">
                <a:solidFill>
                  <a:srgbClr val="005828"/>
                </a:solidFill>
              </a:rPr>
              <a:t>Range Rules</a:t>
            </a:r>
          </a:p>
          <a:p>
            <a:pPr algn="ctr" eaLnBrk="1" hangingPunct="1"/>
            <a:endParaRPr lang="en-US" smtClean="0">
              <a:solidFill>
                <a:srgbClr val="005828"/>
              </a:solidFill>
            </a:endParaRPr>
          </a:p>
          <a:p>
            <a:pPr eaLnBrk="1" hangingPunct="1"/>
            <a:r>
              <a:rPr lang="en-US" smtClean="0"/>
              <a:t>5.	All firearms will be checked for cylinder, 	chamber, and barrel obstructions before 	firing. </a:t>
            </a:r>
          </a:p>
          <a:p>
            <a:pPr eaLnBrk="1" hangingPunct="1"/>
            <a:endParaRPr lang="en-US" smtClean="0"/>
          </a:p>
          <a:p>
            <a:pPr eaLnBrk="1" hangingPunct="1"/>
            <a:r>
              <a:rPr lang="en-US" sz="1800" smtClean="0"/>
              <a:t>Instructor will demonstrate the proper procedure for this rule.</a:t>
            </a:r>
            <a:r>
              <a:rPr lang="en-US" smtClean="0"/>
              <a:t> </a:t>
            </a:r>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p:cNvSpPr>
            <a:spLocks noGrp="1"/>
          </p:cNvSpPr>
          <p:nvPr>
            <p:ph idx="1"/>
          </p:nvPr>
        </p:nvSpPr>
        <p:spPr>
          <a:xfrm>
            <a:off x="457200" y="1981200"/>
            <a:ext cx="8229600" cy="3657600"/>
          </a:xfrm>
        </p:spPr>
        <p:txBody>
          <a:bodyPr/>
          <a:lstStyle/>
          <a:p>
            <a:pPr algn="ctr" eaLnBrk="1" hangingPunct="1"/>
            <a:r>
              <a:rPr lang="en-US" smtClean="0">
                <a:solidFill>
                  <a:srgbClr val="005828"/>
                </a:solidFill>
              </a:rPr>
              <a:t>Range Rules</a:t>
            </a:r>
          </a:p>
          <a:p>
            <a:pPr algn="ctr" eaLnBrk="1" hangingPunct="1"/>
            <a:endParaRPr lang="en-US" smtClean="0">
              <a:solidFill>
                <a:srgbClr val="005828"/>
              </a:solidFill>
            </a:endParaRPr>
          </a:p>
          <a:p>
            <a:pPr eaLnBrk="1" hangingPunct="1"/>
            <a:r>
              <a:rPr lang="en-US" smtClean="0"/>
              <a:t>6.	</a:t>
            </a:r>
            <a:r>
              <a:rPr lang="en-US" b="1" i="1" u="sng" smtClean="0"/>
              <a:t>Never </a:t>
            </a:r>
            <a:r>
              <a:rPr lang="en-US" b="1" i="1" smtClean="0"/>
              <a:t> </a:t>
            </a:r>
            <a:r>
              <a:rPr lang="en-US" smtClean="0"/>
              <a:t>place your finger on the trigger 	until the firearm is clear of the holster and 	safely pointed down range.</a:t>
            </a:r>
          </a:p>
          <a:p>
            <a:pPr eaLnBrk="1" hangingPunct="1"/>
            <a:endParaRPr lang="en-US" b="1" i="1" u="sng" smtClean="0"/>
          </a:p>
          <a:p>
            <a:pPr eaLnBrk="1" hangingPunct="1"/>
            <a:r>
              <a:rPr lang="en-US" sz="1600" b="1" i="1" smtClean="0"/>
              <a:t>Safely = target identified, sights on the target, a conscious decision to shoot has been made, and the shooter is sure of their backstop. </a:t>
            </a:r>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657600"/>
          </a:xfrm>
        </p:spPr>
        <p:txBody>
          <a:bodyPr>
            <a:normAutofit lnSpcReduction="10000"/>
          </a:bodyPr>
          <a:lstStyle/>
          <a:p>
            <a:pPr marL="365760" indent="-256032" algn="ctr" eaLnBrk="1" fontAlgn="auto" hangingPunct="1">
              <a:spcAft>
                <a:spcPts val="0"/>
              </a:spcAft>
              <a:buFont typeface="Wingdings 3"/>
              <a:buChar char=""/>
              <a:defRPr/>
            </a:pPr>
            <a:r>
              <a:rPr lang="en-US" dirty="0" smtClean="0">
                <a:solidFill>
                  <a:srgbClr val="005828"/>
                </a:solidFill>
              </a:rPr>
              <a:t>Range Rules</a:t>
            </a:r>
          </a:p>
          <a:p>
            <a:pPr marL="365760" indent="-256032" algn="ctr" eaLnBrk="1" fontAlgn="auto" hangingPunct="1">
              <a:spcAft>
                <a:spcPts val="0"/>
              </a:spcAft>
              <a:buFont typeface="Wingdings 3"/>
              <a:buChar char=""/>
              <a:defRPr/>
            </a:pPr>
            <a:endParaRPr lang="en-US" dirty="0" smtClean="0">
              <a:solidFill>
                <a:srgbClr val="005828"/>
              </a:solidFill>
            </a:endParaRPr>
          </a:p>
          <a:p>
            <a:pPr marL="365760" indent="-256032" eaLnBrk="1" fontAlgn="auto" hangingPunct="1">
              <a:spcAft>
                <a:spcPts val="0"/>
              </a:spcAft>
              <a:buFont typeface="Wingdings 3"/>
              <a:buChar char=""/>
              <a:defRPr/>
            </a:pPr>
            <a:r>
              <a:rPr lang="en-US" dirty="0" smtClean="0"/>
              <a:t>7.	In the event of a malfunction the shooter 	will keep their muzzle down range and 	raise their off-gun hand.</a:t>
            </a:r>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r>
              <a:rPr lang="en-US" sz="1800" dirty="0" smtClean="0"/>
              <a:t>Keep the firearm down range until a line officer assists you.</a:t>
            </a:r>
          </a:p>
          <a:p>
            <a:pPr marL="365760" indent="-256032" eaLnBrk="1" fontAlgn="auto" hangingPunct="1">
              <a:spcAft>
                <a:spcPts val="0"/>
              </a:spcAft>
              <a:buFont typeface="Wingdings 3"/>
              <a:buChar char=""/>
              <a:defRPr/>
            </a:pPr>
            <a:endParaRPr lang="en-US" sz="1800" dirty="0" smtClean="0"/>
          </a:p>
          <a:p>
            <a:pPr marL="365760" indent="-256032" eaLnBrk="1" fontAlgn="auto" hangingPunct="1">
              <a:spcAft>
                <a:spcPts val="0"/>
              </a:spcAft>
              <a:buFont typeface="Wingdings 3"/>
              <a:buChar char=""/>
              <a:defRPr/>
            </a:pPr>
            <a:r>
              <a:rPr lang="en-US" sz="1800" dirty="0" smtClean="0"/>
              <a:t>The instructor will describe the three most common cartridge malfunctions. (misfire, squib load, and hang-fire)</a:t>
            </a:r>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1"/>
          <p:cNvSpPr>
            <a:spLocks noGrp="1"/>
          </p:cNvSpPr>
          <p:nvPr>
            <p:ph idx="1"/>
          </p:nvPr>
        </p:nvSpPr>
        <p:spPr>
          <a:xfrm>
            <a:off x="457200" y="1981200"/>
            <a:ext cx="8229600" cy="3657600"/>
          </a:xfrm>
        </p:spPr>
        <p:txBody>
          <a:bodyPr/>
          <a:lstStyle/>
          <a:p>
            <a:pPr algn="ctr" eaLnBrk="1" hangingPunct="1"/>
            <a:r>
              <a:rPr lang="en-US" smtClean="0">
                <a:solidFill>
                  <a:srgbClr val="005828"/>
                </a:solidFill>
              </a:rPr>
              <a:t>Range Rules</a:t>
            </a:r>
          </a:p>
          <a:p>
            <a:pPr algn="ctr" eaLnBrk="1" hangingPunct="1"/>
            <a:endParaRPr lang="en-US" smtClean="0">
              <a:solidFill>
                <a:srgbClr val="005828"/>
              </a:solidFill>
            </a:endParaRPr>
          </a:p>
          <a:p>
            <a:pPr eaLnBrk="1" hangingPunct="1"/>
            <a:r>
              <a:rPr lang="en-US" smtClean="0"/>
              <a:t>8. The shooter should not proceed from the 	firing line to the target area until all 	firearms are unloaded and holstered, the 	line has been cleared, and you are 	instructed to do so by the tower operator 	or instructor.</a:t>
            </a:r>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1"/>
          <p:cNvSpPr>
            <a:spLocks noGrp="1"/>
          </p:cNvSpPr>
          <p:nvPr>
            <p:ph idx="1"/>
          </p:nvPr>
        </p:nvSpPr>
        <p:spPr>
          <a:xfrm>
            <a:off x="457200" y="1981200"/>
            <a:ext cx="8229600" cy="3657600"/>
          </a:xfrm>
        </p:spPr>
        <p:txBody>
          <a:bodyPr/>
          <a:lstStyle/>
          <a:p>
            <a:pPr algn="ctr" eaLnBrk="1" hangingPunct="1"/>
            <a:r>
              <a:rPr lang="en-US" smtClean="0">
                <a:solidFill>
                  <a:srgbClr val="005828"/>
                </a:solidFill>
              </a:rPr>
              <a:t>Range Rules</a:t>
            </a:r>
          </a:p>
          <a:p>
            <a:pPr algn="ctr" eaLnBrk="1" hangingPunct="1"/>
            <a:endParaRPr lang="en-US" smtClean="0">
              <a:solidFill>
                <a:srgbClr val="005828"/>
              </a:solidFill>
            </a:endParaRPr>
          </a:p>
          <a:p>
            <a:pPr eaLnBrk="1" hangingPunct="1"/>
            <a:r>
              <a:rPr lang="en-US" smtClean="0"/>
              <a:t>9.	If you are spoken to while on the firing 	line, listen, but do not turn around.</a:t>
            </a:r>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Title 19 § 215.29 – District Attorney </a:t>
            </a:r>
            <a:endParaRPr lang="en-US" dirty="0"/>
          </a:p>
        </p:txBody>
      </p:sp>
      <p:sp>
        <p:nvSpPr>
          <p:cNvPr id="13315" name="Content Placeholder 7"/>
          <p:cNvSpPr>
            <a:spLocks noGrp="1"/>
          </p:cNvSpPr>
          <p:nvPr>
            <p:ph idx="1"/>
          </p:nvPr>
        </p:nvSpPr>
        <p:spPr>
          <a:xfrm>
            <a:off x="457200" y="1981200"/>
            <a:ext cx="8229600" cy="3657600"/>
          </a:xfrm>
        </p:spPr>
        <p:txBody>
          <a:bodyPr/>
          <a:lstStyle/>
          <a:p>
            <a:endParaRPr lang="en-US" smtClean="0"/>
          </a:p>
        </p:txBody>
      </p:sp>
      <p:pic>
        <p:nvPicPr>
          <p:cNvPr id="13316" name="Picture 6" descr="\\cleetfs02\Desktops\shannon.butler\Desktop\DA.JPG"/>
          <p:cNvPicPr>
            <a:picLocks noChangeAspect="1" noChangeArrowheads="1"/>
          </p:cNvPicPr>
          <p:nvPr/>
        </p:nvPicPr>
        <p:blipFill>
          <a:blip r:embed="rId3" cstate="print"/>
          <a:srcRect/>
          <a:stretch>
            <a:fillRect/>
          </a:stretch>
        </p:blipFill>
        <p:spPr bwMode="auto">
          <a:xfrm>
            <a:off x="152400" y="1752600"/>
            <a:ext cx="8991600" cy="4654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1"/>
          <p:cNvSpPr>
            <a:spLocks noGrp="1"/>
          </p:cNvSpPr>
          <p:nvPr>
            <p:ph idx="1"/>
          </p:nvPr>
        </p:nvSpPr>
        <p:spPr>
          <a:xfrm>
            <a:off x="457200" y="1981200"/>
            <a:ext cx="8229600" cy="3657600"/>
          </a:xfrm>
        </p:spPr>
        <p:txBody>
          <a:bodyPr/>
          <a:lstStyle/>
          <a:p>
            <a:pPr algn="ctr" eaLnBrk="1" hangingPunct="1"/>
            <a:r>
              <a:rPr lang="en-US" smtClean="0">
                <a:solidFill>
                  <a:srgbClr val="005828"/>
                </a:solidFill>
              </a:rPr>
              <a:t>Range Rules</a:t>
            </a:r>
          </a:p>
          <a:p>
            <a:pPr algn="ctr" eaLnBrk="1" hangingPunct="1"/>
            <a:endParaRPr lang="en-US" smtClean="0">
              <a:solidFill>
                <a:srgbClr val="005828"/>
              </a:solidFill>
            </a:endParaRPr>
          </a:p>
          <a:p>
            <a:pPr eaLnBrk="1" hangingPunct="1"/>
            <a:r>
              <a:rPr lang="en-US" smtClean="0"/>
              <a:t>10.		When transferring a revolver, or a 		semi-automatic pistol the action 		should be open, the muzzle toward 		the ground and it should be 			presented to the recipient grip first.</a:t>
            </a:r>
          </a:p>
          <a:p>
            <a:pPr eaLnBrk="1" hangingPunct="1"/>
            <a:r>
              <a:rPr lang="en-US" sz="1800" smtClean="0"/>
              <a:t>Instructor: demonstrate</a:t>
            </a:r>
          </a:p>
          <a:p>
            <a:pPr eaLnBrk="1" hangingPunct="1"/>
            <a:endParaRPr lang="en-US" smtClean="0"/>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1"/>
          <p:cNvSpPr>
            <a:spLocks noGrp="1"/>
          </p:cNvSpPr>
          <p:nvPr>
            <p:ph idx="1"/>
          </p:nvPr>
        </p:nvSpPr>
        <p:spPr>
          <a:xfrm>
            <a:off x="457200" y="1981200"/>
            <a:ext cx="8229600" cy="3657600"/>
          </a:xfrm>
        </p:spPr>
        <p:txBody>
          <a:bodyPr/>
          <a:lstStyle/>
          <a:p>
            <a:pPr algn="ctr" eaLnBrk="1" hangingPunct="1"/>
            <a:r>
              <a:rPr lang="en-US" smtClean="0">
                <a:solidFill>
                  <a:srgbClr val="005828"/>
                </a:solidFill>
              </a:rPr>
              <a:t>Range Rules</a:t>
            </a:r>
          </a:p>
          <a:p>
            <a:pPr algn="ctr" eaLnBrk="1" hangingPunct="1"/>
            <a:endParaRPr lang="en-US" smtClean="0">
              <a:solidFill>
                <a:srgbClr val="005828"/>
              </a:solidFill>
            </a:endParaRPr>
          </a:p>
          <a:p>
            <a:pPr eaLnBrk="1" hangingPunct="1"/>
            <a:r>
              <a:rPr lang="en-US" smtClean="0"/>
              <a:t>11.		If a round, magazine or any other 		item is dropped, leave it on the 			ground and raise your non-gun hand 		for assistance.</a:t>
            </a:r>
          </a:p>
          <a:p>
            <a:pPr eaLnBrk="1" hangingPunct="1"/>
            <a:endParaRPr lang="en-US" sz="1800" smtClean="0"/>
          </a:p>
          <a:p>
            <a:pPr eaLnBrk="1" hangingPunct="1"/>
            <a:r>
              <a:rPr lang="en-US" sz="1800" smtClean="0"/>
              <a:t>The shooter should keep their muzzle down range while waiting for assistance.  DO NOT bend down and pick up the item unassisted.  </a:t>
            </a:r>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1"/>
          <p:cNvSpPr>
            <a:spLocks noGrp="1"/>
          </p:cNvSpPr>
          <p:nvPr>
            <p:ph idx="1"/>
          </p:nvPr>
        </p:nvSpPr>
        <p:spPr>
          <a:xfrm>
            <a:off x="457200" y="1981200"/>
            <a:ext cx="8229600" cy="3657600"/>
          </a:xfrm>
        </p:spPr>
        <p:txBody>
          <a:bodyPr/>
          <a:lstStyle/>
          <a:p>
            <a:pPr algn="ctr" eaLnBrk="1" hangingPunct="1"/>
            <a:r>
              <a:rPr lang="en-US" dirty="0" smtClean="0">
                <a:solidFill>
                  <a:srgbClr val="005828"/>
                </a:solidFill>
              </a:rPr>
              <a:t>Range Rules</a:t>
            </a:r>
          </a:p>
          <a:p>
            <a:pPr algn="ctr" eaLnBrk="1" hangingPunct="1"/>
            <a:endParaRPr lang="en-US" dirty="0" smtClean="0">
              <a:solidFill>
                <a:srgbClr val="005828"/>
              </a:solidFill>
            </a:endParaRPr>
          </a:p>
          <a:p>
            <a:pPr eaLnBrk="1" hangingPunct="1"/>
            <a:r>
              <a:rPr lang="en-US" dirty="0" smtClean="0"/>
              <a:t>12.		Do not permit the muzzle of a 			firearm to touch the ground.</a:t>
            </a:r>
          </a:p>
          <a:p>
            <a:pPr eaLnBrk="1" hangingPunct="1"/>
            <a:endParaRPr lang="en-US" dirty="0" smtClean="0"/>
          </a:p>
          <a:p>
            <a:pPr eaLnBrk="1" hangingPunct="1"/>
            <a:r>
              <a:rPr lang="en-US" sz="1800" dirty="0" smtClean="0"/>
              <a:t>In the event the shooter looses control of their firearm it is safer to let the firearm fall to the ground rather than </a:t>
            </a:r>
            <a:r>
              <a:rPr lang="en-US" sz="1800" dirty="0" smtClean="0"/>
              <a:t>attempt catching </a:t>
            </a:r>
            <a:r>
              <a:rPr lang="en-US" sz="1800" dirty="0" smtClean="0"/>
              <a:t>the firearm mid-air.  Once the firearm is on the ground </a:t>
            </a:r>
            <a:r>
              <a:rPr lang="en-US" sz="2000" b="1" dirty="0" smtClean="0"/>
              <a:t>leave </a:t>
            </a:r>
            <a:r>
              <a:rPr lang="en-US" sz="2000" b="1" dirty="0" smtClean="0"/>
              <a:t>it, </a:t>
            </a:r>
            <a:r>
              <a:rPr lang="en-US" sz="1800" dirty="0" smtClean="0"/>
              <a:t>raise </a:t>
            </a:r>
            <a:r>
              <a:rPr lang="en-US" sz="1800" dirty="0" smtClean="0"/>
              <a:t>your off-gun </a:t>
            </a:r>
            <a:r>
              <a:rPr lang="en-US" sz="1800" dirty="0" smtClean="0"/>
              <a:t>hand, </a:t>
            </a:r>
            <a:r>
              <a:rPr lang="en-US" sz="1800" dirty="0" smtClean="0"/>
              <a:t>and wait for </a:t>
            </a:r>
            <a:r>
              <a:rPr lang="en-US" sz="1800" dirty="0" smtClean="0"/>
              <a:t>assistance from the line officer.  </a:t>
            </a:r>
            <a:endParaRPr lang="en-US" sz="1800" dirty="0" smtClean="0"/>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1"/>
          <p:cNvSpPr>
            <a:spLocks noGrp="1"/>
          </p:cNvSpPr>
          <p:nvPr>
            <p:ph idx="1"/>
          </p:nvPr>
        </p:nvSpPr>
        <p:spPr>
          <a:xfrm>
            <a:off x="457200" y="1981200"/>
            <a:ext cx="8229600" cy="3657600"/>
          </a:xfrm>
        </p:spPr>
        <p:txBody>
          <a:bodyPr/>
          <a:lstStyle/>
          <a:p>
            <a:pPr algn="ctr" eaLnBrk="1" hangingPunct="1"/>
            <a:r>
              <a:rPr lang="en-US" smtClean="0">
                <a:solidFill>
                  <a:srgbClr val="005828"/>
                </a:solidFill>
              </a:rPr>
              <a:t>Range Rules</a:t>
            </a:r>
          </a:p>
          <a:p>
            <a:pPr eaLnBrk="1" hangingPunct="1"/>
            <a:endParaRPr lang="en-US" smtClean="0"/>
          </a:p>
          <a:p>
            <a:pPr eaLnBrk="1" hangingPunct="1"/>
            <a:r>
              <a:rPr lang="en-US" smtClean="0"/>
              <a:t>13.		All shooters will wear eye and ear 		protection while on the firing line.</a:t>
            </a:r>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1"/>
          <p:cNvSpPr>
            <a:spLocks noGrp="1"/>
          </p:cNvSpPr>
          <p:nvPr>
            <p:ph idx="1"/>
          </p:nvPr>
        </p:nvSpPr>
        <p:spPr>
          <a:xfrm>
            <a:off x="457200" y="1981200"/>
            <a:ext cx="8229600" cy="3657600"/>
          </a:xfrm>
        </p:spPr>
        <p:txBody>
          <a:bodyPr/>
          <a:lstStyle/>
          <a:p>
            <a:pPr algn="ctr" eaLnBrk="1" hangingPunct="1"/>
            <a:r>
              <a:rPr lang="en-US" smtClean="0">
                <a:solidFill>
                  <a:srgbClr val="005828"/>
                </a:solidFill>
              </a:rPr>
              <a:t>Range Rules</a:t>
            </a:r>
          </a:p>
          <a:p>
            <a:pPr eaLnBrk="1" hangingPunct="1"/>
            <a:endParaRPr lang="en-US" smtClean="0">
              <a:solidFill>
                <a:srgbClr val="005828"/>
              </a:solidFill>
            </a:endParaRPr>
          </a:p>
          <a:p>
            <a:pPr eaLnBrk="1" hangingPunct="1"/>
            <a:r>
              <a:rPr lang="en-US" smtClean="0"/>
              <a:t>14.		Participants are not allowed 			beverages while on the firing line.  		Smoking, dipping, or chewing is also 		not permitted while on the firing 		line.  </a:t>
            </a:r>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1"/>
          <p:cNvSpPr>
            <a:spLocks noGrp="1"/>
          </p:cNvSpPr>
          <p:nvPr>
            <p:ph idx="1"/>
          </p:nvPr>
        </p:nvSpPr>
        <p:spPr>
          <a:xfrm>
            <a:off x="457200" y="1981200"/>
            <a:ext cx="8229600" cy="3657600"/>
          </a:xfrm>
        </p:spPr>
        <p:txBody>
          <a:bodyPr/>
          <a:lstStyle/>
          <a:p>
            <a:pPr algn="ctr" eaLnBrk="1" hangingPunct="1"/>
            <a:r>
              <a:rPr lang="en-US" smtClean="0">
                <a:solidFill>
                  <a:srgbClr val="005828"/>
                </a:solidFill>
              </a:rPr>
              <a:t>Range Rules </a:t>
            </a:r>
          </a:p>
          <a:p>
            <a:pPr algn="ctr" eaLnBrk="1" hangingPunct="1"/>
            <a:endParaRPr lang="en-US" smtClean="0">
              <a:solidFill>
                <a:srgbClr val="005828"/>
              </a:solidFill>
            </a:endParaRPr>
          </a:p>
          <a:p>
            <a:pPr eaLnBrk="1" hangingPunct="1"/>
            <a:r>
              <a:rPr lang="en-US" smtClean="0"/>
              <a:t>15.		No Alcoholic Beverages; Narcotic 		Drugs; or drugs that alter perception 		or judgment are permitted on the 		range at any time.  </a:t>
            </a:r>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657600"/>
          </a:xfrm>
        </p:spPr>
        <p:txBody>
          <a:bodyPr>
            <a:normAutofit/>
          </a:bodyPr>
          <a:lstStyle/>
          <a:p>
            <a:pPr marL="365760" indent="-256032" algn="ctr" eaLnBrk="1" fontAlgn="auto" hangingPunct="1">
              <a:spcAft>
                <a:spcPts val="0"/>
              </a:spcAft>
              <a:buFont typeface="Wingdings 3"/>
              <a:buChar char=""/>
              <a:defRPr/>
            </a:pPr>
            <a:r>
              <a:rPr lang="en-US" dirty="0" smtClean="0">
                <a:solidFill>
                  <a:schemeClr val="bg2">
                    <a:lumMod val="50000"/>
                  </a:schemeClr>
                </a:solidFill>
              </a:rPr>
              <a:t>Home Safety</a:t>
            </a:r>
          </a:p>
          <a:p>
            <a:pPr marL="365760" indent="-256032" eaLnBrk="1" fontAlgn="auto" hangingPunct="1">
              <a:spcAft>
                <a:spcPts val="0"/>
              </a:spcAft>
              <a:buFont typeface="Wingdings 3"/>
              <a:buChar char=""/>
              <a:defRPr/>
            </a:pPr>
            <a:endParaRPr lang="en-US" dirty="0" smtClean="0">
              <a:solidFill>
                <a:schemeClr val="bg2">
                  <a:lumMod val="50000"/>
                </a:schemeClr>
              </a:solidFill>
            </a:endParaRPr>
          </a:p>
          <a:p>
            <a:pPr marL="365760" indent="-256032" eaLnBrk="1" fontAlgn="auto" hangingPunct="1">
              <a:spcAft>
                <a:spcPts val="0"/>
              </a:spcAft>
              <a:buFont typeface="Wingdings 3"/>
              <a:buChar char=""/>
              <a:defRPr/>
            </a:pPr>
            <a:r>
              <a:rPr lang="en-US" dirty="0" smtClean="0"/>
              <a:t>A loaded firearm left unguarded, poses a physical threat to:</a:t>
            </a:r>
          </a:p>
          <a:p>
            <a:pPr marL="365760" indent="-256032" eaLnBrk="1" fontAlgn="auto" hangingPunct="1">
              <a:spcAft>
                <a:spcPts val="0"/>
              </a:spcAft>
              <a:buFont typeface="Wingdings 3"/>
              <a:buChar char=""/>
              <a:defRPr/>
            </a:pPr>
            <a:endParaRPr lang="en-US" dirty="0" smtClean="0"/>
          </a:p>
          <a:p>
            <a:pPr marL="621792" lvl="1" algn="ctr" eaLnBrk="1" fontAlgn="auto" hangingPunct="1">
              <a:spcBef>
                <a:spcPts val="324"/>
              </a:spcBef>
              <a:spcAft>
                <a:spcPts val="0"/>
              </a:spcAft>
              <a:buFont typeface="Verdana"/>
              <a:buChar char="◦"/>
              <a:defRPr/>
            </a:pPr>
            <a:r>
              <a:rPr lang="en-US" dirty="0" smtClean="0"/>
              <a:t>You</a:t>
            </a:r>
          </a:p>
          <a:p>
            <a:pPr marL="621792" lvl="1" algn="ctr" eaLnBrk="1" fontAlgn="auto" hangingPunct="1">
              <a:spcBef>
                <a:spcPts val="324"/>
              </a:spcBef>
              <a:spcAft>
                <a:spcPts val="0"/>
              </a:spcAft>
              <a:buFont typeface="Verdana"/>
              <a:buChar char="◦"/>
              <a:defRPr/>
            </a:pPr>
            <a:r>
              <a:rPr lang="en-US" dirty="0" smtClean="0"/>
              <a:t>Your family</a:t>
            </a:r>
          </a:p>
          <a:p>
            <a:pPr marL="621792" lvl="1" algn="ctr" eaLnBrk="1" fontAlgn="auto" hangingPunct="1">
              <a:spcBef>
                <a:spcPts val="324"/>
              </a:spcBef>
              <a:spcAft>
                <a:spcPts val="0"/>
              </a:spcAft>
              <a:buFont typeface="Verdana"/>
              <a:buChar char="◦"/>
              <a:defRPr/>
            </a:pPr>
            <a:r>
              <a:rPr lang="en-US" dirty="0" smtClean="0"/>
              <a:t>Your visitors</a:t>
            </a:r>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diamond(in)">
                                      <p:cBhvr>
                                        <p:cTn id="7" dur="1000"/>
                                        <p:tgtEl>
                                          <p:spTgt spid="2">
                                            <p:txEl>
                                              <p:pRg st="4" end="4"/>
                                            </p:txEl>
                                          </p:spTgt>
                                        </p:tgtEl>
                                      </p:cBhvr>
                                    </p:animEffect>
                                  </p:childTnLst>
                                </p:cTn>
                              </p:par>
                            </p:childTnLst>
                          </p:cTn>
                        </p:par>
                        <p:par>
                          <p:cTn id="8" fill="hold">
                            <p:stCondLst>
                              <p:cond delay="1000"/>
                            </p:stCondLst>
                            <p:childTnLst>
                              <p:par>
                                <p:cTn id="9" presetID="8" presetClass="entr" presetSubtype="16" fill="hold" grpId="0" nodeType="after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Effect transition="in" filter="diamond(in)">
                                      <p:cBhvr>
                                        <p:cTn id="11" dur="1000"/>
                                        <p:tgtEl>
                                          <p:spTgt spid="2">
                                            <p:txEl>
                                              <p:pRg st="5" end="5"/>
                                            </p:txEl>
                                          </p:spTgt>
                                        </p:tgtEl>
                                      </p:cBhvr>
                                    </p:animEffect>
                                  </p:childTnLst>
                                </p:cTn>
                              </p:par>
                            </p:childTnLst>
                          </p:cTn>
                        </p:par>
                        <p:par>
                          <p:cTn id="12" fill="hold">
                            <p:stCondLst>
                              <p:cond delay="2000"/>
                            </p:stCondLst>
                            <p:childTnLst>
                              <p:par>
                                <p:cTn id="13" presetID="8" presetClass="entr" presetSubtype="16" fill="hold" grpId="0" nodeType="after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Effect transition="in" filter="diamond(in)">
                                      <p:cBhvr>
                                        <p:cTn id="15"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657600"/>
          </a:xfrm>
        </p:spPr>
        <p:txBody>
          <a:bodyPr>
            <a:normAutofit/>
          </a:bodyPr>
          <a:lstStyle/>
          <a:p>
            <a:pPr marL="365760" indent="-256032" algn="ctr" eaLnBrk="1" fontAlgn="auto" hangingPunct="1">
              <a:spcAft>
                <a:spcPts val="0"/>
              </a:spcAft>
              <a:buFont typeface="Wingdings 3"/>
              <a:buChar char=""/>
              <a:defRPr/>
            </a:pPr>
            <a:r>
              <a:rPr lang="en-US" dirty="0" smtClean="0">
                <a:solidFill>
                  <a:schemeClr val="bg2">
                    <a:lumMod val="50000"/>
                  </a:schemeClr>
                </a:solidFill>
              </a:rPr>
              <a:t>Home Safety</a:t>
            </a:r>
          </a:p>
          <a:p>
            <a:pPr marL="365760" indent="-256032" algn="ctr" eaLnBrk="1" fontAlgn="auto" hangingPunct="1">
              <a:spcAft>
                <a:spcPts val="0"/>
              </a:spcAft>
              <a:buFont typeface="Wingdings 3"/>
              <a:buChar char=""/>
              <a:defRPr/>
            </a:pPr>
            <a:endParaRPr lang="en-US" dirty="0" smtClean="0">
              <a:solidFill>
                <a:schemeClr val="bg2">
                  <a:lumMod val="50000"/>
                </a:schemeClr>
              </a:solidFill>
            </a:endParaRPr>
          </a:p>
          <a:p>
            <a:pPr marL="365760" indent="-256032" eaLnBrk="1" fontAlgn="auto" hangingPunct="1">
              <a:spcAft>
                <a:spcPts val="0"/>
              </a:spcAft>
              <a:buFont typeface="Wingdings 3"/>
              <a:buChar char=""/>
              <a:defRPr/>
            </a:pPr>
            <a:r>
              <a:rPr lang="en-US" dirty="0" smtClean="0"/>
              <a:t>To properly store your firearm(s), and reduce potential liability they must be made:</a:t>
            </a:r>
          </a:p>
          <a:p>
            <a:pPr marL="365760" indent="-256032" eaLnBrk="1" fontAlgn="auto" hangingPunct="1">
              <a:spcAft>
                <a:spcPts val="0"/>
              </a:spcAft>
              <a:buFont typeface="Wingdings 3"/>
              <a:buChar char=""/>
              <a:defRPr/>
            </a:pPr>
            <a:endParaRPr lang="en-US" dirty="0" smtClean="0"/>
          </a:p>
          <a:p>
            <a:pPr marL="365760" indent="-256032" algn="r" eaLnBrk="1" fontAlgn="auto" hangingPunct="1">
              <a:spcAft>
                <a:spcPts val="0"/>
              </a:spcAft>
              <a:buFont typeface="Wingdings 3"/>
              <a:buChar char=""/>
              <a:defRPr/>
            </a:pPr>
            <a:r>
              <a:rPr lang="en-US" sz="3200" dirty="0" smtClean="0"/>
              <a:t>Inaccessible</a:t>
            </a:r>
          </a:p>
          <a:p>
            <a:pPr marL="365760" indent="-256032" algn="r" eaLnBrk="1" fontAlgn="auto" hangingPunct="1">
              <a:spcAft>
                <a:spcPts val="0"/>
              </a:spcAft>
              <a:buFont typeface="Wingdings 3"/>
              <a:buChar char=""/>
              <a:defRPr/>
            </a:pPr>
            <a:r>
              <a:rPr lang="en-US" sz="3200" dirty="0" smtClean="0"/>
              <a:t>Inoperable </a:t>
            </a:r>
            <a:r>
              <a:rPr lang="en-US" dirty="0" smtClean="0"/>
              <a:t> </a:t>
            </a:r>
            <a:endParaRPr lang="en-US" dirty="0"/>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diamond(in)">
                                      <p:cBhvr>
                                        <p:cTn id="7" dur="2000"/>
                                        <p:tgtEl>
                                          <p:spTgt spid="2">
                                            <p:txEl>
                                              <p:pRg st="4" end="4"/>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Effect transition="in" filter="diamond(in)">
                                      <p:cBhvr>
                                        <p:cTn id="11"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657600"/>
          </a:xfrm>
        </p:spPr>
        <p:txBody>
          <a:bodyPr>
            <a:normAutofit lnSpcReduction="10000"/>
          </a:bodyPr>
          <a:lstStyle/>
          <a:p>
            <a:pPr marL="365760" indent="-256032" algn="ctr" eaLnBrk="1" fontAlgn="auto" hangingPunct="1">
              <a:spcAft>
                <a:spcPts val="0"/>
              </a:spcAft>
              <a:buFont typeface="Wingdings 3"/>
              <a:buChar char=""/>
              <a:defRPr/>
            </a:pPr>
            <a:r>
              <a:rPr lang="en-US" dirty="0" smtClean="0">
                <a:solidFill>
                  <a:schemeClr val="bg2">
                    <a:lumMod val="50000"/>
                  </a:schemeClr>
                </a:solidFill>
              </a:rPr>
              <a:t>Home Safety</a:t>
            </a:r>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r>
              <a:rPr lang="en-US" dirty="0" smtClean="0"/>
              <a:t>Inaccessible to unauthorized persons</a:t>
            </a:r>
          </a:p>
          <a:p>
            <a:pPr marL="621792" lvl="1" eaLnBrk="1" fontAlgn="auto" hangingPunct="1">
              <a:spcBef>
                <a:spcPts val="324"/>
              </a:spcBef>
              <a:spcAft>
                <a:spcPts val="0"/>
              </a:spcAft>
              <a:buFont typeface="Verdana"/>
              <a:buChar char="◦"/>
              <a:defRPr/>
            </a:pPr>
            <a:r>
              <a:rPr lang="en-US" dirty="0" smtClean="0"/>
              <a:t>Store firearms in an area where unauthorized person(s) do not have access.  (gun cabinet, vault, lock box etc.)</a:t>
            </a:r>
          </a:p>
          <a:p>
            <a:pPr marL="621792" lvl="1" eaLnBrk="1" fontAlgn="auto" hangingPunct="1">
              <a:spcBef>
                <a:spcPts val="324"/>
              </a:spcBef>
              <a:spcAft>
                <a:spcPts val="0"/>
              </a:spcAft>
              <a:buFont typeface="Verdana"/>
              <a:buChar char="◦"/>
              <a:defRPr/>
            </a:pPr>
            <a:endParaRPr lang="en-US" dirty="0" smtClean="0"/>
          </a:p>
          <a:p>
            <a:pPr marL="621792" lvl="1" eaLnBrk="1" fontAlgn="auto" hangingPunct="1">
              <a:spcBef>
                <a:spcPts val="324"/>
              </a:spcBef>
              <a:spcAft>
                <a:spcPts val="0"/>
              </a:spcAft>
              <a:buFont typeface="Verdana"/>
              <a:buChar char="◦"/>
              <a:defRPr/>
            </a:pPr>
            <a:r>
              <a:rPr lang="en-US" dirty="0" smtClean="0"/>
              <a:t>Only the gun owner can determine who should have access to their firearm, as they will bear the potential liability if the firearm is misused.</a:t>
            </a:r>
            <a:endParaRPr lang="en-US" dirty="0"/>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657600"/>
          </a:xfrm>
        </p:spPr>
        <p:txBody>
          <a:bodyPr>
            <a:normAutofit fontScale="92500" lnSpcReduction="20000"/>
          </a:bodyPr>
          <a:lstStyle/>
          <a:p>
            <a:pPr marL="365760" indent="-256032" algn="ctr" eaLnBrk="1" fontAlgn="auto" hangingPunct="1">
              <a:spcAft>
                <a:spcPts val="0"/>
              </a:spcAft>
              <a:buFont typeface="Wingdings 3"/>
              <a:buChar char=""/>
              <a:defRPr/>
            </a:pPr>
            <a:r>
              <a:rPr lang="en-US" dirty="0" smtClean="0">
                <a:solidFill>
                  <a:schemeClr val="bg2">
                    <a:lumMod val="50000"/>
                  </a:schemeClr>
                </a:solidFill>
              </a:rPr>
              <a:t>Home Safety</a:t>
            </a:r>
          </a:p>
          <a:p>
            <a:pPr marL="365760" indent="-256032" eaLnBrk="1" fontAlgn="auto" hangingPunct="1">
              <a:spcAft>
                <a:spcPts val="0"/>
              </a:spcAft>
              <a:buFont typeface="Wingdings 3"/>
              <a:buChar char=""/>
              <a:defRPr/>
            </a:pPr>
            <a:endParaRPr lang="en-US" dirty="0" smtClean="0">
              <a:solidFill>
                <a:schemeClr val="bg2">
                  <a:lumMod val="50000"/>
                </a:schemeClr>
              </a:solidFill>
            </a:endParaRPr>
          </a:p>
          <a:p>
            <a:pPr marL="365760" indent="-256032" eaLnBrk="1" fontAlgn="auto" hangingPunct="1">
              <a:spcAft>
                <a:spcPts val="0"/>
              </a:spcAft>
              <a:buFont typeface="Wingdings 3"/>
              <a:buChar char=""/>
              <a:defRPr/>
            </a:pPr>
            <a:r>
              <a:rPr lang="en-US" dirty="0" smtClean="0"/>
              <a:t>Inoperable to unauthorized person(s).</a:t>
            </a:r>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r>
              <a:rPr lang="en-US" dirty="0" smtClean="0"/>
              <a:t>There are numerous commercial locks available to secure your firearm.  Even without the purchase of a commercial lock it is still possible to make the firearm inoperable by field stripping the firearm and locking the subassemblies in separate locked containers.  </a:t>
            </a:r>
            <a:endParaRPr lang="en-US" dirty="0"/>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67000" y="274638"/>
            <a:ext cx="6019800" cy="944562"/>
          </a:xfrm>
        </p:spPr>
        <p:txBody>
          <a:bodyPr/>
          <a:lstStyle/>
          <a:p>
            <a:pPr>
              <a:defRPr/>
            </a:pPr>
            <a:r>
              <a:rPr lang="en-US" dirty="0" smtClean="0"/>
              <a:t>Title 20 § 129 – Judges</a:t>
            </a:r>
            <a:endParaRPr lang="en-US" dirty="0"/>
          </a:p>
        </p:txBody>
      </p:sp>
      <p:sp>
        <p:nvSpPr>
          <p:cNvPr id="14339" name="Content Placeholder 3"/>
          <p:cNvSpPr>
            <a:spLocks noGrp="1"/>
          </p:cNvSpPr>
          <p:nvPr>
            <p:ph idx="1"/>
          </p:nvPr>
        </p:nvSpPr>
        <p:spPr>
          <a:xfrm>
            <a:off x="457200" y="1981200"/>
            <a:ext cx="8229600" cy="3657600"/>
          </a:xfrm>
        </p:spPr>
        <p:txBody>
          <a:bodyPr/>
          <a:lstStyle/>
          <a:p>
            <a:endParaRPr lang="en-US" smtClean="0"/>
          </a:p>
        </p:txBody>
      </p:sp>
      <p:pic>
        <p:nvPicPr>
          <p:cNvPr id="14340" name="Picture 4" descr="\\cleetfs02\Desktops\shannon.butler\Desktop\judges.JPG"/>
          <p:cNvPicPr>
            <a:picLocks noChangeAspect="1" noChangeArrowheads="1"/>
          </p:cNvPicPr>
          <p:nvPr/>
        </p:nvPicPr>
        <p:blipFill>
          <a:blip r:embed="rId2" cstate="print"/>
          <a:srcRect/>
          <a:stretch>
            <a:fillRect/>
          </a:stretch>
        </p:blipFill>
        <p:spPr bwMode="auto">
          <a:xfrm>
            <a:off x="41275" y="1981200"/>
            <a:ext cx="9102725" cy="3886200"/>
          </a:xfrm>
          <a:prstGeom prst="rect">
            <a:avLst/>
          </a:prstGeom>
          <a:noFill/>
          <a:ln w="9525">
            <a:no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657600"/>
          </a:xfrm>
        </p:spPr>
        <p:txBody>
          <a:bodyPr>
            <a:normAutofit/>
          </a:bodyPr>
          <a:lstStyle/>
          <a:p>
            <a:pPr marL="365760" indent="-256032" algn="ctr" eaLnBrk="1" fontAlgn="auto" hangingPunct="1">
              <a:spcAft>
                <a:spcPts val="0"/>
              </a:spcAft>
              <a:buFont typeface="Wingdings 3"/>
              <a:buChar char=""/>
              <a:defRPr/>
            </a:pPr>
            <a:r>
              <a:rPr lang="en-US" dirty="0" smtClean="0">
                <a:solidFill>
                  <a:schemeClr val="bg2">
                    <a:lumMod val="50000"/>
                  </a:schemeClr>
                </a:solidFill>
              </a:rPr>
              <a:t>Home Safety</a:t>
            </a:r>
          </a:p>
          <a:p>
            <a:pPr marL="365760" indent="-256032" algn="ctr" eaLnBrk="1" fontAlgn="auto" hangingPunct="1">
              <a:spcAft>
                <a:spcPts val="0"/>
              </a:spcAft>
              <a:buFont typeface="Wingdings 3"/>
              <a:buChar char=""/>
              <a:defRPr/>
            </a:pPr>
            <a:endParaRPr lang="en-US" dirty="0" smtClean="0">
              <a:solidFill>
                <a:schemeClr val="bg2">
                  <a:lumMod val="50000"/>
                </a:schemeClr>
              </a:solidFill>
            </a:endParaRPr>
          </a:p>
          <a:p>
            <a:pPr marL="365760" indent="-256032" eaLnBrk="1" fontAlgn="auto" hangingPunct="1">
              <a:spcAft>
                <a:spcPts val="0"/>
              </a:spcAft>
              <a:buFont typeface="Wingdings 3"/>
              <a:buChar char=""/>
              <a:defRPr/>
            </a:pPr>
            <a:r>
              <a:rPr lang="en-US" dirty="0" smtClean="0"/>
              <a:t>The safe handling and safeguarding of a firearm is a firearm owner’s personal responsibility.  Violations of these principles can lead to injuries, or death and the civil liability which will follow.</a:t>
            </a:r>
            <a:endParaRPr lang="en-US" dirty="0"/>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1"/>
          <p:cNvSpPr>
            <a:spLocks noGrp="1"/>
          </p:cNvSpPr>
          <p:nvPr>
            <p:ph idx="1"/>
          </p:nvPr>
        </p:nvSpPr>
        <p:spPr>
          <a:xfrm>
            <a:off x="457200" y="1981200"/>
            <a:ext cx="8229600" cy="3657600"/>
          </a:xfrm>
        </p:spPr>
        <p:txBody>
          <a:bodyPr/>
          <a:lstStyle/>
          <a:p>
            <a:pPr algn="ctr" eaLnBrk="1" hangingPunct="1">
              <a:buFont typeface="Wingdings 3" pitchFamily="18" charset="2"/>
              <a:buNone/>
            </a:pPr>
            <a:r>
              <a:rPr lang="en-US" sz="5400" smtClean="0">
                <a:latin typeface="Times New Roman" pitchFamily="18" charset="0"/>
                <a:cs typeface="Times New Roman" pitchFamily="18" charset="0"/>
              </a:rPr>
              <a:t>Basic </a:t>
            </a:r>
          </a:p>
          <a:p>
            <a:pPr algn="ctr" eaLnBrk="1" hangingPunct="1">
              <a:buFont typeface="Wingdings 3" pitchFamily="18" charset="2"/>
              <a:buNone/>
            </a:pPr>
            <a:r>
              <a:rPr lang="en-US" sz="5400" smtClean="0">
                <a:latin typeface="Times New Roman" pitchFamily="18" charset="0"/>
                <a:cs typeface="Times New Roman" pitchFamily="18" charset="0"/>
              </a:rPr>
              <a:t>Shooting</a:t>
            </a:r>
          </a:p>
          <a:p>
            <a:pPr algn="ctr" eaLnBrk="1" hangingPunct="1">
              <a:buFont typeface="Wingdings 3" pitchFamily="18" charset="2"/>
              <a:buNone/>
            </a:pPr>
            <a:r>
              <a:rPr lang="en-US" sz="5400" smtClean="0">
                <a:latin typeface="Times New Roman" pitchFamily="18" charset="0"/>
                <a:cs typeface="Times New Roman" pitchFamily="18" charset="0"/>
              </a:rPr>
              <a:t>Fundamentals </a:t>
            </a:r>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657600"/>
          </a:xfrm>
        </p:spPr>
        <p:txBody>
          <a:bodyPr>
            <a:normAutofit/>
          </a:bodyPr>
          <a:lstStyle/>
          <a:p>
            <a:pPr marL="365760" indent="-256032" algn="ctr" eaLnBrk="1" fontAlgn="auto" hangingPunct="1">
              <a:spcAft>
                <a:spcPts val="0"/>
              </a:spcAft>
              <a:buFont typeface="Wingdings 3"/>
              <a:buNone/>
              <a:defRPr/>
            </a:pPr>
            <a:r>
              <a:rPr lang="en-US" dirty="0" smtClean="0">
                <a:solidFill>
                  <a:srgbClr val="800000"/>
                </a:solidFill>
              </a:rPr>
              <a:t>Six (6) Basic Shooting Fundamentals</a:t>
            </a:r>
          </a:p>
          <a:p>
            <a:pPr marL="365760" indent="-256032" algn="ctr" eaLnBrk="1" fontAlgn="auto" hangingPunct="1">
              <a:spcAft>
                <a:spcPts val="0"/>
              </a:spcAft>
              <a:buFont typeface="Wingdings 3"/>
              <a:buNone/>
              <a:defRPr/>
            </a:pPr>
            <a:endParaRPr lang="en-US" dirty="0" smtClean="0">
              <a:solidFill>
                <a:srgbClr val="800000"/>
              </a:solidFill>
            </a:endParaRPr>
          </a:p>
          <a:p>
            <a:pPr marL="624078" indent="-514350" eaLnBrk="1" fontAlgn="auto" hangingPunct="1">
              <a:spcAft>
                <a:spcPts val="0"/>
              </a:spcAft>
              <a:buFont typeface="Wingdings 3" pitchFamily="18" charset="2"/>
              <a:buNone/>
              <a:defRPr/>
            </a:pPr>
            <a:r>
              <a:rPr lang="en-US" dirty="0" smtClean="0"/>
              <a:t>1. 	Stable Shooting Platform (aka Stance)</a:t>
            </a:r>
          </a:p>
          <a:p>
            <a:pPr marL="624078" indent="-514350" eaLnBrk="1" fontAlgn="auto" hangingPunct="1">
              <a:spcAft>
                <a:spcPts val="0"/>
              </a:spcAft>
              <a:buFont typeface="Wingdings 3"/>
              <a:buAutoNum type="arabicPeriod"/>
              <a:defRPr/>
            </a:pPr>
            <a:endParaRPr lang="en-US" dirty="0" smtClean="0">
              <a:solidFill>
                <a:srgbClr val="800000"/>
              </a:solidFill>
            </a:endParaRPr>
          </a:p>
          <a:p>
            <a:pPr marL="624078" indent="-514350" eaLnBrk="1" fontAlgn="auto" hangingPunct="1">
              <a:spcAft>
                <a:spcPts val="0"/>
              </a:spcAft>
              <a:buFont typeface="Wingdings 3" pitchFamily="18" charset="2"/>
              <a:buNone/>
              <a:defRPr/>
            </a:pPr>
            <a:r>
              <a:rPr lang="en-US" dirty="0" smtClean="0"/>
              <a:t>2. 	Grip / Locked Wrist</a:t>
            </a:r>
          </a:p>
          <a:p>
            <a:pPr marL="624078" indent="-514350" eaLnBrk="1" fontAlgn="auto" hangingPunct="1">
              <a:spcAft>
                <a:spcPts val="0"/>
              </a:spcAft>
              <a:buFont typeface="Wingdings 3"/>
              <a:buAutoNum type="arabicPeriod"/>
              <a:defRPr/>
            </a:pPr>
            <a:endParaRPr lang="en-US" dirty="0" smtClean="0"/>
          </a:p>
          <a:p>
            <a:pPr marL="624078" indent="-514350" eaLnBrk="1" fontAlgn="auto" hangingPunct="1">
              <a:spcAft>
                <a:spcPts val="0"/>
              </a:spcAft>
              <a:buFont typeface="Wingdings 3" pitchFamily="18" charset="2"/>
              <a:buNone/>
              <a:defRPr/>
            </a:pPr>
            <a:r>
              <a:rPr lang="en-US" dirty="0" smtClean="0"/>
              <a:t>3. 	Sight Alignment/Sight Picture</a:t>
            </a:r>
          </a:p>
          <a:p>
            <a:pPr marL="624078" indent="-514350" algn="r" eaLnBrk="1" fontAlgn="auto" hangingPunct="1">
              <a:spcAft>
                <a:spcPts val="0"/>
              </a:spcAft>
              <a:buFont typeface="Wingdings 3"/>
              <a:buAutoNum type="arabicPeriod"/>
              <a:defRPr/>
            </a:pPr>
            <a:endParaRPr lang="en-US" dirty="0" smtClean="0">
              <a:solidFill>
                <a:srgbClr val="800000"/>
              </a:solidFill>
            </a:endParaRPr>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9" fill="hold" nodeType="after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 calcmode="lin" valueType="num">
                                      <p:cBhvr additive="base">
                                        <p:cTn id="12" dur="10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500"/>
                            </p:stCondLst>
                            <p:childTnLst>
                              <p:par>
                                <p:cTn id="15" presetID="2" presetClass="entr" presetSubtype="12" fill="hold" nodeType="after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 calcmode="lin" valueType="num">
                                      <p:cBhvr additive="base">
                                        <p:cTn id="17" dur="10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657600"/>
          </a:xfrm>
        </p:spPr>
        <p:txBody>
          <a:bodyPr/>
          <a:lstStyle/>
          <a:p>
            <a:pPr algn="ctr" eaLnBrk="1" hangingPunct="1"/>
            <a:r>
              <a:rPr lang="en-US" smtClean="0">
                <a:solidFill>
                  <a:srgbClr val="800000"/>
                </a:solidFill>
              </a:rPr>
              <a:t>Six (6) Basic Shooting Fundamentals</a:t>
            </a:r>
          </a:p>
          <a:p>
            <a:pPr algn="ctr" eaLnBrk="1" hangingPunct="1"/>
            <a:endParaRPr lang="en-US" smtClean="0">
              <a:solidFill>
                <a:srgbClr val="800000"/>
              </a:solidFill>
            </a:endParaRPr>
          </a:p>
          <a:p>
            <a:pPr eaLnBrk="1" hangingPunct="1"/>
            <a:r>
              <a:rPr lang="en-US" smtClean="0"/>
              <a:t>4.	Breath Control</a:t>
            </a:r>
          </a:p>
          <a:p>
            <a:pPr eaLnBrk="1" hangingPunct="1"/>
            <a:endParaRPr lang="en-US" smtClean="0"/>
          </a:p>
          <a:p>
            <a:pPr eaLnBrk="1" hangingPunct="1"/>
            <a:r>
              <a:rPr lang="en-US" smtClean="0"/>
              <a:t>5.	Trigger Control</a:t>
            </a:r>
          </a:p>
          <a:p>
            <a:pPr eaLnBrk="1" hangingPunct="1"/>
            <a:endParaRPr lang="en-US" smtClean="0"/>
          </a:p>
          <a:p>
            <a:pPr eaLnBrk="1" hangingPunct="1"/>
            <a:r>
              <a:rPr lang="en-US" smtClean="0"/>
              <a:t>6.	Follow Through</a:t>
            </a:r>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2" fill="hold" nodeType="after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 calcmode="lin" valueType="num">
                                      <p:cBhvr additive="base">
                                        <p:cTn id="12"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4" presetID="2" presetClass="entr" presetSubtype="6" fill="hold"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 calcmode="lin" valueType="num">
                                      <p:cBhvr additive="base">
                                        <p:cTn id="16" dur="500" fill="hold"/>
                                        <p:tgtEl>
                                          <p:spTgt spid="2">
                                            <p:txEl>
                                              <p:pRg st="6" end="6"/>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1"/>
          <p:cNvSpPr>
            <a:spLocks noGrp="1"/>
          </p:cNvSpPr>
          <p:nvPr>
            <p:ph idx="1"/>
          </p:nvPr>
        </p:nvSpPr>
        <p:spPr>
          <a:xfrm>
            <a:off x="457200" y="1981200"/>
            <a:ext cx="8229600" cy="3657600"/>
          </a:xfrm>
        </p:spPr>
        <p:txBody>
          <a:bodyPr/>
          <a:lstStyle/>
          <a:p>
            <a:pPr algn="ctr" eaLnBrk="1" hangingPunct="1">
              <a:buFont typeface="Wingdings 3" pitchFamily="18" charset="2"/>
              <a:buNone/>
            </a:pPr>
            <a:r>
              <a:rPr lang="en-US" sz="6000" smtClean="0"/>
              <a:t>Course</a:t>
            </a:r>
          </a:p>
          <a:p>
            <a:pPr algn="ctr" eaLnBrk="1" hangingPunct="1">
              <a:buFont typeface="Wingdings 3" pitchFamily="18" charset="2"/>
              <a:buNone/>
            </a:pPr>
            <a:r>
              <a:rPr lang="en-US" sz="6000" smtClean="0"/>
              <a:t>of</a:t>
            </a:r>
          </a:p>
          <a:p>
            <a:pPr algn="ctr" eaLnBrk="1" hangingPunct="1">
              <a:buFont typeface="Wingdings 3" pitchFamily="18" charset="2"/>
              <a:buNone/>
            </a:pPr>
            <a:r>
              <a:rPr lang="en-US" sz="6000" smtClean="0"/>
              <a:t>Fire</a:t>
            </a:r>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657600"/>
          </a:xfrm>
        </p:spPr>
        <p:txBody>
          <a:bodyPr>
            <a:normAutofit fontScale="77500" lnSpcReduction="20000"/>
          </a:bodyPr>
          <a:lstStyle/>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r>
              <a:rPr lang="en-US" dirty="0" smtClean="0"/>
              <a:t>This course consists of five (5) shooting positions from which 25 rounds will be fired.</a:t>
            </a:r>
          </a:p>
          <a:p>
            <a:pPr marL="365760" indent="-256032" eaLnBrk="1" fontAlgn="auto" hangingPunct="1">
              <a:spcAft>
                <a:spcPts val="0"/>
              </a:spcAft>
              <a:buFont typeface="Wingdings 3"/>
              <a:buNone/>
              <a:defRPr/>
            </a:pPr>
            <a:endParaRPr lang="en-US" dirty="0" smtClean="0"/>
          </a:p>
          <a:p>
            <a:pPr marL="365760" indent="-256032" eaLnBrk="1" fontAlgn="auto" hangingPunct="1">
              <a:spcAft>
                <a:spcPts val="0"/>
              </a:spcAft>
              <a:buFont typeface="Wingdings 3"/>
              <a:buChar char=""/>
              <a:defRPr/>
            </a:pPr>
            <a:r>
              <a:rPr lang="en-US" dirty="0" smtClean="0"/>
              <a:t>You will have three (3) opportunities to shoot a qualifying score.  The qualification score required is 72 of 100 points, or 18 rounds impacting </a:t>
            </a:r>
            <a:r>
              <a:rPr lang="en-US" dirty="0" smtClean="0"/>
              <a:t>scoring rings (17 body shots, 1 face shot).  </a:t>
            </a: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r>
              <a:rPr lang="en-US" dirty="0" smtClean="0"/>
              <a:t>All shooting will be done from a standing position, and all rounds will be fired to the center chest of the target.  </a:t>
            </a:r>
            <a:endParaRPr lang="en-US" dirty="0"/>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nodeType="clickEffect">
                                  <p:stCondLst>
                                    <p:cond delay="0"/>
                                  </p:stCondLst>
                                  <p:childTnLst>
                                    <p:animClr clrSpc="hsl" dir="cw">
                                      <p:cBhvr override="childStyle">
                                        <p:cTn id="6" dur="1000" fill="hold"/>
                                        <p:tgtEl>
                                          <p:spTgt spid="2">
                                            <p:txEl>
                                              <p:pRg st="1" end="1"/>
                                            </p:txEl>
                                          </p:spTgt>
                                        </p:tgtEl>
                                        <p:attrNameLst>
                                          <p:attrName>style.color</p:attrName>
                                        </p:attrNameLst>
                                      </p:cBhvr>
                                      <p:by>
                                        <p:hsl h="0" s="12549" l="25098"/>
                                      </p:by>
                                    </p:animClr>
                                    <p:animClr clrSpc="hsl" dir="cw">
                                      <p:cBhvr>
                                        <p:cTn id="7" dur="1000" fill="hold"/>
                                        <p:tgtEl>
                                          <p:spTgt spid="2">
                                            <p:txEl>
                                              <p:pRg st="1" end="1"/>
                                            </p:txEl>
                                          </p:spTgt>
                                        </p:tgtEl>
                                        <p:attrNameLst>
                                          <p:attrName>fillcolor</p:attrName>
                                        </p:attrNameLst>
                                      </p:cBhvr>
                                      <p:by>
                                        <p:hsl h="0" s="12549" l="25098"/>
                                      </p:by>
                                    </p:animClr>
                                    <p:animClr clrSpc="hsl" dir="cw">
                                      <p:cBhvr>
                                        <p:cTn id="8" dur="1000" fill="hold"/>
                                        <p:tgtEl>
                                          <p:spTgt spid="2">
                                            <p:txEl>
                                              <p:pRg st="1" end="1"/>
                                            </p:txEl>
                                          </p:spTgt>
                                        </p:tgtEl>
                                        <p:attrNameLst>
                                          <p:attrName>stroke.color</p:attrName>
                                        </p:attrNameLst>
                                      </p:cBhvr>
                                      <p:by>
                                        <p:hsl h="0" s="12549" l="25098"/>
                                      </p:by>
                                    </p:animClr>
                                    <p:set>
                                      <p:cBhvr>
                                        <p:cTn id="9" dur="1000" fill="hold"/>
                                        <p:tgtEl>
                                          <p:spTgt spid="2">
                                            <p:txEl>
                                              <p:pRg st="1" end="1"/>
                                            </p:txEl>
                                          </p:spTgt>
                                        </p:tgtEl>
                                        <p:attrNameLst>
                                          <p:attrName>fill.type</p:attrName>
                                        </p:attrNameLst>
                                      </p:cBhvr>
                                      <p:to>
                                        <p:strVal val="solid"/>
                                      </p:to>
                                    </p:set>
                                  </p:childTnLst>
                                  <p:subTnLst>
                                    <p:animClr clrSpc="rgb" dir="cw">
                                      <p:cBhvr override="childStyle">
                                        <p:cTn dur="1" fill="hold" display="0" masterRel="nextClick" afterEffect="1"/>
                                        <p:tgtEl>
                                          <p:spTgt spid="2">
                                            <p:txEl>
                                              <p:pRg st="1" end="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657600"/>
          </a:xfrm>
        </p:spPr>
        <p:txBody>
          <a:bodyPr>
            <a:normAutofit fontScale="92500" lnSpcReduction="20000"/>
          </a:bodyPr>
          <a:lstStyle/>
          <a:p>
            <a:pPr marL="365760" indent="-256032" eaLnBrk="1" fontAlgn="auto" hangingPunct="1">
              <a:spcAft>
                <a:spcPts val="0"/>
              </a:spcAft>
              <a:buFont typeface="Wingdings 3"/>
              <a:buNone/>
              <a:defRPr/>
            </a:pPr>
            <a:r>
              <a:rPr lang="en-US" dirty="0" smtClean="0"/>
              <a:t>	</a:t>
            </a:r>
          </a:p>
          <a:p>
            <a:pPr marL="365760" indent="-256032" eaLnBrk="1" fontAlgn="auto" hangingPunct="1">
              <a:spcAft>
                <a:spcPts val="0"/>
              </a:spcAft>
              <a:buFont typeface="Wingdings 3"/>
              <a:buNone/>
              <a:defRPr/>
            </a:pPr>
            <a:r>
              <a:rPr lang="en-US" dirty="0" smtClean="0"/>
              <a:t>	During the qualification event, the shooter will be expected to keep their </a:t>
            </a:r>
            <a:r>
              <a:rPr lang="en-US" dirty="0" smtClean="0"/>
              <a:t>weapon </a:t>
            </a:r>
            <a:r>
              <a:rPr lang="en-US" dirty="0" smtClean="0"/>
              <a:t>loaded and ready, unless otherwise directed.  </a:t>
            </a:r>
          </a:p>
          <a:p>
            <a:pPr marL="365760" indent="-256032" eaLnBrk="1" fontAlgn="auto" hangingPunct="1">
              <a:spcAft>
                <a:spcPts val="0"/>
              </a:spcAft>
              <a:buFont typeface="Wingdings 3"/>
              <a:buNone/>
              <a:defRPr/>
            </a:pPr>
            <a:r>
              <a:rPr lang="en-US" dirty="0" smtClean="0"/>
              <a:t>	(i.e. a hot-range during the qualification)</a:t>
            </a:r>
          </a:p>
          <a:p>
            <a:pPr marL="365760" indent="-256032" eaLnBrk="1" fontAlgn="auto" hangingPunct="1">
              <a:spcAft>
                <a:spcPts val="0"/>
              </a:spcAft>
              <a:buFont typeface="Wingdings 3"/>
              <a:buNone/>
              <a:defRPr/>
            </a:pPr>
            <a:endParaRPr lang="en-US" dirty="0" smtClean="0"/>
          </a:p>
          <a:p>
            <a:pPr marL="365760" indent="-256032" eaLnBrk="1" fontAlgn="auto" hangingPunct="1">
              <a:spcAft>
                <a:spcPts val="0"/>
              </a:spcAft>
              <a:buFont typeface="Wingdings 3"/>
              <a:buNone/>
              <a:defRPr/>
            </a:pPr>
            <a:r>
              <a:rPr lang="en-US" dirty="0" smtClean="0"/>
              <a:t>	Shoulder holsters shall not be permitted. </a:t>
            </a:r>
          </a:p>
          <a:p>
            <a:pPr marL="365760" indent="-256032" eaLnBrk="1" fontAlgn="auto" hangingPunct="1">
              <a:spcAft>
                <a:spcPts val="0"/>
              </a:spcAft>
              <a:buFont typeface="Wingdings 3"/>
              <a:buNone/>
              <a:defRPr/>
            </a:pPr>
            <a:r>
              <a:rPr lang="en-US" dirty="0" smtClean="0"/>
              <a:t>	While qualifying, it is recommended that the shooter use the type of holster they would normally carry. (ankle, pocket holster, IWB, etc)</a:t>
            </a:r>
            <a:endParaRPr lang="en-US" dirty="0"/>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657600"/>
          </a:xfrm>
        </p:spPr>
        <p:txBody>
          <a:bodyPr>
            <a:normAutofit fontScale="77500" lnSpcReduction="20000"/>
          </a:bodyPr>
          <a:lstStyle/>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r>
              <a:rPr lang="en-US" dirty="0" smtClean="0"/>
              <a:t>Stage 1</a:t>
            </a:r>
          </a:p>
          <a:p>
            <a:pPr marL="365760" indent="-256032" eaLnBrk="1" fontAlgn="auto" hangingPunct="1">
              <a:spcAft>
                <a:spcPts val="0"/>
              </a:spcAft>
              <a:buFont typeface="Wingdings 3"/>
              <a:buChar char=""/>
              <a:defRPr/>
            </a:pPr>
            <a:endParaRPr lang="en-US" dirty="0" smtClean="0"/>
          </a:p>
          <a:p>
            <a:pPr marL="621792" lvl="1" eaLnBrk="1" fontAlgn="auto" hangingPunct="1">
              <a:spcBef>
                <a:spcPts val="324"/>
              </a:spcBef>
              <a:spcAft>
                <a:spcPts val="0"/>
              </a:spcAft>
              <a:buFont typeface="Verdana"/>
              <a:buChar char="◦"/>
              <a:defRPr/>
            </a:pPr>
            <a:r>
              <a:rPr lang="en-US" dirty="0" smtClean="0"/>
              <a:t>At the one-yard (1) line the shooter will draw their pistol and fire 3 rounds into the center chest of their target from a one hand Close Quarter position.</a:t>
            </a:r>
          </a:p>
          <a:p>
            <a:pPr marL="621792" lvl="1" eaLnBrk="1" fontAlgn="auto" hangingPunct="1">
              <a:spcBef>
                <a:spcPts val="324"/>
              </a:spcBef>
              <a:spcAft>
                <a:spcPts val="0"/>
              </a:spcAft>
              <a:buFont typeface="Verdana"/>
              <a:buChar char="◦"/>
              <a:defRPr/>
            </a:pPr>
            <a:endParaRPr lang="en-US" dirty="0" smtClean="0"/>
          </a:p>
          <a:p>
            <a:pPr marL="621792" lvl="1" eaLnBrk="1" fontAlgn="auto" hangingPunct="1">
              <a:spcBef>
                <a:spcPts val="324"/>
              </a:spcBef>
              <a:spcAft>
                <a:spcPts val="0"/>
              </a:spcAft>
              <a:buFont typeface="Verdana"/>
              <a:buChar char="◦"/>
              <a:defRPr/>
            </a:pPr>
            <a:r>
              <a:rPr lang="en-US" dirty="0" smtClean="0"/>
              <a:t>The time limit for the course of fire will be 4 seconds.</a:t>
            </a:r>
          </a:p>
          <a:p>
            <a:pPr marL="621792" lvl="1" eaLnBrk="1" fontAlgn="auto" hangingPunct="1">
              <a:spcBef>
                <a:spcPts val="324"/>
              </a:spcBef>
              <a:spcAft>
                <a:spcPts val="0"/>
              </a:spcAft>
              <a:buFont typeface="Verdana"/>
              <a:buChar char="◦"/>
              <a:defRPr/>
            </a:pPr>
            <a:endParaRPr lang="en-US" dirty="0" smtClean="0"/>
          </a:p>
          <a:p>
            <a:pPr marL="621792" lvl="1" eaLnBrk="1" fontAlgn="auto" hangingPunct="1">
              <a:spcBef>
                <a:spcPts val="324"/>
              </a:spcBef>
              <a:spcAft>
                <a:spcPts val="0"/>
              </a:spcAft>
              <a:buFont typeface="Verdana"/>
              <a:buChar char="◦"/>
              <a:defRPr/>
            </a:pPr>
            <a:r>
              <a:rPr lang="en-US" dirty="0" smtClean="0"/>
              <a:t>After completing the course of </a:t>
            </a:r>
            <a:r>
              <a:rPr lang="en-US" dirty="0" smtClean="0"/>
              <a:t>fire, </a:t>
            </a:r>
            <a:r>
              <a:rPr lang="en-US" dirty="0" smtClean="0"/>
              <a:t>the shooter </a:t>
            </a:r>
            <a:r>
              <a:rPr lang="en-US" dirty="0" smtClean="0"/>
              <a:t>should scan </a:t>
            </a:r>
            <a:r>
              <a:rPr lang="en-US" dirty="0" smtClean="0"/>
              <a:t>for additional targets once the targets edge or face away.  Once the shooter is satisfied there are no additional </a:t>
            </a:r>
            <a:r>
              <a:rPr lang="en-US" dirty="0" smtClean="0"/>
              <a:t>targets, they will, on command, </a:t>
            </a:r>
            <a:r>
              <a:rPr lang="en-US" dirty="0" smtClean="0"/>
              <a:t>re-holster.  After re-holstering the shooter will return to a parade rest position and await further instruction.   </a:t>
            </a:r>
            <a:endParaRPr lang="en-US" dirty="0"/>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657600"/>
          </a:xfrm>
        </p:spPr>
        <p:txBody>
          <a:bodyPr>
            <a:normAutofit fontScale="85000" lnSpcReduction="20000"/>
          </a:bodyPr>
          <a:lstStyle/>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r>
              <a:rPr lang="en-US" dirty="0" smtClean="0"/>
              <a:t>Stage 2</a:t>
            </a:r>
          </a:p>
          <a:p>
            <a:pPr marL="365760" indent="-256032" eaLnBrk="1" fontAlgn="auto" hangingPunct="1">
              <a:spcAft>
                <a:spcPts val="0"/>
              </a:spcAft>
              <a:buFont typeface="Wingdings 3"/>
              <a:buChar char=""/>
              <a:defRPr/>
            </a:pPr>
            <a:endParaRPr lang="en-US" dirty="0" smtClean="0"/>
          </a:p>
          <a:p>
            <a:pPr marL="621792" lvl="1" eaLnBrk="1" fontAlgn="auto" hangingPunct="1">
              <a:spcBef>
                <a:spcPts val="324"/>
              </a:spcBef>
              <a:spcAft>
                <a:spcPts val="0"/>
              </a:spcAft>
              <a:buFont typeface="Verdana"/>
              <a:buChar char="◦"/>
              <a:defRPr/>
            </a:pPr>
            <a:r>
              <a:rPr lang="en-US" dirty="0" smtClean="0"/>
              <a:t>At the 3-yard line the shooter will present their pistol down range in a two hand shooting position and fire 5 rounds to the center chest of their target.</a:t>
            </a:r>
          </a:p>
          <a:p>
            <a:pPr marL="621792" lvl="1" eaLnBrk="1" fontAlgn="auto" hangingPunct="1">
              <a:spcBef>
                <a:spcPts val="324"/>
              </a:spcBef>
              <a:spcAft>
                <a:spcPts val="0"/>
              </a:spcAft>
              <a:buFont typeface="Verdana"/>
              <a:buChar char="◦"/>
              <a:defRPr/>
            </a:pPr>
            <a:r>
              <a:rPr lang="en-US" dirty="0" smtClean="0"/>
              <a:t>TIME LIMIT 6 seconds</a:t>
            </a:r>
          </a:p>
          <a:p>
            <a:pPr marL="621792" lvl="1" eaLnBrk="1" fontAlgn="auto" hangingPunct="1">
              <a:spcBef>
                <a:spcPts val="324"/>
              </a:spcBef>
              <a:spcAft>
                <a:spcPts val="0"/>
              </a:spcAft>
              <a:buFont typeface="Verdana"/>
              <a:buChar char="◦"/>
              <a:defRPr/>
            </a:pPr>
            <a:endParaRPr lang="en-US" dirty="0" smtClean="0"/>
          </a:p>
          <a:p>
            <a:pPr marL="621792" lvl="1" eaLnBrk="1" fontAlgn="auto" hangingPunct="1">
              <a:spcBef>
                <a:spcPts val="324"/>
              </a:spcBef>
              <a:spcAft>
                <a:spcPts val="0"/>
              </a:spcAft>
              <a:buFont typeface="Verdana"/>
              <a:buChar char="◦"/>
              <a:defRPr/>
            </a:pPr>
            <a:r>
              <a:rPr lang="en-US" dirty="0" smtClean="0"/>
              <a:t>Once the shooter completes the course of fire and the targets </a:t>
            </a:r>
            <a:r>
              <a:rPr lang="en-US" dirty="0" smtClean="0"/>
              <a:t>edge away, </a:t>
            </a:r>
            <a:r>
              <a:rPr lang="en-US" dirty="0" smtClean="0"/>
              <a:t>they should scan for additional targets.  Once they are satisfied there are no additional targets the shooter will re-holster and come to parade rest.</a:t>
            </a:r>
            <a:endParaRPr lang="en-US" dirty="0"/>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657600"/>
          </a:xfrm>
        </p:spPr>
        <p:txBody>
          <a:bodyPr>
            <a:normAutofit fontScale="85000" lnSpcReduction="20000"/>
          </a:bodyPr>
          <a:lstStyle/>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r>
              <a:rPr lang="en-US" dirty="0" smtClean="0"/>
              <a:t>Stage 3</a:t>
            </a:r>
          </a:p>
          <a:p>
            <a:pPr marL="365760" indent="-256032" eaLnBrk="1" fontAlgn="auto" hangingPunct="1">
              <a:spcAft>
                <a:spcPts val="0"/>
              </a:spcAft>
              <a:buFont typeface="Wingdings 3"/>
              <a:buChar char=""/>
              <a:defRPr/>
            </a:pPr>
            <a:endParaRPr lang="en-US" dirty="0" smtClean="0"/>
          </a:p>
          <a:p>
            <a:pPr marL="621792" lvl="1" eaLnBrk="1" fontAlgn="auto" hangingPunct="1">
              <a:spcBef>
                <a:spcPts val="324"/>
              </a:spcBef>
              <a:spcAft>
                <a:spcPts val="0"/>
              </a:spcAft>
              <a:buFont typeface="Verdana"/>
              <a:buChar char="◦"/>
              <a:defRPr/>
            </a:pPr>
            <a:r>
              <a:rPr lang="en-US" dirty="0" smtClean="0"/>
              <a:t>At the 5-yard line, on the turn of the targets, the shooter will present their pistol down range and fire 6 rounds into the center chest of their target.</a:t>
            </a:r>
          </a:p>
          <a:p>
            <a:pPr marL="621792" lvl="1" eaLnBrk="1" fontAlgn="auto" hangingPunct="1">
              <a:spcBef>
                <a:spcPts val="324"/>
              </a:spcBef>
              <a:spcAft>
                <a:spcPts val="0"/>
              </a:spcAft>
              <a:buFont typeface="Verdana"/>
              <a:buChar char="◦"/>
              <a:defRPr/>
            </a:pPr>
            <a:r>
              <a:rPr lang="en-US" dirty="0" smtClean="0"/>
              <a:t>TIME LIMIT 12 seconds</a:t>
            </a:r>
          </a:p>
          <a:p>
            <a:pPr marL="621792" lvl="1" eaLnBrk="1" fontAlgn="auto" hangingPunct="1">
              <a:spcBef>
                <a:spcPts val="324"/>
              </a:spcBef>
              <a:spcAft>
                <a:spcPts val="0"/>
              </a:spcAft>
              <a:buFont typeface="Verdana"/>
              <a:buChar char="◦"/>
              <a:defRPr/>
            </a:pPr>
            <a:endParaRPr lang="en-US" dirty="0" smtClean="0"/>
          </a:p>
          <a:p>
            <a:pPr marL="621792" lvl="1" eaLnBrk="1" fontAlgn="auto" hangingPunct="1">
              <a:spcBef>
                <a:spcPts val="324"/>
              </a:spcBef>
              <a:spcAft>
                <a:spcPts val="0"/>
              </a:spcAft>
              <a:buFont typeface="Verdana"/>
              <a:buChar char="◦"/>
              <a:defRPr/>
            </a:pPr>
            <a:r>
              <a:rPr lang="en-US" dirty="0" smtClean="0"/>
              <a:t>Once the shooter completes the course of fire and the targets </a:t>
            </a:r>
            <a:r>
              <a:rPr lang="en-US" dirty="0" smtClean="0"/>
              <a:t>edge away, </a:t>
            </a:r>
            <a:r>
              <a:rPr lang="en-US" dirty="0" smtClean="0"/>
              <a:t>they should scan for additional targets.  </a:t>
            </a:r>
            <a:r>
              <a:rPr lang="en-US" dirty="0" smtClean="0"/>
              <a:t>If no additional targets are found, </a:t>
            </a:r>
            <a:r>
              <a:rPr lang="en-US" dirty="0" smtClean="0"/>
              <a:t>the shooter will re-holster and come to parade rest.</a:t>
            </a:r>
          </a:p>
          <a:p>
            <a:pPr marL="621792" lvl="1" eaLnBrk="1" fontAlgn="auto" hangingPunct="1">
              <a:spcBef>
                <a:spcPts val="324"/>
              </a:spcBef>
              <a:spcAft>
                <a:spcPts val="0"/>
              </a:spcAft>
              <a:buFont typeface="Verdana"/>
              <a:buNone/>
              <a:defRPr/>
            </a:pPr>
            <a:endParaRPr lang="en-US" dirty="0"/>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Title 21 § </a:t>
            </a:r>
            <a:r>
              <a:rPr lang="en-US" dirty="0" smtClean="0"/>
              <a:t>1289.29 </a:t>
            </a:r>
            <a:r>
              <a:rPr lang="en-US" dirty="0" smtClean="0"/>
              <a:t>– US Attorneys</a:t>
            </a:r>
            <a:endParaRPr lang="en-US" dirty="0"/>
          </a:p>
        </p:txBody>
      </p:sp>
      <p:sp>
        <p:nvSpPr>
          <p:cNvPr id="15363" name="Content Placeholder 3"/>
          <p:cNvSpPr>
            <a:spLocks noGrp="1"/>
          </p:cNvSpPr>
          <p:nvPr>
            <p:ph idx="1"/>
          </p:nvPr>
        </p:nvSpPr>
        <p:spPr>
          <a:xfrm>
            <a:off x="457200" y="1981200"/>
            <a:ext cx="8229600" cy="3657600"/>
          </a:xfrm>
        </p:spPr>
        <p:txBody>
          <a:bodyPr/>
          <a:lstStyle/>
          <a:p>
            <a:endParaRPr lang="en-US" smtClean="0"/>
          </a:p>
        </p:txBody>
      </p:sp>
      <p:pic>
        <p:nvPicPr>
          <p:cNvPr id="15364" name="Picture 4" descr="\\cleetfs02\Desktops\shannon.butler\Desktop\US Attorney.JPG"/>
          <p:cNvPicPr>
            <a:picLocks noChangeAspect="1" noChangeArrowheads="1"/>
          </p:cNvPicPr>
          <p:nvPr/>
        </p:nvPicPr>
        <p:blipFill>
          <a:blip r:embed="rId2" cstate="print"/>
          <a:srcRect/>
          <a:stretch>
            <a:fillRect/>
          </a:stretch>
        </p:blipFill>
        <p:spPr bwMode="auto">
          <a:xfrm>
            <a:off x="152400" y="1828800"/>
            <a:ext cx="8802688" cy="4038600"/>
          </a:xfrm>
          <a:prstGeom prst="rect">
            <a:avLst/>
          </a:prstGeom>
          <a:noFill/>
          <a:ln w="9525">
            <a:noFill/>
            <a:miter lim="800000"/>
            <a:headEnd/>
            <a:tailEnd/>
          </a:ln>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657600"/>
          </a:xfrm>
        </p:spPr>
        <p:txBody>
          <a:bodyPr>
            <a:normAutofit fontScale="85000" lnSpcReduction="20000"/>
          </a:bodyPr>
          <a:lstStyle/>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r>
              <a:rPr lang="en-US" dirty="0" smtClean="0"/>
              <a:t>Stage 4</a:t>
            </a:r>
          </a:p>
          <a:p>
            <a:pPr marL="365760" indent="-256032" eaLnBrk="1" fontAlgn="auto" hangingPunct="1">
              <a:spcAft>
                <a:spcPts val="0"/>
              </a:spcAft>
              <a:buFont typeface="Wingdings 3"/>
              <a:buChar char=""/>
              <a:defRPr/>
            </a:pPr>
            <a:endParaRPr lang="en-US" dirty="0" smtClean="0"/>
          </a:p>
          <a:p>
            <a:pPr marL="621792" lvl="1" eaLnBrk="1" fontAlgn="auto" hangingPunct="1">
              <a:spcBef>
                <a:spcPts val="324"/>
              </a:spcBef>
              <a:spcAft>
                <a:spcPts val="0"/>
              </a:spcAft>
              <a:buFont typeface="Verdana"/>
              <a:buChar char="◦"/>
              <a:defRPr/>
            </a:pPr>
            <a:r>
              <a:rPr lang="en-US" dirty="0" smtClean="0"/>
              <a:t>At the 7-yard line, on the turn of the targets, the shooter will present their firearm down range in a two hand shooting position and fire 6 rounds into the center chest of their target.</a:t>
            </a:r>
          </a:p>
          <a:p>
            <a:pPr marL="621792" lvl="1" eaLnBrk="1" fontAlgn="auto" hangingPunct="1">
              <a:spcBef>
                <a:spcPts val="324"/>
              </a:spcBef>
              <a:spcAft>
                <a:spcPts val="0"/>
              </a:spcAft>
              <a:buFont typeface="Verdana"/>
              <a:buChar char="◦"/>
              <a:defRPr/>
            </a:pPr>
            <a:r>
              <a:rPr lang="en-US" dirty="0" smtClean="0"/>
              <a:t>TIME LIMIT 12 seconds</a:t>
            </a:r>
          </a:p>
          <a:p>
            <a:pPr marL="621792" lvl="1" eaLnBrk="1" fontAlgn="auto" hangingPunct="1">
              <a:spcBef>
                <a:spcPts val="324"/>
              </a:spcBef>
              <a:spcAft>
                <a:spcPts val="0"/>
              </a:spcAft>
              <a:buFont typeface="Verdana"/>
              <a:buChar char="◦"/>
              <a:defRPr/>
            </a:pPr>
            <a:endParaRPr lang="en-US" dirty="0" smtClean="0"/>
          </a:p>
          <a:p>
            <a:pPr marL="621792" lvl="1" eaLnBrk="1" fontAlgn="auto" hangingPunct="1">
              <a:spcBef>
                <a:spcPts val="324"/>
              </a:spcBef>
              <a:spcAft>
                <a:spcPts val="0"/>
              </a:spcAft>
              <a:buFont typeface="Verdana"/>
              <a:buChar char="◦"/>
              <a:defRPr/>
            </a:pPr>
            <a:r>
              <a:rPr lang="en-US" dirty="0" smtClean="0"/>
              <a:t>Once the shooter completes the course of fire and the targets </a:t>
            </a:r>
            <a:r>
              <a:rPr lang="en-US" dirty="0" smtClean="0"/>
              <a:t>edge away, </a:t>
            </a:r>
            <a:r>
              <a:rPr lang="en-US" dirty="0" smtClean="0"/>
              <a:t>they should scan for additional targets.  Once they are satisfied there are no additional targets the shooter will re-holster and come to parade rest.</a:t>
            </a:r>
          </a:p>
          <a:p>
            <a:pPr marL="621792" lvl="1" eaLnBrk="1" fontAlgn="auto" hangingPunct="1">
              <a:spcBef>
                <a:spcPts val="324"/>
              </a:spcBef>
              <a:spcAft>
                <a:spcPts val="0"/>
              </a:spcAft>
              <a:buFont typeface="Verdana"/>
              <a:buChar char="◦"/>
              <a:defRPr/>
            </a:pPr>
            <a:endParaRPr lang="en-US" dirty="0"/>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657600"/>
          </a:xfrm>
        </p:spPr>
        <p:txBody>
          <a:bodyPr>
            <a:normAutofit fontScale="70000" lnSpcReduction="20000"/>
          </a:bodyPr>
          <a:lstStyle/>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r>
              <a:rPr lang="en-US" dirty="0" smtClean="0"/>
              <a:t>Stage 5</a:t>
            </a:r>
          </a:p>
          <a:p>
            <a:pPr marL="365760" indent="-256032" eaLnBrk="1" fontAlgn="auto" hangingPunct="1">
              <a:spcAft>
                <a:spcPts val="0"/>
              </a:spcAft>
              <a:buFont typeface="Wingdings 3"/>
              <a:buChar char=""/>
              <a:defRPr/>
            </a:pPr>
            <a:endParaRPr lang="en-US" dirty="0" smtClean="0"/>
          </a:p>
          <a:p>
            <a:pPr marL="621792" lvl="1" eaLnBrk="1" fontAlgn="auto" hangingPunct="1">
              <a:spcBef>
                <a:spcPts val="324"/>
              </a:spcBef>
              <a:spcAft>
                <a:spcPts val="0"/>
              </a:spcAft>
              <a:buFont typeface="Verdana"/>
              <a:buChar char="◦"/>
              <a:defRPr/>
            </a:pPr>
            <a:r>
              <a:rPr lang="en-US" dirty="0" smtClean="0"/>
              <a:t>Shooters at the 15-yard line, on the turn of the targets will present their firearm down range in a two hand shooting position and fire 5 rounds to the center chest of the target.</a:t>
            </a:r>
          </a:p>
          <a:p>
            <a:pPr marL="621792" lvl="1" eaLnBrk="1" fontAlgn="auto" hangingPunct="1">
              <a:spcBef>
                <a:spcPts val="324"/>
              </a:spcBef>
              <a:spcAft>
                <a:spcPts val="0"/>
              </a:spcAft>
              <a:buFont typeface="Verdana"/>
              <a:buChar char="◦"/>
              <a:defRPr/>
            </a:pPr>
            <a:r>
              <a:rPr lang="en-US" dirty="0" smtClean="0"/>
              <a:t>TIME LIMIT 15 seconds </a:t>
            </a:r>
          </a:p>
          <a:p>
            <a:pPr marL="621792" lvl="1" eaLnBrk="1" fontAlgn="auto" hangingPunct="1">
              <a:spcBef>
                <a:spcPts val="324"/>
              </a:spcBef>
              <a:spcAft>
                <a:spcPts val="0"/>
              </a:spcAft>
              <a:buFont typeface="Verdana"/>
              <a:buChar char="◦"/>
              <a:defRPr/>
            </a:pPr>
            <a:endParaRPr lang="en-US" dirty="0" smtClean="0"/>
          </a:p>
          <a:p>
            <a:pPr marL="621792" lvl="1" eaLnBrk="1" fontAlgn="auto" hangingPunct="1">
              <a:spcBef>
                <a:spcPts val="324"/>
              </a:spcBef>
              <a:spcAft>
                <a:spcPts val="0"/>
              </a:spcAft>
              <a:buFont typeface="Verdana"/>
              <a:buChar char="◦"/>
              <a:defRPr/>
            </a:pPr>
            <a:r>
              <a:rPr lang="en-US" dirty="0" smtClean="0"/>
              <a:t>Upon completion of the course of </a:t>
            </a:r>
            <a:r>
              <a:rPr lang="en-US" dirty="0" smtClean="0"/>
              <a:t>fire and the </a:t>
            </a:r>
            <a:r>
              <a:rPr lang="en-US" dirty="0" smtClean="0"/>
              <a:t>targets </a:t>
            </a:r>
            <a:r>
              <a:rPr lang="en-US" dirty="0" smtClean="0"/>
              <a:t>edge away, </a:t>
            </a:r>
            <a:r>
              <a:rPr lang="en-US" dirty="0" smtClean="0"/>
              <a:t>the shooter will scan for additional threats.  Once the shooter is satisfied there are no additional threats </a:t>
            </a:r>
            <a:r>
              <a:rPr lang="en-US" dirty="0" smtClean="0"/>
              <a:t>they will, on the command of the line officer, </a:t>
            </a:r>
            <a:r>
              <a:rPr lang="en-US" dirty="0" smtClean="0"/>
              <a:t>completely unload their </a:t>
            </a:r>
            <a:r>
              <a:rPr lang="en-US" dirty="0" smtClean="0"/>
              <a:t>firearm, lock </a:t>
            </a:r>
            <a:r>
              <a:rPr lang="en-US" dirty="0" smtClean="0"/>
              <a:t>the slide to the rear or open the cylinder.  A range officer/instructor will inspect the weapon to insure it is unloaded.  Once the weapon has been confirmed unloaded the shooter will re-holster their weapon and come to parade rest.</a:t>
            </a:r>
            <a:endParaRPr lang="en-US" dirty="0"/>
          </a:p>
        </p:txBody>
      </p:sp>
      <p:sp>
        <p:nvSpPr>
          <p:cNvPr id="3" name="Title 2"/>
          <p:cNvSpPr>
            <a:spLocks noGrp="1"/>
          </p:cNvSpPr>
          <p:nvPr>
            <p:ph type="title"/>
          </p:nvPr>
        </p:nvSpPr>
        <p:spPr/>
        <p:txBody>
          <a:bodyPr/>
          <a:lstStyle/>
          <a:p>
            <a:pPr eaLnBrk="1" fontAlgn="auto" hangingPunct="1">
              <a:spcAft>
                <a:spcPts val="0"/>
              </a:spcAft>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defRPr/>
            </a:pPr>
            <a:r>
              <a:rPr lang="en-US" dirty="0" smtClean="0"/>
              <a:t>Title 70 § 3311.14 – Attorney General</a:t>
            </a:r>
            <a:endParaRPr lang="en-US" dirty="0"/>
          </a:p>
        </p:txBody>
      </p:sp>
      <p:sp>
        <p:nvSpPr>
          <p:cNvPr id="16387" name="Content Placeholder 3"/>
          <p:cNvSpPr>
            <a:spLocks noGrp="1"/>
          </p:cNvSpPr>
          <p:nvPr>
            <p:ph idx="1"/>
          </p:nvPr>
        </p:nvSpPr>
        <p:spPr>
          <a:xfrm>
            <a:off x="457200" y="1981200"/>
            <a:ext cx="8229600" cy="3657600"/>
          </a:xfrm>
        </p:spPr>
        <p:txBody>
          <a:bodyPr/>
          <a:lstStyle/>
          <a:p>
            <a:endParaRPr lang="en-US" smtClean="0"/>
          </a:p>
        </p:txBody>
      </p:sp>
      <p:pic>
        <p:nvPicPr>
          <p:cNvPr id="16388" name="Picture 4" descr="\\cleetfs02\Desktops\shannon.butler\Desktop\Attorney General.JPG"/>
          <p:cNvPicPr>
            <a:picLocks noChangeAspect="1" noChangeArrowheads="1"/>
          </p:cNvPicPr>
          <p:nvPr/>
        </p:nvPicPr>
        <p:blipFill>
          <a:blip r:embed="rId2" cstate="print"/>
          <a:srcRect/>
          <a:stretch>
            <a:fillRect/>
          </a:stretch>
        </p:blipFill>
        <p:spPr bwMode="auto">
          <a:xfrm>
            <a:off x="204788" y="1828800"/>
            <a:ext cx="8786812" cy="41148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457200" y="2057400"/>
            <a:ext cx="8229600" cy="3810000"/>
          </a:xfrm>
        </p:spPr>
        <p:txBody>
          <a:bodyPr/>
          <a:lstStyle/>
          <a:p>
            <a:pPr eaLnBrk="1" hangingPunct="1"/>
            <a:endParaRPr lang="en-US" dirty="0" smtClean="0"/>
          </a:p>
          <a:p>
            <a:pPr eaLnBrk="1" hangingPunct="1"/>
            <a:r>
              <a:rPr lang="en-US" dirty="0" smtClean="0"/>
              <a:t>The handgun qualification course </a:t>
            </a:r>
            <a:r>
              <a:rPr lang="en-US" dirty="0" smtClean="0"/>
              <a:t>for court officials must be prior to carrying a firearm pursuant to the applicable portion Oklahom</a:t>
            </a:r>
            <a:r>
              <a:rPr lang="en-US" dirty="0" smtClean="0"/>
              <a:t>a Statutes.  </a:t>
            </a:r>
            <a:r>
              <a:rPr lang="en-US" dirty="0" smtClean="0"/>
              <a:t> To </a:t>
            </a:r>
            <a:r>
              <a:rPr lang="en-US" dirty="0" smtClean="0"/>
              <a:t>aid in the administration of the course, this power point should </a:t>
            </a:r>
            <a:r>
              <a:rPr lang="en-US" dirty="0" smtClean="0"/>
              <a:t>be downloaded </a:t>
            </a:r>
            <a:r>
              <a:rPr lang="en-US" dirty="0" smtClean="0"/>
              <a:t>and utilized during the classroom </a:t>
            </a:r>
            <a:r>
              <a:rPr lang="en-US" dirty="0" smtClean="0"/>
              <a:t>instruction, </a:t>
            </a:r>
            <a:r>
              <a:rPr lang="en-US" dirty="0" smtClean="0"/>
              <a:t>if provided. </a:t>
            </a:r>
          </a:p>
        </p:txBody>
      </p:sp>
      <p:sp>
        <p:nvSpPr>
          <p:cNvPr id="3" name="Title 2"/>
          <p:cNvSpPr>
            <a:spLocks noGrp="1"/>
          </p:cNvSpPr>
          <p:nvPr>
            <p:ph type="title"/>
          </p:nvPr>
        </p:nvSpPr>
        <p:spPr>
          <a:xfrm>
            <a:off x="3200400" y="274638"/>
            <a:ext cx="5486400" cy="944562"/>
          </a:xfrm>
        </p:spPr>
        <p:txBody>
          <a:bodyPr/>
          <a:lstStyle/>
          <a:p>
            <a:pPr eaLnBrk="1" fontAlgn="auto" hangingPunct="1">
              <a:spcAft>
                <a:spcPts val="0"/>
              </a:spcAft>
              <a:defRPr/>
            </a:pPr>
            <a:r>
              <a:rPr lang="en-US" dirty="0" smtClean="0"/>
              <a:t>Required Training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457200" y="1752600"/>
            <a:ext cx="8229600" cy="3657600"/>
          </a:xfrm>
        </p:spPr>
        <p:txBody>
          <a:bodyPr/>
          <a:lstStyle/>
          <a:p>
            <a:pPr eaLnBrk="1" hangingPunct="1"/>
            <a:endParaRPr lang="en-US" smtClean="0"/>
          </a:p>
          <a:p>
            <a:pPr eaLnBrk="1" hangingPunct="1"/>
            <a:r>
              <a:rPr lang="en-US" sz="2300" smtClean="0"/>
              <a:t>Once the handgun qualification is successfully completed, and a completed report of training is received, CLEET will mail the participating District Attorneys, qualified retired District Attorneys, Assistant District Attorneys, District Judges, qualified Retired District Judges, Municipal Judges, U. S. Attorneys, Assistant U. S. Attorneys, the State of Oklahoma Attorney General and Assistant Attorneys General a certification card.</a:t>
            </a:r>
          </a:p>
          <a:p>
            <a:pPr eaLnBrk="1" hangingPunct="1"/>
            <a:r>
              <a:rPr lang="en-US" sz="2300" smtClean="0"/>
              <a:t>The following slides show the forms required, and the language on the certification card. </a:t>
            </a:r>
          </a:p>
        </p:txBody>
      </p:sp>
      <p:sp>
        <p:nvSpPr>
          <p:cNvPr id="3" name="Title 2"/>
          <p:cNvSpPr>
            <a:spLocks noGrp="1"/>
          </p:cNvSpPr>
          <p:nvPr>
            <p:ph type="title"/>
          </p:nvPr>
        </p:nvSpPr>
        <p:spPr/>
        <p:txBody>
          <a:bodyPr/>
          <a:lstStyle/>
          <a:p>
            <a:pPr eaLnBrk="1" hangingPunct="1">
              <a:defRPr/>
            </a:pP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2115</TotalTime>
  <Words>1519</Words>
  <Application>Microsoft Office PowerPoint</Application>
  <PresentationFormat>On-screen Show (4:3)</PresentationFormat>
  <Paragraphs>349</Paragraphs>
  <Slides>61</Slides>
  <Notes>58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61</vt:i4>
      </vt:variant>
    </vt:vector>
  </HeadingPairs>
  <TitlesOfParts>
    <vt:vector size="70" baseType="lpstr">
      <vt:lpstr>Arial</vt:lpstr>
      <vt:lpstr>Calibri</vt:lpstr>
      <vt:lpstr>Constantia</vt:lpstr>
      <vt:lpstr>Lucida Sans Unicode</vt:lpstr>
      <vt:lpstr>Times New Roman</vt:lpstr>
      <vt:lpstr>Verdana</vt:lpstr>
      <vt:lpstr>Wingdings 2</vt:lpstr>
      <vt:lpstr>Wingdings 3</vt:lpstr>
      <vt:lpstr>Concourse</vt:lpstr>
      <vt:lpstr>Council on Law Enforcement</vt:lpstr>
      <vt:lpstr>Oklahoma District Attorneys, District Judges, Municipal Judges, U. S. Attorneys, and Attorneys General  Firearms Training and Course of Fire</vt:lpstr>
      <vt:lpstr>Oklahoma Statutes</vt:lpstr>
      <vt:lpstr>Title 19 § 215.29 – District Attorney </vt:lpstr>
      <vt:lpstr>Title 20 § 129 – Judges</vt:lpstr>
      <vt:lpstr>Title 21 § 1289.29 – US Attorneys</vt:lpstr>
      <vt:lpstr>Title 70 § 3311.14 – Attorney General</vt:lpstr>
      <vt:lpstr>Required Training</vt:lpstr>
      <vt:lpstr>PowerPoint Presentation</vt:lpstr>
      <vt:lpstr>Forms</vt:lpstr>
      <vt:lpstr>Example – Assistant District Attorney</vt:lpstr>
      <vt:lpstr>Example – Assistant District Attorney</vt:lpstr>
      <vt:lpstr>Example – Assistant District Attorney</vt:lpstr>
      <vt:lpstr>Example – District Judge</vt:lpstr>
      <vt:lpstr>Example – District Judge</vt:lpstr>
      <vt:lpstr>Example – Municipal Judge</vt:lpstr>
      <vt:lpstr>Example – U. S. Attorney</vt:lpstr>
      <vt:lpstr>Example – U. S. Attorney</vt:lpstr>
      <vt:lpstr>Example – Attorney General</vt:lpstr>
      <vt:lpstr>Example – Attorney General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CLEET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Attorney Firearms Training</dc:title>
  <dc:creator>CLEET</dc:creator>
  <cp:lastModifiedBy>Shannon Butler</cp:lastModifiedBy>
  <cp:revision>161</cp:revision>
  <dcterms:created xsi:type="dcterms:W3CDTF">2009-09-29T14:45:17Z</dcterms:created>
  <dcterms:modified xsi:type="dcterms:W3CDTF">2019-06-27T20:02:38Z</dcterms:modified>
</cp:coreProperties>
</file>